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VlQHNRLflP8JthpjvJFaofUkJS1A7qa1" TargetMode="External"/><Relationship Id="rId3" Type="http://schemas.openxmlformats.org/officeDocument/2006/relationships/hyperlink" Target="https://www.youtube.com/playlist?list=PLVlQHNRLflP-SaPff3325gkISMHEznEix" TargetMode="External"/><Relationship Id="rId7" Type="http://schemas.openxmlformats.org/officeDocument/2006/relationships/hyperlink" Target="https://www.youtube.com/playlist?list=PLVlQHNRLflP9GN5rc8sBWnrV53DWAzfdn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playlist?list=PLVlQHNRLflP81c99eg7UhkVZxwPvhTddM" TargetMode="External"/><Relationship Id="rId5" Type="http://schemas.openxmlformats.org/officeDocument/2006/relationships/hyperlink" Target="https://www.youtube.com/playlist?list=PLVlQHNRLflP-BgYmMlM8YQpvQM2J99HE0" TargetMode="External"/><Relationship Id="rId4" Type="http://schemas.openxmlformats.org/officeDocument/2006/relationships/hyperlink" Target="https://www.youtube.com/playlist?list=PLVlQHNRLflP8Pt3wVlRWRaXZXi79cIwSq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49241C5C-3387-3C5E-37EB-AB502683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90ADA-244A-1921-52D5-CFDAF974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821" y="657369"/>
            <a:ext cx="7193669" cy="569254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dirty="0">
                <a:solidFill>
                  <a:srgbClr val="FFFFFF"/>
                </a:solidFill>
              </a:rPr>
              <a:t>Data Science,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Artificial Intelligence,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Machine Learning, 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Natural Language Processing,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Deep Learning,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Neural Network,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Generative AI,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Large Language Model, 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Prompt Engineering,</a:t>
            </a:r>
            <a:br>
              <a:rPr lang="en-IN" sz="4000" dirty="0">
                <a:solidFill>
                  <a:srgbClr val="FFFFFF"/>
                </a:solidFill>
              </a:rPr>
            </a:br>
            <a:r>
              <a:rPr lang="en-IN" sz="4000" dirty="0">
                <a:solidFill>
                  <a:srgbClr val="FFFFFF"/>
                </a:solidFill>
              </a:rPr>
              <a:t>Agentic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AC50F-96FB-C532-8632-C47FB87CE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4335" y="6233652"/>
            <a:ext cx="3064617" cy="465412"/>
          </a:xfrm>
        </p:spPr>
        <p:txBody>
          <a:bodyPr anchor="t">
            <a:noAutofit/>
          </a:bodyPr>
          <a:lstStyle/>
          <a:p>
            <a:r>
              <a:rPr lang="en-IN" sz="2400" b="1" dirty="0">
                <a:solidFill>
                  <a:srgbClr val="FFFFFF"/>
                </a:solidFill>
                <a:highlight>
                  <a:srgbClr val="000000"/>
                </a:highlight>
              </a:rPr>
              <a:t>K. Prakash Senapati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E5E3-EE2B-D19C-689E-84A074FE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5BA3-E533-B1F1-B6F8-62CF0ADB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57" y="870253"/>
            <a:ext cx="10867885" cy="1007708"/>
          </a:xfrm>
        </p:spPr>
        <p:txBody>
          <a:bodyPr/>
          <a:lstStyle/>
          <a:p>
            <a:r>
              <a:rPr lang="en-IN" sz="5400" dirty="0"/>
              <a:t>GNN (Graph Neural Network)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7F200-9C6E-D6C1-4F6A-3C6F77AC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2143433"/>
            <a:ext cx="11827640" cy="38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3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E0D2-30E7-0E4E-F3CD-57A8B08D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1076534"/>
          </a:xfrm>
        </p:spPr>
        <p:txBody>
          <a:bodyPr/>
          <a:lstStyle/>
          <a:p>
            <a:r>
              <a:rPr lang="en-IN" dirty="0"/>
              <a:t>GENERATIVE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67A98-9925-06B3-E169-8D9C5F47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2240218"/>
            <a:ext cx="11876314" cy="36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074D-099B-9860-7F94-01C500CE9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696687"/>
            <a:ext cx="11674130" cy="838199"/>
          </a:xfrm>
        </p:spPr>
        <p:txBody>
          <a:bodyPr>
            <a:normAutofit fontScale="90000"/>
          </a:bodyPr>
          <a:lstStyle/>
          <a:p>
            <a:r>
              <a:rPr lang="en-IN" dirty="0"/>
              <a:t>LARGE LANGUAGE MODEL (LLM)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930D9-0FED-DC8A-3922-E2DF4AAA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1785257"/>
            <a:ext cx="11876314" cy="48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4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FF51-ACF0-BEE2-9A1B-AB732ACEB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772887"/>
            <a:ext cx="10533588" cy="914400"/>
          </a:xfrm>
        </p:spPr>
        <p:txBody>
          <a:bodyPr/>
          <a:lstStyle/>
          <a:p>
            <a:r>
              <a:rPr lang="en-IN" dirty="0"/>
              <a:t>PROMPT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BDFA7-0BDB-832C-CAEF-FC49923C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3" y="1819965"/>
            <a:ext cx="11976363" cy="48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0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4E52-AA84-0F3D-86CB-11FF525A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827314"/>
            <a:ext cx="4173873" cy="816429"/>
          </a:xfrm>
        </p:spPr>
        <p:txBody>
          <a:bodyPr>
            <a:normAutofit fontScale="90000"/>
          </a:bodyPr>
          <a:lstStyle/>
          <a:p>
            <a:r>
              <a:rPr lang="en-IN" dirty="0"/>
              <a:t>AGENTIC AI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B132F-72CC-2C7D-307D-C6BF9DDE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776324"/>
            <a:ext cx="11963458" cy="48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3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Wooden blocks stacked to create a bar graph">
            <a:extLst>
              <a:ext uri="{FF2B5EF4-FFF2-40B4-BE49-F238E27FC236}">
                <a16:creationId xmlns:a16="http://schemas.microsoft.com/office/drawing/2014/main" id="{338B34CC-FD6E-080D-F3E5-3DB7F920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52" b="10179"/>
          <a:stretch/>
        </p:blipFill>
        <p:spPr>
          <a:xfrm>
            <a:off x="0" y="0"/>
            <a:ext cx="4178595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DEC12-6390-14D5-6124-570765B3E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720" y="723900"/>
            <a:ext cx="8364279" cy="5942714"/>
          </a:xfrm>
        </p:spPr>
        <p:txBody>
          <a:bodyPr anchor="t">
            <a:noAutofit/>
          </a:bodyPr>
          <a:lstStyle/>
          <a:p>
            <a:pPr marL="342900" marR="59055" lvl="0" indent="-342900">
              <a:lnSpc>
                <a:spcPct val="90000"/>
              </a:lnSpc>
              <a:tabLst>
                <a:tab pos="471170" algn="l"/>
                <a:tab pos="472440" algn="l"/>
              </a:tabLst>
            </a:pP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	1. Resume</a:t>
            </a:r>
            <a:r>
              <a:rPr lang="en-US" sz="2000" b="1" spc="-1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Building</a:t>
            </a:r>
            <a:r>
              <a:rPr lang="en-US" sz="2000" b="1" spc="-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Bootcamp</a:t>
            </a:r>
            <a:r>
              <a:rPr lang="en-US" sz="2000" b="1" spc="-3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for</a:t>
            </a:r>
            <a:r>
              <a:rPr lang="en-US" sz="2000" b="1" spc="-3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Data</a:t>
            </a:r>
            <a:r>
              <a:rPr lang="en-US" sz="2000" b="1" spc="-6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Analytics,</a:t>
            </a:r>
            <a:r>
              <a:rPr lang="en-US" sz="2000" b="1" spc="-1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BA,</a:t>
            </a:r>
            <a:r>
              <a:rPr lang="en-US" sz="2000" b="1" spc="-1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Data</a:t>
            </a:r>
            <a:r>
              <a:rPr lang="en-US" sz="2000" b="1" spc="-1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Science</a:t>
            </a:r>
            <a:r>
              <a:rPr lang="en-US" sz="2000" b="1" spc="-1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&amp;</a:t>
            </a:r>
            <a:r>
              <a:rPr lang="en-US" sz="2000" b="1" spc="-1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GEN AI Roles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3"/>
              </a:rPr>
              <a:t>playlist?list</a:t>
            </a:r>
            <a:r>
              <a:rPr lang="en-US" sz="2000" b="1" u="sng" spc="-10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3"/>
              </a:rPr>
              <a:t>=PLVlQHNRLflP-SaPff3325gkISMHEznEix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2. </a:t>
            </a:r>
            <a:r>
              <a:rPr lang="en-US" sz="2000" b="1" spc="0" dirty="0" err="1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Agenitic</a:t>
            </a:r>
            <a:r>
              <a:rPr lang="en-US" sz="2000" b="1" spc="-6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AI</a:t>
            </a:r>
            <a:r>
              <a:rPr lang="en-US" sz="2000" b="1" spc="-3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35" dirty="0">
                <a:effectLst/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4"/>
              </a:rPr>
              <a:t>playlist?list</a:t>
            </a:r>
            <a:r>
              <a:rPr lang="en-US" sz="2000" b="1" u="sng" spc="-10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4"/>
              </a:rPr>
              <a:t>=PLVlQHNRLflP8Pt3wVlRWRaXZXi79cIwSq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3.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Data</a:t>
            </a:r>
            <a:r>
              <a:rPr lang="en-US" sz="2000" b="1" spc="-6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Analytics</a:t>
            </a:r>
            <a:r>
              <a:rPr lang="en-US" sz="2000" b="1" spc="-2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&amp;</a:t>
            </a:r>
            <a:r>
              <a:rPr lang="en-US" sz="2000" b="1" spc="-2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Business</a:t>
            </a:r>
            <a:r>
              <a:rPr lang="en-US" sz="2000" b="1" spc="-6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Analytics</a:t>
            </a:r>
            <a:r>
              <a:rPr lang="en-US" sz="2000" b="1" spc="1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spc="-50" dirty="0"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5"/>
              </a:rPr>
              <a:t>playlist?list</a:t>
            </a:r>
            <a:r>
              <a:rPr lang="en-US" sz="2000" b="1" u="sng" spc="-10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5"/>
              </a:rPr>
              <a:t>=PLVlQHNRLflP-BgYmMlM8YQpvQM2J99HE0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4.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Generative</a:t>
            </a:r>
            <a:r>
              <a:rPr lang="en-US" sz="2000" b="1" spc="-6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AI</a:t>
            </a:r>
            <a:r>
              <a:rPr lang="en-US" sz="2000" b="1" spc="-5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spc="-50" dirty="0"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6"/>
              </a:rPr>
              <a:t>playlist?list</a:t>
            </a:r>
            <a:r>
              <a:rPr lang="en-US" sz="2000" b="1" u="sng" spc="-10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6"/>
              </a:rPr>
              <a:t>=PLVlQHNRLflP81c99eg7UhkVZxwPvhTddM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5- 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5.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Python</a:t>
            </a:r>
            <a:r>
              <a:rPr lang="en-US" sz="2000" b="1" spc="-3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for</a:t>
            </a:r>
            <a:r>
              <a:rPr lang="en-US" sz="2000" b="1" spc="-3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0" dirty="0" err="1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Datascience</a:t>
            </a:r>
            <a:r>
              <a:rPr lang="en-US" sz="2000" b="1" spc="15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US" sz="2000" spc="-50" dirty="0"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spc="-10" dirty="0" err="1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7"/>
              </a:rPr>
              <a:t>playlist?list</a:t>
            </a:r>
            <a:r>
              <a:rPr lang="en-US" sz="2000" b="1" u="sng" spc="-10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  <a:hlinkClick r:id="rId7"/>
              </a:rPr>
              <a:t>=PLVlQHNRLflP9GN5rc8sBWnrV53DWAzfdn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none" strike="noStrike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  <a:t> </a:t>
            </a:r>
            <a:br>
              <a:rPr lang="en-IN" sz="2000" b="1" u="sng" dirty="0">
                <a:effectLst/>
                <a:uFill>
                  <a:solidFill>
                    <a:srgbClr val="000000"/>
                  </a:solidFill>
                </a:uFill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 6.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  <a:t>AZUR AI (Cognitive Services for Data Scientist) </a:t>
            </a:r>
            <a:r>
              <a:rPr lang="en-US" sz="2000" b="1" spc="0" dirty="0">
                <a:effectLst/>
                <a:latin typeface="Arial Black" panose="020B0A04020102020204" pitchFamily="34" charset="0"/>
                <a:ea typeface="Arial" panose="020B0604020202020204" pitchFamily="34" charset="0"/>
                <a:sym typeface="Wingdings" panose="05000000000000000000" pitchFamily="2" charset="2"/>
              </a:rPr>
              <a:t></a:t>
            </a:r>
            <a:br>
              <a:rPr lang="en-IN" sz="2000" spc="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r>
              <a:rPr lang="en-US" sz="2000" b="1" u="sng" dirty="0" err="1">
                <a:effectLst/>
                <a:latin typeface="Arial Black" panose="020B0A04020102020204" pitchFamily="34" charset="0"/>
                <a:ea typeface="Arial" panose="020B0604020202020204" pitchFamily="34" charset="0"/>
                <a:hlinkClick r:id="rId8"/>
              </a:rPr>
              <a:t>playlist?list</a:t>
            </a:r>
            <a:r>
              <a:rPr lang="en-US" sz="2000" b="1" u="sng" dirty="0">
                <a:effectLst/>
                <a:latin typeface="Arial Black" panose="020B0A04020102020204" pitchFamily="34" charset="0"/>
                <a:ea typeface="Arial" panose="020B0604020202020204" pitchFamily="34" charset="0"/>
                <a:hlinkClick r:id="rId8"/>
              </a:rPr>
              <a:t>=PLVlQHNRLflP8JthpjvJFaofUkJS1A7qa1</a:t>
            </a:r>
            <a:br>
              <a:rPr lang="en-IN" sz="2000" dirty="0">
                <a:effectLst/>
                <a:latin typeface="Arial Black" panose="020B0A04020102020204" pitchFamily="34" charset="0"/>
                <a:ea typeface="Arial" panose="020B0604020202020204" pitchFamily="34" charset="0"/>
              </a:rPr>
            </a:b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33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FDE1B-7C32-C713-2606-E92D5D9B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" r="122" b="-1"/>
          <a:stretch/>
        </p:blipFill>
        <p:spPr>
          <a:xfrm>
            <a:off x="276447" y="-1"/>
            <a:ext cx="9813852" cy="685800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4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52CFB-9BEC-35A4-85BA-2EAF2EB5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5723" y="657369"/>
            <a:ext cx="4453563" cy="844860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DATA SCIENCE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9683D-F00F-88C7-E317-D9FC60ED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1502230"/>
            <a:ext cx="11930743" cy="52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5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CA34-2029-6259-BCF7-E43937A4F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737420"/>
            <a:ext cx="8508143" cy="1032386"/>
          </a:xfrm>
        </p:spPr>
        <p:txBody>
          <a:bodyPr/>
          <a:lstStyle/>
          <a:p>
            <a:r>
              <a:rPr lang="en-IN" dirty="0"/>
              <a:t>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10A82-E2E8-B10C-0394-67062D2B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1769806"/>
            <a:ext cx="11995355" cy="43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7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6FB32-FE05-C13E-B33A-1E0F049A9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87C-FD8F-0985-D7B1-91FD61D12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1" y="978408"/>
            <a:ext cx="6954646" cy="1027373"/>
          </a:xfrm>
        </p:spPr>
        <p:txBody>
          <a:bodyPr/>
          <a:lstStyle/>
          <a:p>
            <a:r>
              <a:rPr lang="en-IN" dirty="0"/>
              <a:t>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3CE87-8E69-B9AC-9C6D-E3EFA520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005781"/>
            <a:ext cx="11970775" cy="406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7EDC3-DA16-0FD0-77D1-73E796940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D7FE-5B2F-9393-666E-9D0C6ABA9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0" y="653142"/>
            <a:ext cx="12017829" cy="1066801"/>
          </a:xfrm>
        </p:spPr>
        <p:txBody>
          <a:bodyPr>
            <a:normAutofit/>
          </a:bodyPr>
          <a:lstStyle/>
          <a:p>
            <a:r>
              <a:rPr lang="en-IN" dirty="0"/>
              <a:t>NATURAL LANGUAGE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C3C88-E736-7C58-7F1B-0243533F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689175"/>
            <a:ext cx="11907567" cy="42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D1F76-4BAD-971D-6A9C-8D475F51A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6A85-BE3C-1B3F-6895-2AFBD70C2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941" y="0"/>
            <a:ext cx="5715782" cy="948715"/>
          </a:xfrm>
        </p:spPr>
        <p:txBody>
          <a:bodyPr/>
          <a:lstStyle/>
          <a:p>
            <a:r>
              <a:rPr lang="en-IN" dirty="0"/>
              <a:t>DEEP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94232-E36B-74A0-1911-8F960274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110343"/>
            <a:ext cx="1204451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3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1FC3-C0AB-5E2E-5942-86041B51C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7706"/>
            <a:ext cx="12192000" cy="1336965"/>
          </a:xfrm>
        </p:spPr>
        <p:txBody>
          <a:bodyPr>
            <a:noAutofit/>
          </a:bodyPr>
          <a:lstStyle/>
          <a:p>
            <a:pPr algn="r"/>
            <a:r>
              <a:rPr lang="en-IN" sz="4000" dirty="0"/>
              <a:t>NEURAL NETWORK </a:t>
            </a:r>
            <a:br>
              <a:rPr lang="en-IN" sz="4000" dirty="0"/>
            </a:br>
            <a:r>
              <a:rPr lang="en-IN" sz="4000" dirty="0"/>
              <a:t>ANN (ARTIFICIAL NEURAL NETWORK)</a:t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D5BE0-0977-4867-EC53-8A53065C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2434358"/>
            <a:ext cx="12123174" cy="4218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05439-3B45-584B-9098-1168C55B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1633353"/>
            <a:ext cx="9844548" cy="6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4350A-6C59-CF46-86BB-168DBB78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0D3A-B4C4-EE61-5374-05E2E389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705098"/>
            <a:ext cx="11503742" cy="730412"/>
          </a:xfrm>
        </p:spPr>
        <p:txBody>
          <a:bodyPr>
            <a:noAutofit/>
          </a:bodyPr>
          <a:lstStyle/>
          <a:p>
            <a:r>
              <a:rPr lang="en-IN" sz="4400" dirty="0"/>
              <a:t>CNN(CONVOLUTIONAL NEURAL NETWORK)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8DCCC-5967-EF0A-A47A-2EDE061A4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1671484"/>
            <a:ext cx="11169446" cy="33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4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16913-EFEE-9D43-481F-F36EA5BCB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EAF3-86BC-6B93-0398-258C9E17E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4" y="678426"/>
            <a:ext cx="9596284" cy="698090"/>
          </a:xfrm>
        </p:spPr>
        <p:txBody>
          <a:bodyPr>
            <a:noAutofit/>
          </a:bodyPr>
          <a:lstStyle/>
          <a:p>
            <a:pPr algn="r"/>
            <a:r>
              <a:rPr lang="en-IN" sz="4400" dirty="0"/>
              <a:t>RNN(Recurrent Neural Network)</a:t>
            </a:r>
            <a:br>
              <a:rPr lang="en-IN" sz="4400" dirty="0"/>
            </a:b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CACD8-4D5A-FD19-8273-41F0853B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668549"/>
            <a:ext cx="11700388" cy="43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6563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207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Bierstadt</vt:lpstr>
      <vt:lpstr>Neue Haas Grotesk Text Pro</vt:lpstr>
      <vt:lpstr>GestaltVTI</vt:lpstr>
      <vt:lpstr>Data Science, Artificial Intelligence, Machine Learning,  Natural Language Processing, Deep Learning, Neural Network, Generative AI, Large Language Model,  Prompt Engineering, Agentic AI</vt:lpstr>
      <vt:lpstr>DATA SCIENCE</vt:lpstr>
      <vt:lpstr>ARTIFICIAL INTELLIGENCE</vt:lpstr>
      <vt:lpstr>MACHINE LEARNING</vt:lpstr>
      <vt:lpstr>NATURAL LANGUAGE PROCESSING</vt:lpstr>
      <vt:lpstr>DEEP LEARNING</vt:lpstr>
      <vt:lpstr>NEURAL NETWORK  ANN (ARTIFICIAL NEURAL NETWORK) </vt:lpstr>
      <vt:lpstr>CNN(CONVOLUTIONAL NEURAL NETWORK)</vt:lpstr>
      <vt:lpstr>RNN(Recurrent Neural Network) </vt:lpstr>
      <vt:lpstr>GNN (Graph Neural Network)</vt:lpstr>
      <vt:lpstr>GENERATIVE AI</vt:lpstr>
      <vt:lpstr>LARGE LANGUAGE MODEL (LLM)</vt:lpstr>
      <vt:lpstr>PROMPT ENGINEER</vt:lpstr>
      <vt:lpstr>AGENTIC AI </vt:lpstr>
      <vt:lpstr> 1. Resume Building Bootcamp for Data Analytics, BA, Data Science &amp; GEN AI Roles  playlist?list=PLVlQHNRLflP-SaPff3325gkISMHEznEix   2. Agenitic AI  playlist?list=PLVlQHNRLflP8Pt3wVlRWRaXZXi79cIwSq   3. Data Analytics &amp; Business Analytics  playlist?list=PLVlQHNRLflP-BgYmMlM8YQpvQM2J99HE0   4. Generative AI  playlist?list=PLVlQHNRLflP81c99eg7UhkVZxwPvhTddM 5-    5. Python for Datascience  playlist?list=PLVlQHNRLflP9GN5rc8sBWnrV53DWAzfdn    6. AZUR AI (Cognitive Services for Data Scientist)  playlist?list=PLVlQHNRLflP8JthpjvJFaofUkJS1A7qa1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5</cp:revision>
  <dcterms:created xsi:type="dcterms:W3CDTF">2025-03-14T08:11:29Z</dcterms:created>
  <dcterms:modified xsi:type="dcterms:W3CDTF">2025-03-15T19:20:26Z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2025-03-14T08:18:17Z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0621ef63-0c44-497d-8446-e75133b37dc6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