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72" d="100"/>
          <a:sy n="72" d="100"/>
        </p:scale>
        <p:origin x="618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Teacher Gender Distribution</a:t>
            </a:r>
          </a:p>
        </c:rich>
      </c:tx>
      <c:layout>
        <c:manualLayout>
          <c:xMode val="edge"/>
          <c:yMode val="edge"/>
          <c:x val="0.21381617896292093"/>
          <c:y val="3.59987527991156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77E-4DBE-94DD-FE1816A8D6E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77E-4DBE-94DD-FE1816A8D6E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Teachersbyappointmentclassifica!$C$1:$D$1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Teachersbyappointmentclassifica!$C$7:$D$7</c:f>
              <c:numCache>
                <c:formatCode>#,##0</c:formatCode>
                <c:ptCount val="2"/>
                <c:pt idx="0">
                  <c:v>58535</c:v>
                </c:pt>
                <c:pt idx="1">
                  <c:v>182519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77E-4DBE-94DD-FE1816A8D6E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A/L Stream</a:t>
            </a:r>
            <a:r>
              <a:rPr lang="en-US" baseline="0"/>
              <a:t> Gender distribution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Sheet1!$K$1</c:f>
              <c:strCache>
                <c:ptCount val="1"/>
                <c:pt idx="0">
                  <c:v>A/L 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Sheet1!$A$2:$A$7</c:f>
              <c:strCache>
                <c:ptCount val="6"/>
                <c:pt idx="0">
                  <c:v>Bio Science</c:v>
                </c:pt>
                <c:pt idx="1">
                  <c:v>Physical Science</c:v>
                </c:pt>
                <c:pt idx="2">
                  <c:v>Arts</c:v>
                </c:pt>
                <c:pt idx="3">
                  <c:v>Commerce</c:v>
                </c:pt>
                <c:pt idx="4">
                  <c:v>Technology</c:v>
                </c:pt>
                <c:pt idx="5">
                  <c:v>Other</c:v>
                </c:pt>
              </c:strCache>
            </c:strRef>
          </c:cat>
          <c:val>
            <c:numRef>
              <c:f>Sheet1!$K$2:$K$7</c:f>
              <c:numCache>
                <c:formatCode>0%</c:formatCode>
                <c:ptCount val="6"/>
                <c:pt idx="0">
                  <c:v>0.28265022577283777</c:v>
                </c:pt>
                <c:pt idx="1">
                  <c:v>0.61959183673469387</c:v>
                </c:pt>
                <c:pt idx="2">
                  <c:v>0.33910908722265148</c:v>
                </c:pt>
                <c:pt idx="3">
                  <c:v>0.47436215545606558</c:v>
                </c:pt>
                <c:pt idx="4">
                  <c:v>0.74593346852483067</c:v>
                </c:pt>
                <c:pt idx="5">
                  <c:v>0.65993614634567266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BB-4CC9-A093-20509CEBEA66}"/>
            </c:ext>
          </c:extLst>
        </c:ser>
        <c:ser>
          <c:idx val="1"/>
          <c:order val="1"/>
          <c:tx>
            <c:strRef>
              <c:f>Sheet1!$P$1</c:f>
              <c:strCache>
                <c:ptCount val="1"/>
                <c:pt idx="0">
                  <c:v>A/L Female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Sheet1!$A$2:$A$7</c:f>
              <c:strCache>
                <c:ptCount val="6"/>
                <c:pt idx="0">
                  <c:v>Bio Science</c:v>
                </c:pt>
                <c:pt idx="1">
                  <c:v>Physical Science</c:v>
                </c:pt>
                <c:pt idx="2">
                  <c:v>Arts</c:v>
                </c:pt>
                <c:pt idx="3">
                  <c:v>Commerce</c:v>
                </c:pt>
                <c:pt idx="4">
                  <c:v>Technology</c:v>
                </c:pt>
                <c:pt idx="5">
                  <c:v>Other</c:v>
                </c:pt>
              </c:strCache>
            </c:strRef>
          </c:cat>
          <c:val>
            <c:numRef>
              <c:f>Sheet1!$P$2:$P$7</c:f>
              <c:numCache>
                <c:formatCode>0%</c:formatCode>
                <c:ptCount val="6"/>
                <c:pt idx="0">
                  <c:v>0.71734977422716217</c:v>
                </c:pt>
                <c:pt idx="1">
                  <c:v>0.38040816326530613</c:v>
                </c:pt>
                <c:pt idx="2">
                  <c:v>0.66089091277734857</c:v>
                </c:pt>
                <c:pt idx="3">
                  <c:v>0.52563784454393436</c:v>
                </c:pt>
                <c:pt idx="4">
                  <c:v>0.25406653147516933</c:v>
                </c:pt>
                <c:pt idx="5">
                  <c:v>0.3400638536543274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BB-4CC9-A093-20509CEBEA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8738464"/>
        <c:axId val="1575086863"/>
        <c:axId val="0"/>
      </c:bar3DChart>
      <c:catAx>
        <c:axId val="208738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086863"/>
        <c:crosses val="autoZero"/>
        <c:auto val="1"/>
        <c:lblAlgn val="ctr"/>
        <c:lblOffset val="100"/>
        <c:noMultiLvlLbl val="0"/>
      </c:catAx>
      <c:valAx>
        <c:axId val="1575086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38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teachers per school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Schools_2021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B57-4AE4-860B-2740EFB530FF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B57-4AE4-860B-2740EFB530FF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B57-4AE4-860B-2740EFB530FF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4B57-4AE4-860B-2740EFB530FF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4B57-4AE4-860B-2740EFB530F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Less than 10 Teachers</c:v>
                </c:pt>
                <c:pt idx="1">
                  <c:v>10-25 Teachers</c:v>
                </c:pt>
                <c:pt idx="2">
                  <c:v>26-50 Teachers</c:v>
                </c:pt>
                <c:pt idx="3">
                  <c:v>51-100 Teachers</c:v>
                </c:pt>
                <c:pt idx="4">
                  <c:v>More than 100 Teachers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3095</c:v>
                </c:pt>
                <c:pt idx="1">
                  <c:v>4347</c:v>
                </c:pt>
                <c:pt idx="2">
                  <c:v>1723</c:v>
                </c:pt>
                <c:pt idx="3" formatCode="0">
                  <c:v>711</c:v>
                </c:pt>
                <c:pt idx="4" formatCode="0">
                  <c:v>270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B57-4AE4-860B-2740EFB530F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4037492200166"/>
          <c:y val="0.35770851573132356"/>
          <c:w val="0.34095281676880873"/>
          <c:h val="0.442324671931286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4FF7D-737A-4C83-9317-49A1C84D336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20F2D-81A4-483D-8F5E-CD8FFBCF1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0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F602-F9EA-4ADF-8BD3-B739C9E41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CBD75-9EBF-4A09-9FED-F14FD9D6A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91D4A-F14C-43B8-9766-C3CFBE844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7378-99DB-440E-9022-A8E14D6BFC35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1E87F-63EF-4685-A9AC-752158B8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59308-761A-4C9A-86AD-C7A24A4D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981A-700A-4E4C-AEE2-24652EAD5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2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9ABD-BC69-414A-B79D-1DB66680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D7738-BE45-4A20-B3CC-F2CAB687A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AC8A5-E605-431E-BF27-31C3E863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7378-99DB-440E-9022-A8E14D6BFC35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C13C2-25AE-40A5-8512-BBEA3D79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90500-A256-49BF-9EEB-19D74518A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981A-700A-4E4C-AEE2-24652EAD5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9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D33D4F-6C7E-480D-9EEC-C2F419C75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701E8-D892-4D27-9853-1E93CE6BB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2C4B9-136D-4CC3-A047-7031A65C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7378-99DB-440E-9022-A8E14D6BFC35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0855B-74BA-4100-99DE-6B4750F4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985BB-7BD9-4759-AB66-F48CEF0F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981A-700A-4E4C-AEE2-24652EAD5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4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3E274-F28D-40D7-9EDC-C17C0A609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79DE-021A-496B-BC95-3523DCE0B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DDDB5-C996-440F-9370-3AB76CF6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7378-99DB-440E-9022-A8E14D6BFC35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D2F03-41E6-46AF-8F4C-B42D3B6CD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D8D01-05B3-471A-9E22-CCAEA9FB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981A-700A-4E4C-AEE2-24652EAD5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8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CCA84-A077-439F-B748-24694C320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6ACAD-B159-4C9F-831A-7E97FDB0A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31A6B-0223-4C2A-80BB-E3E2C730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7378-99DB-440E-9022-A8E14D6BFC35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41943-0061-47FF-A06B-C29E4D1B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F51A0-024E-4E05-B511-B20E6DC6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981A-700A-4E4C-AEE2-24652EAD5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3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38C79-CB81-4424-AC31-717A0815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9A18E-FF87-4E46-BD2C-B51BDA707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21F87-3093-457A-8C6B-F3BBAFBE7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9A982-A3BF-49AE-9979-02FB4ED77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7378-99DB-440E-9022-A8E14D6BFC35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A1EED-6277-4BAE-837B-7C850175B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BBDF6-4108-45C3-991D-0FB051AF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981A-700A-4E4C-AEE2-24652EAD5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8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C5CB1-91BA-4411-939C-2DE4786C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D3AE5-FA24-45C9-AC6D-61D906038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595F8-256A-470E-B514-0E8FB5A8D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3D1C84-0D72-45EF-BF25-0B82C3EB2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2C5E6B-E8F0-4866-9CF9-9479E2077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0EE233-DDE8-4775-8676-ED114D2F7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7378-99DB-440E-9022-A8E14D6BFC35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1492C-D47B-4804-9788-839AB506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6E0E0C-52C4-4862-B7F5-C01F1708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981A-700A-4E4C-AEE2-24652EAD5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3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FB698-7094-4BEA-BB94-2FD85229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856C5-D550-4120-8687-1FD0CECE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7378-99DB-440E-9022-A8E14D6BFC35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DE3C8-41DE-4A77-A0B3-DC679BFA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E87AF-49F5-46C8-ACE4-AC6ED73B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981A-700A-4E4C-AEE2-24652EAD5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3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CF44EE-3E05-4983-A7FA-C6B4322A8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7378-99DB-440E-9022-A8E14D6BFC35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0462B7-61C4-40F7-B8F9-59169B3A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920CC-7F5B-409A-8B3B-36D51B417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981A-700A-4E4C-AEE2-24652EAD5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5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73B10-3EEF-466B-ACD4-CD149B15F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1B8C-8A3F-4E52-9DF4-A360B40B1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93933-A2A7-44A2-B661-46021CF94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9C5C1-647C-48C9-93D4-C1FB64B7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7378-99DB-440E-9022-A8E14D6BFC35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F3801-6D91-4FEE-B5BC-77089B27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AA1D6-06A0-4ECB-9F4B-E3E26AAD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981A-700A-4E4C-AEE2-24652EAD5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4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6227D-96C5-40C2-B76F-5144309E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0BA7D-E0FF-410E-896F-7C5A4BC05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90AD6-8CD2-45C2-91CE-AAEF5771A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4FA2-8BD1-4287-811B-A89C93E3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7378-99DB-440E-9022-A8E14D6BFC35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FE8D6-5C93-4FD0-A974-240EFD156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42269-1207-4AD5-A896-D21EDDB7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981A-700A-4E4C-AEE2-24652EAD5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8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790042-6153-41C1-A85B-26349822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C23D0-F672-48B9-9061-629BB5A64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BF7E6-9CBA-486D-B5DB-2992FF0F0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C7378-99DB-440E-9022-A8E14D6BFC35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6D7E-CDBE-413D-A621-B51F1BA93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7B7E1-B52B-4203-9E0E-AF2447762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E981A-700A-4E4C-AEE2-24652EAD570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D98111-22B7-42F9-823D-8DFFFA90AA4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92763" y="6705600"/>
            <a:ext cx="8509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Dialog - Internal</a:t>
            </a:r>
          </a:p>
        </p:txBody>
      </p:sp>
    </p:spTree>
    <p:extLst>
      <p:ext uri="{BB962C8B-B14F-4D97-AF65-F5344CB8AC3E}">
        <p14:creationId xmlns:p14="http://schemas.microsoft.com/office/powerpoint/2010/main" val="204356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ildren must be taught how to think; not what to think” | Daily Mirror - Sri  Lanka Latest Breaking News and Headlines - Print Edition">
            <a:extLst>
              <a:ext uri="{FF2B5EF4-FFF2-40B4-BE49-F238E27FC236}">
                <a16:creationId xmlns:a16="http://schemas.microsoft.com/office/drawing/2014/main" id="{132755DD-A593-435E-A22F-EF282596F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633" y="2216474"/>
            <a:ext cx="4370733" cy="2425052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AA1F3B-820D-4751-BE94-C03B81515E0B}"/>
              </a:ext>
            </a:extLst>
          </p:cNvPr>
          <p:cNvSpPr txBox="1"/>
          <p:nvPr/>
        </p:nvSpPr>
        <p:spPr>
          <a:xfrm>
            <a:off x="8424758" y="96370"/>
            <a:ext cx="350923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10, 146 </a:t>
            </a:r>
            <a:r>
              <a:rPr lang="en-US" sz="1400" dirty="0"/>
              <a:t>– </a:t>
            </a:r>
            <a:r>
              <a:rPr lang="en-US" sz="1200" b="1" dirty="0"/>
              <a:t>Total govt schools</a:t>
            </a:r>
          </a:p>
          <a:p>
            <a:r>
              <a:rPr lang="en-US" b="1" dirty="0">
                <a:solidFill>
                  <a:srgbClr val="0070C0"/>
                </a:solidFill>
              </a:rPr>
              <a:t>892</a:t>
            </a:r>
            <a:r>
              <a:rPr lang="en-US" sz="1400" dirty="0"/>
              <a:t> - </a:t>
            </a:r>
            <a:r>
              <a:rPr lang="en-US" sz="1200" b="1" dirty="0"/>
              <a:t># of schools in Kurunegala district, highest in a district</a:t>
            </a:r>
          </a:p>
          <a:p>
            <a:r>
              <a:rPr lang="en-US" b="1" dirty="0">
                <a:solidFill>
                  <a:srgbClr val="7030A0"/>
                </a:solidFill>
              </a:rPr>
              <a:t>104</a:t>
            </a:r>
            <a:r>
              <a:rPr lang="en-US" dirty="0"/>
              <a:t> </a:t>
            </a:r>
            <a:r>
              <a:rPr lang="en-US" sz="1400" dirty="0"/>
              <a:t>- </a:t>
            </a:r>
            <a:r>
              <a:rPr lang="en-US" sz="1200" b="1" dirty="0"/>
              <a:t># of schools in Kilinochchi, lowest in a district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29 </a:t>
            </a:r>
            <a:r>
              <a:rPr lang="en-US" sz="1400" dirty="0"/>
              <a:t>- </a:t>
            </a:r>
            <a:r>
              <a:rPr lang="en-US" sz="1200" b="1" dirty="0"/>
              <a:t># of schools shut down since 2018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87</a:t>
            </a:r>
            <a:r>
              <a:rPr lang="en-US" sz="1200" b="1" dirty="0"/>
              <a:t> – With this trend 87 number of schools may be shutdown by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2030</a:t>
            </a:r>
            <a:endParaRPr 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5EAD10-2B1C-4D80-98F7-64226E17CD4F}"/>
              </a:ext>
            </a:extLst>
          </p:cNvPr>
          <p:cNvSpPr txBox="1"/>
          <p:nvPr/>
        </p:nvSpPr>
        <p:spPr>
          <a:xfrm>
            <a:off x="8547652" y="2322025"/>
            <a:ext cx="327991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50.7%</a:t>
            </a:r>
            <a:r>
              <a:rPr lang="en-US" sz="2000" b="1" dirty="0"/>
              <a:t> </a:t>
            </a:r>
            <a:r>
              <a:rPr lang="en-US" sz="1200" b="1" dirty="0"/>
              <a:t>of the schools less than 200 students</a:t>
            </a:r>
          </a:p>
          <a:p>
            <a:endParaRPr lang="en-US" sz="1200" b="1" dirty="0"/>
          </a:p>
          <a:p>
            <a:r>
              <a:rPr lang="en-US" sz="2000" b="1" dirty="0">
                <a:solidFill>
                  <a:srgbClr val="0070C0"/>
                </a:solidFill>
              </a:rPr>
              <a:t>43.5% </a:t>
            </a:r>
            <a:r>
              <a:rPr lang="en-US" sz="1200" b="1" dirty="0"/>
              <a:t>of the students learn in schools more than 1000 students</a:t>
            </a:r>
          </a:p>
          <a:p>
            <a:endParaRPr lang="en-US" sz="1200" b="1" dirty="0"/>
          </a:p>
          <a:p>
            <a:r>
              <a:rPr lang="en-US" sz="2000" b="1" dirty="0">
                <a:solidFill>
                  <a:srgbClr val="7030A0"/>
                </a:solidFill>
              </a:rPr>
              <a:t>66% </a:t>
            </a:r>
            <a:r>
              <a:rPr lang="en-US" sz="1200" b="1" dirty="0"/>
              <a:t>of the teachers are in schools less than 1000 students</a:t>
            </a:r>
          </a:p>
          <a:p>
            <a:endParaRPr lang="en-US" sz="1200" b="1" dirty="0"/>
          </a:p>
          <a:p>
            <a:r>
              <a:rPr lang="en-US" sz="2000" b="1" dirty="0">
                <a:solidFill>
                  <a:srgbClr val="00B0F0"/>
                </a:solidFill>
              </a:rPr>
              <a:t>21 &amp; 11 </a:t>
            </a:r>
            <a:r>
              <a:rPr lang="en-US" sz="1200" b="1" dirty="0"/>
              <a:t>– Highest and lowest student to teacher ratio in a district, Colombo and Jaffna</a:t>
            </a:r>
          </a:p>
          <a:p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237602-85C5-42A0-976B-D1D5167554F8}"/>
              </a:ext>
            </a:extLst>
          </p:cNvPr>
          <p:cNvSpPr txBox="1"/>
          <p:nvPr/>
        </p:nvSpPr>
        <p:spPr>
          <a:xfrm>
            <a:off x="8547652" y="4892740"/>
            <a:ext cx="32799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118 </a:t>
            </a:r>
            <a:r>
              <a:rPr lang="en-US" sz="1200" b="1" dirty="0"/>
              <a:t>the Highest number of schools less than 50 students in a district, Badulla. There are three more districts with more than 100 schools less than 50 students Kegalle, </a:t>
            </a:r>
            <a:r>
              <a:rPr lang="en-US" sz="1200" b="1" dirty="0" err="1"/>
              <a:t>Ratnapura</a:t>
            </a:r>
            <a:r>
              <a:rPr lang="en-US" sz="1200" b="1" dirty="0"/>
              <a:t> and Kurunegala</a:t>
            </a:r>
          </a:p>
          <a:p>
            <a:endParaRPr lang="en-US" sz="1200" b="1" dirty="0"/>
          </a:p>
          <a:p>
            <a:r>
              <a:rPr lang="en-US" sz="2000" b="1" dirty="0">
                <a:solidFill>
                  <a:srgbClr val="0070C0"/>
                </a:solidFill>
              </a:rPr>
              <a:t>284 </a:t>
            </a:r>
            <a:r>
              <a:rPr lang="en-US" sz="1200" b="1" dirty="0"/>
              <a:t>of Highest number of schools with less than 10 teachers in a district, Kurunegala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DB7D59-075C-4E5B-824E-A9C341352FB9}"/>
              </a:ext>
            </a:extLst>
          </p:cNvPr>
          <p:cNvSpPr txBox="1"/>
          <p:nvPr/>
        </p:nvSpPr>
        <p:spPr>
          <a:xfrm>
            <a:off x="3910632" y="4778573"/>
            <a:ext cx="97941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73% </a:t>
            </a:r>
            <a:r>
              <a:rPr lang="en-US" sz="1200" b="1" dirty="0"/>
              <a:t>Schools of the island is less than 25 teachers</a:t>
            </a:r>
          </a:p>
          <a:p>
            <a:endParaRPr lang="en-US" sz="1200" b="1" dirty="0"/>
          </a:p>
          <a:p>
            <a:r>
              <a:rPr lang="en-US" sz="1200" b="1" dirty="0"/>
              <a:t>Teachers needs to be distributed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722DFF-C336-4736-AD3C-7AEDCF8389DB}"/>
              </a:ext>
            </a:extLst>
          </p:cNvPr>
          <p:cNvSpPr txBox="1"/>
          <p:nvPr/>
        </p:nvSpPr>
        <p:spPr>
          <a:xfrm>
            <a:off x="145255" y="149378"/>
            <a:ext cx="34511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57% </a:t>
            </a:r>
            <a:r>
              <a:rPr lang="en-US" sz="1200" b="1" dirty="0"/>
              <a:t>of teachers are graduates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3% </a:t>
            </a:r>
            <a:r>
              <a:rPr lang="en-US" sz="1200" b="1" dirty="0"/>
              <a:t>of teachers are untrained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7.8% </a:t>
            </a:r>
            <a:r>
              <a:rPr lang="en-US" sz="1200" b="1" dirty="0"/>
              <a:t>of highest untrained teachers in a district - Mullaitivu</a:t>
            </a:r>
          </a:p>
          <a:p>
            <a:endParaRPr lang="en-US" sz="1200" b="1" dirty="0"/>
          </a:p>
          <a:p>
            <a:endParaRPr lang="en-US" sz="1200" b="1" dirty="0"/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A0EB6629-F60A-4D2C-8002-95B73EB4CA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7719995"/>
              </p:ext>
            </p:extLst>
          </p:nvPr>
        </p:nvGraphicFramePr>
        <p:xfrm>
          <a:off x="25468" y="1334316"/>
          <a:ext cx="3704186" cy="2116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92606C81-BADB-4071-B31A-F177B5C641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9206544"/>
              </p:ext>
            </p:extLst>
          </p:nvPr>
        </p:nvGraphicFramePr>
        <p:xfrm>
          <a:off x="129106" y="3156859"/>
          <a:ext cx="3658945" cy="2221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295A14B7-0D55-4971-BA00-B21293E9FCAF}"/>
              </a:ext>
            </a:extLst>
          </p:cNvPr>
          <p:cNvSpPr txBox="1"/>
          <p:nvPr/>
        </p:nvSpPr>
        <p:spPr>
          <a:xfrm>
            <a:off x="129106" y="5133813"/>
            <a:ext cx="36907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76% </a:t>
            </a:r>
            <a:r>
              <a:rPr lang="en-US" sz="1200" b="1" dirty="0"/>
              <a:t>of teachers are females</a:t>
            </a:r>
          </a:p>
          <a:p>
            <a:endParaRPr lang="en-US" sz="1200" b="1" dirty="0"/>
          </a:p>
          <a:p>
            <a:r>
              <a:rPr lang="en-US" sz="1200" b="1" dirty="0"/>
              <a:t>Most of students who did Art stream in A/L is coming into government teaching and it is reflected from gender distribution of A/L stream selection. </a:t>
            </a:r>
          </a:p>
          <a:p>
            <a:endParaRPr lang="en-US" sz="1200" b="1" dirty="0"/>
          </a:p>
          <a:p>
            <a:r>
              <a:rPr lang="en-US" sz="2000" b="1" dirty="0">
                <a:solidFill>
                  <a:srgbClr val="0070C0"/>
                </a:solidFill>
              </a:rPr>
              <a:t>~66% </a:t>
            </a:r>
            <a:r>
              <a:rPr lang="en-US" sz="1200" b="1" dirty="0"/>
              <a:t>of Art students are Females</a:t>
            </a:r>
          </a:p>
          <a:p>
            <a:endParaRPr lang="en-US" sz="12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F78C5E-7ABC-4ED2-B4A4-F4B5FD2C99A1}"/>
              </a:ext>
            </a:extLst>
          </p:cNvPr>
          <p:cNvSpPr txBox="1"/>
          <p:nvPr/>
        </p:nvSpPr>
        <p:spPr>
          <a:xfrm>
            <a:off x="4355512" y="177252"/>
            <a:ext cx="34511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Sri Lankan Government School Insights</a:t>
            </a:r>
            <a:endParaRPr lang="en-US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Condensed" panose="020B0502040204020203" pitchFamily="34" charset="0"/>
            </a:endParaRPr>
          </a:p>
          <a:p>
            <a:endParaRPr lang="en-US" sz="1200" b="1" dirty="0"/>
          </a:p>
          <a:p>
            <a:endParaRPr lang="en-US" sz="12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BC0C71-D32D-4E05-8CA6-2862D3C90201}"/>
              </a:ext>
            </a:extLst>
          </p:cNvPr>
          <p:cNvSpPr/>
          <p:nvPr/>
        </p:nvSpPr>
        <p:spPr>
          <a:xfrm>
            <a:off x="121339" y="149378"/>
            <a:ext cx="3608315" cy="118493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14C2BA-5FD6-4506-99C3-26379B381789}"/>
              </a:ext>
            </a:extLst>
          </p:cNvPr>
          <p:cNvSpPr/>
          <p:nvPr/>
        </p:nvSpPr>
        <p:spPr>
          <a:xfrm>
            <a:off x="129106" y="1434346"/>
            <a:ext cx="3608316" cy="527427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404F95F-F26B-495F-82A8-721C4F0515F3}"/>
              </a:ext>
            </a:extLst>
          </p:cNvPr>
          <p:cNvSpPr/>
          <p:nvPr/>
        </p:nvSpPr>
        <p:spPr>
          <a:xfrm>
            <a:off x="3891688" y="4725962"/>
            <a:ext cx="4389677" cy="198266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6BA88B0-5A59-4261-B7B2-2C5C2BDD0332}"/>
              </a:ext>
            </a:extLst>
          </p:cNvPr>
          <p:cNvSpPr/>
          <p:nvPr/>
        </p:nvSpPr>
        <p:spPr>
          <a:xfrm>
            <a:off x="8462030" y="4725962"/>
            <a:ext cx="3451156" cy="198266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648264-56F3-4C57-96A2-13861F08DE8A}"/>
              </a:ext>
            </a:extLst>
          </p:cNvPr>
          <p:cNvSpPr/>
          <p:nvPr/>
        </p:nvSpPr>
        <p:spPr>
          <a:xfrm>
            <a:off x="8453798" y="2322490"/>
            <a:ext cx="3459387" cy="237355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AF517B-BB61-49D0-AD9C-2D28FB624990}"/>
              </a:ext>
            </a:extLst>
          </p:cNvPr>
          <p:cNvSpPr/>
          <p:nvPr/>
        </p:nvSpPr>
        <p:spPr>
          <a:xfrm>
            <a:off x="8453799" y="149375"/>
            <a:ext cx="3451156" cy="214273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30F17DE-48C4-4D16-9D4C-45C8E572FA33}"/>
              </a:ext>
            </a:extLst>
          </p:cNvPr>
          <p:cNvSpPr/>
          <p:nvPr/>
        </p:nvSpPr>
        <p:spPr>
          <a:xfrm>
            <a:off x="4400342" y="149377"/>
            <a:ext cx="3451156" cy="194134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375C4629-0372-4C70-8E13-C542389DA3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3639293"/>
              </p:ext>
            </p:extLst>
          </p:nvPr>
        </p:nvGraphicFramePr>
        <p:xfrm>
          <a:off x="4529035" y="4627771"/>
          <a:ext cx="3924763" cy="2422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514151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259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Light Condensed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Sanjeewa Kodikara</dc:creator>
  <cp:lastModifiedBy>Sanjeewa Kodikara</cp:lastModifiedBy>
  <cp:revision>16</cp:revision>
  <dcterms:created xsi:type="dcterms:W3CDTF">2024-03-13T16:28:01Z</dcterms:created>
  <dcterms:modified xsi:type="dcterms:W3CDTF">2024-03-14T15:45:10Z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396f5e2-cd81-4c31-9b73-ddc09cf29891_Enabled">
    <vt:lpwstr>true</vt:lpwstr>
  </property>
  <property fmtid="{D5CDD505-2E9C-101B-9397-08002B2CF9AE}" pid="3" name="MSIP_Label_b396f5e2-cd81-4c31-9b73-ddc09cf29891_SetDate">
    <vt:lpwstr>2024-03-13T16:28:01Z</vt:lpwstr>
  </property>
  <property fmtid="{D5CDD505-2E9C-101B-9397-08002B2CF9AE}" pid="4" name="MSIP_Label_b396f5e2-cd81-4c31-9b73-ddc09cf29891_Method">
    <vt:lpwstr>Standard</vt:lpwstr>
  </property>
  <property fmtid="{D5CDD505-2E9C-101B-9397-08002B2CF9AE}" pid="5" name="MSIP_Label_b396f5e2-cd81-4c31-9b73-ddc09cf29891_Name">
    <vt:lpwstr>b396f5e2-cd81-4c31-9b73-ddc09cf29891</vt:lpwstr>
  </property>
  <property fmtid="{D5CDD505-2E9C-101B-9397-08002B2CF9AE}" pid="6" name="MSIP_Label_b396f5e2-cd81-4c31-9b73-ddc09cf29891_SiteId">
    <vt:lpwstr>a628da58-b099-463e-b9bd-4987cd45ed75</vt:lpwstr>
  </property>
  <property fmtid="{D5CDD505-2E9C-101B-9397-08002B2CF9AE}" pid="7" name="MSIP_Label_b396f5e2-cd81-4c31-9b73-ddc09cf29891_ActionId">
    <vt:lpwstr>a6c55d06-3578-45db-ac38-000021cdd003</vt:lpwstr>
  </property>
  <property fmtid="{D5CDD505-2E9C-101B-9397-08002B2CF9AE}" pid="8" name="MSIP_Label_b396f5e2-cd81-4c31-9b73-ddc09cf29891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Dialog - Internal</vt:lpwstr>
  </property>
</Properties>
</file>