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3" r:id="rId6"/>
    <p:sldId id="287" r:id="rId7"/>
    <p:sldId id="290" r:id="rId8"/>
    <p:sldId id="278" r:id="rId9"/>
    <p:sldId id="286" r:id="rId10"/>
    <p:sldId id="277" r:id="rId11"/>
    <p:sldId id="288" r:id="rId12"/>
    <p:sldId id="289" r:id="rId13"/>
    <p:sldId id="268" r:id="rId14"/>
    <p:sldId id="275" r:id="rId15"/>
    <p:sldId id="291" r:id="rId16"/>
    <p:sldId id="276" r:id="rId17"/>
    <p:sldId id="262"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67" autoAdjust="0"/>
  </p:normalViewPr>
  <p:slideViewPr>
    <p:cSldViewPr snapToGrid="0">
      <p:cViewPr>
        <p:scale>
          <a:sx n="63" d="100"/>
          <a:sy n="63" d="100"/>
        </p:scale>
        <p:origin x="52" y="-256"/>
      </p:cViewPr>
      <p:guideLst>
        <p:guide orient="horz" pos="792"/>
        <p:guide pos="3144"/>
        <p:guide orient="horz" pos="960"/>
      </p:guideLst>
    </p:cSldViewPr>
  </p:slideViewPr>
  <p:outlineViewPr>
    <p:cViewPr>
      <p:scale>
        <a:sx n="33" d="100"/>
        <a:sy n="33" d="100"/>
      </p:scale>
      <p:origin x="0" y="-5220"/>
    </p:cViewPr>
  </p:outlineViewPr>
  <p:notesTextViewPr>
    <p:cViewPr>
      <p:scale>
        <a:sx n="1" d="1"/>
        <a:sy n="1" d="1"/>
      </p:scale>
      <p:origin x="0" y="0"/>
    </p:cViewPr>
  </p:notesTextViewPr>
  <p:sorterViewPr>
    <p:cViewPr varScale="1">
      <p:scale>
        <a:sx n="1" d="1"/>
        <a:sy n="1" d="1"/>
      </p:scale>
      <p:origin x="0" y="-108"/>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11/14/2023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05680" y="1122363"/>
            <a:ext cx="6765384" cy="2387600"/>
          </a:xfrm>
        </p:spPr>
        <p:txBody>
          <a:bodyPr/>
          <a:lstStyle/>
          <a:p>
            <a:r>
              <a:rPr lang="en-US" dirty="0"/>
              <a:t>Algo-did-NFT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Kodiswaran Babu Janardhanan</a:t>
            </a:r>
          </a:p>
          <a:p>
            <a:r>
              <a:rPr lang="en-US" dirty="0"/>
              <a:t>Thanuja K Ramiya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Algo-did</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Affordability and great tech are the main draw for our consumers to our product</a:t>
            </a:r>
          </a:p>
          <a:p>
            <a:r>
              <a:rPr lang="en-ZA" noProof="1"/>
              <a:t>Permission less</a:t>
            </a:r>
          </a:p>
          <a:p>
            <a:r>
              <a:rPr lang="en-ZA" noProof="1"/>
              <a:t>All L1 features</a:t>
            </a:r>
          </a:p>
          <a:p>
            <a:endParaRPr lang="en-ZA" noProof="1"/>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 (Other chains)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DizMe, Accumulate, Sphereon on other chains</a:t>
            </a:r>
          </a:p>
          <a:p>
            <a:pPr lvl="1"/>
            <a:r>
              <a:rPr lang="en-ZA" noProof="1"/>
              <a:t>Expensive</a:t>
            </a:r>
          </a:p>
          <a:p>
            <a:pPr lvl="1"/>
            <a:r>
              <a:rPr lang="en-ZA" noProof="1"/>
              <a:t>Complicated tech</a:t>
            </a:r>
          </a:p>
          <a:p>
            <a:pPr lvl="1"/>
            <a:r>
              <a:rPr lang="en-ZA" noProof="1"/>
              <a:t>Propertiery</a:t>
            </a:r>
          </a:p>
          <a:p>
            <a:pPr lvl="1"/>
            <a:r>
              <a:rPr lang="en-ZA" noProof="1"/>
              <a:t>Permissioned</a:t>
            </a:r>
          </a:p>
          <a:p>
            <a:pPr lvl="1"/>
            <a:r>
              <a:rPr lang="en-ZA" noProof="1"/>
              <a:t>Centralised</a:t>
            </a:r>
          </a:p>
          <a:p>
            <a:endParaRPr lang="en-US" dirty="0"/>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Algo-DID is the compelling product that is being built to serve the decentralized identity market and attract more market share into the Algorand chain because of greater tech and affordability when compared to other chains. </a:t>
            </a:r>
          </a:p>
          <a:p>
            <a:endParaRPr lang="en-US" dirty="0"/>
          </a:p>
          <a:p>
            <a:r>
              <a:rPr lang="en-US" dirty="0"/>
              <a:t>Team is already excited about this opportunity and started developing carrier grade and scalable product and requires mentoring, guidance and funding to accelerate the development and take it to the market soon.</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851508" y="341537"/>
            <a:ext cx="6922972" cy="1700623"/>
          </a:xfrm>
        </p:spPr>
        <p:txBody>
          <a:bodyPr>
            <a:normAutofit fontScale="90000"/>
          </a:bodyPr>
          <a:lstStyle/>
          <a:p>
            <a:r>
              <a:rPr lang="en-US" dirty="0"/>
              <a:t>Are you seeking investment, how much and what would you use the money to accomplish?</a:t>
            </a:r>
            <a:endParaRPr lang="en-US" sz="2700" dirty="0">
              <a:solidFill>
                <a:schemeClr val="tx1">
                  <a:lumMod val="65000"/>
                  <a:lumOff val="35000"/>
                </a:schemeClr>
              </a:solidFill>
            </a:endParaRP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4851508" y="3154364"/>
            <a:ext cx="6922973" cy="357551"/>
          </a:xfrm>
        </p:spPr>
        <p:txBody>
          <a:bodyPr/>
          <a:lstStyle/>
          <a:p>
            <a:r>
              <a:rPr lang="en-US" dirty="0"/>
              <a:t>Yes, seed funding of 500k </a:t>
            </a:r>
          </a:p>
          <a:p>
            <a:endParaRPr lang="en-US" dirty="0"/>
          </a:p>
          <a:p>
            <a:r>
              <a:rPr lang="en-US" dirty="0"/>
              <a:t>test the product for scale </a:t>
            </a:r>
          </a:p>
          <a:p>
            <a:r>
              <a:rPr lang="en-US" dirty="0"/>
              <a:t>sales and marketing </a:t>
            </a:r>
          </a:p>
          <a:p>
            <a:r>
              <a:rPr lang="en-US" dirty="0"/>
              <a:t>take the product to market</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61529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8" y="3602038"/>
            <a:ext cx="5796281" cy="1655762"/>
          </a:xfrm>
        </p:spPr>
        <p:txBody>
          <a:bodyPr bIns="0">
            <a:normAutofit/>
          </a:bodyPr>
          <a:lstStyle/>
          <a:p>
            <a:r>
              <a:rPr lang="en-US" dirty="0"/>
              <a:t>Kodiswaran Babu Janardhanan and Thanuja K Ramiya</a:t>
            </a:r>
          </a:p>
          <a:p>
            <a:r>
              <a:rPr lang="en-US" dirty="0"/>
              <a:t>+91-9945101015</a:t>
            </a:r>
          </a:p>
          <a:p>
            <a:r>
              <a:rPr lang="en-US" dirty="0"/>
              <a:t>kodisj@gmail.com</a:t>
            </a:r>
          </a:p>
        </p:txBody>
      </p:sp>
    </p:spTree>
    <p:extLst>
      <p:ext uri="{BB962C8B-B14F-4D97-AF65-F5344CB8AC3E}">
        <p14:creationId xmlns:p14="http://schemas.microsoft.com/office/powerpoint/2010/main" val="243649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Problem in hand</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1"/>
            <a:ext cx="7254240" cy="1054397"/>
          </a:xfrm>
        </p:spPr>
        <p:txBody>
          <a:bodyPr/>
          <a:lstStyle/>
          <a:p>
            <a:r>
              <a:rPr lang="en-US" dirty="0"/>
              <a:t>World needs decentralized identifiers on a cost effective block chain for receiving and verifying their credentials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Build the solution to anchor decentralized identity on Algorand and give the customers the superior tech for a very affordable cost</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One time cost or reduced cost of maintaining decentralized identifiers for life</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Humans, Machines and Organizations</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Use Algo-DID to receive verifiable credentials and share with the verifiers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30954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3461460"/>
            <a:ext cx="3200400" cy="365760"/>
          </a:xfrm>
        </p:spPr>
        <p:txBody>
          <a:bodyPr/>
          <a:lstStyle/>
          <a:p>
            <a:r>
              <a:rPr lang="en-US" dirty="0"/>
              <a:t>SaaS Platform</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3962400"/>
            <a:ext cx="3200400" cy="1188720"/>
          </a:xfrm>
        </p:spPr>
        <p:txBody>
          <a:bodyPr vert="horz" lIns="91440" tIns="45720" rIns="91440" bIns="45720" rtlCol="0" anchor="t">
            <a:normAutofit/>
          </a:bodyPr>
          <a:lstStyle/>
          <a:p>
            <a:r>
              <a:rPr lang="en-ZA" dirty="0"/>
              <a:t>Offering to create your decentralized identity on Algorand, issue verifiable credentials and verification of credentials</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4687773" y="3461460"/>
            <a:ext cx="3200400" cy="365760"/>
          </a:xfrm>
        </p:spPr>
        <p:txBody>
          <a:bodyPr/>
          <a:lstStyle/>
          <a:p>
            <a:r>
              <a:rPr lang="en-US" dirty="0"/>
              <a:t>Identity Wallet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4514850" y="4008120"/>
            <a:ext cx="3200400" cy="1143000"/>
          </a:xfrm>
        </p:spPr>
        <p:txBody>
          <a:bodyPr/>
          <a:lstStyle/>
          <a:p>
            <a:r>
              <a:rPr lang="en-ZA" dirty="0"/>
              <a:t>Credential Wallet to store credentials and exchange them for verification</a:t>
            </a:r>
          </a:p>
          <a:p>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a:t>
            </a:fld>
            <a:endParaRPr lang="en-US" dirty="0"/>
          </a:p>
        </p:txBody>
      </p:sp>
      <p:sp>
        <p:nvSpPr>
          <p:cNvPr id="3" name="TextBox 2">
            <a:extLst>
              <a:ext uri="{FF2B5EF4-FFF2-40B4-BE49-F238E27FC236}">
                <a16:creationId xmlns:a16="http://schemas.microsoft.com/office/drawing/2014/main" id="{114109DC-FC7C-7CC9-241E-79A8A98B8454}"/>
              </a:ext>
            </a:extLst>
          </p:cNvPr>
          <p:cNvSpPr txBox="1"/>
          <p:nvPr/>
        </p:nvSpPr>
        <p:spPr>
          <a:xfrm>
            <a:off x="914400" y="2015118"/>
            <a:ext cx="6973773" cy="1015663"/>
          </a:xfrm>
          <a:prstGeom prst="rect">
            <a:avLst/>
          </a:prstGeom>
          <a:noFill/>
        </p:spPr>
        <p:txBody>
          <a:bodyPr wrap="square">
            <a:spAutoFit/>
          </a:bodyPr>
          <a:lstStyle/>
          <a:p>
            <a:r>
              <a:rPr lang="en-US" sz="2000" b="1" cap="all" dirty="0">
                <a:solidFill>
                  <a:schemeClr val="accent3"/>
                </a:solidFill>
              </a:rPr>
              <a:t>Anchor billions of decentralized identity on Algorand, issue and verify verifiable credentials</a:t>
            </a:r>
            <a:endParaRPr lang="en-IN" sz="2000" b="1" cap="all" dirty="0">
              <a:solidFill>
                <a:schemeClr val="accent3"/>
              </a:solidFill>
            </a:endParaRPr>
          </a:p>
        </p:txBody>
      </p:sp>
    </p:spTree>
    <p:extLst>
      <p:ext uri="{BB962C8B-B14F-4D97-AF65-F5344CB8AC3E}">
        <p14:creationId xmlns:p14="http://schemas.microsoft.com/office/powerpoint/2010/main" val="6279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52574" y="896111"/>
            <a:ext cx="10182226" cy="1325880"/>
          </a:xfrm>
        </p:spPr>
        <p:txBody>
          <a:bodyPr anchor="t">
            <a:normAutofit/>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21"/>
          </p:nvPr>
        </p:nvSpPr>
        <p:spPr>
          <a:xfrm>
            <a:off x="1380744" y="2203704"/>
            <a:ext cx="2221438" cy="785812"/>
          </a:xfrm>
        </p:spPr>
        <p:txBody>
          <a:bodyPr anchor="ctr">
            <a:normAutofit/>
          </a:bodyPr>
          <a:lstStyle/>
          <a:p>
            <a:r>
              <a:rPr lang="en-ZA" sz="2500" dirty="0"/>
              <a:t>8BPeople</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sz="quarter" idx="22"/>
          </p:nvPr>
        </p:nvSpPr>
        <p:spPr>
          <a:xfrm>
            <a:off x="1619827" y="3458556"/>
            <a:ext cx="2063865" cy="785812"/>
          </a:xfrm>
        </p:spPr>
        <p:txBody>
          <a:bodyPr vert="horz" lIns="91440" tIns="45720" rIns="91440" bIns="45720" rtlCol="0" anchor="ctr">
            <a:normAutofit/>
          </a:bodyPr>
          <a:lstStyle/>
          <a:p>
            <a:r>
              <a:rPr lang="en-ZA" sz="2500" noProof="1"/>
              <a:t>Enterprises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23"/>
          </p:nvPr>
        </p:nvSpPr>
        <p:spPr>
          <a:xfrm>
            <a:off x="1473662" y="4679511"/>
            <a:ext cx="2128520" cy="785812"/>
          </a:xfrm>
        </p:spPr>
        <p:txBody>
          <a:bodyPr anchor="ctr">
            <a:normAutofit/>
          </a:bodyPr>
          <a:lstStyle/>
          <a:p>
            <a:r>
              <a:rPr lang="en-ZA" sz="2500" dirty="0"/>
              <a:t>Machines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24"/>
          </p:nvPr>
        </p:nvSpPr>
        <p:spPr>
          <a:xfrm>
            <a:off x="4489704" y="2336292"/>
            <a:ext cx="6153912" cy="941832"/>
          </a:xfrm>
        </p:spPr>
        <p:txBody>
          <a:bodyPr vert="horz" lIns="91440" tIns="45720" rIns="91440" bIns="45720" rtlCol="0" anchor="ctr">
            <a:normAutofit/>
          </a:bodyPr>
          <a:lstStyle/>
          <a:p>
            <a:r>
              <a:rPr lang="en-ZA" dirty="0"/>
              <a:t>Having endless use cases of using DIDs to receive credentials and verify it</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26"/>
          </p:nvPr>
        </p:nvSpPr>
        <p:spPr>
          <a:xfrm>
            <a:off x="4489704" y="3630167"/>
            <a:ext cx="6153912" cy="941832"/>
          </a:xfrm>
        </p:spPr>
        <p:txBody>
          <a:bodyPr anchor="ctr">
            <a:normAutofit/>
          </a:bodyPr>
          <a:lstStyle/>
          <a:p>
            <a:r>
              <a:rPr lang="en-ZA" noProof="1"/>
              <a:t>Needs DIDs on public chain to issue and verify credentials</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28"/>
          </p:nvPr>
        </p:nvSpPr>
        <p:spPr>
          <a:xfrm>
            <a:off x="4489704" y="4842256"/>
            <a:ext cx="6153912" cy="941832"/>
          </a:xfrm>
        </p:spPr>
        <p:txBody>
          <a:bodyPr anchor="ctr">
            <a:normAutofit/>
          </a:bodyPr>
          <a:lstStyle/>
          <a:p>
            <a:r>
              <a:rPr lang="en-ZA" noProof="1"/>
              <a:t>Anchor billions of machines identity on Algorand to</a:t>
            </a:r>
          </a:p>
          <a:p>
            <a:r>
              <a:rPr lang="en-ZA" noProof="1"/>
              <a:t>Record life cycle events</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167207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E4B1846-C50A-5867-481F-B0077AEDA726}"/>
              </a:ext>
            </a:extLst>
          </p:cNvPr>
          <p:cNvSpPr>
            <a:spLocks noGrp="1"/>
          </p:cNvSpPr>
          <p:nvPr>
            <p:ph type="ftr" sz="quarter" idx="11"/>
          </p:nvPr>
        </p:nvSpPr>
        <p:spPr/>
        <p:txBody>
          <a:bodyPr/>
          <a:lstStyle/>
          <a:p>
            <a:r>
              <a:rPr lang="en-US" dirty="0"/>
              <a:t>Source DIF Use Case Study</a:t>
            </a:r>
          </a:p>
        </p:txBody>
      </p:sp>
      <p:sp>
        <p:nvSpPr>
          <p:cNvPr id="6" name="Slide Number Placeholder 5">
            <a:extLst>
              <a:ext uri="{FF2B5EF4-FFF2-40B4-BE49-F238E27FC236}">
                <a16:creationId xmlns:a16="http://schemas.microsoft.com/office/drawing/2014/main" id="{AFC5EED8-A31A-1A26-5D49-3EF9E7E46431}"/>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B45FF0D8-5E2C-A83A-6AFE-EEE80009EACD}"/>
              </a:ext>
            </a:extLst>
          </p:cNvPr>
          <p:cNvPicPr>
            <a:picLocks noChangeAspect="1"/>
          </p:cNvPicPr>
          <p:nvPr/>
        </p:nvPicPr>
        <p:blipFill>
          <a:blip r:embed="rId2"/>
          <a:stretch>
            <a:fillRect/>
          </a:stretch>
        </p:blipFill>
        <p:spPr>
          <a:xfrm>
            <a:off x="4601486" y="2310816"/>
            <a:ext cx="7374734" cy="3368623"/>
          </a:xfrm>
          <a:prstGeom prst="rect">
            <a:avLst/>
          </a:prstGeom>
        </p:spPr>
      </p:pic>
      <p:sp>
        <p:nvSpPr>
          <p:cNvPr id="19" name="Title 3">
            <a:extLst>
              <a:ext uri="{FF2B5EF4-FFF2-40B4-BE49-F238E27FC236}">
                <a16:creationId xmlns:a16="http://schemas.microsoft.com/office/drawing/2014/main" id="{39EF9BF1-81C1-B9A2-8240-C7E3B2926EE8}"/>
              </a:ext>
            </a:extLst>
          </p:cNvPr>
          <p:cNvSpPr>
            <a:spLocks noGrp="1"/>
          </p:cNvSpPr>
          <p:nvPr>
            <p:ph type="title"/>
          </p:nvPr>
        </p:nvSpPr>
        <p:spPr>
          <a:xfrm>
            <a:off x="2580640" y="497333"/>
            <a:ext cx="9124951" cy="1362456"/>
          </a:xfrm>
        </p:spPr>
        <p:txBody>
          <a:bodyPr/>
          <a:lstStyle/>
          <a:p>
            <a:r>
              <a:rPr lang="en-US" dirty="0"/>
              <a:t>Product use case flow</a:t>
            </a:r>
          </a:p>
        </p:txBody>
      </p:sp>
    </p:spTree>
    <p:extLst>
      <p:ext uri="{BB962C8B-B14F-4D97-AF65-F5344CB8AC3E}">
        <p14:creationId xmlns:p14="http://schemas.microsoft.com/office/powerpoint/2010/main" val="332514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3352800" y="3131954"/>
            <a:ext cx="2743200" cy="457200"/>
          </a:xfrm>
        </p:spPr>
        <p:txBody>
          <a:bodyPr/>
          <a:lstStyle/>
          <a:p>
            <a:r>
              <a:rPr lang="en-US" dirty="0"/>
              <a:t>SAAS PLATFORM</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3093849" y="3931278"/>
            <a:ext cx="3491289" cy="1201439"/>
          </a:xfrm>
        </p:spPr>
        <p:txBody>
          <a:bodyPr/>
          <a:lstStyle/>
          <a:p>
            <a:r>
              <a:rPr lang="en-ZA" noProof="1"/>
              <a:t>Pay to create DIDs</a:t>
            </a:r>
          </a:p>
          <a:p>
            <a:r>
              <a:rPr lang="en-ZA" noProof="1"/>
              <a:t>Pay to issue credentials to a DID</a:t>
            </a:r>
          </a:p>
          <a:p>
            <a:r>
              <a:rPr lang="en-US" dirty="0"/>
              <a:t>Pay to verify a credential</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7203133" y="3138141"/>
            <a:ext cx="2743200" cy="457200"/>
          </a:xfrm>
        </p:spPr>
        <p:txBody>
          <a:bodyPr/>
          <a:lstStyle/>
          <a:p>
            <a:r>
              <a:rPr lang="en-US" dirty="0"/>
              <a:t>Identity Wallet</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1026" name="Picture 2" descr="SaaS Icon ultrabig by linux-rules on DeviantArt">
            <a:extLst>
              <a:ext uri="{FF2B5EF4-FFF2-40B4-BE49-F238E27FC236}">
                <a16:creationId xmlns:a16="http://schemas.microsoft.com/office/drawing/2014/main" id="{695AAA36-E7CE-A7A9-0819-9DDAB43D7CC5}"/>
              </a:ext>
            </a:extLst>
          </p:cNvPr>
          <p:cNvPicPr>
            <a:picLocks noGrp="1" noChangeAspect="1" noChangeArrowheads="1"/>
          </p:cNvPicPr>
          <p:nvPr>
            <p:ph type="clipArt" sz="quarter" idx="18"/>
          </p:nvPr>
        </p:nvPicPr>
        <p:blipFill>
          <a:blip r:embed="rId2">
            <a:extLst>
              <a:ext uri="{28A0092B-C50C-407E-A947-70E740481C1C}">
                <a14:useLocalDpi xmlns:a14="http://schemas.microsoft.com/office/drawing/2010/main" val="0"/>
              </a:ext>
            </a:extLst>
          </a:blip>
          <a:srcRect/>
          <a:stretch>
            <a:fillRect/>
          </a:stretch>
        </p:blipFill>
        <p:spPr bwMode="auto">
          <a:xfrm>
            <a:off x="4382294" y="2294898"/>
            <a:ext cx="914400" cy="547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llet - Free business and finance icons">
            <a:extLst>
              <a:ext uri="{FF2B5EF4-FFF2-40B4-BE49-F238E27FC236}">
                <a16:creationId xmlns:a16="http://schemas.microsoft.com/office/drawing/2014/main" id="{B11F3267-E9DE-4C6F-25D8-A85534B20367}"/>
              </a:ext>
            </a:extLst>
          </p:cNvPr>
          <p:cNvPicPr>
            <a:picLocks noGrp="1" noChangeAspect="1" noChangeArrowheads="1"/>
          </p:cNvPicPr>
          <p:nvPr>
            <p:ph type="clipArt" sz="quarter" idx="19"/>
          </p:nvPr>
        </p:nvPicPr>
        <p:blipFill>
          <a:blip r:embed="rId3">
            <a:extLst>
              <a:ext uri="{28A0092B-C50C-407E-A947-70E740481C1C}">
                <a14:useLocalDpi xmlns:a14="http://schemas.microsoft.com/office/drawing/2010/main" val="0"/>
              </a:ext>
            </a:extLst>
          </a:blip>
          <a:srcRect/>
          <a:stretch>
            <a:fillRect/>
          </a:stretch>
        </p:blipFill>
        <p:spPr bwMode="auto">
          <a:xfrm>
            <a:off x="7833115" y="202940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004C7BC-8731-97DC-4CC8-18E39F6E625A}"/>
              </a:ext>
            </a:extLst>
          </p:cNvPr>
          <p:cNvSpPr txBox="1">
            <a:spLocks/>
          </p:cNvSpPr>
          <p:nvPr/>
        </p:nvSpPr>
        <p:spPr>
          <a:xfrm>
            <a:off x="6910368" y="4245477"/>
            <a:ext cx="3491289" cy="382289"/>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Pay to backup your credentials</a:t>
            </a:r>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851508" y="341537"/>
            <a:ext cx="3282639" cy="591802"/>
          </a:xfrm>
        </p:spPr>
        <p:txBody>
          <a:bodyPr>
            <a:normAutofit fontScale="90000"/>
          </a:bodyPr>
          <a:lstStyle/>
          <a:p>
            <a:r>
              <a:rPr lang="en-US" dirty="0"/>
              <a:t>Market FIT</a:t>
            </a:r>
            <a:br>
              <a:rPr lang="en-US" dirty="0"/>
            </a:br>
            <a:endParaRPr lang="en-US" sz="2700" dirty="0">
              <a:solidFill>
                <a:schemeClr val="tx1">
                  <a:lumMod val="65000"/>
                  <a:lumOff val="35000"/>
                </a:schemeClr>
              </a:solidFill>
            </a:endParaRP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3747" y="3123990"/>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3747" y="3489750"/>
            <a:ext cx="3200400" cy="731520"/>
          </a:xfrm>
        </p:spPr>
        <p:txBody>
          <a:bodyPr>
            <a:noAutofit/>
          </a:bodyPr>
          <a:lstStyle/>
          <a:p>
            <a:r>
              <a:rPr lang="en-US" dirty="0"/>
              <a:t>People are taking initiatives to anchor DIDs on multiple block-chain but not on Algorand</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350597"/>
            <a:ext cx="3200400" cy="365760"/>
          </a:xfrm>
        </p:spPr>
        <p:txBody>
          <a:bodyPr/>
          <a:lstStyle/>
          <a:p>
            <a:r>
              <a:rPr lang="en-US" dirty="0"/>
              <a:t>Cost </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4716357"/>
            <a:ext cx="3200400" cy="731520"/>
          </a:xfrm>
        </p:spPr>
        <p:txBody>
          <a:bodyPr>
            <a:noAutofit/>
          </a:bodyPr>
          <a:lstStyle/>
          <a:p>
            <a:r>
              <a:rPr lang="en-US" dirty="0"/>
              <a:t>Customers want something cost effective solution to anchor their DIDs on Algorand like block-chain</a:t>
            </a:r>
          </a:p>
          <a:p>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4933747" y="2034919"/>
            <a:ext cx="3200400" cy="365760"/>
          </a:xfrm>
        </p:spPr>
        <p:txBody>
          <a:bodyPr/>
          <a:lstStyle/>
          <a:p>
            <a:r>
              <a:rPr lang="en-US" dirty="0"/>
              <a:t>NEED</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4933747" y="2418365"/>
            <a:ext cx="3200400" cy="731520"/>
          </a:xfrm>
        </p:spPr>
        <p:txBody>
          <a:bodyPr>
            <a:normAutofit fontScale="92500"/>
          </a:bodyPr>
          <a:lstStyle/>
          <a:p>
            <a:r>
              <a:rPr lang="en-US" dirty="0"/>
              <a:t>Loss of time and money costing consumers due to verifying credentials</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TEAM</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Team consists of ex Qualcomm and Fidelity engineers having 20+ years of experience in software and 2+ years of experience in block chain and Algorand.  Total head count is 4 so far.</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851508" y="341537"/>
            <a:ext cx="5379612" cy="542383"/>
          </a:xfrm>
        </p:spPr>
        <p:txBody>
          <a:bodyPr>
            <a:normAutofit fontScale="90000"/>
          </a:bodyPr>
          <a:lstStyle/>
          <a:p>
            <a:r>
              <a:rPr lang="en-US" dirty="0"/>
              <a:t>Why BLOCKCHAIN? </a:t>
            </a:r>
            <a:endParaRPr lang="en-US" sz="2700" dirty="0">
              <a:solidFill>
                <a:schemeClr val="tx1">
                  <a:lumMod val="65000"/>
                  <a:lumOff val="35000"/>
                </a:schemeClr>
              </a:solidFill>
            </a:endParaRP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3746" y="2382928"/>
            <a:ext cx="6922972" cy="365125"/>
          </a:xfrm>
        </p:spPr>
        <p:txBody>
          <a:bodyPr/>
          <a:lstStyle/>
          <a:p>
            <a:r>
              <a:rPr lang="en-US" dirty="0"/>
              <a:t>Cost effective and superior tech and support</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3833988"/>
            <a:ext cx="6922971" cy="365125"/>
          </a:xfrm>
        </p:spPr>
        <p:txBody>
          <a:bodyPr/>
          <a:lstStyle/>
          <a:p>
            <a:r>
              <a:rPr lang="en-US" dirty="0"/>
              <a:t>SSI is growing at 80% to be valued at 6.8B by 2027</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4716357"/>
            <a:ext cx="3200400" cy="731520"/>
          </a:xfrm>
        </p:spPr>
        <p:txBody>
          <a:bodyPr>
            <a:noAutofit/>
          </a:bodyPr>
          <a:lstStyle/>
          <a:p>
            <a:endParaRPr lang="en-US" dirty="0"/>
          </a:p>
          <a:p>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4933746" y="1153084"/>
            <a:ext cx="6922973" cy="357551"/>
          </a:xfrm>
        </p:spPr>
        <p:txBody>
          <a:bodyPr/>
          <a:lstStyle/>
          <a:p>
            <a:r>
              <a:rPr lang="en-US" dirty="0"/>
              <a:t>Decentralization requires public blockchain</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7" name="Picture 6">
            <a:extLst>
              <a:ext uri="{FF2B5EF4-FFF2-40B4-BE49-F238E27FC236}">
                <a16:creationId xmlns:a16="http://schemas.microsoft.com/office/drawing/2014/main" id="{D4162FF8-9451-A1F2-2A9D-111C0A1738E1}"/>
              </a:ext>
            </a:extLst>
          </p:cNvPr>
          <p:cNvPicPr>
            <a:picLocks noChangeAspect="1"/>
          </p:cNvPicPr>
          <p:nvPr/>
        </p:nvPicPr>
        <p:blipFill>
          <a:blip r:embed="rId2"/>
          <a:stretch>
            <a:fillRect/>
          </a:stretch>
        </p:blipFill>
        <p:spPr>
          <a:xfrm>
            <a:off x="4619527" y="1510635"/>
            <a:ext cx="5188146" cy="1066892"/>
          </a:xfrm>
          <a:prstGeom prst="rect">
            <a:avLst/>
          </a:prstGeom>
        </p:spPr>
      </p:pic>
      <p:pic>
        <p:nvPicPr>
          <p:cNvPr id="12" name="Picture 11">
            <a:extLst>
              <a:ext uri="{FF2B5EF4-FFF2-40B4-BE49-F238E27FC236}">
                <a16:creationId xmlns:a16="http://schemas.microsoft.com/office/drawing/2014/main" id="{1C7D3F94-CDE6-B83D-AD36-B5DB15016B93}"/>
              </a:ext>
            </a:extLst>
          </p:cNvPr>
          <p:cNvPicPr>
            <a:picLocks noChangeAspect="1"/>
          </p:cNvPicPr>
          <p:nvPr/>
        </p:nvPicPr>
        <p:blipFill>
          <a:blip r:embed="rId3"/>
          <a:stretch>
            <a:fillRect/>
          </a:stretch>
        </p:blipFill>
        <p:spPr>
          <a:xfrm>
            <a:off x="4732423" y="3015879"/>
            <a:ext cx="3603048" cy="1066892"/>
          </a:xfrm>
          <a:prstGeom prst="rect">
            <a:avLst/>
          </a:prstGeom>
        </p:spPr>
      </p:pic>
    </p:spTree>
    <p:extLst>
      <p:ext uri="{BB962C8B-B14F-4D97-AF65-F5344CB8AC3E}">
        <p14:creationId xmlns:p14="http://schemas.microsoft.com/office/powerpoint/2010/main" val="379344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851508" y="341537"/>
            <a:ext cx="6922972" cy="1700623"/>
          </a:xfrm>
        </p:spPr>
        <p:txBody>
          <a:bodyPr>
            <a:normAutofit fontScale="90000"/>
          </a:bodyPr>
          <a:lstStyle/>
          <a:p>
            <a:r>
              <a:rPr lang="en-US" dirty="0"/>
              <a:t>What can you accomplish in the next 3 to 5 months? </a:t>
            </a:r>
            <a:endParaRPr lang="en-US" sz="2700" dirty="0">
              <a:solidFill>
                <a:schemeClr val="tx1">
                  <a:lumMod val="65000"/>
                  <a:lumOff val="35000"/>
                </a:schemeClr>
              </a:solidFill>
            </a:endParaRP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4851508" y="3154364"/>
            <a:ext cx="6922973" cy="357551"/>
          </a:xfrm>
        </p:spPr>
        <p:txBody>
          <a:bodyPr/>
          <a:lstStyle/>
          <a:p>
            <a:r>
              <a:rPr lang="en-US" dirty="0"/>
              <a:t>MVP working on mainnet having few real customers</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9389980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3080</TotalTime>
  <Words>512</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Office Theme</vt:lpstr>
      <vt:lpstr>Algo-did-NFT</vt:lpstr>
      <vt:lpstr>PRODUCT OVERVIEW</vt:lpstr>
      <vt:lpstr>MARKET OVERVIEW</vt:lpstr>
      <vt:lpstr>Product use case flow</vt:lpstr>
      <vt:lpstr>BUSINESS MODEL</vt:lpstr>
      <vt:lpstr>Market FIT </vt:lpstr>
      <vt:lpstr>TEAM</vt:lpstr>
      <vt:lpstr>Why BLOCKCHAIN? </vt:lpstr>
      <vt:lpstr>What can you accomplish in the next 3 to 5 months? </vt:lpstr>
      <vt:lpstr>OUR COMPETITION</vt:lpstr>
      <vt:lpstr>SUMMARY</vt:lpstr>
      <vt:lpstr>Are you seeking investment, how much and what would you use the money to accomplish?</vt:lpstr>
      <vt:lpstr>THANK YOU</vt:lpstr>
      <vt:lpstr>Problem in hand</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Algo-did</dc:title>
  <dc:creator>Kodiswaran Janardhanan</dc:creator>
  <cp:lastModifiedBy>support latchiya.com</cp:lastModifiedBy>
  <cp:revision>9</cp:revision>
  <dcterms:created xsi:type="dcterms:W3CDTF">2023-03-18T13:09:07Z</dcterms:created>
  <dcterms:modified xsi:type="dcterms:W3CDTF">2023-11-16T04:19:39Z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