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3" r:id="rId6"/>
    <p:sldId id="264" r:id="rId7"/>
    <p:sldId id="267" r:id="rId8"/>
    <p:sldId id="266" r:id="rId9"/>
    <p:sldId id="265"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6" r:id="rId28"/>
    <p:sldId id="287" r:id="rId29"/>
    <p:sldId id="288" r:id="rId30"/>
    <p:sldId id="289" r:id="rId31"/>
    <p:sldId id="290" r:id="rId32"/>
    <p:sldId id="291" r:id="rId33"/>
    <p:sldId id="292" r:id="rId34"/>
    <p:sldId id="285" r:id="rId35"/>
    <p:sldId id="262" r:id="rId36"/>
    <p:sldId id="258" r:id="rId37"/>
    <p:sldId id="259"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12/11/2021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12/11/2021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12/11/2021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12/11/2021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12/11/2021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12/11/2021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12/11/2021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AC281277-B19D-4200-9F4D-5573EEADBF5F}"/>
              </a:ext>
            </a:extLst>
          </p:cNvPr>
          <p:cNvPicPr>
            <a:picLocks noChangeAspect="1"/>
          </p:cNvPicPr>
          <p:nvPr/>
        </p:nvPicPr>
        <p:blipFill>
          <a:blip r:embed="rId3"/>
          <a:stretch>
            <a:fillRect/>
          </a:stretch>
        </p:blipFill>
        <p:spPr>
          <a:xfrm>
            <a:off x="-7488" y="0"/>
            <a:ext cx="12199488" cy="6858000"/>
          </a:xfrm>
          <a:prstGeom prst="rect">
            <a:avLst/>
          </a:prstGeom>
        </p:spPr>
      </p:pic>
    </p:spTree>
    <p:extLst>
      <p:ext uri="{BB962C8B-B14F-4D97-AF65-F5344CB8AC3E}">
        <p14:creationId xmlns:p14="http://schemas.microsoft.com/office/powerpoint/2010/main" val="2674604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53E987D4-0C5A-44C8-8EF0-EBE0C955975E}"/>
              </a:ext>
            </a:extLst>
          </p:cNvPr>
          <p:cNvPicPr>
            <a:picLocks noChangeAspect="1"/>
          </p:cNvPicPr>
          <p:nvPr/>
        </p:nvPicPr>
        <p:blipFill>
          <a:blip r:embed="rId3"/>
          <a:stretch>
            <a:fillRect/>
          </a:stretch>
        </p:blipFill>
        <p:spPr>
          <a:xfrm>
            <a:off x="407963" y="0"/>
            <a:ext cx="11113477" cy="5992837"/>
          </a:xfrm>
          <a:prstGeom prst="rect">
            <a:avLst/>
          </a:prstGeom>
        </p:spPr>
      </p:pic>
      <p:sp>
        <p:nvSpPr>
          <p:cNvPr id="4" name="ZoneTexte 3">
            <a:extLst>
              <a:ext uri="{FF2B5EF4-FFF2-40B4-BE49-F238E27FC236}">
                <a16:creationId xmlns:a16="http://schemas.microsoft.com/office/drawing/2014/main" id="{F762C92A-2AB9-40C1-9AF3-CB8FB16B161C}"/>
              </a:ext>
            </a:extLst>
          </p:cNvPr>
          <p:cNvSpPr txBox="1"/>
          <p:nvPr/>
        </p:nvSpPr>
        <p:spPr>
          <a:xfrm>
            <a:off x="872196" y="5252987"/>
            <a:ext cx="10185009" cy="1479700"/>
          </a:xfrm>
          <a:prstGeom prst="rect">
            <a:avLst/>
          </a:prstGeom>
          <a:noFill/>
        </p:spPr>
        <p:txBody>
          <a:bodyPr wrap="square" rtlCol="0">
            <a:spAutoFit/>
          </a:bodyPr>
          <a:lstStyle/>
          <a:p>
            <a:pPr algn="just">
              <a:lnSpc>
                <a:spcPct val="115000"/>
              </a:lnSpc>
              <a:spcBef>
                <a:spcPts val="600"/>
              </a:spcBef>
              <a:spcAft>
                <a:spcPts val="600"/>
              </a:spcAft>
            </a:pPr>
            <a:r>
              <a:rPr lang="fr-FR" sz="20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En effet , cet algorithme est qualifiée comme paresseux , car i n’apprend rien pendant la phase d’entrainement .Pour prédire la classe d’une nouvelle données d’entrée , il va chercher ses K voisins les plus proches (en utilisant la distance euclidienne , ou autres ) et choisira la classe des voisins majoritaires.</a:t>
            </a:r>
            <a:endParaRPr lang="fr-ML" sz="20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99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404E360-2E28-4268-951D-6C9DA80B2119}"/>
              </a:ext>
            </a:extLst>
          </p:cNvPr>
          <p:cNvSpPr txBox="1"/>
          <p:nvPr/>
        </p:nvSpPr>
        <p:spPr>
          <a:xfrm>
            <a:off x="154745" y="1111347"/>
            <a:ext cx="11929403" cy="5698676"/>
          </a:xfrm>
          <a:prstGeom prst="rect">
            <a:avLst/>
          </a:prstGeom>
          <a:noFill/>
        </p:spPr>
        <p:txBody>
          <a:bodyPr wrap="square" rtlCol="0">
            <a:spAutoFit/>
          </a:bodyPr>
          <a:lstStyle/>
          <a:p>
            <a:pPr algn="just">
              <a:lnSpc>
                <a:spcPct val="115000"/>
              </a:lnSpc>
              <a:spcBef>
                <a:spcPts val="600"/>
              </a:spcBef>
              <a:spcAft>
                <a:spcPts val="600"/>
              </a:spcAft>
            </a:pPr>
            <a:r>
              <a:rPr lang="fr-FR" sz="4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L’algorithme de k plus proches voisins ne nécessite pas de phase d’apprentissage à proprement parler, il faut juste stocker le jeu de données d’apprentissage. Soit un ensemble E contenant n données labellisées : E = {(yi , </a:t>
            </a:r>
            <a:r>
              <a:rPr lang="fr-FR" sz="4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x⃗i</a:t>
            </a:r>
            <a:r>
              <a:rPr lang="fr-FR" sz="4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avec i compris entre 1 et n, où yi correspond à la classe (le label) de la donnée i et où le vecteur </a:t>
            </a:r>
            <a:r>
              <a:rPr lang="fr-FR" sz="4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x⃗i</a:t>
            </a:r>
            <a:r>
              <a:rPr lang="fr-FR" sz="4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de dimension p (</a:t>
            </a:r>
            <a:r>
              <a:rPr lang="fr-FR" sz="4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x⃗i</a:t>
            </a:r>
            <a:r>
              <a:rPr lang="fr-FR" sz="4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(x1i , x2i , ..., </a:t>
            </a:r>
            <a:r>
              <a:rPr lang="fr-FR" sz="4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xpi</a:t>
            </a:r>
            <a:r>
              <a:rPr lang="fr-FR" sz="4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représente les variables </a:t>
            </a:r>
            <a:r>
              <a:rPr lang="fr-FR" sz="4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prédictrices</a:t>
            </a:r>
            <a:r>
              <a:rPr lang="fr-FR" sz="4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de la donnée i. </a:t>
            </a:r>
          </a:p>
        </p:txBody>
      </p:sp>
      <p:sp>
        <p:nvSpPr>
          <p:cNvPr id="3" name="ZoneTexte 2">
            <a:extLst>
              <a:ext uri="{FF2B5EF4-FFF2-40B4-BE49-F238E27FC236}">
                <a16:creationId xmlns:a16="http://schemas.microsoft.com/office/drawing/2014/main" id="{532B3833-331E-4927-AF4A-807F3AE1C65B}"/>
              </a:ext>
            </a:extLst>
          </p:cNvPr>
          <p:cNvSpPr txBox="1"/>
          <p:nvPr/>
        </p:nvSpPr>
        <p:spPr>
          <a:xfrm>
            <a:off x="3833445" y="139991"/>
            <a:ext cx="8358555" cy="971356"/>
          </a:xfrm>
          <a:prstGeom prst="rect">
            <a:avLst/>
          </a:prstGeom>
          <a:noFill/>
        </p:spPr>
        <p:txBody>
          <a:bodyPr wrap="square" rtlCol="0">
            <a:spAutoFit/>
          </a:bodyPr>
          <a:lstStyle/>
          <a:p>
            <a:pPr algn="just">
              <a:lnSpc>
                <a:spcPct val="115000"/>
              </a:lnSpc>
              <a:spcBef>
                <a:spcPts val="600"/>
              </a:spcBef>
              <a:spcAft>
                <a:spcPts val="600"/>
              </a:spcAft>
            </a:pPr>
            <a:r>
              <a:rPr lang="fr-FR" sz="54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Principe de l’algorithme</a:t>
            </a:r>
          </a:p>
        </p:txBody>
      </p:sp>
    </p:spTree>
    <p:extLst>
      <p:ext uri="{BB962C8B-B14F-4D97-AF65-F5344CB8AC3E}">
        <p14:creationId xmlns:p14="http://schemas.microsoft.com/office/powerpoint/2010/main" val="1499964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404E360-2E28-4268-951D-6C9DA80B2119}"/>
              </a:ext>
            </a:extLst>
          </p:cNvPr>
          <p:cNvSpPr txBox="1"/>
          <p:nvPr/>
        </p:nvSpPr>
        <p:spPr>
          <a:xfrm>
            <a:off x="154745" y="1111347"/>
            <a:ext cx="11929403" cy="5753563"/>
          </a:xfrm>
          <a:prstGeom prst="rect">
            <a:avLst/>
          </a:prstGeom>
          <a:noFill/>
        </p:spPr>
        <p:txBody>
          <a:bodyPr wrap="square" rtlCol="0">
            <a:spAutoFit/>
          </a:bodyPr>
          <a:lstStyle/>
          <a:p>
            <a:pPr algn="just">
              <a:lnSpc>
                <a:spcPct val="115000"/>
              </a:lnSpc>
              <a:spcBef>
                <a:spcPts val="600"/>
              </a:spcBef>
              <a:spcAft>
                <a:spcPts val="600"/>
              </a:spcAft>
            </a:pPr>
            <a:r>
              <a:rPr lang="fr-FR" sz="3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Sélectionne le nombre k de voisin</a:t>
            </a:r>
          </a:p>
          <a:p>
            <a:pPr algn="just">
              <a:lnSpc>
                <a:spcPct val="115000"/>
              </a:lnSpc>
              <a:spcBef>
                <a:spcPts val="600"/>
              </a:spcBef>
              <a:spcAft>
                <a:spcPts val="600"/>
              </a:spcAft>
            </a:pPr>
            <a:r>
              <a:rPr lang="fr-FR" sz="3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On fixe le nombre de k voisin.</a:t>
            </a:r>
          </a:p>
          <a:p>
            <a:pPr algn="just">
              <a:lnSpc>
                <a:spcPct val="115000"/>
              </a:lnSpc>
              <a:spcBef>
                <a:spcPts val="600"/>
              </a:spcBef>
              <a:spcAft>
                <a:spcPts val="600"/>
              </a:spcAft>
            </a:pPr>
            <a:r>
              <a:rPr lang="fr-FR" sz="3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On </a:t>
            </a:r>
            <a:r>
              <a:rPr lang="fr-FR" sz="3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détète</a:t>
            </a:r>
            <a:r>
              <a:rPr lang="fr-FR" sz="3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les k </a:t>
            </a:r>
            <a:r>
              <a:rPr lang="fr-FR" sz="3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voisn</a:t>
            </a:r>
            <a:r>
              <a:rPr lang="fr-FR" sz="3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les plus proches des nouvelles données l’entrée que l’on veut classe</a:t>
            </a:r>
          </a:p>
          <a:p>
            <a:pPr algn="just">
              <a:lnSpc>
                <a:spcPct val="115000"/>
              </a:lnSpc>
              <a:spcBef>
                <a:spcPts val="600"/>
              </a:spcBef>
              <a:spcAft>
                <a:spcPts val="600"/>
              </a:spcAft>
            </a:pPr>
            <a:r>
              <a:rPr lang="fr-FR" sz="3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On calcule les distances entre la donnée u et chaque donnée appartenant à E à l’aide de la fonction d </a:t>
            </a:r>
          </a:p>
          <a:p>
            <a:pPr algn="just">
              <a:lnSpc>
                <a:spcPct val="115000"/>
              </a:lnSpc>
              <a:spcBef>
                <a:spcPts val="600"/>
              </a:spcBef>
              <a:spcAft>
                <a:spcPts val="600"/>
              </a:spcAft>
            </a:pPr>
            <a:r>
              <a:rPr lang="fr-FR" sz="3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Il est possible d’utiliser différents types de distance : euclidienne, Manhattan, ... </a:t>
            </a:r>
          </a:p>
        </p:txBody>
      </p:sp>
      <p:sp>
        <p:nvSpPr>
          <p:cNvPr id="3" name="ZoneTexte 2">
            <a:extLst>
              <a:ext uri="{FF2B5EF4-FFF2-40B4-BE49-F238E27FC236}">
                <a16:creationId xmlns:a16="http://schemas.microsoft.com/office/drawing/2014/main" id="{532B3833-331E-4927-AF4A-807F3AE1C65B}"/>
              </a:ext>
            </a:extLst>
          </p:cNvPr>
          <p:cNvSpPr txBox="1"/>
          <p:nvPr/>
        </p:nvSpPr>
        <p:spPr>
          <a:xfrm>
            <a:off x="3387968" y="139991"/>
            <a:ext cx="8358555" cy="971356"/>
          </a:xfrm>
          <a:prstGeom prst="rect">
            <a:avLst/>
          </a:prstGeom>
          <a:noFill/>
        </p:spPr>
        <p:txBody>
          <a:bodyPr wrap="square" rtlCol="0">
            <a:spAutoFit/>
          </a:bodyPr>
          <a:lstStyle/>
          <a:p>
            <a:pPr algn="just">
              <a:lnSpc>
                <a:spcPct val="115000"/>
              </a:lnSpc>
              <a:spcBef>
                <a:spcPts val="600"/>
              </a:spcBef>
              <a:spcAft>
                <a:spcPts val="600"/>
              </a:spcAft>
            </a:pPr>
            <a:r>
              <a:rPr lang="fr-FR" sz="54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Principe de l’algorithme</a:t>
            </a:r>
          </a:p>
        </p:txBody>
      </p:sp>
    </p:spTree>
    <p:extLst>
      <p:ext uri="{BB962C8B-B14F-4D97-AF65-F5344CB8AC3E}">
        <p14:creationId xmlns:p14="http://schemas.microsoft.com/office/powerpoint/2010/main" val="3713933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404E360-2E28-4268-951D-6C9DA80B2119}"/>
              </a:ext>
            </a:extLst>
          </p:cNvPr>
          <p:cNvSpPr txBox="1"/>
          <p:nvPr/>
        </p:nvSpPr>
        <p:spPr>
          <a:xfrm>
            <a:off x="262597" y="972978"/>
            <a:ext cx="11929403" cy="5913157"/>
          </a:xfrm>
          <a:prstGeom prst="rect">
            <a:avLst/>
          </a:prstGeom>
          <a:noFill/>
        </p:spPr>
        <p:txBody>
          <a:bodyPr wrap="square" rtlCol="0">
            <a:spAutoFit/>
          </a:bodyPr>
          <a:lstStyle/>
          <a:p>
            <a:pPr algn="just">
              <a:lnSpc>
                <a:spcPct val="115000"/>
              </a:lnSpc>
              <a:spcBef>
                <a:spcPts val="600"/>
              </a:spcBef>
              <a:spcAft>
                <a:spcPts val="600"/>
              </a:spcAft>
            </a:pPr>
            <a:r>
              <a:rPr lang="fr-FR"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Distance Euclidienne </a:t>
            </a:r>
          </a:p>
          <a:p>
            <a:pPr algn="just">
              <a:lnSpc>
                <a:spcPct val="115000"/>
              </a:lnSpc>
              <a:spcBef>
                <a:spcPts val="600"/>
              </a:spcBef>
              <a:spcAft>
                <a:spcPts val="600"/>
              </a:spcAft>
            </a:pPr>
            <a:r>
              <a:rPr lang="fr-FR"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Sur une droite graduée:</a:t>
            </a:r>
          </a:p>
          <a:p>
            <a:pPr algn="just">
              <a:lnSpc>
                <a:spcPct val="115000"/>
              </a:lnSpc>
              <a:spcBef>
                <a:spcPts val="600"/>
              </a:spcBef>
              <a:spcAft>
                <a:spcPts val="600"/>
              </a:spcAft>
            </a:pPr>
            <a:r>
              <a:rPr lang="fr-FR"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Distance entre A et B est :</a:t>
            </a:r>
          </a:p>
          <a:p>
            <a:pPr algn="just">
              <a:lnSpc>
                <a:spcPct val="115000"/>
              </a:lnSpc>
              <a:spcBef>
                <a:spcPts val="600"/>
              </a:spcBef>
              <a:spcAft>
                <a:spcPts val="600"/>
              </a:spcAft>
            </a:pPr>
            <a:r>
              <a:rPr lang="fr-FR"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d(A,B) = |abscisse de B – abscisse de A|</a:t>
            </a:r>
          </a:p>
          <a:p>
            <a:pPr algn="just">
              <a:lnSpc>
                <a:spcPct val="115000"/>
              </a:lnSpc>
              <a:spcBef>
                <a:spcPts val="600"/>
              </a:spcBef>
              <a:spcAft>
                <a:spcPts val="600"/>
              </a:spcAft>
            </a:pPr>
            <a:r>
              <a:rPr lang="fr-FR"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la plus grande abscisse – la plus petite abscisse</a:t>
            </a:r>
          </a:p>
          <a:p>
            <a:pPr algn="just">
              <a:lnSpc>
                <a:spcPct val="115000"/>
              </a:lnSpc>
              <a:spcBef>
                <a:spcPts val="600"/>
              </a:spcBef>
              <a:spcAft>
                <a:spcPts val="600"/>
              </a:spcAft>
            </a:pPr>
            <a:r>
              <a:rPr lang="fr-FR"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d(A,B) = 5 unités. On peut donc écrire une fonction distance, avec Python, qui prend en arguments d'entrée deux coordonnées x1 et x2 et qui renvoie la valeur de la distance entre les deux points de coordonnées x1 et x2</a:t>
            </a:r>
          </a:p>
        </p:txBody>
      </p:sp>
      <p:sp>
        <p:nvSpPr>
          <p:cNvPr id="3" name="ZoneTexte 2">
            <a:extLst>
              <a:ext uri="{FF2B5EF4-FFF2-40B4-BE49-F238E27FC236}">
                <a16:creationId xmlns:a16="http://schemas.microsoft.com/office/drawing/2014/main" id="{532B3833-331E-4927-AF4A-807F3AE1C65B}"/>
              </a:ext>
            </a:extLst>
          </p:cNvPr>
          <p:cNvSpPr txBox="1"/>
          <p:nvPr/>
        </p:nvSpPr>
        <p:spPr>
          <a:xfrm>
            <a:off x="3261359" y="252533"/>
            <a:ext cx="8358555" cy="971356"/>
          </a:xfrm>
          <a:prstGeom prst="rect">
            <a:avLst/>
          </a:prstGeom>
          <a:noFill/>
        </p:spPr>
        <p:txBody>
          <a:bodyPr wrap="square" rtlCol="0">
            <a:spAutoFit/>
          </a:bodyPr>
          <a:lstStyle/>
          <a:p>
            <a:pPr algn="just">
              <a:lnSpc>
                <a:spcPct val="115000"/>
              </a:lnSpc>
              <a:spcBef>
                <a:spcPts val="600"/>
              </a:spcBef>
              <a:spcAft>
                <a:spcPts val="600"/>
              </a:spcAft>
            </a:pPr>
            <a:r>
              <a:rPr lang="fr-FR" sz="54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Notion de distance</a:t>
            </a:r>
          </a:p>
        </p:txBody>
      </p:sp>
    </p:spTree>
    <p:extLst>
      <p:ext uri="{BB962C8B-B14F-4D97-AF65-F5344CB8AC3E}">
        <p14:creationId xmlns:p14="http://schemas.microsoft.com/office/powerpoint/2010/main" val="1986153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404E360-2E28-4268-951D-6C9DA80B2119}"/>
              </a:ext>
            </a:extLst>
          </p:cNvPr>
          <p:cNvSpPr txBox="1"/>
          <p:nvPr/>
        </p:nvSpPr>
        <p:spPr>
          <a:xfrm>
            <a:off x="262597" y="1223889"/>
            <a:ext cx="11929403" cy="5163658"/>
          </a:xfrm>
          <a:prstGeom prst="rect">
            <a:avLst/>
          </a:prstGeom>
          <a:noFill/>
        </p:spPr>
        <p:txBody>
          <a:bodyPr wrap="square" rtlCol="0">
            <a:spAutoFit/>
          </a:bodyPr>
          <a:lstStyle/>
          <a:p>
            <a:pPr algn="just">
              <a:lnSpc>
                <a:spcPct val="115000"/>
              </a:lnSpc>
              <a:spcBef>
                <a:spcPts val="600"/>
              </a:spcBef>
              <a:spcAft>
                <a:spcPts val="600"/>
              </a:spcAft>
            </a:pPr>
            <a:r>
              <a:rPr lang="fr-FR" sz="4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Dans un plan :</a:t>
            </a:r>
          </a:p>
          <a:p>
            <a:pPr algn="just">
              <a:lnSpc>
                <a:spcPct val="115000"/>
              </a:lnSpc>
              <a:spcBef>
                <a:spcPts val="600"/>
              </a:spcBef>
              <a:spcAft>
                <a:spcPts val="600"/>
              </a:spcAft>
            </a:pPr>
            <a:r>
              <a:rPr lang="fr-FR" sz="4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On suppose que le plan est muni d'un repère orthonormal (O;I;J).</a:t>
            </a:r>
          </a:p>
          <a:p>
            <a:pPr algn="just">
              <a:lnSpc>
                <a:spcPct val="115000"/>
              </a:lnSpc>
              <a:spcBef>
                <a:spcPts val="600"/>
              </a:spcBef>
              <a:spcAft>
                <a:spcPts val="600"/>
              </a:spcAft>
            </a:pPr>
            <a:r>
              <a:rPr lang="fr-FR" sz="4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Soient A (</a:t>
            </a:r>
            <a:r>
              <a:rPr lang="fr-FR" sz="4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xA;yA</a:t>
            </a:r>
            <a:r>
              <a:rPr lang="fr-FR" sz="4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et B (</a:t>
            </a:r>
            <a:r>
              <a:rPr lang="fr-FR" sz="4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xB</a:t>
            </a:r>
            <a:r>
              <a:rPr lang="fr-FR" sz="4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4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yB</a:t>
            </a:r>
            <a:r>
              <a:rPr lang="fr-FR" sz="4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deux points du plan, la distance euclidienne entre A et B est : </a:t>
            </a:r>
          </a:p>
          <a:p>
            <a:pPr algn="just">
              <a:lnSpc>
                <a:spcPct val="115000"/>
              </a:lnSpc>
              <a:spcBef>
                <a:spcPts val="600"/>
              </a:spcBef>
              <a:spcAft>
                <a:spcPts val="600"/>
              </a:spcAft>
            </a:pPr>
            <a:r>
              <a:rPr lang="fr-FR" sz="4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d(A,B) = AB = √(</a:t>
            </a:r>
            <a:r>
              <a:rPr lang="fr-FR" sz="4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xB−xA</a:t>
            </a:r>
            <a:r>
              <a:rPr lang="fr-FR" sz="4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)²+(</a:t>
            </a:r>
            <a:r>
              <a:rPr lang="fr-FR" sz="4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yB−yA</a:t>
            </a:r>
            <a:r>
              <a:rPr lang="fr-FR" sz="4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)²</a:t>
            </a:r>
          </a:p>
        </p:txBody>
      </p:sp>
      <p:sp>
        <p:nvSpPr>
          <p:cNvPr id="3" name="ZoneTexte 2">
            <a:extLst>
              <a:ext uri="{FF2B5EF4-FFF2-40B4-BE49-F238E27FC236}">
                <a16:creationId xmlns:a16="http://schemas.microsoft.com/office/drawing/2014/main" id="{532B3833-331E-4927-AF4A-807F3AE1C65B}"/>
              </a:ext>
            </a:extLst>
          </p:cNvPr>
          <p:cNvSpPr txBox="1"/>
          <p:nvPr/>
        </p:nvSpPr>
        <p:spPr>
          <a:xfrm>
            <a:off x="3261359" y="252533"/>
            <a:ext cx="6529755" cy="971356"/>
          </a:xfrm>
          <a:prstGeom prst="rect">
            <a:avLst/>
          </a:prstGeom>
          <a:noFill/>
        </p:spPr>
        <p:txBody>
          <a:bodyPr wrap="square" rtlCol="0">
            <a:spAutoFit/>
          </a:bodyPr>
          <a:lstStyle/>
          <a:p>
            <a:pPr algn="just">
              <a:lnSpc>
                <a:spcPct val="115000"/>
              </a:lnSpc>
              <a:spcBef>
                <a:spcPts val="600"/>
              </a:spcBef>
              <a:spcAft>
                <a:spcPts val="600"/>
              </a:spcAft>
            </a:pPr>
            <a:r>
              <a:rPr lang="fr-FR" sz="54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Notion de distance…</a:t>
            </a:r>
          </a:p>
        </p:txBody>
      </p:sp>
    </p:spTree>
    <p:extLst>
      <p:ext uri="{BB962C8B-B14F-4D97-AF65-F5344CB8AC3E}">
        <p14:creationId xmlns:p14="http://schemas.microsoft.com/office/powerpoint/2010/main" val="743638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404E360-2E28-4268-951D-6C9DA80B2119}"/>
              </a:ext>
            </a:extLst>
          </p:cNvPr>
          <p:cNvSpPr txBox="1"/>
          <p:nvPr/>
        </p:nvSpPr>
        <p:spPr>
          <a:xfrm>
            <a:off x="262597" y="1388554"/>
            <a:ext cx="11929403" cy="4820037"/>
          </a:xfrm>
          <a:prstGeom prst="rect">
            <a:avLst/>
          </a:prstGeom>
          <a:noFill/>
        </p:spPr>
        <p:txBody>
          <a:bodyPr wrap="square" rtlCol="0">
            <a:spAutoFit/>
          </a:bodyPr>
          <a:lstStyle/>
          <a:p>
            <a:pPr algn="just">
              <a:lnSpc>
                <a:spcPct val="115000"/>
              </a:lnSpc>
              <a:spcBef>
                <a:spcPts val="600"/>
              </a:spcBef>
              <a:spcAft>
                <a:spcPts val="600"/>
              </a:spcAft>
            </a:pPr>
            <a:r>
              <a:rPr lang="fr-FR"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La distance de Manhattan a été utilisée dans une analyse de régression en 1757 par Roger</a:t>
            </a:r>
          </a:p>
          <a:p>
            <a:pPr algn="just">
              <a:lnSpc>
                <a:spcPct val="115000"/>
              </a:lnSpc>
              <a:spcBef>
                <a:spcPts val="600"/>
              </a:spcBef>
              <a:spcAft>
                <a:spcPts val="600"/>
              </a:spcAft>
            </a:pPr>
            <a:r>
              <a:rPr lang="fr-FR"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Joseph </a:t>
            </a:r>
            <a:r>
              <a:rPr lang="fr-FR"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Boscovich</a:t>
            </a:r>
            <a:r>
              <a:rPr lang="fr-FR"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L’interprétation géométrique remonte à la fin du XIXe siècle et au développement de géométries non euclidiennes, notamment par Hermann Minkowski et son inégalité de Minkowski, dont cette géométrie constitue un cas particulier, particulièrement utilisée dans la géométrie des nombres (Minkowski 1910).</a:t>
            </a:r>
          </a:p>
          <a:p>
            <a:pPr algn="just">
              <a:lnSpc>
                <a:spcPct val="115000"/>
              </a:lnSpc>
              <a:spcBef>
                <a:spcPts val="600"/>
              </a:spcBef>
              <a:spcAft>
                <a:spcPts val="600"/>
              </a:spcAft>
            </a:pPr>
            <a:r>
              <a:rPr lang="fr-FR"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La distance de Manhattan est appelée aussi taxi-distance, est la distance entre deux points.</a:t>
            </a:r>
          </a:p>
        </p:txBody>
      </p:sp>
      <p:sp>
        <p:nvSpPr>
          <p:cNvPr id="3" name="ZoneTexte 2">
            <a:extLst>
              <a:ext uri="{FF2B5EF4-FFF2-40B4-BE49-F238E27FC236}">
                <a16:creationId xmlns:a16="http://schemas.microsoft.com/office/drawing/2014/main" id="{532B3833-331E-4927-AF4A-807F3AE1C65B}"/>
              </a:ext>
            </a:extLst>
          </p:cNvPr>
          <p:cNvSpPr txBox="1"/>
          <p:nvPr/>
        </p:nvSpPr>
        <p:spPr>
          <a:xfrm>
            <a:off x="3261359" y="252533"/>
            <a:ext cx="8358555" cy="971356"/>
          </a:xfrm>
          <a:prstGeom prst="rect">
            <a:avLst/>
          </a:prstGeom>
          <a:noFill/>
        </p:spPr>
        <p:txBody>
          <a:bodyPr wrap="square" rtlCol="0">
            <a:spAutoFit/>
          </a:bodyPr>
          <a:lstStyle/>
          <a:p>
            <a:pPr algn="just">
              <a:lnSpc>
                <a:spcPct val="115000"/>
              </a:lnSpc>
              <a:spcBef>
                <a:spcPts val="600"/>
              </a:spcBef>
              <a:spcAft>
                <a:spcPts val="600"/>
              </a:spcAft>
            </a:pPr>
            <a:r>
              <a:rPr lang="fr-FR" sz="54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Distance </a:t>
            </a:r>
            <a:r>
              <a:rPr lang="fr-FR" sz="5400" dirty="0" err="1">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Manthattan</a:t>
            </a:r>
            <a:endParaRPr lang="fr-FR" sz="54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ZoneTexte 4">
            <a:extLst>
              <a:ext uri="{FF2B5EF4-FFF2-40B4-BE49-F238E27FC236}">
                <a16:creationId xmlns:a16="http://schemas.microsoft.com/office/drawing/2014/main" id="{8FCD4E37-94A3-4281-B80A-8CD52C4CD129}"/>
              </a:ext>
            </a:extLst>
          </p:cNvPr>
          <p:cNvSpPr txBox="1"/>
          <p:nvPr/>
        </p:nvSpPr>
        <p:spPr>
          <a:xfrm>
            <a:off x="3080825" y="3035854"/>
            <a:ext cx="6161648" cy="385362"/>
          </a:xfrm>
          <a:prstGeom prst="rect">
            <a:avLst/>
          </a:prstGeom>
          <a:noFill/>
        </p:spPr>
        <p:txBody>
          <a:bodyPr wrap="square">
            <a:spAutoFit/>
          </a:bodyPr>
          <a:lstStyle/>
          <a:p>
            <a:pPr algn="just">
              <a:lnSpc>
                <a:spcPct val="115000"/>
              </a:lnSpc>
              <a:spcBef>
                <a:spcPts val="600"/>
              </a:spcBef>
              <a:spcAft>
                <a:spcPts val="600"/>
              </a:spcAft>
            </a:pPr>
            <a:r>
              <a:rPr lang="fr-F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Distance </a:t>
            </a:r>
            <a:r>
              <a:rPr lang="fr-FR"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Manthattan</a:t>
            </a:r>
            <a:endParaRPr lang="fr-F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1982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404E360-2E28-4268-951D-6C9DA80B2119}"/>
              </a:ext>
            </a:extLst>
          </p:cNvPr>
          <p:cNvSpPr txBox="1"/>
          <p:nvPr/>
        </p:nvSpPr>
        <p:spPr>
          <a:xfrm>
            <a:off x="131298" y="942535"/>
            <a:ext cx="11929403" cy="6040180"/>
          </a:xfrm>
          <a:prstGeom prst="rect">
            <a:avLst/>
          </a:prstGeom>
          <a:noFill/>
        </p:spPr>
        <p:txBody>
          <a:bodyPr wrap="square" rtlCol="0">
            <a:spAutoFit/>
          </a:bodyPr>
          <a:lstStyle/>
          <a:p>
            <a:pPr algn="just">
              <a:lnSpc>
                <a:spcPct val="115000"/>
              </a:lnSpc>
              <a:spcBef>
                <a:spcPts val="600"/>
              </a:spcBef>
              <a:spcAft>
                <a:spcPts val="600"/>
              </a:spcAft>
            </a:pPr>
            <a:r>
              <a:rPr lang="fr-FR"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parcourue par un taxi lorsqu'il se déplace dans une ville où les rues sont agencées selon un réseau  ou quadrillage. Un taxi-chemin est le trajet fait par un taxi lorsqu'il se déplace d'un nœud du réseau à un autre en utilisant les déplacements horizontaux et verticaux du réseau.</a:t>
            </a:r>
          </a:p>
          <a:p>
            <a:pPr algn="just">
              <a:lnSpc>
                <a:spcPct val="115000"/>
              </a:lnSpc>
              <a:spcBef>
                <a:spcPts val="600"/>
              </a:spcBef>
              <a:spcAft>
                <a:spcPts val="600"/>
              </a:spcAft>
            </a:pPr>
            <a:r>
              <a:rPr lang="fr-FR"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Entre deux points A et B, de coordonnées respectives (X A, Y A) et (X B,YB) </a:t>
            </a:r>
          </a:p>
          <a:p>
            <a:pPr algn="just">
              <a:lnSpc>
                <a:spcPct val="115000"/>
              </a:lnSpc>
              <a:spcBef>
                <a:spcPts val="600"/>
              </a:spcBef>
              <a:spcAft>
                <a:spcPts val="600"/>
              </a:spcAft>
            </a:pPr>
            <a:r>
              <a:rPr lang="fr-FR"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la distance de Manhattan est définie par : </a:t>
            </a:r>
          </a:p>
          <a:p>
            <a:pPr algn="just">
              <a:lnSpc>
                <a:spcPct val="115000"/>
              </a:lnSpc>
              <a:spcBef>
                <a:spcPts val="600"/>
              </a:spcBef>
              <a:spcAft>
                <a:spcPts val="600"/>
              </a:spcAft>
            </a:pPr>
            <a:r>
              <a:rPr lang="fr-FR"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 (A, B) = | X A − X B | + | Y A − Y B |.</a:t>
            </a:r>
          </a:p>
          <a:p>
            <a:pPr algn="just">
              <a:lnSpc>
                <a:spcPct val="115000"/>
              </a:lnSpc>
              <a:spcBef>
                <a:spcPts val="600"/>
              </a:spcBef>
              <a:spcAft>
                <a:spcPts val="600"/>
              </a:spcAft>
            </a:pPr>
            <a:r>
              <a:rPr lang="fr-FR"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On retient les k données du jeu de données E les plus proches de u </a:t>
            </a:r>
          </a:p>
          <a:p>
            <a:pPr algn="just">
              <a:lnSpc>
                <a:spcPct val="115000"/>
              </a:lnSpc>
              <a:spcBef>
                <a:spcPts val="600"/>
              </a:spcBef>
              <a:spcAft>
                <a:spcPts val="600"/>
              </a:spcAft>
            </a:pPr>
            <a:r>
              <a:rPr lang="fr-FR"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On attribue à u la classe qui est la plus fréquente parmi les k données les plus proches</a:t>
            </a:r>
          </a:p>
          <a:p>
            <a:pPr algn="just">
              <a:lnSpc>
                <a:spcPct val="115000"/>
              </a:lnSpc>
              <a:spcBef>
                <a:spcPts val="600"/>
              </a:spcBef>
              <a:spcAft>
                <a:spcPts val="600"/>
              </a:spcAft>
            </a:pPr>
            <a:r>
              <a:rPr lang="fr-FR"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Suivant que l'on raisonne sur une, deux, trois dimensions, le calcul de la distance entre deux points  est plus au moins simple.</a:t>
            </a:r>
          </a:p>
        </p:txBody>
      </p:sp>
      <p:sp>
        <p:nvSpPr>
          <p:cNvPr id="3" name="ZoneTexte 2">
            <a:extLst>
              <a:ext uri="{FF2B5EF4-FFF2-40B4-BE49-F238E27FC236}">
                <a16:creationId xmlns:a16="http://schemas.microsoft.com/office/drawing/2014/main" id="{532B3833-331E-4927-AF4A-807F3AE1C65B}"/>
              </a:ext>
            </a:extLst>
          </p:cNvPr>
          <p:cNvSpPr txBox="1"/>
          <p:nvPr/>
        </p:nvSpPr>
        <p:spPr>
          <a:xfrm>
            <a:off x="3289494" y="-28821"/>
            <a:ext cx="8358555" cy="971356"/>
          </a:xfrm>
          <a:prstGeom prst="rect">
            <a:avLst/>
          </a:prstGeom>
          <a:noFill/>
        </p:spPr>
        <p:txBody>
          <a:bodyPr wrap="square" rtlCol="0">
            <a:spAutoFit/>
          </a:bodyPr>
          <a:lstStyle/>
          <a:p>
            <a:pPr algn="just">
              <a:lnSpc>
                <a:spcPct val="115000"/>
              </a:lnSpc>
              <a:spcBef>
                <a:spcPts val="600"/>
              </a:spcBef>
              <a:spcAft>
                <a:spcPts val="600"/>
              </a:spcAft>
            </a:pPr>
            <a:r>
              <a:rPr lang="fr-FR" sz="54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Distance </a:t>
            </a:r>
            <a:r>
              <a:rPr lang="fr-FR" sz="5400" dirty="0" err="1">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Manthattan</a:t>
            </a:r>
            <a:r>
              <a:rPr lang="fr-FR" sz="54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54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(suite)</a:t>
            </a:r>
            <a:endParaRPr lang="fr-FR" sz="54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0922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404E360-2E28-4268-951D-6C9DA80B2119}"/>
              </a:ext>
            </a:extLst>
          </p:cNvPr>
          <p:cNvSpPr txBox="1"/>
          <p:nvPr/>
        </p:nvSpPr>
        <p:spPr>
          <a:xfrm>
            <a:off x="154745" y="1111347"/>
            <a:ext cx="11929403" cy="5536709"/>
          </a:xfrm>
          <a:prstGeom prst="rect">
            <a:avLst/>
          </a:prstGeom>
          <a:noFill/>
        </p:spPr>
        <p:txBody>
          <a:bodyPr wrap="square" rtlCol="0">
            <a:spAutoFit/>
          </a:bodyPr>
          <a:lstStyle/>
          <a:p>
            <a:pPr algn="just">
              <a:lnSpc>
                <a:spcPct val="115000"/>
              </a:lnSpc>
              <a:spcBef>
                <a:spcPts val="600"/>
              </a:spcBef>
              <a:spcAft>
                <a:spcPts val="600"/>
              </a:spcAft>
            </a:pPr>
            <a:r>
              <a:rPr lang="fr-FR"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Pour appliquer ce principe, il faudra :</a:t>
            </a:r>
          </a:p>
          <a:p>
            <a:pPr algn="just">
              <a:lnSpc>
                <a:spcPct val="115000"/>
              </a:lnSpc>
              <a:spcBef>
                <a:spcPts val="600"/>
              </a:spcBef>
              <a:spcAft>
                <a:spcPts val="600"/>
              </a:spcAft>
            </a:pPr>
            <a:r>
              <a:rPr lang="fr-FR"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Évaluer la distance qui sépare le nouvel élément de chacun des autres points de </a:t>
            </a:r>
          </a:p>
          <a:p>
            <a:pPr algn="just">
              <a:lnSpc>
                <a:spcPct val="115000"/>
              </a:lnSpc>
              <a:spcBef>
                <a:spcPts val="600"/>
              </a:spcBef>
              <a:spcAft>
                <a:spcPts val="600"/>
              </a:spcAft>
            </a:pPr>
            <a:r>
              <a:rPr lang="fr-FR"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l'ensemble E. Chaque point de l'ensemble est caractérisé par son indice i.</a:t>
            </a:r>
          </a:p>
          <a:p>
            <a:pPr algn="just">
              <a:lnSpc>
                <a:spcPct val="115000"/>
              </a:lnSpc>
              <a:spcBef>
                <a:spcPts val="600"/>
              </a:spcBef>
              <a:spcAft>
                <a:spcPts val="600"/>
              </a:spcAft>
            </a:pPr>
            <a:r>
              <a:rPr lang="fr-FR"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Stocker ces valeurs de distance d dans une liste du type : [[</a:t>
            </a:r>
            <a:r>
              <a:rPr lang="fr-FR"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d,i</a:t>
            </a:r>
            <a:r>
              <a:rPr lang="fr-FR"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où d est la </a:t>
            </a:r>
          </a:p>
          <a:p>
            <a:pPr algn="just">
              <a:lnSpc>
                <a:spcPct val="115000"/>
              </a:lnSpc>
              <a:spcBef>
                <a:spcPts val="600"/>
              </a:spcBef>
              <a:spcAft>
                <a:spcPts val="600"/>
              </a:spcAft>
            </a:pPr>
            <a:r>
              <a:rPr lang="fr-FR"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distance qui sépare le nouvel élément du point d'indice i.</a:t>
            </a:r>
          </a:p>
          <a:p>
            <a:pPr algn="just">
              <a:lnSpc>
                <a:spcPct val="115000"/>
              </a:lnSpc>
              <a:spcBef>
                <a:spcPts val="600"/>
              </a:spcBef>
              <a:spcAft>
                <a:spcPts val="600"/>
              </a:spcAft>
            </a:pPr>
            <a:r>
              <a:rPr lang="fr-FR"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Trier la liste selon les valeurs des distances d.</a:t>
            </a:r>
          </a:p>
          <a:p>
            <a:pPr algn="just">
              <a:lnSpc>
                <a:spcPct val="115000"/>
              </a:lnSpc>
              <a:spcBef>
                <a:spcPts val="600"/>
              </a:spcBef>
              <a:spcAft>
                <a:spcPts val="600"/>
              </a:spcAft>
            </a:pPr>
            <a:r>
              <a:rPr lang="fr-FR"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Choisir les k premiers points de la liste triée qui sont donc les k-plus proches voisins.</a:t>
            </a:r>
          </a:p>
          <a:p>
            <a:pPr algn="just">
              <a:lnSpc>
                <a:spcPct val="115000"/>
              </a:lnSpc>
              <a:spcBef>
                <a:spcPts val="600"/>
              </a:spcBef>
              <a:spcAft>
                <a:spcPts val="600"/>
              </a:spcAft>
            </a:pPr>
            <a:r>
              <a:rPr lang="fr-FR"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Assigner une classe au nouvel élément en fonction de la majorité des classes représentées parmi les k-plus proches voisins.</a:t>
            </a:r>
          </a:p>
          <a:p>
            <a:pPr algn="just">
              <a:lnSpc>
                <a:spcPct val="115000"/>
              </a:lnSpc>
              <a:spcBef>
                <a:spcPts val="600"/>
              </a:spcBef>
              <a:spcAft>
                <a:spcPts val="600"/>
              </a:spcAft>
            </a:pPr>
            <a:r>
              <a:rPr lang="fr-FR"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On aura donc besoin de trois fonctions :</a:t>
            </a:r>
          </a:p>
        </p:txBody>
      </p:sp>
      <p:sp>
        <p:nvSpPr>
          <p:cNvPr id="3" name="ZoneTexte 2">
            <a:extLst>
              <a:ext uri="{FF2B5EF4-FFF2-40B4-BE49-F238E27FC236}">
                <a16:creationId xmlns:a16="http://schemas.microsoft.com/office/drawing/2014/main" id="{532B3833-331E-4927-AF4A-807F3AE1C65B}"/>
              </a:ext>
            </a:extLst>
          </p:cNvPr>
          <p:cNvSpPr txBox="1"/>
          <p:nvPr/>
        </p:nvSpPr>
        <p:spPr>
          <a:xfrm>
            <a:off x="3303562" y="139991"/>
            <a:ext cx="7950591" cy="971356"/>
          </a:xfrm>
          <a:prstGeom prst="rect">
            <a:avLst/>
          </a:prstGeom>
          <a:noFill/>
        </p:spPr>
        <p:txBody>
          <a:bodyPr wrap="square" rtlCol="0">
            <a:spAutoFit/>
          </a:bodyPr>
          <a:lstStyle/>
          <a:p>
            <a:pPr algn="just">
              <a:lnSpc>
                <a:spcPct val="115000"/>
              </a:lnSpc>
              <a:spcBef>
                <a:spcPts val="600"/>
              </a:spcBef>
              <a:spcAft>
                <a:spcPts val="600"/>
              </a:spcAft>
            </a:pPr>
            <a:r>
              <a:rPr lang="fr-FR" sz="54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Distance </a:t>
            </a:r>
            <a:r>
              <a:rPr lang="fr-FR" sz="5400" dirty="0" err="1">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Manthattan</a:t>
            </a:r>
            <a:r>
              <a:rPr lang="fr-FR" sz="54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 (suite)</a:t>
            </a:r>
            <a:endParaRPr lang="fr-FR" sz="54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3171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404E360-2E28-4268-951D-6C9DA80B2119}"/>
              </a:ext>
            </a:extLst>
          </p:cNvPr>
          <p:cNvSpPr txBox="1"/>
          <p:nvPr/>
        </p:nvSpPr>
        <p:spPr>
          <a:xfrm>
            <a:off x="154745" y="1111347"/>
            <a:ext cx="11929403" cy="5759269"/>
          </a:xfrm>
          <a:prstGeom prst="rect">
            <a:avLst/>
          </a:prstGeom>
          <a:noFill/>
        </p:spPr>
        <p:txBody>
          <a:bodyPr wrap="square" rtlCol="0">
            <a:spAutoFit/>
          </a:bodyPr>
          <a:lstStyle/>
          <a:p>
            <a:pPr algn="just">
              <a:lnSpc>
                <a:spcPct val="115000"/>
              </a:lnSpc>
              <a:spcBef>
                <a:spcPts val="600"/>
              </a:spcBef>
              <a:spcAft>
                <a:spcPts val="600"/>
              </a:spcAft>
            </a:pPr>
            <a:r>
              <a:rPr lang="fr-FR"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On aura donc besoin de trois fonctions :</a:t>
            </a:r>
          </a:p>
          <a:p>
            <a:pPr algn="just">
              <a:lnSpc>
                <a:spcPct val="115000"/>
              </a:lnSpc>
              <a:spcBef>
                <a:spcPts val="600"/>
              </a:spcBef>
              <a:spcAft>
                <a:spcPts val="600"/>
              </a:spcAft>
            </a:pPr>
            <a:r>
              <a:rPr lang="fr-FR"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une fonction distance pour calculer la distance entre deux points de coordonnées connues.</a:t>
            </a:r>
          </a:p>
          <a:p>
            <a:pPr algn="just">
              <a:lnSpc>
                <a:spcPct val="115000"/>
              </a:lnSpc>
              <a:spcBef>
                <a:spcPts val="600"/>
              </a:spcBef>
              <a:spcAft>
                <a:spcPts val="600"/>
              </a:spcAft>
            </a:pPr>
            <a:r>
              <a:rPr lang="fr-FR"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Une fonction </a:t>
            </a:r>
            <a:r>
              <a:rPr lang="fr-FR"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kvoisins</a:t>
            </a:r>
            <a:r>
              <a:rPr lang="fr-FR"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qui détermine les k-plus proches voisins d'un nouvel élément.</a:t>
            </a:r>
          </a:p>
          <a:p>
            <a:pPr algn="just">
              <a:lnSpc>
                <a:spcPct val="115000"/>
              </a:lnSpc>
              <a:spcBef>
                <a:spcPts val="600"/>
              </a:spcBef>
              <a:spcAft>
                <a:spcPts val="600"/>
              </a:spcAft>
            </a:pPr>
            <a:r>
              <a:rPr lang="fr-FR"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Une fonction </a:t>
            </a:r>
            <a:r>
              <a:rPr lang="fr-FR"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predire_classe</a:t>
            </a:r>
            <a:r>
              <a:rPr lang="fr-FR"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qui détermine le résultat majoritaire des classes </a:t>
            </a:r>
          </a:p>
          <a:p>
            <a:pPr algn="just">
              <a:lnSpc>
                <a:spcPct val="115000"/>
              </a:lnSpc>
              <a:spcBef>
                <a:spcPts val="600"/>
              </a:spcBef>
              <a:spcAft>
                <a:spcPts val="600"/>
              </a:spcAft>
            </a:pPr>
            <a:r>
              <a:rPr lang="fr-FR"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d'appartenance des k-plus proches voisins et assigne la classe du nouvel élément à cette classe majoritaire.</a:t>
            </a:r>
          </a:p>
        </p:txBody>
      </p:sp>
      <p:sp>
        <p:nvSpPr>
          <p:cNvPr id="3" name="ZoneTexte 2">
            <a:extLst>
              <a:ext uri="{FF2B5EF4-FFF2-40B4-BE49-F238E27FC236}">
                <a16:creationId xmlns:a16="http://schemas.microsoft.com/office/drawing/2014/main" id="{532B3833-331E-4927-AF4A-807F3AE1C65B}"/>
              </a:ext>
            </a:extLst>
          </p:cNvPr>
          <p:cNvSpPr txBox="1"/>
          <p:nvPr/>
        </p:nvSpPr>
        <p:spPr>
          <a:xfrm>
            <a:off x="3261359" y="252533"/>
            <a:ext cx="8358555" cy="971356"/>
          </a:xfrm>
          <a:prstGeom prst="rect">
            <a:avLst/>
          </a:prstGeom>
          <a:noFill/>
        </p:spPr>
        <p:txBody>
          <a:bodyPr wrap="square" rtlCol="0">
            <a:spAutoFit/>
          </a:bodyPr>
          <a:lstStyle/>
          <a:p>
            <a:pPr algn="just">
              <a:lnSpc>
                <a:spcPct val="115000"/>
              </a:lnSpc>
              <a:spcBef>
                <a:spcPts val="600"/>
              </a:spcBef>
              <a:spcAft>
                <a:spcPts val="600"/>
              </a:spcAft>
            </a:pPr>
            <a:r>
              <a:rPr lang="fr-FR" sz="54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Distance </a:t>
            </a:r>
            <a:r>
              <a:rPr lang="fr-FR" sz="5400" dirty="0" err="1">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Manthattan</a:t>
            </a:r>
            <a:r>
              <a:rPr lang="fr-FR" sz="54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 (suite)</a:t>
            </a:r>
            <a:endParaRPr lang="fr-FR" sz="54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7304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404E360-2E28-4268-951D-6C9DA80B2119}"/>
              </a:ext>
            </a:extLst>
          </p:cNvPr>
          <p:cNvSpPr txBox="1"/>
          <p:nvPr/>
        </p:nvSpPr>
        <p:spPr>
          <a:xfrm>
            <a:off x="154745" y="1111347"/>
            <a:ext cx="11929403" cy="1741182"/>
          </a:xfrm>
          <a:prstGeom prst="rect">
            <a:avLst/>
          </a:prstGeom>
          <a:noFill/>
        </p:spPr>
        <p:txBody>
          <a:bodyPr wrap="square" rtlCol="0">
            <a:spAutoFit/>
          </a:bodyPr>
          <a:lstStyle/>
          <a:p>
            <a:pPr algn="just">
              <a:lnSpc>
                <a:spcPct val="115000"/>
              </a:lnSpc>
              <a:spcBef>
                <a:spcPts val="600"/>
              </a:spcBef>
              <a:spcAft>
                <a:spcPts val="600"/>
              </a:spcAft>
            </a:pPr>
            <a:r>
              <a:rPr lang="fr-FR" sz="4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Anaconda </a:t>
            </a:r>
            <a:r>
              <a:rPr lang="fr-FR" sz="4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navigator</a:t>
            </a:r>
            <a:endParaRPr lang="fr-FR" sz="4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Bef>
                <a:spcPts val="600"/>
              </a:spcBef>
              <a:spcAft>
                <a:spcPts val="600"/>
              </a:spcAft>
            </a:pPr>
            <a:r>
              <a:rPr lang="fr-FR" sz="4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4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Jupyter</a:t>
            </a:r>
            <a:r>
              <a:rPr lang="fr-FR" sz="4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notebook</a:t>
            </a:r>
          </a:p>
        </p:txBody>
      </p:sp>
      <p:sp>
        <p:nvSpPr>
          <p:cNvPr id="3" name="ZoneTexte 2">
            <a:extLst>
              <a:ext uri="{FF2B5EF4-FFF2-40B4-BE49-F238E27FC236}">
                <a16:creationId xmlns:a16="http://schemas.microsoft.com/office/drawing/2014/main" id="{532B3833-331E-4927-AF4A-807F3AE1C65B}"/>
              </a:ext>
            </a:extLst>
          </p:cNvPr>
          <p:cNvSpPr txBox="1"/>
          <p:nvPr/>
        </p:nvSpPr>
        <p:spPr>
          <a:xfrm>
            <a:off x="3261360" y="252533"/>
            <a:ext cx="5390272" cy="971356"/>
          </a:xfrm>
          <a:prstGeom prst="rect">
            <a:avLst/>
          </a:prstGeom>
          <a:noFill/>
        </p:spPr>
        <p:txBody>
          <a:bodyPr wrap="square" rtlCol="0">
            <a:spAutoFit/>
          </a:bodyPr>
          <a:lstStyle/>
          <a:p>
            <a:pPr algn="just">
              <a:lnSpc>
                <a:spcPct val="115000"/>
              </a:lnSpc>
              <a:spcBef>
                <a:spcPts val="600"/>
              </a:spcBef>
              <a:spcAft>
                <a:spcPts val="600"/>
              </a:spcAft>
            </a:pPr>
            <a:r>
              <a:rPr lang="fr-FR" sz="54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Logiciel </a:t>
            </a:r>
            <a:r>
              <a:rPr lang="fr-FR" sz="5400" dirty="0" err="1">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utlisé</a:t>
            </a:r>
            <a:endParaRPr lang="fr-FR" sz="54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698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404E360-2E28-4268-951D-6C9DA80B2119}"/>
              </a:ext>
            </a:extLst>
          </p:cNvPr>
          <p:cNvSpPr txBox="1"/>
          <p:nvPr/>
        </p:nvSpPr>
        <p:spPr>
          <a:xfrm>
            <a:off x="154745" y="1111347"/>
            <a:ext cx="11929403" cy="4259308"/>
          </a:xfrm>
          <a:prstGeom prst="rect">
            <a:avLst/>
          </a:prstGeom>
          <a:noFill/>
        </p:spPr>
        <p:txBody>
          <a:bodyPr wrap="square" rtlCol="0">
            <a:spAutoFit/>
          </a:bodyPr>
          <a:lstStyle/>
          <a:p>
            <a:pPr lvl="0" algn="ctr">
              <a:lnSpc>
                <a:spcPct val="115000"/>
              </a:lnSpc>
              <a:spcBef>
                <a:spcPts val="1200"/>
              </a:spcBef>
            </a:pPr>
            <a:r>
              <a:rPr lang="fr-FR" sz="5400" b="1" kern="0" dirty="0">
                <a:solidFill>
                  <a:schemeClr val="accent2">
                    <a:lumMod val="60000"/>
                    <a:lumOff val="40000"/>
                  </a:schemeClr>
                </a:solidFill>
                <a:effectLst/>
                <a:latin typeface="Calibri Light" panose="020F0302020204030204" pitchFamily="34" charset="0"/>
                <a:ea typeface="Times New Roman" panose="02020603050405020304" pitchFamily="18" charset="0"/>
                <a:cs typeface="Times New Roman" panose="02020603050405020304" pitchFamily="18" charset="0"/>
              </a:rPr>
              <a:t>Introduction</a:t>
            </a:r>
            <a:endParaRPr lang="fr-ML" sz="5400" b="1" kern="0" dirty="0">
              <a:solidFill>
                <a:schemeClr val="accent2">
                  <a:lumMod val="60000"/>
                  <a:lumOff val="4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15000"/>
              </a:lnSpc>
              <a:spcBef>
                <a:spcPts val="600"/>
              </a:spcBef>
              <a:spcAft>
                <a:spcPts val="600"/>
              </a:spcAft>
            </a:pPr>
            <a:r>
              <a:rPr lang="fr-FR" sz="3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L’Apprentissage automatique ou machine Learning (en anglais) peut être définie comme une branche de l’intelligence artificiel englobant de nombreux méthode permettant de crée automatiquement les modèles à partir de données. Ces méthodes sont en fait des algorithmes.</a:t>
            </a:r>
            <a:endParaRPr lang="fr-ML" sz="3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1342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404E360-2E28-4268-951D-6C9DA80B2119}"/>
              </a:ext>
            </a:extLst>
          </p:cNvPr>
          <p:cNvSpPr txBox="1"/>
          <p:nvPr/>
        </p:nvSpPr>
        <p:spPr>
          <a:xfrm>
            <a:off x="154745" y="1111347"/>
            <a:ext cx="11929403" cy="808619"/>
          </a:xfrm>
          <a:prstGeom prst="rect">
            <a:avLst/>
          </a:prstGeom>
          <a:noFill/>
        </p:spPr>
        <p:txBody>
          <a:bodyPr wrap="square" rtlCol="0">
            <a:spAutoFit/>
          </a:bodyPr>
          <a:lstStyle/>
          <a:p>
            <a:pPr algn="just">
              <a:lnSpc>
                <a:spcPct val="115000"/>
              </a:lnSpc>
              <a:spcBef>
                <a:spcPts val="600"/>
              </a:spcBef>
              <a:spcAft>
                <a:spcPts val="600"/>
              </a:spcAft>
            </a:pPr>
            <a:r>
              <a:rPr lang="fr-FR" sz="4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Pandas 													</a:t>
            </a:r>
            <a:r>
              <a:rPr lang="fr-FR" sz="4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Numpy</a:t>
            </a:r>
            <a:endParaRPr lang="fr-FR" sz="4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ZoneTexte 2">
            <a:extLst>
              <a:ext uri="{FF2B5EF4-FFF2-40B4-BE49-F238E27FC236}">
                <a16:creationId xmlns:a16="http://schemas.microsoft.com/office/drawing/2014/main" id="{532B3833-331E-4927-AF4A-807F3AE1C65B}"/>
              </a:ext>
            </a:extLst>
          </p:cNvPr>
          <p:cNvSpPr txBox="1"/>
          <p:nvPr/>
        </p:nvSpPr>
        <p:spPr>
          <a:xfrm>
            <a:off x="2419643" y="252533"/>
            <a:ext cx="9200271" cy="971356"/>
          </a:xfrm>
          <a:prstGeom prst="rect">
            <a:avLst/>
          </a:prstGeom>
          <a:noFill/>
        </p:spPr>
        <p:txBody>
          <a:bodyPr wrap="square" rtlCol="0">
            <a:spAutoFit/>
          </a:bodyPr>
          <a:lstStyle/>
          <a:p>
            <a:pPr algn="just">
              <a:lnSpc>
                <a:spcPct val="115000"/>
              </a:lnSpc>
              <a:spcBef>
                <a:spcPts val="600"/>
              </a:spcBef>
              <a:spcAft>
                <a:spcPts val="600"/>
              </a:spcAft>
            </a:pPr>
            <a:r>
              <a:rPr lang="fr-FR" sz="5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Bibliothèques Python utilisées</a:t>
            </a:r>
          </a:p>
        </p:txBody>
      </p:sp>
      <p:pic>
        <p:nvPicPr>
          <p:cNvPr id="4" name="Image 3">
            <a:extLst>
              <a:ext uri="{FF2B5EF4-FFF2-40B4-BE49-F238E27FC236}">
                <a16:creationId xmlns:a16="http://schemas.microsoft.com/office/drawing/2014/main" id="{8F262848-0A27-469D-B784-9522EDF7A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45" y="1919966"/>
            <a:ext cx="4292121" cy="2500601"/>
          </a:xfrm>
          <a:prstGeom prst="rect">
            <a:avLst/>
          </a:prstGeom>
        </p:spPr>
      </p:pic>
      <p:sp>
        <p:nvSpPr>
          <p:cNvPr id="2" name="ZoneTexte 1">
            <a:extLst>
              <a:ext uri="{FF2B5EF4-FFF2-40B4-BE49-F238E27FC236}">
                <a16:creationId xmlns:a16="http://schemas.microsoft.com/office/drawing/2014/main" id="{3E30FE20-30FA-4A91-9488-E488E778B6BD}"/>
              </a:ext>
            </a:extLst>
          </p:cNvPr>
          <p:cNvSpPr txBox="1"/>
          <p:nvPr/>
        </p:nvSpPr>
        <p:spPr>
          <a:xfrm>
            <a:off x="295422" y="4557932"/>
            <a:ext cx="3995224" cy="1833643"/>
          </a:xfrm>
          <a:prstGeom prst="rect">
            <a:avLst/>
          </a:prstGeom>
          <a:noFill/>
        </p:spPr>
        <p:txBody>
          <a:bodyPr wrap="square" rtlCol="0">
            <a:spAutoFit/>
          </a:bodyPr>
          <a:lstStyle/>
          <a:p>
            <a:pPr algn="just">
              <a:lnSpc>
                <a:spcPct val="115000"/>
              </a:lnSpc>
              <a:spcBef>
                <a:spcPts val="600"/>
              </a:spcBef>
              <a:spcAft>
                <a:spcPts val="600"/>
              </a:spcAft>
            </a:pPr>
            <a:r>
              <a:rPr lang="fr-FR"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Pandas est une excellente librairie pour importer vos tableaux Excel (et autres formats) dans Python dans le but de tirer des statistiques et de charger votre </a:t>
            </a:r>
            <a:r>
              <a:rPr lang="fr-FR"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Dataset</a:t>
            </a:r>
            <a:r>
              <a:rPr lang="fr-FR"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dans </a:t>
            </a:r>
            <a:r>
              <a:rPr lang="fr-FR"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Sklearn</a:t>
            </a:r>
            <a:r>
              <a:rPr lang="fr-FR"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fr-ML"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ZoneTexte 4">
            <a:extLst>
              <a:ext uri="{FF2B5EF4-FFF2-40B4-BE49-F238E27FC236}">
                <a16:creationId xmlns:a16="http://schemas.microsoft.com/office/drawing/2014/main" id="{DFAACCD4-B58F-4FD5-82FD-AC40A47E4A18}"/>
              </a:ext>
            </a:extLst>
          </p:cNvPr>
          <p:cNvSpPr txBox="1"/>
          <p:nvPr/>
        </p:nvSpPr>
        <p:spPr>
          <a:xfrm>
            <a:off x="5509848" y="3924416"/>
            <a:ext cx="6367975" cy="3308342"/>
          </a:xfrm>
          <a:prstGeom prst="rect">
            <a:avLst/>
          </a:prstGeom>
          <a:noFill/>
        </p:spPr>
        <p:txBody>
          <a:bodyPr wrap="square" rtlCol="0">
            <a:spAutoFit/>
          </a:bodyPr>
          <a:lstStyle/>
          <a:p>
            <a:pPr lvl="2" algn="just">
              <a:lnSpc>
                <a:spcPct val="115000"/>
              </a:lnSpc>
              <a:spcBef>
                <a:spcPts val="200"/>
              </a:spcBef>
            </a:pPr>
            <a:endParaRPr lang="fr-FR" sz="2000" b="1" u="sng"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lvl="2" algn="just">
              <a:lnSpc>
                <a:spcPct val="115000"/>
              </a:lnSpc>
              <a:spcBef>
                <a:spcPts val="200"/>
              </a:spcBef>
            </a:pPr>
            <a:r>
              <a:rPr lang="fr-FR"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Numpy</a:t>
            </a:r>
            <a:r>
              <a:rPr lang="fr-FR"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est la librairie qui permet de créer et manipuler des matrices ou tableau simplement et avec efficacité. Ainsi le calcul matriciel représente l’essentiel du Machine Learning. Il est important de le comprendre, mais les fonctions présentes dans </a:t>
            </a:r>
            <a:r>
              <a:rPr lang="fr-FR"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Numpy</a:t>
            </a:r>
            <a:r>
              <a:rPr lang="fr-FR"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font les calculs matriciels à notre place… Magique !</a:t>
            </a:r>
            <a:endParaRPr lang="fr-ML"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gn="just">
              <a:lnSpc>
                <a:spcPct val="115000"/>
              </a:lnSpc>
              <a:spcBef>
                <a:spcPts val="200"/>
              </a:spcBef>
              <a:buFont typeface="+mj-lt"/>
              <a:buAutoNum type="arabicPeriod"/>
            </a:pPr>
            <a:endParaRPr lang="fr-ML" sz="2000" b="1" u="sng"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a16="http://schemas.microsoft.com/office/drawing/2014/main" id="{5C0684DF-988B-4BE0-8667-8EA491C5A7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8696" y="1833299"/>
            <a:ext cx="4110036" cy="2466022"/>
          </a:xfrm>
          <a:prstGeom prst="rect">
            <a:avLst/>
          </a:prstGeom>
        </p:spPr>
      </p:pic>
    </p:spTree>
    <p:extLst>
      <p:ext uri="{BB962C8B-B14F-4D97-AF65-F5344CB8AC3E}">
        <p14:creationId xmlns:p14="http://schemas.microsoft.com/office/powerpoint/2010/main" val="1221390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404E360-2E28-4268-951D-6C9DA80B2119}"/>
              </a:ext>
            </a:extLst>
          </p:cNvPr>
          <p:cNvSpPr txBox="1"/>
          <p:nvPr/>
        </p:nvSpPr>
        <p:spPr>
          <a:xfrm>
            <a:off x="154745" y="1111347"/>
            <a:ext cx="11929403" cy="808619"/>
          </a:xfrm>
          <a:prstGeom prst="rect">
            <a:avLst/>
          </a:prstGeom>
          <a:noFill/>
        </p:spPr>
        <p:txBody>
          <a:bodyPr wrap="square" rtlCol="0">
            <a:spAutoFit/>
          </a:bodyPr>
          <a:lstStyle/>
          <a:p>
            <a:pPr algn="just">
              <a:lnSpc>
                <a:spcPct val="115000"/>
              </a:lnSpc>
              <a:spcBef>
                <a:spcPts val="600"/>
              </a:spcBef>
              <a:spcAft>
                <a:spcPts val="600"/>
              </a:spcAft>
            </a:pPr>
            <a:r>
              <a:rPr lang="fr-FR" sz="4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Matplolib</a:t>
            </a:r>
            <a:r>
              <a:rPr lang="fr-FR" sz="4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fr-FR" sz="4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4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Sklearn</a:t>
            </a:r>
            <a:endParaRPr lang="fr-FR" sz="4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ZoneTexte 2">
            <a:extLst>
              <a:ext uri="{FF2B5EF4-FFF2-40B4-BE49-F238E27FC236}">
                <a16:creationId xmlns:a16="http://schemas.microsoft.com/office/drawing/2014/main" id="{532B3833-331E-4927-AF4A-807F3AE1C65B}"/>
              </a:ext>
            </a:extLst>
          </p:cNvPr>
          <p:cNvSpPr txBox="1"/>
          <p:nvPr/>
        </p:nvSpPr>
        <p:spPr>
          <a:xfrm>
            <a:off x="2588455" y="252533"/>
            <a:ext cx="9031459" cy="971356"/>
          </a:xfrm>
          <a:prstGeom prst="rect">
            <a:avLst/>
          </a:prstGeom>
          <a:noFill/>
        </p:spPr>
        <p:txBody>
          <a:bodyPr wrap="square" rtlCol="0">
            <a:spAutoFit/>
          </a:bodyPr>
          <a:lstStyle/>
          <a:p>
            <a:pPr algn="just">
              <a:lnSpc>
                <a:spcPct val="115000"/>
              </a:lnSpc>
              <a:spcBef>
                <a:spcPts val="600"/>
              </a:spcBef>
              <a:spcAft>
                <a:spcPts val="600"/>
              </a:spcAft>
            </a:pPr>
            <a:r>
              <a:rPr lang="fr-FR" sz="5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Bibliothèques Python utilisées</a:t>
            </a:r>
          </a:p>
        </p:txBody>
      </p:sp>
      <p:pic>
        <p:nvPicPr>
          <p:cNvPr id="4" name="Image 3">
            <a:extLst>
              <a:ext uri="{FF2B5EF4-FFF2-40B4-BE49-F238E27FC236}">
                <a16:creationId xmlns:a16="http://schemas.microsoft.com/office/drawing/2014/main" id="{CBCEFFFD-82C6-4F41-BAC1-BAB86ECB8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067" y="1919966"/>
            <a:ext cx="4676775" cy="971550"/>
          </a:xfrm>
          <a:prstGeom prst="rect">
            <a:avLst/>
          </a:prstGeom>
        </p:spPr>
      </p:pic>
      <p:sp>
        <p:nvSpPr>
          <p:cNvPr id="2" name="ZoneTexte 1">
            <a:extLst>
              <a:ext uri="{FF2B5EF4-FFF2-40B4-BE49-F238E27FC236}">
                <a16:creationId xmlns:a16="http://schemas.microsoft.com/office/drawing/2014/main" id="{9F90868A-09A5-4C85-B768-FEAFD91A8FF6}"/>
              </a:ext>
            </a:extLst>
          </p:cNvPr>
          <p:cNvSpPr txBox="1"/>
          <p:nvPr/>
        </p:nvSpPr>
        <p:spPr>
          <a:xfrm>
            <a:off x="309489" y="3429000"/>
            <a:ext cx="4783016" cy="1757212"/>
          </a:xfrm>
          <a:prstGeom prst="rect">
            <a:avLst/>
          </a:prstGeom>
          <a:noFill/>
        </p:spPr>
        <p:txBody>
          <a:bodyPr wrap="square" rtlCol="0">
            <a:spAutoFit/>
          </a:bodyPr>
          <a:lstStyle/>
          <a:p>
            <a:pPr algn="just">
              <a:lnSpc>
                <a:spcPct val="115000"/>
              </a:lnSpc>
              <a:spcBef>
                <a:spcPts val="600"/>
              </a:spcBef>
              <a:spcAft>
                <a:spcPts val="600"/>
              </a:spcAft>
            </a:pPr>
            <a:r>
              <a:rPr lang="fr-FR"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Matplotlib</a:t>
            </a:r>
            <a:r>
              <a:rPr lang="fr-FR"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est la librairie qui permet de visualiser nos </a:t>
            </a:r>
            <a:r>
              <a:rPr lang="fr-FR"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Datasets</a:t>
            </a:r>
            <a:r>
              <a:rPr lang="fr-FR"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nos fonctions, nos résultats sous forme de graphes, courbes et nuages de points</a:t>
            </a:r>
            <a:endParaRPr lang="fr-ML"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Image 6">
            <a:extLst>
              <a:ext uri="{FF2B5EF4-FFF2-40B4-BE49-F238E27FC236}">
                <a16:creationId xmlns:a16="http://schemas.microsoft.com/office/drawing/2014/main" id="{08EFD3FE-E141-42C0-B106-C12855BE38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9497" y="1927411"/>
            <a:ext cx="4195836" cy="2262461"/>
          </a:xfrm>
          <a:prstGeom prst="rect">
            <a:avLst/>
          </a:prstGeom>
        </p:spPr>
      </p:pic>
      <p:sp>
        <p:nvSpPr>
          <p:cNvPr id="5" name="ZoneTexte 4">
            <a:extLst>
              <a:ext uri="{FF2B5EF4-FFF2-40B4-BE49-F238E27FC236}">
                <a16:creationId xmlns:a16="http://schemas.microsoft.com/office/drawing/2014/main" id="{E4FC092F-2D34-4A22-8573-5F2E4116B8A1}"/>
              </a:ext>
            </a:extLst>
          </p:cNvPr>
          <p:cNvSpPr txBox="1"/>
          <p:nvPr/>
        </p:nvSpPr>
        <p:spPr>
          <a:xfrm>
            <a:off x="5894362" y="4568703"/>
            <a:ext cx="6297637" cy="1757212"/>
          </a:xfrm>
          <a:prstGeom prst="rect">
            <a:avLst/>
          </a:prstGeom>
          <a:noFill/>
        </p:spPr>
        <p:txBody>
          <a:bodyPr wrap="square" rtlCol="0">
            <a:spAutoFit/>
          </a:bodyPr>
          <a:lstStyle/>
          <a:p>
            <a:pPr algn="just">
              <a:lnSpc>
                <a:spcPct val="115000"/>
              </a:lnSpc>
              <a:spcBef>
                <a:spcPts val="600"/>
              </a:spcBef>
              <a:spcAft>
                <a:spcPts val="600"/>
              </a:spcAft>
            </a:pPr>
            <a:r>
              <a:rPr lang="fr-FR"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Sklearn</a:t>
            </a:r>
            <a:r>
              <a:rPr lang="fr-FR"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est la librairie qui contient toutes les fonctions de l’état de l’art du Machine Learning. On y trouve les algorithmes les plus importants ainsi que diverses fonctions de </a:t>
            </a:r>
            <a:r>
              <a:rPr lang="fr-FR"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pre-processing</a:t>
            </a:r>
            <a:r>
              <a:rPr lang="fr-FR"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fr-ML"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7699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532B3833-331E-4927-AF4A-807F3AE1C65B}"/>
              </a:ext>
            </a:extLst>
          </p:cNvPr>
          <p:cNvSpPr txBox="1"/>
          <p:nvPr/>
        </p:nvSpPr>
        <p:spPr>
          <a:xfrm>
            <a:off x="2096087" y="252533"/>
            <a:ext cx="9523828" cy="971356"/>
          </a:xfrm>
          <a:prstGeom prst="rect">
            <a:avLst/>
          </a:prstGeom>
          <a:noFill/>
        </p:spPr>
        <p:txBody>
          <a:bodyPr wrap="square" rtlCol="0">
            <a:spAutoFit/>
          </a:bodyPr>
          <a:lstStyle/>
          <a:p>
            <a:pPr algn="just">
              <a:lnSpc>
                <a:spcPct val="115000"/>
              </a:lnSpc>
              <a:spcBef>
                <a:spcPts val="600"/>
              </a:spcBef>
              <a:spcAft>
                <a:spcPts val="600"/>
              </a:spcAft>
            </a:pPr>
            <a:r>
              <a:rPr lang="fr-FR" sz="5400" dirty="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	Importation des bibliothèques</a:t>
            </a:r>
          </a:p>
        </p:txBody>
      </p:sp>
      <p:pic>
        <p:nvPicPr>
          <p:cNvPr id="7" name="Image 6">
            <a:extLst>
              <a:ext uri="{FF2B5EF4-FFF2-40B4-BE49-F238E27FC236}">
                <a16:creationId xmlns:a16="http://schemas.microsoft.com/office/drawing/2014/main" id="{155AE091-C1B9-49D8-9D5B-2AC98FE202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176" y="1234245"/>
            <a:ext cx="8436787" cy="2194755"/>
          </a:xfrm>
          <a:prstGeom prst="rect">
            <a:avLst/>
          </a:prstGeom>
        </p:spPr>
      </p:pic>
      <p:sp>
        <p:nvSpPr>
          <p:cNvPr id="8" name="ZoneTexte 7">
            <a:extLst>
              <a:ext uri="{FF2B5EF4-FFF2-40B4-BE49-F238E27FC236}">
                <a16:creationId xmlns:a16="http://schemas.microsoft.com/office/drawing/2014/main" id="{6C262164-254C-40C2-A82B-405E8494104E}"/>
              </a:ext>
            </a:extLst>
          </p:cNvPr>
          <p:cNvSpPr txBox="1"/>
          <p:nvPr/>
        </p:nvSpPr>
        <p:spPr>
          <a:xfrm>
            <a:off x="952655" y="3218471"/>
            <a:ext cx="9523828" cy="971356"/>
          </a:xfrm>
          <a:prstGeom prst="rect">
            <a:avLst/>
          </a:prstGeom>
          <a:noFill/>
        </p:spPr>
        <p:txBody>
          <a:bodyPr wrap="square" rtlCol="0">
            <a:spAutoFit/>
          </a:bodyPr>
          <a:lstStyle/>
          <a:p>
            <a:pPr algn="just">
              <a:lnSpc>
                <a:spcPct val="115000"/>
              </a:lnSpc>
              <a:spcBef>
                <a:spcPts val="600"/>
              </a:spcBef>
              <a:spcAft>
                <a:spcPts val="600"/>
              </a:spcAft>
            </a:pPr>
            <a:r>
              <a:rPr lang="fr-FR" sz="540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5.3	Importation des données</a:t>
            </a:r>
            <a:endParaRPr lang="fr-FR" sz="5400" dirty="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Image 8">
            <a:extLst>
              <a:ext uri="{FF2B5EF4-FFF2-40B4-BE49-F238E27FC236}">
                <a16:creationId xmlns:a16="http://schemas.microsoft.com/office/drawing/2014/main" id="{5960762C-22BF-48D9-92CD-0ECE58503C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9782" y="4189827"/>
            <a:ext cx="8749574" cy="1877802"/>
          </a:xfrm>
          <a:prstGeom prst="rect">
            <a:avLst/>
          </a:prstGeom>
        </p:spPr>
      </p:pic>
    </p:spTree>
    <p:extLst>
      <p:ext uri="{BB962C8B-B14F-4D97-AF65-F5344CB8AC3E}">
        <p14:creationId xmlns:p14="http://schemas.microsoft.com/office/powerpoint/2010/main" val="57581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404E360-2E28-4268-951D-6C9DA80B2119}"/>
              </a:ext>
            </a:extLst>
          </p:cNvPr>
          <p:cNvSpPr txBox="1"/>
          <p:nvPr/>
        </p:nvSpPr>
        <p:spPr>
          <a:xfrm>
            <a:off x="1916722" y="1223889"/>
            <a:ext cx="8358555" cy="1719510"/>
          </a:xfrm>
          <a:prstGeom prst="rect">
            <a:avLst/>
          </a:prstGeom>
          <a:noFill/>
        </p:spPr>
        <p:txBody>
          <a:bodyPr wrap="square" rtlCol="0">
            <a:spAutoFit/>
          </a:bodyPr>
          <a:lstStyle/>
          <a:p>
            <a:pPr algn="just">
              <a:lnSpc>
                <a:spcPct val="107000"/>
              </a:lnSpc>
              <a:spcBef>
                <a:spcPts val="600"/>
              </a:spcBef>
              <a:spcAft>
                <a:spcPts val="600"/>
              </a:spcAft>
            </a:pPr>
            <a:r>
              <a:rPr lang="fr-FR"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Ici on va remplacer</a:t>
            </a:r>
            <a:endParaRPr lang="fr-ML"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49580" indent="449580" algn="just">
              <a:lnSpc>
                <a:spcPct val="107000"/>
              </a:lnSpc>
              <a:spcBef>
                <a:spcPts val="600"/>
              </a:spcBef>
              <a:spcAft>
                <a:spcPts val="600"/>
              </a:spcAft>
            </a:pPr>
            <a:r>
              <a:rPr lang="fr-FR"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Iris-</a:t>
            </a:r>
            <a:r>
              <a:rPr lang="fr-FR"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setosa</a:t>
            </a:r>
            <a:r>
              <a:rPr lang="fr-FR"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par 0</a:t>
            </a:r>
            <a:endParaRPr lang="fr-ML"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49580" indent="449580" algn="just">
              <a:lnSpc>
                <a:spcPct val="107000"/>
              </a:lnSpc>
              <a:spcBef>
                <a:spcPts val="600"/>
              </a:spcBef>
              <a:spcAft>
                <a:spcPts val="600"/>
              </a:spcAft>
            </a:pPr>
            <a:r>
              <a:rPr lang="fr-FR"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Iris-</a:t>
            </a:r>
            <a:r>
              <a:rPr lang="fr-FR"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virginica</a:t>
            </a:r>
            <a:r>
              <a:rPr lang="fr-FR"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par 1</a:t>
            </a:r>
            <a:endParaRPr lang="fr-ML"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49580" indent="449580" algn="just">
              <a:lnSpc>
                <a:spcPct val="107000"/>
              </a:lnSpc>
              <a:spcBef>
                <a:spcPts val="600"/>
              </a:spcBef>
              <a:spcAft>
                <a:spcPts val="600"/>
              </a:spcAft>
            </a:pPr>
            <a:r>
              <a:rPr lang="fr-FR"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Iris-</a:t>
            </a:r>
            <a:r>
              <a:rPr lang="fr-FR"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versicolor</a:t>
            </a:r>
            <a:r>
              <a:rPr lang="fr-FR"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par 2</a:t>
            </a:r>
            <a:endParaRPr lang="fr-ML"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ZoneTexte 2">
            <a:extLst>
              <a:ext uri="{FF2B5EF4-FFF2-40B4-BE49-F238E27FC236}">
                <a16:creationId xmlns:a16="http://schemas.microsoft.com/office/drawing/2014/main" id="{532B3833-331E-4927-AF4A-807F3AE1C65B}"/>
              </a:ext>
            </a:extLst>
          </p:cNvPr>
          <p:cNvSpPr txBox="1"/>
          <p:nvPr/>
        </p:nvSpPr>
        <p:spPr>
          <a:xfrm>
            <a:off x="3261359" y="252533"/>
            <a:ext cx="8358555" cy="971356"/>
          </a:xfrm>
          <a:prstGeom prst="rect">
            <a:avLst/>
          </a:prstGeom>
          <a:noFill/>
        </p:spPr>
        <p:txBody>
          <a:bodyPr wrap="square" rtlCol="0">
            <a:spAutoFit/>
          </a:bodyPr>
          <a:lstStyle/>
          <a:p>
            <a:pPr algn="just">
              <a:lnSpc>
                <a:spcPct val="115000"/>
              </a:lnSpc>
              <a:spcBef>
                <a:spcPts val="600"/>
              </a:spcBef>
              <a:spcAft>
                <a:spcPts val="600"/>
              </a:spcAft>
            </a:pPr>
            <a:r>
              <a:rPr lang="fr-FR" sz="540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Formatage </a:t>
            </a:r>
            <a:endParaRPr lang="fr-FR" sz="5400" dirty="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Image 3">
            <a:extLst>
              <a:ext uri="{FF2B5EF4-FFF2-40B4-BE49-F238E27FC236}">
                <a16:creationId xmlns:a16="http://schemas.microsoft.com/office/drawing/2014/main" id="{633217B8-B8AE-4A0D-9686-7D74FBA66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3715" y="3063141"/>
            <a:ext cx="9933493" cy="2570970"/>
          </a:xfrm>
          <a:prstGeom prst="rect">
            <a:avLst/>
          </a:prstGeom>
        </p:spPr>
      </p:pic>
    </p:spTree>
    <p:extLst>
      <p:ext uri="{BB962C8B-B14F-4D97-AF65-F5344CB8AC3E}">
        <p14:creationId xmlns:p14="http://schemas.microsoft.com/office/powerpoint/2010/main" val="2573759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404E360-2E28-4268-951D-6C9DA80B2119}"/>
              </a:ext>
            </a:extLst>
          </p:cNvPr>
          <p:cNvSpPr txBox="1"/>
          <p:nvPr/>
        </p:nvSpPr>
        <p:spPr>
          <a:xfrm>
            <a:off x="154745" y="1111347"/>
            <a:ext cx="11929403" cy="907749"/>
          </a:xfrm>
          <a:prstGeom prst="rect">
            <a:avLst/>
          </a:prstGeom>
          <a:noFill/>
        </p:spPr>
        <p:txBody>
          <a:bodyPr wrap="square" rtlCol="0">
            <a:spAutoFit/>
          </a:bodyPr>
          <a:lstStyle/>
          <a:p>
            <a:pPr algn="just">
              <a:lnSpc>
                <a:spcPct val="115000"/>
              </a:lnSpc>
              <a:spcBef>
                <a:spcPts val="600"/>
              </a:spcBef>
              <a:spcAft>
                <a:spcPts val="600"/>
              </a:spcAft>
            </a:pPr>
            <a:r>
              <a:rPr lang="fr-FR"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Une fois le fichier csv modifié, il est possible d’écrire un programme permettant de visualiser les données sous forme de graphique (abscisse : ”</a:t>
            </a:r>
            <a:r>
              <a:rPr lang="fr-FR"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petal_length</a:t>
            </a:r>
            <a:r>
              <a:rPr lang="fr-FR"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ordonnée : ”</a:t>
            </a:r>
            <a:r>
              <a:rPr lang="fr-FR"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petal_width</a:t>
            </a:r>
            <a:r>
              <a:rPr lang="fr-FR"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3" name="ZoneTexte 2">
            <a:extLst>
              <a:ext uri="{FF2B5EF4-FFF2-40B4-BE49-F238E27FC236}">
                <a16:creationId xmlns:a16="http://schemas.microsoft.com/office/drawing/2014/main" id="{532B3833-331E-4927-AF4A-807F3AE1C65B}"/>
              </a:ext>
            </a:extLst>
          </p:cNvPr>
          <p:cNvSpPr txBox="1"/>
          <p:nvPr/>
        </p:nvSpPr>
        <p:spPr>
          <a:xfrm>
            <a:off x="2827607" y="547955"/>
            <a:ext cx="10086536" cy="743473"/>
          </a:xfrm>
          <a:prstGeom prst="rect">
            <a:avLst/>
          </a:prstGeom>
          <a:noFill/>
        </p:spPr>
        <p:txBody>
          <a:bodyPr wrap="square" rtlCol="0">
            <a:spAutoFit/>
          </a:bodyPr>
          <a:lstStyle/>
          <a:p>
            <a:pPr algn="just">
              <a:lnSpc>
                <a:spcPct val="115000"/>
              </a:lnSpc>
              <a:spcBef>
                <a:spcPts val="600"/>
              </a:spcBef>
              <a:spcAft>
                <a:spcPts val="600"/>
              </a:spcAft>
            </a:pPr>
            <a:r>
              <a:rPr lang="fr-FR" sz="4000" dirty="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Première visualisation des données</a:t>
            </a:r>
          </a:p>
        </p:txBody>
      </p:sp>
      <p:pic>
        <p:nvPicPr>
          <p:cNvPr id="4" name="Image 3">
            <a:extLst>
              <a:ext uri="{FF2B5EF4-FFF2-40B4-BE49-F238E27FC236}">
                <a16:creationId xmlns:a16="http://schemas.microsoft.com/office/drawing/2014/main" id="{FF7FCD73-EF1F-4205-A242-D869305269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130" y="2166425"/>
            <a:ext cx="10990616" cy="4475235"/>
          </a:xfrm>
          <a:prstGeom prst="rect">
            <a:avLst/>
          </a:prstGeom>
        </p:spPr>
      </p:pic>
    </p:spTree>
    <p:extLst>
      <p:ext uri="{BB962C8B-B14F-4D97-AF65-F5344CB8AC3E}">
        <p14:creationId xmlns:p14="http://schemas.microsoft.com/office/powerpoint/2010/main" val="2168119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532B3833-331E-4927-AF4A-807F3AE1C65B}"/>
              </a:ext>
            </a:extLst>
          </p:cNvPr>
          <p:cNvSpPr txBox="1"/>
          <p:nvPr/>
        </p:nvSpPr>
        <p:spPr>
          <a:xfrm>
            <a:off x="3261359" y="252533"/>
            <a:ext cx="8358555" cy="971356"/>
          </a:xfrm>
          <a:prstGeom prst="rect">
            <a:avLst/>
          </a:prstGeom>
          <a:noFill/>
        </p:spPr>
        <p:txBody>
          <a:bodyPr wrap="square" rtlCol="0">
            <a:spAutoFit/>
          </a:bodyPr>
          <a:lstStyle/>
          <a:p>
            <a:pPr algn="just">
              <a:lnSpc>
                <a:spcPct val="115000"/>
              </a:lnSpc>
              <a:spcBef>
                <a:spcPts val="600"/>
              </a:spcBef>
              <a:spcAft>
                <a:spcPts val="600"/>
              </a:spcAft>
            </a:pPr>
            <a:r>
              <a:rPr lang="fr-FR" sz="5400" dirty="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Graphe :</a:t>
            </a:r>
          </a:p>
        </p:txBody>
      </p:sp>
      <p:pic>
        <p:nvPicPr>
          <p:cNvPr id="4" name="Image 3">
            <a:extLst>
              <a:ext uri="{FF2B5EF4-FFF2-40B4-BE49-F238E27FC236}">
                <a16:creationId xmlns:a16="http://schemas.microsoft.com/office/drawing/2014/main" id="{F9EA31E2-1DB0-4F8B-8F1B-B1FC9B867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5243" y="1162289"/>
            <a:ext cx="9200271" cy="5546941"/>
          </a:xfrm>
          <a:prstGeom prst="rect">
            <a:avLst/>
          </a:prstGeom>
        </p:spPr>
      </p:pic>
    </p:spTree>
    <p:extLst>
      <p:ext uri="{BB962C8B-B14F-4D97-AF65-F5344CB8AC3E}">
        <p14:creationId xmlns:p14="http://schemas.microsoft.com/office/powerpoint/2010/main" val="4018960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CFCB040C-67BD-46D9-B893-D51C01BF02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437" y="-340792"/>
            <a:ext cx="11179126" cy="3482944"/>
          </a:xfrm>
          <a:prstGeom prst="rect">
            <a:avLst/>
          </a:prstGeom>
        </p:spPr>
      </p:pic>
      <p:pic>
        <p:nvPicPr>
          <p:cNvPr id="9" name="Image 8">
            <a:extLst>
              <a:ext uri="{FF2B5EF4-FFF2-40B4-BE49-F238E27FC236}">
                <a16:creationId xmlns:a16="http://schemas.microsoft.com/office/drawing/2014/main" id="{AF262768-D9EE-4964-98D3-B7C24E525E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437" y="3324301"/>
            <a:ext cx="11102924" cy="3409777"/>
          </a:xfrm>
          <a:prstGeom prst="rect">
            <a:avLst/>
          </a:prstGeom>
        </p:spPr>
      </p:pic>
    </p:spTree>
    <p:extLst>
      <p:ext uri="{BB962C8B-B14F-4D97-AF65-F5344CB8AC3E}">
        <p14:creationId xmlns:p14="http://schemas.microsoft.com/office/powerpoint/2010/main" val="2847418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532B3833-331E-4927-AF4A-807F3AE1C65B}"/>
              </a:ext>
            </a:extLst>
          </p:cNvPr>
          <p:cNvSpPr txBox="1"/>
          <p:nvPr/>
        </p:nvSpPr>
        <p:spPr>
          <a:xfrm>
            <a:off x="3261359" y="252533"/>
            <a:ext cx="8358555" cy="971356"/>
          </a:xfrm>
          <a:prstGeom prst="rect">
            <a:avLst/>
          </a:prstGeom>
          <a:noFill/>
        </p:spPr>
        <p:txBody>
          <a:bodyPr wrap="square" rtlCol="0">
            <a:spAutoFit/>
          </a:bodyPr>
          <a:lstStyle/>
          <a:p>
            <a:pPr algn="just">
              <a:lnSpc>
                <a:spcPct val="115000"/>
              </a:lnSpc>
              <a:spcBef>
                <a:spcPts val="600"/>
              </a:spcBef>
              <a:spcAft>
                <a:spcPts val="600"/>
              </a:spcAft>
            </a:pPr>
            <a:r>
              <a:rPr lang="fr-FR" sz="540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endParaRPr lang="fr-FR" sz="5400" dirty="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1272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404E360-2E28-4268-951D-6C9DA80B2119}"/>
              </a:ext>
            </a:extLst>
          </p:cNvPr>
          <p:cNvSpPr txBox="1"/>
          <p:nvPr/>
        </p:nvSpPr>
        <p:spPr>
          <a:xfrm>
            <a:off x="154745" y="1111347"/>
            <a:ext cx="11929403" cy="808619"/>
          </a:xfrm>
          <a:prstGeom prst="rect">
            <a:avLst/>
          </a:prstGeom>
          <a:noFill/>
        </p:spPr>
        <p:txBody>
          <a:bodyPr wrap="square" rtlCol="0">
            <a:spAutoFit/>
          </a:bodyPr>
          <a:lstStyle/>
          <a:p>
            <a:pPr algn="just">
              <a:lnSpc>
                <a:spcPct val="115000"/>
              </a:lnSpc>
              <a:spcBef>
                <a:spcPts val="600"/>
              </a:spcBef>
              <a:spcAft>
                <a:spcPts val="600"/>
              </a:spcAft>
            </a:pPr>
            <a:r>
              <a:rPr lang="fr-FR" sz="4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t>
            </a:r>
          </a:p>
        </p:txBody>
      </p:sp>
      <p:sp>
        <p:nvSpPr>
          <p:cNvPr id="3" name="ZoneTexte 2">
            <a:extLst>
              <a:ext uri="{FF2B5EF4-FFF2-40B4-BE49-F238E27FC236}">
                <a16:creationId xmlns:a16="http://schemas.microsoft.com/office/drawing/2014/main" id="{532B3833-331E-4927-AF4A-807F3AE1C65B}"/>
              </a:ext>
            </a:extLst>
          </p:cNvPr>
          <p:cNvSpPr txBox="1"/>
          <p:nvPr/>
        </p:nvSpPr>
        <p:spPr>
          <a:xfrm>
            <a:off x="3261359" y="252533"/>
            <a:ext cx="8358555" cy="971356"/>
          </a:xfrm>
          <a:prstGeom prst="rect">
            <a:avLst/>
          </a:prstGeom>
          <a:noFill/>
        </p:spPr>
        <p:txBody>
          <a:bodyPr wrap="square" rtlCol="0">
            <a:spAutoFit/>
          </a:bodyPr>
          <a:lstStyle/>
          <a:p>
            <a:pPr algn="just">
              <a:lnSpc>
                <a:spcPct val="115000"/>
              </a:lnSpc>
              <a:spcBef>
                <a:spcPts val="600"/>
              </a:spcBef>
              <a:spcAft>
                <a:spcPts val="600"/>
              </a:spcAft>
            </a:pPr>
            <a:r>
              <a:rPr lang="fr-FR" sz="540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endParaRPr lang="fr-FR" sz="5400" dirty="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3669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404E360-2E28-4268-951D-6C9DA80B2119}"/>
              </a:ext>
            </a:extLst>
          </p:cNvPr>
          <p:cNvSpPr txBox="1"/>
          <p:nvPr/>
        </p:nvSpPr>
        <p:spPr>
          <a:xfrm>
            <a:off x="154745" y="1111347"/>
            <a:ext cx="11929403" cy="808619"/>
          </a:xfrm>
          <a:prstGeom prst="rect">
            <a:avLst/>
          </a:prstGeom>
          <a:noFill/>
        </p:spPr>
        <p:txBody>
          <a:bodyPr wrap="square" rtlCol="0">
            <a:spAutoFit/>
          </a:bodyPr>
          <a:lstStyle/>
          <a:p>
            <a:pPr algn="just">
              <a:lnSpc>
                <a:spcPct val="115000"/>
              </a:lnSpc>
              <a:spcBef>
                <a:spcPts val="600"/>
              </a:spcBef>
              <a:spcAft>
                <a:spcPts val="600"/>
              </a:spcAft>
            </a:pPr>
            <a:r>
              <a:rPr lang="fr-FR" sz="4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t>
            </a:r>
          </a:p>
        </p:txBody>
      </p:sp>
      <p:sp>
        <p:nvSpPr>
          <p:cNvPr id="3" name="ZoneTexte 2">
            <a:extLst>
              <a:ext uri="{FF2B5EF4-FFF2-40B4-BE49-F238E27FC236}">
                <a16:creationId xmlns:a16="http://schemas.microsoft.com/office/drawing/2014/main" id="{532B3833-331E-4927-AF4A-807F3AE1C65B}"/>
              </a:ext>
            </a:extLst>
          </p:cNvPr>
          <p:cNvSpPr txBox="1"/>
          <p:nvPr/>
        </p:nvSpPr>
        <p:spPr>
          <a:xfrm>
            <a:off x="3261359" y="252533"/>
            <a:ext cx="8358555" cy="971356"/>
          </a:xfrm>
          <a:prstGeom prst="rect">
            <a:avLst/>
          </a:prstGeom>
          <a:noFill/>
        </p:spPr>
        <p:txBody>
          <a:bodyPr wrap="square" rtlCol="0">
            <a:spAutoFit/>
          </a:bodyPr>
          <a:lstStyle/>
          <a:p>
            <a:pPr algn="just">
              <a:lnSpc>
                <a:spcPct val="115000"/>
              </a:lnSpc>
              <a:spcBef>
                <a:spcPts val="600"/>
              </a:spcBef>
              <a:spcAft>
                <a:spcPts val="600"/>
              </a:spcAft>
            </a:pPr>
            <a:r>
              <a:rPr lang="fr-FR" sz="540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endParaRPr lang="fr-FR" sz="5400" dirty="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2750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404E360-2E28-4268-951D-6C9DA80B2119}"/>
              </a:ext>
            </a:extLst>
          </p:cNvPr>
          <p:cNvSpPr txBox="1"/>
          <p:nvPr/>
        </p:nvSpPr>
        <p:spPr>
          <a:xfrm>
            <a:off x="154745" y="1111347"/>
            <a:ext cx="11929403" cy="5775107"/>
          </a:xfrm>
          <a:prstGeom prst="rect">
            <a:avLst/>
          </a:prstGeom>
          <a:noFill/>
        </p:spPr>
        <p:txBody>
          <a:bodyPr wrap="square" rtlCol="0">
            <a:spAutoFit/>
          </a:bodyPr>
          <a:lstStyle/>
          <a:p>
            <a:pPr algn="just">
              <a:lnSpc>
                <a:spcPct val="115000"/>
              </a:lnSpc>
              <a:spcBef>
                <a:spcPts val="600"/>
              </a:spcBef>
              <a:spcAft>
                <a:spcPts val="600"/>
              </a:spcAft>
            </a:pPr>
            <a:r>
              <a:rPr lang="fr-FR" sz="3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Un programme informatique traditionnel effectue une tache en suivant des instruction précise et donc systématiquement de la même façon .Au contraire, un système machine Learning  ne suit pas d’instructions,  mais à donner la capacité aux ordinateur d’apprendre a partir de données, c’est a dire d’améliore leur performance a résoudre les taches sans être explicitement programmée pour chacun .En conséquent ces performance s’améliore au fils de son « Entrainement » a mesure de l’algorithmique est exposée a d’avantage de donnée .</a:t>
            </a:r>
            <a:endParaRPr lang="fr-ML" sz="3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ZoneTexte 2">
            <a:extLst>
              <a:ext uri="{FF2B5EF4-FFF2-40B4-BE49-F238E27FC236}">
                <a16:creationId xmlns:a16="http://schemas.microsoft.com/office/drawing/2014/main" id="{532B3833-331E-4927-AF4A-807F3AE1C65B}"/>
              </a:ext>
            </a:extLst>
          </p:cNvPr>
          <p:cNvSpPr txBox="1"/>
          <p:nvPr/>
        </p:nvSpPr>
        <p:spPr>
          <a:xfrm>
            <a:off x="2909667" y="0"/>
            <a:ext cx="6063175" cy="991875"/>
          </a:xfrm>
          <a:prstGeom prst="rect">
            <a:avLst/>
          </a:prstGeom>
          <a:noFill/>
        </p:spPr>
        <p:txBody>
          <a:bodyPr wrap="square" rtlCol="0">
            <a:spAutoFit/>
          </a:bodyPr>
          <a:lstStyle/>
          <a:p>
            <a:pPr lvl="0" algn="ctr">
              <a:lnSpc>
                <a:spcPct val="115000"/>
              </a:lnSpc>
              <a:spcBef>
                <a:spcPts val="1200"/>
              </a:spcBef>
            </a:pPr>
            <a:r>
              <a:rPr lang="fr-FR" sz="5400" b="1" kern="0" dirty="0">
                <a:solidFill>
                  <a:schemeClr val="accent2">
                    <a:lumMod val="60000"/>
                    <a:lumOff val="40000"/>
                  </a:schemeClr>
                </a:solidFill>
                <a:effectLst/>
                <a:latin typeface="Calibri Light" panose="020F0302020204030204" pitchFamily="34" charset="0"/>
                <a:ea typeface="Times New Roman" panose="02020603050405020304" pitchFamily="18" charset="0"/>
                <a:cs typeface="Times New Roman" panose="02020603050405020304" pitchFamily="18" charset="0"/>
              </a:rPr>
              <a:t>Introduction…</a:t>
            </a:r>
            <a:endParaRPr lang="fr-ML" sz="5400" b="1" kern="0" dirty="0">
              <a:solidFill>
                <a:schemeClr val="accent2">
                  <a:lumMod val="60000"/>
                  <a:lumOff val="4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67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404E360-2E28-4268-951D-6C9DA80B2119}"/>
              </a:ext>
            </a:extLst>
          </p:cNvPr>
          <p:cNvSpPr txBox="1"/>
          <p:nvPr/>
        </p:nvSpPr>
        <p:spPr>
          <a:xfrm>
            <a:off x="154745" y="1111347"/>
            <a:ext cx="11929403" cy="808619"/>
          </a:xfrm>
          <a:prstGeom prst="rect">
            <a:avLst/>
          </a:prstGeom>
          <a:noFill/>
        </p:spPr>
        <p:txBody>
          <a:bodyPr wrap="square" rtlCol="0">
            <a:spAutoFit/>
          </a:bodyPr>
          <a:lstStyle/>
          <a:p>
            <a:pPr algn="just">
              <a:lnSpc>
                <a:spcPct val="115000"/>
              </a:lnSpc>
              <a:spcBef>
                <a:spcPts val="600"/>
              </a:spcBef>
              <a:spcAft>
                <a:spcPts val="600"/>
              </a:spcAft>
            </a:pPr>
            <a:r>
              <a:rPr lang="fr-FR" sz="4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t>
            </a:r>
          </a:p>
        </p:txBody>
      </p:sp>
      <p:sp>
        <p:nvSpPr>
          <p:cNvPr id="3" name="ZoneTexte 2">
            <a:extLst>
              <a:ext uri="{FF2B5EF4-FFF2-40B4-BE49-F238E27FC236}">
                <a16:creationId xmlns:a16="http://schemas.microsoft.com/office/drawing/2014/main" id="{532B3833-331E-4927-AF4A-807F3AE1C65B}"/>
              </a:ext>
            </a:extLst>
          </p:cNvPr>
          <p:cNvSpPr txBox="1"/>
          <p:nvPr/>
        </p:nvSpPr>
        <p:spPr>
          <a:xfrm>
            <a:off x="3261359" y="252533"/>
            <a:ext cx="8358555" cy="971356"/>
          </a:xfrm>
          <a:prstGeom prst="rect">
            <a:avLst/>
          </a:prstGeom>
          <a:noFill/>
        </p:spPr>
        <p:txBody>
          <a:bodyPr wrap="square" rtlCol="0">
            <a:spAutoFit/>
          </a:bodyPr>
          <a:lstStyle/>
          <a:p>
            <a:pPr algn="just">
              <a:lnSpc>
                <a:spcPct val="115000"/>
              </a:lnSpc>
              <a:spcBef>
                <a:spcPts val="600"/>
              </a:spcBef>
              <a:spcAft>
                <a:spcPts val="600"/>
              </a:spcAft>
            </a:pPr>
            <a:r>
              <a:rPr lang="fr-FR" sz="540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endParaRPr lang="fr-FR" sz="5400" dirty="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7934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404E360-2E28-4268-951D-6C9DA80B2119}"/>
              </a:ext>
            </a:extLst>
          </p:cNvPr>
          <p:cNvSpPr txBox="1"/>
          <p:nvPr/>
        </p:nvSpPr>
        <p:spPr>
          <a:xfrm>
            <a:off x="154745" y="1111347"/>
            <a:ext cx="11929403" cy="808619"/>
          </a:xfrm>
          <a:prstGeom prst="rect">
            <a:avLst/>
          </a:prstGeom>
          <a:noFill/>
        </p:spPr>
        <p:txBody>
          <a:bodyPr wrap="square" rtlCol="0">
            <a:spAutoFit/>
          </a:bodyPr>
          <a:lstStyle/>
          <a:p>
            <a:pPr algn="just">
              <a:lnSpc>
                <a:spcPct val="115000"/>
              </a:lnSpc>
              <a:spcBef>
                <a:spcPts val="600"/>
              </a:spcBef>
              <a:spcAft>
                <a:spcPts val="600"/>
              </a:spcAft>
            </a:pPr>
            <a:r>
              <a:rPr lang="fr-FR" sz="4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t>
            </a:r>
          </a:p>
        </p:txBody>
      </p:sp>
      <p:sp>
        <p:nvSpPr>
          <p:cNvPr id="3" name="ZoneTexte 2">
            <a:extLst>
              <a:ext uri="{FF2B5EF4-FFF2-40B4-BE49-F238E27FC236}">
                <a16:creationId xmlns:a16="http://schemas.microsoft.com/office/drawing/2014/main" id="{532B3833-331E-4927-AF4A-807F3AE1C65B}"/>
              </a:ext>
            </a:extLst>
          </p:cNvPr>
          <p:cNvSpPr txBox="1"/>
          <p:nvPr/>
        </p:nvSpPr>
        <p:spPr>
          <a:xfrm>
            <a:off x="3261359" y="252533"/>
            <a:ext cx="8358555" cy="971356"/>
          </a:xfrm>
          <a:prstGeom prst="rect">
            <a:avLst/>
          </a:prstGeom>
          <a:noFill/>
        </p:spPr>
        <p:txBody>
          <a:bodyPr wrap="square" rtlCol="0">
            <a:spAutoFit/>
          </a:bodyPr>
          <a:lstStyle/>
          <a:p>
            <a:pPr algn="just">
              <a:lnSpc>
                <a:spcPct val="115000"/>
              </a:lnSpc>
              <a:spcBef>
                <a:spcPts val="600"/>
              </a:spcBef>
              <a:spcAft>
                <a:spcPts val="600"/>
              </a:spcAft>
            </a:pPr>
            <a:r>
              <a:rPr lang="fr-FR" sz="540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endParaRPr lang="fr-FR" sz="5400" dirty="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008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404E360-2E28-4268-951D-6C9DA80B2119}"/>
              </a:ext>
            </a:extLst>
          </p:cNvPr>
          <p:cNvSpPr txBox="1"/>
          <p:nvPr/>
        </p:nvSpPr>
        <p:spPr>
          <a:xfrm>
            <a:off x="154745" y="1111347"/>
            <a:ext cx="11929403" cy="808619"/>
          </a:xfrm>
          <a:prstGeom prst="rect">
            <a:avLst/>
          </a:prstGeom>
          <a:noFill/>
        </p:spPr>
        <p:txBody>
          <a:bodyPr wrap="square" rtlCol="0">
            <a:spAutoFit/>
          </a:bodyPr>
          <a:lstStyle/>
          <a:p>
            <a:pPr algn="just">
              <a:lnSpc>
                <a:spcPct val="115000"/>
              </a:lnSpc>
              <a:spcBef>
                <a:spcPts val="600"/>
              </a:spcBef>
              <a:spcAft>
                <a:spcPts val="600"/>
              </a:spcAft>
            </a:pPr>
            <a:r>
              <a:rPr lang="fr-FR" sz="4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t>
            </a:r>
          </a:p>
        </p:txBody>
      </p:sp>
      <p:sp>
        <p:nvSpPr>
          <p:cNvPr id="3" name="ZoneTexte 2">
            <a:extLst>
              <a:ext uri="{FF2B5EF4-FFF2-40B4-BE49-F238E27FC236}">
                <a16:creationId xmlns:a16="http://schemas.microsoft.com/office/drawing/2014/main" id="{532B3833-331E-4927-AF4A-807F3AE1C65B}"/>
              </a:ext>
            </a:extLst>
          </p:cNvPr>
          <p:cNvSpPr txBox="1"/>
          <p:nvPr/>
        </p:nvSpPr>
        <p:spPr>
          <a:xfrm>
            <a:off x="3261359" y="252533"/>
            <a:ext cx="8358555" cy="971356"/>
          </a:xfrm>
          <a:prstGeom prst="rect">
            <a:avLst/>
          </a:prstGeom>
          <a:noFill/>
        </p:spPr>
        <p:txBody>
          <a:bodyPr wrap="square" rtlCol="0">
            <a:spAutoFit/>
          </a:bodyPr>
          <a:lstStyle/>
          <a:p>
            <a:pPr algn="just">
              <a:lnSpc>
                <a:spcPct val="115000"/>
              </a:lnSpc>
              <a:spcBef>
                <a:spcPts val="600"/>
              </a:spcBef>
              <a:spcAft>
                <a:spcPts val="600"/>
              </a:spcAft>
            </a:pPr>
            <a:r>
              <a:rPr lang="fr-FR" sz="540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endParaRPr lang="fr-FR" sz="5400" dirty="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9747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404E360-2E28-4268-951D-6C9DA80B2119}"/>
              </a:ext>
            </a:extLst>
          </p:cNvPr>
          <p:cNvSpPr txBox="1"/>
          <p:nvPr/>
        </p:nvSpPr>
        <p:spPr>
          <a:xfrm>
            <a:off x="154745" y="1111347"/>
            <a:ext cx="11929403" cy="808619"/>
          </a:xfrm>
          <a:prstGeom prst="rect">
            <a:avLst/>
          </a:prstGeom>
          <a:noFill/>
        </p:spPr>
        <p:txBody>
          <a:bodyPr wrap="square" rtlCol="0">
            <a:spAutoFit/>
          </a:bodyPr>
          <a:lstStyle/>
          <a:p>
            <a:pPr algn="just">
              <a:lnSpc>
                <a:spcPct val="115000"/>
              </a:lnSpc>
              <a:spcBef>
                <a:spcPts val="600"/>
              </a:spcBef>
              <a:spcAft>
                <a:spcPts val="600"/>
              </a:spcAft>
            </a:pPr>
            <a:r>
              <a:rPr lang="fr-FR" sz="4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t>
            </a:r>
          </a:p>
        </p:txBody>
      </p:sp>
      <p:sp>
        <p:nvSpPr>
          <p:cNvPr id="3" name="ZoneTexte 2">
            <a:extLst>
              <a:ext uri="{FF2B5EF4-FFF2-40B4-BE49-F238E27FC236}">
                <a16:creationId xmlns:a16="http://schemas.microsoft.com/office/drawing/2014/main" id="{532B3833-331E-4927-AF4A-807F3AE1C65B}"/>
              </a:ext>
            </a:extLst>
          </p:cNvPr>
          <p:cNvSpPr txBox="1"/>
          <p:nvPr/>
        </p:nvSpPr>
        <p:spPr>
          <a:xfrm>
            <a:off x="3261359" y="252533"/>
            <a:ext cx="8358555" cy="971356"/>
          </a:xfrm>
          <a:prstGeom prst="rect">
            <a:avLst/>
          </a:prstGeom>
          <a:noFill/>
        </p:spPr>
        <p:txBody>
          <a:bodyPr wrap="square" rtlCol="0">
            <a:spAutoFit/>
          </a:bodyPr>
          <a:lstStyle/>
          <a:p>
            <a:pPr algn="just">
              <a:lnSpc>
                <a:spcPct val="115000"/>
              </a:lnSpc>
              <a:spcBef>
                <a:spcPts val="600"/>
              </a:spcBef>
              <a:spcAft>
                <a:spcPts val="600"/>
              </a:spcAft>
            </a:pPr>
            <a:r>
              <a:rPr lang="fr-FR" sz="540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endParaRPr lang="fr-FR" sz="5400" dirty="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5588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404E360-2E28-4268-951D-6C9DA80B2119}"/>
              </a:ext>
            </a:extLst>
          </p:cNvPr>
          <p:cNvSpPr txBox="1"/>
          <p:nvPr/>
        </p:nvSpPr>
        <p:spPr>
          <a:xfrm>
            <a:off x="262597" y="828821"/>
            <a:ext cx="11929403" cy="7391511"/>
          </a:xfrm>
          <a:prstGeom prst="rect">
            <a:avLst/>
          </a:prstGeom>
          <a:noFill/>
        </p:spPr>
        <p:txBody>
          <a:bodyPr wrap="square" rtlCol="0">
            <a:spAutoFit/>
          </a:bodyPr>
          <a:lstStyle/>
          <a:p>
            <a:pPr algn="just">
              <a:lnSpc>
                <a:spcPct val="107000"/>
              </a:lnSpc>
              <a:spcBef>
                <a:spcPts val="600"/>
              </a:spcBef>
              <a:spcAft>
                <a:spcPts val="600"/>
              </a:spcAft>
            </a:pPr>
            <a:r>
              <a:rPr lang="fr-FR"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Dans ce rapport, vous avez découvert l’algorithme k-NN qui est l’un des algorithme de l’apprentissage automatique supervisée il est simple et facile à mettre en œuvre. il n’a aucune hypothèse sur les données (linéaires, affines…) en plus de cela il est polyvalent. Il peut être utilisé pour la classification, la régression.</a:t>
            </a:r>
            <a:endParaRPr lang="fr-ML"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600"/>
              </a:spcBef>
              <a:spcAft>
                <a:spcPts val="600"/>
              </a:spcAft>
            </a:pPr>
            <a:r>
              <a:rPr lang="fr-FR"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Vous avez appris </a:t>
            </a:r>
            <a:r>
              <a:rPr lang="fr-FR"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egalement</a:t>
            </a:r>
            <a:r>
              <a:rPr lang="fr-FR"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que :</a:t>
            </a:r>
            <a:endParaRPr lang="fr-ML"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600"/>
              </a:spcBef>
              <a:buFont typeface="Courier New" panose="02070309020205020404" pitchFamily="49" charset="0"/>
              <a:buChar char="o"/>
            </a:pPr>
            <a:r>
              <a:rPr lang="fr-FR"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K-NN stocke toute le jeu de données pour effectuer une prédiction,</a:t>
            </a:r>
            <a:endParaRPr lang="fr-ML"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Courier New" panose="02070309020205020404" pitchFamily="49" charset="0"/>
              <a:buChar char="o"/>
            </a:pPr>
            <a:r>
              <a:rPr lang="fr-FR"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K-NN ne calcule aucun modèle prédictif et il rentre dans le cadre du </a:t>
            </a:r>
            <a:r>
              <a:rPr lang="fr-FR" sz="3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Lazy</a:t>
            </a:r>
            <a:r>
              <a:rPr lang="fr-FR"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Learning</a:t>
            </a:r>
            <a:endParaRPr lang="fr-ML" sz="3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Bef>
                <a:spcPts val="600"/>
              </a:spcBef>
              <a:spcAft>
                <a:spcPts val="600"/>
              </a:spcAft>
            </a:pPr>
            <a:endParaRPr lang="fr-FR" sz="6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ZoneTexte 2">
            <a:extLst>
              <a:ext uri="{FF2B5EF4-FFF2-40B4-BE49-F238E27FC236}">
                <a16:creationId xmlns:a16="http://schemas.microsoft.com/office/drawing/2014/main" id="{532B3833-331E-4927-AF4A-807F3AE1C65B}"/>
              </a:ext>
            </a:extLst>
          </p:cNvPr>
          <p:cNvSpPr txBox="1"/>
          <p:nvPr/>
        </p:nvSpPr>
        <p:spPr>
          <a:xfrm>
            <a:off x="5624732" y="0"/>
            <a:ext cx="4869766" cy="991875"/>
          </a:xfrm>
          <a:prstGeom prst="rect">
            <a:avLst/>
          </a:prstGeom>
          <a:noFill/>
        </p:spPr>
        <p:txBody>
          <a:bodyPr wrap="square" rtlCol="0">
            <a:spAutoFit/>
          </a:bodyPr>
          <a:lstStyle/>
          <a:p>
            <a:pPr algn="just">
              <a:lnSpc>
                <a:spcPct val="115000"/>
              </a:lnSpc>
              <a:spcBef>
                <a:spcPts val="600"/>
              </a:spcBef>
              <a:spcAft>
                <a:spcPts val="600"/>
              </a:spcAft>
            </a:pPr>
            <a:r>
              <a:rPr lang="fr-FR" sz="5400" b="1" kern="0" dirty="0">
                <a:solidFill>
                  <a:schemeClr val="accent6">
                    <a:lumMod val="60000"/>
                    <a:lumOff val="40000"/>
                  </a:schemeClr>
                </a:solidFill>
                <a:effectLst/>
                <a:latin typeface="Calibri Light" panose="020F0302020204030204" pitchFamily="34" charset="0"/>
                <a:ea typeface="Times New Roman" panose="02020603050405020304" pitchFamily="18" charset="0"/>
                <a:cs typeface="Times New Roman" panose="02020603050405020304" pitchFamily="18" charset="0"/>
              </a:rPr>
              <a:t>Conclusion</a:t>
            </a:r>
            <a:endParaRPr lang="fr-ML" sz="5400" b="1" kern="0" dirty="0">
              <a:solidFill>
                <a:schemeClr val="accent6">
                  <a:lumMod val="60000"/>
                  <a:lumOff val="4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291225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3AE76D-A56B-473E-ADE7-3EFDCE1EE201}"/>
              </a:ext>
            </a:extLst>
          </p:cNvPr>
          <p:cNvSpPr>
            <a:spLocks noGrp="1"/>
          </p:cNvSpPr>
          <p:nvPr>
            <p:ph type="title"/>
          </p:nvPr>
        </p:nvSpPr>
        <p:spPr/>
        <p:txBody>
          <a:bodyPr/>
          <a:lstStyle/>
          <a:p>
            <a:endParaRPr lang="fr-ML" dirty="0"/>
          </a:p>
        </p:txBody>
      </p:sp>
      <p:sp>
        <p:nvSpPr>
          <p:cNvPr id="3" name="Espace réservé du contenu 2">
            <a:extLst>
              <a:ext uri="{FF2B5EF4-FFF2-40B4-BE49-F238E27FC236}">
                <a16:creationId xmlns:a16="http://schemas.microsoft.com/office/drawing/2014/main" id="{28E10DA2-726C-4397-9006-AE1517A367A3}"/>
              </a:ext>
            </a:extLst>
          </p:cNvPr>
          <p:cNvSpPr>
            <a:spLocks noGrp="1"/>
          </p:cNvSpPr>
          <p:nvPr>
            <p:ph idx="1"/>
          </p:nvPr>
        </p:nvSpPr>
        <p:spPr/>
        <p:txBody>
          <a:bodyPr/>
          <a:lstStyle/>
          <a:p>
            <a:endParaRPr lang="fr-ML"/>
          </a:p>
        </p:txBody>
      </p:sp>
    </p:spTree>
    <p:extLst>
      <p:ext uri="{BB962C8B-B14F-4D97-AF65-F5344CB8AC3E}">
        <p14:creationId xmlns:p14="http://schemas.microsoft.com/office/powerpoint/2010/main" val="27254667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3A24F0-2540-4F7E-B46B-ECA5D1575884}"/>
              </a:ext>
            </a:extLst>
          </p:cNvPr>
          <p:cNvSpPr>
            <a:spLocks noGrp="1"/>
          </p:cNvSpPr>
          <p:nvPr>
            <p:ph type="title"/>
          </p:nvPr>
        </p:nvSpPr>
        <p:spPr/>
        <p:txBody>
          <a:bodyPr/>
          <a:lstStyle/>
          <a:p>
            <a:endParaRPr lang="fr-ML" dirty="0"/>
          </a:p>
        </p:txBody>
      </p:sp>
      <p:sp>
        <p:nvSpPr>
          <p:cNvPr id="3" name="Espace réservé du contenu 2">
            <a:extLst>
              <a:ext uri="{FF2B5EF4-FFF2-40B4-BE49-F238E27FC236}">
                <a16:creationId xmlns:a16="http://schemas.microsoft.com/office/drawing/2014/main" id="{68CA7980-856E-4488-A2F8-57435CEC33EF}"/>
              </a:ext>
            </a:extLst>
          </p:cNvPr>
          <p:cNvSpPr>
            <a:spLocks noGrp="1"/>
          </p:cNvSpPr>
          <p:nvPr>
            <p:ph idx="1"/>
          </p:nvPr>
        </p:nvSpPr>
        <p:spPr/>
        <p:txBody>
          <a:bodyPr/>
          <a:lstStyle/>
          <a:p>
            <a:r>
              <a:rPr lang="fr-FR"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Un programme informatique traditionnel effectue une tache en suivant des instruction précise et donc systématiquement de la même façon .Au contraire, un système machine Learning  ne suit pas d’instructions,  mais à donner la capacité aux ordinateur d’apprendre a partir de données, c’est a dire d’améliore leur performance a résoudre les taches sans être explicitement programmée pour chacun .En conséquent ces performance s’améliore au fils de son « Entrainement » a mesure de l’algorithmique est exposée a d’avantage de donnée .</a:t>
            </a:r>
            <a:endParaRPr lang="fr-ML"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fr-ML" dirty="0"/>
          </a:p>
        </p:txBody>
      </p:sp>
    </p:spTree>
    <p:extLst>
      <p:ext uri="{BB962C8B-B14F-4D97-AF65-F5344CB8AC3E}">
        <p14:creationId xmlns:p14="http://schemas.microsoft.com/office/powerpoint/2010/main" val="4204941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42D32C-E436-4F6D-8586-4C7DC2902FD1}"/>
              </a:ext>
            </a:extLst>
          </p:cNvPr>
          <p:cNvSpPr>
            <a:spLocks noGrp="1"/>
          </p:cNvSpPr>
          <p:nvPr>
            <p:ph type="title"/>
          </p:nvPr>
        </p:nvSpPr>
        <p:spPr/>
        <p:txBody>
          <a:bodyPr/>
          <a:lstStyle/>
          <a:p>
            <a:endParaRPr lang="fr-ML"/>
          </a:p>
        </p:txBody>
      </p:sp>
      <p:sp>
        <p:nvSpPr>
          <p:cNvPr id="3" name="Espace réservé du contenu 2">
            <a:extLst>
              <a:ext uri="{FF2B5EF4-FFF2-40B4-BE49-F238E27FC236}">
                <a16:creationId xmlns:a16="http://schemas.microsoft.com/office/drawing/2014/main" id="{A37F7F51-80B0-4068-AB78-9A1E03F4EB8D}"/>
              </a:ext>
            </a:extLst>
          </p:cNvPr>
          <p:cNvSpPr>
            <a:spLocks noGrp="1"/>
          </p:cNvSpPr>
          <p:nvPr>
            <p:ph idx="1"/>
          </p:nvPr>
        </p:nvSpPr>
        <p:spPr/>
        <p:txBody>
          <a:bodyPr/>
          <a:lstStyle/>
          <a:p>
            <a:endParaRPr lang="fr-ML" dirty="0"/>
          </a:p>
        </p:txBody>
      </p:sp>
    </p:spTree>
    <p:extLst>
      <p:ext uri="{BB962C8B-B14F-4D97-AF65-F5344CB8AC3E}">
        <p14:creationId xmlns:p14="http://schemas.microsoft.com/office/powerpoint/2010/main" val="3399146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404E360-2E28-4268-951D-6C9DA80B2119}"/>
              </a:ext>
            </a:extLst>
          </p:cNvPr>
          <p:cNvSpPr txBox="1"/>
          <p:nvPr/>
        </p:nvSpPr>
        <p:spPr>
          <a:xfrm>
            <a:off x="154745" y="1111347"/>
            <a:ext cx="11929403" cy="2365969"/>
          </a:xfrm>
          <a:prstGeom prst="rect">
            <a:avLst/>
          </a:prstGeom>
          <a:noFill/>
        </p:spPr>
        <p:txBody>
          <a:bodyPr wrap="square" rtlCol="0">
            <a:spAutoFit/>
          </a:bodyPr>
          <a:lstStyle/>
          <a:p>
            <a:pPr algn="just">
              <a:lnSpc>
                <a:spcPct val="115000"/>
              </a:lnSpc>
              <a:spcBef>
                <a:spcPts val="600"/>
              </a:spcBef>
              <a:spcAft>
                <a:spcPts val="600"/>
              </a:spcAft>
            </a:pPr>
            <a:r>
              <a:rPr lang="fr-FR" sz="4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Le Machine Learning alimente de nombreux services modernes très populaires. On peut citer comme : Netflix, YouTube, Amazon …</a:t>
            </a:r>
          </a:p>
        </p:txBody>
      </p:sp>
      <p:sp>
        <p:nvSpPr>
          <p:cNvPr id="3" name="ZoneTexte 2">
            <a:extLst>
              <a:ext uri="{FF2B5EF4-FFF2-40B4-BE49-F238E27FC236}">
                <a16:creationId xmlns:a16="http://schemas.microsoft.com/office/drawing/2014/main" id="{532B3833-331E-4927-AF4A-807F3AE1C65B}"/>
              </a:ext>
            </a:extLst>
          </p:cNvPr>
          <p:cNvSpPr txBox="1"/>
          <p:nvPr/>
        </p:nvSpPr>
        <p:spPr>
          <a:xfrm>
            <a:off x="3387968" y="139991"/>
            <a:ext cx="8358555" cy="971356"/>
          </a:xfrm>
          <a:prstGeom prst="rect">
            <a:avLst/>
          </a:prstGeom>
          <a:noFill/>
        </p:spPr>
        <p:txBody>
          <a:bodyPr wrap="square" rtlCol="0">
            <a:spAutoFit/>
          </a:bodyPr>
          <a:lstStyle/>
          <a:p>
            <a:pPr algn="just">
              <a:lnSpc>
                <a:spcPct val="115000"/>
              </a:lnSpc>
              <a:spcBef>
                <a:spcPts val="600"/>
              </a:spcBef>
              <a:spcAft>
                <a:spcPts val="600"/>
              </a:spcAft>
            </a:pPr>
            <a:r>
              <a:rPr lang="fr-FR" sz="5400" dirty="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Cas d’usage et applications</a:t>
            </a:r>
          </a:p>
        </p:txBody>
      </p:sp>
    </p:spTree>
    <p:extLst>
      <p:ext uri="{BB962C8B-B14F-4D97-AF65-F5344CB8AC3E}">
        <p14:creationId xmlns:p14="http://schemas.microsoft.com/office/powerpoint/2010/main" val="32865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404E360-2E28-4268-951D-6C9DA80B2119}"/>
              </a:ext>
            </a:extLst>
          </p:cNvPr>
          <p:cNvSpPr txBox="1"/>
          <p:nvPr/>
        </p:nvSpPr>
        <p:spPr>
          <a:xfrm>
            <a:off x="154745" y="1111347"/>
            <a:ext cx="11929403" cy="3144643"/>
          </a:xfrm>
          <a:prstGeom prst="rect">
            <a:avLst/>
          </a:prstGeom>
          <a:noFill/>
        </p:spPr>
        <p:txBody>
          <a:bodyPr wrap="square" rtlCol="0">
            <a:spAutoFit/>
          </a:bodyPr>
          <a:lstStyle/>
          <a:p>
            <a:pPr algn="just">
              <a:lnSpc>
                <a:spcPct val="115000"/>
              </a:lnSpc>
              <a:spcBef>
                <a:spcPts val="600"/>
              </a:spcBef>
              <a:spcAft>
                <a:spcPts val="600"/>
              </a:spcAft>
            </a:pPr>
            <a:r>
              <a:rPr lang="fr-FR" sz="4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L’algorithme des k plus proches voisins ou encore appelée  KNN de l'anglais K-</a:t>
            </a:r>
            <a:r>
              <a:rPr lang="fr-FR" sz="4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Nearest</a:t>
            </a:r>
            <a:r>
              <a:rPr lang="fr-FR" sz="4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Neighbors, appartient à la famille des algorithmes d’apprentissage automatique (Machine Learning). </a:t>
            </a:r>
          </a:p>
        </p:txBody>
      </p:sp>
      <p:sp>
        <p:nvSpPr>
          <p:cNvPr id="3" name="ZoneTexte 2">
            <a:extLst>
              <a:ext uri="{FF2B5EF4-FFF2-40B4-BE49-F238E27FC236}">
                <a16:creationId xmlns:a16="http://schemas.microsoft.com/office/drawing/2014/main" id="{532B3833-331E-4927-AF4A-807F3AE1C65B}"/>
              </a:ext>
            </a:extLst>
          </p:cNvPr>
          <p:cNvSpPr txBox="1"/>
          <p:nvPr/>
        </p:nvSpPr>
        <p:spPr>
          <a:xfrm>
            <a:off x="3387968" y="139991"/>
            <a:ext cx="8358555" cy="2080891"/>
          </a:xfrm>
          <a:prstGeom prst="rect">
            <a:avLst/>
          </a:prstGeom>
          <a:noFill/>
        </p:spPr>
        <p:txBody>
          <a:bodyPr wrap="square" rtlCol="0">
            <a:spAutoFit/>
          </a:bodyPr>
          <a:lstStyle/>
          <a:p>
            <a:pPr algn="just">
              <a:lnSpc>
                <a:spcPct val="115000"/>
              </a:lnSpc>
              <a:spcBef>
                <a:spcPts val="600"/>
              </a:spcBef>
              <a:spcAft>
                <a:spcPts val="600"/>
              </a:spcAft>
            </a:pPr>
            <a:r>
              <a:rPr lang="fr-FR" sz="5400" dirty="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Algorithme K le plus voisins</a:t>
            </a:r>
          </a:p>
          <a:p>
            <a:pPr algn="just">
              <a:lnSpc>
                <a:spcPct val="115000"/>
              </a:lnSpc>
              <a:spcBef>
                <a:spcPts val="600"/>
              </a:spcBef>
              <a:spcAft>
                <a:spcPts val="600"/>
              </a:spcAft>
            </a:pPr>
            <a:endParaRPr lang="fr-FR" sz="5400" dirty="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4813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404E360-2E28-4268-951D-6C9DA80B2119}"/>
              </a:ext>
            </a:extLst>
          </p:cNvPr>
          <p:cNvSpPr txBox="1"/>
          <p:nvPr/>
        </p:nvSpPr>
        <p:spPr>
          <a:xfrm>
            <a:off x="154745" y="1111347"/>
            <a:ext cx="11929403" cy="4701993"/>
          </a:xfrm>
          <a:prstGeom prst="rect">
            <a:avLst/>
          </a:prstGeom>
          <a:noFill/>
        </p:spPr>
        <p:txBody>
          <a:bodyPr wrap="square" rtlCol="0">
            <a:spAutoFit/>
          </a:bodyPr>
          <a:lstStyle/>
          <a:p>
            <a:pPr algn="just">
              <a:lnSpc>
                <a:spcPct val="115000"/>
              </a:lnSpc>
              <a:spcBef>
                <a:spcPts val="600"/>
              </a:spcBef>
              <a:spcAft>
                <a:spcPts val="600"/>
              </a:spcAft>
            </a:pPr>
            <a:r>
              <a:rPr lang="fr-FR" sz="4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L’idée d’apprentissage automatique ne date pas d’hier, puisque le terme de Machine Learning a été utilisé pour la première fois par l’informaticien américain Arthur Samuel en 1959. L’algorithme des k plus proches voisins est un algorithme de d’apprentissage supervisé.</a:t>
            </a:r>
          </a:p>
        </p:txBody>
      </p:sp>
      <p:sp>
        <p:nvSpPr>
          <p:cNvPr id="5" name="ZoneTexte 4">
            <a:extLst>
              <a:ext uri="{FF2B5EF4-FFF2-40B4-BE49-F238E27FC236}">
                <a16:creationId xmlns:a16="http://schemas.microsoft.com/office/drawing/2014/main" id="{D911CA83-F619-4FD8-B94D-770DEEE02172}"/>
              </a:ext>
            </a:extLst>
          </p:cNvPr>
          <p:cNvSpPr txBox="1"/>
          <p:nvPr/>
        </p:nvSpPr>
        <p:spPr>
          <a:xfrm>
            <a:off x="2574388" y="139991"/>
            <a:ext cx="9073661" cy="2080891"/>
          </a:xfrm>
          <a:prstGeom prst="rect">
            <a:avLst/>
          </a:prstGeom>
          <a:noFill/>
        </p:spPr>
        <p:txBody>
          <a:bodyPr wrap="square" rtlCol="0">
            <a:spAutoFit/>
          </a:bodyPr>
          <a:lstStyle/>
          <a:p>
            <a:pPr algn="just">
              <a:lnSpc>
                <a:spcPct val="115000"/>
              </a:lnSpc>
              <a:spcBef>
                <a:spcPts val="600"/>
              </a:spcBef>
              <a:spcAft>
                <a:spcPts val="600"/>
              </a:spcAft>
            </a:pPr>
            <a:r>
              <a:rPr lang="fr-FR" sz="5400" dirty="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Algorithme K le plus voisins…</a:t>
            </a:r>
          </a:p>
          <a:p>
            <a:pPr algn="just">
              <a:lnSpc>
                <a:spcPct val="115000"/>
              </a:lnSpc>
              <a:spcBef>
                <a:spcPts val="600"/>
              </a:spcBef>
              <a:spcAft>
                <a:spcPts val="600"/>
              </a:spcAft>
            </a:pPr>
            <a:endParaRPr lang="fr-FR" sz="5400" dirty="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424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404E360-2E28-4268-951D-6C9DA80B2119}"/>
              </a:ext>
            </a:extLst>
          </p:cNvPr>
          <p:cNvSpPr txBox="1"/>
          <p:nvPr/>
        </p:nvSpPr>
        <p:spPr>
          <a:xfrm>
            <a:off x="154745" y="1111347"/>
            <a:ext cx="11929403" cy="4990790"/>
          </a:xfrm>
          <a:prstGeom prst="rect">
            <a:avLst/>
          </a:prstGeom>
          <a:noFill/>
        </p:spPr>
        <p:txBody>
          <a:bodyPr wrap="square" rtlCol="0">
            <a:spAutoFit/>
          </a:bodyPr>
          <a:lstStyle/>
          <a:p>
            <a:pPr algn="just">
              <a:lnSpc>
                <a:spcPct val="115000"/>
              </a:lnSpc>
              <a:spcBef>
                <a:spcPts val="600"/>
              </a:spcBef>
              <a:spcAft>
                <a:spcPts val="600"/>
              </a:spcAft>
            </a:pPr>
            <a:r>
              <a:rPr lang="fr-FR" sz="4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En apprentissage supervisé, un algorithme reçoit un ensemble de données qui est étiqueté avec des valeurs de sorties correspondantes sur lequel il va pouvoir s’entraîner et définir un modèle de prédiction. Cet algorithme pourra par la suite être utilisé sur de nouvelles données afin de prédire leurs valeurs de sorties correspondantes. : Netflix, YouTube, Amazon …</a:t>
            </a:r>
          </a:p>
        </p:txBody>
      </p:sp>
      <p:sp>
        <p:nvSpPr>
          <p:cNvPr id="4" name="ZoneTexte 3">
            <a:extLst>
              <a:ext uri="{FF2B5EF4-FFF2-40B4-BE49-F238E27FC236}">
                <a16:creationId xmlns:a16="http://schemas.microsoft.com/office/drawing/2014/main" id="{C1A6FF50-BFB5-488D-B0D3-C3BD45542D27}"/>
              </a:ext>
            </a:extLst>
          </p:cNvPr>
          <p:cNvSpPr txBox="1"/>
          <p:nvPr/>
        </p:nvSpPr>
        <p:spPr>
          <a:xfrm>
            <a:off x="2658794" y="70901"/>
            <a:ext cx="9073661" cy="2080891"/>
          </a:xfrm>
          <a:prstGeom prst="rect">
            <a:avLst/>
          </a:prstGeom>
          <a:noFill/>
        </p:spPr>
        <p:txBody>
          <a:bodyPr wrap="square" rtlCol="0">
            <a:spAutoFit/>
          </a:bodyPr>
          <a:lstStyle/>
          <a:p>
            <a:pPr algn="just">
              <a:lnSpc>
                <a:spcPct val="115000"/>
              </a:lnSpc>
              <a:spcBef>
                <a:spcPts val="600"/>
              </a:spcBef>
              <a:spcAft>
                <a:spcPts val="600"/>
              </a:spcAft>
            </a:pPr>
            <a:r>
              <a:rPr lang="fr-FR" sz="5400" dirty="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Algorithme K le plus voisins…</a:t>
            </a:r>
          </a:p>
          <a:p>
            <a:pPr algn="just">
              <a:lnSpc>
                <a:spcPct val="115000"/>
              </a:lnSpc>
              <a:spcBef>
                <a:spcPts val="600"/>
              </a:spcBef>
              <a:spcAft>
                <a:spcPts val="600"/>
              </a:spcAft>
            </a:pPr>
            <a:endParaRPr lang="fr-FR" sz="5400" dirty="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5712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532B3833-331E-4927-AF4A-807F3AE1C65B}"/>
              </a:ext>
            </a:extLst>
          </p:cNvPr>
          <p:cNvSpPr txBox="1"/>
          <p:nvPr/>
        </p:nvSpPr>
        <p:spPr>
          <a:xfrm>
            <a:off x="3052689" y="0"/>
            <a:ext cx="9439421" cy="971356"/>
          </a:xfrm>
          <a:prstGeom prst="rect">
            <a:avLst/>
          </a:prstGeom>
          <a:noFill/>
        </p:spPr>
        <p:txBody>
          <a:bodyPr wrap="square" rtlCol="0">
            <a:spAutoFit/>
          </a:bodyPr>
          <a:lstStyle/>
          <a:p>
            <a:pPr algn="just">
              <a:lnSpc>
                <a:spcPct val="115000"/>
              </a:lnSpc>
              <a:spcBef>
                <a:spcPts val="600"/>
              </a:spcBef>
              <a:spcAft>
                <a:spcPts val="600"/>
              </a:spcAft>
            </a:pPr>
            <a:r>
              <a:rPr lang="fr-FR" sz="5400" dirty="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Algorithme K le plus voisins…</a:t>
            </a:r>
          </a:p>
        </p:txBody>
      </p:sp>
      <p:pic>
        <p:nvPicPr>
          <p:cNvPr id="4" name="Image 3">
            <a:extLst>
              <a:ext uri="{FF2B5EF4-FFF2-40B4-BE49-F238E27FC236}">
                <a16:creationId xmlns:a16="http://schemas.microsoft.com/office/drawing/2014/main" id="{0FA92531-8DF2-44A3-9ADB-5936A01D29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664" y="886266"/>
            <a:ext cx="11638671" cy="5971734"/>
          </a:xfrm>
          <a:prstGeom prst="rect">
            <a:avLst/>
          </a:prstGeom>
        </p:spPr>
      </p:pic>
    </p:spTree>
    <p:extLst>
      <p:ext uri="{BB962C8B-B14F-4D97-AF65-F5344CB8AC3E}">
        <p14:creationId xmlns:p14="http://schemas.microsoft.com/office/powerpoint/2010/main" val="2110811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404E360-2E28-4268-951D-6C9DA80B2119}"/>
              </a:ext>
            </a:extLst>
          </p:cNvPr>
          <p:cNvSpPr txBox="1"/>
          <p:nvPr/>
        </p:nvSpPr>
        <p:spPr>
          <a:xfrm>
            <a:off x="154746" y="379829"/>
            <a:ext cx="11887200" cy="6987297"/>
          </a:xfrm>
          <a:prstGeom prst="rect">
            <a:avLst/>
          </a:prstGeom>
          <a:noFill/>
        </p:spPr>
        <p:txBody>
          <a:bodyPr wrap="square" rtlCol="0">
            <a:spAutoFit/>
          </a:bodyPr>
          <a:lstStyle/>
          <a:p>
            <a:pPr algn="just">
              <a:lnSpc>
                <a:spcPct val="115000"/>
              </a:lnSpc>
              <a:spcBef>
                <a:spcPts val="600"/>
              </a:spcBef>
              <a:spcAft>
                <a:spcPts val="600"/>
              </a:spcAft>
            </a:pPr>
            <a:r>
              <a:rPr lang="fr-FR"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L’algorithme d’apprentissage supervisé permet de répondre de deux questions :</a:t>
            </a:r>
            <a:endParaRPr lang="fr-ML"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Bef>
                <a:spcPts val="600"/>
              </a:spcBef>
              <a:spcAft>
                <a:spcPts val="600"/>
              </a:spcAft>
              <a:buFont typeface="Symbol" panose="05050102010706020507" pitchFamily="18" charset="2"/>
              <a:buChar char=""/>
            </a:pPr>
            <a:r>
              <a:rPr lang="fr-FR"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Classification « Quel classe ? »</a:t>
            </a:r>
          </a:p>
          <a:p>
            <a:pPr algn="just">
              <a:lnSpc>
                <a:spcPct val="115000"/>
              </a:lnSpc>
              <a:spcBef>
                <a:spcPts val="600"/>
              </a:spcBef>
              <a:spcAft>
                <a:spcPts val="600"/>
              </a:spcAft>
            </a:pPr>
            <a:r>
              <a:rPr lang="fr-FR"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Le résultat est une classe d’appartenance. Un objet d’entrée est classifié selon le résultat majoritaire des statistiques de classes d’appartenance de ses k plus proches voisins.</a:t>
            </a:r>
            <a:endParaRPr lang="fr-ML"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Bef>
                <a:spcPts val="600"/>
              </a:spcBef>
              <a:spcAft>
                <a:spcPts val="600"/>
              </a:spcAft>
              <a:buFont typeface="Symbol" panose="05050102010706020507" pitchFamily="18" charset="2"/>
              <a:buChar char=""/>
            </a:pPr>
            <a:r>
              <a:rPr lang="fr-FR"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Régression « Combien ? »</a:t>
            </a:r>
            <a:endParaRPr lang="fr-ML"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Bef>
                <a:spcPts val="600"/>
              </a:spcBef>
              <a:spcAft>
                <a:spcPts val="600"/>
              </a:spcAft>
            </a:pPr>
            <a:r>
              <a:rPr lang="fr-FR"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Le résultat est la valeur pour cet Objet. Cette valeur est la moyenne des valeurs des k les plus proches.</a:t>
            </a:r>
            <a:endParaRPr lang="fr-ML"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Bef>
                <a:spcPts val="600"/>
              </a:spcBef>
              <a:spcAft>
                <a:spcPts val="600"/>
              </a:spcAft>
            </a:pPr>
            <a:r>
              <a:rPr lang="fr-FR"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KNN est une méthode non paramétrique dans laquelle le model mémorise les observations de l’ensemble d’apprentissage pour la classification des données de l’ensemble de test</a:t>
            </a:r>
            <a:endParaRPr lang="fr-ML"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Bef>
                <a:spcPts val="600"/>
              </a:spcBef>
              <a:spcAft>
                <a:spcPts val="600"/>
              </a:spcAft>
              <a:buFont typeface="Symbol" panose="05050102010706020507" pitchFamily="18" charset="2"/>
              <a:buChar char=""/>
            </a:pPr>
            <a:endParaRPr lang="fr-ML"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2197079"/>
      </p:ext>
    </p:extLst>
  </p:cSld>
  <p:clrMapOvr>
    <a:masterClrMapping/>
  </p:clrMapOvr>
</p:sld>
</file>

<file path=ppt/theme/theme1.xml><?xml version="1.0" encoding="utf-8"?>
<a:theme xmlns:a="http://schemas.openxmlformats.org/drawingml/2006/main" name="Traînée de condensation">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1509</TotalTime>
  <Words>1716</Words>
  <Application>Microsoft Office PowerPoint</Application>
  <PresentationFormat>Grand écran</PresentationFormat>
  <Paragraphs>110</Paragraphs>
  <Slides>37</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37</vt:i4>
      </vt:variant>
    </vt:vector>
  </HeadingPairs>
  <TitlesOfParts>
    <vt:vector size="44" baseType="lpstr">
      <vt:lpstr>Arial</vt:lpstr>
      <vt:lpstr>Calibri Light</vt:lpstr>
      <vt:lpstr>Century Gothic</vt:lpstr>
      <vt:lpstr>Courier New</vt:lpstr>
      <vt:lpstr>Symbol</vt:lpstr>
      <vt:lpstr>Times New Roman</vt:lpstr>
      <vt:lpstr>Traînée de condensation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Djire Ouzairou</dc:creator>
  <cp:lastModifiedBy>Djire Ouzairou</cp:lastModifiedBy>
  <cp:revision>3</cp:revision>
  <dcterms:created xsi:type="dcterms:W3CDTF">2021-12-11T21:59:32Z</dcterms:created>
  <dcterms:modified xsi:type="dcterms:W3CDTF">2021-12-12T23:08:47Z</dcterms:modified>
</cp:coreProperties>
</file>