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drawingml.chart+xml" PartName="/ppt/charts/chart1.xml"/>
  <Override ContentType="application/vnd.openxmlformats-officedocument.extended-properties+xml" PartName="/docProps/app.xml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d="1" initials="İŞ" lastIdx="1" name="İrem Şahin">
    <p:extLst>
      <p:ext uri="{19B8F6BF-5375-455C-9EA6-DF929625EA0E}">
        <p15:presenceInfo xmlns:p15="http://schemas.microsoft.com/office/powerpoint/2012/main" providerId="Windows Live" userId="78b4bc436a525587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3427"/>
    <p:restoredTop sz="94660"/>
  </p:normalViewPr>
  <p:slideViewPr>
    <p:cSldViewPr snapToGrid="0">
      <p:cViewPr>
        <p:scale>
          <a:sx d="100" n="63"/>
          <a:sy d="100" n="63"/>
        </p:scale>
        <p:origin x="864" y="14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21" Target="slides/slide14.xml" Type="http://schemas.openxmlformats.org/officeDocument/2006/relationships/slide"/><Relationship Id="rId19" Target="slides/slide12.xml" Type="http://schemas.openxmlformats.org/officeDocument/2006/relationships/slide"/><Relationship Id="rId20" Target="slides/slide13.xml" Type="http://schemas.openxmlformats.org/officeDocument/2006/relationships/slide"/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6" Target="slides/slide9.xml" Type="http://schemas.openxmlformats.org/officeDocument/2006/relationships/slide"/><Relationship Id="rId15" Target="slides/slide8.xml" Type="http://schemas.openxmlformats.org/officeDocument/2006/relationships/slide"/><Relationship Id="rId14" Target="slides/slide7.xml" Type="http://schemas.openxmlformats.org/officeDocument/2006/relationships/slide"/><Relationship Id="rId13" Target="slides/slide6.xml" Type="http://schemas.openxmlformats.org/officeDocument/2006/relationships/slide"/><Relationship Id="rId12" Target="slides/slide5.xml" Type="http://schemas.openxmlformats.org/officeDocument/2006/relationships/slide"/><Relationship Id="rId11" Target="slides/slide4.xml" Type="http://schemas.openxmlformats.org/officeDocument/2006/relationships/slide"/><Relationship Id="rId10" Target="slides/slide3.xml" Type="http://schemas.openxmlformats.org/officeDocument/2006/relationships/slide"/><Relationship Id="rId9" Target="slides/slide2.xml" Type="http://schemas.openxmlformats.org/officeDocument/2006/relationships/slide"/><Relationship Id="rId8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6" Target="slideMasters/slideMaster1.xml" Type="http://schemas.openxmlformats.org/officeDocument/2006/relationships/slideMaster"/><Relationship Id="rId5" Target="commentAuthors.xml" Type="http://schemas.openxmlformats.org/officeDocument/2006/relationships/commentAuthors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22" Target="slides/slide15.xml" Type="http://schemas.openxmlformats.org/officeDocument/2006/relationships/slide"/><Relationship Id="rId1" Target="theme/theme2.xml" Type="http://schemas.openxmlformats.org/officeDocument/2006/relationships/theme"/></Relationships>
</file>

<file path=ppt/charts/_rels/chart1.xml.rels><?xml version="1.0" encoding="UTF-8" standalone="yes"?><Relationships xmlns="http://schemas.openxmlformats.org/package/2006/relationships"><Relationship Id="rId1" Target="../embeddings/Microsoft_Excel_Worksheet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title>
      <c:overlay val="0"/>
      <c:spPr>
        <a:noFill/>
        <a:ln>
          <a:noFill/>
        </a:ln>
        <a:effectLst/>
      </c:spPr>
      <c:txPr>
        <a:bodyPr anchor="ctr" anchorCtr="1" numCol="1" rot="0" spcFirstLastPara="1" vert="horz" vertOverflow="ellipsis" wrap="square"/>
        <a:lstStyle/>
        <a:p>
          <a:pPr>
            <a:defRPr b="0" baseline="0" i="0" kern="1200" spc="0" strike="noStrike" sz="1862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8085999"/>
          <c:y val="0.0936562442"/>
          <c:w val="0.934726501"/>
          <c:h val="0.7783107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SVM</c:v>
                </c:pt>
                <c:pt idx="1">
                  <c:v>Random Forest</c:v>
                </c:pt>
                <c:pt idx="2">
                  <c:v>Gradient Boosting</c:v>
                </c:pt>
                <c:pt idx="3">
                  <c:v>Naïve Bayes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79.878048780487802</c:v>
                </c:pt>
                <c:pt idx="2">
                  <c:v>51.25</c:v>
                </c:pt>
                <c:pt idx="3">
                  <c:v>51.133499999999998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6-4AAD-B45E-E61B24247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4078879"/>
        <c:axId val="864162895"/>
      </c:barChart>
      <c:catAx>
        <c:axId val="27407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algn="ctr" cap="flat" cmpd="sng" w="9525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anchor="ctr" anchorCtr="1" numCol="1" rot="-60000000" spcFirstLastPara="1" vert="horz" vertOverflow="ellipsis" wrap="square"/>
          <a:lstStyle/>
          <a:p>
            <a:pPr>
              <a:defRPr b="0" baseline="0" i="0" kern="1200" strike="noStrike" sz="1197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162895"/>
        <c:crosses val="autoZero"/>
        <c:auto val="1"/>
        <c:noMultiLvlLbl val="0"/>
        <c:lblAlgn val="ctr"/>
        <c:lblOffset val="100"/>
      </c:catAx>
      <c:valAx>
        <c:axId val="864162895"/>
        <c:scaling>
          <c:orientation val="minMax"/>
        </c:scaling>
        <c:delete val="0"/>
        <c:axPos val="l"/>
        <c:majorGridlines>
          <c:spPr>
            <a:ln algn="ctr" cap="flat" cmpd="sng" w="9525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anchor="ctr" anchorCtr="1" numCol="1" rot="-60000000" spcFirstLastPara="1" vert="horz" vertOverflow="ellipsis" wrap="square"/>
          <a:lstStyle/>
          <a:p>
            <a:pPr>
              <a:defRPr b="0" baseline="0" i="0" kern="1200" strike="noStrike" sz="1197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078879"/>
        <c:crosses val="autoZero"/>
        <c:crossBetween val="between"/>
      </c:valAx>
      <c:spPr>
        <a:noFill/>
        <a:ln>
          <a:noFill/>
        </a:ln>
        <a:effectLst/>
      </c:spPr>
    </c:plotArea>
    <c:legend>
      <c:overlay val="0"/>
      <c:spPr>
        <a:noFill/>
        <a:ln>
          <a:noFill/>
        </a:ln>
        <a:effectLst/>
      </c:spPr>
      <c:txPr>
        <a:bodyPr anchor="ctr" anchorCtr="1" numCol="1" rot="0" spcFirstLastPara="1" vert="horz" vertOverflow="ellipsis" wrap="square"/>
        <a:lstStyle/>
        <a:p>
          <a:pPr>
            <a:defRPr b="0" baseline="0" i="0" kern="1200" strike="noStrike" sz="1197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  <c:legendPos val="b"/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numCol="1"/>
    <a:lstStyle/>
    <a:p>
      <a:pPr>
        <a:defRPr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5T09:13:52.93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95D3B7ED-61F7-0542-AE7B-9795C4EFD070}" type="datetimeFigureOut">
              <a:rPr lang="en-US" smtClean="0"/>
              <a:t>28/07/15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9C5789CE-836E-B042-843F-5605E41F5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1753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4572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 numCol="1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4212" y="3843867"/>
            <a:ext cx="6400800" cy="1947333"/>
          </a:xfrm>
        </p:spPr>
        <p:txBody>
          <a:bodyPr anchor="t" numCol="1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pPr/>
              <a:t>10/5/2019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pPr/>
              <a:t>‹#›</a:t>
            </a:fld>
            <a:endParaRPr dirty="0"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7" name="Picture Placeholder 2"/>
          <p:cNvSpPr>
            <a:spLocks noChangeAspect="1" noGrp="1"/>
          </p:cNvSpPr>
          <p:nvPr>
            <p:ph idx="13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 numCol="1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6" name="Text Placeholder 9"/>
          <p:cNvSpPr>
            <a:spLocks noGrp="1"/>
          </p:cNvSpPr>
          <p:nvPr>
            <p:ph idx="14" sz="quarter" type="body"/>
          </p:nvPr>
        </p:nvSpPr>
        <p:spPr>
          <a:xfrm>
            <a:off x="914402" y="3843867"/>
            <a:ext cx="8304210" cy="457200"/>
          </a:xfrm>
        </p:spPr>
        <p:txBody>
          <a:bodyPr anchor="t" numCol="1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  <a:defRPr/>
            </a:lvl2pPr>
            <a:lvl3pPr indent="0" marL="914400">
              <a:buFontTx/>
              <a:buNone/>
              <a:defRPr/>
            </a:lvl3pPr>
            <a:lvl4pPr indent="0" marL="1371600">
              <a:buFontTx/>
              <a:buNone/>
              <a:defRPr/>
            </a:lvl4pPr>
            <a:lvl5pPr indent="0" marL="182880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pPr/>
              <a:t>10/5/2019</a:t>
            </a:fld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7952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numCol="1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4212" y="4114800"/>
            <a:ext cx="8535988" cy="1879600"/>
          </a:xfrm>
        </p:spPr>
        <p:txBody>
          <a:bodyPr anchor="ctr" numCol="1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pPr/>
              <a:t>10/5/2019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94348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 numCol="1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" name="Text Placeholder 9"/>
          <p:cNvSpPr>
            <a:spLocks noGrp="1"/>
          </p:cNvSpPr>
          <p:nvPr>
            <p:ph idx="13" sz="quarter" type="body"/>
          </p:nvPr>
        </p:nvSpPr>
        <p:spPr>
          <a:xfrm>
            <a:off x="1446212" y="3429000"/>
            <a:ext cx="8534400" cy="381000"/>
          </a:xfrm>
        </p:spPr>
        <p:txBody>
          <a:bodyPr anchor="ctr" numCol="1"/>
          <a:lstStyle>
            <a:lvl1pPr indent="0" marL="0">
              <a:buFontTx/>
              <a:buNone/>
              <a:defRPr/>
            </a:lvl1pPr>
            <a:lvl2pPr indent="0" marL="457200">
              <a:buFontTx/>
              <a:buNone/>
              <a:defRPr/>
            </a:lvl2pPr>
            <a:lvl3pPr indent="0" marL="914400">
              <a:buFontTx/>
              <a:buNone/>
              <a:defRPr/>
            </a:lvl3pPr>
            <a:lvl4pPr indent="0" marL="1371600">
              <a:buFontTx/>
              <a:buNone/>
              <a:defRPr/>
            </a:lvl4pPr>
            <a:lvl5pPr indent="0" marL="182880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4213" y="4301067"/>
            <a:ext cx="8534400" cy="1684865"/>
          </a:xfrm>
        </p:spPr>
        <p:txBody>
          <a:bodyPr anchor="ctr" numCol="1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pPr/>
              <a:t>10/5/2019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Autofit/>
          </a:bodyPr>
          <a:lstStyle/>
          <a:p>
            <a:pPr lvl="0"/>
            <a:r>
              <a:rPr dirty="0"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Autofit/>
          </a:bodyPr>
          <a:lstStyle/>
          <a:p>
            <a:pPr algn="r" lvl="0"/>
            <a:r>
              <a:rPr dirty="0"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76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 numCol="1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4211" y="5132981"/>
            <a:ext cx="8535990" cy="860400"/>
          </a:xfrm>
        </p:spPr>
        <p:txBody>
          <a:bodyPr anchor="t" numCol="1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pPr/>
              <a:t>10/5/2019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710376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 numCol="1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" name="Text Placeholder 9"/>
          <p:cNvSpPr>
            <a:spLocks noGrp="1"/>
          </p:cNvSpPr>
          <p:nvPr>
            <p:ph idx="13" sz="quarter" type="body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numCol="1" rIns="91440" rtlCol="0" tIns="45720" vert="horz">
            <a:normAutofit/>
          </a:bodyPr>
          <a:lstStyle>
            <a:lvl1pPr>
              <a:buNone/>
              <a:defRPr b="0" cap="all" dirty="0" lang="en-US" sz="2400">
                <a:ln cmpd="sng" w="3175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4211" y="4978400"/>
            <a:ext cx="8534401" cy="1016000"/>
          </a:xfrm>
        </p:spPr>
        <p:txBody>
          <a:bodyPr anchor="t" numCol="1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pPr/>
              <a:t>10/5/2019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Autofit/>
          </a:bodyPr>
          <a:lstStyle/>
          <a:p>
            <a:pPr lvl="0"/>
            <a:r>
              <a:rPr dirty="0"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Autofit/>
          </a:bodyPr>
          <a:lstStyle/>
          <a:p>
            <a:pPr algn="r" lvl="0"/>
            <a:r>
              <a:rPr dirty="0"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56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numCol="1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" name="Text Placeholder 9"/>
          <p:cNvSpPr>
            <a:spLocks noGrp="1"/>
          </p:cNvSpPr>
          <p:nvPr>
            <p:ph idx="13" sz="quarter" type="body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numCol="1" rIns="91440" rtlCol="0" tIns="45720" vert="horz">
            <a:normAutofit/>
          </a:bodyPr>
          <a:lstStyle>
            <a:lvl1pPr>
              <a:buNone/>
              <a:defRPr b="0" cap="all" dirty="0" lang="en-US" sz="2400">
                <a:ln cmpd="sng" w="3175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4211" y="4766732"/>
            <a:ext cx="8534401" cy="1227667"/>
          </a:xfrm>
        </p:spPr>
        <p:txBody>
          <a:bodyPr anchor="t" numCol="1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pPr/>
              <a:t>10/5/2019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897918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anchor="t"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t>10/5/2019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911116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685212" y="685800"/>
            <a:ext cx="2057400" cy="4572000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685800" y="685800"/>
            <a:ext cx="7823200" cy="5308600"/>
          </a:xfrm>
        </p:spPr>
        <p:txBody>
          <a:bodyPr anchor="t"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t>10/5/2019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6157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t>10/5/2019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0122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 numCol="1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4213" y="4495800"/>
            <a:ext cx="8534400" cy="1498600"/>
          </a:xfrm>
        </p:spPr>
        <p:txBody>
          <a:bodyPr anchor="t" numCol="1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pPr/>
              <a:t>10/5/2019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985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684211" y="685800"/>
            <a:ext cx="4937655" cy="3615267"/>
          </a:xfrm>
        </p:spPr>
        <p:txBody>
          <a:bodyPr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5808133" y="685801"/>
            <a:ext cx="4934479" cy="3615266"/>
          </a:xfrm>
        </p:spPr>
        <p:txBody>
          <a:bodyPr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t>10/5/2019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92205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972080" y="685800"/>
            <a:ext cx="4649787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84211" y="1270529"/>
            <a:ext cx="4937655" cy="3030538"/>
          </a:xfrm>
        </p:spPr>
        <p:txBody>
          <a:bodyPr anchor="t"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079066" y="685800"/>
            <a:ext cx="4665134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5806545" y="1262062"/>
            <a:ext cx="4929188" cy="3030538"/>
          </a:xfrm>
        </p:spPr>
        <p:txBody>
          <a:bodyPr anchor="t"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t>10/5/2019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2658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t>10/5/2019</a:t>
            </a:fld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19751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t>10/5/2019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39578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 numCol="1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7085012" y="2209799"/>
            <a:ext cx="3657600" cy="2091267"/>
          </a:xfrm>
        </p:spPr>
        <p:txBody>
          <a:bodyPr anchor="t" numCol="1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pPr/>
              <a:t>10/5/2019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95328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 numCol="1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4" name="Picture Placeholder 2"/>
          <p:cNvSpPr>
            <a:spLocks noChangeAspect="1" noGrp="1"/>
          </p:cNvSpPr>
          <p:nvPr>
            <p:ph idx="1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 numCol="1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722812" y="2777066"/>
            <a:ext cx="6021388" cy="2048933"/>
          </a:xfrm>
        </p:spPr>
        <p:txBody>
          <a:bodyPr anchor="t" numCol="1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7DE6118-2437-4B30-8E3C-4D2BE6020583}" type="datetimeFigureOut">
              <a:rPr lang="en-US" smtClean="0"/>
              <a:pPr/>
              <a:t>10/5/2019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9E57DC2-970A-4B3E-BB1C-7A09969E49DF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868972751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8" Target="../slideLayouts/slideLayout17.xml" Type="http://schemas.openxmlformats.org/officeDocument/2006/relationships/slideLayout"/><Relationship Id="rId17" Target="../slideLayouts/slideLayout16.xml" Type="http://schemas.openxmlformats.org/officeDocument/2006/relationships/slideLayout"/><Relationship Id="rId16" Target="../slideLayouts/slideLayout15.xml" Type="http://schemas.openxmlformats.org/officeDocument/2006/relationships/slideLayout"/><Relationship Id="rId15" Target="../slideLayouts/slideLayout14.xml" Type="http://schemas.openxmlformats.org/officeDocument/2006/relationships/slideLayout"/><Relationship Id="rId14" Target="../slideLayouts/slideLayout13.xml" Type="http://schemas.openxmlformats.org/officeDocument/2006/relationships/slideLayout"/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anchor="t" bIns="45720" lIns="91440" numCol="1" rIns="91440" rtlCol="0" tIns="45720" vert="horz"/>
          <a:lstStyle>
            <a:lvl1pPr algn="r">
              <a:defRPr b="0" i="0" sz="100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10/5/2019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anchor="t" bIns="45720" lIns="91440" numCol="1" rIns="91440" rtlCol="0" tIns="45720" vert="horz"/>
          <a:lstStyle>
            <a:lvl1pPr algn="l">
              <a:defRPr b="0" i="0" sz="100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b="0" i="0" sz="320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266792065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xStyles>
    <p:titleStyle>
      <a:lvl1pPr algn="l" defTabSz="457200" eaLnBrk="1" hangingPunct="1" latinLnBrk="0" rtl="0">
        <a:spcBef>
          <a:spcPct val="0"/>
        </a:spcBef>
        <a:buNone/>
        <a:defRPr cap="all" kern="1200" sz="36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20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8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6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7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3" Target="../charts/chart1.xml" Type="http://schemas.openxmlformats.org/officeDocument/2006/relationships/chart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3" Target="../media/image9.emf" Type="http://schemas.openxmlformats.org/officeDocument/2006/relationships/image"/><Relationship Id="rId2" Target="../media/image8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3" Target="mailto:sainirem@gmail.com" TargetMode="External" Type="http://schemas.openxmlformats.org/officeDocument/2006/relationships/hyperlink"/><Relationship Id="rId2" Target="mailto:beyzanurbektas9@hotmail.com" TargetMode="External" Type="http://schemas.openxmlformats.org/officeDocument/2006/relationships/hyperlink"/><Relationship Id="rId1" Target="../slideLayouts/slideLayout5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1.jp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media/image2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http://www.consortium.ri.cmu.edu/data/ck/" TargetMode="External" Type="http://schemas.openxmlformats.org/officeDocument/2006/relationships/hyperlink"/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4.png" Type="http://schemas.openxmlformats.org/officeDocument/2006/relationships/image"/><Relationship Id="rId2" Target="../comments/comment1.xml" Type="http://schemas.openxmlformats.org/officeDocument/2006/relationships/comments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media/image5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7957-DB1F-469E-8E71-A189C6DBF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457325"/>
            <a:ext cx="8361229" cy="1971675"/>
          </a:xfrm>
        </p:spPr>
        <p:txBody>
          <a:bodyPr numCol="1"/>
          <a:lstStyle/>
          <a:p>
            <a:pPr algn="ctr"/>
            <a:r>
              <a:rPr b="1" dirty="0" err="1" lang="en-US" sz="9600"/>
              <a:t>mImıCS</a:t>
            </a:r>
            <a:endParaRPr b="1" dirty="0" lang="en-US" sz="9600"/>
          </a:p>
        </p:txBody>
      </p:sp>
    </p:spTree>
    <p:extLst>
      <p:ext uri="{BB962C8B-B14F-4D97-AF65-F5344CB8AC3E}">
        <p14:creationId xmlns:p14="http://schemas.microsoft.com/office/powerpoint/2010/main" val="271393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992B-6A43-44E0-9465-901E0DF8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4487332"/>
            <a:ext cx="9591059" cy="1507067"/>
          </a:xfrm>
        </p:spPr>
        <p:txBody>
          <a:bodyPr numCol="1">
            <a:normAutofit/>
          </a:bodyPr>
          <a:lstStyle/>
          <a:p>
            <a:pPr algn="ctr"/>
            <a:r>
              <a:rPr b="1" dirty="0" lang="en-US" sz="2000"/>
              <a:t>(math.atan2(y, x)*360)/(2*</a:t>
            </a:r>
            <a:r>
              <a:rPr b="1" dirty="0" err="1" lang="en-US" sz="2000"/>
              <a:t>math.pi</a:t>
            </a:r>
            <a:r>
              <a:rPr b="1" dirty="0" lang="en-US" sz="200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BA5510-5AAE-4CC2-804E-F461C430A8CE}"/>
              </a:ext>
            </a:extLst>
          </p:cNvPr>
          <p:cNvPicPr>
            <a:picLocks noChangeAspect="1" noGrp="1"/>
          </p:cNvPicPr>
          <p:nvPr>
            <p:ph idx="1" sz="half"/>
          </p:nvPr>
        </p:nvPicPr>
        <p:blipFill>
          <a:blip r:embed="rId2"/>
          <a:stretch>
            <a:fillRect/>
          </a:stretch>
        </p:blipFill>
        <p:spPr>
          <a:xfrm>
            <a:off x="932835" y="453378"/>
            <a:ext cx="9045678" cy="38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1FC2F2-F958-4A0B-86B1-DABAC0A77C9D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390525" y="1419225"/>
            <a:ext cx="11201400" cy="2009775"/>
          </a:xfrm>
        </p:spPr>
        <p:txBody>
          <a:bodyPr numCol="1">
            <a:normAutofit/>
          </a:bodyPr>
          <a:lstStyle/>
          <a:p>
            <a:r>
              <a:rPr b="1" dirty="0" err="1" lang="en-US" sz="3200">
                <a:solidFill>
                  <a:schemeClr val="tx1"/>
                </a:solidFill>
              </a:rPr>
              <a:t>Veri</a:t>
            </a:r>
            <a:r>
              <a:rPr b="1" dirty="0" lang="en-US" sz="3200">
                <a:solidFill>
                  <a:schemeClr val="tx1"/>
                </a:solidFill>
              </a:rPr>
              <a:t> </a:t>
            </a:r>
            <a:r>
              <a:rPr b="1" dirty="0" err="1" lang="en-US" sz="3200">
                <a:solidFill>
                  <a:schemeClr val="tx1"/>
                </a:solidFill>
              </a:rPr>
              <a:t>setimizi</a:t>
            </a:r>
            <a:r>
              <a:rPr b="1" dirty="0" lang="en-US" sz="3200">
                <a:solidFill>
                  <a:schemeClr val="tx1"/>
                </a:solidFill>
              </a:rPr>
              <a:t> </a:t>
            </a:r>
            <a:r>
              <a:rPr b="1" dirty="0" err="1" lang="en-US" sz="3200">
                <a:solidFill>
                  <a:schemeClr val="tx1"/>
                </a:solidFill>
              </a:rPr>
              <a:t>makine</a:t>
            </a:r>
            <a:r>
              <a:rPr b="1" dirty="0" lang="en-US" sz="3200">
                <a:solidFill>
                  <a:schemeClr val="tx1"/>
                </a:solidFill>
              </a:rPr>
              <a:t> </a:t>
            </a:r>
            <a:r>
              <a:rPr b="1" dirty="0" err="1" lang="en-US" sz="3200">
                <a:solidFill>
                  <a:schemeClr val="tx1"/>
                </a:solidFill>
              </a:rPr>
              <a:t>öğrenmesi</a:t>
            </a:r>
            <a:r>
              <a:rPr b="1" dirty="0" lang="en-US" sz="3200">
                <a:solidFill>
                  <a:schemeClr val="tx1"/>
                </a:solidFill>
              </a:rPr>
              <a:t> </a:t>
            </a:r>
            <a:r>
              <a:rPr b="1" dirty="0" err="1" lang="en-US" sz="3200">
                <a:solidFill>
                  <a:schemeClr val="tx1"/>
                </a:solidFill>
              </a:rPr>
              <a:t>algoritmalarını</a:t>
            </a:r>
            <a:r>
              <a:rPr b="1" dirty="0" lang="en-US" sz="3200">
                <a:solidFill>
                  <a:schemeClr val="tx1"/>
                </a:solidFill>
              </a:rPr>
              <a:t> </a:t>
            </a:r>
            <a:r>
              <a:rPr b="1" dirty="0" err="1" lang="en-US" sz="3200">
                <a:solidFill>
                  <a:schemeClr val="tx1"/>
                </a:solidFill>
              </a:rPr>
              <a:t>kullanmaya</a:t>
            </a:r>
            <a:r>
              <a:rPr b="1" dirty="0" lang="en-US" sz="3200">
                <a:solidFill>
                  <a:schemeClr val="tx1"/>
                </a:solidFill>
              </a:rPr>
              <a:t> </a:t>
            </a:r>
            <a:r>
              <a:rPr b="1" dirty="0" err="1" lang="en-US" sz="3200">
                <a:solidFill>
                  <a:schemeClr val="tx1"/>
                </a:solidFill>
              </a:rPr>
              <a:t>uygun</a:t>
            </a:r>
            <a:r>
              <a:rPr b="1" dirty="0" lang="en-US" sz="3200">
                <a:solidFill>
                  <a:schemeClr val="tx1"/>
                </a:solidFill>
              </a:rPr>
              <a:t> hale </a:t>
            </a:r>
            <a:r>
              <a:rPr b="1" dirty="0" err="1" lang="en-US" sz="3200">
                <a:solidFill>
                  <a:schemeClr val="tx1"/>
                </a:solidFill>
              </a:rPr>
              <a:t>getirmek</a:t>
            </a:r>
            <a:r>
              <a:rPr b="1" dirty="0" lang="en-US" sz="3200">
                <a:solidFill>
                  <a:schemeClr val="tx1"/>
                </a:solidFill>
              </a:rPr>
              <a:t> için </a:t>
            </a:r>
            <a:r>
              <a:rPr b="1" dirty="0" err="1" lang="en-US" sz="3200">
                <a:solidFill>
                  <a:schemeClr val="tx1"/>
                </a:solidFill>
              </a:rPr>
              <a:t>VggFace</a:t>
            </a:r>
            <a:r>
              <a:rPr b="1" dirty="0" lang="en-US" sz="3200">
                <a:solidFill>
                  <a:schemeClr val="tx1"/>
                </a:solidFill>
              </a:rPr>
              <a:t> </a:t>
            </a:r>
            <a:r>
              <a:rPr b="1" dirty="0" err="1" lang="en-US" sz="3200">
                <a:solidFill>
                  <a:schemeClr val="tx1"/>
                </a:solidFill>
              </a:rPr>
              <a:t>adında</a:t>
            </a:r>
            <a:r>
              <a:rPr b="1" dirty="0" lang="en-US" sz="3200">
                <a:solidFill>
                  <a:schemeClr val="tx1"/>
                </a:solidFill>
              </a:rPr>
              <a:t> </a:t>
            </a:r>
            <a:r>
              <a:rPr b="1" dirty="0" err="1" lang="en-US" sz="3200">
                <a:solidFill>
                  <a:schemeClr val="tx1"/>
                </a:solidFill>
              </a:rPr>
              <a:t>bir</a:t>
            </a:r>
            <a:r>
              <a:rPr b="1" dirty="0" lang="en-US" sz="3200">
                <a:solidFill>
                  <a:schemeClr val="tx1"/>
                </a:solidFill>
              </a:rPr>
              <a:t> tool </a:t>
            </a:r>
            <a:r>
              <a:rPr b="1" dirty="0" err="1" lang="en-US" sz="3200">
                <a:solidFill>
                  <a:schemeClr val="tx1"/>
                </a:solidFill>
              </a:rPr>
              <a:t>yardımıyla</a:t>
            </a:r>
            <a:r>
              <a:rPr b="1" dirty="0" lang="en-US" sz="3200">
                <a:solidFill>
                  <a:schemeClr val="tx1"/>
                </a:solidFill>
              </a:rPr>
              <a:t> </a:t>
            </a:r>
            <a:r>
              <a:rPr b="1" dirty="0" err="1" lang="en-US" sz="3200">
                <a:solidFill>
                  <a:schemeClr val="tx1"/>
                </a:solidFill>
              </a:rPr>
              <a:t>landmarklarıı</a:t>
            </a:r>
            <a:r>
              <a:rPr b="1" dirty="0" lang="en-US" sz="3200">
                <a:solidFill>
                  <a:schemeClr val="tx1"/>
                </a:solidFill>
              </a:rPr>
              <a:t> </a:t>
            </a:r>
            <a:r>
              <a:rPr b="1" dirty="0" err="1" lang="en-US" sz="3200">
                <a:solidFill>
                  <a:schemeClr val="tx1"/>
                </a:solidFill>
              </a:rPr>
              <a:t>çıkarttık</a:t>
            </a:r>
            <a:r>
              <a:rPr dirty="0" lang="en-US" sz="3200"/>
              <a:t>.</a:t>
            </a:r>
          </a:p>
          <a:p>
            <a:endParaRPr dirty="0" lang="en-US"/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93942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20EE-5ECC-4D38-B379-F21D9504C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dirty="0" err="1" lang="en-US"/>
              <a:t>Kullandığımız</a:t>
            </a:r>
            <a:r>
              <a:rPr dirty="0" lang="en-US"/>
              <a:t> </a:t>
            </a:r>
            <a:r>
              <a:rPr dirty="0" err="1" lang="en-US"/>
              <a:t>algorİtmalar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00690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7B17D9-17A5-4AE5-9BDE-2DB9FE4926CC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679906" y="1676401"/>
            <a:ext cx="6831673" cy="3366116"/>
          </a:xfrm>
        </p:spPr>
        <p:txBody>
          <a:bodyPr numCol="1"/>
          <a:lstStyle/>
          <a:p>
            <a:endParaRPr dirty="0"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D375196-92E0-4FA6-980A-F0AF374E46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372485"/>
              </p:ext>
            </p:extLst>
          </p:nvPr>
        </p:nvGraphicFramePr>
        <p:xfrm>
          <a:off x="1905000" y="638176"/>
          <a:ext cx="8255000" cy="5500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879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5E3E-623E-40CD-AEE8-D16E1E4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07974"/>
            <a:ext cx="8534400" cy="1186425"/>
          </a:xfrm>
        </p:spPr>
        <p:txBody>
          <a:bodyPr numCol="1">
            <a:normAutofit fontScale="90000"/>
          </a:bodyPr>
          <a:lstStyle/>
          <a:p>
            <a:r>
              <a:rPr dirty="0" err="1" lang="en-US"/>
              <a:t>GradIEnt</a:t>
            </a:r>
            <a:r>
              <a:rPr dirty="0" lang="en-US"/>
              <a:t> boosting Algorithm accuracy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96F02-C49E-4C3F-8140-37A8F27BC5E1}"/>
              </a:ext>
            </a:extLst>
          </p:cNvPr>
          <p:cNvPicPr>
            <a:picLocks noChangeAspect="1" noGrp="1"/>
          </p:cNvPicPr>
          <p:nvPr>
            <p:ph idx="1" sz="half"/>
          </p:nvPr>
        </p:nvPicPr>
        <p:blipFill>
          <a:blip r:embed="rId2"/>
          <a:stretch>
            <a:fillRect/>
          </a:stretch>
        </p:blipFill>
        <p:spPr>
          <a:xfrm>
            <a:off x="314632" y="1014413"/>
            <a:ext cx="5230762" cy="173861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7E4FDD-C28D-4192-8C49-7B8C67BFF0D8}"/>
              </a:ext>
            </a:extLst>
          </p:cNvPr>
          <p:cNvPicPr>
            <a:picLocks noChangeAspect="1" noGrp="1"/>
          </p:cNvPicPr>
          <p:nvPr>
            <p:ph idx="2" sz="half"/>
          </p:nvPr>
        </p:nvPicPr>
        <p:blipFill>
          <a:blip r:embed="rId3"/>
          <a:stretch>
            <a:fillRect/>
          </a:stretch>
        </p:blipFill>
        <p:spPr>
          <a:xfrm>
            <a:off x="5820697" y="206477"/>
            <a:ext cx="6272979" cy="42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1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A75D-DF33-4677-A309-BA24E4BD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err="1" lang="en-US"/>
              <a:t>Teşekkürler</a:t>
            </a:r>
            <a:endParaRPr dirty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9CDE1-0490-4F18-97F6-B60832623EAD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390525" y="1270529"/>
            <a:ext cx="11458575" cy="2606146"/>
          </a:xfrm>
        </p:spPr>
        <p:txBody>
          <a:bodyPr numCol="1">
            <a:normAutofit/>
          </a:bodyPr>
          <a:lstStyle/>
          <a:p>
            <a:pPr indent="0" marL="0">
              <a:buNone/>
            </a:pPr>
            <a:r>
              <a:rPr b="1" dirty="0" err="1" lang="en-US" sz="1600">
                <a:solidFill>
                  <a:schemeClr val="tx1"/>
                </a:solidFill>
              </a:rPr>
              <a:t>Beyzanur</a:t>
            </a:r>
            <a:r>
              <a:rPr b="1" dirty="0" lang="en-US" sz="1600">
                <a:solidFill>
                  <a:schemeClr val="tx1"/>
                </a:solidFill>
              </a:rPr>
              <a:t> BEKTAŞ                                      İrem ŞAHİN                            Berk Sudan</a:t>
            </a:r>
          </a:p>
          <a:p>
            <a:pPr indent="0" marL="0">
              <a:buNone/>
            </a:pPr>
            <a:r>
              <a:rPr b="1" dirty="0" lang="en-US" sz="160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beyzanurbektas9@hotmail.com</a:t>
            </a:r>
            <a:r>
              <a:rPr b="1" dirty="0" lang="en-US" sz="1600">
                <a:solidFill>
                  <a:schemeClr val="tx1"/>
                </a:solidFill>
              </a:rPr>
              <a:t>          </a:t>
            </a:r>
            <a:r>
              <a:rPr b="1" dirty="0" lang="en-US" sz="160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sainirem@gmail.com</a:t>
            </a:r>
            <a:r>
              <a:rPr b="1" dirty="0" lang="en-US" sz="1600">
                <a:solidFill>
                  <a:schemeClr val="tx1"/>
                </a:solidFill>
              </a:rPr>
              <a:t>             berk.sudan.96@gmail.com</a:t>
            </a:r>
          </a:p>
        </p:txBody>
      </p:sp>
    </p:spTree>
    <p:extLst>
      <p:ext uri="{BB962C8B-B14F-4D97-AF65-F5344CB8AC3E}">
        <p14:creationId xmlns:p14="http://schemas.microsoft.com/office/powerpoint/2010/main" val="8181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BDFB4-B626-4CF1-BB2B-C88B06493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367"/>
            <a:ext cx="12334875" cy="69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3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4FE4-C4C0-40BB-BC9E-67086B9D4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850096"/>
          </a:xfrm>
        </p:spPr>
        <p:txBody>
          <a:bodyPr numCol="1"/>
          <a:lstStyle/>
          <a:p>
            <a:r>
              <a:rPr dirty="0" err="1" lang="en-US"/>
              <a:t>FİkrİMİZ</a:t>
            </a:r>
            <a:r>
              <a:rPr dirty="0" lang="en-US"/>
              <a:t> ne </a:t>
            </a:r>
          </a:p>
        </p:txBody>
      </p:sp>
    </p:spTree>
    <p:extLst>
      <p:ext uri="{BB962C8B-B14F-4D97-AF65-F5344CB8AC3E}">
        <p14:creationId xmlns:p14="http://schemas.microsoft.com/office/powerpoint/2010/main" val="262198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EB22-69FF-4AD1-9B4D-F95AF44E5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821646"/>
          </a:xfrm>
        </p:spPr>
        <p:txBody>
          <a:bodyPr numCol="1"/>
          <a:lstStyle/>
          <a:p>
            <a:br>
              <a:rPr dirty="0" lang="en-US"/>
            </a:br>
            <a:r>
              <a:rPr dirty="0" err="1" lang="en-US"/>
              <a:t>GELecekte</a:t>
            </a:r>
            <a:r>
              <a:rPr dirty="0" lang="en-US"/>
              <a:t> ÜZERİNE NELER KOYABİLİRİZ ?</a:t>
            </a:r>
          </a:p>
        </p:txBody>
      </p:sp>
    </p:spTree>
    <p:extLst>
      <p:ext uri="{BB962C8B-B14F-4D97-AF65-F5344CB8AC3E}">
        <p14:creationId xmlns:p14="http://schemas.microsoft.com/office/powerpoint/2010/main" val="219907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B6EDA8-478E-44B1-A202-6C25B8891AC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679906" y="1647825"/>
            <a:ext cx="7949994" cy="3394691"/>
          </a:xfrm>
        </p:spPr>
        <p:txBody>
          <a:bodyPr numCol="1"/>
          <a:lstStyle/>
          <a:p>
            <a:pPr algn="l"/>
            <a:r>
              <a:rPr dirty="0" err="1" lang="en-US"/>
              <a:t>Mağazaya</a:t>
            </a:r>
            <a:r>
              <a:rPr dirty="0" lang="en-US"/>
              <a:t> </a:t>
            </a:r>
            <a:r>
              <a:rPr dirty="0" err="1" lang="en-US"/>
              <a:t>gelen</a:t>
            </a:r>
            <a:r>
              <a:rPr dirty="0" lang="en-US"/>
              <a:t> </a:t>
            </a:r>
            <a:r>
              <a:rPr dirty="0" err="1" lang="en-US"/>
              <a:t>kişilerin</a:t>
            </a:r>
            <a:r>
              <a:rPr dirty="0" lang="en-US"/>
              <a:t>,</a:t>
            </a:r>
          </a:p>
          <a:p>
            <a:pPr algn="l" indent="-342900" marL="342900">
              <a:buFont charset="0" panose="020B0604020202020204" pitchFamily="34" typeface="Arial"/>
              <a:buChar char="•"/>
            </a:pPr>
            <a:r>
              <a:rPr dirty="0" lang="en-US"/>
              <a:t> </a:t>
            </a:r>
            <a:r>
              <a:rPr dirty="0" err="1" lang="en-US"/>
              <a:t>Yaş</a:t>
            </a:r>
            <a:r>
              <a:rPr dirty="0" lang="en-US"/>
              <a:t> </a:t>
            </a:r>
            <a:r>
              <a:rPr dirty="0" err="1" lang="en-US"/>
              <a:t>gruplarına</a:t>
            </a:r>
            <a:r>
              <a:rPr dirty="0" lang="en-US"/>
              <a:t> göre </a:t>
            </a:r>
            <a:r>
              <a:rPr dirty="0" err="1" lang="en-US"/>
              <a:t>duygu</a:t>
            </a:r>
            <a:r>
              <a:rPr dirty="0" lang="en-US"/>
              <a:t> </a:t>
            </a:r>
            <a:r>
              <a:rPr dirty="0" err="1" lang="en-US"/>
              <a:t>durumları</a:t>
            </a:r>
            <a:r>
              <a:rPr dirty="0" lang="en-US"/>
              <a:t>, </a:t>
            </a:r>
          </a:p>
          <a:p>
            <a:pPr algn="l" indent="-342900" marL="342900">
              <a:buFont charset="0" panose="020B0604020202020204" pitchFamily="34" typeface="Arial"/>
              <a:buChar char="•"/>
            </a:pPr>
            <a:r>
              <a:rPr dirty="0" err="1" lang="en-US"/>
              <a:t>Yaşlarına</a:t>
            </a:r>
            <a:r>
              <a:rPr dirty="0" lang="en-US"/>
              <a:t> göre </a:t>
            </a:r>
            <a:r>
              <a:rPr dirty="0" err="1" lang="en-US"/>
              <a:t>sınıflandırılması</a:t>
            </a:r>
            <a:r>
              <a:rPr dirty="0" lang="en-US"/>
              <a:t>,</a:t>
            </a:r>
          </a:p>
          <a:p>
            <a:pPr algn="l" indent="-342900" marL="342900">
              <a:buFont charset="0" panose="020B0604020202020204" pitchFamily="34" typeface="Arial"/>
              <a:buChar char="•"/>
            </a:pPr>
            <a:r>
              <a:rPr dirty="0" err="1" lang="en-US"/>
              <a:t>Reyon</a:t>
            </a:r>
            <a:r>
              <a:rPr dirty="0" lang="en-US"/>
              <a:t> </a:t>
            </a:r>
            <a:r>
              <a:rPr dirty="0" err="1" lang="en-US"/>
              <a:t>bazlı</a:t>
            </a:r>
            <a:r>
              <a:rPr dirty="0" lang="en-US"/>
              <a:t> </a:t>
            </a:r>
            <a:r>
              <a:rPr dirty="0" err="1" lang="en-US"/>
              <a:t>duygu</a:t>
            </a:r>
            <a:r>
              <a:rPr dirty="0" lang="en-US"/>
              <a:t> </a:t>
            </a:r>
            <a:r>
              <a:rPr dirty="0" err="1" lang="en-US"/>
              <a:t>analizi</a:t>
            </a:r>
            <a:endParaRPr dirty="0" lang="en-US"/>
          </a:p>
          <a:p>
            <a:pPr algn="l" indent="-342900" marL="342900">
              <a:buFont charset="0" panose="020B0604020202020204" pitchFamily="34" typeface="Arial"/>
              <a:buChar char="•"/>
            </a:pPr>
            <a:r>
              <a:rPr dirty="0" err="1" lang="en-US"/>
              <a:t>Girişteki</a:t>
            </a:r>
            <a:r>
              <a:rPr dirty="0" lang="en-US"/>
              <a:t> </a:t>
            </a:r>
            <a:r>
              <a:rPr dirty="0" err="1" lang="en-US"/>
              <a:t>duygu</a:t>
            </a:r>
            <a:r>
              <a:rPr dirty="0" lang="en-US"/>
              <a:t> </a:t>
            </a:r>
            <a:r>
              <a:rPr dirty="0" err="1" lang="en-US"/>
              <a:t>analizleriyle</a:t>
            </a:r>
            <a:r>
              <a:rPr dirty="0" lang="en-US"/>
              <a:t> </a:t>
            </a:r>
            <a:r>
              <a:rPr dirty="0" err="1" lang="en-US"/>
              <a:t>çıkıştaki</a:t>
            </a:r>
            <a:r>
              <a:rPr dirty="0" lang="en-US"/>
              <a:t> </a:t>
            </a:r>
            <a:r>
              <a:rPr dirty="0" err="1" lang="en-US"/>
              <a:t>duygu</a:t>
            </a:r>
            <a:r>
              <a:rPr dirty="0" lang="en-US"/>
              <a:t> </a:t>
            </a:r>
            <a:r>
              <a:rPr dirty="0" err="1" lang="en-US"/>
              <a:t>analizinin</a:t>
            </a:r>
            <a:r>
              <a:rPr dirty="0" lang="en-US"/>
              <a:t> </a:t>
            </a:r>
            <a:r>
              <a:rPr dirty="0" err="1" lang="en-US"/>
              <a:t>kıyaslanması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33493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6929-0B9B-4AB1-9365-5111FCB3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2450"/>
            <a:ext cx="9972675" cy="1142999"/>
          </a:xfrm>
        </p:spPr>
        <p:txBody>
          <a:bodyPr numCol="1">
            <a:normAutofit fontScale="90000"/>
          </a:bodyPr>
          <a:lstStyle/>
          <a:p>
            <a:pPr algn="ctr"/>
            <a:br>
              <a:rPr dirty="0" lang="en-US"/>
            </a:br>
            <a:br>
              <a:rPr dirty="0" lang="en-US"/>
            </a:br>
            <a:r>
              <a:rPr dirty="0" lang="en-US" sz="4400"/>
              <a:t>Dataset</a:t>
            </a:r>
            <a:br>
              <a:rPr dirty="0" lang="en-US"/>
            </a:br>
            <a:br>
              <a:rPr dirty="0" lang="en-US"/>
            </a:br>
            <a:endParaRPr dirty="0"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5C3B8F-665B-4CEF-9C4F-E2B6BDD5FC0F}"/>
              </a:ext>
            </a:extLst>
          </p:cNvPr>
          <p:cNvGraphicFramePr>
            <a:graphicFrameLocks noGrp="1"/>
          </p:cNvGraphicFramePr>
          <p:nvPr>
            <p:ph idx="1" sz="half"/>
          </p:nvPr>
        </p:nvGraphicFramePr>
        <p:xfrm>
          <a:off x="3084925" y="2285999"/>
          <a:ext cx="1021524" cy="3581403"/>
        </p:xfrm>
        <a:graphic>
          <a:graphicData uri="http://schemas.openxmlformats.org/drawingml/2006/table">
            <a:tbl>
              <a:tblPr/>
              <a:tblGrid>
                <a:gridCol w="78705">
                  <a:extLst>
                    <a:ext uri="{9D8B030D-6E8A-4147-A177-3AD203B41FA5}">
                      <a16:colId xmlns:a16="http://schemas.microsoft.com/office/drawing/2014/main" val="417705048"/>
                    </a:ext>
                  </a:extLst>
                </a:gridCol>
                <a:gridCol w="942819">
                  <a:extLst>
                    <a:ext uri="{9D8B030D-6E8A-4147-A177-3AD203B41FA5}">
                      <a16:colId xmlns:a16="http://schemas.microsoft.com/office/drawing/2014/main" val="1813973250"/>
                    </a:ext>
                  </a:extLst>
                </a:gridCol>
              </a:tblGrid>
              <a:tr h="2470713">
                <a:tc>
                  <a:txBody>
                    <a:bodyPr numCol="1"/>
                    <a:lstStyle/>
                    <a:p>
                      <a:pPr fontAlgn="t"/>
                      <a:r>
                        <a:rPr altLang="pt-BR" lang="pt-BR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neutral </a:t>
                      </a:r>
                      <a:r>
                        <a:rPr altLang="pt-BR" lang="pt-BR" sz="4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altLang="pt-BR" lang="pt-BR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  <a:r>
                        <a:rPr altLang="pt-BR" lang="pt-BR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'code'</a:t>
                      </a:r>
                      <a:r>
                        <a:rPr altLang="pt-BR" lang="pt-BR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altLang="pt-BR" lang="pt-BR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 0.0000000e+00'</a:t>
                      </a:r>
                      <a:r>
                        <a:rPr altLang="pt-BR" lang="pt-BR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altLang="pt-BR" lang="pt-BR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'name'</a:t>
                      </a:r>
                      <a:r>
                        <a:rPr altLang="pt-BR" lang="pt-BR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altLang="pt-BR" lang="pt-BR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'neutral'</a:t>
                      </a:r>
                      <a:r>
                        <a:rPr altLang="pt-BR" lang="pt-BR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lang="en-US" sz="400"/>
                    </a:p>
                  </a:txBody>
                  <a:tcPr marB="11334" marL="22667" marR="22667" marT="11334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0016666"/>
                  </a:ext>
                </a:extLst>
              </a:tr>
              <a:tr h="158670">
                <a:tc>
                  <a:txBody>
                    <a:bodyPr numCol="1"/>
                    <a:lstStyle/>
                    <a:p>
                      <a:pPr algn="r" fontAlgn="t"/>
                      <a:endParaRPr lang="en-US" sz="400">
                        <a:effectLst/>
                        <a:latin typeface="SFMono-Regular"/>
                      </a:endParaRP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t"/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anger </a:t>
                      </a:r>
                      <a:r>
                        <a:rPr lang="en-US" sz="4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'code'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 1.0000000e+00'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'name'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'anger'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5549"/>
                  </a:ext>
                </a:extLst>
              </a:tr>
              <a:tr h="158670">
                <a:tc>
                  <a:txBody>
                    <a:bodyPr numCol="1"/>
                    <a:lstStyle/>
                    <a:p>
                      <a:pPr algn="r" fontAlgn="t"/>
                      <a:endParaRPr lang="en-US" sz="400">
                        <a:effectLst/>
                        <a:latin typeface="SFMono-Regular"/>
                      </a:endParaRP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t"/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contempt </a:t>
                      </a:r>
                      <a:r>
                        <a:rPr lang="en-US" sz="4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'code'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 2.0000000e+00'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'name'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'contempt'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869097"/>
                  </a:ext>
                </a:extLst>
              </a:tr>
              <a:tr h="158670">
                <a:tc>
                  <a:txBody>
                    <a:bodyPr numCol="1"/>
                    <a:lstStyle/>
                    <a:p>
                      <a:pPr algn="r" fontAlgn="t"/>
                      <a:endParaRPr lang="en-US" sz="400">
                        <a:effectLst/>
                        <a:latin typeface="SFMono-Regular"/>
                      </a:endParaRP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t"/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disgust </a:t>
                      </a:r>
                      <a:r>
                        <a:rPr lang="en-US" sz="4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'code'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 3.0000000e+00'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'name'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'disgust'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66848"/>
                  </a:ext>
                </a:extLst>
              </a:tr>
              <a:tr h="158670">
                <a:tc>
                  <a:txBody>
                    <a:bodyPr numCol="1"/>
                    <a:lstStyle/>
                    <a:p>
                      <a:pPr algn="r" fontAlgn="t"/>
                      <a:endParaRPr lang="en-US" sz="400">
                        <a:effectLst/>
                        <a:latin typeface="SFMono-Regular"/>
                      </a:endParaRP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t"/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fear </a:t>
                      </a:r>
                      <a:r>
                        <a:rPr lang="en-US" sz="4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'code'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 4.0000000e+00'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'name'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'fear'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52965"/>
                  </a:ext>
                </a:extLst>
              </a:tr>
              <a:tr h="158670">
                <a:tc>
                  <a:txBody>
                    <a:bodyPr numCol="1"/>
                    <a:lstStyle/>
                    <a:p>
                      <a:pPr algn="r" fontAlgn="t"/>
                      <a:endParaRPr lang="en-US" sz="400">
                        <a:effectLst/>
                        <a:latin typeface="SFMono-Regular"/>
                      </a:endParaRP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t"/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happy </a:t>
                      </a:r>
                      <a:r>
                        <a:rPr lang="en-US" sz="4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'code'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 5.0000000e+00'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'name'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'happy'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19104"/>
                  </a:ext>
                </a:extLst>
              </a:tr>
              <a:tr h="158670">
                <a:tc>
                  <a:txBody>
                    <a:bodyPr numCol="1"/>
                    <a:lstStyle/>
                    <a:p>
                      <a:pPr algn="r" fontAlgn="t"/>
                      <a:endParaRPr lang="en-US" sz="400">
                        <a:effectLst/>
                        <a:latin typeface="SFMono-Regular"/>
                      </a:endParaRP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t"/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sadness </a:t>
                      </a:r>
                      <a:r>
                        <a:rPr lang="en-US" sz="4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'code'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 6.0000000e+00'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'name'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'sadness'</a:t>
                      </a:r>
                      <a:r>
                        <a:rPr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8379"/>
                  </a:ext>
                </a:extLst>
              </a:tr>
              <a:tr h="158670">
                <a:tc>
                  <a:txBody>
                    <a:bodyPr numCol="1"/>
                    <a:lstStyle/>
                    <a:p>
                      <a:pPr algn="r" fontAlgn="t"/>
                      <a:endParaRPr lang="en-US" sz="400">
                        <a:effectLst/>
                        <a:latin typeface="SFMono-Regular"/>
                      </a:endParaRP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t"/>
                      <a:r>
                        <a:rPr dirty="0"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surprise </a:t>
                      </a:r>
                      <a:r>
                        <a:rPr dirty="0" lang="en-US" sz="4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dirty="0"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  <a:r>
                        <a:rPr dirty="0"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'code'</a:t>
                      </a:r>
                      <a:r>
                        <a:rPr dirty="0"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dirty="0"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 7.0000000e+00'</a:t>
                      </a:r>
                      <a:r>
                        <a:rPr dirty="0"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dirty="0"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'name'</a:t>
                      </a:r>
                      <a:r>
                        <a:rPr dirty="0"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dirty="0" lang="en-US" sz="4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'surprise'</a:t>
                      </a:r>
                      <a:r>
                        <a:rPr dirty="0" lang="en-US" sz="4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B="11334" marL="15741" marR="15741" marT="11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458405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58A194-62C0-43BA-AD01-7D788AAC7A46}"/>
              </a:ext>
            </a:extLst>
          </p:cNvPr>
          <p:cNvPicPr>
            <a:picLocks noChangeAspect="1" noGrp="1"/>
          </p:cNvPicPr>
          <p:nvPr>
            <p:ph idx="2" sz="half"/>
          </p:nvPr>
        </p:nvPicPr>
        <p:blipFill>
          <a:blip r:embed="rId2"/>
          <a:stretch>
            <a:fillRect/>
          </a:stretch>
        </p:blipFill>
        <p:spPr>
          <a:xfrm>
            <a:off x="6410324" y="1971061"/>
            <a:ext cx="4933950" cy="3829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006D8-155A-4E9C-9B67-928D59FF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2" y="2037737"/>
            <a:ext cx="5005726" cy="38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0C9A-F5F9-4052-BA0F-FE1C82B4C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352426"/>
            <a:ext cx="8361229" cy="1838324"/>
          </a:xfrm>
        </p:spPr>
        <p:txBody>
          <a:bodyPr numCol="1">
            <a:normAutofit/>
          </a:bodyPr>
          <a:lstStyle/>
          <a:p>
            <a:pPr algn="ctr"/>
            <a:r>
              <a:rPr dirty="0" lang="en-US" sz="6000"/>
              <a:t>Dataset</a:t>
            </a:r>
            <a:br>
              <a:rPr dirty="0" lang="en-US" sz="6000"/>
            </a:br>
            <a:endParaRPr dirty="0"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CFCFD-C658-4AD5-93EA-044772908538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150351" y="1990726"/>
            <a:ext cx="7536450" cy="2676526"/>
          </a:xfrm>
        </p:spPr>
        <p:txBody>
          <a:bodyPr numCol="1">
            <a:normAutofit/>
          </a:bodyPr>
          <a:lstStyle/>
          <a:p>
            <a:pPr algn="l"/>
            <a:r>
              <a:rPr b="1" dirty="0" lang="en-US" sz="26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http://www.consortium.ri.cmu.edu/data/ck/</a:t>
            </a:r>
            <a:endParaRPr b="1" dirty="0" lang="en-US" sz="2600">
              <a:solidFill>
                <a:srgbClr val="FF0000"/>
              </a:solidFill>
            </a:endParaRPr>
          </a:p>
          <a:p>
            <a:pPr algn="l"/>
            <a:r>
              <a:rPr b="1" dirty="0" lang="en-US" sz="2700">
                <a:solidFill>
                  <a:schemeClr val="tx1"/>
                </a:solidFill>
              </a:rPr>
              <a:t>398 image files- </a:t>
            </a:r>
            <a:r>
              <a:rPr b="1" dirty="0" err="1" lang="en-US" sz="2700">
                <a:solidFill>
                  <a:schemeClr val="tx1"/>
                </a:solidFill>
              </a:rPr>
              <a:t>etiketli</a:t>
            </a:r>
            <a:r>
              <a:rPr b="1" dirty="0" lang="en-US" sz="2700">
                <a:solidFill>
                  <a:schemeClr val="tx1"/>
                </a:solidFill>
              </a:rPr>
              <a:t> data</a:t>
            </a:r>
          </a:p>
          <a:p>
            <a:pPr algn="l"/>
            <a:r>
              <a:rPr b="1" dirty="0" err="1" lang="en-US" sz="2700">
                <a:solidFill>
                  <a:schemeClr val="tx1"/>
                </a:solidFill>
              </a:rPr>
              <a:t>Etiletli</a:t>
            </a:r>
            <a:r>
              <a:rPr b="1" dirty="0" lang="en-US" sz="2700">
                <a:solidFill>
                  <a:schemeClr val="tx1"/>
                </a:solidFill>
              </a:rPr>
              <a:t> </a:t>
            </a:r>
            <a:r>
              <a:rPr b="1" dirty="0" err="1" lang="en-US" sz="2700">
                <a:solidFill>
                  <a:schemeClr val="tx1"/>
                </a:solidFill>
              </a:rPr>
              <a:t>Duygu</a:t>
            </a:r>
            <a:r>
              <a:rPr b="1" dirty="0" lang="en-US" sz="2700">
                <a:solidFill>
                  <a:schemeClr val="tx1"/>
                </a:solidFill>
              </a:rPr>
              <a:t> </a:t>
            </a:r>
            <a:r>
              <a:rPr b="1" dirty="0" err="1" lang="en-US" sz="2700">
                <a:solidFill>
                  <a:schemeClr val="tx1"/>
                </a:solidFill>
              </a:rPr>
              <a:t>Durumları</a:t>
            </a:r>
            <a:r>
              <a:rPr b="1" dirty="0" lang="en-US" sz="2700">
                <a:solidFill>
                  <a:schemeClr val="tx1"/>
                </a:solidFill>
              </a:rPr>
              <a:t>: Neutral, anger , contempt , disgust, fear, happy , sadness , surprise </a:t>
            </a:r>
          </a:p>
          <a:p>
            <a:pPr algn="l"/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6020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14FC5-64DE-4429-883C-164EDE8B898D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9037" y="590551"/>
            <a:ext cx="8250237" cy="368617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36AD30-B749-4288-91FA-E88281AB55B5}"/>
              </a:ext>
            </a:extLst>
          </p:cNvPr>
          <p:cNvSpPr/>
          <p:nvPr/>
        </p:nvSpPr>
        <p:spPr>
          <a:xfrm>
            <a:off x="1189038" y="4372660"/>
            <a:ext cx="8545512" cy="369332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r>
              <a:rPr b="1" dirty="0" lang="en-US"/>
              <a:t>surprise  sadness   neutral    happy       fear        disgust   contempt   anger </a:t>
            </a:r>
          </a:p>
        </p:txBody>
      </p:sp>
    </p:spTree>
    <p:extLst>
      <p:ext uri="{BB962C8B-B14F-4D97-AF65-F5344CB8AC3E}">
        <p14:creationId xmlns:p14="http://schemas.microsoft.com/office/powerpoint/2010/main" val="71962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409E-56BA-41B9-873C-48EEA058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dirty="0" err="1" lang="en-US"/>
              <a:t>VekTör</a:t>
            </a:r>
            <a:r>
              <a:rPr dirty="0" lang="en-US"/>
              <a:t> </a:t>
            </a:r>
            <a:r>
              <a:rPr dirty="0" err="1" lang="en-US"/>
              <a:t>İşlemİ</a:t>
            </a:r>
            <a:endParaRPr dirty="0"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77C9A-F64F-42AE-BA53-37323EB37CBA}"/>
              </a:ext>
            </a:extLst>
          </p:cNvPr>
          <p:cNvPicPr>
            <a:picLocks noChangeAspect="1" noGrp="1"/>
          </p:cNvPicPr>
          <p:nvPr>
            <p:ph idx="1" sz="half"/>
          </p:nvPr>
        </p:nvPicPr>
        <p:blipFill>
          <a:blip r:embed="rId2"/>
          <a:stretch>
            <a:fillRect/>
          </a:stretch>
        </p:blipFill>
        <p:spPr>
          <a:xfrm>
            <a:off x="730399" y="685800"/>
            <a:ext cx="4844753" cy="36147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8BA5FA-B990-4F3E-87FF-26514664A69F}"/>
              </a:ext>
            </a:extLst>
          </p:cNvPr>
          <p:cNvPicPr>
            <a:picLocks noChangeAspect="1" noGrp="1"/>
          </p:cNvPicPr>
          <p:nvPr>
            <p:ph idx="2" sz="half"/>
          </p:nvPr>
        </p:nvPicPr>
        <p:blipFill>
          <a:blip r:embed="rId3"/>
          <a:stretch>
            <a:fillRect/>
          </a:stretch>
        </p:blipFill>
        <p:spPr>
          <a:xfrm>
            <a:off x="5865813" y="685800"/>
            <a:ext cx="481965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447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panose="020B0502020202020204"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panose="020B0502020202020204"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algn="ctr" cap="rnd" cmpd="sng" w="9525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algn="ctr" cap="rnd" cmpd="sng" w="15875">
          <a:solidFill>
            <a:schemeClr val="phClr">
              <a:hueMod val="94000"/>
            </a:schemeClr>
          </a:solidFill>
          <a:prstDash val="solid"/>
        </a:ln>
        <a:ln algn="ctr" cap="rnd" cmpd="sng" w="28575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h="25400" w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0507925B-6AC9-4358-8E18-C330545D08F8}" name="Slice" vid="{13FEC7C6-62A9-40C4-99D2-581AACACAA2F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panose="020B0502020202020204"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panose="020B0502020202020204"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algn="ctr" cap="rnd" cmpd="sng" w="9525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algn="ctr" cap="rnd" cmpd="sng" w="15875">
          <a:solidFill>
            <a:schemeClr val="phClr">
              <a:hueMod val="94000"/>
            </a:schemeClr>
          </a:solidFill>
          <a:prstDash val="solid"/>
        </a:ln>
        <a:ln algn="ctr" cap="rnd" cmpd="sng" w="28575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h="25400" w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0507925B-6AC9-4358-8E18-C330545D08F8}" name="Slice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Words>262</Words>
  <Paragraphs>31</Paragraphs>
  <Slides>15</Slides>
  <Notes>0</Notes>
  <TotalTime>1682</TotalTime>
  <HiddenSlides>0</HiddenSlides>
  <MMClips>0</MMClips>
  <ScaleCrop>false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20">
      <vt:lpstr>Arial</vt:lpstr>
      <vt:lpstr>Century Gothic</vt:lpstr>
      <vt:lpstr>SFMono-Regular</vt:lpstr>
      <vt:lpstr>Wingdings 3</vt:lpstr>
      <vt:lpstr>Slice</vt:lpstr>
      <vt:lpstr>mImıCS</vt:lpstr>
      <vt:lpstr>PowerPoint Presentation</vt:lpstr>
      <vt:lpstr>FİkrİMİZ ne</vt:lpstr>
      <vt:lpstr>GELecekte ÜZERİNE NELER KOYABİLİRİZ ?</vt:lpstr>
      <vt:lpstr>PowerPoint Presentation</vt:lpstr>
      <vt:lpstr>Dataset</vt:lpstr>
      <vt:lpstr>Dataset</vt:lpstr>
      <vt:lpstr>PowerPoint Presentation</vt:lpstr>
      <vt:lpstr>VekTör İşlemİ</vt:lpstr>
      <vt:lpstr>(math.atan2(y, x)*360)/(2*math.pi)</vt:lpstr>
      <vt:lpstr>PowerPoint Presentation</vt:lpstr>
      <vt:lpstr>Kullandığımız algorİtmalar</vt:lpstr>
      <vt:lpstr>PowerPoint Presentation</vt:lpstr>
      <vt:lpstr>GradIEnt boosting Algorithm accuracy score</vt:lpstr>
      <vt:lpstr>Teşekkürler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2019-10-03T16:15:55Z</dcterms:created>
  <dc:creator>İrem Şahin</dc:creator>
  <cp:lastModifiedBy>İrem Şahin</cp:lastModifiedBy>
  <dcterms:modified xsi:type="dcterms:W3CDTF">2019-10-05T06:29:24Z</dcterms:modified>
  <cp:revision>19</cp:revision>
  <dc:title>mImıCS</dc:title>
</cp:coreProperties>
</file>