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6" r:id="rId2"/>
    <p:sldId id="709" r:id="rId3"/>
    <p:sldId id="710" r:id="rId4"/>
    <p:sldId id="711" r:id="rId5"/>
    <p:sldId id="721" r:id="rId6"/>
    <p:sldId id="695" r:id="rId7"/>
    <p:sldId id="712" r:id="rId8"/>
    <p:sldId id="713" r:id="rId9"/>
    <p:sldId id="715" r:id="rId10"/>
    <p:sldId id="728" r:id="rId11"/>
    <p:sldId id="742" r:id="rId12"/>
    <p:sldId id="914" r:id="rId13"/>
    <p:sldId id="880" r:id="rId14"/>
    <p:sldId id="889" r:id="rId15"/>
    <p:sldId id="700" r:id="rId16"/>
    <p:sldId id="701" r:id="rId17"/>
    <p:sldId id="903" r:id="rId18"/>
    <p:sldId id="897" r:id="rId19"/>
    <p:sldId id="901" r:id="rId20"/>
    <p:sldId id="855" r:id="rId21"/>
    <p:sldId id="737" r:id="rId22"/>
    <p:sldId id="738" r:id="rId23"/>
    <p:sldId id="913" r:id="rId24"/>
    <p:sldId id="785" r:id="rId25"/>
    <p:sldId id="787" r:id="rId26"/>
    <p:sldId id="601" r:id="rId27"/>
    <p:sldId id="602" r:id="rId28"/>
    <p:sldId id="605" r:id="rId29"/>
    <p:sldId id="292"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3706" autoAdjust="0"/>
  </p:normalViewPr>
  <p:slideViewPr>
    <p:cSldViewPr snapToGrid="0">
      <p:cViewPr varScale="1">
        <p:scale>
          <a:sx n="92" d="100"/>
          <a:sy n="92" d="100"/>
        </p:scale>
        <p:origin x="1134"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CDAC1-6FCA-45D2-8937-C5FBB2AD5D5F}" type="datetimeFigureOut">
              <a:rPr lang="en-US" smtClean="0"/>
              <a:t>4/16/2024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60C3-44C3-43DA-B37B-CB760CF063AA}" type="slidenum">
              <a:rPr lang="en-US" smtClean="0"/>
              <a:t>‹Nr.›</a:t>
            </a:fld>
            <a:endParaRPr lang="en-US"/>
          </a:p>
        </p:txBody>
      </p:sp>
    </p:spTree>
    <p:extLst>
      <p:ext uri="{BB962C8B-B14F-4D97-AF65-F5344CB8AC3E}">
        <p14:creationId xmlns:p14="http://schemas.microsoft.com/office/powerpoint/2010/main" val="398110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1</a:t>
            </a:fld>
            <a:endParaRPr lang="en-US"/>
          </a:p>
        </p:txBody>
      </p:sp>
    </p:spTree>
    <p:extLst>
      <p:ext uri="{BB962C8B-B14F-4D97-AF65-F5344CB8AC3E}">
        <p14:creationId xmlns:p14="http://schemas.microsoft.com/office/powerpoint/2010/main" val="116496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Flexibilität auf beiden</a:t>
            </a:r>
            <a:r>
              <a:rPr lang="de-AT" baseline="0" dirty="0"/>
              <a:t> Seiten:</a:t>
            </a:r>
          </a:p>
          <a:p>
            <a:pPr marL="0" indent="0">
              <a:buFont typeface="Arial" panose="020B0604020202020204" pitchFamily="34" charset="0"/>
              <a:buNone/>
            </a:pPr>
            <a:r>
              <a:rPr lang="de-AT" dirty="0"/>
              <a:t>Projekt-</a:t>
            </a:r>
            <a:r>
              <a:rPr lang="de-AT" dirty="0" err="1"/>
              <a:t>Scope</a:t>
            </a:r>
            <a:r>
              <a:rPr lang="de-AT" dirty="0"/>
              <a:t> muss flexibel sein (Anpassen braucht Zeit)</a:t>
            </a:r>
          </a:p>
          <a:p>
            <a:pPr marL="0" indent="0">
              <a:buFont typeface="Arial" panose="020B0604020202020204" pitchFamily="34" charset="0"/>
              <a:buNone/>
            </a:pPr>
            <a:r>
              <a:rPr lang="de-AT" dirty="0"/>
              <a:t>Kunde muss hinsichtlich der Lösung bis zu einem gewissen Punkt flexibel sein – aber die Grenzen darf er natürlich vorgeben</a:t>
            </a:r>
          </a:p>
          <a:p>
            <a:endParaRPr lang="de-AT" dirty="0"/>
          </a:p>
        </p:txBody>
      </p:sp>
      <p:sp>
        <p:nvSpPr>
          <p:cNvPr id="6" name="Kopfzeilenplatzhalter 10">
            <a:extLst>
              <a:ext uri="{FF2B5EF4-FFF2-40B4-BE49-F238E27FC236}">
                <a16:creationId xmlns:a16="http://schemas.microsoft.com/office/drawing/2014/main" id="{1CE95901-FC45-473C-BADE-EEBB6D955E66}"/>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270634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41363" y="500063"/>
            <a:ext cx="5718175" cy="3960812"/>
          </a:xfrm>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lgn="ctr"/>
            <a:r>
              <a:rPr lang="de-AT"/>
              <a:t>Software Quality Lab Foliennotizen</a:t>
            </a:r>
            <a:endParaRPr lang="de-AT" dirty="0"/>
          </a:p>
        </p:txBody>
      </p:sp>
    </p:spTree>
    <p:extLst>
      <p:ext uri="{BB962C8B-B14F-4D97-AF65-F5344CB8AC3E}">
        <p14:creationId xmlns:p14="http://schemas.microsoft.com/office/powerpoint/2010/main" val="76549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41363" y="500063"/>
            <a:ext cx="5718175" cy="3960812"/>
          </a:xfrm>
        </p:spPr>
      </p:sp>
      <p:sp>
        <p:nvSpPr>
          <p:cNvPr id="3" name="Notizenplatzhalter 2"/>
          <p:cNvSpPr>
            <a:spLocks noGrp="1"/>
          </p:cNvSpPr>
          <p:nvPr>
            <p:ph type="body" idx="1"/>
          </p:nvPr>
        </p:nvSpPr>
        <p:spPr/>
        <p:txBody>
          <a:bodyPr/>
          <a:lstStyle/>
          <a:p>
            <a:r>
              <a:rPr lang="de-AT" dirty="0"/>
              <a:t>Das </a:t>
            </a:r>
            <a:r>
              <a:rPr lang="de-AT" dirty="0" err="1"/>
              <a:t>Product</a:t>
            </a:r>
            <a:r>
              <a:rPr lang="de-AT" dirty="0"/>
              <a:t> Backlog </a:t>
            </a:r>
            <a:r>
              <a:rPr lang="de-AT" dirty="0" err="1"/>
              <a:t>Refinement</a:t>
            </a:r>
            <a:r>
              <a:rPr lang="de-AT" dirty="0"/>
              <a:t> (vormals Backlog Grooming) ist zwar fixer und notwendiger Bestandteil von </a:t>
            </a:r>
            <a:r>
              <a:rPr lang="de-AT" dirty="0" err="1"/>
              <a:t>Scrum</a:t>
            </a:r>
            <a:r>
              <a:rPr lang="de-AT" dirty="0"/>
              <a:t>, aber kein formales Event</a:t>
            </a:r>
            <a:br>
              <a:rPr lang="de-AT" dirty="0"/>
            </a:br>
            <a:r>
              <a:rPr lang="de-AT" dirty="0"/>
              <a:t>und gehört daher nicht zu den Eckpfeilern des Frameworks.</a:t>
            </a:r>
          </a:p>
          <a:p>
            <a:r>
              <a:rPr lang="de-AT" dirty="0"/>
              <a:t>Daher hier zur Vollständigkeit nur genannt.</a:t>
            </a:r>
            <a:endParaRPr lang="en-GB" dirty="0"/>
          </a:p>
        </p:txBody>
      </p:sp>
      <p:sp>
        <p:nvSpPr>
          <p:cNvPr id="4" name="Kopfzeilenplatzhalter 3"/>
          <p:cNvSpPr>
            <a:spLocks noGrp="1"/>
          </p:cNvSpPr>
          <p:nvPr>
            <p:ph type="hdr" sz="quarter"/>
          </p:nvPr>
        </p:nvSpPr>
        <p:spPr/>
        <p:txBody>
          <a:bodyPr/>
          <a:lstStyle/>
          <a:p>
            <a:pPr algn="ctr"/>
            <a:r>
              <a:rPr lang="de-AT"/>
              <a:t>Software Quality Lab Foliennotizen</a:t>
            </a:r>
            <a:endParaRPr lang="de-AT" dirty="0"/>
          </a:p>
        </p:txBody>
      </p:sp>
    </p:spTree>
    <p:extLst>
      <p:ext uri="{BB962C8B-B14F-4D97-AF65-F5344CB8AC3E}">
        <p14:creationId xmlns:p14="http://schemas.microsoft.com/office/powerpoint/2010/main" val="160191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41363" y="500063"/>
            <a:ext cx="5718175" cy="3960812"/>
          </a:xfrm>
        </p:spPr>
      </p:sp>
      <p:sp>
        <p:nvSpPr>
          <p:cNvPr id="3" name="Notizenplatzhalter 2"/>
          <p:cNvSpPr>
            <a:spLocks noGrp="1"/>
          </p:cNvSpPr>
          <p:nvPr>
            <p:ph type="body" idx="1"/>
          </p:nvPr>
        </p:nvSpPr>
        <p:spPr/>
        <p:txBody>
          <a:bodyPr/>
          <a:lstStyle/>
          <a:p>
            <a:r>
              <a:rPr lang="de-AT" dirty="0" err="1"/>
              <a:t>Opt</a:t>
            </a:r>
            <a:r>
              <a:rPr lang="de-AT" dirty="0"/>
              <a:t>.: Hier das Seminarbacklog mit (vorbereiteten) Karten aufbauen</a:t>
            </a:r>
          </a:p>
          <a:p>
            <a:r>
              <a:rPr lang="de-AT" dirty="0"/>
              <a:t>Aufbau zusammen mit TN -&gt; </a:t>
            </a:r>
            <a:r>
              <a:rPr lang="de-AT" b="1" dirty="0"/>
              <a:t>Frage:</a:t>
            </a:r>
            <a:r>
              <a:rPr lang="de-AT" dirty="0"/>
              <a:t> „Wie schwierig schätzt ihr das Kapitel ab?“ </a:t>
            </a:r>
          </a:p>
          <a:p>
            <a:r>
              <a:rPr lang="de-AT" dirty="0"/>
              <a:t>Alternativ: „Wie lange werden _wir_ brauchen um die Inhalte zu lernen?“</a:t>
            </a:r>
          </a:p>
          <a:p>
            <a:pPr marL="0" indent="0">
              <a:buNone/>
            </a:pPr>
            <a:endParaRPr lang="de-DE" dirty="0"/>
          </a:p>
        </p:txBody>
      </p:sp>
    </p:spTree>
    <p:extLst>
      <p:ext uri="{BB962C8B-B14F-4D97-AF65-F5344CB8AC3E}">
        <p14:creationId xmlns:p14="http://schemas.microsoft.com/office/powerpoint/2010/main" val="141131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pPr marL="0" indent="0">
              <a:buNone/>
            </a:pP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14</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pPr marL="0" indent="0">
              <a:buNone/>
            </a:pP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15</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pPr marL="0" indent="0">
              <a:buNone/>
            </a:pP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16</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pPr marL="0" indent="0">
              <a:buNone/>
            </a:pPr>
            <a:r>
              <a:rPr lang="de-AT" dirty="0"/>
              <a:t>Schätzen von PBIs - Referenzwerte “sichern”, sonst nimmt </a:t>
            </a:r>
            <a:r>
              <a:rPr lang="de-AT" dirty="0" err="1"/>
              <a:t>skill</a:t>
            </a:r>
            <a:r>
              <a:rPr lang="de-AT" dirty="0"/>
              <a:t> zu und “dann ist’s ja nicht mehr so groß” und die </a:t>
            </a:r>
            <a:r>
              <a:rPr lang="de-AT" dirty="0" err="1"/>
              <a:t>Velocity</a:t>
            </a:r>
            <a:r>
              <a:rPr lang="de-AT" dirty="0"/>
              <a:t> bleibt gleich. Wird auf die Referenzwerte (Stories) Bezug genommen wird besser wahrgenommen, dass das Team mehr zu Stande bringt → schneller wird (</a:t>
            </a:r>
            <a:r>
              <a:rPr lang="de-AT" dirty="0" err="1"/>
              <a:t>velocity</a:t>
            </a:r>
            <a:r>
              <a:rPr lang="de-AT" dirty="0"/>
              <a:t> steigt)</a:t>
            </a: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17</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a:pPr>
            <a:r>
              <a:rPr lang="de-AT" dirty="0" err="1"/>
              <a:t>Opt</a:t>
            </a:r>
            <a:r>
              <a:rPr lang="de-AT" dirty="0"/>
              <a:t>.: leere Karteikarten austeilen</a:t>
            </a:r>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18</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80963" y="500063"/>
            <a:ext cx="7038975" cy="3960812"/>
          </a:xfrm>
        </p:spPr>
      </p:sp>
      <p:sp>
        <p:nvSpPr>
          <p:cNvPr id="12" name="Notizenplatzhalter 11"/>
          <p:cNvSpPr>
            <a:spLocks noGrp="1"/>
          </p:cNvSpPr>
          <p:nvPr>
            <p:ph type="body" idx="1"/>
          </p:nvPr>
        </p:nvSpPr>
        <p:spPr/>
        <p:txBody>
          <a:bodyPr>
            <a:normAutofit fontScale="92500" lnSpcReduction="20000"/>
          </a:bodyPr>
          <a:lstStyle/>
          <a:p>
            <a:r>
              <a:rPr lang="de-AT" dirty="0"/>
              <a:t>Wonach haben die TN die Aufgabe geschätzt?</a:t>
            </a:r>
          </a:p>
          <a:p>
            <a:pPr lvl="1"/>
            <a:r>
              <a:rPr lang="de-AT" dirty="0"/>
              <a:t>Größe der Tiere?</a:t>
            </a:r>
          </a:p>
          <a:p>
            <a:pPr lvl="1"/>
            <a:r>
              <a:rPr lang="de-AT" dirty="0"/>
              <a:t>Bewegungsbedarf der Tiere?</a:t>
            </a:r>
          </a:p>
          <a:p>
            <a:pPr lvl="1"/>
            <a:r>
              <a:rPr lang="de-AT" dirty="0"/>
              <a:t>…</a:t>
            </a:r>
          </a:p>
          <a:p>
            <a:pPr lvl="1"/>
            <a:r>
              <a:rPr lang="de-AT" dirty="0"/>
              <a:t>Berücksichtigung mehrerer Aspekte?</a:t>
            </a:r>
          </a:p>
          <a:p>
            <a:endParaRPr lang="de-AT" dirty="0"/>
          </a:p>
          <a:p>
            <a:r>
              <a:rPr lang="de-AT" dirty="0"/>
              <a:t>Wie gelangten Sie zu einer Einigung?</a:t>
            </a:r>
            <a:br>
              <a:rPr lang="de-AT" dirty="0"/>
            </a:br>
            <a:endParaRPr lang="de-AT" sz="1800" dirty="0"/>
          </a:p>
          <a:p>
            <a:r>
              <a:rPr lang="de-AT" dirty="0"/>
              <a:t>Vorteile / Nachteile Ihrer Schätzung in Punkten? </a:t>
            </a:r>
          </a:p>
          <a:p>
            <a:endParaRPr lang="de-AT" dirty="0"/>
          </a:p>
          <a:p>
            <a:r>
              <a:rPr lang="de-AT" dirty="0"/>
              <a:t>Zusatzinfos bei Bedarf:</a:t>
            </a:r>
          </a:p>
          <a:p>
            <a:r>
              <a:rPr lang="de-AT" dirty="0"/>
              <a:t>- Baugeräte stehen zur Verfügung</a:t>
            </a:r>
          </a:p>
          <a:p>
            <a:r>
              <a:rPr lang="de-AT" dirty="0"/>
              <a:t>- Skills damit umzugehen auch</a:t>
            </a:r>
          </a:p>
          <a:p>
            <a:r>
              <a:rPr lang="de-AT" dirty="0"/>
              <a:t>- Das Team besteht aus 6 Leuten</a:t>
            </a:r>
          </a:p>
          <a:p>
            <a:pPr marL="285750" indent="-285750">
              <a:buFontTx/>
              <a:buChar char="-"/>
            </a:pPr>
            <a:r>
              <a:rPr lang="de-AT" dirty="0"/>
              <a:t>Material zur Umsetzung ist vorhanden</a:t>
            </a:r>
          </a:p>
          <a:p>
            <a:pPr marL="285750" indent="-285750">
              <a:buFontTx/>
              <a:buChar char="-"/>
            </a:pPr>
            <a:r>
              <a:rPr lang="de-AT" dirty="0"/>
              <a:t>Zusätzliche Kosten entstehen nicht</a:t>
            </a:r>
          </a:p>
          <a:p>
            <a:pPr marL="285750" indent="-285750">
              <a:buFontTx/>
              <a:buChar char="-"/>
            </a:pPr>
            <a:endParaRPr lang="de-AT" dirty="0"/>
          </a:p>
          <a:p>
            <a:pPr marL="285750" indent="-285750">
              <a:buFontTx/>
              <a:buChar char="-"/>
            </a:pPr>
            <a:endParaRPr lang="de-AT" dirty="0"/>
          </a:p>
          <a:p>
            <a:r>
              <a:rPr lang="de-AT" dirty="0"/>
              <a:t>Falls Team hängt </a:t>
            </a:r>
          </a:p>
          <a:p>
            <a:pPr marL="342900" indent="-342900">
              <a:buAutoNum type="arabicParenR"/>
            </a:pPr>
            <a:r>
              <a:rPr lang="de-AT" dirty="0"/>
              <a:t>Kategorien bilden</a:t>
            </a:r>
          </a:p>
          <a:p>
            <a:r>
              <a:rPr lang="de-AT" dirty="0"/>
              <a:t>(was ist den ungefähr gleich)</a:t>
            </a:r>
          </a:p>
          <a:p>
            <a:r>
              <a:rPr lang="de-AT" dirty="0"/>
              <a:t>2) Was nennen wir eine „3§</a:t>
            </a:r>
          </a:p>
          <a:p>
            <a:r>
              <a:rPr lang="de-AT" dirty="0"/>
              <a:t>3) Schätzen des Rests</a:t>
            </a:r>
          </a:p>
          <a:p>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19</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4060618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3350" y="515938"/>
            <a:ext cx="7253288" cy="4081462"/>
          </a:xfrm>
        </p:spPr>
      </p:sp>
      <p:sp>
        <p:nvSpPr>
          <p:cNvPr id="3" name="Notizenplatzhalter 2"/>
          <p:cNvSpPr>
            <a:spLocks noGrp="1"/>
          </p:cNvSpPr>
          <p:nvPr>
            <p:ph type="body" idx="1"/>
          </p:nvPr>
        </p:nvSpPr>
        <p:spPr/>
        <p:txBody>
          <a:bodyPr/>
          <a:lstStyle/>
          <a:p>
            <a:r>
              <a:rPr lang="de-AT" dirty="0"/>
              <a:t>Anderes, vielleicht polarisierendes Beispiel:</a:t>
            </a:r>
          </a:p>
          <a:p>
            <a:r>
              <a:rPr lang="de-AT" dirty="0"/>
              <a:t>Tunnelbau: Können Sie sich vorstellen, einen Tunnel mit agilen Methoden zu bauen?</a:t>
            </a:r>
          </a:p>
          <a:p>
            <a:endParaRPr lang="de-AT" dirty="0"/>
          </a:p>
          <a:p>
            <a:r>
              <a:rPr lang="de-AT" dirty="0"/>
              <a:t>Vorab Analysieren und Planen.</a:t>
            </a:r>
          </a:p>
          <a:p>
            <a:r>
              <a:rPr lang="de-AT" dirty="0"/>
              <a:t>Dann effizient ausführen.</a:t>
            </a:r>
          </a:p>
          <a:p>
            <a:r>
              <a:rPr lang="de-AT" dirty="0"/>
              <a:t>Testen, ob es richtig ausgeführt wurde.</a:t>
            </a:r>
          </a:p>
          <a:p>
            <a:r>
              <a:rPr lang="de-AT" dirty="0"/>
              <a:t>Veröffentlichen und Rückblick.</a:t>
            </a:r>
          </a:p>
          <a:p>
            <a:endParaRPr lang="de-AT" dirty="0"/>
          </a:p>
        </p:txBody>
      </p:sp>
      <p:sp>
        <p:nvSpPr>
          <p:cNvPr id="6" name="Kopfzeilenplatzhalter 10">
            <a:extLst>
              <a:ext uri="{FF2B5EF4-FFF2-40B4-BE49-F238E27FC236}">
                <a16:creationId xmlns:a16="http://schemas.microsoft.com/office/drawing/2014/main" id="{0A248D00-4ADC-48E7-BFBB-7B578A5BAF43}"/>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314368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80963" y="500063"/>
            <a:ext cx="7038975" cy="3960812"/>
          </a:xfrm>
        </p:spPr>
      </p:sp>
      <p:sp>
        <p:nvSpPr>
          <p:cNvPr id="12" name="Notizenplatzhalter 11"/>
          <p:cNvSpPr>
            <a:spLocks noGrp="1"/>
          </p:cNvSpPr>
          <p:nvPr>
            <p:ph type="body" idx="1"/>
          </p:nvPr>
        </p:nvSpPr>
        <p:spPr/>
        <p:txBody>
          <a:bodyPr>
            <a:normAutofit/>
          </a:bodyPr>
          <a:lstStyle/>
          <a:p>
            <a:r>
              <a:rPr lang="de-AT" dirty="0"/>
              <a:t>Daily </a:t>
            </a:r>
            <a:r>
              <a:rPr lang="de-AT" dirty="0" err="1"/>
              <a:t>scrum</a:t>
            </a:r>
            <a:r>
              <a:rPr lang="de-AT" dirty="0"/>
              <a:t> </a:t>
            </a:r>
            <a:r>
              <a:rPr lang="de-AT" dirty="0" err="1"/>
              <a:t>meeting</a:t>
            </a:r>
            <a:r>
              <a:rPr lang="de-AT" dirty="0"/>
              <a:t> im Stehen, daher manchmal auch </a:t>
            </a:r>
            <a:r>
              <a:rPr lang="de-AT" dirty="0" err="1"/>
              <a:t>standup</a:t>
            </a:r>
            <a:r>
              <a:rPr lang="de-AT" dirty="0"/>
              <a:t> </a:t>
            </a:r>
            <a:r>
              <a:rPr lang="de-AT" dirty="0" err="1"/>
              <a:t>meeting</a:t>
            </a:r>
            <a:r>
              <a:rPr lang="de-AT" dirty="0"/>
              <a:t> genannt.</a:t>
            </a:r>
            <a:br>
              <a:rPr lang="de-AT" dirty="0"/>
            </a:br>
            <a:r>
              <a:rPr lang="de-AT" dirty="0"/>
              <a:t>Motivationen:</a:t>
            </a:r>
          </a:p>
          <a:p>
            <a:pPr lvl="1"/>
            <a:r>
              <a:rPr lang="de-AT" dirty="0" err="1"/>
              <a:t>damit‘s</a:t>
            </a:r>
            <a:r>
              <a:rPr lang="de-AT" dirty="0"/>
              <a:t> auch wirklich schnell geht</a:t>
            </a:r>
          </a:p>
          <a:p>
            <a:pPr lvl="1"/>
            <a:r>
              <a:rPr lang="de-AT" dirty="0"/>
              <a:t>körperliche Lage- und Ortsveränderung schafft geistigen Abstand von der Routinearbeit</a:t>
            </a:r>
          </a:p>
          <a:p>
            <a:pPr lvl="1"/>
            <a:r>
              <a:rPr lang="de-AT" dirty="0"/>
              <a:t>Teammitglieder stehen unmittelbar beieinander und synchronisieren einander</a:t>
            </a:r>
          </a:p>
          <a:p>
            <a:r>
              <a:rPr lang="de-DE" dirty="0"/>
              <a:t>Tägliche Synchronisation ist essentiell für das Funktionieren von </a:t>
            </a:r>
            <a:r>
              <a:rPr lang="de-DE" dirty="0" err="1"/>
              <a:t>Scrum</a:t>
            </a:r>
            <a:r>
              <a:rPr lang="de-DE" dirty="0"/>
              <a:t> (3 Prinzipien </a:t>
            </a:r>
            <a:r>
              <a:rPr lang="de-DE" dirty="0" err="1"/>
              <a:t>Tranparenz</a:t>
            </a:r>
            <a:r>
              <a:rPr lang="de-DE" dirty="0"/>
              <a:t>, Inspektion und Anpassung). Wenn der Bedarf nicht gesehen wird, sind die Tasks zu groß (zu wenig heruntergebrochen) und bergen hohe Risiken für das Nichterreichen des Sprintziels oder überhaupt eines auslieferungsfähigen Produkts.</a:t>
            </a:r>
            <a:endParaRPr lang="de-AT" dirty="0"/>
          </a:p>
          <a:p>
            <a:r>
              <a:rPr lang="de-DE" dirty="0"/>
              <a:t>Es kommt nicht vor, dass man von einem Teamitglied nichts weiß; auch z.B. bei Krankheit weiß ein anderes Teammitglied bescheid</a:t>
            </a:r>
          </a:p>
          <a:p>
            <a:pPr marL="0" indent="0">
              <a:buNone/>
            </a:pP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t>Seite </a:t>
            </a:r>
            <a:fld id="{DB4D6EED-3461-431C-B968-C3EC097C7304}" type="slidenum">
              <a:rPr lang="de-DE" smtClean="0"/>
              <a:pPr/>
              <a:t>20</a:t>
            </a:fld>
            <a:endParaRPr lang="de-DE" dirty="0"/>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t>SWQL-Präsentationsvorlage</a:t>
            </a:r>
            <a:endParaRPr lang="de-AT" dirty="0"/>
          </a:p>
        </p:txBody>
      </p:sp>
    </p:spTree>
    <p:extLst>
      <p:ext uri="{BB962C8B-B14F-4D97-AF65-F5344CB8AC3E}">
        <p14:creationId xmlns:p14="http://schemas.microsoft.com/office/powerpoint/2010/main" val="3350120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r>
              <a:rPr lang="de-DE" dirty="0"/>
              <a:t>Wer ist für das Board </a:t>
            </a:r>
            <a:r>
              <a:rPr lang="de-DE" dirty="0" err="1"/>
              <a:t>vewrantwortlich</a:t>
            </a:r>
            <a:r>
              <a:rPr lang="de-DE" dirty="0"/>
              <a:t>?</a:t>
            </a:r>
          </a:p>
          <a:p>
            <a:r>
              <a:rPr lang="de-DE" dirty="0">
                <a:sym typeface="Wingdings" pitchFamily="2" charset="2"/>
              </a:rPr>
              <a:t> das Development Team selber (nicht der </a:t>
            </a:r>
            <a:r>
              <a:rPr lang="de-DE" dirty="0" err="1">
                <a:sym typeface="Wingdings" pitchFamily="2" charset="2"/>
              </a:rPr>
              <a:t>Scrum</a:t>
            </a:r>
            <a:r>
              <a:rPr lang="de-DE" dirty="0">
                <a:sym typeface="Wingdings" pitchFamily="2" charset="2"/>
              </a:rPr>
              <a:t>  Master)</a:t>
            </a:r>
          </a:p>
          <a:p>
            <a:r>
              <a:rPr lang="de-AT" dirty="0"/>
              <a:t>Auf FC aufbauen</a:t>
            </a:r>
          </a:p>
          <a:p>
            <a:endParaRPr lang="de-AT" dirty="0"/>
          </a:p>
          <a:p>
            <a:endParaRPr lang="de-AT" dirty="0"/>
          </a:p>
          <a:p>
            <a:r>
              <a:rPr lang="de-AT" dirty="0"/>
              <a:t>Story -&gt; Tasks</a:t>
            </a:r>
          </a:p>
          <a:p>
            <a:r>
              <a:rPr lang="de-AT" dirty="0"/>
              <a:t>=&gt; </a:t>
            </a:r>
            <a:r>
              <a:rPr lang="de-AT" dirty="0" err="1"/>
              <a:t>ToDo</a:t>
            </a:r>
            <a:r>
              <a:rPr lang="de-AT" dirty="0"/>
              <a:t>,</a:t>
            </a:r>
          </a:p>
          <a:p>
            <a:r>
              <a:rPr lang="de-AT" dirty="0"/>
              <a:t>In Progress,</a:t>
            </a:r>
          </a:p>
          <a:p>
            <a:r>
              <a:rPr lang="de-AT" dirty="0" err="1"/>
              <a:t>Done</a:t>
            </a:r>
            <a:endParaRPr lang="de-AT" dirty="0"/>
          </a:p>
          <a:p>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21</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r>
              <a:rPr lang="de-DE" dirty="0"/>
              <a:t>User Stories</a:t>
            </a:r>
          </a:p>
          <a:p>
            <a:r>
              <a:rPr lang="de-DE" dirty="0"/>
              <a:t>Tasks </a:t>
            </a:r>
            <a:r>
              <a:rPr lang="de-DE" dirty="0" err="1"/>
              <a:t>To</a:t>
            </a:r>
            <a:r>
              <a:rPr lang="de-DE" baseline="0" dirty="0"/>
              <a:t> Do</a:t>
            </a:r>
          </a:p>
          <a:p>
            <a:r>
              <a:rPr lang="de-DE" baseline="0" dirty="0"/>
              <a:t>Tasks in Work</a:t>
            </a:r>
          </a:p>
          <a:p>
            <a:r>
              <a:rPr lang="de-DE" baseline="0" dirty="0" err="1"/>
              <a:t>Done</a:t>
            </a:r>
            <a:endParaRPr lang="de-DE" baseline="0" dirty="0"/>
          </a:p>
          <a:p>
            <a:endParaRPr lang="de-DE" dirty="0"/>
          </a:p>
          <a:p>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22</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solidFill>
                  <a:prstClr val="black"/>
                </a:solidFill>
                <a:latin typeface="Calibri"/>
              </a:rPr>
              <a:t>Seite </a:t>
            </a:r>
            <a:fld id="{DB4D6EED-3461-431C-B968-C3EC097C7304}" type="slidenum">
              <a:rPr lang="de-DE" smtClean="0">
                <a:solidFill>
                  <a:prstClr val="black"/>
                </a:solidFill>
                <a:latin typeface="Calibri"/>
              </a:rPr>
              <a:pPr/>
              <a:t>23</a:t>
            </a:fld>
            <a:endParaRPr lang="de-DE" dirty="0">
              <a:solidFill>
                <a:prstClr val="black"/>
              </a:solidFill>
              <a:latin typeface="Calibri"/>
            </a:endParaRPr>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solidFill>
                  <a:prstClr val="black"/>
                </a:solidFill>
                <a:latin typeface="Calibri"/>
              </a:rPr>
              <a:t>SWQL-Präsentationsvorlage</a:t>
            </a:r>
            <a:endParaRPr lang="de-AT" dirty="0">
              <a:solidFill>
                <a:prstClr val="black"/>
              </a:solidFill>
              <a:latin typeface="Calibri"/>
            </a:endParaRPr>
          </a:p>
        </p:txBody>
      </p:sp>
    </p:spTree>
    <p:extLst>
      <p:ext uri="{BB962C8B-B14F-4D97-AF65-F5344CB8AC3E}">
        <p14:creationId xmlns:p14="http://schemas.microsoft.com/office/powerpoint/2010/main" val="3350120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41363" y="500063"/>
            <a:ext cx="5718175" cy="3960812"/>
          </a:xfrm>
        </p:spPr>
      </p:sp>
      <p:sp>
        <p:nvSpPr>
          <p:cNvPr id="3" name="Notizenplatzhalter 2"/>
          <p:cNvSpPr>
            <a:spLocks noGrp="1"/>
          </p:cNvSpPr>
          <p:nvPr>
            <p:ph type="body" idx="1"/>
          </p:nvPr>
        </p:nvSpPr>
        <p:spPr/>
        <p:txBody>
          <a:bodyPr/>
          <a:lstStyle/>
          <a:p>
            <a:r>
              <a:rPr lang="de-DE" dirty="0"/>
              <a:t>Übung, um herauszufinden, wie man ein </a:t>
            </a:r>
            <a:r>
              <a:rPr lang="de-DE" dirty="0" err="1"/>
              <a:t>Burn</a:t>
            </a:r>
            <a:r>
              <a:rPr lang="de-DE" dirty="0"/>
              <a:t> Down Chart nützen kann, um Symptome zu erkennen</a:t>
            </a:r>
          </a:p>
          <a:p>
            <a:r>
              <a:rPr lang="de-DE" dirty="0"/>
              <a:t>Nachträglich hinzugefügte Tasks</a:t>
            </a:r>
          </a:p>
          <a:p>
            <a:r>
              <a:rPr lang="de-DE" dirty="0"/>
              <a:t>„</a:t>
            </a:r>
            <a:r>
              <a:rPr lang="de-DE" dirty="0" err="1"/>
              <a:t>schein“fertig</a:t>
            </a:r>
            <a:endParaRPr lang="de-DE" dirty="0"/>
          </a:p>
          <a:p>
            <a:r>
              <a:rPr lang="de-DE" dirty="0"/>
              <a:t>Rücksprache mit dem PO und Reduktion der </a:t>
            </a:r>
            <a:r>
              <a:rPr lang="de-DE" dirty="0" err="1"/>
              <a:t>Taks</a:t>
            </a:r>
            <a:endParaRPr lang="de-DE" dirty="0"/>
          </a:p>
          <a:p>
            <a:r>
              <a:rPr lang="de-DE" dirty="0"/>
              <a:t>…</a:t>
            </a:r>
          </a:p>
          <a:p>
            <a:endParaRPr lang="de-DE" dirty="0"/>
          </a:p>
          <a:p>
            <a:endParaRPr lang="de-AT" dirty="0"/>
          </a:p>
        </p:txBody>
      </p:sp>
      <p:sp>
        <p:nvSpPr>
          <p:cNvPr id="4" name="Kopfzeilenplatzhalter 3"/>
          <p:cNvSpPr>
            <a:spLocks noGrp="1"/>
          </p:cNvSpPr>
          <p:nvPr>
            <p:ph type="hdr" sz="quarter" idx="10"/>
          </p:nvPr>
        </p:nvSpPr>
        <p:spPr>
          <a:xfrm>
            <a:off x="735013" y="0"/>
            <a:ext cx="5724957" cy="496491"/>
          </a:xfrm>
          <a:prstGeom prst="rect">
            <a:avLst/>
          </a:prstGeom>
        </p:spPr>
        <p:txBody>
          <a:bodyPr/>
          <a:lstStyle/>
          <a:p>
            <a:r>
              <a:rPr lang="de-AT"/>
              <a:t>Scrum Master Training</a:t>
            </a:r>
            <a:endParaRPr lang="de-AT" dirty="0"/>
          </a:p>
        </p:txBody>
      </p:sp>
      <p:sp>
        <p:nvSpPr>
          <p:cNvPr id="5" name="Foliennummernplatzhalter 4"/>
          <p:cNvSpPr>
            <a:spLocks noGrp="1"/>
          </p:cNvSpPr>
          <p:nvPr>
            <p:ph type="sldNum" sz="quarter" idx="11"/>
          </p:nvPr>
        </p:nvSpPr>
        <p:spPr>
          <a:xfrm>
            <a:off x="735013" y="9573418"/>
            <a:ext cx="5724525" cy="361768"/>
          </a:xfrm>
          <a:prstGeom prst="rect">
            <a:avLst/>
          </a:prstGeom>
        </p:spPr>
        <p:txBody>
          <a:bodyPr/>
          <a:lstStyle/>
          <a:p>
            <a:r>
              <a:rPr lang="de-DE"/>
              <a:t>Seite </a:t>
            </a:r>
            <a:fld id="{DB4D6EED-3461-431C-B968-C3EC097C7304}" type="slidenum">
              <a:rPr lang="de-DE" smtClean="0"/>
              <a:pPr/>
              <a:t>24</a:t>
            </a:fld>
            <a:endParaRPr lang="de-DE" dirty="0"/>
          </a:p>
        </p:txBody>
      </p:sp>
    </p:spTree>
    <p:extLst>
      <p:ext uri="{BB962C8B-B14F-4D97-AF65-F5344CB8AC3E}">
        <p14:creationId xmlns:p14="http://schemas.microsoft.com/office/powerpoint/2010/main" val="1939000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41363" y="500063"/>
            <a:ext cx="5718175" cy="3960812"/>
          </a:xfrm>
        </p:spPr>
      </p:sp>
      <p:sp>
        <p:nvSpPr>
          <p:cNvPr id="3" name="Notizenplatzhalter 2"/>
          <p:cNvSpPr>
            <a:spLocks noGrp="1"/>
          </p:cNvSpPr>
          <p:nvPr>
            <p:ph type="body" idx="1"/>
          </p:nvPr>
        </p:nvSpPr>
        <p:spPr/>
        <p:txBody>
          <a:bodyPr/>
          <a:lstStyle/>
          <a:p>
            <a:endParaRPr lang="de-AT"/>
          </a:p>
        </p:txBody>
      </p:sp>
      <p:sp>
        <p:nvSpPr>
          <p:cNvPr id="4" name="Kopfzeilenplatzhalter 3"/>
          <p:cNvSpPr>
            <a:spLocks noGrp="1"/>
          </p:cNvSpPr>
          <p:nvPr>
            <p:ph type="hdr" sz="quarter" idx="10"/>
          </p:nvPr>
        </p:nvSpPr>
        <p:spPr>
          <a:xfrm>
            <a:off x="735013" y="0"/>
            <a:ext cx="5724957" cy="496491"/>
          </a:xfrm>
          <a:prstGeom prst="rect">
            <a:avLst/>
          </a:prstGeom>
        </p:spPr>
        <p:txBody>
          <a:bodyPr/>
          <a:lstStyle/>
          <a:p>
            <a:r>
              <a:rPr lang="de-AT"/>
              <a:t>Scrum Master Training</a:t>
            </a:r>
            <a:endParaRPr lang="de-AT" dirty="0"/>
          </a:p>
        </p:txBody>
      </p:sp>
      <p:sp>
        <p:nvSpPr>
          <p:cNvPr id="5" name="Foliennummernplatzhalter 4"/>
          <p:cNvSpPr>
            <a:spLocks noGrp="1"/>
          </p:cNvSpPr>
          <p:nvPr>
            <p:ph type="sldNum" sz="quarter" idx="11"/>
          </p:nvPr>
        </p:nvSpPr>
        <p:spPr>
          <a:xfrm>
            <a:off x="735013" y="9573418"/>
            <a:ext cx="5724525" cy="361768"/>
          </a:xfrm>
          <a:prstGeom prst="rect">
            <a:avLst/>
          </a:prstGeom>
        </p:spPr>
        <p:txBody>
          <a:bodyPr/>
          <a:lstStyle/>
          <a:p>
            <a:r>
              <a:rPr lang="de-DE"/>
              <a:t>Seite </a:t>
            </a:r>
            <a:fld id="{DB4D6EED-3461-431C-B968-C3EC097C7304}" type="slidenum">
              <a:rPr lang="de-DE" smtClean="0"/>
              <a:pPr/>
              <a:t>25</a:t>
            </a:fld>
            <a:endParaRPr lang="de-DE" dirty="0"/>
          </a:p>
        </p:txBody>
      </p:sp>
    </p:spTree>
    <p:extLst>
      <p:ext uri="{BB962C8B-B14F-4D97-AF65-F5344CB8AC3E}">
        <p14:creationId xmlns:p14="http://schemas.microsoft.com/office/powerpoint/2010/main" val="3548136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r>
              <a:rPr lang="de-AT" dirty="0"/>
              <a:t>Das im Sprint Erreichte gemeinsam mit dem PO (und wer vielleicht sonst noch von kundennaher/</a:t>
            </a:r>
            <a:r>
              <a:rPr lang="de-AT" dirty="0" err="1"/>
              <a:t>vertrieblicher</a:t>
            </a:r>
            <a:r>
              <a:rPr lang="de-AT" dirty="0"/>
              <a:t> oder geschäftsführender Seite </a:t>
            </a:r>
            <a:r>
              <a:rPr lang="de-AT" dirty="0" err="1"/>
              <a:t>dazureklamiert</a:t>
            </a:r>
            <a:r>
              <a:rPr lang="de-AT" dirty="0"/>
              <a:t> wird) der Sprintplanung gegenüberstellen und auf fachlicher Ebene beurteilen. Ist das das, was sich PO et. al. vorgestellt haben, kommen nicht umgesetzte Funktionen in den nächsten oder einen späteren Sprint. Fragen, die als Basis für das nächste Sprint </a:t>
            </a:r>
            <a:r>
              <a:rPr lang="de-AT" dirty="0" err="1"/>
              <a:t>Planning</a:t>
            </a:r>
            <a:r>
              <a:rPr lang="de-AT" dirty="0"/>
              <a:t> dienen. Dieses Sprint-Review ist keine Demo der Software im Sinne von Vorführen vor „Zuschauern“ und menschlicher oder emotionaler Bewertung. Sondern ein Arbeitstreffen für alle Beteiligten, das „Herzeigen“ des Produkts dient als Ausgangspunkt, um es mit Planung und Erwartungen zu vergleichen.</a:t>
            </a:r>
          </a:p>
          <a:p>
            <a:pPr marL="0" indent="0">
              <a:buNone/>
            </a:pPr>
            <a:endParaRPr lang="de-AT"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t>Seite </a:t>
            </a:r>
            <a:fld id="{DB4D6EED-3461-431C-B968-C3EC097C7304}" type="slidenum">
              <a:rPr lang="de-DE" smtClean="0"/>
              <a:pPr/>
              <a:t>26</a:t>
            </a:fld>
            <a:endParaRPr lang="de-DE" dirty="0"/>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t>SWQL-Präsentationsvorlage</a:t>
            </a:r>
            <a:endParaRPr lang="de-AT" dirty="0"/>
          </a:p>
        </p:txBody>
      </p:sp>
    </p:spTree>
    <p:extLst>
      <p:ext uri="{BB962C8B-B14F-4D97-AF65-F5344CB8AC3E}">
        <p14:creationId xmlns:p14="http://schemas.microsoft.com/office/powerpoint/2010/main" val="3350120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80963" y="500063"/>
            <a:ext cx="7038975" cy="3960812"/>
          </a:xfrm>
        </p:spPr>
      </p:sp>
      <p:sp>
        <p:nvSpPr>
          <p:cNvPr id="12" name="Notizenplatzhalter 11"/>
          <p:cNvSpPr>
            <a:spLocks noGrp="1"/>
          </p:cNvSpPr>
          <p:nvPr>
            <p:ph type="body" idx="1"/>
          </p:nvPr>
        </p:nvSpPr>
        <p:spPr/>
        <p:txBody>
          <a:bodyPr>
            <a:normAutofit/>
          </a:bodyPr>
          <a:lstStyle/>
          <a:p>
            <a:r>
              <a:rPr lang="de-AT" dirty="0"/>
              <a:t>Das Team selbst reflektiert in einer Retrospektive den Prozess im soeben fertiggestellten Sprint, was lief gut, was nicht so gut, und in beiden Fällen, warum. Was sollten wir unbedingt beibehalten, woran müssen wir im bzw. für den nächsten Sprint arbeiten – auf der Ebene der Abläufe, Kommunikation, Teamentwicklung, </a:t>
            </a:r>
            <a:r>
              <a:rPr lang="de-AT" dirty="0" err="1"/>
              <a:t>etc</a:t>
            </a:r>
            <a:endParaRPr lang="de-AT" dirty="0"/>
          </a:p>
          <a:p>
            <a:pPr marL="0" indent="0">
              <a:buNone/>
            </a:pPr>
            <a:endParaRPr lang="de-DE"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t>Seite </a:t>
            </a:r>
            <a:fld id="{DB4D6EED-3461-431C-B968-C3EC097C7304}" type="slidenum">
              <a:rPr lang="de-DE" smtClean="0"/>
              <a:pPr/>
              <a:t>27</a:t>
            </a:fld>
            <a:endParaRPr lang="de-DE" dirty="0"/>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t>SWQL-Präsentationsvorlage</a:t>
            </a:r>
            <a:endParaRPr lang="de-AT" dirty="0"/>
          </a:p>
        </p:txBody>
      </p:sp>
    </p:spTree>
    <p:extLst>
      <p:ext uri="{BB962C8B-B14F-4D97-AF65-F5344CB8AC3E}">
        <p14:creationId xmlns:p14="http://schemas.microsoft.com/office/powerpoint/2010/main" val="3350120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741363" y="500063"/>
            <a:ext cx="5718175" cy="3960812"/>
          </a:xfrm>
        </p:spPr>
      </p:sp>
      <p:sp>
        <p:nvSpPr>
          <p:cNvPr id="12" name="Notizenplatzhalter 11"/>
          <p:cNvSpPr>
            <a:spLocks noGrp="1"/>
          </p:cNvSpPr>
          <p:nvPr>
            <p:ph type="body" idx="1"/>
          </p:nvPr>
        </p:nvSpPr>
        <p:spPr/>
        <p:txBody>
          <a:bodyPr>
            <a:normAutofit/>
          </a:bodyPr>
          <a:lstStyle/>
          <a:p>
            <a:r>
              <a:rPr lang="de-AT" dirty="0">
                <a:sym typeface="Wingdings" pitchFamily="2" charset="2"/>
              </a:rPr>
              <a:t> </a:t>
            </a:r>
            <a:r>
              <a:rPr lang="de-AT" dirty="0"/>
              <a:t>Vergangenheit nach der Rückschau abschließen (die Probleme, die waren, sind vorbei und die nehmen wir nicht mit) </a:t>
            </a:r>
            <a:br>
              <a:rPr lang="de-AT" dirty="0"/>
            </a:br>
            <a:r>
              <a:rPr lang="de-AT" dirty="0">
                <a:sym typeface="Wingdings" pitchFamily="2" charset="2"/>
              </a:rPr>
              <a:t> </a:t>
            </a:r>
            <a:r>
              <a:rPr lang="de-AT" dirty="0"/>
              <a:t>nach vorne gerichtet in den nächsten Sprint (wie gehen wir die Aufgaben mit den neu gemachten Erfahrungen an).</a:t>
            </a:r>
          </a:p>
          <a:p>
            <a:endParaRPr lang="de-AT" dirty="0"/>
          </a:p>
          <a:p>
            <a:r>
              <a:rPr lang="de-AT" dirty="0"/>
              <a:t>Das soll ein bewusster Akt des Übergangs sein, und nicht einfach nur in den nächsten Sprint "hineinwurschteln. Sondern mit den Erkenntnissen aus dem Retro, das die Vergangenheit abschließt, geht es in das nächste Sprint </a:t>
            </a:r>
            <a:r>
              <a:rPr lang="de-AT" dirty="0" err="1"/>
              <a:t>Planning</a:t>
            </a:r>
            <a:r>
              <a:rPr lang="de-AT" dirty="0"/>
              <a:t> Meeting</a:t>
            </a:r>
          </a:p>
          <a:p>
            <a:endParaRPr lang="de-AT" dirty="0"/>
          </a:p>
          <a:p>
            <a:endParaRPr lang="de-AT" dirty="0"/>
          </a:p>
        </p:txBody>
      </p:sp>
      <p:sp>
        <p:nvSpPr>
          <p:cNvPr id="13" name="Foliennummernplatzhalter 12"/>
          <p:cNvSpPr>
            <a:spLocks noGrp="1"/>
          </p:cNvSpPr>
          <p:nvPr>
            <p:ph type="sldNum" sz="quarter" idx="10"/>
          </p:nvPr>
        </p:nvSpPr>
        <p:spPr>
          <a:xfrm>
            <a:off x="735013" y="9573418"/>
            <a:ext cx="5724525" cy="361768"/>
          </a:xfrm>
          <a:prstGeom prst="rect">
            <a:avLst/>
          </a:prstGeom>
        </p:spPr>
        <p:txBody>
          <a:bodyPr/>
          <a:lstStyle/>
          <a:p>
            <a:r>
              <a:rPr lang="de-DE"/>
              <a:t>Seite </a:t>
            </a:r>
            <a:fld id="{DB4D6EED-3461-431C-B968-C3EC097C7304}" type="slidenum">
              <a:rPr lang="de-DE" smtClean="0"/>
              <a:pPr/>
              <a:t>28</a:t>
            </a:fld>
            <a:endParaRPr lang="de-DE" dirty="0"/>
          </a:p>
        </p:txBody>
      </p:sp>
      <p:sp>
        <p:nvSpPr>
          <p:cNvPr id="14" name="Kopfzeilenplatzhalter 13"/>
          <p:cNvSpPr>
            <a:spLocks noGrp="1"/>
          </p:cNvSpPr>
          <p:nvPr>
            <p:ph type="hdr" sz="quarter" idx="11"/>
          </p:nvPr>
        </p:nvSpPr>
        <p:spPr>
          <a:xfrm>
            <a:off x="735013" y="0"/>
            <a:ext cx="5724957" cy="496491"/>
          </a:xfrm>
          <a:prstGeom prst="rect">
            <a:avLst/>
          </a:prstGeom>
        </p:spPr>
        <p:txBody>
          <a:bodyPr/>
          <a:lstStyle/>
          <a:p>
            <a:r>
              <a:rPr lang="de-AT"/>
              <a:t>SWQL-Präsentationsvorlage</a:t>
            </a:r>
            <a:endParaRPr lang="de-AT" dirty="0"/>
          </a:p>
        </p:txBody>
      </p:sp>
    </p:spTree>
    <p:extLst>
      <p:ext uri="{BB962C8B-B14F-4D97-AF65-F5344CB8AC3E}">
        <p14:creationId xmlns:p14="http://schemas.microsoft.com/office/powerpoint/2010/main" val="335012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812800" y="515938"/>
            <a:ext cx="5894388" cy="4081462"/>
          </a:xfrm>
        </p:spPr>
      </p:sp>
      <p:sp>
        <p:nvSpPr>
          <p:cNvPr id="12" name="Notizenplatzhalter 11"/>
          <p:cNvSpPr>
            <a:spLocks noGrp="1"/>
          </p:cNvSpPr>
          <p:nvPr>
            <p:ph type="body" idx="1"/>
          </p:nvPr>
        </p:nvSpPr>
        <p:spPr/>
        <p:txBody>
          <a:bodyPr>
            <a:normAutofit/>
          </a:bodyPr>
          <a:lstStyle/>
          <a:p>
            <a:pPr marL="0" indent="0">
              <a:buNone/>
            </a:pPr>
            <a:r>
              <a:rPr lang="de-DE" dirty="0"/>
              <a:t>Sobald</a:t>
            </a:r>
            <a:r>
              <a:rPr lang="de-DE" baseline="0" dirty="0"/>
              <a:t> ich den Trichter verlasse -&gt; Change Request, $$</a:t>
            </a:r>
            <a:endParaRPr lang="de-DE" dirty="0"/>
          </a:p>
          <a:p>
            <a:pPr marL="0" indent="0">
              <a:buNone/>
            </a:pPr>
            <a:r>
              <a:rPr lang="de-DE" dirty="0"/>
              <a:t>Z1 – das zum Zeitpunkt der Planens anvisierte Ziel</a:t>
            </a:r>
          </a:p>
          <a:p>
            <a:pPr marL="0" indent="0">
              <a:buNone/>
            </a:pPr>
            <a:r>
              <a:rPr lang="de-DE" dirty="0"/>
              <a:t>z2, z3, z4 – im Verlauf der Entwicklung veränderte Ziele, sei es durch Veränderungen am Markt, geänderte Kundenwünsche, gesammelte Erkenntnisse, Fehleinschätzungen zu Beginn…</a:t>
            </a:r>
          </a:p>
          <a:p>
            <a:pPr marL="0" indent="0">
              <a:buNone/>
            </a:pPr>
            <a:endParaRPr lang="de-DE" dirty="0"/>
          </a:p>
          <a:p>
            <a:pPr marL="0" indent="0">
              <a:buNone/>
            </a:pPr>
            <a:r>
              <a:rPr lang="de-DE" dirty="0">
                <a:sym typeface="Wingdings" pitchFamily="2" charset="2"/>
              </a:rPr>
              <a:t> Change</a:t>
            </a:r>
            <a:r>
              <a:rPr lang="de-DE" baseline="0" dirty="0">
                <a:sym typeface="Wingdings" pitchFamily="2" charset="2"/>
              </a:rPr>
              <a:t> </a:t>
            </a:r>
            <a:r>
              <a:rPr lang="de-DE" baseline="0" dirty="0" err="1">
                <a:sym typeface="Wingdings" pitchFamily="2" charset="2"/>
              </a:rPr>
              <a:t>Requests</a:t>
            </a:r>
            <a:r>
              <a:rPr lang="de-DE" baseline="0" dirty="0">
                <a:sym typeface="Wingdings" pitchFamily="2" charset="2"/>
              </a:rPr>
              <a:t>, Nachverhandlung mit dem Kunden (verschobene Features)</a:t>
            </a:r>
            <a:endParaRPr lang="de-DE" dirty="0"/>
          </a:p>
          <a:p>
            <a:pPr marL="0" indent="0">
              <a:buNone/>
            </a:pPr>
            <a:endParaRPr lang="de-DE" dirty="0"/>
          </a:p>
        </p:txBody>
      </p:sp>
      <p:sp>
        <p:nvSpPr>
          <p:cNvPr id="6" name="Kopfzeilenplatzhalter 10">
            <a:extLst>
              <a:ext uri="{FF2B5EF4-FFF2-40B4-BE49-F238E27FC236}">
                <a16:creationId xmlns:a16="http://schemas.microsoft.com/office/drawing/2014/main" id="{425C6F76-C531-4696-81A6-245870D18994}"/>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335012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bildplatzhalter 9"/>
          <p:cNvSpPr>
            <a:spLocks noGrp="1" noRot="1" noChangeAspect="1"/>
          </p:cNvSpPr>
          <p:nvPr>
            <p:ph type="sldImg"/>
          </p:nvPr>
        </p:nvSpPr>
        <p:spPr>
          <a:xfrm>
            <a:off x="812800" y="515938"/>
            <a:ext cx="5894388" cy="4081462"/>
          </a:xfrm>
        </p:spPr>
      </p:sp>
      <p:sp>
        <p:nvSpPr>
          <p:cNvPr id="12" name="Notizenplatzhalter 11"/>
          <p:cNvSpPr>
            <a:spLocks noGrp="1"/>
          </p:cNvSpPr>
          <p:nvPr>
            <p:ph type="body" idx="1"/>
          </p:nvPr>
        </p:nvSpPr>
        <p:spPr/>
        <p:txBody>
          <a:bodyPr>
            <a:normAutofit/>
          </a:bodyPr>
          <a:lstStyle/>
          <a:p>
            <a:pPr marL="0" indent="0">
              <a:buNone/>
            </a:pPr>
            <a:r>
              <a:rPr lang="de-DE" dirty="0"/>
              <a:t>Z1 – das zum Zeitpunkt der Planens anvisierte Ziel</a:t>
            </a:r>
          </a:p>
          <a:p>
            <a:pPr marL="0" indent="0">
              <a:buNone/>
            </a:pPr>
            <a:r>
              <a:rPr lang="de-DE" dirty="0"/>
              <a:t>z2, z3, z4 – im Verlauf der Entwicklung veränderte Ziele, sei es durch Veränderungen am Markt, geänderte Kundenwünsche, gesammelte Erkenntnisse, Fehleinschätzungen zu Beginn…</a:t>
            </a:r>
          </a:p>
          <a:p>
            <a:pPr marL="0" indent="0">
              <a:buNone/>
            </a:pPr>
            <a:endParaRPr lang="de-DE" dirty="0"/>
          </a:p>
          <a:p>
            <a:pPr marL="0" indent="0">
              <a:buNone/>
            </a:pPr>
            <a:r>
              <a:rPr lang="de-DE" dirty="0">
                <a:sym typeface="Wingdings" pitchFamily="2" charset="2"/>
              </a:rPr>
              <a:t> Ein Anpassen ist mit jeder Iteration möglich.</a:t>
            </a:r>
            <a:endParaRPr lang="de-DE" dirty="0"/>
          </a:p>
          <a:p>
            <a:pPr marL="0" indent="0">
              <a:buNone/>
            </a:pPr>
            <a:endParaRPr lang="de-DE" dirty="0"/>
          </a:p>
        </p:txBody>
      </p:sp>
      <p:sp>
        <p:nvSpPr>
          <p:cNvPr id="6" name="Kopfzeilenplatzhalter 10">
            <a:extLst>
              <a:ext uri="{FF2B5EF4-FFF2-40B4-BE49-F238E27FC236}">
                <a16:creationId xmlns:a16="http://schemas.microsoft.com/office/drawing/2014/main" id="{354DFE77-7C7A-4DA4-84BA-FAFD64228BCC}"/>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335012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6" name="Kopfzeilenplatzhalter 10">
            <a:extLst>
              <a:ext uri="{FF2B5EF4-FFF2-40B4-BE49-F238E27FC236}">
                <a16:creationId xmlns:a16="http://schemas.microsoft.com/office/drawing/2014/main" id="{BD522E23-8FBE-429C-961A-35858146DA74}"/>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243914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6" name="Kopfzeilenplatzhalter 10">
            <a:extLst>
              <a:ext uri="{FF2B5EF4-FFF2-40B4-BE49-F238E27FC236}">
                <a16:creationId xmlns:a16="http://schemas.microsoft.com/office/drawing/2014/main" id="{50441DC6-8057-4A93-B5E1-720DEBB67F9F}"/>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415982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12800" y="515938"/>
            <a:ext cx="5894388" cy="4081462"/>
          </a:xfrm>
        </p:spPr>
      </p:sp>
      <p:sp>
        <p:nvSpPr>
          <p:cNvPr id="3" name="Notizenplatzhalter 2"/>
          <p:cNvSpPr>
            <a:spLocks noGrp="1"/>
          </p:cNvSpPr>
          <p:nvPr>
            <p:ph type="body" idx="1"/>
          </p:nvPr>
        </p:nvSpPr>
        <p:spPr/>
        <p:txBody>
          <a:bodyPr/>
          <a:lstStyle/>
          <a:p>
            <a:r>
              <a:rPr lang="de-AT" dirty="0"/>
              <a:t>Vergleich mit Wasserfall, weil dann deutlicher. </a:t>
            </a:r>
          </a:p>
          <a:p>
            <a:r>
              <a:rPr lang="de-AT" dirty="0"/>
              <a:t>Gilt weniger stark</a:t>
            </a:r>
            <a:r>
              <a:rPr lang="de-AT" baseline="0" dirty="0"/>
              <a:t> auch für iterative Vorgehensweisen, die in der Regel deutlich längere Zyklen (z.B. 3 Releases/Jahr) haben als Scrum</a:t>
            </a:r>
            <a:endParaRPr lang="de-AT" dirty="0"/>
          </a:p>
        </p:txBody>
      </p:sp>
      <p:sp>
        <p:nvSpPr>
          <p:cNvPr id="6" name="Kopfzeilenplatzhalter 10">
            <a:extLst>
              <a:ext uri="{FF2B5EF4-FFF2-40B4-BE49-F238E27FC236}">
                <a16:creationId xmlns:a16="http://schemas.microsoft.com/office/drawing/2014/main" id="{115BB093-AA74-45EF-B11C-8139B2D2B34E}"/>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292602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6" name="Kopfzeilenplatzhalter 10">
            <a:extLst>
              <a:ext uri="{FF2B5EF4-FFF2-40B4-BE49-F238E27FC236}">
                <a16:creationId xmlns:a16="http://schemas.microsoft.com/office/drawing/2014/main" id="{3D053628-0018-457B-993A-8DFA9CD39C9D}"/>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357438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Folie dient zum verdeutlichen</a:t>
            </a:r>
            <a:r>
              <a:rPr lang="de-AT" baseline="0" dirty="0"/>
              <a:t> der Idee</a:t>
            </a:r>
          </a:p>
          <a:p>
            <a:r>
              <a:rPr lang="de-AT" dirty="0"/>
              <a:t>In Realität steigt der Geschäftswert</a:t>
            </a:r>
            <a:r>
              <a:rPr lang="de-AT" baseline="0" dirty="0"/>
              <a:t> die ersten Iterationen wenig -&gt; Aufbau und oft erst ab gewissen </a:t>
            </a:r>
            <a:r>
              <a:rPr lang="de-AT" baseline="0" dirty="0" err="1"/>
              <a:t>Featuremenge</a:t>
            </a:r>
            <a:r>
              <a:rPr lang="de-AT" baseline="0" dirty="0"/>
              <a:t> sinnvoll nutzbares Produkt</a:t>
            </a:r>
            <a:endParaRPr lang="de-AT" dirty="0"/>
          </a:p>
        </p:txBody>
      </p:sp>
      <p:sp>
        <p:nvSpPr>
          <p:cNvPr id="6" name="Kopfzeilenplatzhalter 10">
            <a:extLst>
              <a:ext uri="{FF2B5EF4-FFF2-40B4-BE49-F238E27FC236}">
                <a16:creationId xmlns:a16="http://schemas.microsoft.com/office/drawing/2014/main" id="{1DE236AE-A5FD-42CB-BC3A-E0AD981FAE40}"/>
              </a:ext>
            </a:extLst>
          </p:cNvPr>
          <p:cNvSpPr txBox="1">
            <a:spLocks/>
          </p:cNvSpPr>
          <p:nvPr/>
        </p:nvSpPr>
        <p:spPr>
          <a:xfrm>
            <a:off x="720795" y="186987"/>
            <a:ext cx="5977588" cy="328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AT">
                <a:solidFill>
                  <a:schemeClr val="bg1"/>
                </a:solidFill>
              </a:rPr>
              <a:t>Scrum Master Professional</a:t>
            </a:r>
            <a:endParaRPr lang="de-AT" dirty="0">
              <a:solidFill>
                <a:schemeClr val="bg1"/>
              </a:solidFill>
            </a:endParaRPr>
          </a:p>
        </p:txBody>
      </p:sp>
    </p:spTree>
    <p:extLst>
      <p:ext uri="{BB962C8B-B14F-4D97-AF65-F5344CB8AC3E}">
        <p14:creationId xmlns:p14="http://schemas.microsoft.com/office/powerpoint/2010/main" val="141491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olie ohne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&lt;Titel&gt;</a:t>
            </a:r>
            <a:endParaRPr lang="de-AT" dirty="0"/>
          </a:p>
        </p:txBody>
      </p:sp>
      <p:sp>
        <p:nvSpPr>
          <p:cNvPr id="6" name="Inhaltsplatzhalter 3"/>
          <p:cNvSpPr>
            <a:spLocks noGrp="1" noChangeAspect="1"/>
          </p:cNvSpPr>
          <p:nvPr>
            <p:ph sz="quarter" idx="19" hasCustomPrompt="1"/>
          </p:nvPr>
        </p:nvSpPr>
        <p:spPr>
          <a:xfrm>
            <a:off x="423985" y="1557339"/>
            <a:ext cx="11344030" cy="4751387"/>
          </a:xfrm>
        </p:spPr>
        <p:txBody>
          <a:bodyPr vert="horz" lIns="36000" tIns="0" rIns="0" bIns="0" rtlCol="0">
            <a:noAutofit/>
          </a:bodyPr>
          <a:lstStyle>
            <a:lvl1pPr>
              <a:defRPr lang="de-AT" dirty="0"/>
            </a:lvl1pPr>
          </a:lstStyle>
          <a:p>
            <a:pPr lvl="0">
              <a:buClr>
                <a:srgbClr val="D10029"/>
              </a:buClr>
            </a:pPr>
            <a:r>
              <a:rPr lang="de-AT" dirty="0"/>
              <a:t>Bild, Tabelle, Grafik durch Klick auf die Symbole einfügen</a:t>
            </a:r>
          </a:p>
        </p:txBody>
      </p:sp>
    </p:spTree>
    <p:extLst>
      <p:ext uri="{BB962C8B-B14F-4D97-AF65-F5344CB8AC3E}">
        <p14:creationId xmlns:p14="http://schemas.microsoft.com/office/powerpoint/2010/main" val="40881465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1-Spaltig asymetrisch">
    <p:spTree>
      <p:nvGrpSpPr>
        <p:cNvPr id="1" name=""/>
        <p:cNvGrpSpPr/>
        <p:nvPr/>
      </p:nvGrpSpPr>
      <p:grpSpPr>
        <a:xfrm>
          <a:off x="0" y="0"/>
          <a:ext cx="0" cy="0"/>
          <a:chOff x="0" y="0"/>
          <a:chExt cx="0" cy="0"/>
        </a:xfrm>
      </p:grpSpPr>
      <p:sp>
        <p:nvSpPr>
          <p:cNvPr id="16" name="Textplatzhalter 15"/>
          <p:cNvSpPr>
            <a:spLocks noGrp="1"/>
          </p:cNvSpPr>
          <p:nvPr>
            <p:ph type="body" sz="quarter" idx="17"/>
          </p:nvPr>
        </p:nvSpPr>
        <p:spPr>
          <a:xfrm>
            <a:off x="4146062" y="1557338"/>
            <a:ext cx="7621953" cy="4751982"/>
          </a:xfrm>
        </p:spPr>
        <p:txBody>
          <a:bodyPr/>
          <a:lstStyle>
            <a:lvl1pPr>
              <a:buClr>
                <a:srgbClr val="D10029"/>
              </a:buCl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4" name="Titel 3"/>
          <p:cNvSpPr>
            <a:spLocks noGrp="1"/>
          </p:cNvSpPr>
          <p:nvPr>
            <p:ph type="title" hasCustomPrompt="1"/>
          </p:nvPr>
        </p:nvSpPr>
        <p:spPr/>
        <p:txBody>
          <a:bodyPr/>
          <a:lstStyle>
            <a:lvl1pPr>
              <a:defRPr/>
            </a:lvl1pPr>
          </a:lstStyle>
          <a:p>
            <a:r>
              <a:rPr lang="de-DE" dirty="0"/>
              <a:t>&lt;Titel&gt;</a:t>
            </a:r>
            <a:endParaRPr lang="de-AT" dirty="0"/>
          </a:p>
        </p:txBody>
      </p:sp>
      <p:sp>
        <p:nvSpPr>
          <p:cNvPr id="10" name="Inhaltsplatzhalter 3"/>
          <p:cNvSpPr>
            <a:spLocks noGrp="1" noChangeAspect="1"/>
          </p:cNvSpPr>
          <p:nvPr>
            <p:ph sz="quarter" idx="20" hasCustomPrompt="1"/>
          </p:nvPr>
        </p:nvSpPr>
        <p:spPr>
          <a:xfrm>
            <a:off x="423987" y="1557339"/>
            <a:ext cx="3333983" cy="4751387"/>
          </a:xfrm>
        </p:spPr>
        <p:txBody>
          <a:bodyPr vert="horz" lIns="36000" tIns="0" rIns="0" bIns="0" rtlCol="0">
            <a:noAutofit/>
          </a:bodyPr>
          <a:lstStyle>
            <a:lvl1pPr>
              <a:defRPr lang="de-AT" dirty="0"/>
            </a:lvl1pPr>
          </a:lstStyle>
          <a:p>
            <a:pPr lvl="0">
              <a:buClr>
                <a:srgbClr val="D10029"/>
              </a:buClr>
            </a:pPr>
            <a:r>
              <a:rPr lang="de-AT" dirty="0"/>
              <a:t>Bild, Tabelle, Grafik durch Klick auf die Symbole einfügen</a:t>
            </a:r>
          </a:p>
        </p:txBody>
      </p:sp>
    </p:spTree>
    <p:extLst>
      <p:ext uri="{BB962C8B-B14F-4D97-AF65-F5344CB8AC3E}">
        <p14:creationId xmlns:p14="http://schemas.microsoft.com/office/powerpoint/2010/main" val="26200122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endParaRPr lang="de-AT" dirty="0"/>
          </a:p>
        </p:txBody>
      </p:sp>
      <p:sp>
        <p:nvSpPr>
          <p:cNvPr id="19" name="Textplatzhalter 18"/>
          <p:cNvSpPr>
            <a:spLocks noGrp="1"/>
          </p:cNvSpPr>
          <p:nvPr>
            <p:ph type="body" sz="quarter" idx="17"/>
          </p:nvPr>
        </p:nvSpPr>
        <p:spPr>
          <a:xfrm>
            <a:off x="336062" y="1557338"/>
            <a:ext cx="11431953" cy="4751982"/>
          </a:xfrm>
        </p:spPr>
        <p:txBody>
          <a:bodyPr/>
          <a:lstStyle>
            <a:lvl1pPr>
              <a:buClr>
                <a:srgbClr val="D10029"/>
              </a:buCl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dirty="0"/>
          </a:p>
        </p:txBody>
      </p:sp>
    </p:spTree>
    <p:extLst>
      <p:ext uri="{BB962C8B-B14F-4D97-AF65-F5344CB8AC3E}">
        <p14:creationId xmlns:p14="http://schemas.microsoft.com/office/powerpoint/2010/main" val="38797077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Folie ohne Inhalt">
    <p:spTree>
      <p:nvGrpSpPr>
        <p:cNvPr id="1" name=""/>
        <p:cNvGrpSpPr/>
        <p:nvPr/>
      </p:nvGrpSpPr>
      <p:grpSpPr>
        <a:xfrm>
          <a:off x="0" y="0"/>
          <a:ext cx="0" cy="0"/>
          <a:chOff x="0" y="0"/>
          <a:chExt cx="0" cy="0"/>
        </a:xfrm>
      </p:grpSpPr>
      <p:sp>
        <p:nvSpPr>
          <p:cNvPr id="15" name="Textplatzhalter 25"/>
          <p:cNvSpPr>
            <a:spLocks noGrp="1"/>
          </p:cNvSpPr>
          <p:nvPr>
            <p:ph type="body" sz="quarter" idx="16" hasCustomPrompt="1"/>
          </p:nvPr>
        </p:nvSpPr>
        <p:spPr>
          <a:xfrm>
            <a:off x="4146061" y="0"/>
            <a:ext cx="7621954" cy="573088"/>
          </a:xfrm>
        </p:spPr>
        <p:txBody>
          <a:bodyPr vert="horz" lIns="0" tIns="0" rIns="0" bIns="0" rtlCol="0" anchor="b" anchorCtr="0">
            <a:noAutofit/>
          </a:bodyPr>
          <a:lstStyle>
            <a:lvl1pPr marL="0" indent="0" algn="r">
              <a:buNone/>
              <a:defRPr lang="de-DE" sz="1800" b="0" dirty="0" smtClean="0">
                <a:solidFill>
                  <a:schemeClr val="tx1">
                    <a:lumMod val="75000"/>
                    <a:lumOff val="25000"/>
                  </a:schemeClr>
                </a:solidFill>
                <a:latin typeface="+mj-lt"/>
              </a:defRPr>
            </a:lvl1pPr>
          </a:lstStyle>
          <a:p>
            <a:pPr marL="0" lvl="0" algn="r">
              <a:spcBef>
                <a:spcPct val="0"/>
              </a:spcBef>
            </a:pPr>
            <a:r>
              <a:rPr lang="de-DE" dirty="0"/>
              <a:t>&lt;Übertitel&gt;</a:t>
            </a:r>
          </a:p>
        </p:txBody>
      </p:sp>
      <p:sp>
        <p:nvSpPr>
          <p:cNvPr id="6" name="Inhaltsplatzhalter 3"/>
          <p:cNvSpPr>
            <a:spLocks noGrp="1" noChangeAspect="1"/>
          </p:cNvSpPr>
          <p:nvPr>
            <p:ph sz="quarter" idx="19" hasCustomPrompt="1"/>
          </p:nvPr>
        </p:nvSpPr>
        <p:spPr>
          <a:xfrm>
            <a:off x="423985" y="1557339"/>
            <a:ext cx="11344030" cy="4751387"/>
          </a:xfrm>
        </p:spPr>
        <p:txBody>
          <a:bodyPr vert="horz" lIns="36000" tIns="0" rIns="0" bIns="0" rtlCol="0">
            <a:noAutofit/>
          </a:bodyPr>
          <a:lstStyle>
            <a:lvl1pPr>
              <a:defRPr lang="de-AT" dirty="0"/>
            </a:lvl1pPr>
          </a:lstStyle>
          <a:p>
            <a:pPr lvl="0">
              <a:buClr>
                <a:srgbClr val="D10029"/>
              </a:buClr>
            </a:pPr>
            <a:r>
              <a:rPr lang="de-AT" dirty="0"/>
              <a:t>Bild, Tabelle, Grafik durch Klick auf die Symbole einfügen</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36820082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1-Spaltig asymetrisch">
    <p:spTree>
      <p:nvGrpSpPr>
        <p:cNvPr id="1" name=""/>
        <p:cNvGrpSpPr/>
        <p:nvPr/>
      </p:nvGrpSpPr>
      <p:grpSpPr>
        <a:xfrm>
          <a:off x="0" y="0"/>
          <a:ext cx="0" cy="0"/>
          <a:chOff x="0" y="0"/>
          <a:chExt cx="0" cy="0"/>
        </a:xfrm>
      </p:grpSpPr>
      <p:sp>
        <p:nvSpPr>
          <p:cNvPr id="14" name="Textplatzhalter 25"/>
          <p:cNvSpPr>
            <a:spLocks noGrp="1"/>
          </p:cNvSpPr>
          <p:nvPr>
            <p:ph type="body" sz="quarter" idx="16" hasCustomPrompt="1"/>
          </p:nvPr>
        </p:nvSpPr>
        <p:spPr>
          <a:xfrm>
            <a:off x="4146061" y="0"/>
            <a:ext cx="7621954" cy="573088"/>
          </a:xfrm>
        </p:spPr>
        <p:txBody>
          <a:bodyPr vert="horz" lIns="0" tIns="0" rIns="0" bIns="0" rtlCol="0" anchor="b" anchorCtr="0">
            <a:noAutofit/>
          </a:bodyPr>
          <a:lstStyle>
            <a:lvl1pPr marL="0" indent="0" algn="r">
              <a:buNone/>
              <a:defRPr lang="de-DE" sz="1800" b="0" dirty="0" smtClean="0">
                <a:solidFill>
                  <a:schemeClr val="tx1">
                    <a:lumMod val="75000"/>
                    <a:lumOff val="25000"/>
                  </a:schemeClr>
                </a:solidFill>
                <a:latin typeface="+mj-lt"/>
              </a:defRPr>
            </a:lvl1pPr>
          </a:lstStyle>
          <a:p>
            <a:pPr marL="0" lvl="0" algn="r">
              <a:spcBef>
                <a:spcPct val="0"/>
              </a:spcBef>
            </a:pPr>
            <a:r>
              <a:rPr lang="de-DE" dirty="0"/>
              <a:t>&lt;Übertitel&gt;</a:t>
            </a:r>
          </a:p>
        </p:txBody>
      </p:sp>
      <p:sp>
        <p:nvSpPr>
          <p:cNvPr id="16" name="Textplatzhalter 15"/>
          <p:cNvSpPr>
            <a:spLocks noGrp="1"/>
          </p:cNvSpPr>
          <p:nvPr>
            <p:ph type="body" sz="quarter" idx="17"/>
          </p:nvPr>
        </p:nvSpPr>
        <p:spPr>
          <a:xfrm>
            <a:off x="4146062" y="1557338"/>
            <a:ext cx="7621953" cy="4751982"/>
          </a:xfrm>
        </p:spPr>
        <p:txBody>
          <a:bodyPr/>
          <a:lstStyle>
            <a:lvl1pPr>
              <a:buClr>
                <a:srgbClr val="D10029"/>
              </a:buCl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4" name="Titel 3"/>
          <p:cNvSpPr>
            <a:spLocks noGrp="1"/>
          </p:cNvSpPr>
          <p:nvPr>
            <p:ph type="title" hasCustomPrompt="1"/>
          </p:nvPr>
        </p:nvSpPr>
        <p:spPr/>
        <p:txBody>
          <a:bodyPr/>
          <a:lstStyle>
            <a:lvl1pPr>
              <a:defRPr/>
            </a:lvl1pPr>
          </a:lstStyle>
          <a:p>
            <a:r>
              <a:rPr lang="de-DE" dirty="0"/>
              <a:t>&lt;Titel&gt;</a:t>
            </a:r>
            <a:endParaRPr lang="de-AT" dirty="0"/>
          </a:p>
        </p:txBody>
      </p:sp>
      <p:sp>
        <p:nvSpPr>
          <p:cNvPr id="10" name="Inhaltsplatzhalter 3"/>
          <p:cNvSpPr>
            <a:spLocks noGrp="1" noChangeAspect="1"/>
          </p:cNvSpPr>
          <p:nvPr>
            <p:ph sz="quarter" idx="20" hasCustomPrompt="1"/>
          </p:nvPr>
        </p:nvSpPr>
        <p:spPr>
          <a:xfrm>
            <a:off x="423987" y="1557339"/>
            <a:ext cx="3333983" cy="4751387"/>
          </a:xfrm>
        </p:spPr>
        <p:txBody>
          <a:bodyPr vert="horz" lIns="36000" tIns="0" rIns="0" bIns="0" rtlCol="0">
            <a:noAutofit/>
          </a:bodyPr>
          <a:lstStyle>
            <a:lvl1pPr>
              <a:defRPr lang="de-AT" dirty="0"/>
            </a:lvl1pPr>
          </a:lstStyle>
          <a:p>
            <a:pPr lvl="0">
              <a:buClr>
                <a:srgbClr val="D10029"/>
              </a:buClr>
            </a:pPr>
            <a:r>
              <a:rPr lang="de-AT" dirty="0"/>
              <a:t>Bild, Tabelle, Grafik durch Klick auf die Symbole einfügen</a:t>
            </a:r>
          </a:p>
        </p:txBody>
      </p:sp>
    </p:spTree>
    <p:extLst>
      <p:ext uri="{BB962C8B-B14F-4D97-AF65-F5344CB8AC3E}">
        <p14:creationId xmlns:p14="http://schemas.microsoft.com/office/powerpoint/2010/main" val="408518309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Üb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marL="457200" indent="-457200">
              <a:buFontTx/>
              <a:buBlip>
                <a:blip r:embed="rId2"/>
              </a:buBlip>
              <a:defRPr/>
            </a:lvl1pPr>
          </a:lstStyle>
          <a:p>
            <a:r>
              <a:rPr lang="de-DE" dirty="0"/>
              <a:t>Übung</a:t>
            </a:r>
            <a:endParaRPr lang="de-AT" dirty="0"/>
          </a:p>
        </p:txBody>
      </p:sp>
      <p:sp>
        <p:nvSpPr>
          <p:cNvPr id="18" name="Textplatzhalter 25"/>
          <p:cNvSpPr>
            <a:spLocks noGrp="1"/>
          </p:cNvSpPr>
          <p:nvPr>
            <p:ph type="body" sz="quarter" idx="16" hasCustomPrompt="1"/>
          </p:nvPr>
        </p:nvSpPr>
        <p:spPr>
          <a:xfrm>
            <a:off x="4146061" y="0"/>
            <a:ext cx="7621954" cy="573088"/>
          </a:xfrm>
        </p:spPr>
        <p:txBody>
          <a:bodyPr vert="horz" lIns="0" tIns="0" rIns="0" bIns="0" rtlCol="0" anchor="b" anchorCtr="0">
            <a:noAutofit/>
          </a:bodyPr>
          <a:lstStyle>
            <a:lvl1pPr marL="0" indent="0" algn="r">
              <a:buNone/>
              <a:defRPr lang="de-DE" sz="1800" b="0" dirty="0" smtClean="0">
                <a:solidFill>
                  <a:schemeClr val="tx1">
                    <a:lumMod val="75000"/>
                    <a:lumOff val="25000"/>
                  </a:schemeClr>
                </a:solidFill>
                <a:latin typeface="+mj-lt"/>
              </a:defRPr>
            </a:lvl1pPr>
          </a:lstStyle>
          <a:p>
            <a:pPr marL="0" lvl="0" algn="r">
              <a:spcBef>
                <a:spcPct val="0"/>
              </a:spcBef>
            </a:pPr>
            <a:r>
              <a:rPr lang="de-DE" dirty="0"/>
              <a:t>&lt;Übertitel&gt;</a:t>
            </a:r>
          </a:p>
        </p:txBody>
      </p:sp>
      <p:sp>
        <p:nvSpPr>
          <p:cNvPr id="19" name="Textplatzhalter 18"/>
          <p:cNvSpPr>
            <a:spLocks noGrp="1"/>
          </p:cNvSpPr>
          <p:nvPr>
            <p:ph type="body" sz="quarter" idx="17"/>
          </p:nvPr>
        </p:nvSpPr>
        <p:spPr>
          <a:xfrm>
            <a:off x="1720588" y="1925515"/>
            <a:ext cx="10047428" cy="4383805"/>
          </a:xfrm>
        </p:spPr>
        <p:txBody>
          <a:bodyPr/>
          <a:lstStyle>
            <a:lvl1pPr marL="355600" indent="-355600">
              <a:buClr>
                <a:srgbClr val="D10029"/>
              </a:buClr>
              <a:buFont typeface="Wingdings" pitchFamily="2" charset="2"/>
              <a:buChar cha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dirty="0"/>
          </a:p>
        </p:txBody>
      </p:sp>
    </p:spTree>
    <p:extLst>
      <p:ext uri="{BB962C8B-B14F-4D97-AF65-F5344CB8AC3E}">
        <p14:creationId xmlns:p14="http://schemas.microsoft.com/office/powerpoint/2010/main" val="254922361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endParaRPr lang="de-AT" dirty="0"/>
          </a:p>
        </p:txBody>
      </p:sp>
      <p:sp>
        <p:nvSpPr>
          <p:cNvPr id="17" name="Textplatzhalter 25"/>
          <p:cNvSpPr>
            <a:spLocks noGrp="1"/>
          </p:cNvSpPr>
          <p:nvPr>
            <p:ph type="body" sz="quarter" idx="16" hasCustomPrompt="1"/>
          </p:nvPr>
        </p:nvSpPr>
        <p:spPr>
          <a:xfrm>
            <a:off x="4146061" y="0"/>
            <a:ext cx="7621954" cy="573088"/>
          </a:xfrm>
        </p:spPr>
        <p:txBody>
          <a:bodyPr vert="horz" lIns="0" tIns="0" rIns="0" bIns="0" rtlCol="0" anchor="b" anchorCtr="0">
            <a:noAutofit/>
          </a:bodyPr>
          <a:lstStyle>
            <a:lvl1pPr marL="0" indent="0" algn="r">
              <a:buNone/>
              <a:defRPr lang="de-DE" sz="1800" b="0" dirty="0" smtClean="0">
                <a:solidFill>
                  <a:schemeClr val="tx1">
                    <a:lumMod val="75000"/>
                    <a:lumOff val="25000"/>
                  </a:schemeClr>
                </a:solidFill>
                <a:latin typeface="+mj-lt"/>
              </a:defRPr>
            </a:lvl1pPr>
          </a:lstStyle>
          <a:p>
            <a:pPr marL="0" lvl="0" algn="r">
              <a:spcBef>
                <a:spcPct val="0"/>
              </a:spcBef>
            </a:pPr>
            <a:r>
              <a:rPr lang="de-DE" dirty="0"/>
              <a:t>&lt;Übertitel&gt;</a:t>
            </a:r>
          </a:p>
        </p:txBody>
      </p:sp>
      <p:sp>
        <p:nvSpPr>
          <p:cNvPr id="19" name="Textplatzhalter 18"/>
          <p:cNvSpPr>
            <a:spLocks noGrp="1"/>
          </p:cNvSpPr>
          <p:nvPr>
            <p:ph type="body" sz="quarter" idx="17"/>
          </p:nvPr>
        </p:nvSpPr>
        <p:spPr>
          <a:xfrm>
            <a:off x="336062" y="1557338"/>
            <a:ext cx="11431953" cy="4751982"/>
          </a:xfrm>
        </p:spPr>
        <p:txBody>
          <a:bodyPr/>
          <a:lstStyle>
            <a:lvl1pPr>
              <a:buClr>
                <a:srgbClr val="D10029"/>
              </a:buClr>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dirty="0"/>
          </a:p>
        </p:txBody>
      </p:sp>
    </p:spTree>
    <p:extLst>
      <p:ext uri="{BB962C8B-B14F-4D97-AF65-F5344CB8AC3E}">
        <p14:creationId xmlns:p14="http://schemas.microsoft.com/office/powerpoint/2010/main" val="19693568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sp>
        <p:nvSpPr>
          <p:cNvPr id="10" name="Textfeld 9">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04269" y="95760"/>
            <a:ext cx="675176" cy="6751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act – Wikipedia">
            <a:extLst>
              <a:ext uri="{FF2B5EF4-FFF2-40B4-BE49-F238E27FC236}">
                <a16:creationId xmlns:a16="http://schemas.microsoft.com/office/drawing/2014/main" id="{1A5D6DA5-0E30-E534-432A-C03670F276D7}"/>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1228877" y="95760"/>
            <a:ext cx="7889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4/16/2024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4/16/2024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
        <p:nvSpPr>
          <p:cNvPr id="7" name="Textfeld 6">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 id="2147483687" r:id="rId12"/>
    <p:sldLayoutId id="2147483688" r:id="rId13"/>
    <p:sldLayoutId id="2147483689" r:id="rId14"/>
    <p:sldLayoutId id="2147483690" r:id="rId15"/>
    <p:sldLayoutId id="2147483691" r:id="rId16"/>
    <p:sldLayoutId id="2147483692" r:id="rId17"/>
    <p:sldLayoutId id="2147483693" r:id="rId18"/>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planningpokeronline.com/4dAk27y48R8WWBPVtequ/"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21.wmf"/><Relationship Id="rId5" Type="http://schemas.openxmlformats.org/officeDocument/2006/relationships/image" Target="../media/image18.jpeg"/><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3"/>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238500" y="2502486"/>
            <a:ext cx="4865675" cy="1853023"/>
          </a:xfrm>
        </p:spPr>
        <p:txBody>
          <a:bodyPr anchor="ctr">
            <a:normAutofit/>
          </a:bodyPr>
          <a:lstStyle/>
          <a:p>
            <a:pPr algn="ctr"/>
            <a:r>
              <a:rPr lang="de-AT" sz="2800" dirty="0"/>
              <a:t>Agile Software Entwicklung nach SCRUM</a:t>
            </a:r>
          </a:p>
        </p:txBody>
      </p:sp>
      <p:grpSp>
        <p:nvGrpSpPr>
          <p:cNvPr id="5" name="Gruppieren 4">
            <a:extLst>
              <a:ext uri="{FF2B5EF4-FFF2-40B4-BE49-F238E27FC236}">
                <a16:creationId xmlns:a16="http://schemas.microsoft.com/office/drawing/2014/main" id="{C907A2CB-4740-D187-D484-18A27F06CEE3}"/>
              </a:ext>
            </a:extLst>
          </p:cNvPr>
          <p:cNvGrpSpPr/>
          <p:nvPr/>
        </p:nvGrpSpPr>
        <p:grpSpPr>
          <a:xfrm rot="277260">
            <a:off x="8731831" y="2255317"/>
            <a:ext cx="2035783" cy="2467288"/>
            <a:chOff x="3945012" y="1971602"/>
            <a:chExt cx="2746594" cy="3433342"/>
          </a:xfrm>
        </p:grpSpPr>
        <p:sp>
          <p:nvSpPr>
            <p:cNvPr id="6" name="Gebogener Pfeil 7">
              <a:extLst>
                <a:ext uri="{FF2B5EF4-FFF2-40B4-BE49-F238E27FC236}">
                  <a16:creationId xmlns:a16="http://schemas.microsoft.com/office/drawing/2014/main" id="{DB7298D7-6576-39AA-DD77-478B9143CC78}"/>
                </a:ext>
              </a:extLst>
            </p:cNvPr>
            <p:cNvSpPr/>
            <p:nvPr/>
          </p:nvSpPr>
          <p:spPr>
            <a:xfrm rot="8337053" flipV="1">
              <a:off x="4856274" y="1971602"/>
              <a:ext cx="1835332"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7" name="Gebogener Pfeil 12">
              <a:extLst>
                <a:ext uri="{FF2B5EF4-FFF2-40B4-BE49-F238E27FC236}">
                  <a16:creationId xmlns:a16="http://schemas.microsoft.com/office/drawing/2014/main" id="{85CF09B4-F51B-00AE-7FAA-C47D391F149D}"/>
                </a:ext>
              </a:extLst>
            </p:cNvPr>
            <p:cNvSpPr/>
            <p:nvPr/>
          </p:nvSpPr>
          <p:spPr>
            <a:xfrm rot="8337053" flipV="1">
              <a:off x="4418941" y="2473445"/>
              <a:ext cx="1833503"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8" name="Gebogener Pfeil 14">
              <a:extLst>
                <a:ext uri="{FF2B5EF4-FFF2-40B4-BE49-F238E27FC236}">
                  <a16:creationId xmlns:a16="http://schemas.microsoft.com/office/drawing/2014/main" id="{9E052D70-A719-0B03-FFCE-AE9314FFF98A}"/>
                </a:ext>
              </a:extLst>
            </p:cNvPr>
            <p:cNvSpPr/>
            <p:nvPr/>
          </p:nvSpPr>
          <p:spPr>
            <a:xfrm rot="689036">
              <a:off x="3945012" y="1989961"/>
              <a:ext cx="953348" cy="1052647"/>
            </a:xfrm>
            <a:prstGeom prst="circularArrow">
              <a:avLst>
                <a:gd name="adj1" fmla="val 12500"/>
                <a:gd name="adj2" fmla="val 1142319"/>
                <a:gd name="adj3" fmla="val 20457681"/>
                <a:gd name="adj4" fmla="val 4712218"/>
                <a:gd name="adj5" fmla="val 1250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grpSp>
    </p:spTree>
    <p:extLst>
      <p:ext uri="{BB962C8B-B14F-4D97-AF65-F5344CB8AC3E}">
        <p14:creationId xmlns:p14="http://schemas.microsoft.com/office/powerpoint/2010/main" val="224969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1631504" y="370185"/>
            <a:ext cx="7243764" cy="1371600"/>
          </a:xfrm>
        </p:spPr>
        <p:txBody>
          <a:bodyPr/>
          <a:lstStyle/>
          <a:p>
            <a:r>
              <a:rPr lang="de-AT" dirty="0"/>
              <a:t>Aus Kundensicht</a:t>
            </a:r>
          </a:p>
        </p:txBody>
      </p:sp>
      <p:sp>
        <p:nvSpPr>
          <p:cNvPr id="8" name="Textplatzhalter 7"/>
          <p:cNvSpPr>
            <a:spLocks noGrp="1"/>
          </p:cNvSpPr>
          <p:nvPr>
            <p:ph type="body" sz="quarter" idx="17"/>
          </p:nvPr>
        </p:nvSpPr>
        <p:spPr/>
        <p:txBody>
          <a:bodyPr/>
          <a:lstStyle/>
          <a:p>
            <a:r>
              <a:rPr lang="de-AT" sz="2400" dirty="0"/>
              <a:t>Durchgehende Transparenz, wie sich Produkt entwickelt</a:t>
            </a:r>
          </a:p>
          <a:p>
            <a:pPr lvl="1"/>
            <a:r>
              <a:rPr lang="de-AT" sz="1800" dirty="0"/>
              <a:t>Steuerungsmöglichkeiten abseits von Change-</a:t>
            </a:r>
            <a:r>
              <a:rPr lang="de-AT" sz="1800" dirty="0" err="1"/>
              <a:t>Requests</a:t>
            </a:r>
            <a:r>
              <a:rPr lang="de-AT" sz="1800" dirty="0"/>
              <a:t> im Nachhinein</a:t>
            </a:r>
          </a:p>
          <a:p>
            <a:r>
              <a:rPr lang="de-AT" sz="2400" dirty="0"/>
              <a:t>Entscheidungen können später getroffen werden</a:t>
            </a:r>
          </a:p>
          <a:p>
            <a:pPr lvl="1"/>
            <a:r>
              <a:rPr lang="de-AT" sz="1800" dirty="0"/>
              <a:t>Abstraktions- und Vorstellungsvermögen haben Grenzen</a:t>
            </a:r>
          </a:p>
          <a:p>
            <a:r>
              <a:rPr lang="de-AT" sz="2400" dirty="0"/>
              <a:t>Früher(er) Einsatz &amp; Erprobung des Produkts</a:t>
            </a:r>
          </a:p>
          <a:p>
            <a:pPr lvl="1"/>
            <a:endParaRPr lang="de-AT" sz="1800" dirty="0"/>
          </a:p>
          <a:p>
            <a:r>
              <a:rPr lang="de-AT" sz="2400" dirty="0"/>
              <a:t>Kunde kann sich auf das „</a:t>
            </a:r>
            <a:r>
              <a:rPr lang="de-AT" sz="2400" b="1" dirty="0"/>
              <a:t>Was</a:t>
            </a:r>
            <a:r>
              <a:rPr lang="de-AT" sz="2400" dirty="0"/>
              <a:t>“ konzentrieren und das „Wie im Detail“ leichter dem Team überlassen</a:t>
            </a:r>
          </a:p>
          <a:p>
            <a:pPr lvl="1"/>
            <a:r>
              <a:rPr lang="de-AT" sz="1800" dirty="0"/>
              <a:t>Tun &amp; Anpassen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400" y="2492896"/>
            <a:ext cx="1940112"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uppieren 16"/>
          <p:cNvGrpSpPr/>
          <p:nvPr/>
        </p:nvGrpSpPr>
        <p:grpSpPr>
          <a:xfrm>
            <a:off x="1770281" y="5183773"/>
            <a:ext cx="5760640" cy="1007410"/>
            <a:chOff x="920552" y="5265035"/>
            <a:chExt cx="5760640" cy="1007410"/>
          </a:xfrm>
        </p:grpSpPr>
        <p:grpSp>
          <p:nvGrpSpPr>
            <p:cNvPr id="16" name="Gruppieren 15"/>
            <p:cNvGrpSpPr/>
            <p:nvPr/>
          </p:nvGrpSpPr>
          <p:grpSpPr>
            <a:xfrm>
              <a:off x="920552" y="5265035"/>
              <a:ext cx="2880320" cy="684245"/>
              <a:chOff x="920552" y="5265035"/>
              <a:chExt cx="2880320" cy="684245"/>
            </a:xfrm>
          </p:grpSpPr>
          <p:sp>
            <p:nvSpPr>
              <p:cNvPr id="9" name="Ellipse 8"/>
              <p:cNvSpPr/>
              <p:nvPr/>
            </p:nvSpPr>
            <p:spPr>
              <a:xfrm>
                <a:off x="920552" y="5265035"/>
                <a:ext cx="1944216" cy="576064"/>
              </a:xfrm>
              <a:prstGeom prst="ellipse">
                <a:avLst/>
              </a:prstGeom>
              <a:noFill/>
              <a:ln w="28575">
                <a:solidFill>
                  <a:schemeClr val="accent3">
                    <a:alpha val="7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AT"/>
              </a:p>
            </p:txBody>
          </p:sp>
          <p:cxnSp>
            <p:nvCxnSpPr>
              <p:cNvPr id="12" name="Gerade Verbindung mit Pfeil 11"/>
              <p:cNvCxnSpPr>
                <a:stCxn id="9" idx="5"/>
              </p:cNvCxnSpPr>
              <p:nvPr/>
            </p:nvCxnSpPr>
            <p:spPr>
              <a:xfrm>
                <a:off x="2580044" y="5756736"/>
                <a:ext cx="1220828" cy="192544"/>
              </a:xfrm>
              <a:prstGeom prst="straightConnector1">
                <a:avLst/>
              </a:prstGeom>
              <a:ln w="28575">
                <a:solidFill>
                  <a:schemeClr val="accent3">
                    <a:alpha val="7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feld 13"/>
            <p:cNvSpPr txBox="1"/>
            <p:nvPr/>
          </p:nvSpPr>
          <p:spPr>
            <a:xfrm>
              <a:off x="3800872" y="5626114"/>
              <a:ext cx="2880320" cy="646331"/>
            </a:xfrm>
            <a:prstGeom prst="rect">
              <a:avLst/>
            </a:prstGeom>
            <a:noFill/>
          </p:spPr>
          <p:txBody>
            <a:bodyPr wrap="square" rtlCol="0">
              <a:spAutoFit/>
            </a:bodyPr>
            <a:lstStyle/>
            <a:p>
              <a:r>
                <a:rPr lang="de-AT" dirty="0"/>
                <a:t>Braucht Flexibilität auf beiden Seiten</a:t>
              </a:r>
            </a:p>
          </p:txBody>
        </p:sp>
      </p:grpSp>
    </p:spTree>
    <p:extLst>
      <p:ext uri="{BB962C8B-B14F-4D97-AF65-F5344CB8AC3E}">
        <p14:creationId xmlns:p14="http://schemas.microsoft.com/office/powerpoint/2010/main" val="92350660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r>
              <a:rPr lang="de-AT" dirty="0"/>
              <a:t>Scrum ist ein Framework …</a:t>
            </a:r>
          </a:p>
        </p:txBody>
      </p:sp>
      <p:sp>
        <p:nvSpPr>
          <p:cNvPr id="2" name="Titel 1"/>
          <p:cNvSpPr>
            <a:spLocks noGrp="1"/>
          </p:cNvSpPr>
          <p:nvPr>
            <p:ph type="title"/>
          </p:nvPr>
        </p:nvSpPr>
        <p:spPr/>
        <p:txBody>
          <a:bodyPr/>
          <a:lstStyle/>
          <a:p>
            <a:r>
              <a:rPr lang="de-AT" dirty="0"/>
              <a:t>Bestandteile des Frameworks</a:t>
            </a:r>
          </a:p>
        </p:txBody>
      </p:sp>
      <p:sp>
        <p:nvSpPr>
          <p:cNvPr id="8" name="Textfeld 7"/>
          <p:cNvSpPr txBox="1"/>
          <p:nvPr/>
        </p:nvSpPr>
        <p:spPr>
          <a:xfrm>
            <a:off x="7736186" y="3267709"/>
            <a:ext cx="3312814" cy="1938992"/>
          </a:xfrm>
          <a:prstGeom prst="rect">
            <a:avLst/>
          </a:prstGeom>
          <a:noFill/>
        </p:spPr>
        <p:txBody>
          <a:bodyPr wrap="square" rtlCol="0">
            <a:spAutoFit/>
          </a:bodyPr>
          <a:lstStyle/>
          <a:p>
            <a:pPr marL="342900" indent="-342900">
              <a:buClr>
                <a:srgbClr val="C00000"/>
              </a:buClr>
              <a:buFont typeface="Wingdings" pitchFamily="2" charset="2"/>
              <a:buChar char="§"/>
            </a:pPr>
            <a:r>
              <a:rPr lang="de-AT" sz="2400" dirty="0"/>
              <a:t>Sprint</a:t>
            </a:r>
          </a:p>
          <a:p>
            <a:pPr marL="342900" indent="-342900">
              <a:buClr>
                <a:srgbClr val="C00000"/>
              </a:buClr>
              <a:buFont typeface="Wingdings" pitchFamily="2" charset="2"/>
              <a:buChar char="§"/>
            </a:pPr>
            <a:r>
              <a:rPr lang="de-AT" sz="2400" dirty="0"/>
              <a:t>Sprint </a:t>
            </a:r>
            <a:r>
              <a:rPr lang="de-AT" sz="2400" dirty="0" err="1"/>
              <a:t>Planning</a:t>
            </a:r>
            <a:endParaRPr lang="de-AT" sz="2400" dirty="0"/>
          </a:p>
          <a:p>
            <a:pPr marL="342900" indent="-342900">
              <a:buClr>
                <a:srgbClr val="C00000"/>
              </a:buClr>
              <a:buFont typeface="Wingdings" pitchFamily="2" charset="2"/>
              <a:buChar char="§"/>
            </a:pPr>
            <a:r>
              <a:rPr lang="de-AT" sz="2400" dirty="0"/>
              <a:t>Daily </a:t>
            </a:r>
            <a:r>
              <a:rPr lang="de-AT" sz="2400" dirty="0" err="1"/>
              <a:t>Scrum</a:t>
            </a:r>
            <a:endParaRPr lang="de-AT" sz="2400" dirty="0"/>
          </a:p>
          <a:p>
            <a:pPr marL="342900" indent="-342900">
              <a:buClr>
                <a:srgbClr val="C00000"/>
              </a:buClr>
              <a:buFont typeface="Wingdings" pitchFamily="2" charset="2"/>
              <a:buChar char="§"/>
            </a:pPr>
            <a:r>
              <a:rPr lang="de-AT" sz="2400" dirty="0"/>
              <a:t>Sprint Review</a:t>
            </a:r>
          </a:p>
          <a:p>
            <a:pPr marL="342900" indent="-342900">
              <a:buClr>
                <a:srgbClr val="C00000"/>
              </a:buClr>
              <a:buFont typeface="Wingdings" pitchFamily="2" charset="2"/>
              <a:buChar char="§"/>
            </a:pPr>
            <a:r>
              <a:rPr lang="de-AT" sz="2400" dirty="0"/>
              <a:t>Sprint </a:t>
            </a:r>
            <a:r>
              <a:rPr lang="de-AT" sz="2400" dirty="0" err="1"/>
              <a:t>Retrospective</a:t>
            </a:r>
            <a:endParaRPr lang="de-AT" sz="2400" dirty="0"/>
          </a:p>
        </p:txBody>
      </p:sp>
      <p:sp>
        <p:nvSpPr>
          <p:cNvPr id="11" name="Textfeld 10">
            <a:extLst>
              <a:ext uri="{FF2B5EF4-FFF2-40B4-BE49-F238E27FC236}">
                <a16:creationId xmlns:a16="http://schemas.microsoft.com/office/drawing/2014/main" id="{A249DFEE-868D-4587-A7B2-AF83D1419EA3}"/>
              </a:ext>
            </a:extLst>
          </p:cNvPr>
          <p:cNvSpPr txBox="1"/>
          <p:nvPr/>
        </p:nvSpPr>
        <p:spPr>
          <a:xfrm>
            <a:off x="1343322" y="3284985"/>
            <a:ext cx="3168352" cy="1200329"/>
          </a:xfrm>
          <a:prstGeom prst="rect">
            <a:avLst/>
          </a:prstGeom>
          <a:noFill/>
        </p:spPr>
        <p:txBody>
          <a:bodyPr wrap="square" rtlCol="0">
            <a:spAutoFit/>
          </a:bodyPr>
          <a:lstStyle/>
          <a:p>
            <a:pPr marL="342900" indent="-342900">
              <a:buClr>
                <a:srgbClr val="C00000"/>
              </a:buClr>
              <a:buFont typeface="Wingdings" pitchFamily="2" charset="2"/>
              <a:buChar char="§"/>
            </a:pPr>
            <a:r>
              <a:rPr lang="de-AT" sz="2400" dirty="0"/>
              <a:t>Developer</a:t>
            </a:r>
          </a:p>
          <a:p>
            <a:pPr marL="342900" indent="-342900">
              <a:buClr>
                <a:srgbClr val="C00000"/>
              </a:buClr>
              <a:buFont typeface="Wingdings" pitchFamily="2" charset="2"/>
              <a:buChar char="§"/>
            </a:pPr>
            <a:r>
              <a:rPr lang="de-AT" sz="2400" dirty="0" err="1"/>
              <a:t>Product</a:t>
            </a:r>
            <a:r>
              <a:rPr lang="de-AT" sz="2400" dirty="0"/>
              <a:t> </a:t>
            </a:r>
            <a:r>
              <a:rPr lang="de-AT" sz="2400" dirty="0" err="1"/>
              <a:t>Owner</a:t>
            </a:r>
            <a:endParaRPr lang="de-AT" sz="2400" dirty="0"/>
          </a:p>
          <a:p>
            <a:pPr marL="342900" indent="-342900">
              <a:buClr>
                <a:srgbClr val="C00000"/>
              </a:buClr>
              <a:buFont typeface="Wingdings" pitchFamily="2" charset="2"/>
              <a:buChar char="§"/>
            </a:pPr>
            <a:r>
              <a:rPr lang="de-AT" sz="2400" dirty="0" err="1"/>
              <a:t>Scrum</a:t>
            </a:r>
            <a:r>
              <a:rPr lang="de-AT" sz="2400" dirty="0"/>
              <a:t> Master</a:t>
            </a:r>
          </a:p>
        </p:txBody>
      </p:sp>
      <p:sp>
        <p:nvSpPr>
          <p:cNvPr id="14" name="Abgerundetes Rechteck 9">
            <a:extLst>
              <a:ext uri="{FF2B5EF4-FFF2-40B4-BE49-F238E27FC236}">
                <a16:creationId xmlns:a16="http://schemas.microsoft.com/office/drawing/2014/main" id="{39DDD0CD-302F-4971-976B-41920D0E35CE}"/>
              </a:ext>
            </a:extLst>
          </p:cNvPr>
          <p:cNvSpPr/>
          <p:nvPr/>
        </p:nvSpPr>
        <p:spPr>
          <a:xfrm>
            <a:off x="1795822" y="2018457"/>
            <a:ext cx="2522360" cy="105050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AT" sz="2400" b="1" dirty="0"/>
              <a:t>3 Rollen</a:t>
            </a:r>
          </a:p>
        </p:txBody>
      </p:sp>
      <p:sp>
        <p:nvSpPr>
          <p:cNvPr id="18" name="Textfeld 17">
            <a:extLst>
              <a:ext uri="{FF2B5EF4-FFF2-40B4-BE49-F238E27FC236}">
                <a16:creationId xmlns:a16="http://schemas.microsoft.com/office/drawing/2014/main" id="{2B1CD2C9-7B4F-4438-9708-421CCE5D929C}"/>
              </a:ext>
            </a:extLst>
          </p:cNvPr>
          <p:cNvSpPr txBox="1"/>
          <p:nvPr/>
        </p:nvSpPr>
        <p:spPr>
          <a:xfrm>
            <a:off x="4367809" y="3267709"/>
            <a:ext cx="3992905" cy="2646878"/>
          </a:xfrm>
          <a:prstGeom prst="rect">
            <a:avLst/>
          </a:prstGeom>
          <a:noFill/>
        </p:spPr>
        <p:txBody>
          <a:bodyPr wrap="square" rtlCol="0">
            <a:spAutoFit/>
          </a:bodyPr>
          <a:lstStyle/>
          <a:p>
            <a:pPr marL="342900" indent="-342900">
              <a:buClr>
                <a:srgbClr val="C00000"/>
              </a:buClr>
              <a:buFont typeface="Wingdings" pitchFamily="2" charset="2"/>
              <a:buChar char="§"/>
            </a:pPr>
            <a:r>
              <a:rPr lang="de-AT" sz="2400" dirty="0" err="1"/>
              <a:t>Product</a:t>
            </a:r>
            <a:r>
              <a:rPr lang="de-AT" sz="2400" dirty="0"/>
              <a:t> Backlog</a:t>
            </a:r>
            <a:br>
              <a:rPr lang="de-AT" sz="2400" dirty="0"/>
            </a:br>
            <a:r>
              <a:rPr lang="de-AT" sz="2400" dirty="0"/>
              <a:t>erfüllt </a:t>
            </a:r>
            <a:r>
              <a:rPr lang="de-AT" sz="2400" dirty="0" err="1"/>
              <a:t>Product</a:t>
            </a:r>
            <a:r>
              <a:rPr lang="de-AT" sz="2400" dirty="0"/>
              <a:t> Goal</a:t>
            </a:r>
          </a:p>
          <a:p>
            <a:pPr marL="800100" lvl="1" indent="-342900">
              <a:buClr>
                <a:srgbClr val="C00000"/>
              </a:buClr>
              <a:buFont typeface="Wingdings" pitchFamily="2" charset="2"/>
              <a:buChar char="§"/>
            </a:pPr>
            <a:endParaRPr lang="de-AT" sz="1100" dirty="0"/>
          </a:p>
          <a:p>
            <a:pPr marL="342900" indent="-342900">
              <a:buClr>
                <a:srgbClr val="C00000"/>
              </a:buClr>
              <a:buFont typeface="Wingdings" pitchFamily="2" charset="2"/>
              <a:buChar char="§"/>
            </a:pPr>
            <a:r>
              <a:rPr lang="de-AT" sz="2400" dirty="0"/>
              <a:t>Sprint Backlog</a:t>
            </a:r>
            <a:br>
              <a:rPr lang="de-AT" sz="2400" dirty="0"/>
            </a:br>
            <a:r>
              <a:rPr lang="de-AT" sz="2400" dirty="0"/>
              <a:t>erfüllt Sprint Goal</a:t>
            </a:r>
            <a:br>
              <a:rPr lang="de-AT" sz="2400" dirty="0"/>
            </a:br>
            <a:endParaRPr lang="de-AT" sz="1100" dirty="0"/>
          </a:p>
          <a:p>
            <a:pPr marL="342900" indent="-342900">
              <a:buClr>
                <a:srgbClr val="C00000"/>
              </a:buClr>
              <a:buFont typeface="Wingdings" pitchFamily="2" charset="2"/>
              <a:buChar char="§"/>
            </a:pPr>
            <a:r>
              <a:rPr lang="de-AT" sz="2400" dirty="0" err="1"/>
              <a:t>Increment</a:t>
            </a:r>
            <a:br>
              <a:rPr lang="de-AT" sz="2400" dirty="0"/>
            </a:br>
            <a:r>
              <a:rPr lang="de-AT" sz="2400" dirty="0"/>
              <a:t>erfüllt Definition </a:t>
            </a:r>
            <a:r>
              <a:rPr lang="de-AT" sz="2400" dirty="0" err="1"/>
              <a:t>of</a:t>
            </a:r>
            <a:r>
              <a:rPr lang="de-AT" sz="2400" dirty="0"/>
              <a:t> </a:t>
            </a:r>
            <a:r>
              <a:rPr lang="de-AT" sz="2400" dirty="0" err="1"/>
              <a:t>Done</a:t>
            </a:r>
            <a:endParaRPr lang="de-AT" sz="2400" dirty="0"/>
          </a:p>
        </p:txBody>
      </p:sp>
      <p:sp>
        <p:nvSpPr>
          <p:cNvPr id="13" name="Abgerundetes Rechteck 12">
            <a:extLst>
              <a:ext uri="{FF2B5EF4-FFF2-40B4-BE49-F238E27FC236}">
                <a16:creationId xmlns:a16="http://schemas.microsoft.com/office/drawing/2014/main" id="{097FB95C-70AE-4ED7-A13C-ECBE0CC9BA3B}"/>
              </a:ext>
            </a:extLst>
          </p:cNvPr>
          <p:cNvSpPr/>
          <p:nvPr/>
        </p:nvSpPr>
        <p:spPr>
          <a:xfrm>
            <a:off x="4833903" y="2018458"/>
            <a:ext cx="2524194" cy="1050503"/>
          </a:xfrm>
          <a:prstGeom prst="roundRect">
            <a:avLst/>
          </a:prstGeom>
        </p:spPr>
        <p:style>
          <a:lnRef idx="1">
            <a:schemeClr val="accent4"/>
          </a:lnRef>
          <a:fillRef idx="2">
            <a:schemeClr val="accent4"/>
          </a:fillRef>
          <a:effectRef idx="1">
            <a:schemeClr val="accent4"/>
          </a:effectRef>
          <a:fontRef idx="minor">
            <a:schemeClr val="dk1"/>
          </a:fontRef>
        </p:style>
        <p:txBody>
          <a:bodyPr vert="horz" lIns="36000" tIns="0" rIns="0" bIns="0" rtlCol="0" anchor="ctr">
            <a:noAutofit/>
          </a:bodyPr>
          <a:lstStyle/>
          <a:p>
            <a:pPr algn="ctr">
              <a:lnSpc>
                <a:spcPct val="95000"/>
              </a:lnSpc>
              <a:buClr>
                <a:srgbClr val="D10029"/>
              </a:buClr>
              <a:buSzPct val="110000"/>
            </a:pPr>
            <a:r>
              <a:rPr lang="de-AT" sz="2400" b="1" dirty="0"/>
              <a:t>3 Artefakte und </a:t>
            </a:r>
            <a:r>
              <a:rPr lang="de-AT" sz="2400" b="1" dirty="0" err="1"/>
              <a:t>Commitments</a:t>
            </a:r>
            <a:endParaRPr lang="de-AT" sz="2400" b="1" dirty="0"/>
          </a:p>
        </p:txBody>
      </p:sp>
      <p:sp>
        <p:nvSpPr>
          <p:cNvPr id="15" name="Abgerundetes Rechteck 15">
            <a:extLst>
              <a:ext uri="{FF2B5EF4-FFF2-40B4-BE49-F238E27FC236}">
                <a16:creationId xmlns:a16="http://schemas.microsoft.com/office/drawing/2014/main" id="{10F0D37A-B959-40F9-B607-68455E3FB809}"/>
              </a:ext>
            </a:extLst>
          </p:cNvPr>
          <p:cNvSpPr/>
          <p:nvPr/>
        </p:nvSpPr>
        <p:spPr>
          <a:xfrm>
            <a:off x="8035854" y="2018457"/>
            <a:ext cx="2524194" cy="1050503"/>
          </a:xfrm>
          <a:prstGeom prst="roundRect">
            <a:avLst/>
          </a:prstGeom>
          <a:gradFill>
            <a:gsLst>
              <a:gs pos="0">
                <a:schemeClr val="accent2">
                  <a:lumMod val="20000"/>
                  <a:lumOff val="80000"/>
                </a:schemeClr>
              </a:gs>
              <a:gs pos="45000">
                <a:srgbClr val="D5ECFF"/>
              </a:gs>
              <a:gs pos="100000">
                <a:srgbClr val="E5F3FF"/>
              </a:gs>
            </a:gsLst>
          </a:gradFill>
          <a:ln>
            <a:solidFill>
              <a:schemeClr val="accent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sz="2400" b="1" dirty="0"/>
              <a:t>5 Events</a:t>
            </a:r>
          </a:p>
        </p:txBody>
      </p:sp>
    </p:spTree>
    <p:extLst>
      <p:ext uri="{BB962C8B-B14F-4D97-AF65-F5344CB8AC3E}">
        <p14:creationId xmlns:p14="http://schemas.microsoft.com/office/powerpoint/2010/main" val="212860129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36700" y="336516"/>
            <a:ext cx="7243764" cy="1371600"/>
          </a:xfrm>
        </p:spPr>
        <p:txBody>
          <a:bodyPr/>
          <a:lstStyle/>
          <a:p>
            <a:r>
              <a:rPr lang="de-AT" dirty="0"/>
              <a:t>Sprint im Überblick</a:t>
            </a:r>
          </a:p>
        </p:txBody>
      </p:sp>
      <p:sp>
        <p:nvSpPr>
          <p:cNvPr id="34" name="Abgerundetes Rechteck 33"/>
          <p:cNvSpPr/>
          <p:nvPr/>
        </p:nvSpPr>
        <p:spPr>
          <a:xfrm>
            <a:off x="4915295" y="5060688"/>
            <a:ext cx="1944560" cy="432915"/>
          </a:xfrm>
          <a:prstGeom prst="roundRect">
            <a:avLst/>
          </a:prstGeom>
          <a:gradFill>
            <a:gsLst>
              <a:gs pos="0">
                <a:schemeClr val="accent2">
                  <a:lumMod val="20000"/>
                  <a:lumOff val="80000"/>
                </a:schemeClr>
              </a:gs>
              <a:gs pos="45000">
                <a:srgbClr val="D5ECFF"/>
              </a:gs>
              <a:gs pos="100000">
                <a:srgbClr val="E5F3FF"/>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b="1" dirty="0">
                <a:solidFill>
                  <a:srgbClr val="000000"/>
                </a:solidFill>
              </a:rPr>
              <a:t>Sprint</a:t>
            </a:r>
          </a:p>
        </p:txBody>
      </p:sp>
      <p:sp>
        <p:nvSpPr>
          <p:cNvPr id="35" name="Abgerundetes Rechteck 34"/>
          <p:cNvSpPr/>
          <p:nvPr/>
        </p:nvSpPr>
        <p:spPr>
          <a:xfrm>
            <a:off x="2113344" y="2183876"/>
            <a:ext cx="2227940" cy="432915"/>
          </a:xfrm>
          <a:prstGeom prst="roundRect">
            <a:avLst/>
          </a:prstGeom>
          <a:gradFill>
            <a:gsLst>
              <a:gs pos="0">
                <a:schemeClr val="accent2">
                  <a:lumMod val="20000"/>
                  <a:lumOff val="80000"/>
                </a:schemeClr>
              </a:gs>
              <a:gs pos="45000">
                <a:srgbClr val="D5ECFF"/>
              </a:gs>
              <a:gs pos="100000">
                <a:srgbClr val="E5F3FF"/>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b="1" dirty="0">
                <a:solidFill>
                  <a:srgbClr val="000000"/>
                </a:solidFill>
              </a:rPr>
              <a:t>Sprint </a:t>
            </a:r>
            <a:r>
              <a:rPr lang="de-AT" b="1" dirty="0" err="1">
                <a:solidFill>
                  <a:srgbClr val="000000"/>
                </a:solidFill>
              </a:rPr>
              <a:t>Planning</a:t>
            </a:r>
            <a:endParaRPr lang="de-AT" b="1" dirty="0">
              <a:solidFill>
                <a:srgbClr val="000000"/>
              </a:solidFill>
            </a:endParaRPr>
          </a:p>
        </p:txBody>
      </p:sp>
      <p:cxnSp>
        <p:nvCxnSpPr>
          <p:cNvPr id="40" name="Gerade Verbindung 39"/>
          <p:cNvCxnSpPr>
            <a:cxnSpLocks/>
            <a:stCxn id="36" idx="2"/>
          </p:cNvCxnSpPr>
          <p:nvPr/>
        </p:nvCxnSpPr>
        <p:spPr>
          <a:xfrm>
            <a:off x="4366809" y="1875444"/>
            <a:ext cx="732659" cy="346277"/>
          </a:xfrm>
          <a:prstGeom prst="line">
            <a:avLst/>
          </a:prstGeom>
          <a:ln w="95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a:cxnSpLocks/>
            <a:stCxn id="35" idx="2"/>
          </p:cNvCxnSpPr>
          <p:nvPr/>
        </p:nvCxnSpPr>
        <p:spPr>
          <a:xfrm>
            <a:off x="3227314" y="2616791"/>
            <a:ext cx="0" cy="958107"/>
          </a:xfrm>
          <a:prstGeom prst="line">
            <a:avLst/>
          </a:prstGeom>
          <a:ln w="95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Abgerundetes Rechteck 43"/>
          <p:cNvSpPr/>
          <p:nvPr/>
        </p:nvSpPr>
        <p:spPr>
          <a:xfrm>
            <a:off x="8137861" y="2003630"/>
            <a:ext cx="2571915" cy="432915"/>
          </a:xfrm>
          <a:prstGeom prst="roundRect">
            <a:avLst/>
          </a:prstGeom>
          <a:gradFill>
            <a:gsLst>
              <a:gs pos="0">
                <a:schemeClr val="accent2">
                  <a:lumMod val="20000"/>
                  <a:lumOff val="80000"/>
                </a:schemeClr>
              </a:gs>
              <a:gs pos="45000">
                <a:srgbClr val="D5ECFF"/>
              </a:gs>
              <a:gs pos="100000">
                <a:srgbClr val="E5F3FF"/>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b="1" dirty="0">
                <a:solidFill>
                  <a:srgbClr val="000000"/>
                </a:solidFill>
              </a:rPr>
              <a:t>Sprint Retrospektive</a:t>
            </a:r>
          </a:p>
        </p:txBody>
      </p:sp>
      <p:sp>
        <p:nvSpPr>
          <p:cNvPr id="33" name="Textfeld 21"/>
          <p:cNvSpPr txBox="1">
            <a:spLocks noChangeArrowheads="1"/>
          </p:cNvSpPr>
          <p:nvPr/>
        </p:nvSpPr>
        <p:spPr bwMode="auto">
          <a:xfrm>
            <a:off x="1450516" y="4933655"/>
            <a:ext cx="1617539" cy="557856"/>
          </a:xfrm>
          <a:prstGeom prst="rect">
            <a:avLst/>
          </a:prstGeom>
          <a:ln>
            <a:noFill/>
          </a:ln>
        </p:spPr>
        <p:style>
          <a:lnRef idx="1">
            <a:schemeClr val="accent4"/>
          </a:lnRef>
          <a:fillRef idx="2">
            <a:schemeClr val="accent4"/>
          </a:fillRef>
          <a:effectRef idx="1">
            <a:schemeClr val="accent4"/>
          </a:effectRef>
          <a:fontRef idx="minor">
            <a:schemeClr val="dk1"/>
          </a:fontRef>
        </p:style>
        <p:txBody>
          <a:bodyPr vert="horz" lIns="36000" tIns="0" rIns="0" bIns="0" rtlCol="0" anchor="ctr">
            <a:noAutofit/>
          </a:bodyPr>
          <a:lstStyle>
            <a:defPPr>
              <a:defRPr lang="de-DE"/>
            </a:defPPr>
            <a:lvl1pPr algn="ctr">
              <a:lnSpc>
                <a:spcPct val="95000"/>
              </a:lnSpc>
              <a:buClr>
                <a:srgbClr val="D10029"/>
              </a:buClr>
              <a:buSzPct val="110000"/>
              <a:defRPr sz="24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eaLnBrk="0" hangingPunct="0">
              <a:lnSpc>
                <a:spcPct val="85000"/>
              </a:lnSpc>
            </a:pPr>
            <a:r>
              <a:rPr lang="de-AT" sz="1800" dirty="0">
                <a:solidFill>
                  <a:srgbClr val="000000"/>
                </a:solidFill>
              </a:rPr>
              <a:t>Produkt</a:t>
            </a:r>
            <a:br>
              <a:rPr lang="de-AT" sz="1800" dirty="0">
                <a:solidFill>
                  <a:srgbClr val="000000"/>
                </a:solidFill>
              </a:rPr>
            </a:br>
            <a:r>
              <a:rPr lang="de-AT" sz="1800" dirty="0" err="1">
                <a:solidFill>
                  <a:srgbClr val="000000"/>
                </a:solidFill>
              </a:rPr>
              <a:t>Backlog</a:t>
            </a:r>
            <a:endParaRPr lang="de-AT" sz="1800" dirty="0">
              <a:solidFill>
                <a:srgbClr val="000000"/>
              </a:solidFill>
            </a:endParaRPr>
          </a:p>
        </p:txBody>
      </p:sp>
      <p:sp>
        <p:nvSpPr>
          <p:cNvPr id="37" name="Textfeld 22"/>
          <p:cNvSpPr txBox="1">
            <a:spLocks noChangeArrowheads="1"/>
          </p:cNvSpPr>
          <p:nvPr/>
        </p:nvSpPr>
        <p:spPr bwMode="auto">
          <a:xfrm>
            <a:off x="3295883" y="4933656"/>
            <a:ext cx="1283777" cy="559947"/>
          </a:xfrm>
          <a:prstGeom prst="rect">
            <a:avLst/>
          </a:prstGeom>
          <a:ln>
            <a:noFill/>
          </a:ln>
        </p:spPr>
        <p:style>
          <a:lnRef idx="1">
            <a:schemeClr val="accent4"/>
          </a:lnRef>
          <a:fillRef idx="2">
            <a:schemeClr val="accent4"/>
          </a:fillRef>
          <a:effectRef idx="1">
            <a:schemeClr val="accent4"/>
          </a:effectRef>
          <a:fontRef idx="minor">
            <a:schemeClr val="dk1"/>
          </a:fontRef>
        </p:style>
        <p:txBody>
          <a:bodyPr vert="horz" lIns="36000" tIns="0" rIns="0" bIns="0" rtlCol="0" anchor="ctr">
            <a:noAutofit/>
          </a:bodyPr>
          <a:lstStyle>
            <a:defPPr>
              <a:defRPr lang="de-DE"/>
            </a:defPPr>
            <a:lvl1pPr algn="ctr" eaLnBrk="0" hangingPunct="0">
              <a:lnSpc>
                <a:spcPct val="85000"/>
              </a:lnSpc>
              <a:buClr>
                <a:srgbClr val="D10029"/>
              </a:buClr>
              <a:buSzPct val="110000"/>
              <a:defRPr sz="1400" b="1">
                <a:solidFill>
                  <a:srgbClr val="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e-AT" sz="1800" dirty="0"/>
              <a:t>Sprint</a:t>
            </a:r>
            <a:br>
              <a:rPr lang="de-AT" sz="1800" dirty="0"/>
            </a:br>
            <a:r>
              <a:rPr lang="de-AT" sz="1800" dirty="0" err="1"/>
              <a:t>Backlog</a:t>
            </a:r>
            <a:endParaRPr lang="de-AT" sz="1800" dirty="0"/>
          </a:p>
        </p:txBody>
      </p:sp>
      <p:sp>
        <p:nvSpPr>
          <p:cNvPr id="38" name="Textfeld 29"/>
          <p:cNvSpPr txBox="1">
            <a:spLocks noChangeArrowheads="1"/>
          </p:cNvSpPr>
          <p:nvPr/>
        </p:nvSpPr>
        <p:spPr bwMode="auto">
          <a:xfrm>
            <a:off x="8702325" y="4140113"/>
            <a:ext cx="1904689" cy="641714"/>
          </a:xfrm>
          <a:prstGeom prst="rect">
            <a:avLst/>
          </a:prstGeom>
          <a:noFill/>
          <a:ln>
            <a:noFill/>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lgn="ctr" eaLnBrk="0" hangingPunct="0">
              <a:lnSpc>
                <a:spcPct val="85000"/>
              </a:lnSpc>
            </a:pPr>
            <a:r>
              <a:rPr lang="de-AT" sz="1400" b="1" dirty="0">
                <a:solidFill>
                  <a:srgbClr val="724320"/>
                </a:solidFill>
              </a:rPr>
              <a:t>Potentiell </a:t>
            </a:r>
            <a:br>
              <a:rPr lang="de-AT" sz="1400" b="1" dirty="0">
                <a:solidFill>
                  <a:srgbClr val="724320"/>
                </a:solidFill>
              </a:rPr>
            </a:br>
            <a:r>
              <a:rPr lang="de-AT" sz="1400" b="1" dirty="0">
                <a:solidFill>
                  <a:srgbClr val="724320"/>
                </a:solidFill>
              </a:rPr>
              <a:t>auslieferungsfähiges </a:t>
            </a:r>
            <a:br>
              <a:rPr lang="de-AT" sz="1400" b="1" dirty="0">
                <a:solidFill>
                  <a:srgbClr val="724320"/>
                </a:solidFill>
              </a:rPr>
            </a:br>
            <a:r>
              <a:rPr lang="de-AT" sz="1400" b="1" dirty="0">
                <a:solidFill>
                  <a:srgbClr val="724320"/>
                </a:solidFill>
              </a:rPr>
              <a:t>Produkt</a:t>
            </a:r>
          </a:p>
        </p:txBody>
      </p:sp>
      <p:sp>
        <p:nvSpPr>
          <p:cNvPr id="36" name="Abgerundetes Rechteck 35"/>
          <p:cNvSpPr/>
          <p:nvPr/>
        </p:nvSpPr>
        <p:spPr>
          <a:xfrm>
            <a:off x="3530885" y="1442529"/>
            <a:ext cx="1671846" cy="432915"/>
          </a:xfrm>
          <a:prstGeom prst="roundRect">
            <a:avLst/>
          </a:prstGeom>
          <a:gradFill>
            <a:gsLst>
              <a:gs pos="0">
                <a:schemeClr val="accent2">
                  <a:lumMod val="20000"/>
                  <a:lumOff val="80000"/>
                </a:schemeClr>
              </a:gs>
              <a:gs pos="45000">
                <a:srgbClr val="D5ECFF"/>
              </a:gs>
              <a:gs pos="100000">
                <a:srgbClr val="E5F3FF"/>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b="1" dirty="0">
                <a:solidFill>
                  <a:srgbClr val="000000"/>
                </a:solidFill>
              </a:rPr>
              <a:t>Daily </a:t>
            </a:r>
            <a:r>
              <a:rPr lang="de-AT" b="1" dirty="0" err="1">
                <a:solidFill>
                  <a:srgbClr val="000000"/>
                </a:solidFill>
              </a:rPr>
              <a:t>Scrum</a:t>
            </a:r>
            <a:endParaRPr lang="de-AT" b="1" dirty="0">
              <a:solidFill>
                <a:srgbClr val="000000"/>
              </a:solidFill>
            </a:endParaRPr>
          </a:p>
        </p:txBody>
      </p:sp>
      <p:sp>
        <p:nvSpPr>
          <p:cNvPr id="10" name="Flussdiagramm: Mehrere Dokumente 9"/>
          <p:cNvSpPr/>
          <p:nvPr/>
        </p:nvSpPr>
        <p:spPr>
          <a:xfrm>
            <a:off x="3692821" y="2965973"/>
            <a:ext cx="704611" cy="1065650"/>
          </a:xfrm>
          <a:prstGeom prst="flowChartMultidocumen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grpSp>
        <p:nvGrpSpPr>
          <p:cNvPr id="11" name="Gruppieren 15"/>
          <p:cNvGrpSpPr>
            <a:grpSpLocks/>
          </p:cNvGrpSpPr>
          <p:nvPr/>
        </p:nvGrpSpPr>
        <p:grpSpPr bwMode="auto">
          <a:xfrm>
            <a:off x="1709013" y="2864424"/>
            <a:ext cx="1048535" cy="1315556"/>
            <a:chOff x="4510217" y="2697896"/>
            <a:chExt cx="1124470" cy="1355120"/>
          </a:xfrm>
        </p:grpSpPr>
        <p:sp>
          <p:nvSpPr>
            <p:cNvPr id="25" name="Würfel 24"/>
            <p:cNvSpPr/>
            <p:nvPr/>
          </p:nvSpPr>
          <p:spPr>
            <a:xfrm>
              <a:off x="4510217" y="3850871"/>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26" name="Würfel 25"/>
            <p:cNvSpPr/>
            <p:nvPr/>
          </p:nvSpPr>
          <p:spPr>
            <a:xfrm>
              <a:off x="4510217" y="3639368"/>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27" name="Würfel 26"/>
            <p:cNvSpPr/>
            <p:nvPr/>
          </p:nvSpPr>
          <p:spPr>
            <a:xfrm>
              <a:off x="4510217" y="3429736"/>
              <a:ext cx="901803" cy="200273"/>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28" name="Würfel 27"/>
            <p:cNvSpPr/>
            <p:nvPr/>
          </p:nvSpPr>
          <p:spPr>
            <a:xfrm>
              <a:off x="4510217" y="3218232"/>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29" name="Würfel 28"/>
            <p:cNvSpPr/>
            <p:nvPr/>
          </p:nvSpPr>
          <p:spPr>
            <a:xfrm>
              <a:off x="4510217" y="3006729"/>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30" name="Würfel 29"/>
            <p:cNvSpPr/>
            <p:nvPr/>
          </p:nvSpPr>
          <p:spPr>
            <a:xfrm>
              <a:off x="4732884" y="2697896"/>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grpSp>
      <p:grpSp>
        <p:nvGrpSpPr>
          <p:cNvPr id="19" name="Gruppieren 18"/>
          <p:cNvGrpSpPr/>
          <p:nvPr/>
        </p:nvGrpSpPr>
        <p:grpSpPr>
          <a:xfrm rot="277260">
            <a:off x="4970662" y="2003679"/>
            <a:ext cx="2035783" cy="2467288"/>
            <a:chOff x="3945012" y="1971602"/>
            <a:chExt cx="2746594" cy="3433342"/>
          </a:xfrm>
        </p:grpSpPr>
        <p:sp>
          <p:nvSpPr>
            <p:cNvPr id="8" name="Gebogener Pfeil 7"/>
            <p:cNvSpPr/>
            <p:nvPr/>
          </p:nvSpPr>
          <p:spPr>
            <a:xfrm rot="8337053" flipV="1">
              <a:off x="4856274" y="1971602"/>
              <a:ext cx="1835332"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13" name="Gebogener Pfeil 12"/>
            <p:cNvSpPr/>
            <p:nvPr/>
          </p:nvSpPr>
          <p:spPr>
            <a:xfrm rot="8337053" flipV="1">
              <a:off x="4418941" y="2473445"/>
              <a:ext cx="1833503"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15" name="Gebogener Pfeil 14"/>
            <p:cNvSpPr/>
            <p:nvPr/>
          </p:nvSpPr>
          <p:spPr>
            <a:xfrm rot="689036">
              <a:off x="3945012" y="1989961"/>
              <a:ext cx="953348" cy="1052647"/>
            </a:xfrm>
            <a:prstGeom prst="circularArrow">
              <a:avLst>
                <a:gd name="adj1" fmla="val 12500"/>
                <a:gd name="adj2" fmla="val 1142319"/>
                <a:gd name="adj3" fmla="val 20457681"/>
                <a:gd name="adj4" fmla="val 4712218"/>
                <a:gd name="adj5" fmla="val 1250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grpSp>
      <p:grpSp>
        <p:nvGrpSpPr>
          <p:cNvPr id="85" name="Gruppieren 84"/>
          <p:cNvGrpSpPr/>
          <p:nvPr/>
        </p:nvGrpSpPr>
        <p:grpSpPr>
          <a:xfrm>
            <a:off x="9280464" y="2817199"/>
            <a:ext cx="915768" cy="1247855"/>
            <a:chOff x="8286654" y="3306903"/>
            <a:chExt cx="1246001" cy="1837738"/>
          </a:xfrm>
        </p:grpSpPr>
        <p:sp>
          <p:nvSpPr>
            <p:cNvPr id="76" name="Würfel 75"/>
            <p:cNvSpPr/>
            <p:nvPr/>
          </p:nvSpPr>
          <p:spPr>
            <a:xfrm>
              <a:off x="8286654" y="3306903"/>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78" name="Würfel 77"/>
            <p:cNvSpPr/>
            <p:nvPr/>
          </p:nvSpPr>
          <p:spPr>
            <a:xfrm>
              <a:off x="864249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77" name="Würfel 76"/>
            <p:cNvSpPr/>
            <p:nvPr/>
          </p:nvSpPr>
          <p:spPr>
            <a:xfrm>
              <a:off x="8510980" y="3440730"/>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74" name="Würfel 73"/>
            <p:cNvSpPr/>
            <p:nvPr/>
          </p:nvSpPr>
          <p:spPr>
            <a:xfrm>
              <a:off x="901628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79" name="Würfel 78"/>
            <p:cNvSpPr/>
            <p:nvPr/>
          </p:nvSpPr>
          <p:spPr>
            <a:xfrm>
              <a:off x="8900682" y="4292685"/>
              <a:ext cx="516367" cy="85195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80" name="Würfel 79"/>
            <p:cNvSpPr/>
            <p:nvPr/>
          </p:nvSpPr>
          <p:spPr>
            <a:xfrm>
              <a:off x="8900681" y="3438408"/>
              <a:ext cx="516367" cy="103737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rgbClr val="000000"/>
                </a:solidFill>
              </a:endParaRPr>
            </a:p>
          </p:txBody>
        </p:sp>
      </p:grpSp>
      <p:sp>
        <p:nvSpPr>
          <p:cNvPr id="81" name="Würfel 80"/>
          <p:cNvSpPr/>
          <p:nvPr/>
        </p:nvSpPr>
        <p:spPr>
          <a:xfrm>
            <a:off x="7540704" y="2735521"/>
            <a:ext cx="369541" cy="1268242"/>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83" name="Textfeld 22"/>
          <p:cNvSpPr txBox="1">
            <a:spLocks noChangeArrowheads="1"/>
          </p:cNvSpPr>
          <p:nvPr/>
        </p:nvSpPr>
        <p:spPr bwMode="auto">
          <a:xfrm>
            <a:off x="7242673" y="4988451"/>
            <a:ext cx="1401143" cy="530477"/>
          </a:xfrm>
          <a:prstGeom prst="rect">
            <a:avLst/>
          </a:prstGeom>
          <a:ln>
            <a:noFill/>
          </a:ln>
        </p:spPr>
        <p:style>
          <a:lnRef idx="1">
            <a:schemeClr val="accent4"/>
          </a:lnRef>
          <a:fillRef idx="2">
            <a:schemeClr val="accent4"/>
          </a:fillRef>
          <a:effectRef idx="1">
            <a:schemeClr val="accent4"/>
          </a:effectRef>
          <a:fontRef idx="minor">
            <a:schemeClr val="dk1"/>
          </a:fontRef>
        </p:style>
        <p:txBody>
          <a:bodyPr vert="horz" lIns="36000" tIns="0" rIns="0" bIns="0" rtlCol="0" anchor="ctr">
            <a:noAutofit/>
          </a:bodyPr>
          <a:lstStyle>
            <a:defPPr>
              <a:defRPr lang="de-DE"/>
            </a:defPPr>
            <a:lvl1pPr algn="ctr" eaLnBrk="0" hangingPunct="0">
              <a:lnSpc>
                <a:spcPct val="85000"/>
              </a:lnSpc>
              <a:buClr>
                <a:srgbClr val="D10029"/>
              </a:buClr>
              <a:buSzPct val="110000"/>
              <a:defRPr sz="1400" b="1">
                <a:solidFill>
                  <a:srgbClr val="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de-AT" sz="1800" dirty="0" err="1"/>
              <a:t>Increment</a:t>
            </a:r>
            <a:endParaRPr lang="de-AT" sz="1800" dirty="0"/>
          </a:p>
        </p:txBody>
      </p:sp>
      <p:sp>
        <p:nvSpPr>
          <p:cNvPr id="47" name="Geschweifte Klammer rechts 46"/>
          <p:cNvSpPr/>
          <p:nvPr/>
        </p:nvSpPr>
        <p:spPr>
          <a:xfrm rot="5400000">
            <a:off x="5946209" y="258837"/>
            <a:ext cx="465693" cy="9013274"/>
          </a:xfrm>
          <a:prstGeom prst="rightBrace">
            <a:avLst>
              <a:gd name="adj1" fmla="val 8333"/>
              <a:gd name="adj2" fmla="val 53142"/>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solidFill>
                <a:srgbClr val="000000"/>
              </a:solidFill>
            </a:endParaRPr>
          </a:p>
        </p:txBody>
      </p:sp>
      <p:sp>
        <p:nvSpPr>
          <p:cNvPr id="45" name="Abgerundetes Rechteck 44"/>
          <p:cNvSpPr/>
          <p:nvPr/>
        </p:nvSpPr>
        <p:spPr>
          <a:xfrm>
            <a:off x="7905044" y="1487749"/>
            <a:ext cx="1937501" cy="432915"/>
          </a:xfrm>
          <a:prstGeom prst="roundRect">
            <a:avLst/>
          </a:prstGeom>
          <a:gradFill>
            <a:gsLst>
              <a:gs pos="0">
                <a:schemeClr val="accent2">
                  <a:lumMod val="20000"/>
                  <a:lumOff val="80000"/>
                </a:schemeClr>
              </a:gs>
              <a:gs pos="45000">
                <a:srgbClr val="D5ECFF"/>
              </a:gs>
              <a:gs pos="100000">
                <a:srgbClr val="E5F3FF"/>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95000"/>
              </a:lnSpc>
              <a:buClr>
                <a:srgbClr val="D10029"/>
              </a:buClr>
              <a:buSzPct val="110000"/>
            </a:pPr>
            <a:r>
              <a:rPr lang="de-AT" b="1" dirty="0">
                <a:solidFill>
                  <a:srgbClr val="000000"/>
                </a:solidFill>
              </a:rPr>
              <a:t>Sprint Review</a:t>
            </a:r>
          </a:p>
        </p:txBody>
      </p:sp>
      <p:sp>
        <p:nvSpPr>
          <p:cNvPr id="4" name="Rechteck 3">
            <a:extLst>
              <a:ext uri="{FF2B5EF4-FFF2-40B4-BE49-F238E27FC236}">
                <a16:creationId xmlns:a16="http://schemas.microsoft.com/office/drawing/2014/main" id="{1617D3BA-4F40-45D0-A8C6-9E97DD5DEC5F}"/>
              </a:ext>
            </a:extLst>
          </p:cNvPr>
          <p:cNvSpPr/>
          <p:nvPr/>
        </p:nvSpPr>
        <p:spPr>
          <a:xfrm>
            <a:off x="1243203" y="5526782"/>
            <a:ext cx="1886223" cy="465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b="1" dirty="0">
                <a:solidFill>
                  <a:schemeClr val="tx1"/>
                </a:solidFill>
              </a:rPr>
              <a:t> erfüllt</a:t>
            </a:r>
          </a:p>
          <a:p>
            <a:pPr algn="ctr"/>
            <a:r>
              <a:rPr lang="de-AT" sz="1600" b="1" dirty="0" err="1">
                <a:solidFill>
                  <a:schemeClr val="tx1"/>
                </a:solidFill>
              </a:rPr>
              <a:t>Product</a:t>
            </a:r>
            <a:r>
              <a:rPr lang="de-AT" sz="1600" b="1" dirty="0">
                <a:solidFill>
                  <a:schemeClr val="tx1"/>
                </a:solidFill>
              </a:rPr>
              <a:t> Goal</a:t>
            </a:r>
            <a:endParaRPr lang="en-GB" sz="1600" b="1" dirty="0">
              <a:solidFill>
                <a:schemeClr val="tx1"/>
              </a:solidFill>
            </a:endParaRPr>
          </a:p>
        </p:txBody>
      </p:sp>
      <p:sp>
        <p:nvSpPr>
          <p:cNvPr id="48" name="Rechteck 47">
            <a:extLst>
              <a:ext uri="{FF2B5EF4-FFF2-40B4-BE49-F238E27FC236}">
                <a16:creationId xmlns:a16="http://schemas.microsoft.com/office/drawing/2014/main" id="{240537FF-0D33-48B2-9360-D8EE18C4B39C}"/>
              </a:ext>
            </a:extLst>
          </p:cNvPr>
          <p:cNvSpPr/>
          <p:nvPr/>
        </p:nvSpPr>
        <p:spPr>
          <a:xfrm>
            <a:off x="3199458" y="5527483"/>
            <a:ext cx="1429022" cy="530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b="1" dirty="0">
                <a:solidFill>
                  <a:schemeClr val="tx1"/>
                </a:solidFill>
              </a:rPr>
              <a:t> erfüllt</a:t>
            </a:r>
          </a:p>
          <a:p>
            <a:pPr algn="ctr"/>
            <a:r>
              <a:rPr lang="de-AT" sz="1600" b="1" dirty="0">
                <a:solidFill>
                  <a:schemeClr val="tx1"/>
                </a:solidFill>
              </a:rPr>
              <a:t>Sprint Goal</a:t>
            </a:r>
            <a:endParaRPr lang="en-GB" sz="1600" b="1" dirty="0">
              <a:solidFill>
                <a:schemeClr val="tx1"/>
              </a:solidFill>
            </a:endParaRPr>
          </a:p>
        </p:txBody>
      </p:sp>
      <p:sp>
        <p:nvSpPr>
          <p:cNvPr id="50" name="Rechteck 49">
            <a:extLst>
              <a:ext uri="{FF2B5EF4-FFF2-40B4-BE49-F238E27FC236}">
                <a16:creationId xmlns:a16="http://schemas.microsoft.com/office/drawing/2014/main" id="{7335C9C6-826F-4C3D-BF75-9FF18BD09691}"/>
              </a:ext>
            </a:extLst>
          </p:cNvPr>
          <p:cNvSpPr/>
          <p:nvPr/>
        </p:nvSpPr>
        <p:spPr>
          <a:xfrm>
            <a:off x="6822164" y="5530214"/>
            <a:ext cx="2106122" cy="512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b="1" dirty="0">
                <a:solidFill>
                  <a:schemeClr val="tx1"/>
                </a:solidFill>
              </a:rPr>
              <a:t> erfüllt</a:t>
            </a:r>
          </a:p>
          <a:p>
            <a:pPr algn="ctr"/>
            <a:r>
              <a:rPr lang="de-AT" sz="1600" b="1" dirty="0">
                <a:solidFill>
                  <a:schemeClr val="tx1"/>
                </a:solidFill>
              </a:rPr>
              <a:t>Definition </a:t>
            </a:r>
            <a:r>
              <a:rPr lang="de-AT" sz="1600" b="1" dirty="0" err="1">
                <a:solidFill>
                  <a:schemeClr val="tx1"/>
                </a:solidFill>
              </a:rPr>
              <a:t>of</a:t>
            </a:r>
            <a:r>
              <a:rPr lang="de-AT" sz="1600" b="1" dirty="0">
                <a:solidFill>
                  <a:schemeClr val="tx1"/>
                </a:solidFill>
              </a:rPr>
              <a:t> </a:t>
            </a:r>
            <a:r>
              <a:rPr lang="de-AT" sz="1600" b="1" dirty="0" err="1">
                <a:solidFill>
                  <a:schemeClr val="tx1"/>
                </a:solidFill>
              </a:rPr>
              <a:t>Done</a:t>
            </a:r>
            <a:endParaRPr lang="en-GB" sz="1600" b="1" dirty="0">
              <a:solidFill>
                <a:schemeClr val="tx1"/>
              </a:solidFill>
            </a:endParaRPr>
          </a:p>
        </p:txBody>
      </p:sp>
      <p:sp>
        <p:nvSpPr>
          <p:cNvPr id="51" name="Abgerundetes Rechteck 33">
            <a:extLst>
              <a:ext uri="{FF2B5EF4-FFF2-40B4-BE49-F238E27FC236}">
                <a16:creationId xmlns:a16="http://schemas.microsoft.com/office/drawing/2014/main" id="{D016131B-7CE0-48CA-9001-B56CC78B14AD}"/>
              </a:ext>
            </a:extLst>
          </p:cNvPr>
          <p:cNvSpPr/>
          <p:nvPr/>
        </p:nvSpPr>
        <p:spPr>
          <a:xfrm>
            <a:off x="4981970" y="4252813"/>
            <a:ext cx="2866628" cy="291521"/>
          </a:xfrm>
          <a:prstGeom prst="roundRect">
            <a:avLst/>
          </a:prstGeom>
          <a:noFill/>
          <a:ln>
            <a:noFill/>
          </a:ln>
        </p:spPr>
        <p:style>
          <a:lnRef idx="1">
            <a:schemeClr val="dk1"/>
          </a:lnRef>
          <a:fillRef idx="2">
            <a:schemeClr val="dk1"/>
          </a:fillRef>
          <a:effectRef idx="1">
            <a:schemeClr val="dk1"/>
          </a:effectRef>
          <a:fontRef idx="minor">
            <a:schemeClr val="dk1"/>
          </a:fontRef>
        </p:style>
        <p:txBody>
          <a:bodyPr rtlCol="0" anchor="ctr"/>
          <a:lstStyle/>
          <a:p>
            <a:pPr algn="ctr" eaLnBrk="0" hangingPunct="0">
              <a:lnSpc>
                <a:spcPct val="85000"/>
              </a:lnSpc>
            </a:pPr>
            <a:r>
              <a:rPr lang="de-AT" sz="1400" b="1" dirty="0" err="1">
                <a:solidFill>
                  <a:srgbClr val="002060"/>
                </a:solidFill>
              </a:rPr>
              <a:t>Product</a:t>
            </a:r>
            <a:r>
              <a:rPr lang="de-AT" sz="1400" b="1" dirty="0">
                <a:solidFill>
                  <a:srgbClr val="002060"/>
                </a:solidFill>
              </a:rPr>
              <a:t> Backlog </a:t>
            </a:r>
            <a:r>
              <a:rPr lang="de-AT" sz="1400" b="1" dirty="0" err="1">
                <a:solidFill>
                  <a:srgbClr val="002060"/>
                </a:solidFill>
              </a:rPr>
              <a:t>Refinement</a:t>
            </a:r>
            <a:endParaRPr lang="de-AT" sz="1400" b="1" dirty="0">
              <a:solidFill>
                <a:srgbClr val="002060"/>
              </a:solidFill>
            </a:endParaRPr>
          </a:p>
        </p:txBody>
      </p:sp>
      <p:sp>
        <p:nvSpPr>
          <p:cNvPr id="52" name="Pfeil nach rechts 13">
            <a:extLst>
              <a:ext uri="{FF2B5EF4-FFF2-40B4-BE49-F238E27FC236}">
                <a16:creationId xmlns:a16="http://schemas.microsoft.com/office/drawing/2014/main" id="{932010C3-7B33-4D7D-82D3-40A0D0DFC344}"/>
              </a:ext>
            </a:extLst>
          </p:cNvPr>
          <p:cNvSpPr/>
          <p:nvPr/>
        </p:nvSpPr>
        <p:spPr>
          <a:xfrm>
            <a:off x="2960448" y="3486889"/>
            <a:ext cx="483992" cy="219646"/>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solidFill>
                <a:srgbClr val="000000"/>
              </a:solidFill>
            </a:endParaRPr>
          </a:p>
        </p:txBody>
      </p:sp>
      <p:sp>
        <p:nvSpPr>
          <p:cNvPr id="53" name="Pfeil nach rechts 13">
            <a:extLst>
              <a:ext uri="{FF2B5EF4-FFF2-40B4-BE49-F238E27FC236}">
                <a16:creationId xmlns:a16="http://schemas.microsoft.com/office/drawing/2014/main" id="{9F899E26-A7A5-4B26-B972-F0AF5D8FFC6B}"/>
              </a:ext>
            </a:extLst>
          </p:cNvPr>
          <p:cNvSpPr/>
          <p:nvPr/>
        </p:nvSpPr>
        <p:spPr>
          <a:xfrm>
            <a:off x="8205357" y="3336112"/>
            <a:ext cx="759321" cy="29152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solidFill>
                <a:srgbClr val="000000"/>
              </a:solidFill>
            </a:endParaRPr>
          </a:p>
        </p:txBody>
      </p:sp>
      <p:cxnSp>
        <p:nvCxnSpPr>
          <p:cNvPr id="61" name="Gerade Verbindung 40">
            <a:extLst>
              <a:ext uri="{FF2B5EF4-FFF2-40B4-BE49-F238E27FC236}">
                <a16:creationId xmlns:a16="http://schemas.microsoft.com/office/drawing/2014/main" id="{B3B0196F-A811-478A-AACD-4952D877A714}"/>
              </a:ext>
            </a:extLst>
          </p:cNvPr>
          <p:cNvCxnSpPr>
            <a:cxnSpLocks/>
            <a:endCxn id="33" idx="0"/>
          </p:cNvCxnSpPr>
          <p:nvPr/>
        </p:nvCxnSpPr>
        <p:spPr>
          <a:xfrm>
            <a:off x="2113345" y="4309433"/>
            <a:ext cx="145941" cy="624222"/>
          </a:xfrm>
          <a:prstGeom prst="line">
            <a:avLst/>
          </a:prstGeom>
          <a:ln w="9525">
            <a:solidFill>
              <a:srgbClr val="E1C0A8"/>
            </a:solidFill>
          </a:ln>
        </p:spPr>
        <p:style>
          <a:lnRef idx="1">
            <a:schemeClr val="accent1"/>
          </a:lnRef>
          <a:fillRef idx="0">
            <a:schemeClr val="accent1"/>
          </a:fillRef>
          <a:effectRef idx="0">
            <a:schemeClr val="accent1"/>
          </a:effectRef>
          <a:fontRef idx="minor">
            <a:schemeClr val="tx1"/>
          </a:fontRef>
        </p:style>
      </p:cxnSp>
      <p:cxnSp>
        <p:nvCxnSpPr>
          <p:cNvPr id="63" name="Gerade Verbindung 40">
            <a:extLst>
              <a:ext uri="{FF2B5EF4-FFF2-40B4-BE49-F238E27FC236}">
                <a16:creationId xmlns:a16="http://schemas.microsoft.com/office/drawing/2014/main" id="{89E5F981-E3AE-47EC-B999-07D2ABF5D7FB}"/>
              </a:ext>
            </a:extLst>
          </p:cNvPr>
          <p:cNvCxnSpPr>
            <a:cxnSpLocks/>
            <a:endCxn id="37" idx="0"/>
          </p:cNvCxnSpPr>
          <p:nvPr/>
        </p:nvCxnSpPr>
        <p:spPr>
          <a:xfrm>
            <a:off x="3937771" y="4278941"/>
            <a:ext cx="0" cy="654715"/>
          </a:xfrm>
          <a:prstGeom prst="line">
            <a:avLst/>
          </a:prstGeom>
          <a:ln w="9525">
            <a:solidFill>
              <a:srgbClr val="E1C0A8"/>
            </a:solidFill>
          </a:ln>
        </p:spPr>
        <p:style>
          <a:lnRef idx="1">
            <a:schemeClr val="accent1"/>
          </a:lnRef>
          <a:fillRef idx="0">
            <a:schemeClr val="accent1"/>
          </a:fillRef>
          <a:effectRef idx="0">
            <a:schemeClr val="accent1"/>
          </a:effectRef>
          <a:fontRef idx="minor">
            <a:schemeClr val="tx1"/>
          </a:fontRef>
        </p:style>
      </p:cxnSp>
      <p:cxnSp>
        <p:nvCxnSpPr>
          <p:cNvPr id="69" name="Gerade Verbindung 40">
            <a:extLst>
              <a:ext uri="{FF2B5EF4-FFF2-40B4-BE49-F238E27FC236}">
                <a16:creationId xmlns:a16="http://schemas.microsoft.com/office/drawing/2014/main" id="{BA3BAC9A-159C-4E9C-B482-B0F6DBBA5025}"/>
              </a:ext>
            </a:extLst>
          </p:cNvPr>
          <p:cNvCxnSpPr>
            <a:cxnSpLocks/>
            <a:endCxn id="83" idx="0"/>
          </p:cNvCxnSpPr>
          <p:nvPr/>
        </p:nvCxnSpPr>
        <p:spPr>
          <a:xfrm>
            <a:off x="7763008" y="4123372"/>
            <a:ext cx="180236" cy="865079"/>
          </a:xfrm>
          <a:prstGeom prst="line">
            <a:avLst/>
          </a:prstGeom>
          <a:ln w="9525">
            <a:solidFill>
              <a:srgbClr val="E1C0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90120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7"/>
          </p:nvPr>
        </p:nvSpPr>
        <p:spPr>
          <a:xfrm>
            <a:off x="4511676" y="1761379"/>
            <a:ext cx="6192837" cy="4751982"/>
          </a:xfrm>
        </p:spPr>
        <p:txBody>
          <a:bodyPr/>
          <a:lstStyle/>
          <a:p>
            <a:r>
              <a:rPr lang="de-AT" sz="2400" dirty="0"/>
              <a:t>Enthält alle Anforderungen an Produkt</a:t>
            </a:r>
          </a:p>
          <a:p>
            <a:pPr lvl="1"/>
            <a:r>
              <a:rPr lang="de-AT" sz="1800" dirty="0"/>
              <a:t>Das „Wie genau“ ist beliebig </a:t>
            </a:r>
          </a:p>
          <a:p>
            <a:pPr lvl="1"/>
            <a:r>
              <a:rPr lang="de-AT" sz="1800" dirty="0"/>
              <a:t>Oft verwendet: User Stories</a:t>
            </a:r>
          </a:p>
          <a:p>
            <a:r>
              <a:rPr lang="de-AT" sz="2400" dirty="0"/>
              <a:t>Einzelne Elemente (Anforderungen) = Product Backlog Items</a:t>
            </a:r>
          </a:p>
          <a:p>
            <a:r>
              <a:rPr lang="de-AT" sz="2400" dirty="0"/>
              <a:t>Items sind eindeutig gereiht</a:t>
            </a:r>
          </a:p>
          <a:p>
            <a:pPr lvl="1"/>
            <a:r>
              <a:rPr lang="de-AT" sz="1800" dirty="0"/>
              <a:t>Eindeutige Priorisierung: 1) 2) 3) …</a:t>
            </a:r>
          </a:p>
          <a:p>
            <a:r>
              <a:rPr lang="de-AT" sz="2400" dirty="0"/>
              <a:t>Wird kontinuierlich aktualisiert</a:t>
            </a:r>
          </a:p>
          <a:p>
            <a:pPr marL="0" indent="0">
              <a:buNone/>
            </a:pPr>
            <a:r>
              <a:rPr lang="de-AT" sz="2400" dirty="0"/>
              <a:t>				 </a:t>
            </a:r>
            <a:r>
              <a:rPr lang="de-AT" sz="1400" dirty="0"/>
              <a:t>(später mehr dazu)</a:t>
            </a:r>
            <a:endParaRPr lang="de-AT" sz="1200" dirty="0"/>
          </a:p>
          <a:p>
            <a:endParaRPr lang="de-AT" sz="2400" dirty="0"/>
          </a:p>
          <a:p>
            <a:endParaRPr lang="de-AT" sz="2400" dirty="0"/>
          </a:p>
          <a:p>
            <a:endParaRPr lang="de-AT" sz="2400" dirty="0"/>
          </a:p>
          <a:p>
            <a:endParaRPr lang="de-AT" sz="2400" dirty="0"/>
          </a:p>
        </p:txBody>
      </p:sp>
      <p:sp>
        <p:nvSpPr>
          <p:cNvPr id="6" name="Titel 5"/>
          <p:cNvSpPr>
            <a:spLocks noGrp="1"/>
          </p:cNvSpPr>
          <p:nvPr>
            <p:ph type="title"/>
          </p:nvPr>
        </p:nvSpPr>
        <p:spPr/>
        <p:txBody>
          <a:bodyPr>
            <a:normAutofit/>
          </a:bodyPr>
          <a:lstStyle/>
          <a:p>
            <a:r>
              <a:rPr lang="de-AT" dirty="0" err="1"/>
              <a:t>Product</a:t>
            </a:r>
            <a:r>
              <a:rPr lang="de-AT" dirty="0"/>
              <a:t> </a:t>
            </a:r>
            <a:r>
              <a:rPr lang="de-AT" dirty="0" err="1"/>
              <a:t>Backlog</a:t>
            </a:r>
            <a:r>
              <a:rPr lang="de-AT" dirty="0"/>
              <a:t> (kurz)</a:t>
            </a:r>
          </a:p>
        </p:txBody>
      </p:sp>
      <p:grpSp>
        <p:nvGrpSpPr>
          <p:cNvPr id="9" name="Gruppieren 15"/>
          <p:cNvGrpSpPr>
            <a:grpSpLocks/>
          </p:cNvGrpSpPr>
          <p:nvPr/>
        </p:nvGrpSpPr>
        <p:grpSpPr bwMode="auto">
          <a:xfrm>
            <a:off x="2097086" y="2679750"/>
            <a:ext cx="1575754" cy="2119111"/>
            <a:chOff x="4510217" y="2697896"/>
            <a:chExt cx="1124470" cy="1355120"/>
          </a:xfrm>
        </p:grpSpPr>
        <p:sp>
          <p:nvSpPr>
            <p:cNvPr id="10" name="Würfel 9"/>
            <p:cNvSpPr/>
            <p:nvPr/>
          </p:nvSpPr>
          <p:spPr>
            <a:xfrm>
              <a:off x="4510217" y="3850871"/>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1" name="Würfel 10"/>
            <p:cNvSpPr/>
            <p:nvPr/>
          </p:nvSpPr>
          <p:spPr>
            <a:xfrm>
              <a:off x="4510217" y="3639368"/>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2" name="Würfel 11"/>
            <p:cNvSpPr/>
            <p:nvPr/>
          </p:nvSpPr>
          <p:spPr>
            <a:xfrm>
              <a:off x="4510217" y="3429736"/>
              <a:ext cx="901803" cy="200273"/>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3" name="Würfel 12"/>
            <p:cNvSpPr/>
            <p:nvPr/>
          </p:nvSpPr>
          <p:spPr>
            <a:xfrm>
              <a:off x="4510217" y="3218232"/>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4" name="Würfel 13"/>
            <p:cNvSpPr/>
            <p:nvPr/>
          </p:nvSpPr>
          <p:spPr>
            <a:xfrm>
              <a:off x="4510217" y="3006729"/>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 name="Würfel 14"/>
            <p:cNvSpPr/>
            <p:nvPr/>
          </p:nvSpPr>
          <p:spPr>
            <a:xfrm>
              <a:off x="4732884" y="2697896"/>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spTree>
    <p:extLst>
      <p:ext uri="{BB962C8B-B14F-4D97-AF65-F5344CB8AC3E}">
        <p14:creationId xmlns:p14="http://schemas.microsoft.com/office/powerpoint/2010/main" val="352888267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a:xfrm>
            <a:off x="4511676" y="1719930"/>
            <a:ext cx="6192837" cy="4751982"/>
          </a:xfrm>
        </p:spPr>
        <p:txBody>
          <a:bodyPr>
            <a:normAutofit fontScale="92500"/>
          </a:bodyPr>
          <a:lstStyle/>
          <a:p>
            <a:r>
              <a:rPr lang="de-AT" sz="2400" dirty="0"/>
              <a:t>Einzige ergebnisverantwortliche („</a:t>
            </a:r>
            <a:r>
              <a:rPr lang="de-AT" sz="2400" dirty="0" err="1"/>
              <a:t>accountable</a:t>
            </a:r>
            <a:r>
              <a:rPr lang="de-AT" sz="2400" dirty="0"/>
              <a:t>“) Person für </a:t>
            </a:r>
            <a:r>
              <a:rPr lang="de-AT" sz="2400" dirty="0" err="1"/>
              <a:t>Product</a:t>
            </a:r>
            <a:r>
              <a:rPr lang="de-AT" sz="2400" dirty="0"/>
              <a:t> Backlog</a:t>
            </a:r>
          </a:p>
          <a:p>
            <a:r>
              <a:rPr lang="de-AT" sz="2400" dirty="0"/>
              <a:t>Einzige Person, die Kundenwünsche ins </a:t>
            </a:r>
            <a:r>
              <a:rPr lang="de-AT" sz="2400" dirty="0" err="1"/>
              <a:t>Scrum</a:t>
            </a:r>
            <a:r>
              <a:rPr lang="de-AT" sz="2400" dirty="0"/>
              <a:t> Team einbringt</a:t>
            </a:r>
          </a:p>
          <a:p>
            <a:r>
              <a:rPr lang="de-AT" sz="2400" dirty="0"/>
              <a:t>Einzige Person, die Produktidee innerhalb des </a:t>
            </a:r>
            <a:r>
              <a:rPr lang="de-AT" sz="2400" dirty="0" err="1"/>
              <a:t>Scrum</a:t>
            </a:r>
            <a:r>
              <a:rPr lang="de-AT" sz="2400" dirty="0"/>
              <a:t> Teams repräsentiert</a:t>
            </a:r>
          </a:p>
          <a:p>
            <a:r>
              <a:rPr lang="de-AT" sz="2400" dirty="0"/>
              <a:t>Einzige Person, die Auskunft gibt, was warum wie priorisiert wurde</a:t>
            </a:r>
          </a:p>
          <a:p>
            <a:endParaRPr lang="de-AT" sz="2400" dirty="0"/>
          </a:p>
          <a:p>
            <a:pPr marL="0" indent="0">
              <a:buNone/>
            </a:pPr>
            <a:r>
              <a:rPr lang="de-AT" sz="2400" dirty="0"/>
              <a:t>				 </a:t>
            </a:r>
            <a:r>
              <a:rPr lang="de-AT" sz="1400" dirty="0"/>
              <a:t>(später mehr dazu)</a:t>
            </a:r>
            <a:endParaRPr lang="de-AT" sz="1200" dirty="0"/>
          </a:p>
        </p:txBody>
      </p:sp>
      <p:sp>
        <p:nvSpPr>
          <p:cNvPr id="6" name="Titel 5"/>
          <p:cNvSpPr>
            <a:spLocks noGrp="1"/>
          </p:cNvSpPr>
          <p:nvPr>
            <p:ph type="title"/>
          </p:nvPr>
        </p:nvSpPr>
        <p:spPr/>
        <p:txBody>
          <a:bodyPr>
            <a:normAutofit/>
          </a:bodyPr>
          <a:lstStyle/>
          <a:p>
            <a:r>
              <a:rPr lang="de-AT" dirty="0" err="1"/>
              <a:t>Product</a:t>
            </a:r>
            <a:r>
              <a:rPr lang="de-AT" dirty="0"/>
              <a:t> </a:t>
            </a:r>
            <a:r>
              <a:rPr lang="de-AT" dirty="0" err="1"/>
              <a:t>Owner</a:t>
            </a:r>
            <a:r>
              <a:rPr lang="de-AT" dirty="0"/>
              <a:t> (kurz)</a:t>
            </a:r>
          </a:p>
        </p:txBody>
      </p:sp>
      <p:grpSp>
        <p:nvGrpSpPr>
          <p:cNvPr id="60" name="Gruppieren 15"/>
          <p:cNvGrpSpPr>
            <a:grpSpLocks/>
          </p:cNvGrpSpPr>
          <p:nvPr/>
        </p:nvGrpSpPr>
        <p:grpSpPr bwMode="auto">
          <a:xfrm>
            <a:off x="2097086" y="2679750"/>
            <a:ext cx="1575754" cy="2119111"/>
            <a:chOff x="4510217" y="2697896"/>
            <a:chExt cx="1124470" cy="1355120"/>
          </a:xfrm>
        </p:grpSpPr>
        <p:sp>
          <p:nvSpPr>
            <p:cNvPr id="61" name="Würfel 60"/>
            <p:cNvSpPr/>
            <p:nvPr/>
          </p:nvSpPr>
          <p:spPr>
            <a:xfrm>
              <a:off x="4510217" y="3850871"/>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62" name="Würfel 61"/>
            <p:cNvSpPr/>
            <p:nvPr/>
          </p:nvSpPr>
          <p:spPr>
            <a:xfrm>
              <a:off x="4510217" y="3639368"/>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63" name="Würfel 62"/>
            <p:cNvSpPr/>
            <p:nvPr/>
          </p:nvSpPr>
          <p:spPr>
            <a:xfrm>
              <a:off x="4510217" y="3429736"/>
              <a:ext cx="901803" cy="200273"/>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64" name="Würfel 63"/>
            <p:cNvSpPr/>
            <p:nvPr/>
          </p:nvSpPr>
          <p:spPr>
            <a:xfrm>
              <a:off x="4510217" y="3218232"/>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65" name="Würfel 64"/>
            <p:cNvSpPr/>
            <p:nvPr/>
          </p:nvSpPr>
          <p:spPr>
            <a:xfrm>
              <a:off x="4510217" y="3006729"/>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66" name="Würfel 65"/>
            <p:cNvSpPr/>
            <p:nvPr/>
          </p:nvSpPr>
          <p:spPr>
            <a:xfrm>
              <a:off x="4732884" y="2697896"/>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pic>
        <p:nvPicPr>
          <p:cNvPr id="8" name="Picture 3" descr="C:\!_Pauls_Daten\Bildvorschlaege_ScrumFolien\MC9004393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9101" y="1693441"/>
            <a:ext cx="180000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764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2240608" y="1870233"/>
            <a:ext cx="6072178" cy="123642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AT"/>
          </a:p>
        </p:txBody>
      </p:sp>
      <p:sp>
        <p:nvSpPr>
          <p:cNvPr id="2" name="Textplatzhalter 1"/>
          <p:cNvSpPr>
            <a:spLocks noGrp="1"/>
          </p:cNvSpPr>
          <p:nvPr>
            <p:ph type="body" sz="quarter" idx="17"/>
          </p:nvPr>
        </p:nvSpPr>
        <p:spPr>
          <a:xfrm>
            <a:off x="2543480" y="1557338"/>
            <a:ext cx="6002817" cy="4751982"/>
          </a:xfrm>
        </p:spPr>
        <p:txBody>
          <a:bodyPr/>
          <a:lstStyle/>
          <a:p>
            <a:pPr marL="0" indent="0">
              <a:buNone/>
            </a:pPr>
            <a:endParaRPr lang="de-AT" sz="2400" dirty="0"/>
          </a:p>
          <a:p>
            <a:pPr marL="0" indent="0">
              <a:buNone/>
            </a:pPr>
            <a:r>
              <a:rPr lang="de-AT" sz="2000" b="1" dirty="0"/>
              <a:t>Sprint Backlog </a:t>
            </a:r>
            <a:r>
              <a:rPr lang="de-AT" sz="2000" dirty="0"/>
              <a:t>= Ergebnis des Sprint </a:t>
            </a:r>
            <a:r>
              <a:rPr lang="de-AT" sz="2000" dirty="0" err="1"/>
              <a:t>Plannings</a:t>
            </a:r>
            <a:endParaRPr lang="de-AT" sz="2000" dirty="0"/>
          </a:p>
          <a:p>
            <a:pPr lvl="1"/>
            <a:endParaRPr lang="de-AT" sz="1800" b="1" dirty="0"/>
          </a:p>
          <a:p>
            <a:endParaRPr lang="de-AT" sz="2400" dirty="0"/>
          </a:p>
          <a:p>
            <a:r>
              <a:rPr lang="de-AT" sz="2400" dirty="0"/>
              <a:t>Zu realisierende Product Backlog Items</a:t>
            </a:r>
          </a:p>
          <a:p>
            <a:r>
              <a:rPr lang="de-AT" sz="2400" dirty="0"/>
              <a:t>Plan, um sie im Sprint zu realisieren und Sprintziel zu erreichen</a:t>
            </a:r>
          </a:p>
          <a:p>
            <a:pPr marL="355600" lvl="1" indent="0">
              <a:buNone/>
            </a:pPr>
            <a:r>
              <a:rPr lang="de-AT" sz="1800" dirty="0"/>
              <a:t>  Inkludiert abgestimmtes Design</a:t>
            </a:r>
          </a:p>
          <a:p>
            <a:endParaRPr lang="de-AT" sz="2400" dirty="0"/>
          </a:p>
        </p:txBody>
      </p:sp>
      <p:sp>
        <p:nvSpPr>
          <p:cNvPr id="6" name="Titel 5"/>
          <p:cNvSpPr>
            <a:spLocks noGrp="1"/>
          </p:cNvSpPr>
          <p:nvPr>
            <p:ph type="title"/>
          </p:nvPr>
        </p:nvSpPr>
        <p:spPr/>
        <p:txBody>
          <a:bodyPr>
            <a:normAutofit/>
          </a:bodyPr>
          <a:lstStyle/>
          <a:p>
            <a:r>
              <a:rPr lang="de-AT" dirty="0"/>
              <a:t>Sprint </a:t>
            </a:r>
            <a:r>
              <a:rPr lang="de-AT" dirty="0" err="1"/>
              <a:t>Backlog</a:t>
            </a:r>
            <a:endParaRPr lang="de-AT" dirty="0"/>
          </a:p>
        </p:txBody>
      </p:sp>
      <p:grpSp>
        <p:nvGrpSpPr>
          <p:cNvPr id="21" name="Gruppieren 20"/>
          <p:cNvGrpSpPr/>
          <p:nvPr/>
        </p:nvGrpSpPr>
        <p:grpSpPr>
          <a:xfrm>
            <a:off x="3217507" y="5600993"/>
            <a:ext cx="2327381" cy="432048"/>
            <a:chOff x="842132" y="5796883"/>
            <a:chExt cx="1512168" cy="252028"/>
          </a:xfrm>
        </p:grpSpPr>
        <p:sp>
          <p:nvSpPr>
            <p:cNvPr id="60" name="Rechteck 59"/>
            <p:cNvSpPr/>
            <p:nvPr/>
          </p:nvSpPr>
          <p:spPr>
            <a:xfrm>
              <a:off x="842132" y="5796883"/>
              <a:ext cx="288032" cy="144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cxnSp>
          <p:nvCxnSpPr>
            <p:cNvPr id="61" name="Gewinkelte Verbindung 60"/>
            <p:cNvCxnSpPr>
              <a:stCxn id="60" idx="3"/>
            </p:cNvCxnSpPr>
            <p:nvPr/>
          </p:nvCxnSpPr>
          <p:spPr>
            <a:xfrm>
              <a:off x="1130164" y="5868891"/>
              <a:ext cx="288032" cy="72008"/>
            </a:xfrm>
            <a:prstGeom prst="bentConnector3">
              <a:avLst/>
            </a:prstGeom>
            <a:ln>
              <a:tailEnd type="arrow"/>
            </a:ln>
          </p:spPr>
          <p:style>
            <a:lnRef idx="1">
              <a:schemeClr val="accent3"/>
            </a:lnRef>
            <a:fillRef idx="2">
              <a:schemeClr val="accent3"/>
            </a:fillRef>
            <a:effectRef idx="1">
              <a:schemeClr val="accent3"/>
            </a:effectRef>
            <a:fontRef idx="minor">
              <a:schemeClr val="dk1"/>
            </a:fontRef>
          </p:style>
        </p:cxnSp>
        <p:sp>
          <p:nvSpPr>
            <p:cNvPr id="62" name="Rechteck 61"/>
            <p:cNvSpPr/>
            <p:nvPr/>
          </p:nvSpPr>
          <p:spPr>
            <a:xfrm>
              <a:off x="1418196" y="5904895"/>
              <a:ext cx="288032" cy="144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cxnSp>
          <p:nvCxnSpPr>
            <p:cNvPr id="63" name="Gerade Verbindung mit Pfeil 62"/>
            <p:cNvCxnSpPr/>
            <p:nvPr/>
          </p:nvCxnSpPr>
          <p:spPr>
            <a:xfrm flipV="1">
              <a:off x="1706228" y="5796883"/>
              <a:ext cx="360040" cy="18002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cxnSp>
          <p:nvCxnSpPr>
            <p:cNvPr id="64" name="Gerade Verbindung mit Pfeil 63"/>
            <p:cNvCxnSpPr/>
            <p:nvPr/>
          </p:nvCxnSpPr>
          <p:spPr>
            <a:xfrm>
              <a:off x="1706228" y="5976903"/>
              <a:ext cx="360040" cy="0"/>
            </a:xfrm>
            <a:prstGeom prst="straightConnector1">
              <a:avLst/>
            </a:prstGeom>
            <a:ln>
              <a:tailEnd type="arrow"/>
            </a:ln>
          </p:spPr>
          <p:style>
            <a:lnRef idx="1">
              <a:schemeClr val="accent3"/>
            </a:lnRef>
            <a:fillRef idx="2">
              <a:schemeClr val="accent3"/>
            </a:fillRef>
            <a:effectRef idx="1">
              <a:schemeClr val="accent3"/>
            </a:effectRef>
            <a:fontRef idx="minor">
              <a:schemeClr val="dk1"/>
            </a:fontRef>
          </p:style>
        </p:cxnSp>
        <p:sp>
          <p:nvSpPr>
            <p:cNvPr id="65" name="Rechteck 64"/>
            <p:cNvSpPr/>
            <p:nvPr/>
          </p:nvSpPr>
          <p:spPr>
            <a:xfrm>
              <a:off x="2066268" y="5796883"/>
              <a:ext cx="288032" cy="900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66" name="Rechteck 65"/>
            <p:cNvSpPr/>
            <p:nvPr/>
          </p:nvSpPr>
          <p:spPr>
            <a:xfrm>
              <a:off x="2060402" y="5940899"/>
              <a:ext cx="288032" cy="900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grpSp>
      <p:sp>
        <p:nvSpPr>
          <p:cNvPr id="22" name="Pfeil nach unten 21"/>
          <p:cNvSpPr/>
          <p:nvPr/>
        </p:nvSpPr>
        <p:spPr>
          <a:xfrm>
            <a:off x="2702809" y="2605745"/>
            <a:ext cx="604956" cy="64807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41560243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p:txBody>
          <a:bodyPr/>
          <a:lstStyle/>
          <a:p>
            <a:pPr marL="0" indent="0">
              <a:buNone/>
            </a:pPr>
            <a:r>
              <a:rPr lang="de-AT" sz="2400" dirty="0" err="1"/>
              <a:t>Increment</a:t>
            </a:r>
            <a:r>
              <a:rPr lang="de-AT" sz="2400" dirty="0"/>
              <a:t> = im Sprint fertiggestellte Product Backlog Items (Done)</a:t>
            </a:r>
          </a:p>
          <a:p>
            <a:r>
              <a:rPr lang="de-AT" sz="2400" dirty="0"/>
              <a:t>Erzeugt </a:t>
            </a:r>
            <a:r>
              <a:rPr lang="de-AT" sz="2400" b="1" dirty="0"/>
              <a:t>immer</a:t>
            </a:r>
            <a:r>
              <a:rPr lang="de-AT" sz="2400" dirty="0"/>
              <a:t> Mehrwert für Kunden</a:t>
            </a:r>
          </a:p>
          <a:p>
            <a:r>
              <a:rPr lang="de-AT" sz="2400" dirty="0"/>
              <a:t>Funktionsfähige, potenziell auslieferungsfähige Software </a:t>
            </a:r>
            <a:br>
              <a:rPr lang="de-AT" sz="2400" dirty="0"/>
            </a:br>
            <a:r>
              <a:rPr lang="de-AT" sz="2400" dirty="0"/>
              <a:t>(</a:t>
            </a:r>
            <a:r>
              <a:rPr lang="de-AT" sz="2400" b="1" dirty="0" err="1"/>
              <a:t>potentially</a:t>
            </a:r>
            <a:r>
              <a:rPr lang="de-AT" sz="2400" b="1" dirty="0"/>
              <a:t> </a:t>
            </a:r>
            <a:r>
              <a:rPr lang="de-AT" sz="2400" b="1" dirty="0" err="1"/>
              <a:t>releaseable</a:t>
            </a:r>
            <a:r>
              <a:rPr lang="de-AT" sz="2400" dirty="0"/>
              <a:t>)</a:t>
            </a:r>
          </a:p>
          <a:p>
            <a:r>
              <a:rPr lang="de-AT" sz="2400" dirty="0"/>
              <a:t>Funktionshub quer durch alle Schichten</a:t>
            </a:r>
          </a:p>
          <a:p>
            <a:pPr marL="355600" lvl="1" indent="0">
              <a:buNone/>
            </a:pPr>
            <a:r>
              <a:rPr lang="de-AT" sz="1800" dirty="0"/>
              <a:t>  wie z.B.     User Interface,     </a:t>
            </a:r>
            <a:br>
              <a:rPr lang="de-AT" sz="1800" dirty="0"/>
            </a:br>
            <a:r>
              <a:rPr lang="de-AT" sz="1800" dirty="0"/>
              <a:t>                    Geschäftslogik/Ablaufsteuerung,</a:t>
            </a:r>
            <a:br>
              <a:rPr lang="de-AT" sz="1800" dirty="0"/>
            </a:br>
            <a:r>
              <a:rPr lang="de-AT" sz="1800" dirty="0"/>
              <a:t>                    Datenbank, …</a:t>
            </a:r>
          </a:p>
          <a:p>
            <a:pPr marL="0" indent="0">
              <a:buNone/>
            </a:pPr>
            <a:endParaRPr lang="de-AT" sz="2400" dirty="0"/>
          </a:p>
        </p:txBody>
      </p:sp>
      <p:sp>
        <p:nvSpPr>
          <p:cNvPr id="6" name="Titel 5"/>
          <p:cNvSpPr>
            <a:spLocks noGrp="1"/>
          </p:cNvSpPr>
          <p:nvPr>
            <p:ph type="title"/>
          </p:nvPr>
        </p:nvSpPr>
        <p:spPr/>
        <p:txBody>
          <a:bodyPr>
            <a:normAutofit/>
          </a:bodyPr>
          <a:lstStyle/>
          <a:p>
            <a:r>
              <a:rPr lang="de-AT" dirty="0" err="1"/>
              <a:t>Increment</a:t>
            </a:r>
            <a:endParaRPr lang="de-AT" dirty="0"/>
          </a:p>
        </p:txBody>
      </p:sp>
      <p:sp>
        <p:nvSpPr>
          <p:cNvPr id="8" name="Würfel 7"/>
          <p:cNvSpPr/>
          <p:nvPr/>
        </p:nvSpPr>
        <p:spPr>
          <a:xfrm>
            <a:off x="2304175" y="2448946"/>
            <a:ext cx="987666" cy="2237354"/>
          </a:xfrm>
          <a:prstGeom prst="cube">
            <a:avLst/>
          </a:prstGeom>
          <a:effectLst>
            <a:glow rad="139700">
              <a:schemeClr val="accent6">
                <a:satMod val="175000"/>
                <a:alpha val="40000"/>
              </a:schemeClr>
            </a:glow>
          </a:effectLst>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3" name="Pfeil nach unten 2"/>
          <p:cNvSpPr/>
          <p:nvPr/>
        </p:nvSpPr>
        <p:spPr>
          <a:xfrm>
            <a:off x="5858710" y="5068017"/>
            <a:ext cx="240400" cy="79208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14850281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p:txBody>
          <a:bodyPr>
            <a:normAutofit/>
          </a:bodyPr>
          <a:lstStyle/>
          <a:p>
            <a:r>
              <a:rPr lang="de-AT" sz="2400" dirty="0"/>
              <a:t>Relatives Schätzen für Software z.B. in </a:t>
            </a:r>
            <a:r>
              <a:rPr lang="de-AT" sz="2400" b="1" dirty="0"/>
              <a:t>Story Points</a:t>
            </a:r>
            <a:endParaRPr lang="de-AT" sz="2400" dirty="0"/>
          </a:p>
          <a:p>
            <a:r>
              <a:rPr lang="de-AT" sz="2400" dirty="0"/>
              <a:t>Anforderung, z.B. User Story, wird geschätzt, nicht eigene Arbeitsleistung</a:t>
            </a:r>
          </a:p>
          <a:p>
            <a:r>
              <a:rPr lang="de-AT" sz="2400" dirty="0"/>
              <a:t>Referenzanforderungen erforderlich, um Schätzbasis zu sichern</a:t>
            </a:r>
            <a:br>
              <a:rPr lang="de-AT" sz="2400" dirty="0"/>
            </a:br>
            <a:endParaRPr lang="de-AT" sz="2400" dirty="0"/>
          </a:p>
          <a:p>
            <a:r>
              <a:rPr lang="de-AT" sz="2400" dirty="0"/>
              <a:t>Erfahrung führt zu genauerer Vorhersage, wieviel Story Points in Sprint bewältigt werden können (</a:t>
            </a:r>
            <a:r>
              <a:rPr lang="de-AT" sz="2400" b="1" dirty="0"/>
              <a:t>Velocity</a:t>
            </a:r>
            <a:r>
              <a:rPr lang="de-AT" sz="2400" dirty="0"/>
              <a:t>)</a:t>
            </a:r>
          </a:p>
        </p:txBody>
      </p:sp>
      <p:sp>
        <p:nvSpPr>
          <p:cNvPr id="6" name="Titel 5"/>
          <p:cNvSpPr>
            <a:spLocks noGrp="1"/>
          </p:cNvSpPr>
          <p:nvPr>
            <p:ph type="title"/>
          </p:nvPr>
        </p:nvSpPr>
        <p:spPr/>
        <p:txBody>
          <a:bodyPr>
            <a:normAutofit/>
          </a:bodyPr>
          <a:lstStyle/>
          <a:p>
            <a:r>
              <a:rPr lang="de-AT" dirty="0"/>
              <a:t>Relatives Schätzen</a:t>
            </a:r>
          </a:p>
        </p:txBody>
      </p:sp>
      <p:pic>
        <p:nvPicPr>
          <p:cNvPr id="11" name="Picture 5" descr="C:\Users\kersting\AppData\Local\Microsoft\Windows\Temporary Internet Files\Content.IE5\GFECHC14\MC9002124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9575" y="2763838"/>
            <a:ext cx="2679700"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342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7"/>
          </p:nvPr>
        </p:nvSpPr>
        <p:spPr>
          <a:xfrm>
            <a:off x="4501902" y="1371600"/>
            <a:ext cx="6547099" cy="4751982"/>
          </a:xfrm>
        </p:spPr>
        <p:txBody>
          <a:bodyPr/>
          <a:lstStyle/>
          <a:p>
            <a:pPr marL="0" indent="0">
              <a:buNone/>
            </a:pPr>
            <a:endParaRPr lang="de-AT" sz="2000" b="1" dirty="0"/>
          </a:p>
          <a:p>
            <a:pPr lvl="1"/>
            <a:r>
              <a:rPr lang="de-AT" sz="1800" dirty="0"/>
              <a:t>Karten mit nichtlinearen Zahlenwerten</a:t>
            </a:r>
          </a:p>
          <a:p>
            <a:pPr lvl="1"/>
            <a:r>
              <a:rPr lang="de-AT" sz="1800" dirty="0"/>
              <a:t>z.B. angepasste Fibonaccizahlen </a:t>
            </a:r>
            <a:br>
              <a:rPr lang="de-AT" sz="1800" dirty="0"/>
            </a:br>
            <a:r>
              <a:rPr lang="de-AT" sz="1800" dirty="0"/>
              <a:t>(1, 2, 3, 5, 8, 13, 20, 40, …),</a:t>
            </a:r>
            <a:br>
              <a:rPr lang="de-AT" sz="1800" dirty="0"/>
            </a:br>
            <a:r>
              <a:rPr lang="de-AT" sz="1800" dirty="0"/>
              <a:t>Zweierpotenzen, o.ä.</a:t>
            </a:r>
          </a:p>
          <a:p>
            <a:pPr marL="0" indent="0">
              <a:buNone/>
            </a:pPr>
            <a:r>
              <a:rPr lang="de-AT" sz="2000" dirty="0"/>
              <a:t>Ablauf</a:t>
            </a:r>
          </a:p>
          <a:p>
            <a:pPr lvl="1"/>
            <a:r>
              <a:rPr lang="de-AT" sz="1800" dirty="0"/>
              <a:t>Jede(r) wählt still </a:t>
            </a:r>
            <a:r>
              <a:rPr lang="de-AT" sz="1800" u="sng" dirty="0"/>
              <a:t>einen</a:t>
            </a:r>
            <a:r>
              <a:rPr lang="de-AT" sz="1800" dirty="0"/>
              <a:t> Schätzwert</a:t>
            </a:r>
          </a:p>
          <a:p>
            <a:pPr lvl="1"/>
            <a:r>
              <a:rPr lang="de-AT" sz="1800" dirty="0"/>
              <a:t>Alle decken </a:t>
            </a:r>
            <a:r>
              <a:rPr lang="de-AT" sz="1800" u="sng" dirty="0"/>
              <a:t>gleichzeitig</a:t>
            </a:r>
            <a:r>
              <a:rPr lang="de-AT" sz="1800" dirty="0"/>
              <a:t> Karte auf</a:t>
            </a:r>
          </a:p>
          <a:p>
            <a:pPr lvl="1"/>
            <a:r>
              <a:rPr lang="de-AT" sz="1800" dirty="0"/>
              <a:t>Höchster und niedrigster Wert werden kurz diskutiert</a:t>
            </a:r>
          </a:p>
          <a:p>
            <a:pPr lvl="1"/>
            <a:r>
              <a:rPr lang="de-AT" sz="1800" dirty="0"/>
              <a:t>Vorgang wiederholen, bis einheitlicher Schätzwert erreicht</a:t>
            </a:r>
          </a:p>
          <a:p>
            <a:pPr lvl="1"/>
            <a:r>
              <a:rPr lang="de-AT" sz="1800" dirty="0"/>
              <a:t>Begrenzung: Nach 3 Runden Mehrheitsentscheid</a:t>
            </a:r>
          </a:p>
          <a:p>
            <a:pPr lvl="1"/>
            <a:endParaRPr lang="de-AT" dirty="0"/>
          </a:p>
        </p:txBody>
      </p:sp>
      <p:sp>
        <p:nvSpPr>
          <p:cNvPr id="6" name="Titel 5"/>
          <p:cNvSpPr>
            <a:spLocks noGrp="1"/>
          </p:cNvSpPr>
          <p:nvPr>
            <p:ph type="title"/>
          </p:nvPr>
        </p:nvSpPr>
        <p:spPr/>
        <p:txBody>
          <a:bodyPr>
            <a:normAutofit/>
          </a:bodyPr>
          <a:lstStyle/>
          <a:p>
            <a:r>
              <a:rPr lang="de-AT" dirty="0" err="1"/>
              <a:t>Planning</a:t>
            </a:r>
            <a:r>
              <a:rPr lang="de-AT" dirty="0"/>
              <a:t> Poker</a:t>
            </a:r>
          </a:p>
        </p:txBody>
      </p:sp>
      <p:grpSp>
        <p:nvGrpSpPr>
          <p:cNvPr id="8" name="Gruppieren 7"/>
          <p:cNvGrpSpPr/>
          <p:nvPr/>
        </p:nvGrpSpPr>
        <p:grpSpPr>
          <a:xfrm>
            <a:off x="1506126" y="1849590"/>
            <a:ext cx="2582787" cy="3501964"/>
            <a:chOff x="363125" y="1849590"/>
            <a:chExt cx="2582787" cy="3501964"/>
          </a:xfrm>
        </p:grpSpPr>
        <p:sp>
          <p:nvSpPr>
            <p:cNvPr id="3" name="Rechteck 2"/>
            <p:cNvSpPr/>
            <p:nvPr/>
          </p:nvSpPr>
          <p:spPr>
            <a:xfrm>
              <a:off x="1828312" y="1854983"/>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4" name="Rechteck 3"/>
            <p:cNvSpPr/>
            <p:nvPr/>
          </p:nvSpPr>
          <p:spPr>
            <a:xfrm>
              <a:off x="2096007" y="2079118"/>
              <a:ext cx="582211"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8</a:t>
              </a:r>
            </a:p>
          </p:txBody>
        </p:sp>
        <p:sp>
          <p:nvSpPr>
            <p:cNvPr id="24" name="Rechteck 23"/>
            <p:cNvSpPr/>
            <p:nvPr/>
          </p:nvSpPr>
          <p:spPr>
            <a:xfrm rot="20406491">
              <a:off x="363125" y="1849590"/>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25" name="Rechteck 24"/>
            <p:cNvSpPr/>
            <p:nvPr/>
          </p:nvSpPr>
          <p:spPr>
            <a:xfrm rot="20406491">
              <a:off x="397479" y="2079787"/>
              <a:ext cx="979756"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20</a:t>
              </a:r>
            </a:p>
          </p:txBody>
        </p:sp>
        <p:sp>
          <p:nvSpPr>
            <p:cNvPr id="15" name="Rechteck 14"/>
            <p:cNvSpPr/>
            <p:nvPr/>
          </p:nvSpPr>
          <p:spPr>
            <a:xfrm rot="985034">
              <a:off x="397934" y="3471333"/>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16" name="Rechteck 15"/>
            <p:cNvSpPr/>
            <p:nvPr/>
          </p:nvSpPr>
          <p:spPr>
            <a:xfrm rot="985034">
              <a:off x="706440" y="3658558"/>
              <a:ext cx="582211"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5</a:t>
              </a:r>
            </a:p>
          </p:txBody>
        </p:sp>
        <p:sp>
          <p:nvSpPr>
            <p:cNvPr id="12" name="Rechteck 11"/>
            <p:cNvSpPr/>
            <p:nvPr/>
          </p:nvSpPr>
          <p:spPr>
            <a:xfrm rot="14251732">
              <a:off x="928416" y="4005354"/>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13" name="Rechteck 12"/>
            <p:cNvSpPr/>
            <p:nvPr/>
          </p:nvSpPr>
          <p:spPr>
            <a:xfrm rot="14251732">
              <a:off x="1110395" y="4385635"/>
              <a:ext cx="582211"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2</a:t>
              </a:r>
            </a:p>
          </p:txBody>
        </p:sp>
        <p:sp>
          <p:nvSpPr>
            <p:cNvPr id="21" name="Rechteck 20"/>
            <p:cNvSpPr/>
            <p:nvPr/>
          </p:nvSpPr>
          <p:spPr>
            <a:xfrm rot="810364">
              <a:off x="1027608" y="2350488"/>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22" name="Rechteck 21"/>
            <p:cNvSpPr/>
            <p:nvPr/>
          </p:nvSpPr>
          <p:spPr>
            <a:xfrm rot="810364">
              <a:off x="1319031" y="2577433"/>
              <a:ext cx="582211"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3</a:t>
              </a:r>
            </a:p>
          </p:txBody>
        </p:sp>
        <p:sp>
          <p:nvSpPr>
            <p:cNvPr id="18" name="Rechteck 17"/>
            <p:cNvSpPr/>
            <p:nvPr/>
          </p:nvSpPr>
          <p:spPr>
            <a:xfrm rot="19412219">
              <a:off x="1799785" y="3745497"/>
              <a:ext cx="1117600" cy="157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AT"/>
            </a:p>
          </p:txBody>
        </p:sp>
        <p:sp>
          <p:nvSpPr>
            <p:cNvPr id="19" name="Rechteck 18"/>
            <p:cNvSpPr/>
            <p:nvPr/>
          </p:nvSpPr>
          <p:spPr>
            <a:xfrm rot="19412219">
              <a:off x="1808327" y="3989521"/>
              <a:ext cx="979756" cy="923330"/>
            </a:xfrm>
            <a:prstGeom prst="rect">
              <a:avLst/>
            </a:prstGeom>
            <a:noFill/>
          </p:spPr>
          <p:txBody>
            <a:bodyPr wrap="none" lIns="91440" tIns="45720" rIns="91440" bIns="45720">
              <a:spAutoFit/>
            </a:bodyPr>
            <a:lstStyle/>
            <a:p>
              <a:pPr algn="ctr"/>
              <a:r>
                <a:rPr lang="de-DE"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13</a:t>
              </a:r>
            </a:p>
          </p:txBody>
        </p:sp>
      </p:grpSp>
    </p:spTree>
    <p:extLst>
      <p:ext uri="{BB962C8B-B14F-4D97-AF65-F5344CB8AC3E}">
        <p14:creationId xmlns:p14="http://schemas.microsoft.com/office/powerpoint/2010/main" val="337930552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pPr marL="0" indent="0">
              <a:buNone/>
            </a:pPr>
            <a:r>
              <a:rPr lang="de-AT" dirty="0"/>
              <a:t>Schätzen mit Punkten Übung</a:t>
            </a:r>
          </a:p>
        </p:txBody>
      </p:sp>
      <p:sp>
        <p:nvSpPr>
          <p:cNvPr id="10" name="Textplatzhalter 9"/>
          <p:cNvSpPr>
            <a:spLocks noGrp="1"/>
          </p:cNvSpPr>
          <p:nvPr>
            <p:ph type="body" sz="quarter" idx="17"/>
          </p:nvPr>
        </p:nvSpPr>
        <p:spPr>
          <a:xfrm>
            <a:off x="2014233" y="2057401"/>
            <a:ext cx="5737952" cy="4383805"/>
          </a:xfrm>
        </p:spPr>
        <p:txBody>
          <a:bodyPr>
            <a:normAutofit fontScale="47500" lnSpcReduction="20000"/>
          </a:bodyPr>
          <a:lstStyle/>
          <a:p>
            <a:r>
              <a:rPr lang="de-AT" sz="3600" dirty="0"/>
              <a:t>„Als Tiergartenbetreiber will ich für jede Tierart ein Gehege bauen, damit die Zuschauer die Tiere beobachten können.“</a:t>
            </a:r>
          </a:p>
          <a:p>
            <a:r>
              <a:rPr lang="de-AT" sz="3600" dirty="0"/>
              <a:t>Als Referenzwert: Kamel = 8 SP</a:t>
            </a:r>
          </a:p>
          <a:p>
            <a:r>
              <a:rPr lang="de-AT" sz="3600" dirty="0"/>
              <a:t>Schätzen Sie die Aufgabe in „Story Points“ für folgende Tiere</a:t>
            </a:r>
          </a:p>
          <a:p>
            <a:pPr lvl="1"/>
            <a:r>
              <a:rPr lang="de-AT" sz="2900" dirty="0"/>
              <a:t>Ameise</a:t>
            </a:r>
          </a:p>
          <a:p>
            <a:pPr lvl="1"/>
            <a:r>
              <a:rPr lang="de-AT" sz="2900" dirty="0"/>
              <a:t>Tiger</a:t>
            </a:r>
          </a:p>
          <a:p>
            <a:pPr lvl="1"/>
            <a:r>
              <a:rPr lang="de-AT" sz="2900" dirty="0"/>
              <a:t>Elefant</a:t>
            </a:r>
          </a:p>
          <a:p>
            <a:pPr lvl="1"/>
            <a:r>
              <a:rPr lang="de-AT" sz="2900" dirty="0"/>
              <a:t>Wolf</a:t>
            </a:r>
          </a:p>
          <a:p>
            <a:pPr lvl="1"/>
            <a:r>
              <a:rPr lang="de-AT" sz="2900" dirty="0"/>
              <a:t>Gecko</a:t>
            </a:r>
          </a:p>
          <a:p>
            <a:pPr lvl="1"/>
            <a:endParaRPr lang="de-AT" sz="2900" dirty="0"/>
          </a:p>
          <a:p>
            <a:r>
              <a:rPr lang="de-AT" sz="2900" dirty="0">
                <a:hlinkClick r:id="rId3"/>
              </a:rPr>
              <a:t>https://planningpokeronline.com/4dAk27y48R8WWBPVtequ/</a:t>
            </a:r>
            <a:r>
              <a:rPr lang="de-AT" sz="2900" dirty="0"/>
              <a:t> </a:t>
            </a:r>
          </a:p>
          <a:p>
            <a:pPr lvl="1"/>
            <a:endParaRPr lang="de-AT" sz="1800" dirty="0"/>
          </a:p>
          <a:p>
            <a:pPr marL="0" indent="0">
              <a:buNone/>
            </a:pPr>
            <a:endParaRPr lang="de-AT" dirty="0"/>
          </a:p>
          <a:p>
            <a:pPr lvl="1"/>
            <a:endParaRPr lang="de-AT" sz="1800" dirty="0"/>
          </a:p>
        </p:txBody>
      </p:sp>
      <p:pic>
        <p:nvPicPr>
          <p:cNvPr id="5" name="Grafik 4">
            <a:extLst>
              <a:ext uri="{FF2B5EF4-FFF2-40B4-BE49-F238E27FC236}">
                <a16:creationId xmlns:a16="http://schemas.microsoft.com/office/drawing/2014/main" id="{996FA0D7-428A-AEDE-83BC-958E93D79BEB}"/>
              </a:ext>
            </a:extLst>
          </p:cNvPr>
          <p:cNvPicPr>
            <a:picLocks noChangeAspect="1"/>
          </p:cNvPicPr>
          <p:nvPr/>
        </p:nvPicPr>
        <p:blipFill>
          <a:blip r:embed="rId4"/>
          <a:stretch>
            <a:fillRect/>
          </a:stretch>
        </p:blipFill>
        <p:spPr>
          <a:xfrm>
            <a:off x="7896200" y="2114032"/>
            <a:ext cx="2629936" cy="2629936"/>
          </a:xfrm>
          <a:prstGeom prst="rect">
            <a:avLst/>
          </a:prstGeom>
        </p:spPr>
      </p:pic>
    </p:spTree>
    <p:extLst>
      <p:ext uri="{BB962C8B-B14F-4D97-AF65-F5344CB8AC3E}">
        <p14:creationId xmlns:p14="http://schemas.microsoft.com/office/powerpoint/2010/main" val="31877864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250"/>
                                        <p:tgtEl>
                                          <p:spTgt spid="10">
                                            <p:txEl>
                                              <p:pRg st="2" end="2"/>
                                            </p:txEl>
                                          </p:spTgt>
                                        </p:tgtEl>
                                      </p:cBhvr>
                                    </p:animEffect>
                                    <p:anim calcmode="lin" valueType="num">
                                      <p:cBhvr>
                                        <p:cTn id="8" dur="2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2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fade">
                                      <p:cBhvr>
                                        <p:cTn id="14" dur="250"/>
                                        <p:tgtEl>
                                          <p:spTgt spid="10">
                                            <p:txEl>
                                              <p:pRg st="3" end="3"/>
                                            </p:txEl>
                                          </p:spTgt>
                                        </p:tgtEl>
                                      </p:cBhvr>
                                    </p:animEffect>
                                    <p:anim calcmode="lin" valueType="num">
                                      <p:cBhvr>
                                        <p:cTn id="15" dur="25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6" dur="250" fill="hold"/>
                                        <p:tgtEl>
                                          <p:spTgt spid="10">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250"/>
                                        <p:tgtEl>
                                          <p:spTgt spid="10">
                                            <p:txEl>
                                              <p:pRg st="4" end="4"/>
                                            </p:txEl>
                                          </p:spTgt>
                                        </p:tgtEl>
                                      </p:cBhvr>
                                    </p:animEffect>
                                    <p:anim calcmode="lin" valueType="num">
                                      <p:cBhvr>
                                        <p:cTn id="20" dur="25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1" dur="250" fill="hold"/>
                                        <p:tgtEl>
                                          <p:spTgt spid="10">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250"/>
                                        <p:tgtEl>
                                          <p:spTgt spid="10">
                                            <p:txEl>
                                              <p:pRg st="5" end="5"/>
                                            </p:txEl>
                                          </p:spTgt>
                                        </p:tgtEl>
                                      </p:cBhvr>
                                    </p:animEffect>
                                    <p:anim calcmode="lin" valueType="num">
                                      <p:cBhvr>
                                        <p:cTn id="25" dur="25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6" dur="250" fill="hold"/>
                                        <p:tgtEl>
                                          <p:spTgt spid="10">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fade">
                                      <p:cBhvr>
                                        <p:cTn id="29" dur="250"/>
                                        <p:tgtEl>
                                          <p:spTgt spid="10">
                                            <p:txEl>
                                              <p:pRg st="6" end="6"/>
                                            </p:txEl>
                                          </p:spTgt>
                                        </p:tgtEl>
                                      </p:cBhvr>
                                    </p:animEffect>
                                    <p:anim calcmode="lin" valueType="num">
                                      <p:cBhvr>
                                        <p:cTn id="30" dur="25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1" dur="250" fill="hold"/>
                                        <p:tgtEl>
                                          <p:spTgt spid="10">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fade">
                                      <p:cBhvr>
                                        <p:cTn id="34" dur="250"/>
                                        <p:tgtEl>
                                          <p:spTgt spid="10">
                                            <p:txEl>
                                              <p:pRg st="7" end="7"/>
                                            </p:txEl>
                                          </p:spTgt>
                                        </p:tgtEl>
                                      </p:cBhvr>
                                    </p:animEffect>
                                    <p:anim calcmode="lin" valueType="num">
                                      <p:cBhvr>
                                        <p:cTn id="35" dur="25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6" dur="250" fill="hold"/>
                                        <p:tgtEl>
                                          <p:spTgt spid="10">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xEl>
                                              <p:pRg st="9" end="9"/>
                                            </p:txEl>
                                          </p:spTgt>
                                        </p:tgtEl>
                                        <p:attrNameLst>
                                          <p:attrName>style.visibility</p:attrName>
                                        </p:attrNameLst>
                                      </p:cBhvr>
                                      <p:to>
                                        <p:strVal val="visible"/>
                                      </p:to>
                                    </p:set>
                                    <p:animEffect transition="in" filter="fade">
                                      <p:cBhvr>
                                        <p:cTn id="39" dur="250"/>
                                        <p:tgtEl>
                                          <p:spTgt spid="10">
                                            <p:txEl>
                                              <p:pRg st="9" end="9"/>
                                            </p:txEl>
                                          </p:spTgt>
                                        </p:tgtEl>
                                      </p:cBhvr>
                                    </p:animEffect>
                                    <p:anim calcmode="lin" valueType="num">
                                      <p:cBhvr>
                                        <p:cTn id="40" dur="25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41" dur="25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2482" y="318317"/>
            <a:ext cx="8668654" cy="1371600"/>
          </a:xfrm>
        </p:spPr>
        <p:txBody>
          <a:bodyPr/>
          <a:lstStyle/>
          <a:p>
            <a:r>
              <a:rPr lang="de-AT" dirty="0"/>
              <a:t>Traditionelle Entwicklung nach Wasserfall</a:t>
            </a:r>
          </a:p>
        </p:txBody>
      </p:sp>
      <p:grpSp>
        <p:nvGrpSpPr>
          <p:cNvPr id="47" name="Gruppieren 46"/>
          <p:cNvGrpSpPr/>
          <p:nvPr/>
        </p:nvGrpSpPr>
        <p:grpSpPr>
          <a:xfrm>
            <a:off x="4615669" y="1795774"/>
            <a:ext cx="4790854" cy="4056250"/>
            <a:chOff x="416495" y="1692902"/>
            <a:chExt cx="4790854" cy="4056250"/>
          </a:xfrm>
        </p:grpSpPr>
        <p:sp>
          <p:nvSpPr>
            <p:cNvPr id="48" name="Abgerundetes Rechteck 47"/>
            <p:cNvSpPr/>
            <p:nvPr/>
          </p:nvSpPr>
          <p:spPr>
            <a:xfrm>
              <a:off x="416495" y="1692902"/>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Plan</a:t>
              </a:r>
            </a:p>
          </p:txBody>
        </p:sp>
        <p:sp>
          <p:nvSpPr>
            <p:cNvPr id="50" name="Abgerundetes Rechteck 49"/>
            <p:cNvSpPr/>
            <p:nvPr/>
          </p:nvSpPr>
          <p:spPr>
            <a:xfrm>
              <a:off x="941902" y="2405228"/>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Design</a:t>
              </a:r>
            </a:p>
          </p:txBody>
        </p:sp>
        <p:sp>
          <p:nvSpPr>
            <p:cNvPr id="52" name="Abgerundetes Rechteck 51"/>
            <p:cNvSpPr/>
            <p:nvPr/>
          </p:nvSpPr>
          <p:spPr>
            <a:xfrm>
              <a:off x="1424608" y="3124908"/>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Implementierung</a:t>
              </a:r>
            </a:p>
          </p:txBody>
        </p:sp>
        <p:sp>
          <p:nvSpPr>
            <p:cNvPr id="54" name="Abgerundetes Rechteck 53"/>
            <p:cNvSpPr/>
            <p:nvPr/>
          </p:nvSpPr>
          <p:spPr>
            <a:xfrm>
              <a:off x="1985807" y="3844742"/>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Test</a:t>
              </a:r>
            </a:p>
          </p:txBody>
        </p:sp>
        <p:sp>
          <p:nvSpPr>
            <p:cNvPr id="56" name="Abgerundetes Rechteck 55"/>
            <p:cNvSpPr/>
            <p:nvPr/>
          </p:nvSpPr>
          <p:spPr>
            <a:xfrm>
              <a:off x="2560710" y="4546661"/>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Release</a:t>
              </a:r>
            </a:p>
          </p:txBody>
        </p:sp>
        <p:sp>
          <p:nvSpPr>
            <p:cNvPr id="58" name="Abgerundetes Rechteck 57"/>
            <p:cNvSpPr/>
            <p:nvPr/>
          </p:nvSpPr>
          <p:spPr>
            <a:xfrm>
              <a:off x="3047349" y="5253905"/>
              <a:ext cx="2160000" cy="49524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accent3">
                      <a:lumMod val="50000"/>
                    </a:schemeClr>
                  </a:solidFill>
                </a:rPr>
                <a:t>Wartung</a:t>
              </a:r>
            </a:p>
          </p:txBody>
        </p:sp>
        <p:sp>
          <p:nvSpPr>
            <p:cNvPr id="60" name="Pfeil nach unten 59"/>
            <p:cNvSpPr/>
            <p:nvPr/>
          </p:nvSpPr>
          <p:spPr>
            <a:xfrm>
              <a:off x="1601745" y="2125191"/>
              <a:ext cx="345757" cy="342993"/>
            </a:xfrm>
            <a:prstGeom prst="downArrow">
              <a:avLst/>
            </a:prstGeom>
            <a:solidFill>
              <a:schemeClr val="accent3">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1" name="Pfeil nach unten 60"/>
            <p:cNvSpPr/>
            <p:nvPr/>
          </p:nvSpPr>
          <p:spPr>
            <a:xfrm>
              <a:off x="2214954" y="2818359"/>
              <a:ext cx="345757" cy="342993"/>
            </a:xfrm>
            <a:prstGeom prst="downArrow">
              <a:avLst/>
            </a:prstGeom>
            <a:solidFill>
              <a:schemeClr val="accent3">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2" name="Pfeil nach unten 61"/>
            <p:cNvSpPr/>
            <p:nvPr/>
          </p:nvSpPr>
          <p:spPr>
            <a:xfrm>
              <a:off x="2620891" y="3564707"/>
              <a:ext cx="345757" cy="342993"/>
            </a:xfrm>
            <a:prstGeom prst="downArrow">
              <a:avLst/>
            </a:prstGeom>
            <a:solidFill>
              <a:schemeClr val="accent3">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3" name="Pfeil nach unten 62"/>
            <p:cNvSpPr/>
            <p:nvPr/>
          </p:nvSpPr>
          <p:spPr>
            <a:xfrm>
              <a:off x="3194202" y="4277032"/>
              <a:ext cx="345757" cy="342993"/>
            </a:xfrm>
            <a:prstGeom prst="downArrow">
              <a:avLst/>
            </a:prstGeom>
            <a:solidFill>
              <a:schemeClr val="accent3">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4" name="Pfeil nach unten 63"/>
            <p:cNvSpPr/>
            <p:nvPr/>
          </p:nvSpPr>
          <p:spPr>
            <a:xfrm>
              <a:off x="3689035" y="4973870"/>
              <a:ext cx="345757" cy="342993"/>
            </a:xfrm>
            <a:prstGeom prst="downArrow">
              <a:avLst/>
            </a:prstGeom>
            <a:solidFill>
              <a:schemeClr val="accent3">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1026" name="Picture 2" descr="C:\Users\kersting\AppData\Local\Microsoft\Windows\Temporary Internet Files\Content.IE5\Y12AHTYU\MP9004027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1595042"/>
            <a:ext cx="2952328" cy="44273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platzhalter 3"/>
          <p:cNvSpPr txBox="1">
            <a:spLocks/>
          </p:cNvSpPr>
          <p:nvPr/>
        </p:nvSpPr>
        <p:spPr>
          <a:xfrm rot="3389581">
            <a:off x="7283454" y="2945824"/>
            <a:ext cx="3302213" cy="1786503"/>
          </a:xfrm>
          <a:prstGeom prst="rect">
            <a:avLst/>
          </a:prstGeom>
        </p:spPr>
        <p:txBody>
          <a:bodyPr vert="horz" lIns="36000" tIns="0" rIns="0" bIns="0" rtlCol="0">
            <a:noAutofit/>
          </a:bodyPr>
          <a:lstStyle>
            <a:lvl1pPr marL="355600" indent="-355600" algn="l" defTabSz="914400" rtl="0" eaLnBrk="1" latinLnBrk="0" hangingPunct="1">
              <a:lnSpc>
                <a:spcPct val="95000"/>
              </a:lnSpc>
              <a:spcBef>
                <a:spcPts val="1800"/>
              </a:spcBef>
              <a:buClr>
                <a:schemeClr val="accent1"/>
              </a:buClr>
              <a:buSzPct val="110000"/>
              <a:buFont typeface="Wingdings" pitchFamily="2" charset="2"/>
              <a:buChar char="§"/>
              <a:defRPr lang="de-DE" sz="2400" b="0" i="0" u="none" strike="noStrike" kern="0" cap="none" spc="0" baseline="0" dirty="0" smtClean="0">
                <a:solidFill>
                  <a:schemeClr val="tx1"/>
                </a:solidFill>
                <a:uFillTx/>
                <a:latin typeface="+mn-lt"/>
                <a:ea typeface="+mn-ea"/>
                <a:cs typeface="+mn-cs"/>
              </a:defRPr>
            </a:lvl1pPr>
            <a:lvl2pPr marL="723900" indent="-368300" algn="l" defTabSz="914400" rtl="0" eaLnBrk="1" latinLnBrk="0" hangingPunct="1">
              <a:lnSpc>
                <a:spcPct val="95000"/>
              </a:lnSpc>
              <a:spcBef>
                <a:spcPts val="600"/>
              </a:spcBef>
              <a:buClr>
                <a:schemeClr val="tx2"/>
              </a:buClr>
              <a:buSzPct val="110000"/>
              <a:buFont typeface="Wingdings" pitchFamily="2" charset="2"/>
              <a:buChar char="§"/>
              <a:defRPr lang="de-DE" sz="1800" b="0" i="0" u="none" strike="noStrike" kern="0" cap="none" spc="0" baseline="0" dirty="0" smtClean="0">
                <a:solidFill>
                  <a:schemeClr val="tx1"/>
                </a:solidFill>
                <a:uFillTx/>
                <a:latin typeface="+mn-lt"/>
                <a:ea typeface="+mn-ea"/>
                <a:cs typeface="+mn-cs"/>
              </a:defRPr>
            </a:lvl2pPr>
            <a:lvl3pPr marL="990600" indent="-266700" algn="l" defTabSz="914400" rtl="0" eaLnBrk="1" latinLnBrk="0" hangingPunct="1">
              <a:lnSpc>
                <a:spcPct val="95000"/>
              </a:lnSpc>
              <a:spcBef>
                <a:spcPts val="300"/>
              </a:spcBef>
              <a:buFont typeface="Arial" pitchFamily="34" charset="0"/>
              <a:buChar char="•"/>
              <a:defRPr lang="de-DE" sz="1600" b="0" i="0" u="none" strike="noStrike" kern="0" cap="none" spc="0" baseline="0" dirty="0" smtClean="0">
                <a:solidFill>
                  <a:schemeClr val="tx1"/>
                </a:solidFill>
                <a:uFillTx/>
                <a:latin typeface="+mn-lt"/>
                <a:ea typeface="+mn-ea"/>
                <a:cs typeface="+mn-cs"/>
              </a:defRPr>
            </a:lvl3pPr>
            <a:lvl4pPr marL="1168400" indent="-177800" algn="l" defTabSz="914400" rtl="0" eaLnBrk="1" latinLnBrk="0" hangingPunct="1">
              <a:lnSpc>
                <a:spcPct val="95000"/>
              </a:lnSpc>
              <a:spcBef>
                <a:spcPts val="300"/>
              </a:spcBef>
              <a:buFont typeface="Arial" pitchFamily="34" charset="0"/>
              <a:buChar char="•"/>
              <a:defRPr lang="de-DE" sz="1200" b="0" i="0" u="none" strike="noStrike" kern="0" cap="none" spc="0" baseline="0" dirty="0" smtClean="0">
                <a:solidFill>
                  <a:schemeClr val="tx1"/>
                </a:solidFill>
                <a:uFillTx/>
                <a:latin typeface="+mn-lt"/>
                <a:ea typeface="+mn-ea"/>
                <a:cs typeface="+mn-cs"/>
              </a:defRPr>
            </a:lvl4pPr>
            <a:lvl5pPr marL="1435100" indent="-177800" algn="l" defTabSz="914400" rtl="0" eaLnBrk="1" latinLnBrk="0" hangingPunct="1">
              <a:lnSpc>
                <a:spcPct val="95000"/>
              </a:lnSpc>
              <a:spcBef>
                <a:spcPts val="300"/>
              </a:spcBef>
              <a:buFont typeface="Arial" pitchFamily="34" charset="0"/>
              <a:buChar char="•"/>
              <a:defRPr lang="de-DE" sz="1200" b="0" i="1" u="none" strike="noStrike" kern="0" cap="none" spc="0" baseline="0" dirty="0">
                <a:solidFill>
                  <a:schemeClr val="tx1"/>
                </a:solidFill>
                <a:uFillTx/>
                <a:latin typeface="+mn-lt"/>
                <a:ea typeface="+mn-ea"/>
                <a:cs typeface="+mn-cs"/>
              </a:defRPr>
            </a:lvl5pPr>
            <a:lvl6pPr marL="2286000" indent="0" algn="r" defTabSz="914400" rtl="0" eaLnBrk="1" latinLnBrk="0" hangingPunct="1">
              <a:lnSpc>
                <a:spcPct val="95000"/>
              </a:lnSpc>
              <a:spcBef>
                <a:spcPts val="300"/>
              </a:spcBef>
              <a:buFont typeface="Arial" pitchFamily="34" charset="0"/>
              <a:buNone/>
              <a:defRPr sz="16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de-AT" dirty="0"/>
            </a:br>
            <a:r>
              <a:rPr lang="de-AT" dirty="0"/>
              <a:t>Die ursprüngliche Idee</a:t>
            </a:r>
          </a:p>
        </p:txBody>
      </p:sp>
    </p:spTree>
    <p:extLst>
      <p:ext uri="{BB962C8B-B14F-4D97-AF65-F5344CB8AC3E}">
        <p14:creationId xmlns:p14="http://schemas.microsoft.com/office/powerpoint/2010/main" val="19094717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5" descr="C:\!_Pauls_Daten\Bildvorschlaege_ScrumFolien\MC9004393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286" y="4570196"/>
            <a:ext cx="1390299" cy="1390299"/>
          </a:xfrm>
          <a:prstGeom prst="rect">
            <a:avLst/>
          </a:prstGeom>
          <a:noFill/>
          <a:extLst>
            <a:ext uri="{909E8E84-426E-40DD-AFC4-6F175D3DCCD1}">
              <a14:hiddenFill xmlns:a14="http://schemas.microsoft.com/office/drawing/2010/main">
                <a:solidFill>
                  <a:srgbClr val="FFFFFF"/>
                </a:solidFill>
              </a14:hiddenFill>
            </a:ext>
          </a:extLst>
        </p:spPr>
      </p:pic>
      <p:sp>
        <p:nvSpPr>
          <p:cNvPr id="8" name="Textplatzhalter 7"/>
          <p:cNvSpPr>
            <a:spLocks noGrp="1"/>
          </p:cNvSpPr>
          <p:nvPr>
            <p:ph type="body" sz="quarter" idx="17"/>
          </p:nvPr>
        </p:nvSpPr>
        <p:spPr/>
        <p:txBody>
          <a:bodyPr>
            <a:normAutofit/>
          </a:bodyPr>
          <a:lstStyle/>
          <a:p>
            <a:pPr marL="368300" lvl="1" indent="0">
              <a:buNone/>
            </a:pPr>
            <a:endParaRPr lang="de-AT" sz="1800" dirty="0"/>
          </a:p>
          <a:p>
            <a:pPr lvl="1"/>
            <a:r>
              <a:rPr lang="de-AT" sz="1800" dirty="0"/>
              <a:t>Ausnahmslos </a:t>
            </a:r>
            <a:r>
              <a:rPr lang="de-AT" sz="1800" b="1" dirty="0"/>
              <a:t>täglich</a:t>
            </a:r>
          </a:p>
          <a:p>
            <a:pPr lvl="1"/>
            <a:r>
              <a:rPr lang="de-AT" sz="1800" b="1" dirty="0"/>
              <a:t>Developer </a:t>
            </a:r>
            <a:r>
              <a:rPr lang="de-AT" sz="1800" dirty="0"/>
              <a:t>und (bei Bedarf) </a:t>
            </a:r>
            <a:r>
              <a:rPr lang="de-AT" sz="1800" dirty="0" err="1"/>
              <a:t>Scrum</a:t>
            </a:r>
            <a:r>
              <a:rPr lang="de-AT" sz="1800" dirty="0"/>
              <a:t> Master</a:t>
            </a:r>
          </a:p>
          <a:p>
            <a:pPr lvl="1"/>
            <a:r>
              <a:rPr lang="de-AT" sz="1800" dirty="0"/>
              <a:t>Alle pünktlich anwesend (notfalls kompetent vertreten)</a:t>
            </a:r>
          </a:p>
          <a:p>
            <a:pPr lvl="1"/>
            <a:r>
              <a:rPr lang="de-AT" sz="1800" dirty="0"/>
              <a:t>Im Stehen (</a:t>
            </a:r>
            <a:r>
              <a:rPr lang="de-AT" sz="1800" dirty="0" err="1"/>
              <a:t>Standup</a:t>
            </a:r>
            <a:r>
              <a:rPr lang="de-AT" sz="1800" dirty="0"/>
              <a:t>-Meeting)</a:t>
            </a:r>
          </a:p>
          <a:p>
            <a:pPr lvl="1"/>
            <a:r>
              <a:rPr lang="de-AT" sz="1800" dirty="0"/>
              <a:t>Maximal </a:t>
            </a:r>
            <a:r>
              <a:rPr lang="de-AT" sz="1800" b="1" dirty="0"/>
              <a:t>15 Minuten </a:t>
            </a:r>
            <a:r>
              <a:rPr lang="de-AT" sz="1800" b="1" dirty="0">
                <a:sym typeface="Wingdings" panose="05000000000000000000" pitchFamily="2" charset="2"/>
              </a:rPr>
              <a:t> </a:t>
            </a:r>
            <a:r>
              <a:rPr lang="de-AT" sz="1800" dirty="0" err="1">
                <a:sym typeface="Wingdings" pitchFamily="2" charset="2"/>
              </a:rPr>
              <a:t>Timebox</a:t>
            </a:r>
            <a:endParaRPr lang="de-AT" sz="1800" dirty="0"/>
          </a:p>
          <a:p>
            <a:pPr lvl="1"/>
            <a:r>
              <a:rPr lang="de-AT" sz="1800" b="1" dirty="0"/>
              <a:t>Fortschritt zum Sprint Goal </a:t>
            </a:r>
            <a:r>
              <a:rPr lang="de-AT" sz="1800" dirty="0"/>
              <a:t>und </a:t>
            </a:r>
            <a:r>
              <a:rPr lang="de-AT" sz="1800" b="1" dirty="0"/>
              <a:t>Arbeitsplan</a:t>
            </a:r>
            <a:r>
              <a:rPr lang="de-AT" sz="1800" dirty="0"/>
              <a:t> für den bevorstehenden Tag</a:t>
            </a:r>
          </a:p>
          <a:p>
            <a:pPr lvl="1"/>
            <a:r>
              <a:rPr lang="de-AT" sz="1800" dirty="0"/>
              <a:t>Notwendige </a:t>
            </a:r>
            <a:r>
              <a:rPr lang="de-AT" sz="1800" b="1" dirty="0"/>
              <a:t>Diskussionen</a:t>
            </a:r>
            <a:r>
              <a:rPr lang="de-AT" sz="1800" dirty="0"/>
              <a:t> für </a:t>
            </a:r>
            <a:r>
              <a:rPr lang="de-AT" sz="1800" b="1" dirty="0"/>
              <a:t>später</a:t>
            </a:r>
            <a:r>
              <a:rPr lang="de-AT" sz="1800" dirty="0"/>
              <a:t> planen</a:t>
            </a:r>
            <a:br>
              <a:rPr lang="de-AT" sz="1800" dirty="0"/>
            </a:br>
            <a:endParaRPr lang="de-AT" sz="1800" dirty="0">
              <a:sym typeface="Wingdings" pitchFamily="2" charset="2"/>
            </a:endParaRPr>
          </a:p>
          <a:p>
            <a:pPr marL="368300" lvl="1" indent="-12700">
              <a:buNone/>
            </a:pPr>
            <a:r>
              <a:rPr lang="de-AT" sz="1800" dirty="0">
                <a:sym typeface="Wingdings" pitchFamily="2" charset="2"/>
              </a:rPr>
              <a:t> Kurze, effiziente </a:t>
            </a:r>
            <a:r>
              <a:rPr lang="de-AT" sz="1800" b="1" dirty="0">
                <a:sym typeface="Wingdings" pitchFamily="2" charset="2"/>
              </a:rPr>
              <a:t>Abstimmung</a:t>
            </a:r>
            <a:r>
              <a:rPr lang="de-AT" sz="1800" dirty="0">
                <a:sym typeface="Wingdings" pitchFamily="2" charset="2"/>
              </a:rPr>
              <a:t> </a:t>
            </a:r>
            <a:br>
              <a:rPr lang="de-AT" sz="1800" dirty="0">
                <a:sym typeface="Wingdings" pitchFamily="2" charset="2"/>
              </a:rPr>
            </a:br>
            <a:r>
              <a:rPr lang="de-AT" sz="1800" dirty="0">
                <a:sym typeface="Wingdings" pitchFamily="2" charset="2"/>
              </a:rPr>
              <a:t>     (ist keine Problemlösung)</a:t>
            </a:r>
            <a:endParaRPr lang="de-AT" sz="1800" dirty="0"/>
          </a:p>
          <a:p>
            <a:pPr lvl="1"/>
            <a:endParaRPr lang="de-AT" dirty="0">
              <a:sym typeface="Wingdings" pitchFamily="2" charset="2"/>
            </a:endParaRPr>
          </a:p>
          <a:p>
            <a:pPr marL="355600" lvl="1" indent="0">
              <a:buNone/>
            </a:pPr>
            <a:endParaRPr lang="de-AT" dirty="0"/>
          </a:p>
          <a:p>
            <a:pPr lvl="1"/>
            <a:endParaRPr lang="de-AT" dirty="0"/>
          </a:p>
          <a:p>
            <a:pPr lvl="1"/>
            <a:endParaRPr lang="de-AT" dirty="0"/>
          </a:p>
          <a:p>
            <a:pPr lvl="1"/>
            <a:endParaRPr lang="de-AT" dirty="0"/>
          </a:p>
        </p:txBody>
      </p:sp>
      <p:sp>
        <p:nvSpPr>
          <p:cNvPr id="6" name="Titel 5"/>
          <p:cNvSpPr>
            <a:spLocks noGrp="1"/>
          </p:cNvSpPr>
          <p:nvPr>
            <p:ph type="title"/>
          </p:nvPr>
        </p:nvSpPr>
        <p:spPr/>
        <p:txBody>
          <a:bodyPr>
            <a:normAutofit/>
          </a:bodyPr>
          <a:lstStyle/>
          <a:p>
            <a:r>
              <a:rPr lang="de-AT" dirty="0"/>
              <a:t>Daily </a:t>
            </a:r>
            <a:r>
              <a:rPr lang="de-AT" dirty="0" err="1"/>
              <a:t>Scrum</a:t>
            </a:r>
            <a:endParaRPr lang="de-AT"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7266" y="2269552"/>
            <a:ext cx="2636338" cy="19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639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p:txBody>
          <a:bodyPr/>
          <a:lstStyle/>
          <a:p>
            <a:r>
              <a:rPr lang="de-AT" dirty="0"/>
              <a:t>Sprint</a:t>
            </a:r>
          </a:p>
        </p:txBody>
      </p:sp>
      <p:sp>
        <p:nvSpPr>
          <p:cNvPr id="8" name="Textplatzhalter 7"/>
          <p:cNvSpPr>
            <a:spLocks noGrp="1"/>
          </p:cNvSpPr>
          <p:nvPr>
            <p:ph type="body" sz="quarter" idx="17"/>
          </p:nvPr>
        </p:nvSpPr>
        <p:spPr/>
        <p:txBody>
          <a:bodyPr/>
          <a:lstStyle/>
          <a:p>
            <a:r>
              <a:rPr lang="de-AT" sz="2400" dirty="0"/>
              <a:t>Visualisieren der Arbeit</a:t>
            </a:r>
            <a:endParaRPr lang="de-AT" sz="2000" dirty="0"/>
          </a:p>
          <a:p>
            <a:pPr lvl="1"/>
            <a:r>
              <a:rPr lang="de-AT" sz="1800" dirty="0"/>
              <a:t>Sprint Backlog Items + abgeleitete Arbeitspakete (Tasks) als </a:t>
            </a:r>
            <a:r>
              <a:rPr lang="de-AT" sz="1800" dirty="0" err="1"/>
              <a:t>ToDo</a:t>
            </a:r>
            <a:r>
              <a:rPr lang="de-AT" sz="1800" dirty="0"/>
              <a:t> an Wand gepinnt</a:t>
            </a:r>
          </a:p>
          <a:p>
            <a:pPr lvl="1"/>
            <a:r>
              <a:rPr lang="de-AT" sz="1800" dirty="0"/>
              <a:t>Wer mit Task beginnt („pull“), hängt Kärtchen in Spalte „In Progress“</a:t>
            </a:r>
          </a:p>
          <a:p>
            <a:pPr lvl="1"/>
            <a:r>
              <a:rPr lang="de-AT" sz="1800" dirty="0"/>
              <a:t>Ist Task fertig, </a:t>
            </a:r>
            <a:r>
              <a:rPr lang="de-AT" sz="1800" dirty="0">
                <a:sym typeface="Wingdings" pitchFamily="2" charset="2"/>
              </a:rPr>
              <a:t>kommt er in Spalte „</a:t>
            </a:r>
            <a:r>
              <a:rPr lang="de-AT" sz="1800" dirty="0" err="1">
                <a:sym typeface="Wingdings" pitchFamily="2" charset="2"/>
              </a:rPr>
              <a:t>Done</a:t>
            </a:r>
            <a:r>
              <a:rPr lang="de-AT" sz="1800" dirty="0">
                <a:sym typeface="Wingdings" pitchFamily="2" charset="2"/>
              </a:rPr>
              <a:t>“</a:t>
            </a:r>
          </a:p>
          <a:p>
            <a:pPr lvl="1"/>
            <a:r>
              <a:rPr lang="de-AT" sz="1800" dirty="0">
                <a:sym typeface="Wingdings" pitchFamily="2" charset="2"/>
              </a:rPr>
              <a:t>Alle Tasks eines Backlog Items erledigt  </a:t>
            </a:r>
            <a:br>
              <a:rPr lang="de-AT" sz="1800" dirty="0">
                <a:sym typeface="Wingdings" pitchFamily="2" charset="2"/>
              </a:rPr>
            </a:br>
            <a:r>
              <a:rPr lang="de-AT" sz="1800" dirty="0">
                <a:sym typeface="Wingdings" pitchFamily="2" charset="2"/>
              </a:rPr>
              <a:t>Item ist „Done“</a:t>
            </a:r>
          </a:p>
          <a:p>
            <a:pPr marL="355600" lvl="1" indent="0">
              <a:buNone/>
            </a:pPr>
            <a:endParaRPr lang="de-AT" sz="1800" dirty="0">
              <a:sym typeface="Wingdings" pitchFamily="2" charset="2"/>
            </a:endParaRPr>
          </a:p>
          <a:p>
            <a:r>
              <a:rPr lang="de-AT" sz="2400" dirty="0"/>
              <a:t>Erfolgsfaktoren</a:t>
            </a:r>
          </a:p>
          <a:p>
            <a:pPr lvl="1"/>
            <a:r>
              <a:rPr lang="de-AT" sz="1800" dirty="0"/>
              <a:t>Groß und ständig gut sichtbar für gesamtes Team</a:t>
            </a:r>
          </a:p>
          <a:p>
            <a:pPr lvl="1"/>
            <a:r>
              <a:rPr lang="de-AT" sz="1800" dirty="0"/>
              <a:t>Treffpunkt für Daily Scrum</a:t>
            </a:r>
          </a:p>
          <a:p>
            <a:pPr lvl="1"/>
            <a:endParaRPr lang="de-AT" sz="1800" dirty="0"/>
          </a:p>
        </p:txBody>
      </p:sp>
      <p:sp>
        <p:nvSpPr>
          <p:cNvPr id="6" name="Titel 5"/>
          <p:cNvSpPr>
            <a:spLocks noGrp="1"/>
          </p:cNvSpPr>
          <p:nvPr>
            <p:ph type="title"/>
          </p:nvPr>
        </p:nvSpPr>
        <p:spPr/>
        <p:txBody>
          <a:bodyPr>
            <a:normAutofit/>
          </a:bodyPr>
          <a:lstStyle/>
          <a:p>
            <a:r>
              <a:rPr lang="de-AT" dirty="0"/>
              <a:t>Sprint Board</a:t>
            </a:r>
          </a:p>
        </p:txBody>
      </p:sp>
      <p:pic>
        <p:nvPicPr>
          <p:cNvPr id="58" name="Picture 5" descr="C:\!_Pauls_Daten\Bildvorschlaege_ScrumFolien\MC9004393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286" y="4570196"/>
            <a:ext cx="1390299" cy="139029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www.google.com/url?sa=i&amp;source=images&amp;cd=&amp;docid=XsUUwGO387rbCM&amp;tbnid=VKhVECc0VFlz1M:&amp;ved=0CAIQjBw&amp;url=http%3A%2F%2F4.bp.blogspot.com%2F_XkVnsGjtM1M%2FS8ignE6ZgVI%2FAAAAAAAAADk%2FPfttywCnr0c%2Fs1600%2Fwall_example.png&amp;ei=8P3KUdaZBY7CswatpYG4BA&amp;psig=AFQjCNGU-iV4clhGlBc0_wafJVOkqsab6g&amp;ust=13723441458746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9733" y="1990724"/>
            <a:ext cx="2654303" cy="199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468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p:txBody>
          <a:bodyPr/>
          <a:lstStyle/>
          <a:p>
            <a:r>
              <a:rPr lang="de-AT" dirty="0"/>
              <a:t>Sprint</a:t>
            </a:r>
          </a:p>
        </p:txBody>
      </p:sp>
      <p:sp>
        <p:nvSpPr>
          <p:cNvPr id="8" name="Textplatzhalter 7"/>
          <p:cNvSpPr>
            <a:spLocks noGrp="1"/>
          </p:cNvSpPr>
          <p:nvPr>
            <p:ph sz="quarter" idx="19"/>
          </p:nvPr>
        </p:nvSpPr>
        <p:spPr/>
        <p:txBody>
          <a:bodyPr/>
          <a:lstStyle/>
          <a:p>
            <a:pPr marL="355600" lvl="1" indent="0">
              <a:buNone/>
            </a:pPr>
            <a:endParaRPr lang="de-AT" dirty="0"/>
          </a:p>
          <a:p>
            <a:pPr lvl="1"/>
            <a:endParaRPr lang="de-AT" dirty="0"/>
          </a:p>
        </p:txBody>
      </p:sp>
      <p:sp>
        <p:nvSpPr>
          <p:cNvPr id="6" name="Titel 5"/>
          <p:cNvSpPr>
            <a:spLocks noGrp="1"/>
          </p:cNvSpPr>
          <p:nvPr>
            <p:ph type="title"/>
          </p:nvPr>
        </p:nvSpPr>
        <p:spPr>
          <a:xfrm>
            <a:off x="2099023" y="294209"/>
            <a:ext cx="7243764" cy="1371600"/>
          </a:xfrm>
        </p:spPr>
        <p:txBody>
          <a:bodyPr>
            <a:normAutofit/>
          </a:bodyPr>
          <a:lstStyle/>
          <a:p>
            <a:r>
              <a:rPr lang="de-AT" dirty="0"/>
              <a:t>Sprint Board</a:t>
            </a:r>
          </a:p>
        </p:txBody>
      </p:sp>
      <p:sp>
        <p:nvSpPr>
          <p:cNvPr id="2" name="Rechteck 1"/>
          <p:cNvSpPr/>
          <p:nvPr/>
        </p:nvSpPr>
        <p:spPr>
          <a:xfrm>
            <a:off x="1759455" y="1489738"/>
            <a:ext cx="8517467" cy="4753875"/>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33" name="Rechteck 32"/>
          <p:cNvSpPr/>
          <p:nvPr/>
        </p:nvSpPr>
        <p:spPr>
          <a:xfrm>
            <a:off x="6617402" y="5524437"/>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39" name="Rechteck 38"/>
          <p:cNvSpPr/>
          <p:nvPr/>
        </p:nvSpPr>
        <p:spPr>
          <a:xfrm>
            <a:off x="8529730" y="1898374"/>
            <a:ext cx="1225115" cy="3965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err="1">
                <a:solidFill>
                  <a:srgbClr val="0070C0"/>
                </a:solidFill>
              </a:rPr>
              <a:t>Done</a:t>
            </a:r>
            <a:endParaRPr lang="de-AT" b="1" dirty="0">
              <a:solidFill>
                <a:srgbClr val="0070C0"/>
              </a:solidFill>
            </a:endParaRPr>
          </a:p>
        </p:txBody>
      </p:sp>
      <p:sp>
        <p:nvSpPr>
          <p:cNvPr id="48" name="Rechteck 47"/>
          <p:cNvSpPr/>
          <p:nvPr/>
        </p:nvSpPr>
        <p:spPr>
          <a:xfrm>
            <a:off x="3339403" y="3382843"/>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49" name="Rechteck 48"/>
          <p:cNvSpPr/>
          <p:nvPr/>
        </p:nvSpPr>
        <p:spPr>
          <a:xfrm>
            <a:off x="4141343" y="415882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0" name="Rechteck 49"/>
          <p:cNvSpPr/>
          <p:nvPr/>
        </p:nvSpPr>
        <p:spPr>
          <a:xfrm>
            <a:off x="3270011" y="4104298"/>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1" name="Rechteck 50"/>
          <p:cNvSpPr/>
          <p:nvPr/>
        </p:nvSpPr>
        <p:spPr>
          <a:xfrm>
            <a:off x="4118077" y="444714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3" name="Rechteck 52"/>
          <p:cNvSpPr/>
          <p:nvPr/>
        </p:nvSpPr>
        <p:spPr>
          <a:xfrm>
            <a:off x="4105591" y="539616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4" name="Rechteck 53"/>
          <p:cNvSpPr/>
          <p:nvPr/>
        </p:nvSpPr>
        <p:spPr>
          <a:xfrm rot="20424296">
            <a:off x="9168153" y="3804703"/>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5" name="Rechteck 54"/>
          <p:cNvSpPr/>
          <p:nvPr/>
        </p:nvSpPr>
        <p:spPr>
          <a:xfrm rot="1852131">
            <a:off x="8543083" y="4062084"/>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6" name="Rechteck 55"/>
          <p:cNvSpPr/>
          <p:nvPr/>
        </p:nvSpPr>
        <p:spPr>
          <a:xfrm>
            <a:off x="8678592" y="4065180"/>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7" name="Rechteck 56"/>
          <p:cNvSpPr/>
          <p:nvPr/>
        </p:nvSpPr>
        <p:spPr>
          <a:xfrm>
            <a:off x="3256912" y="5365757"/>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8" name="Rechteck 57"/>
          <p:cNvSpPr/>
          <p:nvPr/>
        </p:nvSpPr>
        <p:spPr>
          <a:xfrm>
            <a:off x="4704896" y="5853289"/>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9" name="Rechteck 58"/>
          <p:cNvSpPr/>
          <p:nvPr/>
        </p:nvSpPr>
        <p:spPr>
          <a:xfrm>
            <a:off x="8589415" y="3296354"/>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0" name="Rechteck 59"/>
          <p:cNvSpPr/>
          <p:nvPr/>
        </p:nvSpPr>
        <p:spPr>
          <a:xfrm rot="802723">
            <a:off x="8679344" y="3585710"/>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1" name="Rechteck 60"/>
          <p:cNvSpPr/>
          <p:nvPr/>
        </p:nvSpPr>
        <p:spPr>
          <a:xfrm>
            <a:off x="6204498" y="406525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2" name="Rechteck 61"/>
          <p:cNvSpPr/>
          <p:nvPr/>
        </p:nvSpPr>
        <p:spPr>
          <a:xfrm>
            <a:off x="3600858" y="575438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3" name="Rechteck 62"/>
          <p:cNvSpPr/>
          <p:nvPr/>
        </p:nvSpPr>
        <p:spPr>
          <a:xfrm>
            <a:off x="4334563" y="5045335"/>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4" name="Rechteck 63"/>
          <p:cNvSpPr/>
          <p:nvPr/>
        </p:nvSpPr>
        <p:spPr>
          <a:xfrm>
            <a:off x="5131981" y="5131617"/>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46" name="Rechteck 45"/>
          <p:cNvSpPr/>
          <p:nvPr/>
        </p:nvSpPr>
        <p:spPr>
          <a:xfrm>
            <a:off x="2074820" y="3013341"/>
            <a:ext cx="951339" cy="4112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solidFill>
                  <a:srgbClr val="DE8900">
                    <a:lumMod val="50000"/>
                  </a:srgbClr>
                </a:solidFill>
              </a:rPr>
              <a:t>US1</a:t>
            </a:r>
          </a:p>
        </p:txBody>
      </p:sp>
      <p:sp>
        <p:nvSpPr>
          <p:cNvPr id="47" name="Rechteck 46"/>
          <p:cNvSpPr/>
          <p:nvPr/>
        </p:nvSpPr>
        <p:spPr>
          <a:xfrm>
            <a:off x="2075904" y="4321798"/>
            <a:ext cx="951339" cy="4112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solidFill>
                  <a:srgbClr val="DE8900">
                    <a:lumMod val="50000"/>
                  </a:srgbClr>
                </a:solidFill>
              </a:rPr>
              <a:t>US2</a:t>
            </a:r>
          </a:p>
        </p:txBody>
      </p:sp>
      <p:sp>
        <p:nvSpPr>
          <p:cNvPr id="65" name="Rechteck 64"/>
          <p:cNvSpPr/>
          <p:nvPr/>
        </p:nvSpPr>
        <p:spPr>
          <a:xfrm rot="20191133">
            <a:off x="2074822" y="5397776"/>
            <a:ext cx="951339" cy="4112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solidFill>
                  <a:srgbClr val="DE8900">
                    <a:lumMod val="50000"/>
                  </a:srgbClr>
                </a:solidFill>
              </a:rPr>
              <a:t>US3</a:t>
            </a:r>
          </a:p>
        </p:txBody>
      </p:sp>
      <p:sp>
        <p:nvSpPr>
          <p:cNvPr id="66" name="Rechteck 65"/>
          <p:cNvSpPr/>
          <p:nvPr/>
        </p:nvSpPr>
        <p:spPr>
          <a:xfrm>
            <a:off x="1998590" y="1898374"/>
            <a:ext cx="3626959" cy="3965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err="1">
                <a:solidFill>
                  <a:srgbClr val="005ADE"/>
                </a:solidFill>
              </a:rPr>
              <a:t>ToDo</a:t>
            </a:r>
            <a:endParaRPr lang="de-AT" b="1" dirty="0">
              <a:solidFill>
                <a:srgbClr val="005ADE"/>
              </a:solidFill>
            </a:endParaRPr>
          </a:p>
        </p:txBody>
      </p:sp>
      <p:sp>
        <p:nvSpPr>
          <p:cNvPr id="67" name="Rechteck 66"/>
          <p:cNvSpPr/>
          <p:nvPr/>
        </p:nvSpPr>
        <p:spPr>
          <a:xfrm>
            <a:off x="3323558" y="3037777"/>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52" name="Rechteck 51"/>
          <p:cNvSpPr/>
          <p:nvPr/>
        </p:nvSpPr>
        <p:spPr>
          <a:xfrm>
            <a:off x="6243575" y="1898375"/>
            <a:ext cx="1693083" cy="40734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rgbClr val="0070C0"/>
                </a:solidFill>
              </a:rPr>
              <a:t>In Progress</a:t>
            </a:r>
          </a:p>
        </p:txBody>
      </p:sp>
      <p:sp>
        <p:nvSpPr>
          <p:cNvPr id="68" name="Rechteck 67"/>
          <p:cNvSpPr/>
          <p:nvPr/>
        </p:nvSpPr>
        <p:spPr>
          <a:xfrm>
            <a:off x="6642823" y="3090712"/>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AT" sz="1400" dirty="0">
              <a:solidFill>
                <a:srgbClr val="000000"/>
              </a:solidFill>
            </a:endParaRPr>
          </a:p>
        </p:txBody>
      </p:sp>
      <p:sp>
        <p:nvSpPr>
          <p:cNvPr id="72" name="Rechteck 71"/>
          <p:cNvSpPr/>
          <p:nvPr/>
        </p:nvSpPr>
        <p:spPr>
          <a:xfrm>
            <a:off x="6652530" y="3500257"/>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AT" sz="1400" dirty="0">
              <a:solidFill>
                <a:srgbClr val="000000"/>
              </a:solidFill>
            </a:endParaRPr>
          </a:p>
        </p:txBody>
      </p:sp>
      <p:sp>
        <p:nvSpPr>
          <p:cNvPr id="73" name="Rechteck 72"/>
          <p:cNvSpPr/>
          <p:nvPr/>
        </p:nvSpPr>
        <p:spPr>
          <a:xfrm>
            <a:off x="7023945" y="4065256"/>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AT" sz="1400" dirty="0">
              <a:solidFill>
                <a:srgbClr val="000000"/>
              </a:solidFill>
            </a:endParaRPr>
          </a:p>
        </p:txBody>
      </p:sp>
      <p:sp>
        <p:nvSpPr>
          <p:cNvPr id="74" name="Rechteck 73"/>
          <p:cNvSpPr/>
          <p:nvPr/>
        </p:nvSpPr>
        <p:spPr>
          <a:xfrm>
            <a:off x="6926895" y="5143479"/>
            <a:ext cx="740663" cy="256542"/>
          </a:xfrm>
          <a:prstGeom prst="rect">
            <a:avLst/>
          </a:prstGeom>
          <a:pattFill prst="smConfetti">
            <a:fgClr>
              <a:schemeClr val="tx1"/>
            </a:fgClr>
            <a:bgClr>
              <a:schemeClr val="accent6">
                <a:lumMod val="40000"/>
                <a:lumOff val="60000"/>
              </a:schemeClr>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AT" sz="1400" dirty="0">
              <a:solidFill>
                <a:srgbClr val="000000"/>
              </a:solidFill>
            </a:endParaRPr>
          </a:p>
        </p:txBody>
      </p:sp>
      <p:sp>
        <p:nvSpPr>
          <p:cNvPr id="4" name="Ellipse 3"/>
          <p:cNvSpPr/>
          <p:nvPr/>
        </p:nvSpPr>
        <p:spPr>
          <a:xfrm rot="20691795">
            <a:off x="7169634" y="3106051"/>
            <a:ext cx="708038" cy="271124"/>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Andi</a:t>
            </a:r>
          </a:p>
        </p:txBody>
      </p:sp>
      <p:sp>
        <p:nvSpPr>
          <p:cNvPr id="76" name="Ellipse 75"/>
          <p:cNvSpPr/>
          <p:nvPr/>
        </p:nvSpPr>
        <p:spPr>
          <a:xfrm>
            <a:off x="7119676" y="3515835"/>
            <a:ext cx="772528" cy="24096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Chris</a:t>
            </a:r>
          </a:p>
        </p:txBody>
      </p:sp>
      <p:sp>
        <p:nvSpPr>
          <p:cNvPr id="77" name="Ellipse 76"/>
          <p:cNvSpPr/>
          <p:nvPr/>
        </p:nvSpPr>
        <p:spPr>
          <a:xfrm rot="568126">
            <a:off x="6671102" y="4179152"/>
            <a:ext cx="708038" cy="271124"/>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Tom</a:t>
            </a:r>
          </a:p>
        </p:txBody>
      </p:sp>
      <p:sp>
        <p:nvSpPr>
          <p:cNvPr id="78" name="Ellipse 77"/>
          <p:cNvSpPr/>
          <p:nvPr/>
        </p:nvSpPr>
        <p:spPr>
          <a:xfrm rot="555012">
            <a:off x="7298565" y="5185306"/>
            <a:ext cx="708038" cy="271124"/>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Andi</a:t>
            </a:r>
          </a:p>
        </p:txBody>
      </p:sp>
      <p:sp>
        <p:nvSpPr>
          <p:cNvPr id="80" name="Ellipse 79"/>
          <p:cNvSpPr/>
          <p:nvPr/>
        </p:nvSpPr>
        <p:spPr>
          <a:xfrm rot="21356737">
            <a:off x="7079758" y="5644715"/>
            <a:ext cx="708038" cy="271124"/>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Sue</a:t>
            </a:r>
          </a:p>
        </p:txBody>
      </p:sp>
      <p:cxnSp>
        <p:nvCxnSpPr>
          <p:cNvPr id="11" name="Gerade Verbindung 10"/>
          <p:cNvCxnSpPr/>
          <p:nvPr/>
        </p:nvCxnSpPr>
        <p:spPr>
          <a:xfrm>
            <a:off x="8280400" y="2514601"/>
            <a:ext cx="0" cy="336805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p:nvCxnSpPr>
        <p:spPr>
          <a:xfrm>
            <a:off x="5943600" y="2402645"/>
            <a:ext cx="0" cy="342697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2032271" y="2338513"/>
            <a:ext cx="1036435" cy="5130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solidFill>
                  <a:srgbClr val="005ADE"/>
                </a:solidFill>
              </a:rPr>
              <a:t>BacklogItem</a:t>
            </a:r>
            <a:endParaRPr lang="de-AT" dirty="0">
              <a:solidFill>
                <a:srgbClr val="005ADE"/>
              </a:solidFill>
            </a:endParaRPr>
          </a:p>
        </p:txBody>
      </p:sp>
      <p:sp>
        <p:nvSpPr>
          <p:cNvPr id="79" name="Rechteck 78"/>
          <p:cNvSpPr/>
          <p:nvPr/>
        </p:nvSpPr>
        <p:spPr>
          <a:xfrm>
            <a:off x="4819224" y="1317860"/>
            <a:ext cx="2497092" cy="51308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solidFill>
                  <a:srgbClr val="DE8900"/>
                </a:solidFill>
              </a:rPr>
              <a:t>Sprint Goal</a:t>
            </a:r>
          </a:p>
        </p:txBody>
      </p:sp>
      <p:sp>
        <p:nvSpPr>
          <p:cNvPr id="45" name="Rechteck 44"/>
          <p:cNvSpPr/>
          <p:nvPr/>
        </p:nvSpPr>
        <p:spPr>
          <a:xfrm>
            <a:off x="3191014" y="2341138"/>
            <a:ext cx="2434535" cy="35236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rgbClr val="005ADE"/>
                </a:solidFill>
              </a:rPr>
              <a:t>Tasks</a:t>
            </a:r>
          </a:p>
        </p:txBody>
      </p:sp>
      <p:sp>
        <p:nvSpPr>
          <p:cNvPr id="69" name="Ellipse 68"/>
          <p:cNvSpPr/>
          <p:nvPr/>
        </p:nvSpPr>
        <p:spPr>
          <a:xfrm rot="20691795">
            <a:off x="6563779" y="2929533"/>
            <a:ext cx="768870" cy="28918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a:solidFill>
                  <a:srgbClr val="000000"/>
                </a:solidFill>
              </a:rPr>
              <a:t>Anna</a:t>
            </a:r>
          </a:p>
        </p:txBody>
      </p:sp>
    </p:spTree>
    <p:extLst>
      <p:ext uri="{BB962C8B-B14F-4D97-AF65-F5344CB8AC3E}">
        <p14:creationId xmlns:p14="http://schemas.microsoft.com/office/powerpoint/2010/main" val="217141496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p:txBody>
          <a:bodyPr/>
          <a:lstStyle/>
          <a:p>
            <a:r>
              <a:rPr lang="de-AT" dirty="0"/>
              <a:t>Sprint</a:t>
            </a:r>
          </a:p>
        </p:txBody>
      </p:sp>
      <p:sp>
        <p:nvSpPr>
          <p:cNvPr id="6" name="Titel 5"/>
          <p:cNvSpPr>
            <a:spLocks noGrp="1"/>
          </p:cNvSpPr>
          <p:nvPr>
            <p:ph type="title"/>
          </p:nvPr>
        </p:nvSpPr>
        <p:spPr/>
        <p:txBody>
          <a:bodyPr>
            <a:normAutofit/>
          </a:bodyPr>
          <a:lstStyle/>
          <a:p>
            <a:r>
              <a:rPr lang="de-AT" dirty="0"/>
              <a:t>Beispiel Jira </a:t>
            </a:r>
            <a:r>
              <a:rPr lang="de-AT" dirty="0" err="1"/>
              <a:t>Scrum</a:t>
            </a:r>
            <a:r>
              <a:rPr lang="de-AT" dirty="0"/>
              <a:t>-Board</a:t>
            </a:r>
          </a:p>
        </p:txBody>
      </p:sp>
      <p:grpSp>
        <p:nvGrpSpPr>
          <p:cNvPr id="8" name="Gruppieren 7">
            <a:extLst>
              <a:ext uri="{FF2B5EF4-FFF2-40B4-BE49-F238E27FC236}">
                <a16:creationId xmlns:a16="http://schemas.microsoft.com/office/drawing/2014/main" id="{38107E37-29DB-4B12-980D-CC3A194A5AB3}"/>
              </a:ext>
            </a:extLst>
          </p:cNvPr>
          <p:cNvGrpSpPr/>
          <p:nvPr/>
        </p:nvGrpSpPr>
        <p:grpSpPr>
          <a:xfrm>
            <a:off x="1224588" y="1560946"/>
            <a:ext cx="9742825" cy="4577124"/>
            <a:chOff x="81587" y="1791855"/>
            <a:chExt cx="9742825" cy="4577124"/>
          </a:xfrm>
        </p:grpSpPr>
        <p:pic>
          <p:nvPicPr>
            <p:cNvPr id="5" name="Grafik 4">
              <a:extLst>
                <a:ext uri="{FF2B5EF4-FFF2-40B4-BE49-F238E27FC236}">
                  <a16:creationId xmlns:a16="http://schemas.microsoft.com/office/drawing/2014/main" id="{A287006A-8725-4B04-9B37-E8256F900AE8}"/>
                </a:ext>
              </a:extLst>
            </p:cNvPr>
            <p:cNvPicPr>
              <a:picLocks noChangeAspect="1"/>
            </p:cNvPicPr>
            <p:nvPr/>
          </p:nvPicPr>
          <p:blipFill rotWithShape="1">
            <a:blip r:embed="rId3"/>
            <a:srcRect t="12428"/>
            <a:stretch/>
          </p:blipFill>
          <p:spPr>
            <a:xfrm>
              <a:off x="81587" y="1791855"/>
              <a:ext cx="9742825" cy="4577124"/>
            </a:xfrm>
            <a:prstGeom prst="rect">
              <a:avLst/>
            </a:prstGeom>
          </p:spPr>
        </p:pic>
        <p:pic>
          <p:nvPicPr>
            <p:cNvPr id="9" name="Grafik 8">
              <a:extLst>
                <a:ext uri="{FF2B5EF4-FFF2-40B4-BE49-F238E27FC236}">
                  <a16:creationId xmlns:a16="http://schemas.microsoft.com/office/drawing/2014/main" id="{A19896D4-9627-4033-98C8-1BADCA6FAA04}"/>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60000"/>
                      </a14:imgEffect>
                    </a14:imgLayer>
                  </a14:imgProps>
                </a:ext>
              </a:extLst>
            </a:blip>
            <a:srcRect l="18224" t="37275" r="2436"/>
            <a:stretch/>
          </p:blipFill>
          <p:spPr>
            <a:xfrm>
              <a:off x="1898645" y="3090530"/>
              <a:ext cx="7729870" cy="3278449"/>
            </a:xfrm>
            <a:prstGeom prst="rect">
              <a:avLst/>
            </a:prstGeom>
          </p:spPr>
        </p:pic>
      </p:grpSp>
    </p:spTree>
    <p:extLst>
      <p:ext uri="{BB962C8B-B14F-4D97-AF65-F5344CB8AC3E}">
        <p14:creationId xmlns:p14="http://schemas.microsoft.com/office/powerpoint/2010/main" val="28461863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pPr marL="0" indent="0">
              <a:buNone/>
            </a:pPr>
            <a:r>
              <a:rPr lang="de-AT" dirty="0"/>
              <a:t>	</a:t>
            </a:r>
            <a:r>
              <a:rPr lang="de-AT" dirty="0" err="1"/>
              <a:t>Burndown</a:t>
            </a:r>
            <a:r>
              <a:rPr lang="de-AT" dirty="0"/>
              <a:t>-Chart</a:t>
            </a:r>
          </a:p>
        </p:txBody>
      </p:sp>
      <p:sp>
        <p:nvSpPr>
          <p:cNvPr id="7" name="Textplatzhalter 6"/>
          <p:cNvSpPr>
            <a:spLocks noGrp="1"/>
          </p:cNvSpPr>
          <p:nvPr>
            <p:ph type="body" sz="quarter" idx="16"/>
          </p:nvPr>
        </p:nvSpPr>
        <p:spPr/>
        <p:txBody>
          <a:bodyPr/>
          <a:lstStyle/>
          <a:p>
            <a:r>
              <a:rPr lang="de-AT" dirty="0"/>
              <a:t>Sprint</a:t>
            </a:r>
          </a:p>
        </p:txBody>
      </p:sp>
      <p:sp>
        <p:nvSpPr>
          <p:cNvPr id="8" name="Textplatzhalter 7"/>
          <p:cNvSpPr>
            <a:spLocks noGrp="1"/>
          </p:cNvSpPr>
          <p:nvPr>
            <p:ph type="body" sz="quarter" idx="17"/>
          </p:nvPr>
        </p:nvSpPr>
        <p:spPr/>
        <p:txBody>
          <a:bodyPr/>
          <a:lstStyle/>
          <a:p>
            <a:pPr marL="0" indent="0">
              <a:buNone/>
            </a:pPr>
            <a:endParaRPr lang="de-AT" dirty="0"/>
          </a:p>
          <a:p>
            <a:endParaRPr lang="de-AT" dirty="0"/>
          </a:p>
          <a:p>
            <a:endParaRPr lang="de-AT" dirty="0"/>
          </a:p>
          <a:p>
            <a:endParaRPr lang="de-AT" dirty="0"/>
          </a:p>
          <a:p>
            <a:endParaRPr lang="de-AT" dirty="0"/>
          </a:p>
          <a:p>
            <a:endParaRPr lang="de-AT" dirty="0"/>
          </a:p>
          <a:p>
            <a:pPr marL="0" indent="0">
              <a:buNone/>
            </a:pPr>
            <a:endParaRPr lang="de-AT" dirty="0"/>
          </a:p>
        </p:txBody>
      </p:sp>
      <p:grpSp>
        <p:nvGrpSpPr>
          <p:cNvPr id="58" name="Gruppieren 57"/>
          <p:cNvGrpSpPr/>
          <p:nvPr/>
        </p:nvGrpSpPr>
        <p:grpSpPr>
          <a:xfrm>
            <a:off x="3705799" y="2618910"/>
            <a:ext cx="5624308" cy="2736304"/>
            <a:chOff x="3786489" y="2564904"/>
            <a:chExt cx="5624308" cy="2736304"/>
          </a:xfrm>
        </p:grpSpPr>
        <p:grpSp>
          <p:nvGrpSpPr>
            <p:cNvPr id="9" name="Gruppieren 8"/>
            <p:cNvGrpSpPr/>
            <p:nvPr/>
          </p:nvGrpSpPr>
          <p:grpSpPr>
            <a:xfrm>
              <a:off x="3786489" y="2564904"/>
              <a:ext cx="5624308" cy="2736304"/>
              <a:chOff x="704528" y="1772816"/>
              <a:chExt cx="2664146" cy="1296144"/>
            </a:xfrm>
          </p:grpSpPr>
          <p:cxnSp>
            <p:nvCxnSpPr>
              <p:cNvPr id="10" name="Gerade Verbindung 9"/>
              <p:cNvCxnSpPr/>
              <p:nvPr/>
            </p:nvCxnSpPr>
            <p:spPr>
              <a:xfrm>
                <a:off x="704528" y="1772816"/>
                <a:ext cx="0" cy="1296144"/>
              </a:xfrm>
              <a:prstGeom prst="line">
                <a:avLst/>
              </a:prstGeom>
              <a:ln w="254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flipH="1">
                <a:off x="704528" y="3068960"/>
                <a:ext cx="2664146" cy="0"/>
              </a:xfrm>
              <a:prstGeom prst="line">
                <a:avLst/>
              </a:prstGeom>
              <a:ln w="254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grpSp>
        <p:cxnSp>
          <p:nvCxnSpPr>
            <p:cNvPr id="13" name="Gerade Verbindung 12"/>
            <p:cNvCxnSpPr/>
            <p:nvPr/>
          </p:nvCxnSpPr>
          <p:spPr>
            <a:xfrm>
              <a:off x="3786489" y="2780928"/>
              <a:ext cx="5414983" cy="2520280"/>
            </a:xfrm>
            <a:prstGeom prst="line">
              <a:avLst/>
            </a:prstGeom>
            <a:ln w="25400">
              <a:solidFill>
                <a:schemeClr val="accent3">
                  <a:lumMod val="50000"/>
                  <a:alpha val="70000"/>
                </a:schemeClr>
              </a:solidFill>
            </a:ln>
          </p:spPr>
          <p:style>
            <a:lnRef idx="1">
              <a:schemeClr val="accent1"/>
            </a:lnRef>
            <a:fillRef idx="0">
              <a:schemeClr val="accent1"/>
            </a:fillRef>
            <a:effectRef idx="0">
              <a:schemeClr val="accent1"/>
            </a:effectRef>
            <a:fontRef idx="minor">
              <a:schemeClr val="tx1"/>
            </a:fontRef>
          </p:style>
        </p:cxnSp>
      </p:grpSp>
      <p:cxnSp>
        <p:nvCxnSpPr>
          <p:cNvPr id="16" name="Gerade Verbindung 15"/>
          <p:cNvCxnSpPr/>
          <p:nvPr/>
        </p:nvCxnSpPr>
        <p:spPr>
          <a:xfrm>
            <a:off x="3705800" y="2834934"/>
            <a:ext cx="374423" cy="36004"/>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a:off x="4080222" y="2870938"/>
            <a:ext cx="360040" cy="36004"/>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a:off x="4440262" y="2906942"/>
            <a:ext cx="288032" cy="144016"/>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p:nvCxnSpPr>
        <p:spPr>
          <a:xfrm>
            <a:off x="4728294" y="3050958"/>
            <a:ext cx="576064" cy="108012"/>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a:xfrm>
            <a:off x="5304358" y="3158970"/>
            <a:ext cx="504056" cy="468052"/>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a:off x="5808414" y="3627022"/>
            <a:ext cx="288032" cy="468052"/>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6096447" y="4095074"/>
            <a:ext cx="421507" cy="108012"/>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p:nvCxnSpPr>
        <p:spPr>
          <a:xfrm>
            <a:off x="6517954" y="4203086"/>
            <a:ext cx="514597" cy="72008"/>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p:nvCxnSpPr>
        <p:spPr>
          <a:xfrm>
            <a:off x="7032550" y="4275094"/>
            <a:ext cx="216024" cy="144016"/>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p:nvCxnSpPr>
        <p:spPr>
          <a:xfrm>
            <a:off x="7248574" y="4419110"/>
            <a:ext cx="360040" cy="360040"/>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p:nvCxnSpPr>
        <p:spPr>
          <a:xfrm>
            <a:off x="7608614" y="4779150"/>
            <a:ext cx="504056" cy="144016"/>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a:xfrm>
            <a:off x="8112670" y="4923166"/>
            <a:ext cx="504056" cy="72008"/>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a:xfrm>
            <a:off x="8616726" y="4995174"/>
            <a:ext cx="136294" cy="216024"/>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a:xfrm>
            <a:off x="8753020" y="5211198"/>
            <a:ext cx="367762" cy="144016"/>
          </a:xfrm>
          <a:prstGeom prst="line">
            <a:avLst/>
          </a:prstGeom>
          <a:ln w="31750"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grpSp>
        <p:nvGrpSpPr>
          <p:cNvPr id="82" name="Gruppieren 81"/>
          <p:cNvGrpSpPr/>
          <p:nvPr/>
        </p:nvGrpSpPr>
        <p:grpSpPr>
          <a:xfrm>
            <a:off x="3808246" y="4622801"/>
            <a:ext cx="2864264" cy="643130"/>
            <a:chOff x="3888936" y="4384129"/>
            <a:chExt cx="2864264" cy="643130"/>
          </a:xfrm>
        </p:grpSpPr>
        <p:sp>
          <p:nvSpPr>
            <p:cNvPr id="83" name="Textfeld 82"/>
            <p:cNvSpPr txBox="1"/>
            <p:nvPr/>
          </p:nvSpPr>
          <p:spPr>
            <a:xfrm>
              <a:off x="3888936" y="4657927"/>
              <a:ext cx="2864264" cy="369332"/>
            </a:xfrm>
            <a:prstGeom prst="rect">
              <a:avLst/>
            </a:prstGeom>
            <a:noFill/>
          </p:spPr>
          <p:txBody>
            <a:bodyPr wrap="square" rtlCol="0">
              <a:spAutoFit/>
            </a:bodyPr>
            <a:lstStyle/>
            <a:p>
              <a:pPr marL="285750" indent="-285750">
                <a:buFont typeface="Wingdings" pitchFamily="2" charset="2"/>
                <a:buChar char="§"/>
              </a:pPr>
              <a:r>
                <a:rPr lang="de-AT" b="1" dirty="0">
                  <a:solidFill>
                    <a:srgbClr val="C00000"/>
                  </a:solidFill>
                </a:rPr>
                <a:t>Tatsächlicher Verlauf</a:t>
              </a:r>
            </a:p>
          </p:txBody>
        </p:sp>
        <p:sp>
          <p:nvSpPr>
            <p:cNvPr id="84" name="Textfeld 83"/>
            <p:cNvSpPr txBox="1"/>
            <p:nvPr/>
          </p:nvSpPr>
          <p:spPr>
            <a:xfrm>
              <a:off x="3899953" y="4384129"/>
              <a:ext cx="2072680" cy="369332"/>
            </a:xfrm>
            <a:prstGeom prst="rect">
              <a:avLst/>
            </a:prstGeom>
            <a:noFill/>
          </p:spPr>
          <p:txBody>
            <a:bodyPr wrap="square" rtlCol="0">
              <a:spAutoFit/>
            </a:bodyPr>
            <a:lstStyle/>
            <a:p>
              <a:pPr marL="285750" indent="-285750">
                <a:buFont typeface="Wingdings" pitchFamily="2" charset="2"/>
                <a:buChar char="§"/>
              </a:pPr>
              <a:r>
                <a:rPr lang="de-AT" b="1" dirty="0">
                  <a:solidFill>
                    <a:schemeClr val="accent3">
                      <a:lumMod val="50000"/>
                    </a:schemeClr>
                  </a:solidFill>
                </a:rPr>
                <a:t>Idealer Verlauf</a:t>
              </a:r>
            </a:p>
          </p:txBody>
        </p:sp>
      </p:grpSp>
      <p:sp>
        <p:nvSpPr>
          <p:cNvPr id="85" name="Textplatzhalter 7"/>
          <p:cNvSpPr txBox="1">
            <a:spLocks/>
          </p:cNvSpPr>
          <p:nvPr/>
        </p:nvSpPr>
        <p:spPr>
          <a:xfrm>
            <a:off x="3705800" y="5715254"/>
            <a:ext cx="5630561" cy="576040"/>
          </a:xfrm>
          <a:prstGeom prst="rect">
            <a:avLst/>
          </a:prstGeom>
        </p:spPr>
        <p:txBody>
          <a:bodyPr vert="horz" lIns="36000" tIns="0" rIns="0" bIns="0" rtlCol="0">
            <a:noAutofit/>
          </a:bodyPr>
          <a:lstStyle>
            <a:lvl1pPr marL="355600" indent="-355600" algn="l" defTabSz="914400" rtl="0" eaLnBrk="1" latinLnBrk="0" hangingPunct="1">
              <a:lnSpc>
                <a:spcPct val="95000"/>
              </a:lnSpc>
              <a:spcBef>
                <a:spcPts val="1800"/>
              </a:spcBef>
              <a:buClr>
                <a:schemeClr val="accent1"/>
              </a:buClr>
              <a:buSzPct val="110000"/>
              <a:buFont typeface="Wingdings" pitchFamily="2" charset="2"/>
              <a:buChar char="§"/>
              <a:defRPr lang="de-DE" sz="2400" b="0" i="0" u="none" strike="noStrike" kern="0" cap="none" spc="0" baseline="0">
                <a:solidFill>
                  <a:schemeClr val="tx1"/>
                </a:solidFill>
                <a:uFillTx/>
                <a:latin typeface="+mn-lt"/>
                <a:ea typeface="+mn-ea"/>
                <a:cs typeface="+mn-cs"/>
              </a:defRPr>
            </a:lvl1pPr>
            <a:lvl2pPr marL="723900" indent="-368300" algn="l" defTabSz="914400" rtl="0" eaLnBrk="1" latinLnBrk="0" hangingPunct="1">
              <a:lnSpc>
                <a:spcPct val="95000"/>
              </a:lnSpc>
              <a:spcBef>
                <a:spcPts val="600"/>
              </a:spcBef>
              <a:buClr>
                <a:schemeClr val="tx2"/>
              </a:buClr>
              <a:buSzPct val="110000"/>
              <a:buFont typeface="Wingdings" pitchFamily="2" charset="2"/>
              <a:buChar char="§"/>
              <a:defRPr lang="de-DE" sz="1800" b="0" i="0" u="none" strike="noStrike" kern="0" cap="none" spc="0" baseline="0" dirty="0" smtClean="0">
                <a:solidFill>
                  <a:schemeClr val="tx1"/>
                </a:solidFill>
                <a:uFillTx/>
                <a:latin typeface="+mn-lt"/>
                <a:ea typeface="+mn-ea"/>
                <a:cs typeface="+mn-cs"/>
              </a:defRPr>
            </a:lvl2pPr>
            <a:lvl3pPr marL="990600" indent="-266700" algn="l" defTabSz="914400" rtl="0" eaLnBrk="1" latinLnBrk="0" hangingPunct="1">
              <a:lnSpc>
                <a:spcPct val="95000"/>
              </a:lnSpc>
              <a:spcBef>
                <a:spcPts val="300"/>
              </a:spcBef>
              <a:buFont typeface="Arial" pitchFamily="34" charset="0"/>
              <a:buChar char="•"/>
              <a:defRPr lang="de-DE" sz="1600" b="0" i="0" u="none" strike="noStrike" kern="0" cap="none" spc="0" baseline="0" dirty="0" smtClean="0">
                <a:solidFill>
                  <a:schemeClr val="tx1"/>
                </a:solidFill>
                <a:uFillTx/>
                <a:latin typeface="+mn-lt"/>
                <a:ea typeface="+mn-ea"/>
                <a:cs typeface="+mn-cs"/>
              </a:defRPr>
            </a:lvl3pPr>
            <a:lvl4pPr marL="1168400" indent="-177800" algn="l" defTabSz="914400" rtl="0" eaLnBrk="1" latinLnBrk="0" hangingPunct="1">
              <a:lnSpc>
                <a:spcPct val="95000"/>
              </a:lnSpc>
              <a:spcBef>
                <a:spcPts val="300"/>
              </a:spcBef>
              <a:buFont typeface="Arial" pitchFamily="34" charset="0"/>
              <a:buChar char="•"/>
              <a:defRPr lang="de-DE" sz="1200" b="0" i="0" u="none" strike="noStrike" kern="0" cap="none" spc="0" baseline="0" dirty="0" smtClean="0">
                <a:solidFill>
                  <a:schemeClr val="tx1"/>
                </a:solidFill>
                <a:uFillTx/>
                <a:latin typeface="+mn-lt"/>
                <a:ea typeface="+mn-ea"/>
                <a:cs typeface="+mn-cs"/>
              </a:defRPr>
            </a:lvl4pPr>
            <a:lvl5pPr marL="1435100" indent="-177800" algn="l" defTabSz="914400" rtl="0" eaLnBrk="1" latinLnBrk="0" hangingPunct="1">
              <a:lnSpc>
                <a:spcPct val="95000"/>
              </a:lnSpc>
              <a:spcBef>
                <a:spcPts val="300"/>
              </a:spcBef>
              <a:buFont typeface="Arial" pitchFamily="34" charset="0"/>
              <a:buChar char="•"/>
              <a:defRPr lang="de-DE" sz="1200" b="0" i="1" u="none" strike="noStrike" kern="0" cap="none" spc="0" baseline="0" dirty="0">
                <a:solidFill>
                  <a:schemeClr val="tx1"/>
                </a:solidFill>
                <a:uFillTx/>
                <a:latin typeface="+mn-lt"/>
                <a:ea typeface="+mn-ea"/>
                <a:cs typeface="+mn-cs"/>
              </a:defRPr>
            </a:lvl5pPr>
            <a:lvl6pPr marL="2286000" indent="0" algn="r" defTabSz="914400" rtl="0" eaLnBrk="1" latinLnBrk="0" hangingPunct="1">
              <a:lnSpc>
                <a:spcPct val="95000"/>
              </a:lnSpc>
              <a:spcBef>
                <a:spcPts val="300"/>
              </a:spcBef>
              <a:buFont typeface="Arial" pitchFamily="34" charset="0"/>
              <a:buNone/>
              <a:defRPr sz="16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AT" sz="1800" dirty="0"/>
              <a:t>Wunderschöner Verlauf – aber selten</a:t>
            </a:r>
          </a:p>
        </p:txBody>
      </p:sp>
      <p:sp>
        <p:nvSpPr>
          <p:cNvPr id="2" name="Textfeld 1"/>
          <p:cNvSpPr txBox="1"/>
          <p:nvPr/>
        </p:nvSpPr>
        <p:spPr>
          <a:xfrm rot="16200000">
            <a:off x="2117938" y="3802396"/>
            <a:ext cx="2709426" cy="369332"/>
          </a:xfrm>
          <a:prstGeom prst="rect">
            <a:avLst/>
          </a:prstGeom>
          <a:noFill/>
        </p:spPr>
        <p:txBody>
          <a:bodyPr wrap="square" rtlCol="0">
            <a:spAutoFit/>
          </a:bodyPr>
          <a:lstStyle/>
          <a:p>
            <a:r>
              <a:rPr lang="de-AT" dirty="0">
                <a:solidFill>
                  <a:schemeClr val="tx1">
                    <a:lumMod val="65000"/>
                    <a:lumOff val="35000"/>
                  </a:schemeClr>
                </a:solidFill>
              </a:rPr>
              <a:t>Verbleibender Aufwand</a:t>
            </a:r>
          </a:p>
        </p:txBody>
      </p:sp>
      <p:sp>
        <p:nvSpPr>
          <p:cNvPr id="32" name="Textfeld 31"/>
          <p:cNvSpPr txBox="1"/>
          <p:nvPr/>
        </p:nvSpPr>
        <p:spPr>
          <a:xfrm>
            <a:off x="8616726" y="5408499"/>
            <a:ext cx="593870" cy="369332"/>
          </a:xfrm>
          <a:prstGeom prst="rect">
            <a:avLst/>
          </a:prstGeom>
          <a:noFill/>
        </p:spPr>
        <p:txBody>
          <a:bodyPr wrap="square" rtlCol="0">
            <a:spAutoFit/>
          </a:bodyPr>
          <a:lstStyle/>
          <a:p>
            <a:r>
              <a:rPr lang="de-AT" dirty="0">
                <a:solidFill>
                  <a:schemeClr val="tx1">
                    <a:lumMod val="65000"/>
                    <a:lumOff val="35000"/>
                  </a:schemeClr>
                </a:solidFill>
              </a:rPr>
              <a:t>Zeit</a:t>
            </a:r>
          </a:p>
        </p:txBody>
      </p:sp>
    </p:spTree>
    <p:extLst>
      <p:ext uri="{BB962C8B-B14F-4D97-AF65-F5344CB8AC3E}">
        <p14:creationId xmlns:p14="http://schemas.microsoft.com/office/powerpoint/2010/main" val="22977341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pPr marL="0" indent="0">
              <a:buNone/>
            </a:pPr>
            <a:r>
              <a:rPr lang="de-AT" dirty="0" err="1"/>
              <a:t>Burndown</a:t>
            </a:r>
            <a:r>
              <a:rPr lang="de-AT" dirty="0"/>
              <a:t>-Charts</a:t>
            </a:r>
          </a:p>
        </p:txBody>
      </p:sp>
      <p:sp>
        <p:nvSpPr>
          <p:cNvPr id="7" name="Textplatzhalter 6"/>
          <p:cNvSpPr>
            <a:spLocks noGrp="1"/>
          </p:cNvSpPr>
          <p:nvPr>
            <p:ph type="body" sz="quarter" idx="16"/>
          </p:nvPr>
        </p:nvSpPr>
        <p:spPr/>
        <p:txBody>
          <a:bodyPr/>
          <a:lstStyle/>
          <a:p>
            <a:r>
              <a:rPr lang="de-AT" dirty="0"/>
              <a:t>Sprint</a:t>
            </a:r>
          </a:p>
        </p:txBody>
      </p:sp>
      <p:grpSp>
        <p:nvGrpSpPr>
          <p:cNvPr id="58" name="Gruppieren 57"/>
          <p:cNvGrpSpPr/>
          <p:nvPr/>
        </p:nvGrpSpPr>
        <p:grpSpPr>
          <a:xfrm>
            <a:off x="3715894" y="2204864"/>
            <a:ext cx="5624308" cy="2736304"/>
            <a:chOff x="3786489" y="2564904"/>
            <a:chExt cx="5624308" cy="2736304"/>
          </a:xfrm>
        </p:grpSpPr>
        <p:grpSp>
          <p:nvGrpSpPr>
            <p:cNvPr id="9" name="Gruppieren 8"/>
            <p:cNvGrpSpPr/>
            <p:nvPr/>
          </p:nvGrpSpPr>
          <p:grpSpPr>
            <a:xfrm>
              <a:off x="3786489" y="2564904"/>
              <a:ext cx="5624308" cy="2736304"/>
              <a:chOff x="704528" y="1772816"/>
              <a:chExt cx="2664146" cy="1296144"/>
            </a:xfrm>
          </p:grpSpPr>
          <p:cxnSp>
            <p:nvCxnSpPr>
              <p:cNvPr id="10" name="Gerade Verbindung 9"/>
              <p:cNvCxnSpPr/>
              <p:nvPr/>
            </p:nvCxnSpPr>
            <p:spPr>
              <a:xfrm>
                <a:off x="704528" y="1772816"/>
                <a:ext cx="0" cy="1296144"/>
              </a:xfrm>
              <a:prstGeom prst="line">
                <a:avLst/>
              </a:prstGeom>
              <a:ln w="254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flipH="1">
                <a:off x="704528" y="3068960"/>
                <a:ext cx="2664146" cy="0"/>
              </a:xfrm>
              <a:prstGeom prst="line">
                <a:avLst/>
              </a:prstGeom>
              <a:ln w="254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grpSp>
        <p:cxnSp>
          <p:nvCxnSpPr>
            <p:cNvPr id="13" name="Gerade Verbindung 12"/>
            <p:cNvCxnSpPr/>
            <p:nvPr/>
          </p:nvCxnSpPr>
          <p:spPr>
            <a:xfrm>
              <a:off x="3786489" y="2780928"/>
              <a:ext cx="5414983" cy="2520280"/>
            </a:xfrm>
            <a:prstGeom prst="line">
              <a:avLst/>
            </a:prstGeom>
            <a:ln w="25400">
              <a:solidFill>
                <a:schemeClr val="accent3">
                  <a:lumMod val="50000"/>
                  <a:alpha val="70000"/>
                </a:schemeClr>
              </a:solidFill>
            </a:ln>
          </p:spPr>
          <p:style>
            <a:lnRef idx="1">
              <a:schemeClr val="accent1"/>
            </a:lnRef>
            <a:fillRef idx="0">
              <a:schemeClr val="accent1"/>
            </a:fillRef>
            <a:effectRef idx="0">
              <a:schemeClr val="accent1"/>
            </a:effectRef>
            <a:fontRef idx="minor">
              <a:schemeClr val="tx1"/>
            </a:fontRef>
          </p:style>
        </p:cxnSp>
      </p:grpSp>
      <p:cxnSp>
        <p:nvCxnSpPr>
          <p:cNvPr id="16" name="Gerade Verbindung 15"/>
          <p:cNvCxnSpPr/>
          <p:nvPr/>
        </p:nvCxnSpPr>
        <p:spPr>
          <a:xfrm>
            <a:off x="3715895" y="2420888"/>
            <a:ext cx="662455" cy="144016"/>
          </a:xfrm>
          <a:prstGeom prst="line">
            <a:avLst/>
          </a:prstGeom>
          <a:ln w="28575" cap="rnd">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Gerade Verbindung 2"/>
          <p:cNvCxnSpPr/>
          <p:nvPr/>
        </p:nvCxnSpPr>
        <p:spPr>
          <a:xfrm>
            <a:off x="4378349" y="2564904"/>
            <a:ext cx="504056" cy="216024"/>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4882405" y="2780928"/>
            <a:ext cx="432048" cy="72008"/>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5314453" y="2852936"/>
            <a:ext cx="504056" cy="144016"/>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5818509" y="2996952"/>
            <a:ext cx="288032" cy="216024"/>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6106541" y="3212976"/>
            <a:ext cx="576064" cy="144016"/>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6682605" y="3356992"/>
            <a:ext cx="504056" cy="72008"/>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p:nvCxnSpPr>
        <p:spPr>
          <a:xfrm>
            <a:off x="7186661" y="3429000"/>
            <a:ext cx="504056" cy="72008"/>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7690717" y="3501008"/>
            <a:ext cx="360040" cy="180020"/>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a:xfrm>
            <a:off x="8050757" y="3681028"/>
            <a:ext cx="864096" cy="108012"/>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a:xfrm>
            <a:off x="8914853" y="3789040"/>
            <a:ext cx="216024" cy="1152128"/>
          </a:xfrm>
          <a:prstGeom prst="line">
            <a:avLst/>
          </a:prstGeom>
          <a:ln w="31750">
            <a:solidFill>
              <a:schemeClr val="accent1">
                <a:alpha val="70000"/>
              </a:schemeClr>
            </a:solidFill>
          </a:ln>
        </p:spPr>
        <p:style>
          <a:lnRef idx="1">
            <a:schemeClr val="accent1"/>
          </a:lnRef>
          <a:fillRef idx="0">
            <a:schemeClr val="accent1"/>
          </a:fillRef>
          <a:effectRef idx="0">
            <a:schemeClr val="accent1"/>
          </a:effectRef>
          <a:fontRef idx="minor">
            <a:schemeClr val="tx1"/>
          </a:fontRef>
        </p:style>
      </p:cxnSp>
      <p:grpSp>
        <p:nvGrpSpPr>
          <p:cNvPr id="54" name="Gruppieren 53"/>
          <p:cNvGrpSpPr/>
          <p:nvPr/>
        </p:nvGrpSpPr>
        <p:grpSpPr>
          <a:xfrm>
            <a:off x="3818341" y="4208755"/>
            <a:ext cx="2864264" cy="643130"/>
            <a:chOff x="3888936" y="4384129"/>
            <a:chExt cx="2864264" cy="643130"/>
          </a:xfrm>
        </p:grpSpPr>
        <p:sp>
          <p:nvSpPr>
            <p:cNvPr id="55" name="Textfeld 54"/>
            <p:cNvSpPr txBox="1"/>
            <p:nvPr/>
          </p:nvSpPr>
          <p:spPr>
            <a:xfrm>
              <a:off x="3888936" y="4657927"/>
              <a:ext cx="2864264" cy="369332"/>
            </a:xfrm>
            <a:prstGeom prst="rect">
              <a:avLst/>
            </a:prstGeom>
            <a:noFill/>
          </p:spPr>
          <p:txBody>
            <a:bodyPr wrap="square" rtlCol="0">
              <a:spAutoFit/>
            </a:bodyPr>
            <a:lstStyle/>
            <a:p>
              <a:pPr marL="285750" indent="-285750">
                <a:buFont typeface="Wingdings" pitchFamily="2" charset="2"/>
                <a:buChar char="§"/>
              </a:pPr>
              <a:r>
                <a:rPr lang="de-AT" b="1" dirty="0">
                  <a:solidFill>
                    <a:srgbClr val="C00000"/>
                  </a:solidFill>
                </a:rPr>
                <a:t>Tatsächlicher Verlauf</a:t>
              </a:r>
            </a:p>
          </p:txBody>
        </p:sp>
        <p:sp>
          <p:nvSpPr>
            <p:cNvPr id="56" name="Textfeld 55"/>
            <p:cNvSpPr txBox="1"/>
            <p:nvPr/>
          </p:nvSpPr>
          <p:spPr>
            <a:xfrm>
              <a:off x="3899953" y="4384129"/>
              <a:ext cx="2072680" cy="369332"/>
            </a:xfrm>
            <a:prstGeom prst="rect">
              <a:avLst/>
            </a:prstGeom>
            <a:noFill/>
          </p:spPr>
          <p:txBody>
            <a:bodyPr wrap="square" rtlCol="0">
              <a:spAutoFit/>
            </a:bodyPr>
            <a:lstStyle/>
            <a:p>
              <a:pPr marL="285750" indent="-285750">
                <a:buFont typeface="Wingdings" pitchFamily="2" charset="2"/>
                <a:buChar char="§"/>
              </a:pPr>
              <a:r>
                <a:rPr lang="de-AT" b="1" dirty="0">
                  <a:solidFill>
                    <a:schemeClr val="accent3">
                      <a:lumMod val="50000"/>
                    </a:schemeClr>
                  </a:solidFill>
                </a:rPr>
                <a:t>Idealer Verlauf</a:t>
              </a:r>
            </a:p>
          </p:txBody>
        </p:sp>
      </p:grpSp>
      <p:sp>
        <p:nvSpPr>
          <p:cNvPr id="57" name="Textplatzhalter 7"/>
          <p:cNvSpPr txBox="1">
            <a:spLocks/>
          </p:cNvSpPr>
          <p:nvPr/>
        </p:nvSpPr>
        <p:spPr>
          <a:xfrm>
            <a:off x="3715895" y="5301208"/>
            <a:ext cx="5630561" cy="576040"/>
          </a:xfrm>
          <a:prstGeom prst="rect">
            <a:avLst/>
          </a:prstGeom>
        </p:spPr>
        <p:txBody>
          <a:bodyPr vert="horz" lIns="36000" tIns="0" rIns="0" bIns="0" rtlCol="0">
            <a:noAutofit/>
          </a:bodyPr>
          <a:lstStyle>
            <a:lvl1pPr marL="355600" indent="-355600" algn="l" defTabSz="914400" rtl="0" eaLnBrk="1" latinLnBrk="0" hangingPunct="1">
              <a:lnSpc>
                <a:spcPct val="95000"/>
              </a:lnSpc>
              <a:spcBef>
                <a:spcPts val="1800"/>
              </a:spcBef>
              <a:buClr>
                <a:schemeClr val="accent1"/>
              </a:buClr>
              <a:buSzPct val="110000"/>
              <a:buFont typeface="Wingdings" pitchFamily="2" charset="2"/>
              <a:buChar char="§"/>
              <a:defRPr lang="de-DE" sz="2400" b="0" i="0" u="none" strike="noStrike" kern="0" cap="none" spc="0" baseline="0">
                <a:solidFill>
                  <a:schemeClr val="tx1"/>
                </a:solidFill>
                <a:uFillTx/>
                <a:latin typeface="+mn-lt"/>
                <a:ea typeface="+mn-ea"/>
                <a:cs typeface="+mn-cs"/>
              </a:defRPr>
            </a:lvl1pPr>
            <a:lvl2pPr marL="723900" indent="-368300" algn="l" defTabSz="914400" rtl="0" eaLnBrk="1" latinLnBrk="0" hangingPunct="1">
              <a:lnSpc>
                <a:spcPct val="95000"/>
              </a:lnSpc>
              <a:spcBef>
                <a:spcPts val="600"/>
              </a:spcBef>
              <a:buClr>
                <a:schemeClr val="tx2"/>
              </a:buClr>
              <a:buSzPct val="110000"/>
              <a:buFont typeface="Wingdings" pitchFamily="2" charset="2"/>
              <a:buChar char="§"/>
              <a:defRPr lang="de-DE" sz="1800" b="0" i="0" u="none" strike="noStrike" kern="0" cap="none" spc="0" baseline="0" dirty="0" smtClean="0">
                <a:solidFill>
                  <a:schemeClr val="tx1"/>
                </a:solidFill>
                <a:uFillTx/>
                <a:latin typeface="+mn-lt"/>
                <a:ea typeface="+mn-ea"/>
                <a:cs typeface="+mn-cs"/>
              </a:defRPr>
            </a:lvl2pPr>
            <a:lvl3pPr marL="990600" indent="-266700" algn="l" defTabSz="914400" rtl="0" eaLnBrk="1" latinLnBrk="0" hangingPunct="1">
              <a:lnSpc>
                <a:spcPct val="95000"/>
              </a:lnSpc>
              <a:spcBef>
                <a:spcPts val="300"/>
              </a:spcBef>
              <a:buFont typeface="Arial" pitchFamily="34" charset="0"/>
              <a:buChar char="•"/>
              <a:defRPr lang="de-DE" sz="1600" b="0" i="0" u="none" strike="noStrike" kern="0" cap="none" spc="0" baseline="0" dirty="0" smtClean="0">
                <a:solidFill>
                  <a:schemeClr val="tx1"/>
                </a:solidFill>
                <a:uFillTx/>
                <a:latin typeface="+mn-lt"/>
                <a:ea typeface="+mn-ea"/>
                <a:cs typeface="+mn-cs"/>
              </a:defRPr>
            </a:lvl3pPr>
            <a:lvl4pPr marL="1168400" indent="-177800" algn="l" defTabSz="914400" rtl="0" eaLnBrk="1" latinLnBrk="0" hangingPunct="1">
              <a:lnSpc>
                <a:spcPct val="95000"/>
              </a:lnSpc>
              <a:spcBef>
                <a:spcPts val="300"/>
              </a:spcBef>
              <a:buFont typeface="Arial" pitchFamily="34" charset="0"/>
              <a:buChar char="•"/>
              <a:defRPr lang="de-DE" sz="1200" b="0" i="0" u="none" strike="noStrike" kern="0" cap="none" spc="0" baseline="0" dirty="0" smtClean="0">
                <a:solidFill>
                  <a:schemeClr val="tx1"/>
                </a:solidFill>
                <a:uFillTx/>
                <a:latin typeface="+mn-lt"/>
                <a:ea typeface="+mn-ea"/>
                <a:cs typeface="+mn-cs"/>
              </a:defRPr>
            </a:lvl4pPr>
            <a:lvl5pPr marL="1435100" indent="-177800" algn="l" defTabSz="914400" rtl="0" eaLnBrk="1" latinLnBrk="0" hangingPunct="1">
              <a:lnSpc>
                <a:spcPct val="95000"/>
              </a:lnSpc>
              <a:spcBef>
                <a:spcPts val="300"/>
              </a:spcBef>
              <a:buFont typeface="Arial" pitchFamily="34" charset="0"/>
              <a:buChar char="•"/>
              <a:defRPr lang="de-DE" sz="1200" b="0" i="1" u="none" strike="noStrike" kern="0" cap="none" spc="0" baseline="0" dirty="0">
                <a:solidFill>
                  <a:schemeClr val="tx1"/>
                </a:solidFill>
                <a:uFillTx/>
                <a:latin typeface="+mn-lt"/>
                <a:ea typeface="+mn-ea"/>
                <a:cs typeface="+mn-cs"/>
              </a:defRPr>
            </a:lvl5pPr>
            <a:lvl6pPr marL="2286000" indent="0" algn="r" defTabSz="914400" rtl="0" eaLnBrk="1" latinLnBrk="0" hangingPunct="1">
              <a:lnSpc>
                <a:spcPct val="95000"/>
              </a:lnSpc>
              <a:spcBef>
                <a:spcPts val="300"/>
              </a:spcBef>
              <a:buFont typeface="Arial" pitchFamily="34" charset="0"/>
              <a:buNone/>
              <a:defRPr sz="16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AT" sz="1800" dirty="0"/>
              <a:t>Dieses Team wurde nur scheinbar fertig</a:t>
            </a:r>
          </a:p>
        </p:txBody>
      </p:sp>
      <p:sp>
        <p:nvSpPr>
          <p:cNvPr id="32" name="Textfeld 31"/>
          <p:cNvSpPr txBox="1"/>
          <p:nvPr/>
        </p:nvSpPr>
        <p:spPr>
          <a:xfrm>
            <a:off x="8626821" y="4994453"/>
            <a:ext cx="593870" cy="369332"/>
          </a:xfrm>
          <a:prstGeom prst="rect">
            <a:avLst/>
          </a:prstGeom>
          <a:noFill/>
        </p:spPr>
        <p:txBody>
          <a:bodyPr wrap="square" rtlCol="0">
            <a:spAutoFit/>
          </a:bodyPr>
          <a:lstStyle/>
          <a:p>
            <a:r>
              <a:rPr lang="de-AT" dirty="0">
                <a:solidFill>
                  <a:schemeClr val="tx1">
                    <a:lumMod val="65000"/>
                    <a:lumOff val="35000"/>
                  </a:schemeClr>
                </a:solidFill>
              </a:rPr>
              <a:t>Zeit</a:t>
            </a:r>
          </a:p>
        </p:txBody>
      </p:sp>
      <p:sp>
        <p:nvSpPr>
          <p:cNvPr id="34" name="Textfeld 33"/>
          <p:cNvSpPr txBox="1"/>
          <p:nvPr/>
        </p:nvSpPr>
        <p:spPr>
          <a:xfrm rot="16200000">
            <a:off x="2128033" y="3388350"/>
            <a:ext cx="2709426" cy="369332"/>
          </a:xfrm>
          <a:prstGeom prst="rect">
            <a:avLst/>
          </a:prstGeom>
          <a:noFill/>
        </p:spPr>
        <p:txBody>
          <a:bodyPr wrap="square" rtlCol="0">
            <a:spAutoFit/>
          </a:bodyPr>
          <a:lstStyle/>
          <a:p>
            <a:r>
              <a:rPr lang="de-AT" dirty="0">
                <a:solidFill>
                  <a:schemeClr val="tx1">
                    <a:lumMod val="65000"/>
                    <a:lumOff val="35000"/>
                  </a:schemeClr>
                </a:solidFill>
              </a:rPr>
              <a:t>Verbleibender Aufwand</a:t>
            </a:r>
          </a:p>
        </p:txBody>
      </p:sp>
    </p:spTree>
    <p:extLst>
      <p:ext uri="{BB962C8B-B14F-4D97-AF65-F5344CB8AC3E}">
        <p14:creationId xmlns:p14="http://schemas.microsoft.com/office/powerpoint/2010/main" val="4066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uppieren 78"/>
          <p:cNvGrpSpPr/>
          <p:nvPr/>
        </p:nvGrpSpPr>
        <p:grpSpPr>
          <a:xfrm>
            <a:off x="2233878" y="4100531"/>
            <a:ext cx="2203400" cy="2155203"/>
            <a:chOff x="526908" y="1750268"/>
            <a:chExt cx="2836190" cy="2774151"/>
          </a:xfrm>
        </p:grpSpPr>
        <p:pic>
          <p:nvPicPr>
            <p:cNvPr id="80" name="Picture 3" descr="C:\!_Pauls_Daten\Bildvorschlaege_ScrumFolien\MC9004393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82" y="2760297"/>
              <a:ext cx="1404916" cy="1404916"/>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uppieren 80"/>
            <p:cNvGrpSpPr/>
            <p:nvPr/>
          </p:nvGrpSpPr>
          <p:grpSpPr>
            <a:xfrm>
              <a:off x="526908" y="1750268"/>
              <a:ext cx="2375257" cy="2774151"/>
              <a:chOff x="526908" y="1750268"/>
              <a:chExt cx="2375257" cy="2774151"/>
            </a:xfrm>
          </p:grpSpPr>
          <p:grpSp>
            <p:nvGrpSpPr>
              <p:cNvPr id="82" name="Gruppieren 81"/>
              <p:cNvGrpSpPr>
                <a:grpSpLocks noChangeAspect="1"/>
              </p:cNvGrpSpPr>
              <p:nvPr/>
            </p:nvGrpSpPr>
            <p:grpSpPr>
              <a:xfrm>
                <a:off x="1016653" y="1750268"/>
                <a:ext cx="1404915" cy="1404915"/>
                <a:chOff x="323528" y="1433722"/>
                <a:chExt cx="3003390" cy="3003390"/>
              </a:xfrm>
            </p:grpSpPr>
            <p:pic>
              <p:nvPicPr>
                <p:cNvPr id="85" name="Picture 2" descr="C:\!_Pauls_Daten\Bildvorschlaege_ScrumFolien\MC90043925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433722"/>
                  <a:ext cx="3003390" cy="3003390"/>
                </a:xfrm>
                <a:prstGeom prst="rect">
                  <a:avLst/>
                </a:prstGeom>
                <a:ln>
                  <a:noFill/>
                </a:ln>
              </p:spPr>
              <p:style>
                <a:lnRef idx="1">
                  <a:schemeClr val="accent6"/>
                </a:lnRef>
                <a:fillRef idx="2">
                  <a:schemeClr val="accent6"/>
                </a:fillRef>
                <a:effectRef idx="1">
                  <a:schemeClr val="accent6"/>
                </a:effectRef>
                <a:fontRef idx="minor">
                  <a:schemeClr val="dk1"/>
                </a:fontRef>
              </p:style>
            </p:pic>
            <p:grpSp>
              <p:nvGrpSpPr>
                <p:cNvPr id="86" name="Gruppieren 85"/>
                <p:cNvGrpSpPr>
                  <a:grpSpLocks noChangeAspect="1"/>
                </p:cNvGrpSpPr>
                <p:nvPr/>
              </p:nvGrpSpPr>
              <p:grpSpPr>
                <a:xfrm>
                  <a:off x="629845" y="2810214"/>
                  <a:ext cx="2390755" cy="1266612"/>
                  <a:chOff x="1184275" y="2827338"/>
                  <a:chExt cx="7088188" cy="2792412"/>
                </a:xfrm>
              </p:grpSpPr>
              <p:sp>
                <p:nvSpPr>
                  <p:cNvPr id="87" name="Pfeil nach rechts 86"/>
                  <p:cNvSpPr/>
                  <p:nvPr/>
                </p:nvSpPr>
                <p:spPr>
                  <a:xfrm>
                    <a:off x="6243638" y="4502150"/>
                    <a:ext cx="782637" cy="420688"/>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88" name="Gebogener Pfeil 87"/>
                  <p:cNvSpPr/>
                  <p:nvPr/>
                </p:nvSpPr>
                <p:spPr>
                  <a:xfrm rot="8337053" flipV="1">
                    <a:off x="5119688" y="2827338"/>
                    <a:ext cx="1592262" cy="2281237"/>
                  </a:xfrm>
                  <a:prstGeom prst="circularArrow">
                    <a:avLst>
                      <a:gd name="adj1" fmla="val 12500"/>
                      <a:gd name="adj2" fmla="val 1306385"/>
                      <a:gd name="adj3" fmla="val 20457681"/>
                      <a:gd name="adj4" fmla="val 2503302"/>
                      <a:gd name="adj5" fmla="val 1667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89" name="Pfeil nach rechts 88"/>
                  <p:cNvSpPr/>
                  <p:nvPr/>
                </p:nvSpPr>
                <p:spPr>
                  <a:xfrm>
                    <a:off x="5834063" y="4883150"/>
                    <a:ext cx="782637" cy="419100"/>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0" name="Flussdiagramm: Mehrere Dokumente 89"/>
                  <p:cNvSpPr/>
                  <p:nvPr/>
                </p:nvSpPr>
                <p:spPr>
                  <a:xfrm>
                    <a:off x="3059113" y="4448175"/>
                    <a:ext cx="781050" cy="1127125"/>
                  </a:xfrm>
                  <a:prstGeom prst="flowChartMultidocumen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nvGrpSpPr>
                  <p:cNvPr id="91" name="Gruppieren 15"/>
                  <p:cNvGrpSpPr>
                    <a:grpSpLocks/>
                  </p:cNvGrpSpPr>
                  <p:nvPr/>
                </p:nvGrpSpPr>
                <p:grpSpPr bwMode="auto">
                  <a:xfrm>
                    <a:off x="1184275" y="4381504"/>
                    <a:ext cx="962025" cy="1149350"/>
                    <a:chOff x="4510217" y="2697896"/>
                    <a:chExt cx="1124470" cy="1355120"/>
                  </a:xfrm>
                </p:grpSpPr>
                <p:sp>
                  <p:nvSpPr>
                    <p:cNvPr id="97" name="Würfel 96"/>
                    <p:cNvSpPr/>
                    <p:nvPr/>
                  </p:nvSpPr>
                  <p:spPr>
                    <a:xfrm>
                      <a:off x="4510217" y="3850871"/>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8" name="Würfel 97"/>
                    <p:cNvSpPr/>
                    <p:nvPr/>
                  </p:nvSpPr>
                  <p:spPr>
                    <a:xfrm>
                      <a:off x="4510217" y="3639368"/>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9" name="Würfel 98"/>
                    <p:cNvSpPr/>
                    <p:nvPr/>
                  </p:nvSpPr>
                  <p:spPr>
                    <a:xfrm>
                      <a:off x="4510217" y="3429736"/>
                      <a:ext cx="901803" cy="200273"/>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0" name="Würfel 99"/>
                    <p:cNvSpPr/>
                    <p:nvPr/>
                  </p:nvSpPr>
                  <p:spPr>
                    <a:xfrm>
                      <a:off x="4510217" y="3218232"/>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1" name="Würfel 100"/>
                    <p:cNvSpPr/>
                    <p:nvPr/>
                  </p:nvSpPr>
                  <p:spPr>
                    <a:xfrm>
                      <a:off x="4510217" y="3006729"/>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2" name="Würfel 101"/>
                    <p:cNvSpPr/>
                    <p:nvPr/>
                  </p:nvSpPr>
                  <p:spPr>
                    <a:xfrm>
                      <a:off x="4732884" y="2697896"/>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sp>
                <p:nvSpPr>
                  <p:cNvPr id="92" name="Pfeil nach rechts 91"/>
                  <p:cNvSpPr/>
                  <p:nvPr/>
                </p:nvSpPr>
                <p:spPr>
                  <a:xfrm>
                    <a:off x="2097088" y="4933950"/>
                    <a:ext cx="782637" cy="420688"/>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3" name="Gebogener Pfeil 92"/>
                  <p:cNvSpPr/>
                  <p:nvPr/>
                </p:nvSpPr>
                <p:spPr>
                  <a:xfrm rot="8337053" flipV="1">
                    <a:off x="4740275" y="3217863"/>
                    <a:ext cx="1590675" cy="2281237"/>
                  </a:xfrm>
                  <a:prstGeom prst="circularArrow">
                    <a:avLst>
                      <a:gd name="adj1" fmla="val 12500"/>
                      <a:gd name="adj2" fmla="val 1306385"/>
                      <a:gd name="adj3" fmla="val 20457681"/>
                      <a:gd name="adj4" fmla="val 2503302"/>
                      <a:gd name="adj5" fmla="val 1667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4" name="Pfeil nach rechts 93"/>
                  <p:cNvSpPr/>
                  <p:nvPr/>
                </p:nvSpPr>
                <p:spPr>
                  <a:xfrm>
                    <a:off x="3992563" y="4875213"/>
                    <a:ext cx="1271587" cy="420687"/>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5" name="Gebogener Pfeil 94"/>
                  <p:cNvSpPr/>
                  <p:nvPr/>
                </p:nvSpPr>
                <p:spPr>
                  <a:xfrm rot="689036">
                    <a:off x="4329113" y="2841625"/>
                    <a:ext cx="827087" cy="819150"/>
                  </a:xfrm>
                  <a:prstGeom prst="circularArrow">
                    <a:avLst>
                      <a:gd name="adj1" fmla="val 12500"/>
                      <a:gd name="adj2" fmla="val 1142319"/>
                      <a:gd name="adj3" fmla="val 20457681"/>
                      <a:gd name="adj4" fmla="val 4712218"/>
                      <a:gd name="adj5" fmla="val 1250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6" name="Würfel 95"/>
                  <p:cNvSpPr/>
                  <p:nvPr/>
                </p:nvSpPr>
                <p:spPr>
                  <a:xfrm>
                    <a:off x="7083425" y="3983038"/>
                    <a:ext cx="1189038" cy="1636712"/>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grpSp>
          <p:pic>
            <p:nvPicPr>
              <p:cNvPr id="83" name="Picture 5" descr="C:\!_Pauls_Daten\Bildvorschlaege_ScrumFolien\MC90043935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908" y="3119503"/>
                <a:ext cx="1404916" cy="1404916"/>
              </a:xfrm>
              <a:prstGeom prst="rect">
                <a:avLst/>
              </a:prstGeom>
              <a:noFill/>
              <a:extLst>
                <a:ext uri="{909E8E84-426E-40DD-AFC4-6F175D3DCCD1}">
                  <a14:hiddenFill xmlns:a14="http://schemas.microsoft.com/office/drawing/2010/main">
                    <a:solidFill>
                      <a:srgbClr val="FFFFFF"/>
                    </a:solidFill>
                  </a14:hiddenFill>
                </a:ext>
              </a:extLst>
            </p:spPr>
          </p:pic>
          <p:sp>
            <p:nvSpPr>
              <p:cNvPr id="84" name="Bogen 83"/>
              <p:cNvSpPr/>
              <p:nvPr/>
            </p:nvSpPr>
            <p:spPr>
              <a:xfrm>
                <a:off x="576358" y="2018862"/>
                <a:ext cx="2325807" cy="2325807"/>
              </a:xfrm>
              <a:prstGeom prst="arc">
                <a:avLst>
                  <a:gd name="adj1" fmla="val 16200000"/>
                  <a:gd name="adj2" fmla="val 16093979"/>
                </a:avLst>
              </a:prstGeom>
              <a:ln w="76200">
                <a:solidFill>
                  <a:schemeClr val="accent6">
                    <a:lumMod val="60000"/>
                    <a:lumOff val="40000"/>
                    <a:alpha val="46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grpSp>
      </p:grpSp>
      <p:sp>
        <p:nvSpPr>
          <p:cNvPr id="7" name="Textplatzhalter 6"/>
          <p:cNvSpPr>
            <a:spLocks noGrp="1"/>
          </p:cNvSpPr>
          <p:nvPr>
            <p:ph type="body" sz="quarter" idx="16"/>
          </p:nvPr>
        </p:nvSpPr>
        <p:spPr/>
        <p:txBody>
          <a:bodyPr/>
          <a:lstStyle/>
          <a:p>
            <a:r>
              <a:rPr lang="de-AT" dirty="0"/>
              <a:t>Sprintende</a:t>
            </a:r>
          </a:p>
        </p:txBody>
      </p:sp>
      <p:sp>
        <p:nvSpPr>
          <p:cNvPr id="8" name="Textplatzhalter 7"/>
          <p:cNvSpPr>
            <a:spLocks noGrp="1"/>
          </p:cNvSpPr>
          <p:nvPr>
            <p:ph type="body" sz="quarter" idx="17"/>
          </p:nvPr>
        </p:nvSpPr>
        <p:spPr>
          <a:xfrm>
            <a:off x="5016399" y="1600888"/>
            <a:ext cx="6192837" cy="4999284"/>
          </a:xfrm>
        </p:spPr>
        <p:txBody>
          <a:bodyPr>
            <a:normAutofit/>
          </a:bodyPr>
          <a:lstStyle/>
          <a:p>
            <a:r>
              <a:rPr lang="de-AT" sz="2000" dirty="0"/>
              <a:t>Scrum Team &amp; ggf. </a:t>
            </a:r>
            <a:r>
              <a:rPr lang="de-AT" sz="2000" dirty="0" err="1"/>
              <a:t>Stakeholder</a:t>
            </a:r>
            <a:endParaRPr lang="de-AT" sz="2000" dirty="0"/>
          </a:p>
          <a:p>
            <a:r>
              <a:rPr lang="de-AT" sz="2000" dirty="0" err="1"/>
              <a:t>Timebox</a:t>
            </a:r>
            <a:r>
              <a:rPr lang="de-AT" sz="2000" dirty="0"/>
              <a:t>, 4 Stunden für Monatssprint</a:t>
            </a:r>
            <a:endParaRPr lang="de-AT" sz="1200" dirty="0"/>
          </a:p>
          <a:p>
            <a:pPr marL="0" indent="0">
              <a:buNone/>
            </a:pPr>
            <a:r>
              <a:rPr lang="de-AT" sz="2000" dirty="0"/>
              <a:t>Gelegenheit, um …</a:t>
            </a:r>
          </a:p>
          <a:p>
            <a:r>
              <a:rPr lang="de-AT" sz="2000" dirty="0"/>
              <a:t>das Ergebnis des Sprints zu überprüfen</a:t>
            </a:r>
          </a:p>
          <a:p>
            <a:r>
              <a:rPr lang="de-AT" sz="2000" dirty="0"/>
              <a:t>gemeinsames Verständnis zu überprüfen,  herzustellen bzw. zu bestätigen</a:t>
            </a:r>
          </a:p>
          <a:p>
            <a:r>
              <a:rPr lang="de-AT" sz="2000" dirty="0"/>
              <a:t>Änderungen in Anforderungen zu erkennen</a:t>
            </a:r>
          </a:p>
          <a:p>
            <a:r>
              <a:rPr lang="de-AT" sz="2000" dirty="0" err="1"/>
              <a:t>Product</a:t>
            </a:r>
            <a:r>
              <a:rPr lang="de-AT" sz="2000" dirty="0"/>
              <a:t> </a:t>
            </a:r>
            <a:r>
              <a:rPr lang="de-AT" sz="2000" dirty="0" err="1"/>
              <a:t>Backlog</a:t>
            </a:r>
            <a:r>
              <a:rPr lang="de-AT" sz="2000" dirty="0"/>
              <a:t> anzupassen</a:t>
            </a:r>
          </a:p>
          <a:p>
            <a:endParaRPr lang="de-AT" sz="2400" dirty="0"/>
          </a:p>
          <a:p>
            <a:pPr lvl="1"/>
            <a:endParaRPr lang="de-AT" sz="1800" dirty="0"/>
          </a:p>
          <a:p>
            <a:pPr lvl="1"/>
            <a:endParaRPr lang="de-AT" sz="1800" dirty="0"/>
          </a:p>
          <a:p>
            <a:pPr lvl="1"/>
            <a:endParaRPr lang="de-AT" sz="1800" dirty="0"/>
          </a:p>
          <a:p>
            <a:pPr lvl="1"/>
            <a:endParaRPr lang="de-AT" sz="1800" dirty="0"/>
          </a:p>
          <a:p>
            <a:pPr lvl="1"/>
            <a:endParaRPr lang="de-AT" sz="1800" dirty="0"/>
          </a:p>
          <a:p>
            <a:pPr lvl="1"/>
            <a:endParaRPr lang="de-AT" sz="1800" dirty="0">
              <a:sym typeface="Wingdings" pitchFamily="2" charset="2"/>
            </a:endParaRPr>
          </a:p>
          <a:p>
            <a:pPr marL="355600" lvl="1" indent="0">
              <a:buNone/>
            </a:pPr>
            <a:endParaRPr lang="de-AT" sz="1800" dirty="0"/>
          </a:p>
          <a:p>
            <a:pPr lvl="1"/>
            <a:endParaRPr lang="de-AT" sz="1800" dirty="0"/>
          </a:p>
        </p:txBody>
      </p:sp>
      <p:sp>
        <p:nvSpPr>
          <p:cNvPr id="6" name="Titel 5"/>
          <p:cNvSpPr>
            <a:spLocks noGrp="1"/>
          </p:cNvSpPr>
          <p:nvPr>
            <p:ph type="title"/>
          </p:nvPr>
        </p:nvSpPr>
        <p:spPr>
          <a:xfrm>
            <a:off x="2474118" y="330129"/>
            <a:ext cx="7243764" cy="1371600"/>
          </a:xfrm>
        </p:spPr>
        <p:txBody>
          <a:bodyPr>
            <a:normAutofit/>
          </a:bodyPr>
          <a:lstStyle/>
          <a:p>
            <a:r>
              <a:rPr lang="de-AT" dirty="0"/>
              <a:t>Sprint Review</a:t>
            </a:r>
          </a:p>
        </p:txBody>
      </p:sp>
      <p:pic>
        <p:nvPicPr>
          <p:cNvPr id="2053" name="Picture 5" descr="C:\!_Pauls_Daten\Bildvorschlaege_ScrumFolien\MC900439239.JPG"/>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1641760" y="4012194"/>
            <a:ext cx="709237" cy="70923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p:cNvPicPr>
            <a:picLocks noChangeAspect="1" noChangeArrowheads="1"/>
          </p:cNvPicPr>
          <p:nvPr/>
        </p:nvPicPr>
        <p:blipFill>
          <a:blip r:embed="rId7" cstate="print"/>
          <a:srcRect/>
          <a:stretch>
            <a:fillRect/>
          </a:stretch>
        </p:blipFill>
        <p:spPr bwMode="auto">
          <a:xfrm>
            <a:off x="1966621" y="1575783"/>
            <a:ext cx="1837811" cy="2124236"/>
          </a:xfrm>
          <a:prstGeom prst="rect">
            <a:avLst/>
          </a:prstGeom>
          <a:noFill/>
          <a:ln w="25400" algn="ctr">
            <a:noFill/>
            <a:miter lim="800000"/>
            <a:headEnd/>
            <a:tailEnd/>
          </a:ln>
        </p:spPr>
      </p:pic>
    </p:spTree>
    <p:extLst>
      <p:ext uri="{BB962C8B-B14F-4D97-AF65-F5344CB8AC3E}">
        <p14:creationId xmlns:p14="http://schemas.microsoft.com/office/powerpoint/2010/main" val="365553132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dirty="0"/>
              <a:t>Sprint </a:t>
            </a:r>
            <a:r>
              <a:rPr lang="de-AT" dirty="0" err="1"/>
              <a:t>Retrospective</a:t>
            </a:r>
            <a:endParaRPr lang="de-AT" dirty="0"/>
          </a:p>
        </p:txBody>
      </p:sp>
      <p:sp>
        <p:nvSpPr>
          <p:cNvPr id="7" name="Textplatzhalter 6"/>
          <p:cNvSpPr>
            <a:spLocks noGrp="1"/>
          </p:cNvSpPr>
          <p:nvPr>
            <p:ph type="body" sz="quarter" idx="16"/>
          </p:nvPr>
        </p:nvSpPr>
        <p:spPr/>
        <p:txBody>
          <a:bodyPr/>
          <a:lstStyle/>
          <a:p>
            <a:r>
              <a:rPr lang="de-AT" dirty="0"/>
              <a:t>Sprintende</a:t>
            </a:r>
          </a:p>
        </p:txBody>
      </p:sp>
      <p:sp>
        <p:nvSpPr>
          <p:cNvPr id="8" name="Textplatzhalter 7"/>
          <p:cNvSpPr>
            <a:spLocks noGrp="1"/>
          </p:cNvSpPr>
          <p:nvPr>
            <p:ph type="body" sz="quarter" idx="17"/>
          </p:nvPr>
        </p:nvSpPr>
        <p:spPr>
          <a:xfrm>
            <a:off x="1921882" y="1739260"/>
            <a:ext cx="6249342" cy="4751982"/>
          </a:xfrm>
        </p:spPr>
        <p:txBody>
          <a:bodyPr>
            <a:normAutofit fontScale="92500" lnSpcReduction="20000"/>
          </a:bodyPr>
          <a:lstStyle/>
          <a:p>
            <a:r>
              <a:rPr lang="de-AT" sz="2000" dirty="0"/>
              <a:t>Developer, </a:t>
            </a:r>
            <a:r>
              <a:rPr lang="de-AT" sz="2000" dirty="0" err="1"/>
              <a:t>Scrum</a:t>
            </a:r>
            <a:r>
              <a:rPr lang="de-AT" sz="2000" dirty="0"/>
              <a:t> Master und </a:t>
            </a:r>
            <a:r>
              <a:rPr lang="de-AT" sz="2000" dirty="0" err="1"/>
              <a:t>Product</a:t>
            </a:r>
            <a:r>
              <a:rPr lang="de-AT" sz="2000" dirty="0"/>
              <a:t> </a:t>
            </a:r>
            <a:r>
              <a:rPr lang="de-AT" sz="2000" dirty="0" err="1"/>
              <a:t>Owner</a:t>
            </a:r>
            <a:r>
              <a:rPr lang="de-AT" sz="2000" dirty="0"/>
              <a:t> („</a:t>
            </a:r>
            <a:r>
              <a:rPr lang="de-AT" sz="2000" dirty="0" err="1"/>
              <a:t>Scrum</a:t>
            </a:r>
            <a:r>
              <a:rPr lang="de-AT" sz="2000" dirty="0"/>
              <a:t> Team“)</a:t>
            </a:r>
          </a:p>
          <a:p>
            <a:r>
              <a:rPr lang="de-AT" sz="2000" dirty="0" err="1"/>
              <a:t>Timebox</a:t>
            </a:r>
            <a:r>
              <a:rPr lang="de-AT" sz="2000" dirty="0"/>
              <a:t>, 3 Stunden für Monatssprint</a:t>
            </a:r>
          </a:p>
          <a:p>
            <a:r>
              <a:rPr lang="de-AT" sz="2000" b="1" dirty="0"/>
              <a:t>Was</a:t>
            </a:r>
            <a:r>
              <a:rPr lang="de-AT" sz="2000" dirty="0"/>
              <a:t> lief gut?</a:t>
            </a:r>
          </a:p>
          <a:p>
            <a:r>
              <a:rPr lang="de-AT" sz="2000" b="1" dirty="0"/>
              <a:t>Wo</a:t>
            </a:r>
            <a:r>
              <a:rPr lang="de-AT" sz="2000" dirty="0"/>
              <a:t> besteht Verbesserungspotenzial?</a:t>
            </a:r>
          </a:p>
          <a:p>
            <a:r>
              <a:rPr lang="de-AT" sz="2000" b="1" dirty="0"/>
              <a:t>Wie</a:t>
            </a:r>
            <a:r>
              <a:rPr lang="de-AT" sz="2000" dirty="0"/>
              <a:t> Verbesserungen ab nächstem Sprint umsetzen?</a:t>
            </a:r>
          </a:p>
          <a:p>
            <a:r>
              <a:rPr lang="de-AT" sz="2000" dirty="0"/>
              <a:t>Anpassung der „Definition </a:t>
            </a:r>
            <a:r>
              <a:rPr lang="de-AT" sz="2000" dirty="0" err="1"/>
              <a:t>of</a:t>
            </a:r>
            <a:r>
              <a:rPr lang="de-AT" sz="2000" dirty="0"/>
              <a:t> </a:t>
            </a:r>
            <a:r>
              <a:rPr lang="de-AT" sz="2000" dirty="0" err="1"/>
              <a:t>Done</a:t>
            </a:r>
            <a:r>
              <a:rPr lang="de-AT" sz="2000" dirty="0"/>
              <a:t>“</a:t>
            </a:r>
            <a:br>
              <a:rPr lang="de-AT" sz="2000" dirty="0"/>
            </a:br>
            <a:r>
              <a:rPr lang="de-AT" sz="2000" b="1" dirty="0"/>
              <a:t>Anspruchsvoller werden,</a:t>
            </a:r>
            <a:br>
              <a:rPr lang="de-AT" sz="2000" b="1" dirty="0"/>
            </a:br>
            <a:r>
              <a:rPr lang="de-AT" sz="2000" b="1" dirty="0">
                <a:sym typeface="Wingdings" panose="05000000000000000000" pitchFamily="2" charset="2"/>
              </a:rPr>
              <a:t>niemals nach unten nivellieren!</a:t>
            </a:r>
            <a:endParaRPr lang="de-AT" sz="2000" dirty="0"/>
          </a:p>
          <a:p>
            <a:pPr marL="0" indent="0">
              <a:buNone/>
            </a:pPr>
            <a:r>
              <a:rPr lang="de-AT" sz="2000" dirty="0"/>
              <a:t>Nutzen:</a:t>
            </a:r>
          </a:p>
          <a:p>
            <a:r>
              <a:rPr lang="de-AT" sz="2000" dirty="0"/>
              <a:t>Reflexion des Arbeitsprozesses und der Gruppenentwicklung</a:t>
            </a:r>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sym typeface="Wingdings" pitchFamily="2" charset="2"/>
            </a:endParaRPr>
          </a:p>
          <a:p>
            <a:pPr marL="355600" lvl="1" indent="0">
              <a:buNone/>
            </a:pPr>
            <a:endParaRPr lang="de-AT" dirty="0"/>
          </a:p>
          <a:p>
            <a:pPr lvl="1"/>
            <a:endParaRPr lang="de-AT" dirty="0"/>
          </a:p>
        </p:txBody>
      </p:sp>
      <p:grpSp>
        <p:nvGrpSpPr>
          <p:cNvPr id="80" name="Gruppieren 79"/>
          <p:cNvGrpSpPr/>
          <p:nvPr/>
        </p:nvGrpSpPr>
        <p:grpSpPr>
          <a:xfrm>
            <a:off x="8677789" y="4115252"/>
            <a:ext cx="2203400" cy="2155203"/>
            <a:chOff x="526908" y="1750268"/>
            <a:chExt cx="2836190" cy="2774151"/>
          </a:xfrm>
        </p:grpSpPr>
        <p:pic>
          <p:nvPicPr>
            <p:cNvPr id="81" name="Picture 3" descr="C:\!_Pauls_Daten\Bildvorschlaege_ScrumFolien\MC9004393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82" y="2760297"/>
              <a:ext cx="1404916" cy="1404916"/>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uppieren 81"/>
            <p:cNvGrpSpPr/>
            <p:nvPr/>
          </p:nvGrpSpPr>
          <p:grpSpPr>
            <a:xfrm>
              <a:off x="526908" y="1750268"/>
              <a:ext cx="2375257" cy="2774151"/>
              <a:chOff x="526908" y="1750268"/>
              <a:chExt cx="2375257" cy="2774151"/>
            </a:xfrm>
          </p:grpSpPr>
          <p:grpSp>
            <p:nvGrpSpPr>
              <p:cNvPr id="83" name="Gruppieren 82"/>
              <p:cNvGrpSpPr>
                <a:grpSpLocks noChangeAspect="1"/>
              </p:cNvGrpSpPr>
              <p:nvPr/>
            </p:nvGrpSpPr>
            <p:grpSpPr>
              <a:xfrm>
                <a:off x="1016653" y="1750268"/>
                <a:ext cx="1404915" cy="1404915"/>
                <a:chOff x="323528" y="1433722"/>
                <a:chExt cx="3003390" cy="3003390"/>
              </a:xfrm>
            </p:grpSpPr>
            <p:pic>
              <p:nvPicPr>
                <p:cNvPr id="86" name="Picture 2" descr="C:\!_Pauls_Daten\Bildvorschlaege_ScrumFolien\MC90043925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433722"/>
                  <a:ext cx="3003390" cy="3003390"/>
                </a:xfrm>
                <a:prstGeom prst="rect">
                  <a:avLst/>
                </a:prstGeom>
                <a:ln>
                  <a:noFill/>
                </a:ln>
              </p:spPr>
              <p:style>
                <a:lnRef idx="1">
                  <a:schemeClr val="accent6"/>
                </a:lnRef>
                <a:fillRef idx="2">
                  <a:schemeClr val="accent6"/>
                </a:fillRef>
                <a:effectRef idx="1">
                  <a:schemeClr val="accent6"/>
                </a:effectRef>
                <a:fontRef idx="minor">
                  <a:schemeClr val="dk1"/>
                </a:fontRef>
              </p:style>
            </p:pic>
            <p:grpSp>
              <p:nvGrpSpPr>
                <p:cNvPr id="87" name="Gruppieren 86"/>
                <p:cNvGrpSpPr>
                  <a:grpSpLocks noChangeAspect="1"/>
                </p:cNvGrpSpPr>
                <p:nvPr/>
              </p:nvGrpSpPr>
              <p:grpSpPr>
                <a:xfrm>
                  <a:off x="629845" y="2810214"/>
                  <a:ext cx="2390755" cy="1266612"/>
                  <a:chOff x="1184275" y="2827338"/>
                  <a:chExt cx="7088188" cy="2792412"/>
                </a:xfrm>
              </p:grpSpPr>
              <p:sp>
                <p:nvSpPr>
                  <p:cNvPr id="88" name="Pfeil nach rechts 87"/>
                  <p:cNvSpPr/>
                  <p:nvPr/>
                </p:nvSpPr>
                <p:spPr>
                  <a:xfrm>
                    <a:off x="6243638" y="4502150"/>
                    <a:ext cx="782637" cy="420688"/>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89" name="Gebogener Pfeil 88"/>
                  <p:cNvSpPr/>
                  <p:nvPr/>
                </p:nvSpPr>
                <p:spPr>
                  <a:xfrm rot="8337053" flipV="1">
                    <a:off x="5119688" y="2827338"/>
                    <a:ext cx="1592262" cy="2281237"/>
                  </a:xfrm>
                  <a:prstGeom prst="circularArrow">
                    <a:avLst>
                      <a:gd name="adj1" fmla="val 12500"/>
                      <a:gd name="adj2" fmla="val 1306385"/>
                      <a:gd name="adj3" fmla="val 20457681"/>
                      <a:gd name="adj4" fmla="val 2503302"/>
                      <a:gd name="adj5" fmla="val 1667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0" name="Pfeil nach rechts 89"/>
                  <p:cNvSpPr/>
                  <p:nvPr/>
                </p:nvSpPr>
                <p:spPr>
                  <a:xfrm>
                    <a:off x="5834063" y="4883150"/>
                    <a:ext cx="782637" cy="419100"/>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1" name="Flussdiagramm: Mehrere Dokumente 90"/>
                  <p:cNvSpPr/>
                  <p:nvPr/>
                </p:nvSpPr>
                <p:spPr>
                  <a:xfrm>
                    <a:off x="3059113" y="4448175"/>
                    <a:ext cx="781050" cy="1127125"/>
                  </a:xfrm>
                  <a:prstGeom prst="flowChartMultidocumen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nvGrpSpPr>
                  <p:cNvPr id="92" name="Gruppieren 15"/>
                  <p:cNvGrpSpPr>
                    <a:grpSpLocks/>
                  </p:cNvGrpSpPr>
                  <p:nvPr/>
                </p:nvGrpSpPr>
                <p:grpSpPr bwMode="auto">
                  <a:xfrm>
                    <a:off x="1184275" y="4381504"/>
                    <a:ext cx="962025" cy="1149350"/>
                    <a:chOff x="4510217" y="2697896"/>
                    <a:chExt cx="1124470" cy="1355120"/>
                  </a:xfrm>
                </p:grpSpPr>
                <p:sp>
                  <p:nvSpPr>
                    <p:cNvPr id="98" name="Würfel 97"/>
                    <p:cNvSpPr/>
                    <p:nvPr/>
                  </p:nvSpPr>
                  <p:spPr>
                    <a:xfrm>
                      <a:off x="4510217" y="3850871"/>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9" name="Würfel 98"/>
                    <p:cNvSpPr/>
                    <p:nvPr/>
                  </p:nvSpPr>
                  <p:spPr>
                    <a:xfrm>
                      <a:off x="4510217" y="3639368"/>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0" name="Würfel 99"/>
                    <p:cNvSpPr/>
                    <p:nvPr/>
                  </p:nvSpPr>
                  <p:spPr>
                    <a:xfrm>
                      <a:off x="4510217" y="3429736"/>
                      <a:ext cx="901803" cy="200273"/>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1" name="Würfel 100"/>
                    <p:cNvSpPr/>
                    <p:nvPr/>
                  </p:nvSpPr>
                  <p:spPr>
                    <a:xfrm>
                      <a:off x="4510217" y="3218232"/>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2" name="Würfel 101"/>
                    <p:cNvSpPr/>
                    <p:nvPr/>
                  </p:nvSpPr>
                  <p:spPr>
                    <a:xfrm>
                      <a:off x="4510217" y="3006729"/>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103" name="Würfel 102"/>
                    <p:cNvSpPr/>
                    <p:nvPr/>
                  </p:nvSpPr>
                  <p:spPr>
                    <a:xfrm>
                      <a:off x="4732884" y="2697896"/>
                      <a:ext cx="901803" cy="202145"/>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sp>
                <p:nvSpPr>
                  <p:cNvPr id="93" name="Pfeil nach rechts 92"/>
                  <p:cNvSpPr/>
                  <p:nvPr/>
                </p:nvSpPr>
                <p:spPr>
                  <a:xfrm>
                    <a:off x="2097088" y="4933950"/>
                    <a:ext cx="782637" cy="420688"/>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4" name="Gebogener Pfeil 93"/>
                  <p:cNvSpPr/>
                  <p:nvPr/>
                </p:nvSpPr>
                <p:spPr>
                  <a:xfrm rot="8337053" flipV="1">
                    <a:off x="4740275" y="3217863"/>
                    <a:ext cx="1590675" cy="2281237"/>
                  </a:xfrm>
                  <a:prstGeom prst="circularArrow">
                    <a:avLst>
                      <a:gd name="adj1" fmla="val 12500"/>
                      <a:gd name="adj2" fmla="val 1306385"/>
                      <a:gd name="adj3" fmla="val 20457681"/>
                      <a:gd name="adj4" fmla="val 2503302"/>
                      <a:gd name="adj5" fmla="val 1667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5" name="Pfeil nach rechts 94"/>
                  <p:cNvSpPr/>
                  <p:nvPr/>
                </p:nvSpPr>
                <p:spPr>
                  <a:xfrm>
                    <a:off x="3992563" y="4875213"/>
                    <a:ext cx="1271587" cy="420687"/>
                  </a:xfrm>
                  <a:prstGeom prst="rightArrow">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sp>
                <p:nvSpPr>
                  <p:cNvPr id="96" name="Gebogener Pfeil 95"/>
                  <p:cNvSpPr/>
                  <p:nvPr/>
                </p:nvSpPr>
                <p:spPr>
                  <a:xfrm rot="689036">
                    <a:off x="4329113" y="2841625"/>
                    <a:ext cx="827087" cy="819150"/>
                  </a:xfrm>
                  <a:prstGeom prst="circularArrow">
                    <a:avLst>
                      <a:gd name="adj1" fmla="val 12500"/>
                      <a:gd name="adj2" fmla="val 1142319"/>
                      <a:gd name="adj3" fmla="val 20457681"/>
                      <a:gd name="adj4" fmla="val 4712218"/>
                      <a:gd name="adj5" fmla="val 12500"/>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7" name="Würfel 96"/>
                  <p:cNvSpPr/>
                  <p:nvPr/>
                </p:nvSpPr>
                <p:spPr>
                  <a:xfrm>
                    <a:off x="7083425" y="3983038"/>
                    <a:ext cx="1189038" cy="1636712"/>
                  </a:xfrm>
                  <a:prstGeom prst="cube">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lnSpc>
                        <a:spcPct val="85000"/>
                      </a:lnSpc>
                      <a:defRPr/>
                    </a:pPr>
                    <a:endParaRPr lang="de-AT"/>
                  </a:p>
                </p:txBody>
              </p:sp>
            </p:grpSp>
          </p:grpSp>
          <p:pic>
            <p:nvPicPr>
              <p:cNvPr id="84" name="Picture 5" descr="C:\!_Pauls_Daten\Bildvorschlaege_ScrumFolien\MC90043935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908" y="3119503"/>
                <a:ext cx="1404916" cy="1404916"/>
              </a:xfrm>
              <a:prstGeom prst="rect">
                <a:avLst/>
              </a:prstGeom>
              <a:noFill/>
              <a:extLst>
                <a:ext uri="{909E8E84-426E-40DD-AFC4-6F175D3DCCD1}">
                  <a14:hiddenFill xmlns:a14="http://schemas.microsoft.com/office/drawing/2010/main">
                    <a:solidFill>
                      <a:srgbClr val="FFFFFF"/>
                    </a:solidFill>
                  </a14:hiddenFill>
                </a:ext>
              </a:extLst>
            </p:spPr>
          </p:pic>
          <p:sp>
            <p:nvSpPr>
              <p:cNvPr id="85" name="Bogen 84"/>
              <p:cNvSpPr/>
              <p:nvPr/>
            </p:nvSpPr>
            <p:spPr>
              <a:xfrm>
                <a:off x="576358" y="2018862"/>
                <a:ext cx="2325807" cy="2325807"/>
              </a:xfrm>
              <a:prstGeom prst="arc">
                <a:avLst>
                  <a:gd name="adj1" fmla="val 16200000"/>
                  <a:gd name="adj2" fmla="val 16093979"/>
                </a:avLst>
              </a:prstGeom>
              <a:ln w="76200">
                <a:solidFill>
                  <a:schemeClr val="accent6">
                    <a:lumMod val="60000"/>
                    <a:lumOff val="40000"/>
                    <a:alpha val="46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grpSp>
      </p:grpSp>
      <p:pic>
        <p:nvPicPr>
          <p:cNvPr id="104" name="Picture 2" descr="C:\!_Pauls_Daten\Bildvorschlaege_ScrumFolien\Barometer_THOLD003.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13550" y="1430245"/>
            <a:ext cx="246169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5898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p:txBody>
          <a:bodyPr/>
          <a:lstStyle/>
          <a:p>
            <a:r>
              <a:rPr lang="de-AT" dirty="0"/>
              <a:t>Sprintende</a:t>
            </a:r>
          </a:p>
        </p:txBody>
      </p:sp>
      <p:sp>
        <p:nvSpPr>
          <p:cNvPr id="8" name="Textplatzhalter 7"/>
          <p:cNvSpPr>
            <a:spLocks noGrp="1"/>
          </p:cNvSpPr>
          <p:nvPr>
            <p:ph type="body" sz="quarter" idx="17"/>
          </p:nvPr>
        </p:nvSpPr>
        <p:spPr>
          <a:xfrm>
            <a:off x="4511676" y="1844824"/>
            <a:ext cx="6192837" cy="4751982"/>
          </a:xfrm>
        </p:spPr>
        <p:txBody>
          <a:bodyPr/>
          <a:lstStyle/>
          <a:p>
            <a:pPr marL="368300" lvl="1" indent="0">
              <a:buNone/>
            </a:pPr>
            <a:r>
              <a:rPr lang="de-AT" dirty="0">
                <a:sym typeface="Wingdings" pitchFamily="2" charset="2"/>
              </a:rPr>
              <a:t> </a:t>
            </a:r>
            <a:r>
              <a:rPr lang="de-AT" dirty="0"/>
              <a:t>Ende eines Sprints</a:t>
            </a:r>
            <a:br>
              <a:rPr lang="de-AT" dirty="0"/>
            </a:br>
            <a:r>
              <a:rPr lang="de-AT" dirty="0">
                <a:sym typeface="Wingdings" pitchFamily="2" charset="2"/>
              </a:rPr>
              <a:t> Anfang des nächsten Sprints</a:t>
            </a:r>
          </a:p>
          <a:p>
            <a:pPr lvl="1"/>
            <a:r>
              <a:rPr lang="de-AT" sz="1800" dirty="0">
                <a:sym typeface="Wingdings" pitchFamily="2" charset="2"/>
              </a:rPr>
              <a:t>Keine „freie Zeit“ zwischen zwei Sprints</a:t>
            </a:r>
          </a:p>
          <a:p>
            <a:pPr lvl="1"/>
            <a:r>
              <a:rPr lang="de-AT" sz="1800" dirty="0"/>
              <a:t>Runder Abschluss der Vergangenheit</a:t>
            </a:r>
          </a:p>
          <a:p>
            <a:pPr lvl="1"/>
            <a:r>
              <a:rPr lang="de-AT" sz="1800" dirty="0"/>
              <a:t>Erkenntnisse aus Sprint Review (inhaltlich) und Sprint </a:t>
            </a:r>
            <a:r>
              <a:rPr lang="de-AT" sz="1800" dirty="0" err="1"/>
              <a:t>Retrospective</a:t>
            </a:r>
            <a:r>
              <a:rPr lang="de-AT" sz="1800" dirty="0"/>
              <a:t> (prozessual) mitnehmen und mit neuem Schwung in nächstes Abenteuer</a:t>
            </a:r>
          </a:p>
          <a:p>
            <a:pPr lvl="1"/>
            <a:r>
              <a:rPr lang="de-AT" sz="1800" dirty="0"/>
              <a:t>Es folgt </a:t>
            </a:r>
            <a:r>
              <a:rPr lang="de-AT" sz="1800" dirty="0" err="1"/>
              <a:t>Planning</a:t>
            </a:r>
            <a:r>
              <a:rPr lang="de-AT" sz="1800" dirty="0"/>
              <a:t> Meeting für nächsten Sprint</a:t>
            </a:r>
          </a:p>
          <a:p>
            <a:pPr marL="355600" lvl="1" indent="0">
              <a:buNone/>
            </a:pPr>
            <a:endParaRPr lang="de-AT" sz="1800" dirty="0"/>
          </a:p>
          <a:p>
            <a:pPr lvl="1"/>
            <a:endParaRPr lang="de-AT" sz="1800" dirty="0"/>
          </a:p>
          <a:p>
            <a:pPr lvl="1"/>
            <a:endParaRPr lang="de-AT" sz="1800" dirty="0"/>
          </a:p>
          <a:p>
            <a:pPr lvl="1"/>
            <a:endParaRPr lang="de-AT" sz="1800" dirty="0"/>
          </a:p>
          <a:p>
            <a:pPr lvl="1"/>
            <a:endParaRPr lang="de-AT" sz="1800" dirty="0"/>
          </a:p>
          <a:p>
            <a:pPr lvl="1"/>
            <a:endParaRPr lang="de-AT" sz="1800" dirty="0"/>
          </a:p>
          <a:p>
            <a:pPr lvl="1"/>
            <a:endParaRPr lang="de-AT" sz="1800" dirty="0"/>
          </a:p>
          <a:p>
            <a:pPr lvl="1"/>
            <a:endParaRPr lang="de-AT" sz="1800" dirty="0"/>
          </a:p>
          <a:p>
            <a:pPr lvl="1"/>
            <a:endParaRPr lang="de-AT" sz="1800" dirty="0">
              <a:sym typeface="Wingdings" pitchFamily="2" charset="2"/>
            </a:endParaRPr>
          </a:p>
          <a:p>
            <a:pPr marL="355600" lvl="1" indent="0">
              <a:buNone/>
            </a:pPr>
            <a:endParaRPr lang="de-AT" sz="1800" dirty="0"/>
          </a:p>
          <a:p>
            <a:pPr lvl="1"/>
            <a:endParaRPr lang="de-AT" sz="1800" dirty="0"/>
          </a:p>
        </p:txBody>
      </p:sp>
      <p:sp>
        <p:nvSpPr>
          <p:cNvPr id="6" name="Titel 5"/>
          <p:cNvSpPr>
            <a:spLocks noGrp="1"/>
          </p:cNvSpPr>
          <p:nvPr>
            <p:ph type="title"/>
          </p:nvPr>
        </p:nvSpPr>
        <p:spPr/>
        <p:txBody>
          <a:bodyPr>
            <a:normAutofit/>
          </a:bodyPr>
          <a:lstStyle/>
          <a:p>
            <a:r>
              <a:rPr lang="de-AT" dirty="0"/>
              <a:t>Sprintübergang</a:t>
            </a:r>
          </a:p>
        </p:txBody>
      </p:sp>
      <p:grpSp>
        <p:nvGrpSpPr>
          <p:cNvPr id="4" name="Gruppieren 3"/>
          <p:cNvGrpSpPr/>
          <p:nvPr/>
        </p:nvGrpSpPr>
        <p:grpSpPr>
          <a:xfrm>
            <a:off x="1972571" y="4613634"/>
            <a:ext cx="8246861" cy="2489698"/>
            <a:chOff x="979748" y="4615180"/>
            <a:chExt cx="8246861" cy="2489698"/>
          </a:xfrm>
        </p:grpSpPr>
        <p:sp>
          <p:nvSpPr>
            <p:cNvPr id="65" name="Gebogener Pfeil 64"/>
            <p:cNvSpPr/>
            <p:nvPr/>
          </p:nvSpPr>
          <p:spPr>
            <a:xfrm rot="2440686">
              <a:off x="3730087" y="4866134"/>
              <a:ext cx="3234971" cy="2238744"/>
            </a:xfrm>
            <a:prstGeom prst="circularArrow">
              <a:avLst>
                <a:gd name="adj1" fmla="val 3554"/>
                <a:gd name="adj2" fmla="val 608642"/>
                <a:gd name="adj3" fmla="val 15231055"/>
                <a:gd name="adj4" fmla="val 10234144"/>
                <a:gd name="adj5" fmla="val 7457"/>
              </a:avLst>
            </a:prstGeom>
            <a:solidFill>
              <a:schemeClr val="accent6">
                <a:lumMod val="60000"/>
                <a:lumOff val="40000"/>
              </a:schemeClr>
            </a:solidFill>
            <a:ln>
              <a:solidFill>
                <a:schemeClr val="accent6"/>
              </a:solidFill>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2" name="Rechteck 1"/>
            <p:cNvSpPr/>
            <p:nvPr/>
          </p:nvSpPr>
          <p:spPr>
            <a:xfrm rot="473471">
              <a:off x="4896289" y="4615180"/>
              <a:ext cx="113979" cy="388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3" name="Gruppieren 2"/>
            <p:cNvGrpSpPr/>
            <p:nvPr/>
          </p:nvGrpSpPr>
          <p:grpSpPr>
            <a:xfrm>
              <a:off x="979748" y="4797558"/>
              <a:ext cx="3470808" cy="1343802"/>
              <a:chOff x="167827" y="4807832"/>
              <a:chExt cx="3470808" cy="1343802"/>
            </a:xfrm>
          </p:grpSpPr>
          <p:sp>
            <p:nvSpPr>
              <p:cNvPr id="44" name="Flussdiagramm: Mehrere Dokumente 43"/>
              <p:cNvSpPr/>
              <p:nvPr/>
            </p:nvSpPr>
            <p:spPr>
              <a:xfrm>
                <a:off x="890829" y="5497028"/>
                <a:ext cx="352368" cy="566905"/>
              </a:xfrm>
              <a:prstGeom prst="flowChartMultidocumen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nvGrpSpPr>
              <p:cNvPr id="45" name="Gruppieren 15"/>
              <p:cNvGrpSpPr>
                <a:grpSpLocks/>
              </p:cNvGrpSpPr>
              <p:nvPr/>
            </p:nvGrpSpPr>
            <p:grpSpPr bwMode="auto">
              <a:xfrm>
                <a:off x="167827" y="5467134"/>
                <a:ext cx="434015" cy="578082"/>
                <a:chOff x="4510217" y="2697896"/>
                <a:chExt cx="1124470" cy="1355120"/>
              </a:xfrm>
            </p:grpSpPr>
            <p:sp>
              <p:nvSpPr>
                <p:cNvPr id="98" name="Würfel 97"/>
                <p:cNvSpPr/>
                <p:nvPr/>
              </p:nvSpPr>
              <p:spPr>
                <a:xfrm>
                  <a:off x="4510217" y="3850871"/>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99" name="Würfel 98"/>
                <p:cNvSpPr/>
                <p:nvPr/>
              </p:nvSpPr>
              <p:spPr>
                <a:xfrm>
                  <a:off x="4510217" y="3639368"/>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00" name="Würfel 99"/>
                <p:cNvSpPr/>
                <p:nvPr/>
              </p:nvSpPr>
              <p:spPr>
                <a:xfrm>
                  <a:off x="4510217" y="3429736"/>
                  <a:ext cx="901803" cy="200273"/>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01" name="Würfel 100"/>
                <p:cNvSpPr/>
                <p:nvPr/>
              </p:nvSpPr>
              <p:spPr>
                <a:xfrm>
                  <a:off x="4510217" y="3218232"/>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02" name="Würfel 101"/>
                <p:cNvSpPr/>
                <p:nvPr/>
              </p:nvSpPr>
              <p:spPr>
                <a:xfrm>
                  <a:off x="4510217" y="3006729"/>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03" name="Würfel 102"/>
                <p:cNvSpPr/>
                <p:nvPr/>
              </p:nvSpPr>
              <p:spPr>
                <a:xfrm>
                  <a:off x="4732884" y="2697896"/>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sp>
            <p:nvSpPr>
              <p:cNvPr id="46" name="Pfeil nach rechts 45"/>
              <p:cNvSpPr/>
              <p:nvPr/>
            </p:nvSpPr>
            <p:spPr>
              <a:xfrm>
                <a:off x="1373671" y="5806827"/>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grpSp>
            <p:nvGrpSpPr>
              <p:cNvPr id="47" name="Gruppieren 46"/>
              <p:cNvGrpSpPr/>
              <p:nvPr/>
            </p:nvGrpSpPr>
            <p:grpSpPr>
              <a:xfrm rot="277260">
                <a:off x="1256006" y="4807832"/>
                <a:ext cx="1075010" cy="1343802"/>
                <a:chOff x="3945012" y="1971602"/>
                <a:chExt cx="2746594" cy="3433342"/>
              </a:xfrm>
            </p:grpSpPr>
            <p:sp>
              <p:nvSpPr>
                <p:cNvPr id="95" name="Gebogener Pfeil 94"/>
                <p:cNvSpPr/>
                <p:nvPr/>
              </p:nvSpPr>
              <p:spPr>
                <a:xfrm rot="8337053" flipV="1">
                  <a:off x="4856274" y="1971602"/>
                  <a:ext cx="1835332"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6" name="Gebogener Pfeil 95"/>
                <p:cNvSpPr/>
                <p:nvPr/>
              </p:nvSpPr>
              <p:spPr>
                <a:xfrm rot="8337053" flipV="1">
                  <a:off x="4418941" y="2473445"/>
                  <a:ext cx="1833503"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97" name="Gebogener Pfeil 96"/>
                <p:cNvSpPr/>
                <p:nvPr/>
              </p:nvSpPr>
              <p:spPr>
                <a:xfrm rot="689036">
                  <a:off x="3945012" y="1989961"/>
                  <a:ext cx="953348" cy="1052647"/>
                </a:xfrm>
                <a:prstGeom prst="circularArrow">
                  <a:avLst>
                    <a:gd name="adj1" fmla="val 12500"/>
                    <a:gd name="adj2" fmla="val 1142319"/>
                    <a:gd name="adj3" fmla="val 20457681"/>
                    <a:gd name="adj4" fmla="val 4712218"/>
                    <a:gd name="adj5" fmla="val 1250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grpSp>
          <p:sp>
            <p:nvSpPr>
              <p:cNvPr id="83" name="Pfeil nach rechts 82"/>
              <p:cNvSpPr/>
              <p:nvPr/>
            </p:nvSpPr>
            <p:spPr>
              <a:xfrm>
                <a:off x="2295489" y="5800925"/>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sp>
            <p:nvSpPr>
              <p:cNvPr id="84" name="Pfeil nach rechts 83"/>
              <p:cNvSpPr/>
              <p:nvPr/>
            </p:nvSpPr>
            <p:spPr>
              <a:xfrm>
                <a:off x="2872333" y="5802705"/>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sp>
            <p:nvSpPr>
              <p:cNvPr id="85" name="Pfeil nach rechts 84"/>
              <p:cNvSpPr/>
              <p:nvPr/>
            </p:nvSpPr>
            <p:spPr>
              <a:xfrm>
                <a:off x="620603" y="5806080"/>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grpSp>
            <p:nvGrpSpPr>
              <p:cNvPr id="86" name="Gruppieren 85"/>
              <p:cNvGrpSpPr/>
              <p:nvPr/>
            </p:nvGrpSpPr>
            <p:grpSpPr>
              <a:xfrm>
                <a:off x="3150954" y="5346876"/>
                <a:ext cx="487681" cy="719286"/>
                <a:chOff x="8286654" y="3306903"/>
                <a:chExt cx="1246001" cy="1837738"/>
              </a:xfrm>
            </p:grpSpPr>
            <p:sp>
              <p:nvSpPr>
                <p:cNvPr id="89" name="Würfel 88"/>
                <p:cNvSpPr/>
                <p:nvPr/>
              </p:nvSpPr>
              <p:spPr>
                <a:xfrm>
                  <a:off x="8286654" y="3306903"/>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90" name="Würfel 89"/>
                <p:cNvSpPr/>
                <p:nvPr/>
              </p:nvSpPr>
              <p:spPr>
                <a:xfrm>
                  <a:off x="864249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91" name="Würfel 90"/>
                <p:cNvSpPr/>
                <p:nvPr/>
              </p:nvSpPr>
              <p:spPr>
                <a:xfrm>
                  <a:off x="8510980" y="3440730"/>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92" name="Würfel 91"/>
                <p:cNvSpPr/>
                <p:nvPr/>
              </p:nvSpPr>
              <p:spPr>
                <a:xfrm>
                  <a:off x="901628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93" name="Würfel 92"/>
                <p:cNvSpPr/>
                <p:nvPr/>
              </p:nvSpPr>
              <p:spPr>
                <a:xfrm>
                  <a:off x="8900682" y="4292685"/>
                  <a:ext cx="516367" cy="85195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94" name="Würfel 93"/>
                <p:cNvSpPr/>
                <p:nvPr/>
              </p:nvSpPr>
              <p:spPr>
                <a:xfrm>
                  <a:off x="8900681" y="3438408"/>
                  <a:ext cx="516367" cy="103737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grpSp>
          <p:sp>
            <p:nvSpPr>
              <p:cNvPr id="87" name="Würfel 86"/>
              <p:cNvSpPr/>
              <p:nvPr/>
            </p:nvSpPr>
            <p:spPr>
              <a:xfrm>
                <a:off x="2576842" y="5389197"/>
                <a:ext cx="202105" cy="666907"/>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grpSp>
          <p:nvGrpSpPr>
            <p:cNvPr id="130" name="Gruppieren 129"/>
            <p:cNvGrpSpPr/>
            <p:nvPr/>
          </p:nvGrpSpPr>
          <p:grpSpPr>
            <a:xfrm>
              <a:off x="5755801" y="4828075"/>
              <a:ext cx="3470808" cy="1343802"/>
              <a:chOff x="167827" y="4807832"/>
              <a:chExt cx="3470808" cy="1343802"/>
            </a:xfrm>
          </p:grpSpPr>
          <p:sp>
            <p:nvSpPr>
              <p:cNvPr id="131" name="Flussdiagramm: Mehrere Dokumente 130"/>
              <p:cNvSpPr/>
              <p:nvPr/>
            </p:nvSpPr>
            <p:spPr>
              <a:xfrm>
                <a:off x="890829" y="5497028"/>
                <a:ext cx="352368" cy="566905"/>
              </a:xfrm>
              <a:prstGeom prst="flowChartMultidocumen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nvGrpSpPr>
              <p:cNvPr id="132" name="Gruppieren 15"/>
              <p:cNvGrpSpPr>
                <a:grpSpLocks/>
              </p:cNvGrpSpPr>
              <p:nvPr/>
            </p:nvGrpSpPr>
            <p:grpSpPr bwMode="auto">
              <a:xfrm>
                <a:off x="167827" y="5467134"/>
                <a:ext cx="434015" cy="578082"/>
                <a:chOff x="4510217" y="2697896"/>
                <a:chExt cx="1124470" cy="1355120"/>
              </a:xfrm>
            </p:grpSpPr>
            <p:sp>
              <p:nvSpPr>
                <p:cNvPr id="149" name="Würfel 148"/>
                <p:cNvSpPr/>
                <p:nvPr/>
              </p:nvSpPr>
              <p:spPr>
                <a:xfrm>
                  <a:off x="4510217" y="3850871"/>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0" name="Würfel 149"/>
                <p:cNvSpPr/>
                <p:nvPr/>
              </p:nvSpPr>
              <p:spPr>
                <a:xfrm>
                  <a:off x="4510217" y="3639368"/>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1" name="Würfel 150"/>
                <p:cNvSpPr/>
                <p:nvPr/>
              </p:nvSpPr>
              <p:spPr>
                <a:xfrm>
                  <a:off x="4510217" y="3429736"/>
                  <a:ext cx="901803" cy="200273"/>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2" name="Würfel 151"/>
                <p:cNvSpPr/>
                <p:nvPr/>
              </p:nvSpPr>
              <p:spPr>
                <a:xfrm>
                  <a:off x="4510217" y="3218232"/>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3" name="Würfel 152"/>
                <p:cNvSpPr/>
                <p:nvPr/>
              </p:nvSpPr>
              <p:spPr>
                <a:xfrm>
                  <a:off x="4510217" y="3006729"/>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sp>
              <p:nvSpPr>
                <p:cNvPr id="154" name="Würfel 153"/>
                <p:cNvSpPr/>
                <p:nvPr/>
              </p:nvSpPr>
              <p:spPr>
                <a:xfrm>
                  <a:off x="4732884" y="2697896"/>
                  <a:ext cx="901803" cy="202145"/>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sp>
            <p:nvSpPr>
              <p:cNvPr id="133" name="Pfeil nach rechts 132"/>
              <p:cNvSpPr/>
              <p:nvPr/>
            </p:nvSpPr>
            <p:spPr>
              <a:xfrm>
                <a:off x="1373671" y="5806827"/>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grpSp>
            <p:nvGrpSpPr>
              <p:cNvPr id="134" name="Gruppieren 133"/>
              <p:cNvGrpSpPr/>
              <p:nvPr/>
            </p:nvGrpSpPr>
            <p:grpSpPr>
              <a:xfrm rot="277260">
                <a:off x="1256006" y="4807832"/>
                <a:ext cx="1075010" cy="1343802"/>
                <a:chOff x="3945012" y="1971602"/>
                <a:chExt cx="2746594" cy="3433342"/>
              </a:xfrm>
            </p:grpSpPr>
            <p:sp>
              <p:nvSpPr>
                <p:cNvPr id="146" name="Gebogener Pfeil 145"/>
                <p:cNvSpPr/>
                <p:nvPr/>
              </p:nvSpPr>
              <p:spPr>
                <a:xfrm rot="8337053" flipV="1">
                  <a:off x="4856274" y="1971602"/>
                  <a:ext cx="1835332"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147" name="Gebogener Pfeil 146"/>
                <p:cNvSpPr/>
                <p:nvPr/>
              </p:nvSpPr>
              <p:spPr>
                <a:xfrm rot="8337053" flipV="1">
                  <a:off x="4418941" y="2473445"/>
                  <a:ext cx="1833503" cy="2931499"/>
                </a:xfrm>
                <a:prstGeom prst="circularArrow">
                  <a:avLst>
                    <a:gd name="adj1" fmla="val 12500"/>
                    <a:gd name="adj2" fmla="val 1306385"/>
                    <a:gd name="adj3" fmla="val 20457681"/>
                    <a:gd name="adj4" fmla="val 2503302"/>
                    <a:gd name="adj5" fmla="val 1667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sp>
              <p:nvSpPr>
                <p:cNvPr id="148" name="Gebogener Pfeil 147"/>
                <p:cNvSpPr/>
                <p:nvPr/>
              </p:nvSpPr>
              <p:spPr>
                <a:xfrm rot="689036">
                  <a:off x="3945012" y="1989961"/>
                  <a:ext cx="953348" cy="1052647"/>
                </a:xfrm>
                <a:prstGeom prst="circularArrow">
                  <a:avLst>
                    <a:gd name="adj1" fmla="val 12500"/>
                    <a:gd name="adj2" fmla="val 1142319"/>
                    <a:gd name="adj3" fmla="val 20457681"/>
                    <a:gd name="adj4" fmla="val 4712218"/>
                    <a:gd name="adj5" fmla="val 12500"/>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solidFill>
                      <a:schemeClr val="tx1"/>
                    </a:solidFill>
                  </a:endParaRPr>
                </a:p>
              </p:txBody>
            </p:sp>
          </p:grpSp>
          <p:sp>
            <p:nvSpPr>
              <p:cNvPr id="135" name="Pfeil nach rechts 134"/>
              <p:cNvSpPr/>
              <p:nvPr/>
            </p:nvSpPr>
            <p:spPr>
              <a:xfrm>
                <a:off x="2295489" y="5800925"/>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sp>
            <p:nvSpPr>
              <p:cNvPr id="136" name="Pfeil nach rechts 135"/>
              <p:cNvSpPr/>
              <p:nvPr/>
            </p:nvSpPr>
            <p:spPr>
              <a:xfrm>
                <a:off x="2872333" y="5802705"/>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sp>
            <p:nvSpPr>
              <p:cNvPr id="137" name="Pfeil nach rechts 136"/>
              <p:cNvSpPr/>
              <p:nvPr/>
            </p:nvSpPr>
            <p:spPr>
              <a:xfrm>
                <a:off x="620603" y="5806080"/>
                <a:ext cx="211355" cy="211591"/>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lnSpc>
                    <a:spcPct val="85000"/>
                  </a:lnSpc>
                  <a:defRPr/>
                </a:pPr>
                <a:endParaRPr lang="de-AT"/>
              </a:p>
            </p:txBody>
          </p:sp>
          <p:grpSp>
            <p:nvGrpSpPr>
              <p:cNvPr id="138" name="Gruppieren 137"/>
              <p:cNvGrpSpPr/>
              <p:nvPr/>
            </p:nvGrpSpPr>
            <p:grpSpPr>
              <a:xfrm>
                <a:off x="3150954" y="5346876"/>
                <a:ext cx="487681" cy="719286"/>
                <a:chOff x="8286654" y="3306903"/>
                <a:chExt cx="1246001" cy="1837738"/>
              </a:xfrm>
            </p:grpSpPr>
            <p:sp>
              <p:nvSpPr>
                <p:cNvPr id="140" name="Würfel 139"/>
                <p:cNvSpPr/>
                <p:nvPr/>
              </p:nvSpPr>
              <p:spPr>
                <a:xfrm>
                  <a:off x="8286654" y="3306903"/>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141" name="Würfel 140"/>
                <p:cNvSpPr/>
                <p:nvPr/>
              </p:nvSpPr>
              <p:spPr>
                <a:xfrm>
                  <a:off x="864249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142" name="Würfel 141"/>
                <p:cNvSpPr/>
                <p:nvPr/>
              </p:nvSpPr>
              <p:spPr>
                <a:xfrm>
                  <a:off x="8510980" y="3440730"/>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143" name="Würfel 142"/>
                <p:cNvSpPr/>
                <p:nvPr/>
              </p:nvSpPr>
              <p:spPr>
                <a:xfrm>
                  <a:off x="9016288" y="3310308"/>
                  <a:ext cx="516367" cy="170391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144" name="Würfel 143"/>
                <p:cNvSpPr/>
                <p:nvPr/>
              </p:nvSpPr>
              <p:spPr>
                <a:xfrm>
                  <a:off x="8900682" y="4292685"/>
                  <a:ext cx="516367" cy="85195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sp>
              <p:nvSpPr>
                <p:cNvPr id="145" name="Würfel 144"/>
                <p:cNvSpPr/>
                <p:nvPr/>
              </p:nvSpPr>
              <p:spPr>
                <a:xfrm>
                  <a:off x="8900681" y="3438408"/>
                  <a:ext cx="516367" cy="1037371"/>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lnSpc>
                      <a:spcPct val="85000"/>
                    </a:lnSpc>
                    <a:defRPr/>
                  </a:pPr>
                  <a:endParaRPr lang="de-AT"/>
                </a:p>
              </p:txBody>
            </p:sp>
          </p:grpSp>
          <p:sp>
            <p:nvSpPr>
              <p:cNvPr id="139" name="Würfel 138"/>
              <p:cNvSpPr/>
              <p:nvPr/>
            </p:nvSpPr>
            <p:spPr>
              <a:xfrm>
                <a:off x="2576842" y="5389197"/>
                <a:ext cx="202105" cy="666907"/>
              </a:xfrm>
              <a:prstGeom prst="cube">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lnSpc>
                    <a:spcPct val="85000"/>
                  </a:lnSpc>
                  <a:defRPr/>
                </a:pPr>
                <a:endParaRPr lang="de-AT"/>
              </a:p>
            </p:txBody>
          </p:sp>
        </p:grpSp>
      </p:gr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112" y="1940314"/>
            <a:ext cx="1889921" cy="181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36963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2" y="370652"/>
            <a:ext cx="9241923" cy="2736443"/>
          </a:xfrm>
        </p:spPr>
        <p:txBody>
          <a:bodyPr>
            <a:normAutofit/>
          </a:bodyPr>
          <a:lstStyle/>
          <a:p>
            <a:r>
              <a:rPr lang="de-AT" sz="4000" dirty="0"/>
              <a:t>Viel Erfolg beim Agilen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768185"/>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Trichter t0"/>
          <p:cNvGrpSpPr/>
          <p:nvPr/>
        </p:nvGrpSpPr>
        <p:grpSpPr>
          <a:xfrm>
            <a:off x="1955541" y="1772817"/>
            <a:ext cx="2918427" cy="3239551"/>
            <a:chOff x="768202" y="2437014"/>
            <a:chExt cx="2029503" cy="2252816"/>
          </a:xfrm>
        </p:grpSpPr>
        <p:sp>
          <p:nvSpPr>
            <p:cNvPr id="84" name="Gleichschenkliges Dreieck 27"/>
            <p:cNvSpPr/>
            <p:nvPr/>
          </p:nvSpPr>
          <p:spPr>
            <a:xfrm rot="15426954">
              <a:off x="756762" y="2648887"/>
              <a:ext cx="2052383" cy="202950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Lst>
              <a:ahLst/>
              <a:cxnLst>
                <a:cxn ang="0">
                  <a:pos x="connsiteX0" y="connsiteY0"/>
                </a:cxn>
                <a:cxn ang="0">
                  <a:pos x="connsiteX1" y="connsiteY1"/>
                </a:cxn>
                <a:cxn ang="0">
                  <a:pos x="connsiteX2" y="connsiteY2"/>
                </a:cxn>
                <a:cxn ang="0">
                  <a:pos x="connsiteX3" y="connsiteY3"/>
                </a:cxn>
              </a:cxnLst>
              <a:rect l="l" t="t" r="r" b="b"/>
              <a:pathLst>
                <a:path w="2052383" h="1431119">
                  <a:moveTo>
                    <a:pt x="0" y="1081835"/>
                  </a:moveTo>
                  <a:lnTo>
                    <a:pt x="971701" y="0"/>
                  </a:lnTo>
                  <a:lnTo>
                    <a:pt x="2052383" y="1431119"/>
                  </a:lnTo>
                  <a:lnTo>
                    <a:pt x="0" y="1081835"/>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85" name="Gerade Verbindung 84"/>
            <p:cNvCxnSpPr>
              <a:stCxn id="84" idx="1"/>
              <a:endCxn id="84" idx="2"/>
            </p:cNvCxnSpPr>
            <p:nvPr/>
          </p:nvCxnSpPr>
          <p:spPr>
            <a:xfrm flipV="1">
              <a:off x="805901" y="2437014"/>
              <a:ext cx="1737436" cy="1506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Gerade Verbindung 86"/>
            <p:cNvCxnSpPr>
              <a:stCxn id="84" idx="1"/>
              <a:endCxn id="84" idx="0"/>
            </p:cNvCxnSpPr>
            <p:nvPr/>
          </p:nvCxnSpPr>
          <p:spPr>
            <a:xfrm>
              <a:off x="805901" y="3943026"/>
              <a:ext cx="1712218" cy="6051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itel 5"/>
          <p:cNvSpPr>
            <a:spLocks noGrp="1"/>
          </p:cNvSpPr>
          <p:nvPr>
            <p:ph type="title"/>
          </p:nvPr>
        </p:nvSpPr>
        <p:spPr>
          <a:xfrm>
            <a:off x="1739812" y="170623"/>
            <a:ext cx="7243764" cy="1371600"/>
          </a:xfrm>
        </p:spPr>
        <p:txBody>
          <a:bodyPr>
            <a:normAutofit/>
          </a:bodyPr>
          <a:lstStyle/>
          <a:p>
            <a:r>
              <a:rPr lang="de-AT" dirty="0"/>
              <a:t>Traditioneller Ansatz</a:t>
            </a:r>
          </a:p>
        </p:txBody>
      </p:sp>
      <p:cxnSp>
        <p:nvCxnSpPr>
          <p:cNvPr id="32" name="Gerade Verbindung 31"/>
          <p:cNvCxnSpPr/>
          <p:nvPr/>
        </p:nvCxnSpPr>
        <p:spPr>
          <a:xfrm flipV="1">
            <a:off x="4196856" y="1670859"/>
            <a:ext cx="5034268" cy="1569343"/>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sp>
        <p:nvSpPr>
          <p:cNvPr id="194" name="Textfeld 193"/>
          <p:cNvSpPr txBox="1"/>
          <p:nvPr/>
        </p:nvSpPr>
        <p:spPr>
          <a:xfrm>
            <a:off x="2159394" y="1407068"/>
            <a:ext cx="1894865" cy="923330"/>
          </a:xfrm>
          <a:prstGeom prst="rect">
            <a:avLst/>
          </a:prstGeom>
          <a:noFill/>
        </p:spPr>
        <p:txBody>
          <a:bodyPr wrap="square" rtlCol="0">
            <a:spAutoFit/>
          </a:bodyPr>
          <a:lstStyle/>
          <a:p>
            <a:pPr algn="ctr"/>
            <a:r>
              <a:rPr lang="de-AT" dirty="0">
                <a:solidFill>
                  <a:srgbClr val="E2001A"/>
                </a:solidFill>
              </a:rPr>
              <a:t>Trichter der möglichen Entwicklungen</a:t>
            </a:r>
            <a:endParaRPr lang="de-AT" sz="3200" baseline="-25000" dirty="0">
              <a:solidFill>
                <a:srgbClr val="E2001A"/>
              </a:solidFill>
            </a:endParaRPr>
          </a:p>
        </p:txBody>
      </p:sp>
      <p:grpSp>
        <p:nvGrpSpPr>
          <p:cNvPr id="165" name="Z1"/>
          <p:cNvGrpSpPr/>
          <p:nvPr/>
        </p:nvGrpSpPr>
        <p:grpSpPr>
          <a:xfrm>
            <a:off x="9156213" y="1388533"/>
            <a:ext cx="642380" cy="420628"/>
            <a:chOff x="8013213" y="1388533"/>
            <a:chExt cx="642380" cy="420628"/>
          </a:xfrm>
        </p:grpSpPr>
        <p:sp>
          <p:nvSpPr>
            <p:cNvPr id="42" name="Textfeld 41"/>
            <p:cNvSpPr txBox="1"/>
            <p:nvPr/>
          </p:nvSpPr>
          <p:spPr>
            <a:xfrm>
              <a:off x="8092048" y="1388533"/>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1</a:t>
              </a:r>
            </a:p>
          </p:txBody>
        </p:sp>
        <p:sp>
          <p:nvSpPr>
            <p:cNvPr id="34" name="Ellipse 33"/>
            <p:cNvSpPr/>
            <p:nvPr/>
          </p:nvSpPr>
          <p:spPr>
            <a:xfrm>
              <a:off x="8013213" y="1587755"/>
              <a:ext cx="144016" cy="144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cxnSp>
        <p:nvCxnSpPr>
          <p:cNvPr id="226" name="Gerade Verbindung 225"/>
          <p:cNvCxnSpPr/>
          <p:nvPr/>
        </p:nvCxnSpPr>
        <p:spPr>
          <a:xfrm>
            <a:off x="9228348" y="1388533"/>
            <a:ext cx="22548" cy="3928534"/>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5" name="Ellipse 74"/>
          <p:cNvSpPr>
            <a:spLocks noChangeAspect="1"/>
          </p:cNvSpPr>
          <p:nvPr/>
        </p:nvSpPr>
        <p:spPr>
          <a:xfrm>
            <a:off x="1881006" y="3867016"/>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81" name="Gerade Verbindung 180"/>
          <p:cNvCxnSpPr>
            <a:stCxn id="75" idx="6"/>
            <a:endCxn id="211" idx="2"/>
          </p:cNvCxnSpPr>
          <p:nvPr/>
        </p:nvCxnSpPr>
        <p:spPr>
          <a:xfrm flipV="1">
            <a:off x="2016796" y="3227165"/>
            <a:ext cx="2180060" cy="7077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14" name="Trichter 2"/>
          <p:cNvGrpSpPr/>
          <p:nvPr/>
        </p:nvGrpSpPr>
        <p:grpSpPr>
          <a:xfrm rot="20846629">
            <a:off x="4169624" y="2233379"/>
            <a:ext cx="2083443" cy="1200584"/>
            <a:chOff x="778853" y="1158996"/>
            <a:chExt cx="2052996" cy="3588498"/>
          </a:xfrm>
        </p:grpSpPr>
        <p:sp>
          <p:nvSpPr>
            <p:cNvPr id="115" name="Gleichschenkliges Dreieck 27"/>
            <p:cNvSpPr/>
            <p:nvPr/>
          </p:nvSpPr>
          <p:spPr>
            <a:xfrm rot="15885360">
              <a:off x="477661" y="2393305"/>
              <a:ext cx="2678874" cy="202950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1 w 2576227"/>
                <a:gd name="connsiteY0" fmla="*/ 1144893 h 1431119"/>
                <a:gd name="connsiteX1" fmla="*/ 1495545 w 2576227"/>
                <a:gd name="connsiteY1" fmla="*/ 0 h 1431119"/>
                <a:gd name="connsiteX2" fmla="*/ 2576227 w 2576227"/>
                <a:gd name="connsiteY2" fmla="*/ 1431119 h 1431119"/>
                <a:gd name="connsiteX3" fmla="*/ -1 w 2576227"/>
                <a:gd name="connsiteY3" fmla="*/ 1144893 h 1431119"/>
                <a:gd name="connsiteX0" fmla="*/ 0 w 2678874"/>
                <a:gd name="connsiteY0" fmla="*/ 1178707 h 1431119"/>
                <a:gd name="connsiteX1" fmla="*/ 1598192 w 2678874"/>
                <a:gd name="connsiteY1" fmla="*/ 0 h 1431119"/>
                <a:gd name="connsiteX2" fmla="*/ 2678874 w 2678874"/>
                <a:gd name="connsiteY2" fmla="*/ 1431119 h 1431119"/>
                <a:gd name="connsiteX3" fmla="*/ 0 w 2678874"/>
                <a:gd name="connsiteY3" fmla="*/ 1178707 h 1431119"/>
              </a:gdLst>
              <a:ahLst/>
              <a:cxnLst>
                <a:cxn ang="0">
                  <a:pos x="connsiteX0" y="connsiteY0"/>
                </a:cxn>
                <a:cxn ang="0">
                  <a:pos x="connsiteX1" y="connsiteY1"/>
                </a:cxn>
                <a:cxn ang="0">
                  <a:pos x="connsiteX2" y="connsiteY2"/>
                </a:cxn>
                <a:cxn ang="0">
                  <a:pos x="connsiteX3" y="connsiteY3"/>
                </a:cxn>
              </a:cxnLst>
              <a:rect l="l" t="t" r="r" b="b"/>
              <a:pathLst>
                <a:path w="2678874" h="1431119">
                  <a:moveTo>
                    <a:pt x="0" y="1178707"/>
                  </a:moveTo>
                  <a:lnTo>
                    <a:pt x="1598192" y="0"/>
                  </a:lnTo>
                  <a:lnTo>
                    <a:pt x="2678874" y="1431119"/>
                  </a:lnTo>
                  <a:lnTo>
                    <a:pt x="0" y="1178707"/>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17" name="Gerade Verbindung 116"/>
            <p:cNvCxnSpPr>
              <a:endCxn id="115" idx="2"/>
            </p:cNvCxnSpPr>
            <p:nvPr/>
          </p:nvCxnSpPr>
          <p:spPr>
            <a:xfrm rot="753371" flipV="1">
              <a:off x="887639" y="1158996"/>
              <a:ext cx="1816262" cy="293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Gerade Verbindung 118"/>
            <p:cNvCxnSpPr>
              <a:stCxn id="115" idx="1"/>
              <a:endCxn id="115" idx="0"/>
            </p:cNvCxnSpPr>
            <p:nvPr/>
          </p:nvCxnSpPr>
          <p:spPr>
            <a:xfrm rot="753371" flipV="1">
              <a:off x="778853" y="3981605"/>
              <a:ext cx="1752600" cy="2829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1" name="Trichter 3"/>
          <p:cNvGrpSpPr/>
          <p:nvPr/>
        </p:nvGrpSpPr>
        <p:grpSpPr>
          <a:xfrm rot="21394669">
            <a:off x="6057973" y="2286483"/>
            <a:ext cx="1768070" cy="706514"/>
            <a:chOff x="793346" y="2114830"/>
            <a:chExt cx="1742232" cy="1714417"/>
          </a:xfrm>
        </p:grpSpPr>
        <p:sp>
          <p:nvSpPr>
            <p:cNvPr id="122" name="Gleichschenkliges Dreieck 27"/>
            <p:cNvSpPr/>
            <p:nvPr/>
          </p:nvSpPr>
          <p:spPr>
            <a:xfrm rot="15885360">
              <a:off x="1241276" y="2311666"/>
              <a:ext cx="846371" cy="1742232"/>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609990"/>
                <a:gd name="connsiteY0" fmla="*/ 1081835 h 1248332"/>
                <a:gd name="connsiteX1" fmla="*/ 971701 w 1609990"/>
                <a:gd name="connsiteY1" fmla="*/ 0 h 1248332"/>
                <a:gd name="connsiteX2" fmla="*/ 1609990 w 1609990"/>
                <a:gd name="connsiteY2" fmla="*/ 1248332 h 1248332"/>
                <a:gd name="connsiteX3" fmla="*/ 0 w 1609990"/>
                <a:gd name="connsiteY3" fmla="*/ 1081835 h 1248332"/>
                <a:gd name="connsiteX0" fmla="*/ -1 w 1231321"/>
                <a:gd name="connsiteY0" fmla="*/ 1129007 h 1248332"/>
                <a:gd name="connsiteX1" fmla="*/ 593032 w 1231321"/>
                <a:gd name="connsiteY1" fmla="*/ 0 h 1248332"/>
                <a:gd name="connsiteX2" fmla="*/ 1231321 w 1231321"/>
                <a:gd name="connsiteY2" fmla="*/ 1248332 h 1248332"/>
                <a:gd name="connsiteX3" fmla="*/ -1 w 1231321"/>
                <a:gd name="connsiteY3" fmla="*/ 1129007 h 1248332"/>
                <a:gd name="connsiteX0" fmla="*/ -1 w 1016143"/>
                <a:gd name="connsiteY0" fmla="*/ 1129007 h 1228548"/>
                <a:gd name="connsiteX1" fmla="*/ 593032 w 1016143"/>
                <a:gd name="connsiteY1" fmla="*/ 0 h 1228548"/>
                <a:gd name="connsiteX2" fmla="*/ 1016143 w 1016143"/>
                <a:gd name="connsiteY2" fmla="*/ 1228548 h 1228548"/>
                <a:gd name="connsiteX3" fmla="*/ -1 w 1016143"/>
                <a:gd name="connsiteY3" fmla="*/ 1129007 h 1228548"/>
                <a:gd name="connsiteX0" fmla="*/ 1 w 846372"/>
                <a:gd name="connsiteY0" fmla="*/ 1150795 h 1228548"/>
                <a:gd name="connsiteX1" fmla="*/ 423261 w 846372"/>
                <a:gd name="connsiteY1" fmla="*/ 0 h 1228548"/>
                <a:gd name="connsiteX2" fmla="*/ 846372 w 846372"/>
                <a:gd name="connsiteY2" fmla="*/ 1228548 h 1228548"/>
                <a:gd name="connsiteX3" fmla="*/ 1 w 846372"/>
                <a:gd name="connsiteY3" fmla="*/ 1150795 h 1228548"/>
              </a:gdLst>
              <a:ahLst/>
              <a:cxnLst>
                <a:cxn ang="0">
                  <a:pos x="connsiteX0" y="connsiteY0"/>
                </a:cxn>
                <a:cxn ang="0">
                  <a:pos x="connsiteX1" y="connsiteY1"/>
                </a:cxn>
                <a:cxn ang="0">
                  <a:pos x="connsiteX2" y="connsiteY2"/>
                </a:cxn>
                <a:cxn ang="0">
                  <a:pos x="connsiteX3" y="connsiteY3"/>
                </a:cxn>
              </a:cxnLst>
              <a:rect l="l" t="t" r="r" b="b"/>
              <a:pathLst>
                <a:path w="846372" h="1228548">
                  <a:moveTo>
                    <a:pt x="1" y="1150795"/>
                  </a:moveTo>
                  <a:lnTo>
                    <a:pt x="423261" y="0"/>
                  </a:lnTo>
                  <a:lnTo>
                    <a:pt x="846372" y="1228548"/>
                  </a:lnTo>
                  <a:lnTo>
                    <a:pt x="1" y="1150795"/>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23" name="Gerade Verbindung 122"/>
            <p:cNvCxnSpPr>
              <a:stCxn id="122" idx="1"/>
              <a:endCxn id="122" idx="2"/>
            </p:cNvCxnSpPr>
            <p:nvPr/>
          </p:nvCxnSpPr>
          <p:spPr>
            <a:xfrm rot="753371" flipV="1">
              <a:off x="853455" y="2114830"/>
              <a:ext cx="1606305" cy="1714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Gerade Verbindung 123"/>
            <p:cNvCxnSpPr>
              <a:stCxn id="122" idx="1"/>
              <a:endCxn id="122" idx="0"/>
            </p:cNvCxnSpPr>
            <p:nvPr/>
          </p:nvCxnSpPr>
          <p:spPr>
            <a:xfrm rot="753371" flipV="1">
              <a:off x="814219" y="2993084"/>
              <a:ext cx="1606387" cy="82555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2" name="Gerade Verbindung 131"/>
          <p:cNvCxnSpPr>
            <a:stCxn id="210" idx="2"/>
            <a:endCxn id="41" idx="2"/>
          </p:cNvCxnSpPr>
          <p:nvPr/>
        </p:nvCxnSpPr>
        <p:spPr>
          <a:xfrm flipV="1">
            <a:off x="6076544" y="2257362"/>
            <a:ext cx="3087828" cy="605751"/>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a:endCxn id="211" idx="2"/>
          </p:cNvCxnSpPr>
          <p:nvPr/>
        </p:nvCxnSpPr>
        <p:spPr>
          <a:xfrm flipH="1">
            <a:off x="4196856" y="2863112"/>
            <a:ext cx="1879688" cy="3640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1" name="Schw.P.IMPL"/>
          <p:cNvSpPr>
            <a:spLocks noChangeAspect="1"/>
          </p:cNvSpPr>
          <p:nvPr/>
        </p:nvSpPr>
        <p:spPr>
          <a:xfrm>
            <a:off x="4196856" y="3159269"/>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93" name="Gerade Verbindung 192"/>
          <p:cNvCxnSpPr>
            <a:stCxn id="64" idx="2"/>
          </p:cNvCxnSpPr>
          <p:nvPr/>
        </p:nvCxnSpPr>
        <p:spPr>
          <a:xfrm flipH="1">
            <a:off x="6212334" y="2620648"/>
            <a:ext cx="2952038" cy="205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0" name="Schw.P.TEST"/>
          <p:cNvSpPr>
            <a:spLocks noChangeAspect="1"/>
          </p:cNvSpPr>
          <p:nvPr/>
        </p:nvSpPr>
        <p:spPr>
          <a:xfrm>
            <a:off x="6076544" y="2795217"/>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161" name="Z2"/>
          <p:cNvGrpSpPr/>
          <p:nvPr/>
        </p:nvGrpSpPr>
        <p:grpSpPr>
          <a:xfrm>
            <a:off x="9164372" y="2100086"/>
            <a:ext cx="615812" cy="420628"/>
            <a:chOff x="8041436" y="4767896"/>
            <a:chExt cx="615812" cy="420628"/>
          </a:xfrm>
        </p:grpSpPr>
        <p:sp>
          <p:nvSpPr>
            <p:cNvPr id="36" name="Textfeld 35"/>
            <p:cNvSpPr txBox="1"/>
            <p:nvPr/>
          </p:nvSpPr>
          <p:spPr>
            <a:xfrm>
              <a:off x="8093703" y="4767896"/>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2</a:t>
              </a:r>
            </a:p>
          </p:txBody>
        </p:sp>
        <p:sp>
          <p:nvSpPr>
            <p:cNvPr id="41" name="Ellipse 40"/>
            <p:cNvSpPr/>
            <p:nvPr/>
          </p:nvSpPr>
          <p:spPr>
            <a:xfrm>
              <a:off x="8041436" y="4853163"/>
              <a:ext cx="144016" cy="14401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grpSp>
        <p:nvGrpSpPr>
          <p:cNvPr id="164" name="Z3"/>
          <p:cNvGrpSpPr/>
          <p:nvPr/>
        </p:nvGrpSpPr>
        <p:grpSpPr>
          <a:xfrm>
            <a:off x="9164372" y="2405426"/>
            <a:ext cx="596372" cy="420628"/>
            <a:chOff x="8024614" y="3065571"/>
            <a:chExt cx="596372" cy="420628"/>
          </a:xfrm>
        </p:grpSpPr>
        <p:sp>
          <p:nvSpPr>
            <p:cNvPr id="62" name="Textfeld 61"/>
            <p:cNvSpPr txBox="1"/>
            <p:nvPr/>
          </p:nvSpPr>
          <p:spPr>
            <a:xfrm>
              <a:off x="8057441" y="3065571"/>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3</a:t>
              </a:r>
            </a:p>
          </p:txBody>
        </p:sp>
        <p:sp>
          <p:nvSpPr>
            <p:cNvPr id="64" name="Ellipse 63"/>
            <p:cNvSpPr/>
            <p:nvPr/>
          </p:nvSpPr>
          <p:spPr>
            <a:xfrm>
              <a:off x="8024614" y="3208785"/>
              <a:ext cx="144016" cy="14401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sp>
        <p:nvSpPr>
          <p:cNvPr id="172" name="Textfeld 171"/>
          <p:cNvSpPr txBox="1"/>
          <p:nvPr/>
        </p:nvSpPr>
        <p:spPr>
          <a:xfrm>
            <a:off x="1487823" y="1868734"/>
            <a:ext cx="461665" cy="3746893"/>
          </a:xfrm>
          <a:prstGeom prst="rect">
            <a:avLst/>
          </a:prstGeom>
          <a:noFill/>
        </p:spPr>
        <p:txBody>
          <a:bodyPr vert="vert270" wrap="square" rtlCol="0">
            <a:spAutoFit/>
          </a:bodyPr>
          <a:lstStyle/>
          <a:p>
            <a:pPr algn="ctr"/>
            <a:r>
              <a:rPr lang="de-AT" b="1" dirty="0">
                <a:solidFill>
                  <a:schemeClr val="bg1">
                    <a:lumMod val="75000"/>
                  </a:schemeClr>
                </a:solidFill>
              </a:rPr>
              <a:t>P r o j e k t s t a r t</a:t>
            </a:r>
            <a:endParaRPr lang="de-AT" sz="3200" b="1" baseline="-25000" dirty="0">
              <a:solidFill>
                <a:schemeClr val="bg1">
                  <a:lumMod val="75000"/>
                </a:schemeClr>
              </a:solidFill>
            </a:endParaRPr>
          </a:p>
        </p:txBody>
      </p:sp>
      <p:sp>
        <p:nvSpPr>
          <p:cNvPr id="175" name="Textfeld 174"/>
          <p:cNvSpPr txBox="1"/>
          <p:nvPr/>
        </p:nvSpPr>
        <p:spPr>
          <a:xfrm rot="775063">
            <a:off x="8887386" y="3270489"/>
            <a:ext cx="295274" cy="369332"/>
          </a:xfrm>
          <a:prstGeom prst="rect">
            <a:avLst/>
          </a:prstGeom>
          <a:noFill/>
        </p:spPr>
        <p:txBody>
          <a:bodyPr wrap="none" rtlCol="0">
            <a:spAutoFit/>
          </a:bodyPr>
          <a:lstStyle/>
          <a:p>
            <a:r>
              <a:rPr lang="de-AT" b="1" dirty="0">
                <a:solidFill>
                  <a:schemeClr val="accent3">
                    <a:lumMod val="60000"/>
                    <a:lumOff val="40000"/>
                  </a:schemeClr>
                </a:solidFill>
              </a:rPr>
              <a:t>?</a:t>
            </a:r>
          </a:p>
        </p:txBody>
      </p:sp>
      <p:sp>
        <p:nvSpPr>
          <p:cNvPr id="178" name="Textfeld 177"/>
          <p:cNvSpPr txBox="1"/>
          <p:nvPr/>
        </p:nvSpPr>
        <p:spPr>
          <a:xfrm>
            <a:off x="5555772" y="3792683"/>
            <a:ext cx="2772477" cy="646331"/>
          </a:xfrm>
          <a:prstGeom prst="rect">
            <a:avLst/>
          </a:prstGeom>
          <a:noFill/>
        </p:spPr>
        <p:txBody>
          <a:bodyPr wrap="square" rtlCol="0">
            <a:spAutoFit/>
          </a:bodyPr>
          <a:lstStyle/>
          <a:p>
            <a:pPr algn="ctr"/>
            <a:r>
              <a:rPr lang="de-AT" dirty="0">
                <a:solidFill>
                  <a:srgbClr val="000000"/>
                </a:solidFill>
              </a:rPr>
              <a:t>Bedingte Anpassung zu Projektmeilensteinen</a:t>
            </a:r>
            <a:endParaRPr lang="de-AT" sz="3200" baseline="-25000" dirty="0">
              <a:solidFill>
                <a:srgbClr val="000000"/>
              </a:solidFill>
            </a:endParaRPr>
          </a:p>
        </p:txBody>
      </p:sp>
      <p:cxnSp>
        <p:nvCxnSpPr>
          <p:cNvPr id="180" name="Gerade Verbindung 179"/>
          <p:cNvCxnSpPr>
            <a:stCxn id="211" idx="5"/>
          </p:cNvCxnSpPr>
          <p:nvPr/>
        </p:nvCxnSpPr>
        <p:spPr>
          <a:xfrm>
            <a:off x="4312760" y="3275174"/>
            <a:ext cx="1351192" cy="591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Gerade Verbindung 181"/>
          <p:cNvCxnSpPr>
            <a:stCxn id="210" idx="4"/>
          </p:cNvCxnSpPr>
          <p:nvPr/>
        </p:nvCxnSpPr>
        <p:spPr>
          <a:xfrm>
            <a:off x="6144439" y="2931007"/>
            <a:ext cx="311600" cy="811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rot="16200000">
            <a:off x="8036231" y="3333388"/>
            <a:ext cx="3971392" cy="646331"/>
          </a:xfrm>
          <a:prstGeom prst="rect">
            <a:avLst/>
          </a:prstGeom>
          <a:noFill/>
        </p:spPr>
        <p:txBody>
          <a:bodyPr wrap="square" rtlCol="0">
            <a:spAutoFit/>
          </a:bodyPr>
          <a:lstStyle/>
          <a:p>
            <a:pPr algn="ctr"/>
            <a:r>
              <a:rPr lang="de-AT" dirty="0">
                <a:solidFill>
                  <a:srgbClr val="005ADE"/>
                </a:solidFill>
              </a:rPr>
              <a:t> </a:t>
            </a:r>
            <a:r>
              <a:rPr lang="de-AT" b="1" dirty="0">
                <a:solidFill>
                  <a:schemeClr val="bg1">
                    <a:lumMod val="75000"/>
                  </a:schemeClr>
                </a:solidFill>
              </a:rPr>
              <a:t>Geplanter Zielzustand</a:t>
            </a:r>
            <a:br>
              <a:rPr lang="de-AT" b="1" dirty="0">
                <a:solidFill>
                  <a:schemeClr val="bg1">
                    <a:lumMod val="75000"/>
                  </a:schemeClr>
                </a:solidFill>
              </a:rPr>
            </a:br>
            <a:r>
              <a:rPr lang="de-AT" b="1" dirty="0">
                <a:solidFill>
                  <a:schemeClr val="bg1">
                    <a:lumMod val="75000"/>
                  </a:schemeClr>
                </a:solidFill>
              </a:rPr>
              <a:t>des Produkts</a:t>
            </a:r>
            <a:endParaRPr lang="de-AT" sz="1400" b="1" dirty="0">
              <a:solidFill>
                <a:schemeClr val="bg1">
                  <a:lumMod val="75000"/>
                </a:schemeClr>
              </a:solidFill>
            </a:endParaRPr>
          </a:p>
        </p:txBody>
      </p:sp>
      <p:grpSp>
        <p:nvGrpSpPr>
          <p:cNvPr id="3" name="X-Achse + Beschr."/>
          <p:cNvGrpSpPr/>
          <p:nvPr/>
        </p:nvGrpSpPr>
        <p:grpSpPr>
          <a:xfrm>
            <a:off x="1614411" y="5471610"/>
            <a:ext cx="8562561" cy="710612"/>
            <a:chOff x="471410" y="5471610"/>
            <a:chExt cx="8562561" cy="710612"/>
          </a:xfrm>
        </p:grpSpPr>
        <p:cxnSp>
          <p:nvCxnSpPr>
            <p:cNvPr id="12" name="Gerade Verbindung mit Pfeil 11"/>
            <p:cNvCxnSpPr/>
            <p:nvPr/>
          </p:nvCxnSpPr>
          <p:spPr>
            <a:xfrm>
              <a:off x="544749" y="5615626"/>
              <a:ext cx="842493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8601923" y="5714322"/>
              <a:ext cx="432048" cy="369332"/>
            </a:xfrm>
            <a:prstGeom prst="rect">
              <a:avLst/>
            </a:prstGeom>
            <a:noFill/>
          </p:spPr>
          <p:txBody>
            <a:bodyPr wrap="square" rtlCol="0">
              <a:spAutoFit/>
            </a:bodyPr>
            <a:lstStyle/>
            <a:p>
              <a:pPr algn="ctr"/>
              <a:r>
                <a:rPr lang="de-AT" b="1" i="1" dirty="0">
                  <a:solidFill>
                    <a:srgbClr val="000000"/>
                  </a:solidFill>
                </a:rPr>
                <a:t>t</a:t>
              </a:r>
            </a:p>
          </p:txBody>
        </p:sp>
        <p:cxnSp>
          <p:nvCxnSpPr>
            <p:cNvPr id="144" name="Gerade Verbindung 143"/>
            <p:cNvCxnSpPr/>
            <p:nvPr/>
          </p:nvCxnSpPr>
          <p:spPr>
            <a:xfrm>
              <a:off x="765939" y="5471610"/>
              <a:ext cx="0" cy="34128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Textfeld 145"/>
            <p:cNvSpPr txBox="1"/>
            <p:nvPr/>
          </p:nvSpPr>
          <p:spPr>
            <a:xfrm>
              <a:off x="1209809" y="5812890"/>
              <a:ext cx="1719116" cy="369332"/>
            </a:xfrm>
            <a:prstGeom prst="rect">
              <a:avLst/>
            </a:prstGeom>
            <a:noFill/>
          </p:spPr>
          <p:txBody>
            <a:bodyPr wrap="square" rtlCol="0">
              <a:spAutoFit/>
            </a:bodyPr>
            <a:lstStyle/>
            <a:p>
              <a:pPr algn="ctr"/>
              <a:r>
                <a:rPr lang="de-AT" dirty="0">
                  <a:solidFill>
                    <a:srgbClr val="000000"/>
                  </a:solidFill>
                </a:rPr>
                <a:t>Design</a:t>
              </a:r>
              <a:endParaRPr lang="de-AT" sz="3200" baseline="-25000" dirty="0">
                <a:solidFill>
                  <a:srgbClr val="000000"/>
                </a:solidFill>
              </a:endParaRPr>
            </a:p>
          </p:txBody>
        </p:sp>
        <p:sp>
          <p:nvSpPr>
            <p:cNvPr id="150" name="Textfeld 149"/>
            <p:cNvSpPr txBox="1"/>
            <p:nvPr/>
          </p:nvSpPr>
          <p:spPr>
            <a:xfrm>
              <a:off x="471410" y="5812890"/>
              <a:ext cx="975775" cy="369332"/>
            </a:xfrm>
            <a:prstGeom prst="rect">
              <a:avLst/>
            </a:prstGeom>
            <a:noFill/>
          </p:spPr>
          <p:txBody>
            <a:bodyPr wrap="square" rtlCol="0">
              <a:spAutoFit/>
            </a:bodyPr>
            <a:lstStyle/>
            <a:p>
              <a:pPr algn="ctr"/>
              <a:r>
                <a:rPr lang="de-AT" dirty="0">
                  <a:solidFill>
                    <a:srgbClr val="000000"/>
                  </a:solidFill>
                </a:rPr>
                <a:t>Plan</a:t>
              </a:r>
              <a:endParaRPr lang="de-AT" sz="3200" baseline="-25000" dirty="0">
                <a:solidFill>
                  <a:srgbClr val="000000"/>
                </a:solidFill>
              </a:endParaRPr>
            </a:p>
          </p:txBody>
        </p:sp>
        <p:sp>
          <p:nvSpPr>
            <p:cNvPr id="151" name="Textfeld 150"/>
            <p:cNvSpPr txBox="1"/>
            <p:nvPr/>
          </p:nvSpPr>
          <p:spPr>
            <a:xfrm>
              <a:off x="7081696" y="5812890"/>
              <a:ext cx="1250472" cy="369332"/>
            </a:xfrm>
            <a:prstGeom prst="rect">
              <a:avLst/>
            </a:prstGeom>
            <a:noFill/>
          </p:spPr>
          <p:txBody>
            <a:bodyPr wrap="square" rtlCol="0">
              <a:spAutoFit/>
            </a:bodyPr>
            <a:lstStyle/>
            <a:p>
              <a:pPr algn="ctr"/>
              <a:r>
                <a:rPr lang="de-AT" dirty="0">
                  <a:solidFill>
                    <a:srgbClr val="000000"/>
                  </a:solidFill>
                </a:rPr>
                <a:t>Release</a:t>
              </a:r>
              <a:endParaRPr lang="de-AT" sz="3200" baseline="-25000" dirty="0">
                <a:solidFill>
                  <a:srgbClr val="000000"/>
                </a:solidFill>
              </a:endParaRPr>
            </a:p>
          </p:txBody>
        </p:sp>
        <p:cxnSp>
          <p:nvCxnSpPr>
            <p:cNvPr id="153" name="Gerade Verbindung 152"/>
            <p:cNvCxnSpPr/>
            <p:nvPr/>
          </p:nvCxnSpPr>
          <p:spPr>
            <a:xfrm>
              <a:off x="8107896" y="5471610"/>
              <a:ext cx="0" cy="34128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3064064" y="5812890"/>
              <a:ext cx="1985296" cy="369332"/>
            </a:xfrm>
            <a:prstGeom prst="rect">
              <a:avLst/>
            </a:prstGeom>
            <a:noFill/>
          </p:spPr>
          <p:txBody>
            <a:bodyPr wrap="square" rtlCol="0">
              <a:spAutoFit/>
            </a:bodyPr>
            <a:lstStyle/>
            <a:p>
              <a:pPr algn="ctr"/>
              <a:r>
                <a:rPr lang="de-AT" dirty="0">
                  <a:solidFill>
                    <a:srgbClr val="000000"/>
                  </a:solidFill>
                </a:rPr>
                <a:t>Implementierung</a:t>
              </a:r>
              <a:endParaRPr lang="de-AT" sz="3200" baseline="-25000" dirty="0">
                <a:solidFill>
                  <a:srgbClr val="000000"/>
                </a:solidFill>
              </a:endParaRPr>
            </a:p>
          </p:txBody>
        </p:sp>
        <p:sp>
          <p:nvSpPr>
            <p:cNvPr id="63" name="Textfeld Test"/>
            <p:cNvSpPr txBox="1"/>
            <p:nvPr/>
          </p:nvSpPr>
          <p:spPr>
            <a:xfrm>
              <a:off x="5125555" y="5812890"/>
              <a:ext cx="1719116" cy="369332"/>
            </a:xfrm>
            <a:prstGeom prst="rect">
              <a:avLst/>
            </a:prstGeom>
            <a:noFill/>
          </p:spPr>
          <p:txBody>
            <a:bodyPr wrap="square" rtlCol="0">
              <a:spAutoFit/>
            </a:bodyPr>
            <a:lstStyle/>
            <a:p>
              <a:pPr algn="ctr"/>
              <a:r>
                <a:rPr lang="de-AT" dirty="0">
                  <a:solidFill>
                    <a:srgbClr val="000000"/>
                  </a:solidFill>
                </a:rPr>
                <a:t>Test</a:t>
              </a:r>
              <a:endParaRPr lang="de-AT" sz="3200" baseline="-25000" dirty="0">
                <a:solidFill>
                  <a:srgbClr val="000000"/>
                </a:solidFill>
              </a:endParaRPr>
            </a:p>
          </p:txBody>
        </p:sp>
        <p:cxnSp>
          <p:nvCxnSpPr>
            <p:cNvPr id="65" name="Gerade Verbindung 64"/>
            <p:cNvCxnSpPr/>
            <p:nvPr/>
          </p:nvCxnSpPr>
          <p:spPr>
            <a:xfrm>
              <a:off x="3121751" y="5471610"/>
              <a:ext cx="0" cy="34128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 name="Y-Achse Start"/>
          <p:cNvCxnSpPr/>
          <p:nvPr/>
        </p:nvCxnSpPr>
        <p:spPr>
          <a:xfrm>
            <a:off x="1908939" y="1372055"/>
            <a:ext cx="22548" cy="3928534"/>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67" name="Z3"/>
          <p:cNvGrpSpPr/>
          <p:nvPr/>
        </p:nvGrpSpPr>
        <p:grpSpPr>
          <a:xfrm>
            <a:off x="9171065" y="3455155"/>
            <a:ext cx="615812" cy="420628"/>
            <a:chOff x="8041436" y="4767896"/>
            <a:chExt cx="615812" cy="420628"/>
          </a:xfrm>
        </p:grpSpPr>
        <p:sp>
          <p:nvSpPr>
            <p:cNvPr id="68" name="Textfeld 67"/>
            <p:cNvSpPr txBox="1"/>
            <p:nvPr/>
          </p:nvSpPr>
          <p:spPr>
            <a:xfrm>
              <a:off x="8093703" y="4767896"/>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4</a:t>
              </a:r>
            </a:p>
          </p:txBody>
        </p:sp>
        <p:sp>
          <p:nvSpPr>
            <p:cNvPr id="69" name="Ellipse 68"/>
            <p:cNvSpPr/>
            <p:nvPr/>
          </p:nvSpPr>
          <p:spPr>
            <a:xfrm>
              <a:off x="8041436" y="4853163"/>
              <a:ext cx="144016" cy="144015"/>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solidFill>
                  <a:srgbClr val="FFFFFF"/>
                </a:solidFill>
              </a:endParaRPr>
            </a:p>
          </p:txBody>
        </p:sp>
      </p:grpSp>
      <p:sp>
        <p:nvSpPr>
          <p:cNvPr id="11" name="Freihandform 10"/>
          <p:cNvSpPr/>
          <p:nvPr/>
        </p:nvSpPr>
        <p:spPr>
          <a:xfrm rot="21446294">
            <a:off x="6225950" y="2752195"/>
            <a:ext cx="2686050" cy="669340"/>
          </a:xfrm>
          <a:custGeom>
            <a:avLst/>
            <a:gdLst>
              <a:gd name="connsiteX0" fmla="*/ 0 w 2686050"/>
              <a:gd name="connsiteY0" fmla="*/ 12115 h 669340"/>
              <a:gd name="connsiteX1" fmla="*/ 1333500 w 2686050"/>
              <a:gd name="connsiteY1" fmla="*/ 88315 h 669340"/>
              <a:gd name="connsiteX2" fmla="*/ 2686050 w 2686050"/>
              <a:gd name="connsiteY2" fmla="*/ 669340 h 669340"/>
            </a:gdLst>
            <a:ahLst/>
            <a:cxnLst>
              <a:cxn ang="0">
                <a:pos x="connsiteX0" y="connsiteY0"/>
              </a:cxn>
              <a:cxn ang="0">
                <a:pos x="connsiteX1" y="connsiteY1"/>
              </a:cxn>
              <a:cxn ang="0">
                <a:pos x="connsiteX2" y="connsiteY2"/>
              </a:cxn>
            </a:cxnLst>
            <a:rect l="l" t="t" r="r" b="b"/>
            <a:pathLst>
              <a:path w="2686050" h="669340">
                <a:moveTo>
                  <a:pt x="0" y="12115"/>
                </a:moveTo>
                <a:cubicBezTo>
                  <a:pt x="442912" y="-4554"/>
                  <a:pt x="885825" y="-21222"/>
                  <a:pt x="1333500" y="88315"/>
                </a:cubicBezTo>
                <a:cubicBezTo>
                  <a:pt x="1781175" y="197852"/>
                  <a:pt x="2233612" y="433596"/>
                  <a:pt x="2686050" y="669340"/>
                </a:cubicBezTo>
              </a:path>
            </a:pathLst>
          </a:custGeom>
          <a:noFill/>
          <a:ln w="28575">
            <a:solidFill>
              <a:schemeClr val="accent3">
                <a:lumMod val="60000"/>
                <a:lumOff val="40000"/>
                <a:alpha val="70000"/>
              </a:schemeClr>
            </a:solidFill>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accent3">
                  <a:lumMod val="60000"/>
                  <a:lumOff val="40000"/>
                </a:schemeClr>
              </a:solidFill>
            </a:endParaRPr>
          </a:p>
        </p:txBody>
      </p:sp>
      <p:cxnSp>
        <p:nvCxnSpPr>
          <p:cNvPr id="96" name="Gerade Verbindung 64">
            <a:extLst>
              <a:ext uri="{FF2B5EF4-FFF2-40B4-BE49-F238E27FC236}">
                <a16:creationId xmlns:a16="http://schemas.microsoft.com/office/drawing/2014/main" id="{A5EA56CB-7D22-4BE1-A101-C428E300245E}"/>
              </a:ext>
            </a:extLst>
          </p:cNvPr>
          <p:cNvCxnSpPr/>
          <p:nvPr/>
        </p:nvCxnSpPr>
        <p:spPr>
          <a:xfrm>
            <a:off x="6240016" y="5463984"/>
            <a:ext cx="0" cy="3412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3600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wipe(left)">
                                      <p:cBhvr>
                                        <p:cTn id="11" dur="500"/>
                                        <p:tgtEl>
                                          <p:spTgt spid="18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4"/>
                                        </p:tgtEl>
                                        <p:attrNameLst>
                                          <p:attrName>style.visibility</p:attrName>
                                        </p:attrNameLst>
                                      </p:cBhvr>
                                      <p:to>
                                        <p:strVal val="visible"/>
                                      </p:to>
                                    </p:set>
                                    <p:animEffect transition="in" filter="fade">
                                      <p:cBhvr>
                                        <p:cTn id="23" dur="500"/>
                                        <p:tgtEl>
                                          <p:spTgt spid="19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1"/>
                                        </p:tgtEl>
                                        <p:attrNameLst>
                                          <p:attrName>style.visibility</p:attrName>
                                        </p:attrNameLst>
                                      </p:cBhvr>
                                      <p:to>
                                        <p:strVal val="visible"/>
                                      </p:to>
                                    </p:set>
                                    <p:animEffect transition="in" filter="fade">
                                      <p:cBhvr>
                                        <p:cTn id="28" dur="500"/>
                                        <p:tgtEl>
                                          <p:spTgt spid="2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8"/>
                                        </p:tgtEl>
                                        <p:attrNameLst>
                                          <p:attrName>style.visibility</p:attrName>
                                        </p:attrNameLst>
                                      </p:cBhvr>
                                      <p:to>
                                        <p:strVal val="visible"/>
                                      </p:to>
                                    </p:set>
                                    <p:animEffect transition="in" filter="fade">
                                      <p:cBhvr>
                                        <p:cTn id="33" dur="500"/>
                                        <p:tgtEl>
                                          <p:spTgt spid="178"/>
                                        </p:tgtEl>
                                      </p:cBhvr>
                                    </p:animEffect>
                                  </p:childTnLst>
                                </p:cTn>
                              </p:par>
                              <p:par>
                                <p:cTn id="34" presetID="10" presetClass="entr" presetSubtype="0" fill="hold" nodeType="withEffect">
                                  <p:stCondLst>
                                    <p:cond delay="0"/>
                                  </p:stCondLst>
                                  <p:childTnLst>
                                    <p:set>
                                      <p:cBhvr>
                                        <p:cTn id="35" dur="1" fill="hold">
                                          <p:stCondLst>
                                            <p:cond delay="0"/>
                                          </p:stCondLst>
                                        </p:cTn>
                                        <p:tgtEl>
                                          <p:spTgt spid="180"/>
                                        </p:tgtEl>
                                        <p:attrNameLst>
                                          <p:attrName>style.visibility</p:attrName>
                                        </p:attrNameLst>
                                      </p:cBhvr>
                                      <p:to>
                                        <p:strVal val="visible"/>
                                      </p:to>
                                    </p:set>
                                    <p:animEffect transition="in" filter="fade">
                                      <p:cBhvr>
                                        <p:cTn id="36" dur="500"/>
                                        <p:tgtEl>
                                          <p:spTgt spid="18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fade">
                                      <p:cBhvr>
                                        <p:cTn id="41" dur="500"/>
                                        <p:tgtEl>
                                          <p:spTgt spid="1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5"/>
                                        </p:tgtEl>
                                        <p:attrNameLst>
                                          <p:attrName>style.visibility</p:attrName>
                                        </p:attrNameLst>
                                      </p:cBhvr>
                                      <p:to>
                                        <p:strVal val="visible"/>
                                      </p:to>
                                    </p:set>
                                    <p:animEffect transition="in" filter="wipe(left)">
                                      <p:cBhvr>
                                        <p:cTn id="46" dur="500"/>
                                        <p:tgtEl>
                                          <p:spTgt spid="185"/>
                                        </p:tgtEl>
                                      </p:cBhvr>
                                    </p:animEffect>
                                  </p:childTnLst>
                                </p:cTn>
                              </p:par>
                              <p:par>
                                <p:cTn id="47" presetID="1" presetClass="exit" presetSubtype="0" fill="hold" nodeType="withEffect">
                                  <p:stCondLst>
                                    <p:cond delay="0"/>
                                  </p:stCondLst>
                                  <p:childTnLst>
                                    <p:set>
                                      <p:cBhvr>
                                        <p:cTn id="48" dur="1" fill="hold">
                                          <p:stCondLst>
                                            <p:cond delay="0"/>
                                          </p:stCondLst>
                                        </p:cTn>
                                        <p:tgtEl>
                                          <p:spTgt spid="180"/>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61"/>
                                        </p:tgtEl>
                                        <p:attrNameLst>
                                          <p:attrName>style.visibility</p:attrName>
                                        </p:attrNameLst>
                                      </p:cBhvr>
                                      <p:to>
                                        <p:strVal val="visible"/>
                                      </p:to>
                                    </p:set>
                                    <p:animEffect transition="in" filter="fade">
                                      <p:cBhvr>
                                        <p:cTn id="51" dur="500"/>
                                        <p:tgtEl>
                                          <p:spTgt spid="161"/>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wipe(down)">
                                      <p:cBhvr>
                                        <p:cTn id="55" dur="500"/>
                                        <p:tgtEl>
                                          <p:spTgt spid="1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5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182"/>
                                        </p:tgtEl>
                                        <p:attrNameLst>
                                          <p:attrName>style.visibility</p:attrName>
                                        </p:attrNameLst>
                                      </p:cBhvr>
                                      <p:to>
                                        <p:strVal val="visible"/>
                                      </p:to>
                                    </p:set>
                                    <p:animEffect transition="in" filter="fade">
                                      <p:cBhvr>
                                        <p:cTn id="63" dur="500"/>
                                        <p:tgtEl>
                                          <p:spTgt spid="18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fade">
                                      <p:cBhvr>
                                        <p:cTn id="68" dur="500"/>
                                        <p:tgtEl>
                                          <p:spTgt spid="1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fade">
                                      <p:cBhvr>
                                        <p:cTn id="73" dur="500"/>
                                        <p:tgtEl>
                                          <p:spTgt spid="164"/>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193"/>
                                        </p:tgtEl>
                                        <p:attrNameLst>
                                          <p:attrName>style.visibility</p:attrName>
                                        </p:attrNameLst>
                                      </p:cBhvr>
                                      <p:to>
                                        <p:strVal val="visible"/>
                                      </p:to>
                                    </p:set>
                                    <p:animEffect transition="in" filter="wipe(left)">
                                      <p:cBhvr>
                                        <p:cTn id="77" dur="500"/>
                                        <p:tgtEl>
                                          <p:spTgt spid="193"/>
                                        </p:tgtEl>
                                      </p:cBhvr>
                                    </p:animEffect>
                                  </p:childTnLst>
                                </p:cTn>
                              </p:par>
                              <p:par>
                                <p:cTn id="78" presetID="1" presetClass="exit" presetSubtype="0" fill="hold" nodeType="withEffect">
                                  <p:stCondLst>
                                    <p:cond delay="0"/>
                                  </p:stCondLst>
                                  <p:childTnLst>
                                    <p:set>
                                      <p:cBhvr>
                                        <p:cTn id="79" dur="1" fill="hold">
                                          <p:stCondLst>
                                            <p:cond delay="0"/>
                                          </p:stCondLst>
                                        </p:cTn>
                                        <p:tgtEl>
                                          <p:spTgt spid="18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175"/>
                                        </p:tgtEl>
                                        <p:attrNameLst>
                                          <p:attrName>style.visibility</p:attrName>
                                        </p:attrNameLst>
                                      </p:cBhvr>
                                      <p:to>
                                        <p:strVal val="visible"/>
                                      </p:to>
                                    </p:set>
                                    <p:animEffect transition="in" filter="fade">
                                      <p:cBhvr>
                                        <p:cTn id="88" dur="500"/>
                                        <p:tgtEl>
                                          <p:spTgt spid="17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left)">
                                      <p:cBhvr>
                                        <p:cTn id="9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11" grpId="0" animBg="1"/>
      <p:bldP spid="210" grpId="0" animBg="1"/>
      <p:bldP spid="175" grpId="0"/>
      <p:bldP spid="178"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1881006" y="171438"/>
            <a:ext cx="7243764" cy="1371600"/>
          </a:xfrm>
        </p:spPr>
        <p:txBody>
          <a:bodyPr>
            <a:normAutofit/>
          </a:bodyPr>
          <a:lstStyle/>
          <a:p>
            <a:r>
              <a:rPr lang="de-AT" dirty="0"/>
              <a:t>Iterativer Ansatz</a:t>
            </a:r>
          </a:p>
        </p:txBody>
      </p:sp>
      <p:cxnSp>
        <p:nvCxnSpPr>
          <p:cNvPr id="12" name="x-Achse"/>
          <p:cNvCxnSpPr/>
          <p:nvPr/>
        </p:nvCxnSpPr>
        <p:spPr>
          <a:xfrm>
            <a:off x="1687749" y="5615626"/>
            <a:ext cx="842493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168" name="i1"/>
          <p:cNvGrpSpPr/>
          <p:nvPr/>
        </p:nvGrpSpPr>
        <p:grpSpPr>
          <a:xfrm>
            <a:off x="3426334" y="5488854"/>
            <a:ext cx="432048" cy="637692"/>
            <a:chOff x="2283334" y="5488854"/>
            <a:chExt cx="432048" cy="637692"/>
          </a:xfrm>
        </p:grpSpPr>
        <p:cxnSp>
          <p:nvCxnSpPr>
            <p:cNvPr id="14" name="Gerade Verbindung 13"/>
            <p:cNvCxnSpPr/>
            <p:nvPr/>
          </p:nvCxnSpPr>
          <p:spPr>
            <a:xfrm>
              <a:off x="2494136" y="5488854"/>
              <a:ext cx="0" cy="32403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2283334" y="5705918"/>
              <a:ext cx="432048" cy="420628"/>
            </a:xfrm>
            <a:prstGeom prst="rect">
              <a:avLst/>
            </a:prstGeom>
            <a:noFill/>
          </p:spPr>
          <p:txBody>
            <a:bodyPr wrap="square" rtlCol="0">
              <a:spAutoFit/>
            </a:bodyPr>
            <a:lstStyle/>
            <a:p>
              <a:pPr algn="ctr"/>
              <a:r>
                <a:rPr lang="de-AT" dirty="0">
                  <a:solidFill>
                    <a:srgbClr val="000000"/>
                  </a:solidFill>
                </a:rPr>
                <a:t>i</a:t>
              </a:r>
              <a:r>
                <a:rPr lang="de-AT" sz="3200" baseline="-25000" dirty="0">
                  <a:solidFill>
                    <a:srgbClr val="000000"/>
                  </a:solidFill>
                </a:rPr>
                <a:t>1</a:t>
              </a:r>
            </a:p>
          </p:txBody>
        </p:sp>
      </p:grpSp>
      <p:grpSp>
        <p:nvGrpSpPr>
          <p:cNvPr id="169" name="i2"/>
          <p:cNvGrpSpPr/>
          <p:nvPr/>
        </p:nvGrpSpPr>
        <p:grpSpPr>
          <a:xfrm>
            <a:off x="5293779" y="5453608"/>
            <a:ext cx="432048" cy="667178"/>
            <a:chOff x="4150779" y="5453608"/>
            <a:chExt cx="432048" cy="667178"/>
          </a:xfrm>
        </p:grpSpPr>
        <p:cxnSp>
          <p:nvCxnSpPr>
            <p:cNvPr id="15" name="Gerade Verbindung 14"/>
            <p:cNvCxnSpPr/>
            <p:nvPr/>
          </p:nvCxnSpPr>
          <p:spPr>
            <a:xfrm>
              <a:off x="4419264" y="5453608"/>
              <a:ext cx="0" cy="32403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150779" y="5700158"/>
              <a:ext cx="432048" cy="420628"/>
            </a:xfrm>
            <a:prstGeom prst="rect">
              <a:avLst/>
            </a:prstGeom>
            <a:noFill/>
          </p:spPr>
          <p:txBody>
            <a:bodyPr wrap="square" rtlCol="0">
              <a:spAutoFit/>
            </a:bodyPr>
            <a:lstStyle/>
            <a:p>
              <a:pPr algn="ctr"/>
              <a:r>
                <a:rPr lang="de-AT" dirty="0">
                  <a:solidFill>
                    <a:srgbClr val="000000"/>
                  </a:solidFill>
                </a:rPr>
                <a:t>i</a:t>
              </a:r>
              <a:r>
                <a:rPr lang="de-AT" sz="3200" baseline="-25000" dirty="0">
                  <a:solidFill>
                    <a:srgbClr val="000000"/>
                  </a:solidFill>
                </a:rPr>
                <a:t>2</a:t>
              </a:r>
            </a:p>
          </p:txBody>
        </p:sp>
      </p:grpSp>
      <p:sp>
        <p:nvSpPr>
          <p:cNvPr id="24" name="Textfeld 23"/>
          <p:cNvSpPr txBox="1"/>
          <p:nvPr/>
        </p:nvSpPr>
        <p:spPr>
          <a:xfrm>
            <a:off x="9744923" y="5714322"/>
            <a:ext cx="432048" cy="369332"/>
          </a:xfrm>
          <a:prstGeom prst="rect">
            <a:avLst/>
          </a:prstGeom>
          <a:noFill/>
        </p:spPr>
        <p:txBody>
          <a:bodyPr wrap="square" rtlCol="0">
            <a:spAutoFit/>
          </a:bodyPr>
          <a:lstStyle/>
          <a:p>
            <a:pPr algn="ctr"/>
            <a:r>
              <a:rPr lang="de-AT" b="1" i="1" dirty="0">
                <a:solidFill>
                  <a:srgbClr val="000000"/>
                </a:solidFill>
              </a:rPr>
              <a:t>t</a:t>
            </a:r>
          </a:p>
        </p:txBody>
      </p:sp>
      <p:grpSp>
        <p:nvGrpSpPr>
          <p:cNvPr id="170" name="i3"/>
          <p:cNvGrpSpPr/>
          <p:nvPr/>
        </p:nvGrpSpPr>
        <p:grpSpPr>
          <a:xfrm>
            <a:off x="7136126" y="5471610"/>
            <a:ext cx="432048" cy="681056"/>
            <a:chOff x="5993126" y="5471610"/>
            <a:chExt cx="432048" cy="681056"/>
          </a:xfrm>
        </p:grpSpPr>
        <p:cxnSp>
          <p:nvCxnSpPr>
            <p:cNvPr id="16" name="Gerade Verbindung 15"/>
            <p:cNvCxnSpPr/>
            <p:nvPr/>
          </p:nvCxnSpPr>
          <p:spPr>
            <a:xfrm>
              <a:off x="6209150" y="5471610"/>
              <a:ext cx="0" cy="32403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5993126" y="5732038"/>
              <a:ext cx="432048" cy="420628"/>
            </a:xfrm>
            <a:prstGeom prst="rect">
              <a:avLst/>
            </a:prstGeom>
            <a:noFill/>
          </p:spPr>
          <p:txBody>
            <a:bodyPr wrap="square" rtlCol="0">
              <a:spAutoFit/>
            </a:bodyPr>
            <a:lstStyle/>
            <a:p>
              <a:pPr algn="ctr"/>
              <a:r>
                <a:rPr lang="de-AT" dirty="0">
                  <a:solidFill>
                    <a:srgbClr val="000000"/>
                  </a:solidFill>
                </a:rPr>
                <a:t>i</a:t>
              </a:r>
              <a:r>
                <a:rPr lang="de-AT" sz="3200" baseline="-25000" dirty="0">
                  <a:solidFill>
                    <a:srgbClr val="000000"/>
                  </a:solidFill>
                </a:rPr>
                <a:t>3</a:t>
              </a:r>
            </a:p>
          </p:txBody>
        </p:sp>
      </p:grpSp>
      <p:grpSp>
        <p:nvGrpSpPr>
          <p:cNvPr id="27" name="Trichter 1"/>
          <p:cNvGrpSpPr/>
          <p:nvPr/>
        </p:nvGrpSpPr>
        <p:grpSpPr>
          <a:xfrm>
            <a:off x="1948900" y="2689429"/>
            <a:ext cx="1860089" cy="2182924"/>
            <a:chOff x="805899" y="2689429"/>
            <a:chExt cx="1860089" cy="2182924"/>
          </a:xfrm>
        </p:grpSpPr>
        <p:sp>
          <p:nvSpPr>
            <p:cNvPr id="28"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18" name="Gerade Verbindung 117"/>
            <p:cNvCxnSpPr>
              <a:stCxn id="28" idx="1"/>
              <a:endCxn id="28"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Gerade Verbindung 119"/>
            <p:cNvCxnSpPr>
              <a:stCxn id="28"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2" name="Gerade Verbindung 31"/>
          <p:cNvCxnSpPr/>
          <p:nvPr/>
        </p:nvCxnSpPr>
        <p:spPr>
          <a:xfrm flipV="1">
            <a:off x="3666140" y="1670857"/>
            <a:ext cx="5564985" cy="1732832"/>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a:endCxn id="64" idx="6"/>
          </p:cNvCxnSpPr>
          <p:nvPr/>
        </p:nvCxnSpPr>
        <p:spPr>
          <a:xfrm flipV="1">
            <a:off x="7377126" y="3280794"/>
            <a:ext cx="1934505" cy="382845"/>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a:cxnSpLocks noChangeAspect="1"/>
            <a:endCxn id="41" idx="2"/>
          </p:cNvCxnSpPr>
          <p:nvPr/>
        </p:nvCxnSpPr>
        <p:spPr>
          <a:xfrm>
            <a:off x="5642018" y="4010113"/>
            <a:ext cx="3542418" cy="915058"/>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sp>
        <p:nvSpPr>
          <p:cNvPr id="221" name="Textfeld 220"/>
          <p:cNvSpPr txBox="1"/>
          <p:nvPr/>
        </p:nvSpPr>
        <p:spPr>
          <a:xfrm>
            <a:off x="7003922" y="2252240"/>
            <a:ext cx="2042893" cy="646331"/>
          </a:xfrm>
          <a:prstGeom prst="rect">
            <a:avLst/>
          </a:prstGeom>
          <a:noFill/>
        </p:spPr>
        <p:txBody>
          <a:bodyPr wrap="square" rtlCol="0">
            <a:spAutoFit/>
          </a:bodyPr>
          <a:lstStyle/>
          <a:p>
            <a:pPr algn="ctr"/>
            <a:r>
              <a:rPr lang="de-AT" dirty="0">
                <a:solidFill>
                  <a:srgbClr val="000000"/>
                </a:solidFill>
              </a:rPr>
              <a:t>Anpassung bei jeder Iteration</a:t>
            </a:r>
            <a:endParaRPr lang="de-AT" sz="3200" baseline="-25000" dirty="0">
              <a:solidFill>
                <a:srgbClr val="000000"/>
              </a:solidFill>
            </a:endParaRPr>
          </a:p>
        </p:txBody>
      </p:sp>
      <p:grpSp>
        <p:nvGrpSpPr>
          <p:cNvPr id="171" name="Gruppieren 170"/>
          <p:cNvGrpSpPr/>
          <p:nvPr/>
        </p:nvGrpSpPr>
        <p:grpSpPr>
          <a:xfrm>
            <a:off x="9046814" y="5461992"/>
            <a:ext cx="432048" cy="681056"/>
            <a:chOff x="7903814" y="5461992"/>
            <a:chExt cx="432048" cy="681056"/>
          </a:xfrm>
        </p:grpSpPr>
        <p:cxnSp>
          <p:nvCxnSpPr>
            <p:cNvPr id="145" name="Gerade Verbindung 144"/>
            <p:cNvCxnSpPr/>
            <p:nvPr/>
          </p:nvCxnSpPr>
          <p:spPr>
            <a:xfrm>
              <a:off x="8119838" y="5461992"/>
              <a:ext cx="0" cy="32403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Textfeld 146"/>
            <p:cNvSpPr txBox="1"/>
            <p:nvPr/>
          </p:nvSpPr>
          <p:spPr>
            <a:xfrm>
              <a:off x="7903814" y="5722420"/>
              <a:ext cx="432048" cy="420628"/>
            </a:xfrm>
            <a:prstGeom prst="rect">
              <a:avLst/>
            </a:prstGeom>
            <a:noFill/>
          </p:spPr>
          <p:txBody>
            <a:bodyPr wrap="square" rtlCol="0">
              <a:spAutoFit/>
            </a:bodyPr>
            <a:lstStyle/>
            <a:p>
              <a:pPr algn="ctr"/>
              <a:r>
                <a:rPr lang="de-AT" dirty="0">
                  <a:solidFill>
                    <a:srgbClr val="000000"/>
                  </a:solidFill>
                </a:rPr>
                <a:t>i</a:t>
              </a:r>
              <a:r>
                <a:rPr lang="de-AT" sz="3200" baseline="-25000" dirty="0">
                  <a:solidFill>
                    <a:srgbClr val="000000"/>
                  </a:solidFill>
                </a:rPr>
                <a:t>4</a:t>
              </a:r>
            </a:p>
          </p:txBody>
        </p:sp>
      </p:grpSp>
      <p:grpSp>
        <p:nvGrpSpPr>
          <p:cNvPr id="167" name="Beschr. Trichter d. mögl. Enwicklungen"/>
          <p:cNvGrpSpPr/>
          <p:nvPr/>
        </p:nvGrpSpPr>
        <p:grpSpPr>
          <a:xfrm>
            <a:off x="2072967" y="1406268"/>
            <a:ext cx="1894865" cy="1617659"/>
            <a:chOff x="1169199" y="1478275"/>
            <a:chExt cx="1894865" cy="1617659"/>
          </a:xfrm>
        </p:grpSpPr>
        <p:cxnSp>
          <p:nvCxnSpPr>
            <p:cNvPr id="179" name="Gerade Verbindung 178"/>
            <p:cNvCxnSpPr/>
            <p:nvPr/>
          </p:nvCxnSpPr>
          <p:spPr>
            <a:xfrm flipH="1" flipV="1">
              <a:off x="1739731" y="2397127"/>
              <a:ext cx="239233" cy="698807"/>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feld 193"/>
            <p:cNvSpPr txBox="1"/>
            <p:nvPr/>
          </p:nvSpPr>
          <p:spPr>
            <a:xfrm>
              <a:off x="1169199" y="1478275"/>
              <a:ext cx="1894865" cy="923330"/>
            </a:xfrm>
            <a:prstGeom prst="rect">
              <a:avLst/>
            </a:prstGeom>
            <a:noFill/>
          </p:spPr>
          <p:txBody>
            <a:bodyPr wrap="square" rtlCol="0">
              <a:spAutoFit/>
            </a:bodyPr>
            <a:lstStyle/>
            <a:p>
              <a:pPr algn="ctr"/>
              <a:r>
                <a:rPr lang="de-AT" dirty="0">
                  <a:solidFill>
                    <a:srgbClr val="E2001A"/>
                  </a:solidFill>
                </a:rPr>
                <a:t>Trichter der möglichen Entwicklungen</a:t>
              </a:r>
              <a:endParaRPr lang="de-AT" sz="3200" baseline="-25000" dirty="0">
                <a:solidFill>
                  <a:srgbClr val="E2001A"/>
                </a:solidFill>
              </a:endParaRPr>
            </a:p>
          </p:txBody>
        </p:sp>
      </p:grpSp>
      <p:grpSp>
        <p:nvGrpSpPr>
          <p:cNvPr id="161" name="Z2"/>
          <p:cNvGrpSpPr/>
          <p:nvPr/>
        </p:nvGrpSpPr>
        <p:grpSpPr>
          <a:xfrm>
            <a:off x="9184436" y="4767896"/>
            <a:ext cx="615812" cy="420628"/>
            <a:chOff x="8041436" y="4767896"/>
            <a:chExt cx="615812" cy="420628"/>
          </a:xfrm>
        </p:grpSpPr>
        <p:sp>
          <p:nvSpPr>
            <p:cNvPr id="36" name="Textfeld 35"/>
            <p:cNvSpPr txBox="1"/>
            <p:nvPr/>
          </p:nvSpPr>
          <p:spPr>
            <a:xfrm>
              <a:off x="8093703" y="4767896"/>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2</a:t>
              </a:r>
            </a:p>
          </p:txBody>
        </p:sp>
        <p:sp>
          <p:nvSpPr>
            <p:cNvPr id="41" name="Ellipse 40"/>
            <p:cNvSpPr/>
            <p:nvPr/>
          </p:nvSpPr>
          <p:spPr>
            <a:xfrm>
              <a:off x="8041436" y="4853163"/>
              <a:ext cx="144016" cy="14401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grpSp>
        <p:nvGrpSpPr>
          <p:cNvPr id="164" name="Z3"/>
          <p:cNvGrpSpPr/>
          <p:nvPr/>
        </p:nvGrpSpPr>
        <p:grpSpPr>
          <a:xfrm>
            <a:off x="9167615" y="3208785"/>
            <a:ext cx="589327" cy="522748"/>
            <a:chOff x="8024614" y="3208785"/>
            <a:chExt cx="589327" cy="522748"/>
          </a:xfrm>
        </p:grpSpPr>
        <p:sp>
          <p:nvSpPr>
            <p:cNvPr id="62" name="Textfeld 61"/>
            <p:cNvSpPr txBox="1"/>
            <p:nvPr/>
          </p:nvSpPr>
          <p:spPr>
            <a:xfrm>
              <a:off x="8050396" y="3310905"/>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3</a:t>
              </a:r>
            </a:p>
          </p:txBody>
        </p:sp>
        <p:sp>
          <p:nvSpPr>
            <p:cNvPr id="64" name="Ellipse 63"/>
            <p:cNvSpPr/>
            <p:nvPr/>
          </p:nvSpPr>
          <p:spPr>
            <a:xfrm>
              <a:off x="8024614" y="3208785"/>
              <a:ext cx="144016" cy="14401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grpSp>
        <p:nvGrpSpPr>
          <p:cNvPr id="163" name="Zn"/>
          <p:cNvGrpSpPr/>
          <p:nvPr/>
        </p:nvGrpSpPr>
        <p:grpSpPr>
          <a:xfrm>
            <a:off x="9187066" y="3965765"/>
            <a:ext cx="563545" cy="448511"/>
            <a:chOff x="8044065" y="3965764"/>
            <a:chExt cx="563545" cy="448511"/>
          </a:xfrm>
        </p:grpSpPr>
        <p:sp>
          <p:nvSpPr>
            <p:cNvPr id="89" name="Textfeld 88"/>
            <p:cNvSpPr txBox="1"/>
            <p:nvPr/>
          </p:nvSpPr>
          <p:spPr>
            <a:xfrm>
              <a:off x="8044065" y="3993647"/>
              <a:ext cx="563545" cy="420628"/>
            </a:xfrm>
            <a:prstGeom prst="rect">
              <a:avLst/>
            </a:prstGeom>
            <a:noFill/>
          </p:spPr>
          <p:txBody>
            <a:bodyPr wrap="square" rtlCol="0">
              <a:spAutoFit/>
            </a:bodyPr>
            <a:lstStyle/>
            <a:p>
              <a:pPr algn="ctr"/>
              <a:r>
                <a:rPr lang="de-AT" b="1" dirty="0">
                  <a:solidFill>
                    <a:srgbClr val="000000"/>
                  </a:solidFill>
                </a:rPr>
                <a:t>Z</a:t>
              </a:r>
              <a:r>
                <a:rPr lang="de-AT" sz="3200" baseline="-25000" dirty="0">
                  <a:solidFill>
                    <a:srgbClr val="000000"/>
                  </a:solidFill>
                </a:rPr>
                <a:t>4</a:t>
              </a:r>
              <a:endParaRPr lang="de-AT" sz="3200" b="1" baseline="-25000" dirty="0">
                <a:solidFill>
                  <a:srgbClr val="000000"/>
                </a:solidFill>
              </a:endParaRPr>
            </a:p>
          </p:txBody>
        </p:sp>
        <p:sp>
          <p:nvSpPr>
            <p:cNvPr id="88" name="Ellipse 87"/>
            <p:cNvSpPr/>
            <p:nvPr/>
          </p:nvSpPr>
          <p:spPr>
            <a:xfrm>
              <a:off x="8044428" y="3965764"/>
              <a:ext cx="144016" cy="1440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grpSp>
        <p:nvGrpSpPr>
          <p:cNvPr id="165" name="Z1"/>
          <p:cNvGrpSpPr/>
          <p:nvPr/>
        </p:nvGrpSpPr>
        <p:grpSpPr>
          <a:xfrm>
            <a:off x="9156213" y="1388533"/>
            <a:ext cx="642380" cy="420628"/>
            <a:chOff x="8013213" y="1388533"/>
            <a:chExt cx="642380" cy="420628"/>
          </a:xfrm>
        </p:grpSpPr>
        <p:sp>
          <p:nvSpPr>
            <p:cNvPr id="42" name="Textfeld 41"/>
            <p:cNvSpPr txBox="1"/>
            <p:nvPr/>
          </p:nvSpPr>
          <p:spPr>
            <a:xfrm>
              <a:off x="8092048" y="1388533"/>
              <a:ext cx="563545" cy="420628"/>
            </a:xfrm>
            <a:prstGeom prst="rect">
              <a:avLst/>
            </a:prstGeom>
            <a:noFill/>
          </p:spPr>
          <p:txBody>
            <a:bodyPr wrap="square" rtlCol="0">
              <a:spAutoFit/>
            </a:bodyPr>
            <a:lstStyle/>
            <a:p>
              <a:pPr algn="ctr"/>
              <a:r>
                <a:rPr lang="de-AT" dirty="0">
                  <a:solidFill>
                    <a:srgbClr val="000000"/>
                  </a:solidFill>
                </a:rPr>
                <a:t>Z</a:t>
              </a:r>
              <a:r>
                <a:rPr lang="de-AT" sz="3200" baseline="-25000" dirty="0">
                  <a:solidFill>
                    <a:srgbClr val="000000"/>
                  </a:solidFill>
                </a:rPr>
                <a:t>1</a:t>
              </a:r>
            </a:p>
          </p:txBody>
        </p:sp>
        <p:sp>
          <p:nvSpPr>
            <p:cNvPr id="34" name="Ellipse 33"/>
            <p:cNvSpPr/>
            <p:nvPr/>
          </p:nvSpPr>
          <p:spPr>
            <a:xfrm>
              <a:off x="8013213" y="1587755"/>
              <a:ext cx="144016" cy="144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cxnSp>
        <p:nvCxnSpPr>
          <p:cNvPr id="226" name="Gerade Verbindung 225"/>
          <p:cNvCxnSpPr/>
          <p:nvPr/>
        </p:nvCxnSpPr>
        <p:spPr>
          <a:xfrm>
            <a:off x="9228348" y="1388533"/>
            <a:ext cx="22548" cy="3928534"/>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5" name="Ellipse 74"/>
          <p:cNvSpPr>
            <a:spLocks noChangeAspect="1"/>
          </p:cNvSpPr>
          <p:nvPr/>
        </p:nvSpPr>
        <p:spPr>
          <a:xfrm>
            <a:off x="1881006" y="3867016"/>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77" name="Gerade Verbindung 76"/>
          <p:cNvCxnSpPr/>
          <p:nvPr/>
        </p:nvCxnSpPr>
        <p:spPr>
          <a:xfrm>
            <a:off x="1908939" y="5471610"/>
            <a:ext cx="0" cy="34128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1418375" y="5803645"/>
            <a:ext cx="1719116" cy="369332"/>
          </a:xfrm>
          <a:prstGeom prst="rect">
            <a:avLst/>
          </a:prstGeom>
          <a:noFill/>
        </p:spPr>
        <p:txBody>
          <a:bodyPr wrap="square" rtlCol="0">
            <a:spAutoFit/>
          </a:bodyPr>
          <a:lstStyle/>
          <a:p>
            <a:pPr algn="ctr"/>
            <a:r>
              <a:rPr lang="de-AT" dirty="0">
                <a:solidFill>
                  <a:srgbClr val="000000"/>
                </a:solidFill>
              </a:rPr>
              <a:t>Projektstart</a:t>
            </a:r>
            <a:endParaRPr lang="de-AT" sz="3200" baseline="-25000" dirty="0">
              <a:solidFill>
                <a:srgbClr val="000000"/>
              </a:solidFill>
            </a:endParaRPr>
          </a:p>
        </p:txBody>
      </p:sp>
      <p:grpSp>
        <p:nvGrpSpPr>
          <p:cNvPr id="92" name="Trichter 2"/>
          <p:cNvGrpSpPr/>
          <p:nvPr/>
        </p:nvGrpSpPr>
        <p:grpSpPr>
          <a:xfrm>
            <a:off x="3686338" y="2153515"/>
            <a:ext cx="1860089" cy="2182924"/>
            <a:chOff x="805899" y="2689429"/>
            <a:chExt cx="1860089" cy="2182924"/>
          </a:xfrm>
        </p:grpSpPr>
        <p:sp>
          <p:nvSpPr>
            <p:cNvPr id="93"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94" name="Gerade Verbindung 93"/>
            <p:cNvCxnSpPr>
              <a:stCxn id="93" idx="1"/>
              <a:endCxn id="93"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Gerade Verbindung 95"/>
            <p:cNvCxnSpPr>
              <a:stCxn id="93"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01" name="Trichter 3"/>
          <p:cNvGrpSpPr/>
          <p:nvPr/>
        </p:nvGrpSpPr>
        <p:grpSpPr>
          <a:xfrm>
            <a:off x="5647491" y="2768354"/>
            <a:ext cx="1860089" cy="2182924"/>
            <a:chOff x="805899" y="2689429"/>
            <a:chExt cx="1860089" cy="2182924"/>
          </a:xfrm>
        </p:grpSpPr>
        <p:sp>
          <p:nvSpPr>
            <p:cNvPr id="102"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03" name="Gerade Verbindung 102"/>
            <p:cNvCxnSpPr>
              <a:stCxn id="102" idx="1"/>
              <a:endCxn id="102"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Gerade Verbindung 103"/>
            <p:cNvCxnSpPr>
              <a:stCxn id="102"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05" name="Trichter 4"/>
          <p:cNvGrpSpPr/>
          <p:nvPr/>
        </p:nvGrpSpPr>
        <p:grpSpPr>
          <a:xfrm>
            <a:off x="7356994" y="2397128"/>
            <a:ext cx="1860089" cy="2182924"/>
            <a:chOff x="805899" y="2689429"/>
            <a:chExt cx="1860089" cy="2182924"/>
          </a:xfrm>
        </p:grpSpPr>
        <p:sp>
          <p:nvSpPr>
            <p:cNvPr id="106"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07" name="Gerade Verbindung 106"/>
            <p:cNvCxnSpPr>
              <a:stCxn id="106" idx="1"/>
              <a:endCxn id="106"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Gerade Verbindung 107"/>
            <p:cNvCxnSpPr>
              <a:stCxn id="106"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81" name="Gerade Verbindung 180"/>
          <p:cNvCxnSpPr>
            <a:stCxn id="28" idx="1"/>
            <a:endCxn id="211" idx="2"/>
          </p:cNvCxnSpPr>
          <p:nvPr/>
        </p:nvCxnSpPr>
        <p:spPr>
          <a:xfrm flipV="1">
            <a:off x="1948900" y="3420696"/>
            <a:ext cx="1669543" cy="5223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a:stCxn id="210" idx="2"/>
            <a:endCxn id="211" idx="6"/>
          </p:cNvCxnSpPr>
          <p:nvPr/>
        </p:nvCxnSpPr>
        <p:spPr>
          <a:xfrm flipH="1" flipV="1">
            <a:off x="3754233" y="3420696"/>
            <a:ext cx="1825363" cy="5821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3" name="Gerade Verbindung 192"/>
          <p:cNvCxnSpPr>
            <a:stCxn id="205" idx="6"/>
            <a:endCxn id="210" idx="6"/>
          </p:cNvCxnSpPr>
          <p:nvPr/>
        </p:nvCxnSpPr>
        <p:spPr>
          <a:xfrm flipH="1">
            <a:off x="5715385" y="3663638"/>
            <a:ext cx="1723216" cy="33916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a:stCxn id="88" idx="2"/>
          </p:cNvCxnSpPr>
          <p:nvPr/>
        </p:nvCxnSpPr>
        <p:spPr>
          <a:xfrm flipH="1" flipV="1">
            <a:off x="7370706" y="3681860"/>
            <a:ext cx="1816722" cy="3559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7" name="Gerade Verbindung 216"/>
          <p:cNvCxnSpPr/>
          <p:nvPr/>
        </p:nvCxnSpPr>
        <p:spPr>
          <a:xfrm flipV="1">
            <a:off x="5746264" y="2898572"/>
            <a:ext cx="1821911" cy="106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4521201" y="2774442"/>
            <a:ext cx="2700867" cy="100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a:stCxn id="211" idx="7"/>
          </p:cNvCxnSpPr>
          <p:nvPr/>
        </p:nvCxnSpPr>
        <p:spPr>
          <a:xfrm flipV="1">
            <a:off x="3734346" y="2874732"/>
            <a:ext cx="786854" cy="497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Schw. Punkt i1"/>
          <p:cNvSpPr>
            <a:spLocks noChangeAspect="1"/>
          </p:cNvSpPr>
          <p:nvPr/>
        </p:nvSpPr>
        <p:spPr>
          <a:xfrm>
            <a:off x="3618442" y="3352800"/>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97" name="Gruppieren 96"/>
          <p:cNvGrpSpPr/>
          <p:nvPr/>
        </p:nvGrpSpPr>
        <p:grpSpPr>
          <a:xfrm>
            <a:off x="6188293" y="2626103"/>
            <a:ext cx="1631257" cy="2049244"/>
            <a:chOff x="805899" y="2689429"/>
            <a:chExt cx="1631257" cy="2049244"/>
          </a:xfrm>
        </p:grpSpPr>
        <p:cxnSp>
          <p:nvCxnSpPr>
            <p:cNvPr id="99" name="Gerade Verbindung 98"/>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cxnSp>
          <p:nvCxnSpPr>
            <p:cNvPr id="100" name="Gerade Verbindung 99"/>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grpSp>
      <p:sp>
        <p:nvSpPr>
          <p:cNvPr id="205" name="Schw. Punkt i3"/>
          <p:cNvSpPr>
            <a:spLocks noChangeAspect="1"/>
          </p:cNvSpPr>
          <p:nvPr/>
        </p:nvSpPr>
        <p:spPr>
          <a:xfrm>
            <a:off x="7302811" y="3595743"/>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156" name="Beschr. Tatsächlicher Entw.Pfad"/>
          <p:cNvGrpSpPr/>
          <p:nvPr/>
        </p:nvGrpSpPr>
        <p:grpSpPr>
          <a:xfrm>
            <a:off x="6101930" y="3800476"/>
            <a:ext cx="2042893" cy="1671665"/>
            <a:chOff x="4958929" y="3800475"/>
            <a:chExt cx="2042893" cy="1671665"/>
          </a:xfrm>
        </p:grpSpPr>
        <p:cxnSp>
          <p:nvCxnSpPr>
            <p:cNvPr id="199" name="Gerade Verbindung 198"/>
            <p:cNvCxnSpPr/>
            <p:nvPr/>
          </p:nvCxnSpPr>
          <p:spPr>
            <a:xfrm>
              <a:off x="5630333" y="3800475"/>
              <a:ext cx="177800" cy="1017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feld 199"/>
            <p:cNvSpPr txBox="1"/>
            <p:nvPr/>
          </p:nvSpPr>
          <p:spPr>
            <a:xfrm>
              <a:off x="4958929" y="4825809"/>
              <a:ext cx="2042893" cy="646331"/>
            </a:xfrm>
            <a:prstGeom prst="rect">
              <a:avLst/>
            </a:prstGeom>
            <a:ln>
              <a:noFill/>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de-AT" dirty="0">
                  <a:solidFill>
                    <a:srgbClr val="000000"/>
                  </a:solidFill>
                </a:rPr>
                <a:t>Tatsächlicher Entwicklungspfad</a:t>
              </a:r>
              <a:endParaRPr lang="de-AT" sz="3200" baseline="-25000" dirty="0">
                <a:solidFill>
                  <a:srgbClr val="000000"/>
                </a:solidFill>
              </a:endParaRPr>
            </a:p>
          </p:txBody>
        </p:sp>
      </p:grpSp>
      <p:sp>
        <p:nvSpPr>
          <p:cNvPr id="210" name="schw. Punkt i2"/>
          <p:cNvSpPr>
            <a:spLocks noChangeAspect="1"/>
          </p:cNvSpPr>
          <p:nvPr/>
        </p:nvSpPr>
        <p:spPr>
          <a:xfrm>
            <a:off x="5579595" y="3934911"/>
            <a:ext cx="135790" cy="135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91" name="Gerade Verbindung 90"/>
          <p:cNvCxnSpPr/>
          <p:nvPr/>
        </p:nvCxnSpPr>
        <p:spPr>
          <a:xfrm flipV="1">
            <a:off x="7370708" y="2874731"/>
            <a:ext cx="429467" cy="788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Y-Achse Start"/>
          <p:cNvCxnSpPr/>
          <p:nvPr/>
        </p:nvCxnSpPr>
        <p:spPr>
          <a:xfrm>
            <a:off x="1908939" y="1372055"/>
            <a:ext cx="22548" cy="3928534"/>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7" name="Textfeld 86"/>
          <p:cNvSpPr txBox="1"/>
          <p:nvPr/>
        </p:nvSpPr>
        <p:spPr>
          <a:xfrm>
            <a:off x="1487823" y="1868734"/>
            <a:ext cx="461665" cy="3746893"/>
          </a:xfrm>
          <a:prstGeom prst="rect">
            <a:avLst/>
          </a:prstGeom>
          <a:noFill/>
        </p:spPr>
        <p:txBody>
          <a:bodyPr vert="vert270" wrap="square" rtlCol="0">
            <a:spAutoFit/>
          </a:bodyPr>
          <a:lstStyle/>
          <a:p>
            <a:pPr algn="ctr"/>
            <a:r>
              <a:rPr lang="de-AT" b="1" dirty="0">
                <a:solidFill>
                  <a:schemeClr val="bg1">
                    <a:lumMod val="75000"/>
                  </a:schemeClr>
                </a:solidFill>
              </a:rPr>
              <a:t>P r o j e k t s t a r t</a:t>
            </a:r>
            <a:endParaRPr lang="de-AT" sz="3200" b="1" baseline="-25000" dirty="0">
              <a:solidFill>
                <a:schemeClr val="bg1">
                  <a:lumMod val="75000"/>
                </a:schemeClr>
              </a:solidFill>
            </a:endParaRPr>
          </a:p>
        </p:txBody>
      </p:sp>
      <p:sp>
        <p:nvSpPr>
          <p:cNvPr id="90" name="Textfeld 89"/>
          <p:cNvSpPr txBox="1"/>
          <p:nvPr/>
        </p:nvSpPr>
        <p:spPr>
          <a:xfrm rot="16200000">
            <a:off x="8036231" y="3333388"/>
            <a:ext cx="3971392" cy="646331"/>
          </a:xfrm>
          <a:prstGeom prst="rect">
            <a:avLst/>
          </a:prstGeom>
          <a:noFill/>
        </p:spPr>
        <p:txBody>
          <a:bodyPr wrap="square" rtlCol="0">
            <a:spAutoFit/>
          </a:bodyPr>
          <a:lstStyle/>
          <a:p>
            <a:pPr algn="ctr"/>
            <a:r>
              <a:rPr lang="de-AT" dirty="0">
                <a:solidFill>
                  <a:srgbClr val="005ADE"/>
                </a:solidFill>
              </a:rPr>
              <a:t> </a:t>
            </a:r>
            <a:r>
              <a:rPr lang="de-AT" b="1" dirty="0">
                <a:solidFill>
                  <a:schemeClr val="bg1">
                    <a:lumMod val="75000"/>
                  </a:schemeClr>
                </a:solidFill>
              </a:rPr>
              <a:t>Geplanter Zielzustand</a:t>
            </a:r>
            <a:br>
              <a:rPr lang="de-AT" b="1" dirty="0">
                <a:solidFill>
                  <a:schemeClr val="bg1">
                    <a:lumMod val="75000"/>
                  </a:schemeClr>
                </a:solidFill>
              </a:rPr>
            </a:br>
            <a:r>
              <a:rPr lang="de-AT" b="1" dirty="0">
                <a:solidFill>
                  <a:schemeClr val="bg1">
                    <a:lumMod val="75000"/>
                  </a:schemeClr>
                </a:solidFill>
              </a:rPr>
              <a:t>des Produkts</a:t>
            </a:r>
            <a:endParaRPr lang="de-AT" sz="1400" b="1" dirty="0">
              <a:solidFill>
                <a:schemeClr val="bg1">
                  <a:lumMod val="75000"/>
                </a:schemeClr>
              </a:solidFill>
            </a:endParaRPr>
          </a:p>
        </p:txBody>
      </p:sp>
    </p:spTree>
    <p:extLst>
      <p:ext uri="{BB962C8B-B14F-4D97-AF65-F5344CB8AC3E}">
        <p14:creationId xmlns:p14="http://schemas.microsoft.com/office/powerpoint/2010/main" val="7950418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par>
                                <p:cTn id="8" presetID="22" presetClass="entr" presetSubtype="8"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wipe(left)">
                                      <p:cBhvr>
                                        <p:cTn id="10" dur="500"/>
                                        <p:tgtEl>
                                          <p:spTgt spid="18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fade">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1"/>
                                        </p:tgtEl>
                                        <p:attrNameLst>
                                          <p:attrName>style.visibility</p:attrName>
                                        </p:attrNameLst>
                                      </p:cBhvr>
                                      <p:to>
                                        <p:strVal val="visible"/>
                                      </p:to>
                                    </p:set>
                                    <p:animEffect transition="in" filter="fade">
                                      <p:cBhvr>
                                        <p:cTn id="27" dur="500"/>
                                        <p:tgtEl>
                                          <p:spTgt spid="2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1"/>
                                        </p:tgtEl>
                                        <p:attrNameLst>
                                          <p:attrName>style.visibility</p:attrName>
                                        </p:attrNameLst>
                                      </p:cBhvr>
                                      <p:to>
                                        <p:strVal val="visible"/>
                                      </p:to>
                                    </p:set>
                                    <p:animEffect transition="in" filter="fade">
                                      <p:cBhvr>
                                        <p:cTn id="32" dur="500"/>
                                        <p:tgtEl>
                                          <p:spTgt spid="221"/>
                                        </p:tgtEl>
                                      </p:cBhvr>
                                    </p:animEffect>
                                  </p:childTnLst>
                                </p:cTn>
                              </p:par>
                              <p:par>
                                <p:cTn id="33" presetID="10"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par>
                                <p:cTn id="36" presetID="10" presetClass="entr" presetSubtype="0" fill="hold"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fade">
                                      <p:cBhvr>
                                        <p:cTn id="43" dur="500"/>
                                        <p:tgtEl>
                                          <p:spTgt spid="9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8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86"/>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61"/>
                                        </p:tgtEl>
                                        <p:attrNameLst>
                                          <p:attrName>style.visibility</p:attrName>
                                        </p:attrNameLst>
                                      </p:cBhvr>
                                      <p:to>
                                        <p:strVal val="visible"/>
                                      </p:to>
                                    </p:set>
                                    <p:animEffect transition="in" filter="fade">
                                      <p:cBhvr>
                                        <p:cTn id="52" dur="500"/>
                                        <p:tgtEl>
                                          <p:spTgt spid="161"/>
                                        </p:tgtEl>
                                      </p:cBhvr>
                                    </p:animEffect>
                                  </p:childTnLst>
                                </p:cTn>
                              </p:par>
                              <p:par>
                                <p:cTn id="53" presetID="22" presetClass="entr" presetSubtype="8" fill="hold" nodeType="with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wipe(left)">
                                      <p:cBhvr>
                                        <p:cTn id="55" dur="500"/>
                                        <p:tgtEl>
                                          <p:spTgt spid="185"/>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0"/>
                                        </p:tgtEl>
                                        <p:attrNameLst>
                                          <p:attrName>style.visibility</p:attrName>
                                        </p:attrNameLst>
                                      </p:cBhvr>
                                      <p:to>
                                        <p:strVal val="visible"/>
                                      </p:to>
                                    </p:set>
                                    <p:animEffect transition="in" filter="fade">
                                      <p:cBhvr>
                                        <p:cTn id="64" dur="500"/>
                                        <p:tgtEl>
                                          <p:spTgt spid="210"/>
                                        </p:tgtEl>
                                      </p:cBhvr>
                                    </p:animEffect>
                                  </p:childTnLst>
                                </p:cTn>
                              </p:par>
                              <p:par>
                                <p:cTn id="65" presetID="10" presetClass="entr" presetSubtype="0" fill="hold" nodeType="withEffect">
                                  <p:stCondLst>
                                    <p:cond delay="0"/>
                                  </p:stCondLst>
                                  <p:childTnLst>
                                    <p:set>
                                      <p:cBhvr>
                                        <p:cTn id="66" dur="1" fill="hold">
                                          <p:stCondLst>
                                            <p:cond delay="0"/>
                                          </p:stCondLst>
                                        </p:cTn>
                                        <p:tgtEl>
                                          <p:spTgt spid="217"/>
                                        </p:tgtEl>
                                        <p:attrNameLst>
                                          <p:attrName>style.visibility</p:attrName>
                                        </p:attrNameLst>
                                      </p:cBhvr>
                                      <p:to>
                                        <p:strVal val="visible"/>
                                      </p:to>
                                    </p:set>
                                    <p:animEffect transition="in" filter="fade">
                                      <p:cBhvr>
                                        <p:cTn id="67" dur="500"/>
                                        <p:tgtEl>
                                          <p:spTgt spid="2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1"/>
                                        </p:tgtEl>
                                        <p:attrNameLst>
                                          <p:attrName>style.visibility</p:attrName>
                                        </p:attrNameLst>
                                      </p:cBhvr>
                                      <p:to>
                                        <p:strVal val="visible"/>
                                      </p:to>
                                    </p:set>
                                    <p:animEffect transition="in" filter="fade">
                                      <p:cBhvr>
                                        <p:cTn id="72" dur="500"/>
                                        <p:tgtEl>
                                          <p:spTgt spid="101"/>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17"/>
                                        </p:tgtEl>
                                        <p:attrNameLst>
                                          <p:attrName>style.visibility</p:attrName>
                                        </p:attrNameLst>
                                      </p:cBhvr>
                                      <p:to>
                                        <p:strVal val="hidden"/>
                                      </p:to>
                                    </p:set>
                                  </p:childTnLst>
                                </p:cTn>
                              </p:par>
                            </p:childTnLst>
                          </p:cTn>
                        </p:par>
                        <p:par>
                          <p:cTn id="77" fill="hold">
                            <p:stCondLst>
                              <p:cond delay="0"/>
                            </p:stCondLst>
                            <p:childTnLst>
                              <p:par>
                                <p:cTn id="78" presetID="10" presetClass="entr" presetSubtype="0" fill="hold" nodeType="afterEffect">
                                  <p:stCondLst>
                                    <p:cond delay="0"/>
                                  </p:stCondLst>
                                  <p:childTnLst>
                                    <p:set>
                                      <p:cBhvr>
                                        <p:cTn id="79" dur="1" fill="hold">
                                          <p:stCondLst>
                                            <p:cond delay="0"/>
                                          </p:stCondLst>
                                        </p:cTn>
                                        <p:tgtEl>
                                          <p:spTgt spid="164"/>
                                        </p:tgtEl>
                                        <p:attrNameLst>
                                          <p:attrName>style.visibility</p:attrName>
                                        </p:attrNameLst>
                                      </p:cBhvr>
                                      <p:to>
                                        <p:strVal val="visible"/>
                                      </p:to>
                                    </p:set>
                                    <p:animEffect transition="in" filter="fade">
                                      <p:cBhvr>
                                        <p:cTn id="80" dur="500"/>
                                        <p:tgtEl>
                                          <p:spTgt spid="164"/>
                                        </p:tgtEl>
                                      </p:cBhvr>
                                    </p:animEffect>
                                  </p:childTnLst>
                                </p:cTn>
                              </p:par>
                            </p:childTnLst>
                          </p:cTn>
                        </p:par>
                        <p:par>
                          <p:cTn id="81" fill="hold">
                            <p:stCondLst>
                              <p:cond delay="500"/>
                            </p:stCondLst>
                            <p:childTnLst>
                              <p:par>
                                <p:cTn id="82" presetID="22" presetClass="entr" presetSubtype="4" fill="hold" nodeType="afterEffect">
                                  <p:stCondLst>
                                    <p:cond delay="0"/>
                                  </p:stCondLst>
                                  <p:childTnLst>
                                    <p:set>
                                      <p:cBhvr>
                                        <p:cTn id="83" dur="1" fill="hold">
                                          <p:stCondLst>
                                            <p:cond delay="0"/>
                                          </p:stCondLst>
                                        </p:cTn>
                                        <p:tgtEl>
                                          <p:spTgt spid="193"/>
                                        </p:tgtEl>
                                        <p:attrNameLst>
                                          <p:attrName>style.visibility</p:attrName>
                                        </p:attrNameLst>
                                      </p:cBhvr>
                                      <p:to>
                                        <p:strVal val="visible"/>
                                      </p:to>
                                    </p:set>
                                    <p:animEffect transition="in" filter="wipe(down)">
                                      <p:cBhvr>
                                        <p:cTn id="84" dur="500"/>
                                        <p:tgtEl>
                                          <p:spTgt spid="193"/>
                                        </p:tgtEl>
                                      </p:cBhvr>
                                    </p:animEffect>
                                  </p:childTnLst>
                                </p:cTn>
                              </p:par>
                            </p:childTnLst>
                          </p:cTn>
                        </p:par>
                        <p:par>
                          <p:cTn id="85" fill="hold">
                            <p:stCondLst>
                              <p:cond delay="1000"/>
                            </p:stCondLst>
                            <p:childTnLst>
                              <p:par>
                                <p:cTn id="86" presetID="22" presetClass="entr" presetSubtype="4" fill="hold" nodeType="after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down)">
                                      <p:cBhvr>
                                        <p:cTn id="88" dur="500"/>
                                        <p:tgtEl>
                                          <p:spTgt spid="5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05"/>
                                        </p:tgtEl>
                                        <p:attrNameLst>
                                          <p:attrName>style.visibility</p:attrName>
                                        </p:attrNameLst>
                                      </p:cBhvr>
                                      <p:to>
                                        <p:strVal val="visible"/>
                                      </p:to>
                                    </p:set>
                                    <p:animEffect transition="in" filter="fade">
                                      <p:cBhvr>
                                        <p:cTn id="93" dur="500"/>
                                        <p:tgtEl>
                                          <p:spTgt spid="205"/>
                                        </p:tgtEl>
                                      </p:cBhvr>
                                    </p:animEffect>
                                  </p:childTnLst>
                                </p:cTn>
                              </p:par>
                              <p:par>
                                <p:cTn id="94" presetID="10" presetClass="entr" presetSubtype="0"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fade">
                                      <p:cBhvr>
                                        <p:cTn id="96" dur="500"/>
                                        <p:tgtEl>
                                          <p:spTgt spid="9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500"/>
                                        <p:tgtEl>
                                          <p:spTgt spid="105"/>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91"/>
                                        </p:tgtEl>
                                        <p:attrNameLst>
                                          <p:attrName>style.visibility</p:attrName>
                                        </p:attrNameLst>
                                      </p:cBhvr>
                                      <p:to>
                                        <p:strVal val="hidden"/>
                                      </p:to>
                                    </p:set>
                                  </p:childTnLst>
                                </p:cTn>
                              </p:par>
                            </p:childTnLst>
                          </p:cTn>
                        </p:par>
                        <p:par>
                          <p:cTn id="106" fill="hold">
                            <p:stCondLst>
                              <p:cond delay="0"/>
                            </p:stCondLst>
                            <p:childTnLst>
                              <p:par>
                                <p:cTn id="107" presetID="10" presetClass="entr" presetSubtype="0" fill="hold" nodeType="afterEffect">
                                  <p:stCondLst>
                                    <p:cond delay="0"/>
                                  </p:stCondLst>
                                  <p:childTnLst>
                                    <p:set>
                                      <p:cBhvr>
                                        <p:cTn id="108" dur="1" fill="hold">
                                          <p:stCondLst>
                                            <p:cond delay="0"/>
                                          </p:stCondLst>
                                        </p:cTn>
                                        <p:tgtEl>
                                          <p:spTgt spid="163"/>
                                        </p:tgtEl>
                                        <p:attrNameLst>
                                          <p:attrName>style.visibility</p:attrName>
                                        </p:attrNameLst>
                                      </p:cBhvr>
                                      <p:to>
                                        <p:strVal val="visible"/>
                                      </p:to>
                                    </p:set>
                                    <p:animEffect transition="in" filter="fade">
                                      <p:cBhvr>
                                        <p:cTn id="109" dur="500"/>
                                        <p:tgtEl>
                                          <p:spTgt spid="163"/>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196"/>
                                        </p:tgtEl>
                                        <p:attrNameLst>
                                          <p:attrName>style.visibility</p:attrName>
                                        </p:attrNameLst>
                                      </p:cBhvr>
                                      <p:to>
                                        <p:strVal val="visible"/>
                                      </p:to>
                                    </p:set>
                                    <p:animEffect transition="in" filter="wipe(left)">
                                      <p:cBhvr>
                                        <p:cTn id="113" dur="500"/>
                                        <p:tgtEl>
                                          <p:spTgt spid="19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56"/>
                                        </p:tgtEl>
                                        <p:attrNameLst>
                                          <p:attrName>style.visibility</p:attrName>
                                        </p:attrNameLst>
                                      </p:cBhvr>
                                      <p:to>
                                        <p:strVal val="visible"/>
                                      </p:to>
                                    </p:set>
                                    <p:animEffect transition="in" filter="fade">
                                      <p:cBhvr>
                                        <p:cTn id="11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11" grpId="0" animBg="1"/>
      <p:bldP spid="205" grpId="0" animBg="1"/>
      <p:bldP spid="2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p:txBody>
          <a:bodyPr/>
          <a:lstStyle/>
          <a:p>
            <a:r>
              <a:rPr lang="de-AT" sz="2400" dirty="0"/>
              <a:t>Extrem kurze Iterationen</a:t>
            </a:r>
          </a:p>
          <a:p>
            <a:pPr lvl="1"/>
            <a:r>
              <a:rPr lang="de-AT" sz="1800" dirty="0"/>
              <a:t>1-4 Wochen (!)</a:t>
            </a:r>
          </a:p>
          <a:p>
            <a:pPr lvl="1"/>
            <a:r>
              <a:rPr lang="de-AT" sz="1800" dirty="0"/>
              <a:t>Sehr hohe Flexibilität</a:t>
            </a:r>
          </a:p>
          <a:p>
            <a:r>
              <a:rPr lang="de-AT" sz="2400" dirty="0"/>
              <a:t>Inkrementelle Produktentwicklung</a:t>
            </a:r>
          </a:p>
          <a:p>
            <a:pPr lvl="1"/>
            <a:r>
              <a:rPr lang="de-AT" sz="1800" dirty="0" err="1"/>
              <a:t>Potentially</a:t>
            </a:r>
            <a:r>
              <a:rPr lang="de-AT" sz="1800" dirty="0"/>
              <a:t> </a:t>
            </a:r>
            <a:r>
              <a:rPr lang="de-AT" sz="1800" dirty="0" err="1"/>
              <a:t>Shipable</a:t>
            </a:r>
            <a:r>
              <a:rPr lang="de-AT" sz="1800" dirty="0"/>
              <a:t> mit jeder Iteration</a:t>
            </a:r>
          </a:p>
          <a:p>
            <a:pPr lvl="1"/>
            <a:r>
              <a:rPr lang="de-AT" sz="1800" dirty="0"/>
              <a:t>Hohe Frequenz des Kundenfeedbacks</a:t>
            </a:r>
          </a:p>
        </p:txBody>
      </p:sp>
      <p:sp>
        <p:nvSpPr>
          <p:cNvPr id="2" name="Titel 1"/>
          <p:cNvSpPr>
            <a:spLocks noGrp="1"/>
          </p:cNvSpPr>
          <p:nvPr>
            <p:ph type="title"/>
          </p:nvPr>
        </p:nvSpPr>
        <p:spPr>
          <a:xfrm>
            <a:off x="1813291" y="181110"/>
            <a:ext cx="7243764" cy="1371600"/>
          </a:xfrm>
        </p:spPr>
        <p:txBody>
          <a:bodyPr/>
          <a:lstStyle/>
          <a:p>
            <a:r>
              <a:rPr lang="de-AT" dirty="0"/>
              <a:t>Scrum</a:t>
            </a:r>
          </a:p>
        </p:txBody>
      </p:sp>
      <p:sp>
        <p:nvSpPr>
          <p:cNvPr id="81" name="Textfeld 80"/>
          <p:cNvSpPr txBox="1"/>
          <p:nvPr/>
        </p:nvSpPr>
        <p:spPr>
          <a:xfrm rot="16200000">
            <a:off x="8446409" y="3600988"/>
            <a:ext cx="3971392" cy="646331"/>
          </a:xfrm>
          <a:prstGeom prst="rect">
            <a:avLst/>
          </a:prstGeom>
          <a:noFill/>
        </p:spPr>
        <p:txBody>
          <a:bodyPr wrap="square" rtlCol="0">
            <a:spAutoFit/>
          </a:bodyPr>
          <a:lstStyle/>
          <a:p>
            <a:pPr algn="ctr"/>
            <a:r>
              <a:rPr lang="de-AT" dirty="0">
                <a:solidFill>
                  <a:srgbClr val="005ADE"/>
                </a:solidFill>
              </a:rPr>
              <a:t> </a:t>
            </a:r>
            <a:r>
              <a:rPr lang="de-AT" b="1" dirty="0">
                <a:solidFill>
                  <a:schemeClr val="bg1">
                    <a:lumMod val="75000"/>
                  </a:schemeClr>
                </a:solidFill>
              </a:rPr>
              <a:t>Geplanter Zielzustand</a:t>
            </a:r>
            <a:br>
              <a:rPr lang="de-AT" b="1" dirty="0">
                <a:solidFill>
                  <a:schemeClr val="bg1">
                    <a:lumMod val="75000"/>
                  </a:schemeClr>
                </a:solidFill>
              </a:rPr>
            </a:br>
            <a:r>
              <a:rPr lang="de-AT" b="1" dirty="0">
                <a:solidFill>
                  <a:schemeClr val="bg1">
                    <a:lumMod val="75000"/>
                  </a:schemeClr>
                </a:solidFill>
              </a:rPr>
              <a:t>des Produkts</a:t>
            </a:r>
            <a:endParaRPr lang="de-AT" sz="1400" b="1" dirty="0">
              <a:solidFill>
                <a:schemeClr val="bg1">
                  <a:lumMod val="75000"/>
                </a:schemeClr>
              </a:solidFill>
            </a:endParaRPr>
          </a:p>
        </p:txBody>
      </p:sp>
      <p:cxnSp>
        <p:nvCxnSpPr>
          <p:cNvPr id="37" name="Y-Achse Start"/>
          <p:cNvCxnSpPr/>
          <p:nvPr/>
        </p:nvCxnSpPr>
        <p:spPr>
          <a:xfrm>
            <a:off x="1887224" y="1965993"/>
            <a:ext cx="22273" cy="3880558"/>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1471249" y="2214638"/>
            <a:ext cx="461665" cy="3701135"/>
          </a:xfrm>
          <a:prstGeom prst="rect">
            <a:avLst/>
          </a:prstGeom>
          <a:noFill/>
        </p:spPr>
        <p:txBody>
          <a:bodyPr vert="vert270" wrap="square" rtlCol="0">
            <a:spAutoFit/>
          </a:bodyPr>
          <a:lstStyle/>
          <a:p>
            <a:pPr algn="ctr"/>
            <a:r>
              <a:rPr lang="de-AT" b="1" dirty="0">
                <a:solidFill>
                  <a:schemeClr val="bg1">
                    <a:lumMod val="75000"/>
                  </a:schemeClr>
                </a:solidFill>
              </a:rPr>
              <a:t>P r o j e k t s t a r t</a:t>
            </a:r>
            <a:endParaRPr lang="de-AT" sz="3200" b="1" baseline="-25000" dirty="0">
              <a:solidFill>
                <a:schemeClr val="bg1">
                  <a:lumMod val="75000"/>
                </a:schemeClr>
              </a:solidFill>
            </a:endParaRPr>
          </a:p>
        </p:txBody>
      </p:sp>
      <p:cxnSp>
        <p:nvCxnSpPr>
          <p:cNvPr id="77" name="Gerade Verbindung 76"/>
          <p:cNvCxnSpPr/>
          <p:nvPr/>
        </p:nvCxnSpPr>
        <p:spPr>
          <a:xfrm>
            <a:off x="9900132" y="1967260"/>
            <a:ext cx="22273" cy="3880558"/>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22" name="Gruppieren 121"/>
          <p:cNvGrpSpPr/>
          <p:nvPr/>
        </p:nvGrpSpPr>
        <p:grpSpPr>
          <a:xfrm>
            <a:off x="1859632" y="3618571"/>
            <a:ext cx="8484840" cy="2422956"/>
            <a:chOff x="716632" y="3618571"/>
            <a:chExt cx="8484840" cy="2422956"/>
          </a:xfrm>
        </p:grpSpPr>
        <p:grpSp>
          <p:nvGrpSpPr>
            <p:cNvPr id="78" name="Zn"/>
            <p:cNvGrpSpPr/>
            <p:nvPr/>
          </p:nvGrpSpPr>
          <p:grpSpPr>
            <a:xfrm>
              <a:off x="8691662" y="3757021"/>
              <a:ext cx="509810" cy="302223"/>
              <a:chOff x="8044065" y="3965764"/>
              <a:chExt cx="563545" cy="334078"/>
            </a:xfrm>
          </p:grpSpPr>
          <p:sp>
            <p:nvSpPr>
              <p:cNvPr id="79" name="Textfeld 78"/>
              <p:cNvSpPr txBox="1"/>
              <p:nvPr/>
            </p:nvSpPr>
            <p:spPr>
              <a:xfrm>
                <a:off x="8044065" y="3993647"/>
                <a:ext cx="563545" cy="306195"/>
              </a:xfrm>
              <a:prstGeom prst="rect">
                <a:avLst/>
              </a:prstGeom>
              <a:noFill/>
            </p:spPr>
            <p:txBody>
              <a:bodyPr wrap="square" rtlCol="0">
                <a:spAutoFit/>
              </a:bodyPr>
              <a:lstStyle/>
              <a:p>
                <a:pPr algn="ctr"/>
                <a:r>
                  <a:rPr lang="de-AT" sz="1200" b="1" dirty="0" err="1">
                    <a:solidFill>
                      <a:srgbClr val="000000"/>
                    </a:solidFill>
                  </a:rPr>
                  <a:t>Z</a:t>
                </a:r>
                <a:r>
                  <a:rPr lang="de-AT" sz="1200" baseline="-25000" dirty="0" err="1">
                    <a:solidFill>
                      <a:srgbClr val="000000"/>
                    </a:solidFill>
                  </a:rPr>
                  <a:t>n</a:t>
                </a:r>
                <a:endParaRPr lang="de-AT" sz="1200" b="1" baseline="-25000" dirty="0">
                  <a:solidFill>
                    <a:srgbClr val="000000"/>
                  </a:solidFill>
                </a:endParaRPr>
              </a:p>
            </p:txBody>
          </p:sp>
          <p:sp>
            <p:nvSpPr>
              <p:cNvPr id="80" name="Ellipse 79"/>
              <p:cNvSpPr/>
              <p:nvPr/>
            </p:nvSpPr>
            <p:spPr>
              <a:xfrm>
                <a:off x="8044428" y="3965764"/>
                <a:ext cx="144016" cy="1440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cxnSp>
          <p:nvCxnSpPr>
            <p:cNvPr id="115" name="Gerade Verbindung 114"/>
            <p:cNvCxnSpPr/>
            <p:nvPr/>
          </p:nvCxnSpPr>
          <p:spPr>
            <a:xfrm flipV="1">
              <a:off x="6744583" y="4805137"/>
              <a:ext cx="964415" cy="66161"/>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7" name="Trichter 1"/>
            <p:cNvGrpSpPr/>
            <p:nvPr/>
          </p:nvGrpSpPr>
          <p:grpSpPr>
            <a:xfrm>
              <a:off x="741932" y="4790798"/>
              <a:ext cx="693116" cy="813413"/>
              <a:chOff x="805899" y="2689429"/>
              <a:chExt cx="1860089" cy="2182924"/>
            </a:xfrm>
          </p:grpSpPr>
          <p:sp>
            <p:nvSpPr>
              <p:cNvPr id="8"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9" name="Gerade Verbindung 8"/>
              <p:cNvCxnSpPr>
                <a:stCxn id="8" idx="1"/>
                <a:endCxn id="8"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Gerade Verbindung 9"/>
              <p:cNvCxnSpPr>
                <a:stCxn id="8"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1" name="Gerade Verbindung 10"/>
            <p:cNvCxnSpPr/>
            <p:nvPr/>
          </p:nvCxnSpPr>
          <p:spPr>
            <a:xfrm flipV="1">
              <a:off x="1381817" y="4591103"/>
              <a:ext cx="1620105" cy="465847"/>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flipV="1">
              <a:off x="2764623" y="4971043"/>
              <a:ext cx="851583" cy="182771"/>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a:cxnSpLocks noChangeAspect="1"/>
            </p:cNvCxnSpPr>
            <p:nvPr/>
          </p:nvCxnSpPr>
          <p:spPr>
            <a:xfrm>
              <a:off x="2118079" y="5282918"/>
              <a:ext cx="987012" cy="254958"/>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sp>
          <p:nvSpPr>
            <p:cNvPr id="14" name="Ellipse 13"/>
            <p:cNvSpPr>
              <a:spLocks noChangeAspect="1"/>
            </p:cNvSpPr>
            <p:nvPr/>
          </p:nvSpPr>
          <p:spPr>
            <a:xfrm>
              <a:off x="716632" y="5229596"/>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15" name="Trichter 2"/>
            <p:cNvGrpSpPr/>
            <p:nvPr/>
          </p:nvGrpSpPr>
          <p:grpSpPr>
            <a:xfrm>
              <a:off x="1389343" y="4591103"/>
              <a:ext cx="693116" cy="813413"/>
              <a:chOff x="805899" y="2689429"/>
              <a:chExt cx="1860089" cy="2182924"/>
            </a:xfrm>
          </p:grpSpPr>
          <p:sp>
            <p:nvSpPr>
              <p:cNvPr id="16"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7" name="Gerade Verbindung 16"/>
              <p:cNvCxnSpPr>
                <a:stCxn id="16" idx="1"/>
                <a:endCxn id="16"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Gerade Verbindung 17"/>
              <p:cNvCxnSpPr>
                <a:stCxn id="16"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Trichter 3"/>
            <p:cNvGrpSpPr/>
            <p:nvPr/>
          </p:nvGrpSpPr>
          <p:grpSpPr>
            <a:xfrm>
              <a:off x="2120119" y="4820208"/>
              <a:ext cx="693116" cy="813413"/>
              <a:chOff x="805899" y="2689429"/>
              <a:chExt cx="1860089" cy="2182924"/>
            </a:xfrm>
          </p:grpSpPr>
          <p:sp>
            <p:nvSpPr>
              <p:cNvPr id="20"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21" name="Gerade Verbindung 20"/>
              <p:cNvCxnSpPr>
                <a:stCxn id="20" idx="1"/>
                <a:endCxn id="20"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Gerade Verbindung 21"/>
              <p:cNvCxnSpPr>
                <a:stCxn id="20"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Trichter 4"/>
            <p:cNvGrpSpPr/>
            <p:nvPr/>
          </p:nvGrpSpPr>
          <p:grpSpPr>
            <a:xfrm>
              <a:off x="2757122" y="4681880"/>
              <a:ext cx="693116" cy="813413"/>
              <a:chOff x="805899" y="2689429"/>
              <a:chExt cx="1860089" cy="2182924"/>
            </a:xfrm>
          </p:grpSpPr>
          <p:sp>
            <p:nvSpPr>
              <p:cNvPr id="24"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25" name="Gerade Verbindung 24"/>
              <p:cNvCxnSpPr>
                <a:stCxn id="24" idx="1"/>
                <a:endCxn id="24"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Gerade Verbindung 25"/>
              <p:cNvCxnSpPr>
                <a:stCxn id="24"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7" name="Gerade Verbindung 26"/>
            <p:cNvCxnSpPr>
              <a:stCxn id="8" idx="1"/>
              <a:endCxn id="31" idx="2"/>
            </p:cNvCxnSpPr>
            <p:nvPr/>
          </p:nvCxnSpPr>
          <p:spPr>
            <a:xfrm flipV="1">
              <a:off x="741932" y="5063286"/>
              <a:ext cx="622114" cy="1946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36" idx="2"/>
              <a:endCxn id="31" idx="6"/>
            </p:cNvCxnSpPr>
            <p:nvPr/>
          </p:nvCxnSpPr>
          <p:spPr>
            <a:xfrm flipH="1" flipV="1">
              <a:off x="1414643" y="5063286"/>
              <a:ext cx="680176" cy="2169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35" idx="6"/>
              <a:endCxn id="36" idx="6"/>
            </p:cNvCxnSpPr>
            <p:nvPr/>
          </p:nvCxnSpPr>
          <p:spPr>
            <a:xfrm flipH="1">
              <a:off x="2145418" y="5153813"/>
              <a:ext cx="642113" cy="1263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nvCxnSpPr>
          <p:spPr>
            <a:xfrm flipH="1" flipV="1">
              <a:off x="2762232" y="5160603"/>
              <a:ext cx="676957" cy="1326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Schw. Punkt i1"/>
            <p:cNvSpPr>
              <a:spLocks noChangeAspect="1"/>
            </p:cNvSpPr>
            <p:nvPr/>
          </p:nvSpPr>
          <p:spPr>
            <a:xfrm>
              <a:off x="1364044" y="5037987"/>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32" name="Gruppieren 31"/>
            <p:cNvGrpSpPr/>
            <p:nvPr/>
          </p:nvGrpSpPr>
          <p:grpSpPr>
            <a:xfrm>
              <a:off x="2321635" y="4767201"/>
              <a:ext cx="607847" cy="763600"/>
              <a:chOff x="805899" y="2689429"/>
              <a:chExt cx="1631257" cy="2049244"/>
            </a:xfrm>
          </p:grpSpPr>
          <p:cxnSp>
            <p:nvCxnSpPr>
              <p:cNvPr id="33" name="Gerade Verbindung 3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cxnSp>
            <p:nvCxnSpPr>
              <p:cNvPr id="34" name="Gerade Verbindung 33"/>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grpSp>
        <p:sp>
          <p:nvSpPr>
            <p:cNvPr id="35" name="Schw. Punkt i3"/>
            <p:cNvSpPr>
              <a:spLocks noChangeAspect="1"/>
            </p:cNvSpPr>
            <p:nvPr/>
          </p:nvSpPr>
          <p:spPr>
            <a:xfrm>
              <a:off x="2736933" y="5128513"/>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36" name="schw. Punkt i2"/>
            <p:cNvSpPr>
              <a:spLocks noChangeAspect="1"/>
            </p:cNvSpPr>
            <p:nvPr/>
          </p:nvSpPr>
          <p:spPr>
            <a:xfrm>
              <a:off x="2094818" y="5254896"/>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39" name="Trichter 1"/>
            <p:cNvGrpSpPr/>
            <p:nvPr/>
          </p:nvGrpSpPr>
          <p:grpSpPr>
            <a:xfrm>
              <a:off x="3457056" y="4833142"/>
              <a:ext cx="693116" cy="813413"/>
              <a:chOff x="805899" y="2689429"/>
              <a:chExt cx="1860089" cy="2182924"/>
            </a:xfrm>
          </p:grpSpPr>
          <p:sp>
            <p:nvSpPr>
              <p:cNvPr id="40"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41" name="Gerade Verbindung 40"/>
              <p:cNvCxnSpPr>
                <a:stCxn id="40" idx="1"/>
                <a:endCxn id="40"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Gerade Verbindung 41"/>
              <p:cNvCxnSpPr>
                <a:stCxn id="40"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43" name="Gerade Verbindung 42"/>
            <p:cNvCxnSpPr/>
            <p:nvPr/>
          </p:nvCxnSpPr>
          <p:spPr>
            <a:xfrm>
              <a:off x="4071643" y="5456187"/>
              <a:ext cx="713001" cy="177373"/>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p:nvCxnSpPr>
          <p:spPr>
            <a:xfrm flipV="1">
              <a:off x="5439047" y="5032911"/>
              <a:ext cx="733500" cy="367090"/>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cxnSpLocks noChangeAspect="1"/>
            </p:cNvCxnSpPr>
            <p:nvPr/>
          </p:nvCxnSpPr>
          <p:spPr>
            <a:xfrm>
              <a:off x="4807905" y="5682155"/>
              <a:ext cx="1391221" cy="359372"/>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sp>
          <p:nvSpPr>
            <p:cNvPr id="46" name="Ellipse 45"/>
            <p:cNvSpPr>
              <a:spLocks noChangeAspect="1"/>
            </p:cNvSpPr>
            <p:nvPr/>
          </p:nvSpPr>
          <p:spPr>
            <a:xfrm>
              <a:off x="3431757" y="5271941"/>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47" name="Trichter 2"/>
            <p:cNvGrpSpPr/>
            <p:nvPr/>
          </p:nvGrpSpPr>
          <p:grpSpPr>
            <a:xfrm>
              <a:off x="4079169" y="4990340"/>
              <a:ext cx="693116" cy="813413"/>
              <a:chOff x="805899" y="2689429"/>
              <a:chExt cx="1860089" cy="2182924"/>
            </a:xfrm>
          </p:grpSpPr>
          <p:sp>
            <p:nvSpPr>
              <p:cNvPr id="48"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49" name="Gerade Verbindung 48"/>
              <p:cNvCxnSpPr>
                <a:stCxn id="48" idx="1"/>
                <a:endCxn id="48"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Gerade Verbindung 49"/>
              <p:cNvCxnSpPr>
                <a:stCxn id="48"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Trichter 3"/>
            <p:cNvGrpSpPr/>
            <p:nvPr/>
          </p:nvGrpSpPr>
          <p:grpSpPr>
            <a:xfrm>
              <a:off x="4765898" y="5216454"/>
              <a:ext cx="693117" cy="813413"/>
              <a:chOff x="687694" y="2681406"/>
              <a:chExt cx="1860091" cy="2182927"/>
            </a:xfrm>
          </p:grpSpPr>
          <p:sp>
            <p:nvSpPr>
              <p:cNvPr id="52" name="Gleichschenkliges Dreieck 27"/>
              <p:cNvSpPr/>
              <p:nvPr/>
            </p:nvSpPr>
            <p:spPr>
              <a:xfrm rot="15426954">
                <a:off x="620735" y="2937284"/>
                <a:ext cx="2001587" cy="1852512"/>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53" name="Gerade Verbindung 52"/>
              <p:cNvCxnSpPr>
                <a:stCxn id="52" idx="1"/>
                <a:endCxn id="52" idx="2"/>
              </p:cNvCxnSpPr>
              <p:nvPr/>
            </p:nvCxnSpPr>
            <p:spPr>
              <a:xfrm flipV="1">
                <a:off x="687695" y="2681406"/>
                <a:ext cx="1613611" cy="1253595"/>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Gerade Verbindung 53"/>
              <p:cNvCxnSpPr>
                <a:stCxn id="52" idx="1"/>
              </p:cNvCxnSpPr>
              <p:nvPr/>
            </p:nvCxnSpPr>
            <p:spPr>
              <a:xfrm>
                <a:off x="687694" y="3935004"/>
                <a:ext cx="1631258"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5" name="Trichter 4"/>
            <p:cNvGrpSpPr/>
            <p:nvPr/>
          </p:nvGrpSpPr>
          <p:grpSpPr>
            <a:xfrm>
              <a:off x="5431545" y="4928065"/>
              <a:ext cx="693116" cy="813413"/>
              <a:chOff x="805899" y="2689429"/>
              <a:chExt cx="1860089" cy="2182924"/>
            </a:xfrm>
          </p:grpSpPr>
          <p:sp>
            <p:nvSpPr>
              <p:cNvPr id="56"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57" name="Gerade Verbindung 56"/>
              <p:cNvCxnSpPr>
                <a:stCxn id="56" idx="1"/>
                <a:endCxn id="56"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Gerade Verbindung 57"/>
              <p:cNvCxnSpPr>
                <a:stCxn id="56"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59" name="Gerade Verbindung 58"/>
            <p:cNvCxnSpPr>
              <a:stCxn id="40" idx="1"/>
              <a:endCxn id="63" idx="2"/>
            </p:cNvCxnSpPr>
            <p:nvPr/>
          </p:nvCxnSpPr>
          <p:spPr>
            <a:xfrm>
              <a:off x="3457057" y="5300263"/>
              <a:ext cx="596813" cy="1622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Gerade Verbindung 59"/>
            <p:cNvCxnSpPr>
              <a:stCxn id="68" idx="2"/>
              <a:endCxn id="63" idx="6"/>
            </p:cNvCxnSpPr>
            <p:nvPr/>
          </p:nvCxnSpPr>
          <p:spPr>
            <a:xfrm flipH="1" flipV="1">
              <a:off x="4104469" y="5462523"/>
              <a:ext cx="680176" cy="2169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Gerade Verbindung 60"/>
            <p:cNvCxnSpPr>
              <a:stCxn id="67" idx="6"/>
              <a:endCxn id="68" idx="6"/>
            </p:cNvCxnSpPr>
            <p:nvPr/>
          </p:nvCxnSpPr>
          <p:spPr>
            <a:xfrm flipH="1">
              <a:off x="4835243" y="5399999"/>
              <a:ext cx="626711" cy="2794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flipH="1">
              <a:off x="5436655" y="4928065"/>
              <a:ext cx="691243" cy="4787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Schw. Punkt i1"/>
            <p:cNvSpPr>
              <a:spLocks noChangeAspect="1"/>
            </p:cNvSpPr>
            <p:nvPr/>
          </p:nvSpPr>
          <p:spPr>
            <a:xfrm>
              <a:off x="4053870" y="5437224"/>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nvGrpSpPr>
            <p:cNvPr id="64" name="Gruppieren 63"/>
            <p:cNvGrpSpPr/>
            <p:nvPr/>
          </p:nvGrpSpPr>
          <p:grpSpPr>
            <a:xfrm>
              <a:off x="5011460" y="5166438"/>
              <a:ext cx="601272" cy="467122"/>
              <a:chOff x="805899" y="2689429"/>
              <a:chExt cx="1613612" cy="1253598"/>
            </a:xfrm>
          </p:grpSpPr>
          <p:cxnSp>
            <p:nvCxnSpPr>
              <p:cNvPr id="65" name="Gerade Verbindung 64"/>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cxnSp>
            <p:nvCxnSpPr>
              <p:cNvPr id="66" name="Gerade Verbindung 65"/>
              <p:cNvCxnSpPr/>
              <p:nvPr/>
            </p:nvCxnSpPr>
            <p:spPr>
              <a:xfrm>
                <a:off x="805899" y="3943027"/>
                <a:ext cx="1208974" cy="0"/>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grpSp>
        <p:sp>
          <p:nvSpPr>
            <p:cNvPr id="67" name="Schw. Punkt i3"/>
            <p:cNvSpPr>
              <a:spLocks noChangeAspect="1"/>
            </p:cNvSpPr>
            <p:nvPr/>
          </p:nvSpPr>
          <p:spPr>
            <a:xfrm>
              <a:off x="5411355" y="5374699"/>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68" name="schw. Punkt i2"/>
            <p:cNvSpPr>
              <a:spLocks noChangeAspect="1"/>
            </p:cNvSpPr>
            <p:nvPr/>
          </p:nvSpPr>
          <p:spPr>
            <a:xfrm>
              <a:off x="4784644" y="5654133"/>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69" name="Gerade Verbindung 68"/>
            <p:cNvCxnSpPr/>
            <p:nvPr/>
          </p:nvCxnSpPr>
          <p:spPr>
            <a:xfrm>
              <a:off x="3457057" y="5290979"/>
              <a:ext cx="596813" cy="109021"/>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a:xfrm flipV="1">
              <a:off x="6111644" y="4307172"/>
              <a:ext cx="937934" cy="638575"/>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71" name="Trichter 4"/>
            <p:cNvGrpSpPr/>
            <p:nvPr/>
          </p:nvGrpSpPr>
          <p:grpSpPr>
            <a:xfrm>
              <a:off x="6104142" y="4473810"/>
              <a:ext cx="693116" cy="813413"/>
              <a:chOff x="805899" y="2689429"/>
              <a:chExt cx="1860089" cy="2182924"/>
            </a:xfrm>
          </p:grpSpPr>
          <p:sp>
            <p:nvSpPr>
              <p:cNvPr id="72"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73" name="Gerade Verbindung 72"/>
              <p:cNvCxnSpPr>
                <a:stCxn id="72" idx="1"/>
                <a:endCxn id="72"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Gerade Verbindung 73"/>
              <p:cNvCxnSpPr>
                <a:stCxn id="72"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75" name="Gerade Verbindung 74"/>
            <p:cNvCxnSpPr>
              <a:stCxn id="99" idx="3"/>
            </p:cNvCxnSpPr>
            <p:nvPr/>
          </p:nvCxnSpPr>
          <p:spPr>
            <a:xfrm flipH="1">
              <a:off x="6109253" y="4876330"/>
              <a:ext cx="628030" cy="762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Schw. Punkt i3"/>
            <p:cNvSpPr>
              <a:spLocks noChangeAspect="1"/>
            </p:cNvSpPr>
            <p:nvPr/>
          </p:nvSpPr>
          <p:spPr>
            <a:xfrm>
              <a:off x="6083953" y="4920444"/>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83" name="Gerade Verbindung 82"/>
            <p:cNvCxnSpPr/>
            <p:nvPr/>
          </p:nvCxnSpPr>
          <p:spPr>
            <a:xfrm flipV="1">
              <a:off x="7415864" y="3763402"/>
              <a:ext cx="848964" cy="632686"/>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85" name="Trichter 3"/>
            <p:cNvGrpSpPr/>
            <p:nvPr/>
          </p:nvGrpSpPr>
          <p:grpSpPr>
            <a:xfrm>
              <a:off x="6745655" y="4403591"/>
              <a:ext cx="693117" cy="813413"/>
              <a:chOff x="687694" y="2681406"/>
              <a:chExt cx="1860091" cy="2182927"/>
            </a:xfrm>
          </p:grpSpPr>
          <p:sp>
            <p:nvSpPr>
              <p:cNvPr id="86" name="Gleichschenkliges Dreieck 27"/>
              <p:cNvSpPr/>
              <p:nvPr/>
            </p:nvSpPr>
            <p:spPr>
              <a:xfrm rot="15426954">
                <a:off x="620735" y="2937284"/>
                <a:ext cx="2001587" cy="1852512"/>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87" name="Gerade Verbindung 86"/>
              <p:cNvCxnSpPr>
                <a:stCxn id="86" idx="1"/>
                <a:endCxn id="86" idx="2"/>
              </p:cNvCxnSpPr>
              <p:nvPr/>
            </p:nvCxnSpPr>
            <p:spPr>
              <a:xfrm flipV="1">
                <a:off x="687695" y="2681406"/>
                <a:ext cx="1613611" cy="1253595"/>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Gerade Verbindung 87"/>
              <p:cNvCxnSpPr>
                <a:stCxn id="86" idx="1"/>
              </p:cNvCxnSpPr>
              <p:nvPr/>
            </p:nvCxnSpPr>
            <p:spPr>
              <a:xfrm>
                <a:off x="687694" y="3935004"/>
                <a:ext cx="1631258"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89" name="Trichter 4"/>
            <p:cNvGrpSpPr/>
            <p:nvPr/>
          </p:nvGrpSpPr>
          <p:grpSpPr>
            <a:xfrm>
              <a:off x="7408362" y="3924153"/>
              <a:ext cx="693116" cy="813413"/>
              <a:chOff x="805899" y="2689429"/>
              <a:chExt cx="1860089" cy="2182924"/>
            </a:xfrm>
          </p:grpSpPr>
          <p:sp>
            <p:nvSpPr>
              <p:cNvPr id="90"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91" name="Gerade Verbindung 90"/>
              <p:cNvCxnSpPr>
                <a:stCxn id="90" idx="1"/>
                <a:endCxn id="90"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Gerade Verbindung 91"/>
              <p:cNvCxnSpPr>
                <a:stCxn id="90"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93" name="Gerade Verbindung 92"/>
            <p:cNvCxnSpPr>
              <a:stCxn id="98" idx="6"/>
              <a:endCxn id="99" idx="6"/>
            </p:cNvCxnSpPr>
            <p:nvPr/>
          </p:nvCxnSpPr>
          <p:spPr>
            <a:xfrm flipH="1">
              <a:off x="6780471" y="4396086"/>
              <a:ext cx="658299" cy="4623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 Verbindung 93"/>
            <p:cNvCxnSpPr>
              <a:stCxn id="106" idx="2"/>
            </p:cNvCxnSpPr>
            <p:nvPr/>
          </p:nvCxnSpPr>
          <p:spPr>
            <a:xfrm flipH="1">
              <a:off x="7413473" y="4090504"/>
              <a:ext cx="647296" cy="3123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5" name="Gruppieren 94"/>
            <p:cNvGrpSpPr/>
            <p:nvPr/>
          </p:nvGrpSpPr>
          <p:grpSpPr>
            <a:xfrm>
              <a:off x="6988277" y="4162526"/>
              <a:ext cx="601272" cy="467122"/>
              <a:chOff x="805899" y="2689429"/>
              <a:chExt cx="1613612" cy="1253598"/>
            </a:xfrm>
          </p:grpSpPr>
          <p:cxnSp>
            <p:nvCxnSpPr>
              <p:cNvPr id="96" name="Gerade Verbindung 95"/>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cxnSp>
            <p:nvCxnSpPr>
              <p:cNvPr id="97" name="Gerade Verbindung 96"/>
              <p:cNvCxnSpPr/>
              <p:nvPr/>
            </p:nvCxnSpPr>
            <p:spPr>
              <a:xfrm>
                <a:off x="805899" y="3943027"/>
                <a:ext cx="1208974" cy="0"/>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cxnSp>
        </p:grpSp>
        <p:sp>
          <p:nvSpPr>
            <p:cNvPr id="98" name="Schw. Punkt i3"/>
            <p:cNvSpPr>
              <a:spLocks noChangeAspect="1"/>
            </p:cNvSpPr>
            <p:nvPr/>
          </p:nvSpPr>
          <p:spPr>
            <a:xfrm>
              <a:off x="7388172" y="4370787"/>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sp>
          <p:nvSpPr>
            <p:cNvPr id="99" name="schw. Punkt i2"/>
            <p:cNvSpPr>
              <a:spLocks noChangeAspect="1"/>
            </p:cNvSpPr>
            <p:nvPr/>
          </p:nvSpPr>
          <p:spPr>
            <a:xfrm>
              <a:off x="6729873" y="4833142"/>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00" name="Gerade Verbindung 99"/>
            <p:cNvCxnSpPr/>
            <p:nvPr/>
          </p:nvCxnSpPr>
          <p:spPr>
            <a:xfrm flipV="1">
              <a:off x="8088461" y="3699348"/>
              <a:ext cx="660230" cy="391160"/>
            </a:xfrm>
            <a:prstGeom prst="line">
              <a:avLst/>
            </a:prstGeom>
            <a:ln w="22225">
              <a:gradFill>
                <a:gsLst>
                  <a:gs pos="0">
                    <a:schemeClr val="accent1"/>
                  </a:gs>
                  <a:gs pos="50000">
                    <a:schemeClr val="accent1">
                      <a:tint val="44500"/>
                      <a:satMod val="160000"/>
                    </a:schemeClr>
                  </a:gs>
                  <a:gs pos="100000">
                    <a:schemeClr val="bg1"/>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101" name="Trichter 4"/>
            <p:cNvGrpSpPr/>
            <p:nvPr/>
          </p:nvGrpSpPr>
          <p:grpSpPr>
            <a:xfrm>
              <a:off x="8080959" y="3618571"/>
              <a:ext cx="693116" cy="813413"/>
              <a:chOff x="805899" y="2689429"/>
              <a:chExt cx="1860089" cy="2182924"/>
            </a:xfrm>
          </p:grpSpPr>
          <p:sp>
            <p:nvSpPr>
              <p:cNvPr id="102" name="Gleichschenkliges Dreieck 27"/>
              <p:cNvSpPr/>
              <p:nvPr/>
            </p:nvSpPr>
            <p:spPr>
              <a:xfrm rot="15426954">
                <a:off x="738939" y="2945304"/>
                <a:ext cx="2001585" cy="1852513"/>
              </a:xfrm>
              <a:custGeom>
                <a:avLst/>
                <a:gdLst>
                  <a:gd name="connsiteX0" fmla="*/ 0 w 1703948"/>
                  <a:gd name="connsiteY0" fmla="*/ 914073 h 914073"/>
                  <a:gd name="connsiteX1" fmla="*/ 825461 w 1703948"/>
                  <a:gd name="connsiteY1" fmla="*/ 0 h 914073"/>
                  <a:gd name="connsiteX2" fmla="*/ 1703948 w 1703948"/>
                  <a:gd name="connsiteY2" fmla="*/ 914073 h 914073"/>
                  <a:gd name="connsiteX3" fmla="*/ 0 w 1703948"/>
                  <a:gd name="connsiteY3" fmla="*/ 914073 h 914073"/>
                  <a:gd name="connsiteX0" fmla="*/ 0 w 2415541"/>
                  <a:gd name="connsiteY0" fmla="*/ 914073 h 1676130"/>
                  <a:gd name="connsiteX1" fmla="*/ 825461 w 2415541"/>
                  <a:gd name="connsiteY1" fmla="*/ 0 h 1676130"/>
                  <a:gd name="connsiteX2" fmla="*/ 2415541 w 2415541"/>
                  <a:gd name="connsiteY2" fmla="*/ 1676130 h 1676130"/>
                  <a:gd name="connsiteX3" fmla="*/ 0 w 2415541"/>
                  <a:gd name="connsiteY3" fmla="*/ 914073 h 1676130"/>
                  <a:gd name="connsiteX0" fmla="*/ 0 w 2532058"/>
                  <a:gd name="connsiteY0" fmla="*/ 1043757 h 1676130"/>
                  <a:gd name="connsiteX1" fmla="*/ 941978 w 2532058"/>
                  <a:gd name="connsiteY1" fmla="*/ 0 h 1676130"/>
                  <a:gd name="connsiteX2" fmla="*/ 2532058 w 2532058"/>
                  <a:gd name="connsiteY2" fmla="*/ 1676130 h 1676130"/>
                  <a:gd name="connsiteX3" fmla="*/ 0 w 2532058"/>
                  <a:gd name="connsiteY3" fmla="*/ 1043757 h 1676130"/>
                  <a:gd name="connsiteX0" fmla="*/ 0 w 2539610"/>
                  <a:gd name="connsiteY0" fmla="*/ 1043757 h 1643116"/>
                  <a:gd name="connsiteX1" fmla="*/ 941978 w 2539610"/>
                  <a:gd name="connsiteY1" fmla="*/ 0 h 1643116"/>
                  <a:gd name="connsiteX2" fmla="*/ 2539610 w 2539610"/>
                  <a:gd name="connsiteY2" fmla="*/ 1643116 h 1643116"/>
                  <a:gd name="connsiteX3" fmla="*/ 0 w 2539610"/>
                  <a:gd name="connsiteY3" fmla="*/ 1043757 h 1643116"/>
                  <a:gd name="connsiteX0" fmla="*/ 0 w 2569333"/>
                  <a:gd name="connsiteY0" fmla="*/ 1081835 h 1643116"/>
                  <a:gd name="connsiteX1" fmla="*/ 971701 w 2569333"/>
                  <a:gd name="connsiteY1" fmla="*/ 0 h 1643116"/>
                  <a:gd name="connsiteX2" fmla="*/ 2569333 w 2569333"/>
                  <a:gd name="connsiteY2" fmla="*/ 1643116 h 1643116"/>
                  <a:gd name="connsiteX3" fmla="*/ 0 w 2569333"/>
                  <a:gd name="connsiteY3" fmla="*/ 1081835 h 1643116"/>
                  <a:gd name="connsiteX0" fmla="*/ 0 w 2543169"/>
                  <a:gd name="connsiteY0" fmla="*/ 1081835 h 1589900"/>
                  <a:gd name="connsiteX1" fmla="*/ 971701 w 2543169"/>
                  <a:gd name="connsiteY1" fmla="*/ 0 h 1589900"/>
                  <a:gd name="connsiteX2" fmla="*/ 2543169 w 2543169"/>
                  <a:gd name="connsiteY2" fmla="*/ 1589900 h 1589900"/>
                  <a:gd name="connsiteX3" fmla="*/ 0 w 2543169"/>
                  <a:gd name="connsiteY3" fmla="*/ 1081835 h 1589900"/>
                  <a:gd name="connsiteX0" fmla="*/ 0 w 2550720"/>
                  <a:gd name="connsiteY0" fmla="*/ 1081835 h 1566620"/>
                  <a:gd name="connsiteX1" fmla="*/ 971701 w 2550720"/>
                  <a:gd name="connsiteY1" fmla="*/ 0 h 1566620"/>
                  <a:gd name="connsiteX2" fmla="*/ 2550720 w 2550720"/>
                  <a:gd name="connsiteY2" fmla="*/ 1566620 h 1566620"/>
                  <a:gd name="connsiteX3" fmla="*/ 0 w 2550720"/>
                  <a:gd name="connsiteY3" fmla="*/ 1081835 h 1566620"/>
                  <a:gd name="connsiteX0" fmla="*/ 0 w 2052383"/>
                  <a:gd name="connsiteY0" fmla="*/ 1081835 h 1431119"/>
                  <a:gd name="connsiteX1" fmla="*/ 971701 w 2052383"/>
                  <a:gd name="connsiteY1" fmla="*/ 0 h 1431119"/>
                  <a:gd name="connsiteX2" fmla="*/ 2052383 w 2052383"/>
                  <a:gd name="connsiteY2" fmla="*/ 1431119 h 1431119"/>
                  <a:gd name="connsiteX3" fmla="*/ 0 w 2052383"/>
                  <a:gd name="connsiteY3" fmla="*/ 1081835 h 1431119"/>
                  <a:gd name="connsiteX0" fmla="*/ 0 w 1970871"/>
                  <a:gd name="connsiteY0" fmla="*/ 1081835 h 1125143"/>
                  <a:gd name="connsiteX1" fmla="*/ 971701 w 1970871"/>
                  <a:gd name="connsiteY1" fmla="*/ 0 h 1125143"/>
                  <a:gd name="connsiteX2" fmla="*/ 1970871 w 1970871"/>
                  <a:gd name="connsiteY2" fmla="*/ 1125143 h 1125143"/>
                  <a:gd name="connsiteX3" fmla="*/ 0 w 1970871"/>
                  <a:gd name="connsiteY3" fmla="*/ 1081835 h 1125143"/>
                  <a:gd name="connsiteX0" fmla="*/ 0 w 1960524"/>
                  <a:gd name="connsiteY0" fmla="*/ 1081835 h 1126919"/>
                  <a:gd name="connsiteX1" fmla="*/ 971701 w 1960524"/>
                  <a:gd name="connsiteY1" fmla="*/ 0 h 1126919"/>
                  <a:gd name="connsiteX2" fmla="*/ 1960524 w 1960524"/>
                  <a:gd name="connsiteY2" fmla="*/ 1126919 h 1126919"/>
                  <a:gd name="connsiteX3" fmla="*/ 0 w 1960524"/>
                  <a:gd name="connsiteY3" fmla="*/ 1081835 h 1126919"/>
                  <a:gd name="connsiteX0" fmla="*/ 0 w 1950912"/>
                  <a:gd name="connsiteY0" fmla="*/ 811227 h 1126919"/>
                  <a:gd name="connsiteX1" fmla="*/ 962089 w 1950912"/>
                  <a:gd name="connsiteY1" fmla="*/ 0 h 1126919"/>
                  <a:gd name="connsiteX2" fmla="*/ 1950912 w 1950912"/>
                  <a:gd name="connsiteY2" fmla="*/ 1126919 h 1126919"/>
                  <a:gd name="connsiteX3" fmla="*/ 0 w 1950912"/>
                  <a:gd name="connsiteY3" fmla="*/ 811227 h 1126919"/>
                  <a:gd name="connsiteX0" fmla="*/ 0 w 2096112"/>
                  <a:gd name="connsiteY0" fmla="*/ 811227 h 1357042"/>
                  <a:gd name="connsiteX1" fmla="*/ 962089 w 2096112"/>
                  <a:gd name="connsiteY1" fmla="*/ 0 h 1357042"/>
                  <a:gd name="connsiteX2" fmla="*/ 2096112 w 2096112"/>
                  <a:gd name="connsiteY2" fmla="*/ 1357042 h 1357042"/>
                  <a:gd name="connsiteX3" fmla="*/ 0 w 2096112"/>
                  <a:gd name="connsiteY3" fmla="*/ 811227 h 1357042"/>
                  <a:gd name="connsiteX0" fmla="*/ 0 w 2273375"/>
                  <a:gd name="connsiteY0" fmla="*/ 996228 h 1357042"/>
                  <a:gd name="connsiteX1" fmla="*/ 1139352 w 2273375"/>
                  <a:gd name="connsiteY1" fmla="*/ 0 h 1357042"/>
                  <a:gd name="connsiteX2" fmla="*/ 2273375 w 2273375"/>
                  <a:gd name="connsiteY2" fmla="*/ 1357042 h 1357042"/>
                  <a:gd name="connsiteX3" fmla="*/ 0 w 2273375"/>
                  <a:gd name="connsiteY3" fmla="*/ 996228 h 1357042"/>
                  <a:gd name="connsiteX0" fmla="*/ 0 w 2001585"/>
                  <a:gd name="connsiteY0" fmla="*/ 996228 h 1306313"/>
                  <a:gd name="connsiteX1" fmla="*/ 1139352 w 2001585"/>
                  <a:gd name="connsiteY1" fmla="*/ 0 h 1306313"/>
                  <a:gd name="connsiteX2" fmla="*/ 2001585 w 2001585"/>
                  <a:gd name="connsiteY2" fmla="*/ 1306313 h 1306313"/>
                  <a:gd name="connsiteX3" fmla="*/ 0 w 2001585"/>
                  <a:gd name="connsiteY3" fmla="*/ 996228 h 1306313"/>
                </a:gdLst>
                <a:ahLst/>
                <a:cxnLst>
                  <a:cxn ang="0">
                    <a:pos x="connsiteX0" y="connsiteY0"/>
                  </a:cxn>
                  <a:cxn ang="0">
                    <a:pos x="connsiteX1" y="connsiteY1"/>
                  </a:cxn>
                  <a:cxn ang="0">
                    <a:pos x="connsiteX2" y="connsiteY2"/>
                  </a:cxn>
                  <a:cxn ang="0">
                    <a:pos x="connsiteX3" y="connsiteY3"/>
                  </a:cxn>
                </a:cxnLst>
                <a:rect l="l" t="t" r="r" b="b"/>
                <a:pathLst>
                  <a:path w="2001585" h="1306313">
                    <a:moveTo>
                      <a:pt x="0" y="996228"/>
                    </a:moveTo>
                    <a:lnTo>
                      <a:pt x="1139352" y="0"/>
                    </a:lnTo>
                    <a:lnTo>
                      <a:pt x="2001585" y="1306313"/>
                    </a:lnTo>
                    <a:lnTo>
                      <a:pt x="0" y="996228"/>
                    </a:lnTo>
                    <a:close/>
                  </a:path>
                </a:pathLst>
              </a:cu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cxnSp>
            <p:nvCxnSpPr>
              <p:cNvPr id="103" name="Gerade Verbindung 102"/>
              <p:cNvCxnSpPr>
                <a:stCxn id="102" idx="1"/>
                <a:endCxn id="102" idx="2"/>
              </p:cNvCxnSpPr>
              <p:nvPr/>
            </p:nvCxnSpPr>
            <p:spPr>
              <a:xfrm flipV="1">
                <a:off x="805899" y="2689429"/>
                <a:ext cx="1613612" cy="125359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Gerade Verbindung 103"/>
              <p:cNvCxnSpPr>
                <a:stCxn id="102" idx="1"/>
              </p:cNvCxnSpPr>
              <p:nvPr/>
            </p:nvCxnSpPr>
            <p:spPr>
              <a:xfrm>
                <a:off x="805899" y="3943026"/>
                <a:ext cx="1631257" cy="795647"/>
              </a:xfrm>
              <a:prstGeom prst="line">
                <a:avLst/>
              </a:prstGeom>
              <a:gradFill flip="none" rotWithShape="0">
                <a:gsLst>
                  <a:gs pos="99000">
                    <a:schemeClr val="bg1">
                      <a:alpha val="1000"/>
                    </a:schemeClr>
                  </a:gs>
                  <a:gs pos="80000">
                    <a:srgbClr val="FFDCDC">
                      <a:alpha val="34000"/>
                    </a:srgbClr>
                  </a:gs>
                  <a:gs pos="50000">
                    <a:srgbClr val="FFB7B8">
                      <a:alpha val="70000"/>
                    </a:srgbClr>
                  </a:gs>
                  <a:gs pos="0">
                    <a:srgbClr val="FF8688"/>
                  </a:gs>
                </a:gsLst>
                <a:lin ang="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05" name="Gerade Verbindung 104"/>
            <p:cNvCxnSpPr/>
            <p:nvPr/>
          </p:nvCxnSpPr>
          <p:spPr>
            <a:xfrm flipH="1">
              <a:off x="8086070" y="3826640"/>
              <a:ext cx="647813" cy="2706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Schw. Punkt i3"/>
            <p:cNvSpPr>
              <a:spLocks noChangeAspect="1"/>
            </p:cNvSpPr>
            <p:nvPr/>
          </p:nvSpPr>
          <p:spPr>
            <a:xfrm>
              <a:off x="8060770" y="4065205"/>
              <a:ext cx="50598" cy="505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rgbClr val="FFFFFF"/>
                </a:solidFill>
              </a:endParaRPr>
            </a:p>
          </p:txBody>
        </p:sp>
      </p:grpSp>
    </p:spTree>
    <p:extLst>
      <p:ext uri="{BB962C8B-B14F-4D97-AF65-F5344CB8AC3E}">
        <p14:creationId xmlns:p14="http://schemas.microsoft.com/office/powerpoint/2010/main" val="1597151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left)">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AT" dirty="0"/>
              <a:t>Welchen Nutzen bringt das?</a:t>
            </a:r>
          </a:p>
        </p:txBody>
      </p:sp>
      <p:sp>
        <p:nvSpPr>
          <p:cNvPr id="5" name="Textplatzhalter 4"/>
          <p:cNvSpPr>
            <a:spLocks noGrp="1"/>
          </p:cNvSpPr>
          <p:nvPr>
            <p:ph type="subTitle" idx="1"/>
          </p:nvPr>
        </p:nvSpPr>
        <p:spPr/>
        <p:txBody>
          <a:bodyPr/>
          <a:lstStyle/>
          <a:p>
            <a:r>
              <a:rPr lang="de-AT" dirty="0"/>
              <a:t>Theorie und gelebte Prinzipien</a:t>
            </a:r>
          </a:p>
        </p:txBody>
      </p:sp>
    </p:spTree>
    <p:extLst>
      <p:ext uri="{BB962C8B-B14F-4D97-AF65-F5344CB8AC3E}">
        <p14:creationId xmlns:p14="http://schemas.microsoft.com/office/powerpoint/2010/main" val="423197372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Vergleich von Projektkenngrößen (1)</a:t>
            </a:r>
          </a:p>
        </p:txBody>
      </p:sp>
      <p:grpSp>
        <p:nvGrpSpPr>
          <p:cNvPr id="18" name="Gruppieren 17"/>
          <p:cNvGrpSpPr/>
          <p:nvPr/>
        </p:nvGrpSpPr>
        <p:grpSpPr>
          <a:xfrm>
            <a:off x="1681274" y="2348880"/>
            <a:ext cx="6046656" cy="2941782"/>
            <a:chOff x="704528" y="1772816"/>
            <a:chExt cx="2664146" cy="1296144"/>
          </a:xfrm>
        </p:grpSpPr>
        <p:cxnSp>
          <p:nvCxnSpPr>
            <p:cNvPr id="9" name="Gerade Verbindung 8"/>
            <p:cNvCxnSpPr/>
            <p:nvPr/>
          </p:nvCxnSpPr>
          <p:spPr>
            <a:xfrm>
              <a:off x="704528" y="1772816"/>
              <a:ext cx="0" cy="129614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flipH="1">
              <a:off x="704528" y="3068960"/>
              <a:ext cx="2664146" cy="0"/>
            </a:xfrm>
            <a:prstGeom prst="line">
              <a:avLst/>
            </a:prstGeom>
            <a:ln w="508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grpSp>
      <p:sp>
        <p:nvSpPr>
          <p:cNvPr id="39" name="Freihandform 38"/>
          <p:cNvSpPr/>
          <p:nvPr/>
        </p:nvSpPr>
        <p:spPr>
          <a:xfrm>
            <a:off x="1660154" y="2437358"/>
            <a:ext cx="5956553" cy="1248907"/>
          </a:xfrm>
          <a:custGeom>
            <a:avLst/>
            <a:gdLst>
              <a:gd name="connsiteX0" fmla="*/ 0 w 2624447"/>
              <a:gd name="connsiteY0" fmla="*/ 0 h 332509"/>
              <a:gd name="connsiteX1" fmla="*/ 570015 w 2624447"/>
              <a:gd name="connsiteY1" fmla="*/ 142504 h 332509"/>
              <a:gd name="connsiteX2" fmla="*/ 1246909 w 2624447"/>
              <a:gd name="connsiteY2" fmla="*/ 225631 h 332509"/>
              <a:gd name="connsiteX3" fmla="*/ 1971304 w 2624447"/>
              <a:gd name="connsiteY3" fmla="*/ 285007 h 332509"/>
              <a:gd name="connsiteX4" fmla="*/ 2624447 w 2624447"/>
              <a:gd name="connsiteY4" fmla="*/ 332509 h 33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4447" h="332509">
                <a:moveTo>
                  <a:pt x="0" y="0"/>
                </a:moveTo>
                <a:cubicBezTo>
                  <a:pt x="181098" y="52449"/>
                  <a:pt x="362197" y="104899"/>
                  <a:pt x="570015" y="142504"/>
                </a:cubicBezTo>
                <a:cubicBezTo>
                  <a:pt x="777833" y="180109"/>
                  <a:pt x="1013361" y="201881"/>
                  <a:pt x="1246909" y="225631"/>
                </a:cubicBezTo>
                <a:cubicBezTo>
                  <a:pt x="1480457" y="249381"/>
                  <a:pt x="1971304" y="285007"/>
                  <a:pt x="1971304" y="285007"/>
                </a:cubicBezTo>
                <a:cubicBezTo>
                  <a:pt x="2200894" y="302820"/>
                  <a:pt x="2513611" y="318654"/>
                  <a:pt x="2624447" y="332509"/>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5" name="Freihandform 44"/>
          <p:cNvSpPr/>
          <p:nvPr/>
        </p:nvSpPr>
        <p:spPr>
          <a:xfrm>
            <a:off x="1687106" y="2464309"/>
            <a:ext cx="5875695" cy="2645898"/>
          </a:xfrm>
          <a:custGeom>
            <a:avLst/>
            <a:gdLst>
              <a:gd name="connsiteX0" fmla="*/ 0 w 2588821"/>
              <a:gd name="connsiteY0" fmla="*/ 0 h 1165778"/>
              <a:gd name="connsiteX1" fmla="*/ 332509 w 2588821"/>
              <a:gd name="connsiteY1" fmla="*/ 237507 h 1165778"/>
              <a:gd name="connsiteX2" fmla="*/ 700644 w 2588821"/>
              <a:gd name="connsiteY2" fmla="*/ 617517 h 1165778"/>
              <a:gd name="connsiteX3" fmla="*/ 1270660 w 2588821"/>
              <a:gd name="connsiteY3" fmla="*/ 997527 h 1165778"/>
              <a:gd name="connsiteX4" fmla="*/ 2006930 w 2588821"/>
              <a:gd name="connsiteY4" fmla="*/ 1151907 h 1165778"/>
              <a:gd name="connsiteX5" fmla="*/ 2588821 w 2588821"/>
              <a:gd name="connsiteY5" fmla="*/ 1163782 h 1165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821" h="1165778">
                <a:moveTo>
                  <a:pt x="0" y="0"/>
                </a:moveTo>
                <a:cubicBezTo>
                  <a:pt x="107867" y="67294"/>
                  <a:pt x="215735" y="134588"/>
                  <a:pt x="332509" y="237507"/>
                </a:cubicBezTo>
                <a:cubicBezTo>
                  <a:pt x="449283" y="340426"/>
                  <a:pt x="544285" y="490847"/>
                  <a:pt x="700644" y="617517"/>
                </a:cubicBezTo>
                <a:cubicBezTo>
                  <a:pt x="857003" y="744187"/>
                  <a:pt x="1052946" y="908462"/>
                  <a:pt x="1270660" y="997527"/>
                </a:cubicBezTo>
                <a:cubicBezTo>
                  <a:pt x="1488374" y="1086592"/>
                  <a:pt x="1787236" y="1124198"/>
                  <a:pt x="2006930" y="1151907"/>
                </a:cubicBezTo>
                <a:cubicBezTo>
                  <a:pt x="2226624" y="1179616"/>
                  <a:pt x="2450276" y="1155865"/>
                  <a:pt x="2588821" y="1163782"/>
                </a:cubicBezTo>
              </a:path>
            </a:pathLst>
          </a:custGeom>
          <a:noFill/>
          <a:ln w="635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0" name="Textfeld 59"/>
          <p:cNvSpPr txBox="1"/>
          <p:nvPr/>
        </p:nvSpPr>
        <p:spPr>
          <a:xfrm>
            <a:off x="1660153" y="5371138"/>
            <a:ext cx="4651871" cy="461665"/>
          </a:xfrm>
          <a:prstGeom prst="rect">
            <a:avLst/>
          </a:prstGeom>
          <a:noFill/>
        </p:spPr>
        <p:txBody>
          <a:bodyPr wrap="square" rtlCol="0">
            <a:spAutoFit/>
          </a:bodyPr>
          <a:lstStyle/>
          <a:p>
            <a:r>
              <a:rPr lang="de-AT" sz="2400" dirty="0"/>
              <a:t>Änderungsakzeptanz</a:t>
            </a:r>
          </a:p>
        </p:txBody>
      </p:sp>
      <p:sp>
        <p:nvSpPr>
          <p:cNvPr id="67" name="Textfeld 66"/>
          <p:cNvSpPr txBox="1"/>
          <p:nvPr/>
        </p:nvSpPr>
        <p:spPr>
          <a:xfrm>
            <a:off x="8335422" y="2855268"/>
            <a:ext cx="2159264" cy="830997"/>
          </a:xfrm>
          <a:prstGeom prst="rect">
            <a:avLst/>
          </a:prstGeom>
          <a:noFill/>
        </p:spPr>
        <p:txBody>
          <a:bodyPr wrap="square" rtlCol="0">
            <a:spAutoFit/>
          </a:bodyPr>
          <a:lstStyle/>
          <a:p>
            <a:pPr marL="285750" indent="-285750">
              <a:buFont typeface="Wingdings" pitchFamily="2" charset="2"/>
              <a:buChar char="§"/>
            </a:pPr>
            <a:r>
              <a:rPr lang="de-AT" sz="2400" b="1" dirty="0" err="1">
                <a:solidFill>
                  <a:srgbClr val="C00000"/>
                </a:solidFill>
              </a:rPr>
              <a:t>Scrum</a:t>
            </a:r>
            <a:endParaRPr lang="de-AT" sz="2400" b="1" dirty="0">
              <a:solidFill>
                <a:schemeClr val="accent3">
                  <a:lumMod val="50000"/>
                </a:schemeClr>
              </a:solidFill>
            </a:endParaRPr>
          </a:p>
          <a:p>
            <a:pPr marL="285750" indent="-285750">
              <a:buFont typeface="Wingdings" pitchFamily="2" charset="2"/>
              <a:buChar char="§"/>
            </a:pPr>
            <a:r>
              <a:rPr lang="de-AT" sz="2400" b="1" dirty="0">
                <a:solidFill>
                  <a:schemeClr val="accent3">
                    <a:lumMod val="50000"/>
                  </a:schemeClr>
                </a:solidFill>
              </a:rPr>
              <a:t>Traditionell</a:t>
            </a:r>
          </a:p>
        </p:txBody>
      </p:sp>
      <p:sp>
        <p:nvSpPr>
          <p:cNvPr id="46" name="Textfeld 45" hidden="1"/>
          <p:cNvSpPr txBox="1"/>
          <p:nvPr/>
        </p:nvSpPr>
        <p:spPr>
          <a:xfrm>
            <a:off x="8017528" y="1695961"/>
            <a:ext cx="2862775" cy="830997"/>
          </a:xfrm>
          <a:prstGeom prst="rect">
            <a:avLst/>
          </a:prstGeom>
          <a:noFill/>
        </p:spPr>
        <p:txBody>
          <a:bodyPr wrap="square" rtlCol="0">
            <a:spAutoFit/>
          </a:bodyPr>
          <a:lstStyle/>
          <a:p>
            <a:r>
              <a:rPr lang="de-AT" sz="2400" dirty="0"/>
              <a:t>Projektkenngrößen im Vergleich</a:t>
            </a:r>
          </a:p>
        </p:txBody>
      </p:sp>
      <p:sp>
        <p:nvSpPr>
          <p:cNvPr id="47" name="Textfeld 46"/>
          <p:cNvSpPr txBox="1"/>
          <p:nvPr/>
        </p:nvSpPr>
        <p:spPr>
          <a:xfrm>
            <a:off x="7896523" y="5098764"/>
            <a:ext cx="242008" cy="369332"/>
          </a:xfrm>
          <a:prstGeom prst="rect">
            <a:avLst/>
          </a:prstGeom>
          <a:noFill/>
        </p:spPr>
        <p:txBody>
          <a:bodyPr wrap="square" rtlCol="0">
            <a:spAutoFit/>
          </a:bodyPr>
          <a:lstStyle/>
          <a:p>
            <a:r>
              <a:rPr lang="de-AT" b="1" dirty="0">
                <a:solidFill>
                  <a:schemeClr val="bg1">
                    <a:lumMod val="50000"/>
                  </a:schemeClr>
                </a:solidFill>
              </a:rPr>
              <a:t>t</a:t>
            </a:r>
          </a:p>
        </p:txBody>
      </p:sp>
      <p:sp>
        <p:nvSpPr>
          <p:cNvPr id="50" name="Textfeld 49"/>
          <p:cNvSpPr txBox="1"/>
          <p:nvPr/>
        </p:nvSpPr>
        <p:spPr>
          <a:xfrm>
            <a:off x="1343472" y="1979548"/>
            <a:ext cx="864096" cy="369332"/>
          </a:xfrm>
          <a:prstGeom prst="rect">
            <a:avLst/>
          </a:prstGeom>
          <a:noFill/>
        </p:spPr>
        <p:txBody>
          <a:bodyPr wrap="square" rtlCol="0">
            <a:spAutoFit/>
          </a:bodyPr>
          <a:lstStyle/>
          <a:p>
            <a:r>
              <a:rPr lang="de-AT" b="1" dirty="0">
                <a:solidFill>
                  <a:schemeClr val="bg1">
                    <a:lumMod val="50000"/>
                  </a:schemeClr>
                </a:solidFill>
              </a:rPr>
              <a:t>hoch</a:t>
            </a:r>
          </a:p>
        </p:txBody>
      </p:sp>
    </p:spTree>
    <p:extLst>
      <p:ext uri="{BB962C8B-B14F-4D97-AF65-F5344CB8AC3E}">
        <p14:creationId xmlns:p14="http://schemas.microsoft.com/office/powerpoint/2010/main" val="54855056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Vergleich von Projektkenngrößen (2)</a:t>
            </a:r>
          </a:p>
        </p:txBody>
      </p:sp>
      <p:sp>
        <p:nvSpPr>
          <p:cNvPr id="67" name="Textfeld 66"/>
          <p:cNvSpPr txBox="1"/>
          <p:nvPr/>
        </p:nvSpPr>
        <p:spPr>
          <a:xfrm>
            <a:off x="8335422" y="2855268"/>
            <a:ext cx="2159264" cy="830997"/>
          </a:xfrm>
          <a:prstGeom prst="rect">
            <a:avLst/>
          </a:prstGeom>
          <a:noFill/>
        </p:spPr>
        <p:txBody>
          <a:bodyPr wrap="square" rtlCol="0">
            <a:spAutoFit/>
          </a:bodyPr>
          <a:lstStyle/>
          <a:p>
            <a:pPr marL="285750" indent="-285750">
              <a:buFont typeface="Wingdings" pitchFamily="2" charset="2"/>
              <a:buChar char="§"/>
            </a:pPr>
            <a:r>
              <a:rPr lang="de-AT" sz="2400" b="1" dirty="0">
                <a:solidFill>
                  <a:srgbClr val="C00000"/>
                </a:solidFill>
              </a:rPr>
              <a:t>Scrum</a:t>
            </a:r>
            <a:endParaRPr lang="de-AT" sz="2400" b="1" dirty="0">
              <a:solidFill>
                <a:schemeClr val="accent3">
                  <a:lumMod val="50000"/>
                </a:schemeClr>
              </a:solidFill>
            </a:endParaRPr>
          </a:p>
          <a:p>
            <a:pPr marL="285750" indent="-285750">
              <a:buFont typeface="Wingdings" pitchFamily="2" charset="2"/>
              <a:buChar char="§"/>
            </a:pPr>
            <a:r>
              <a:rPr lang="de-AT" sz="2400" b="1" dirty="0">
                <a:solidFill>
                  <a:schemeClr val="accent3">
                    <a:lumMod val="50000"/>
                  </a:schemeClr>
                </a:solidFill>
              </a:rPr>
              <a:t>Traditionell</a:t>
            </a:r>
          </a:p>
        </p:txBody>
      </p:sp>
      <p:sp>
        <p:nvSpPr>
          <p:cNvPr id="46" name="Textfeld 45" hidden="1"/>
          <p:cNvSpPr txBox="1"/>
          <p:nvPr/>
        </p:nvSpPr>
        <p:spPr>
          <a:xfrm>
            <a:off x="8017528" y="1695961"/>
            <a:ext cx="2862775" cy="830997"/>
          </a:xfrm>
          <a:prstGeom prst="rect">
            <a:avLst/>
          </a:prstGeom>
          <a:noFill/>
        </p:spPr>
        <p:txBody>
          <a:bodyPr wrap="square" rtlCol="0">
            <a:spAutoFit/>
          </a:bodyPr>
          <a:lstStyle/>
          <a:p>
            <a:r>
              <a:rPr lang="de-AT" sz="2400" dirty="0"/>
              <a:t>Projektkenngrößen im Vergleich</a:t>
            </a:r>
          </a:p>
        </p:txBody>
      </p:sp>
      <p:sp>
        <p:nvSpPr>
          <p:cNvPr id="44" name="Bogen 43"/>
          <p:cNvSpPr/>
          <p:nvPr/>
        </p:nvSpPr>
        <p:spPr>
          <a:xfrm>
            <a:off x="1694794" y="934762"/>
            <a:ext cx="5827027" cy="2867076"/>
          </a:xfrm>
          <a:prstGeom prst="arc">
            <a:avLst>
              <a:gd name="adj1" fmla="val 7919"/>
              <a:gd name="adj2" fmla="val 10820512"/>
            </a:avLst>
          </a:prstGeom>
          <a:ln w="635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grpSp>
        <p:nvGrpSpPr>
          <p:cNvPr id="68" name="Gruppieren 67"/>
          <p:cNvGrpSpPr/>
          <p:nvPr/>
        </p:nvGrpSpPr>
        <p:grpSpPr>
          <a:xfrm>
            <a:off x="1694793" y="1865305"/>
            <a:ext cx="5839482" cy="989763"/>
            <a:chOff x="532054" y="1647885"/>
            <a:chExt cx="2286000" cy="457588"/>
          </a:xfrm>
        </p:grpSpPr>
        <p:sp>
          <p:nvSpPr>
            <p:cNvPr id="32" name="Bogen 31"/>
            <p:cNvSpPr/>
            <p:nvPr/>
          </p:nvSpPr>
          <p:spPr>
            <a:xfrm>
              <a:off x="1903654" y="1648273"/>
              <a:ext cx="457200" cy="457200"/>
            </a:xfrm>
            <a:prstGeom prst="arc">
              <a:avLst>
                <a:gd name="adj1" fmla="val 21554766"/>
                <a:gd name="adj2" fmla="val 10591859"/>
              </a:avLst>
            </a:prstGeom>
            <a:ln w="635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3" name="Bogen 32"/>
            <p:cNvSpPr/>
            <p:nvPr/>
          </p:nvSpPr>
          <p:spPr>
            <a:xfrm>
              <a:off x="532054" y="1647885"/>
              <a:ext cx="457200" cy="457200"/>
            </a:xfrm>
            <a:prstGeom prst="arc">
              <a:avLst>
                <a:gd name="adj1" fmla="val 21554766"/>
                <a:gd name="adj2" fmla="val 10591859"/>
              </a:avLst>
            </a:prstGeom>
            <a:ln w="635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4" name="Bogen 33"/>
            <p:cNvSpPr/>
            <p:nvPr/>
          </p:nvSpPr>
          <p:spPr>
            <a:xfrm>
              <a:off x="989254" y="1647885"/>
              <a:ext cx="457200" cy="457200"/>
            </a:xfrm>
            <a:prstGeom prst="arc">
              <a:avLst>
                <a:gd name="adj1" fmla="val 21554766"/>
                <a:gd name="adj2" fmla="val 10591859"/>
              </a:avLst>
            </a:prstGeom>
            <a:ln w="635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5" name="Bogen 34"/>
            <p:cNvSpPr/>
            <p:nvPr/>
          </p:nvSpPr>
          <p:spPr>
            <a:xfrm>
              <a:off x="1446454" y="1648273"/>
              <a:ext cx="457200" cy="457200"/>
            </a:xfrm>
            <a:prstGeom prst="arc">
              <a:avLst>
                <a:gd name="adj1" fmla="val 21554766"/>
                <a:gd name="adj2" fmla="val 10591859"/>
              </a:avLst>
            </a:prstGeom>
            <a:ln w="635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6" name="Bogen 35"/>
            <p:cNvSpPr/>
            <p:nvPr/>
          </p:nvSpPr>
          <p:spPr>
            <a:xfrm>
              <a:off x="2360854" y="1647885"/>
              <a:ext cx="457200" cy="457200"/>
            </a:xfrm>
            <a:prstGeom prst="arc">
              <a:avLst>
                <a:gd name="adj1" fmla="val 21554766"/>
                <a:gd name="adj2" fmla="val 10591859"/>
              </a:avLst>
            </a:prstGeom>
            <a:ln w="635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grpSp>
      <p:sp>
        <p:nvSpPr>
          <p:cNvPr id="54" name="Textfeld 53"/>
          <p:cNvSpPr txBox="1"/>
          <p:nvPr/>
        </p:nvSpPr>
        <p:spPr>
          <a:xfrm>
            <a:off x="1660152" y="5371138"/>
            <a:ext cx="6067778" cy="461665"/>
          </a:xfrm>
          <a:prstGeom prst="rect">
            <a:avLst/>
          </a:prstGeom>
          <a:noFill/>
        </p:spPr>
        <p:txBody>
          <a:bodyPr wrap="square" rtlCol="0">
            <a:spAutoFit/>
          </a:bodyPr>
          <a:lstStyle/>
          <a:p>
            <a:r>
              <a:rPr lang="de-AT" sz="2400" dirty="0"/>
              <a:t>Transparenz des Fortschritts nach außen</a:t>
            </a:r>
          </a:p>
        </p:txBody>
      </p:sp>
      <p:sp>
        <p:nvSpPr>
          <p:cNvPr id="62" name="Textfeld 61"/>
          <p:cNvSpPr txBox="1"/>
          <p:nvPr/>
        </p:nvSpPr>
        <p:spPr>
          <a:xfrm>
            <a:off x="7896523" y="5098764"/>
            <a:ext cx="242008" cy="369332"/>
          </a:xfrm>
          <a:prstGeom prst="rect">
            <a:avLst/>
          </a:prstGeom>
          <a:noFill/>
        </p:spPr>
        <p:txBody>
          <a:bodyPr wrap="square" rtlCol="0">
            <a:spAutoFit/>
          </a:bodyPr>
          <a:lstStyle/>
          <a:p>
            <a:r>
              <a:rPr lang="de-AT" b="1" dirty="0">
                <a:solidFill>
                  <a:schemeClr val="bg1">
                    <a:lumMod val="50000"/>
                  </a:schemeClr>
                </a:solidFill>
              </a:rPr>
              <a:t>t</a:t>
            </a:r>
          </a:p>
        </p:txBody>
      </p:sp>
      <p:sp>
        <p:nvSpPr>
          <p:cNvPr id="63" name="Textfeld 62"/>
          <p:cNvSpPr txBox="1"/>
          <p:nvPr/>
        </p:nvSpPr>
        <p:spPr>
          <a:xfrm>
            <a:off x="1343472" y="1979548"/>
            <a:ext cx="864096" cy="369332"/>
          </a:xfrm>
          <a:prstGeom prst="rect">
            <a:avLst/>
          </a:prstGeom>
          <a:noFill/>
        </p:spPr>
        <p:txBody>
          <a:bodyPr wrap="square" rtlCol="0">
            <a:spAutoFit/>
          </a:bodyPr>
          <a:lstStyle/>
          <a:p>
            <a:r>
              <a:rPr lang="de-AT" b="1" dirty="0">
                <a:solidFill>
                  <a:schemeClr val="bg1">
                    <a:lumMod val="50000"/>
                  </a:schemeClr>
                </a:solidFill>
              </a:rPr>
              <a:t>hoch</a:t>
            </a:r>
          </a:p>
        </p:txBody>
      </p:sp>
      <p:grpSp>
        <p:nvGrpSpPr>
          <p:cNvPr id="64" name="Gruppieren 63"/>
          <p:cNvGrpSpPr/>
          <p:nvPr/>
        </p:nvGrpSpPr>
        <p:grpSpPr>
          <a:xfrm>
            <a:off x="1681274" y="2348880"/>
            <a:ext cx="6046656" cy="2941782"/>
            <a:chOff x="704528" y="1772816"/>
            <a:chExt cx="2664146" cy="1296144"/>
          </a:xfrm>
        </p:grpSpPr>
        <p:cxnSp>
          <p:nvCxnSpPr>
            <p:cNvPr id="65" name="Gerade Verbindung 64"/>
            <p:cNvCxnSpPr/>
            <p:nvPr/>
          </p:nvCxnSpPr>
          <p:spPr>
            <a:xfrm>
              <a:off x="704528" y="1772816"/>
              <a:ext cx="0" cy="129614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p:nvCxnSpPr>
          <p:spPr>
            <a:xfrm flipH="1">
              <a:off x="704528" y="3068960"/>
              <a:ext cx="2664146" cy="0"/>
            </a:xfrm>
            <a:prstGeom prst="line">
              <a:avLst/>
            </a:prstGeom>
            <a:ln w="508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37761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uppieren 54"/>
          <p:cNvGrpSpPr/>
          <p:nvPr/>
        </p:nvGrpSpPr>
        <p:grpSpPr>
          <a:xfrm>
            <a:off x="1681274" y="2348880"/>
            <a:ext cx="6046656" cy="2941782"/>
            <a:chOff x="704528" y="1772816"/>
            <a:chExt cx="2664146" cy="1296144"/>
          </a:xfrm>
        </p:grpSpPr>
        <p:cxnSp>
          <p:nvCxnSpPr>
            <p:cNvPr id="62" name="Gerade Verbindung 61"/>
            <p:cNvCxnSpPr/>
            <p:nvPr/>
          </p:nvCxnSpPr>
          <p:spPr>
            <a:xfrm>
              <a:off x="704528" y="1772816"/>
              <a:ext cx="0" cy="1296144"/>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p:nvCxnSpPr>
          <p:spPr>
            <a:xfrm flipH="1">
              <a:off x="704528" y="3068960"/>
              <a:ext cx="2664146" cy="0"/>
            </a:xfrm>
            <a:prstGeom prst="line">
              <a:avLst/>
            </a:prstGeom>
            <a:ln w="50800">
              <a:solidFill>
                <a:schemeClr val="bg1">
                  <a:lumMod val="50000"/>
                </a:schemeClr>
              </a:solidFill>
              <a:headEnd type="arrow"/>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de-AT" dirty="0"/>
              <a:t>Vergleich von Projektkenngrößen (3)</a:t>
            </a:r>
          </a:p>
        </p:txBody>
      </p:sp>
      <p:sp>
        <p:nvSpPr>
          <p:cNvPr id="67" name="Textfeld 66"/>
          <p:cNvSpPr txBox="1"/>
          <p:nvPr/>
        </p:nvSpPr>
        <p:spPr>
          <a:xfrm>
            <a:off x="8335422" y="2855268"/>
            <a:ext cx="2159264" cy="830997"/>
          </a:xfrm>
          <a:prstGeom prst="rect">
            <a:avLst/>
          </a:prstGeom>
          <a:noFill/>
        </p:spPr>
        <p:txBody>
          <a:bodyPr wrap="square" rtlCol="0">
            <a:spAutoFit/>
          </a:bodyPr>
          <a:lstStyle/>
          <a:p>
            <a:pPr marL="285750" indent="-285750">
              <a:buFont typeface="Wingdings" pitchFamily="2" charset="2"/>
              <a:buChar char="§"/>
            </a:pPr>
            <a:r>
              <a:rPr lang="de-AT" sz="2400" b="1" dirty="0">
                <a:solidFill>
                  <a:srgbClr val="C00000"/>
                </a:solidFill>
              </a:rPr>
              <a:t>Scrum</a:t>
            </a:r>
            <a:endParaRPr lang="de-AT" sz="2400" b="1" dirty="0">
              <a:solidFill>
                <a:schemeClr val="accent3">
                  <a:lumMod val="50000"/>
                </a:schemeClr>
              </a:solidFill>
            </a:endParaRPr>
          </a:p>
          <a:p>
            <a:pPr marL="285750" indent="-285750">
              <a:buFont typeface="Wingdings" pitchFamily="2" charset="2"/>
              <a:buChar char="§"/>
            </a:pPr>
            <a:r>
              <a:rPr lang="de-AT" sz="2400" b="1" dirty="0">
                <a:solidFill>
                  <a:schemeClr val="accent3">
                    <a:lumMod val="50000"/>
                  </a:schemeClr>
                </a:solidFill>
              </a:rPr>
              <a:t>Traditionell</a:t>
            </a:r>
          </a:p>
        </p:txBody>
      </p:sp>
      <p:sp>
        <p:nvSpPr>
          <p:cNvPr id="46" name="Textfeld 45" hidden="1"/>
          <p:cNvSpPr txBox="1"/>
          <p:nvPr/>
        </p:nvSpPr>
        <p:spPr>
          <a:xfrm>
            <a:off x="8017528" y="1695961"/>
            <a:ext cx="2862775" cy="830997"/>
          </a:xfrm>
          <a:prstGeom prst="rect">
            <a:avLst/>
          </a:prstGeom>
          <a:noFill/>
        </p:spPr>
        <p:txBody>
          <a:bodyPr wrap="square" rtlCol="0">
            <a:spAutoFit/>
          </a:bodyPr>
          <a:lstStyle/>
          <a:p>
            <a:r>
              <a:rPr lang="de-AT" sz="2400" dirty="0"/>
              <a:t>Projektkenngrößen im Vergleich</a:t>
            </a:r>
          </a:p>
        </p:txBody>
      </p:sp>
      <p:sp>
        <p:nvSpPr>
          <p:cNvPr id="41" name="Textfeld 40"/>
          <p:cNvSpPr txBox="1"/>
          <p:nvPr/>
        </p:nvSpPr>
        <p:spPr>
          <a:xfrm>
            <a:off x="1660153" y="5371138"/>
            <a:ext cx="4651871" cy="461665"/>
          </a:xfrm>
          <a:prstGeom prst="rect">
            <a:avLst/>
          </a:prstGeom>
          <a:noFill/>
        </p:spPr>
        <p:txBody>
          <a:bodyPr wrap="square" rtlCol="0">
            <a:spAutoFit/>
          </a:bodyPr>
          <a:lstStyle/>
          <a:p>
            <a:r>
              <a:rPr lang="de-AT" sz="2400" dirty="0"/>
              <a:t>Geschäftswert</a:t>
            </a:r>
          </a:p>
        </p:txBody>
      </p:sp>
      <p:sp>
        <p:nvSpPr>
          <p:cNvPr id="43" name="Freihandform 42"/>
          <p:cNvSpPr/>
          <p:nvPr/>
        </p:nvSpPr>
        <p:spPr>
          <a:xfrm>
            <a:off x="1668577" y="2351299"/>
            <a:ext cx="6060062" cy="2935773"/>
          </a:xfrm>
          <a:custGeom>
            <a:avLst/>
            <a:gdLst>
              <a:gd name="connsiteX0" fmla="*/ 0 w 2541319"/>
              <a:gd name="connsiteY0" fmla="*/ 1306286 h 1306286"/>
              <a:gd name="connsiteX1" fmla="*/ 95002 w 2541319"/>
              <a:gd name="connsiteY1" fmla="*/ 1092530 h 1306286"/>
              <a:gd name="connsiteX2" fmla="*/ 344384 w 2541319"/>
              <a:gd name="connsiteY2" fmla="*/ 783771 h 1306286"/>
              <a:gd name="connsiteX3" fmla="*/ 724395 w 2541319"/>
              <a:gd name="connsiteY3" fmla="*/ 486888 h 1306286"/>
              <a:gd name="connsiteX4" fmla="*/ 1151906 w 2541319"/>
              <a:gd name="connsiteY4" fmla="*/ 308758 h 1306286"/>
              <a:gd name="connsiteX5" fmla="*/ 1745673 w 2541319"/>
              <a:gd name="connsiteY5" fmla="*/ 118753 h 1306286"/>
              <a:gd name="connsiteX6" fmla="*/ 2541319 w 2541319"/>
              <a:gd name="connsiteY6" fmla="*/ 0 h 130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1319" h="1306286">
                <a:moveTo>
                  <a:pt x="0" y="1306286"/>
                </a:moveTo>
                <a:cubicBezTo>
                  <a:pt x="18802" y="1242951"/>
                  <a:pt x="37605" y="1179616"/>
                  <a:pt x="95002" y="1092530"/>
                </a:cubicBezTo>
                <a:cubicBezTo>
                  <a:pt x="152399" y="1005444"/>
                  <a:pt x="239485" y="884711"/>
                  <a:pt x="344384" y="783771"/>
                </a:cubicBezTo>
                <a:cubicBezTo>
                  <a:pt x="449283" y="682831"/>
                  <a:pt x="589808" y="566057"/>
                  <a:pt x="724395" y="486888"/>
                </a:cubicBezTo>
                <a:cubicBezTo>
                  <a:pt x="858982" y="407719"/>
                  <a:pt x="981693" y="370114"/>
                  <a:pt x="1151906" y="308758"/>
                </a:cubicBezTo>
                <a:cubicBezTo>
                  <a:pt x="1322119" y="247402"/>
                  <a:pt x="1514104" y="170213"/>
                  <a:pt x="1745673" y="118753"/>
                </a:cubicBezTo>
                <a:cubicBezTo>
                  <a:pt x="1977242" y="67293"/>
                  <a:pt x="2541319" y="0"/>
                  <a:pt x="25413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reihandform 9"/>
          <p:cNvSpPr/>
          <p:nvPr/>
        </p:nvSpPr>
        <p:spPr>
          <a:xfrm>
            <a:off x="1686156" y="2348881"/>
            <a:ext cx="6041774" cy="2925579"/>
          </a:xfrm>
          <a:custGeom>
            <a:avLst/>
            <a:gdLst>
              <a:gd name="connsiteX0" fmla="*/ 0 w 2533650"/>
              <a:gd name="connsiteY0" fmla="*/ 1301750 h 1301750"/>
              <a:gd name="connsiteX1" fmla="*/ 1225550 w 2533650"/>
              <a:gd name="connsiteY1" fmla="*/ 1289050 h 1301750"/>
              <a:gd name="connsiteX2" fmla="*/ 1924050 w 2533650"/>
              <a:gd name="connsiteY2" fmla="*/ 1257300 h 1301750"/>
              <a:gd name="connsiteX3" fmla="*/ 2165350 w 2533650"/>
              <a:gd name="connsiteY3" fmla="*/ 1238250 h 1301750"/>
              <a:gd name="connsiteX4" fmla="*/ 2279650 w 2533650"/>
              <a:gd name="connsiteY4" fmla="*/ 1187450 h 1301750"/>
              <a:gd name="connsiteX5" fmla="*/ 2374900 w 2533650"/>
              <a:gd name="connsiteY5" fmla="*/ 996950 h 1301750"/>
              <a:gd name="connsiteX6" fmla="*/ 2425700 w 2533650"/>
              <a:gd name="connsiteY6" fmla="*/ 793750 h 1301750"/>
              <a:gd name="connsiteX7" fmla="*/ 2533650 w 2533650"/>
              <a:gd name="connsiteY7" fmla="*/ 0 h 1301750"/>
              <a:gd name="connsiteX8" fmla="*/ 2533650 w 2533650"/>
              <a:gd name="connsiteY8" fmla="*/ 0 h 1301750"/>
              <a:gd name="connsiteX9" fmla="*/ 2533650 w 2533650"/>
              <a:gd name="connsiteY9" fmla="*/ 0 h 13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3650" h="1301750">
                <a:moveTo>
                  <a:pt x="0" y="1301750"/>
                </a:moveTo>
                <a:lnTo>
                  <a:pt x="1225550" y="1289050"/>
                </a:lnTo>
                <a:cubicBezTo>
                  <a:pt x="1546225" y="1281642"/>
                  <a:pt x="1767417" y="1265767"/>
                  <a:pt x="1924050" y="1257300"/>
                </a:cubicBezTo>
                <a:cubicBezTo>
                  <a:pt x="2080683" y="1248833"/>
                  <a:pt x="2106083" y="1249892"/>
                  <a:pt x="2165350" y="1238250"/>
                </a:cubicBezTo>
                <a:cubicBezTo>
                  <a:pt x="2224617" y="1226608"/>
                  <a:pt x="2244725" y="1227667"/>
                  <a:pt x="2279650" y="1187450"/>
                </a:cubicBezTo>
                <a:cubicBezTo>
                  <a:pt x="2314575" y="1147233"/>
                  <a:pt x="2350558" y="1062567"/>
                  <a:pt x="2374900" y="996950"/>
                </a:cubicBezTo>
                <a:cubicBezTo>
                  <a:pt x="2399242" y="931333"/>
                  <a:pt x="2399242" y="959908"/>
                  <a:pt x="2425700" y="793750"/>
                </a:cubicBezTo>
                <a:cubicBezTo>
                  <a:pt x="2452158" y="627592"/>
                  <a:pt x="2533650" y="0"/>
                  <a:pt x="2533650" y="0"/>
                </a:cubicBezTo>
                <a:lnTo>
                  <a:pt x="2533650" y="0"/>
                </a:lnTo>
                <a:lnTo>
                  <a:pt x="2533650" y="0"/>
                </a:lnTo>
              </a:path>
            </a:pathLst>
          </a:custGeom>
          <a:noFill/>
          <a:ln w="635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Textfeld 52"/>
          <p:cNvSpPr txBox="1"/>
          <p:nvPr/>
        </p:nvSpPr>
        <p:spPr>
          <a:xfrm>
            <a:off x="7896523" y="5098764"/>
            <a:ext cx="242008" cy="369332"/>
          </a:xfrm>
          <a:prstGeom prst="rect">
            <a:avLst/>
          </a:prstGeom>
          <a:noFill/>
        </p:spPr>
        <p:txBody>
          <a:bodyPr wrap="square" rtlCol="0">
            <a:spAutoFit/>
          </a:bodyPr>
          <a:lstStyle/>
          <a:p>
            <a:r>
              <a:rPr lang="de-AT" b="1" dirty="0">
                <a:solidFill>
                  <a:schemeClr val="bg1">
                    <a:lumMod val="50000"/>
                  </a:schemeClr>
                </a:solidFill>
              </a:rPr>
              <a:t>t</a:t>
            </a:r>
          </a:p>
        </p:txBody>
      </p:sp>
      <p:sp>
        <p:nvSpPr>
          <p:cNvPr id="54" name="Textfeld 53"/>
          <p:cNvSpPr txBox="1"/>
          <p:nvPr/>
        </p:nvSpPr>
        <p:spPr>
          <a:xfrm>
            <a:off x="1343472" y="1979548"/>
            <a:ext cx="864096" cy="369332"/>
          </a:xfrm>
          <a:prstGeom prst="rect">
            <a:avLst/>
          </a:prstGeom>
          <a:noFill/>
        </p:spPr>
        <p:txBody>
          <a:bodyPr wrap="square" rtlCol="0">
            <a:spAutoFit/>
          </a:bodyPr>
          <a:lstStyle/>
          <a:p>
            <a:r>
              <a:rPr lang="de-AT" b="1" dirty="0">
                <a:solidFill>
                  <a:schemeClr val="bg1">
                    <a:lumMod val="50000"/>
                  </a:schemeClr>
                </a:solidFill>
              </a:rPr>
              <a:t>hoch</a:t>
            </a:r>
          </a:p>
        </p:txBody>
      </p:sp>
    </p:spTree>
    <p:extLst>
      <p:ext uri="{BB962C8B-B14F-4D97-AF65-F5344CB8AC3E}">
        <p14:creationId xmlns:p14="http://schemas.microsoft.com/office/powerpoint/2010/main" val="340212314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0" grpId="0" animBg="1"/>
    </p:bld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4BB0DD-7324-45C4-B5A6-14D95BB9F6E7}">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2090</Words>
  <Application>Microsoft Office PowerPoint</Application>
  <PresentationFormat>Breitbild</PresentationFormat>
  <Paragraphs>420</Paragraphs>
  <Slides>29</Slides>
  <Notes>28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Avenir Next LT Pro</vt:lpstr>
      <vt:lpstr>Avenir Next LT Pro Light</vt:lpstr>
      <vt:lpstr>Calibri</vt:lpstr>
      <vt:lpstr>Wingdings</vt:lpstr>
      <vt:lpstr>EncaseVTI</vt:lpstr>
      <vt:lpstr>Agile Software Entwicklung nach SCRUM</vt:lpstr>
      <vt:lpstr>Traditionelle Entwicklung nach Wasserfall</vt:lpstr>
      <vt:lpstr>Traditioneller Ansatz</vt:lpstr>
      <vt:lpstr>Iterativer Ansatz</vt:lpstr>
      <vt:lpstr>Scrum</vt:lpstr>
      <vt:lpstr>Welchen Nutzen bringt das?</vt:lpstr>
      <vt:lpstr>Vergleich von Projektkenngrößen (1)</vt:lpstr>
      <vt:lpstr>Vergleich von Projektkenngrößen (2)</vt:lpstr>
      <vt:lpstr>Vergleich von Projektkenngrößen (3)</vt:lpstr>
      <vt:lpstr>Aus Kundensicht</vt:lpstr>
      <vt:lpstr>Bestandteile des Frameworks</vt:lpstr>
      <vt:lpstr>Sprint im Überblick</vt:lpstr>
      <vt:lpstr>Product Backlog (kurz)</vt:lpstr>
      <vt:lpstr>Product Owner (kurz)</vt:lpstr>
      <vt:lpstr>Sprint Backlog</vt:lpstr>
      <vt:lpstr>Increment</vt:lpstr>
      <vt:lpstr>Relatives Schätzen</vt:lpstr>
      <vt:lpstr>Planning Poker</vt:lpstr>
      <vt:lpstr>Schätzen mit Punkten Übung</vt:lpstr>
      <vt:lpstr>Daily Scrum</vt:lpstr>
      <vt:lpstr>Sprint Board</vt:lpstr>
      <vt:lpstr>Sprint Board</vt:lpstr>
      <vt:lpstr>Beispiel Jira Scrum-Board</vt:lpstr>
      <vt:lpstr> Burndown-Chart</vt:lpstr>
      <vt:lpstr>Burndown-Charts</vt:lpstr>
      <vt:lpstr>Sprint Review</vt:lpstr>
      <vt:lpstr>Sprint Retrospective</vt:lpstr>
      <vt:lpstr>Sprintübergang</vt:lpstr>
      <vt:lpstr>Viel Erfolg beim Agilen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Koch</cp:lastModifiedBy>
  <cp:revision>377</cp:revision>
  <dcterms:created xsi:type="dcterms:W3CDTF">2023-08-23T09:07:38Z</dcterms:created>
  <dcterms:modified xsi:type="dcterms:W3CDTF">2024-04-16T06:42:07Z</dcterms:modified>
</cp:coreProperties>
</file>