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54"/>
  </p:notesMasterIdLst>
  <p:sldIdLst>
    <p:sldId id="256" r:id="rId2"/>
    <p:sldId id="287" r:id="rId3"/>
    <p:sldId id="522" r:id="rId4"/>
    <p:sldId id="523" r:id="rId5"/>
    <p:sldId id="521" r:id="rId6"/>
    <p:sldId id="525" r:id="rId7"/>
    <p:sldId id="529" r:id="rId8"/>
    <p:sldId id="531" r:id="rId9"/>
    <p:sldId id="547" r:id="rId10"/>
    <p:sldId id="524" r:id="rId11"/>
    <p:sldId id="530" r:id="rId12"/>
    <p:sldId id="534" r:id="rId13"/>
    <p:sldId id="526" r:id="rId14"/>
    <p:sldId id="533" r:id="rId15"/>
    <p:sldId id="542" r:id="rId16"/>
    <p:sldId id="527" r:id="rId17"/>
    <p:sldId id="532" r:id="rId18"/>
    <p:sldId id="535" r:id="rId19"/>
    <p:sldId id="536" r:id="rId20"/>
    <p:sldId id="537" r:id="rId21"/>
    <p:sldId id="559" r:id="rId22"/>
    <p:sldId id="540" r:id="rId23"/>
    <p:sldId id="543" r:id="rId24"/>
    <p:sldId id="538" r:id="rId25"/>
    <p:sldId id="541" r:id="rId26"/>
    <p:sldId id="545" r:id="rId27"/>
    <p:sldId id="546" r:id="rId28"/>
    <p:sldId id="548" r:id="rId29"/>
    <p:sldId id="544" r:id="rId30"/>
    <p:sldId id="549" r:id="rId31"/>
    <p:sldId id="550" r:id="rId32"/>
    <p:sldId id="551" r:id="rId33"/>
    <p:sldId id="557" r:id="rId34"/>
    <p:sldId id="552" r:id="rId35"/>
    <p:sldId id="553" r:id="rId36"/>
    <p:sldId id="555" r:id="rId37"/>
    <p:sldId id="558" r:id="rId38"/>
    <p:sldId id="539" r:id="rId39"/>
    <p:sldId id="560" r:id="rId40"/>
    <p:sldId id="562" r:id="rId41"/>
    <p:sldId id="563" r:id="rId42"/>
    <p:sldId id="565" r:id="rId43"/>
    <p:sldId id="564" r:id="rId44"/>
    <p:sldId id="566" r:id="rId45"/>
    <p:sldId id="567" r:id="rId46"/>
    <p:sldId id="568" r:id="rId47"/>
    <p:sldId id="569" r:id="rId48"/>
    <p:sldId id="570" r:id="rId49"/>
    <p:sldId id="571" r:id="rId50"/>
    <p:sldId id="573" r:id="rId51"/>
    <p:sldId id="572" r:id="rId52"/>
    <p:sldId id="292" r:id="rId5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50" autoAdjust="0"/>
    <p:restoredTop sz="85429" autoAdjust="0"/>
  </p:normalViewPr>
  <p:slideViewPr>
    <p:cSldViewPr snapToGrid="0">
      <p:cViewPr varScale="1">
        <p:scale>
          <a:sx n="97" d="100"/>
          <a:sy n="97" d="100"/>
        </p:scale>
        <p:origin x="216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CDAC1-6FCA-45D2-8937-C5FBB2AD5D5F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B60C3-44C3-43DA-B37B-CB760CF063A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03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B60C3-44C3-43DA-B37B-CB760CF063A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4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B60C3-44C3-43DA-B37B-CB760CF063A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846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B60C3-44C3-43DA-B37B-CB760CF063A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91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B60C3-44C3-43DA-B37B-CB760CF063A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73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B60C3-44C3-43DA-B37B-CB760CF063A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10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B60C3-44C3-43DA-B37B-CB760CF063AA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62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B60C3-44C3-43DA-B37B-CB760CF063A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79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B60C3-44C3-43DA-B37B-CB760CF063AA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43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4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8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7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16B5CE6-3974-FC3B-9867-B0477F818A95}"/>
              </a:ext>
            </a:extLst>
          </p:cNvPr>
          <p:cNvSpPr txBox="1"/>
          <p:nvPr userDrawn="1"/>
        </p:nvSpPr>
        <p:spPr>
          <a:xfrm>
            <a:off x="0" y="6524986"/>
            <a:ext cx="12192000" cy="360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 anchor="ctr">
            <a:spAutoFit/>
          </a:bodyPr>
          <a:lstStyle/>
          <a:p>
            <a:pPr algn="l"/>
            <a:r>
              <a:rPr lang="de-AT" sz="1100" dirty="0">
                <a:solidFill>
                  <a:schemeClr val="bg1"/>
                </a:solidFill>
              </a:rPr>
              <a:t>CODERSBAY / WEBENTWICKLUNG</a:t>
            </a:r>
          </a:p>
        </p:txBody>
      </p:sp>
      <p:pic>
        <p:nvPicPr>
          <p:cNvPr id="1026" name="Picture 2" descr="CODERS.BAY | Linz">
            <a:extLst>
              <a:ext uri="{FF2B5EF4-FFF2-40B4-BE49-F238E27FC236}">
                <a16:creationId xmlns:a16="http://schemas.microsoft.com/office/drawing/2014/main" id="{C079F84A-0229-4246-9A37-875D50694A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269" y="95760"/>
            <a:ext cx="675176" cy="67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React – Wikipedia">
            <a:extLst>
              <a:ext uri="{FF2B5EF4-FFF2-40B4-BE49-F238E27FC236}">
                <a16:creationId xmlns:a16="http://schemas.microsoft.com/office/drawing/2014/main" id="{1A5D6DA5-0E30-E534-432A-C03670F276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8877" y="95760"/>
            <a:ext cx="788988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3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4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90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79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0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00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2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16B5CE6-3974-FC3B-9867-B0477F818A95}"/>
              </a:ext>
            </a:extLst>
          </p:cNvPr>
          <p:cNvSpPr txBox="1"/>
          <p:nvPr userDrawn="1"/>
        </p:nvSpPr>
        <p:spPr>
          <a:xfrm>
            <a:off x="0" y="6524986"/>
            <a:ext cx="12192000" cy="360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 anchor="ctr">
            <a:spAutoFit/>
          </a:bodyPr>
          <a:lstStyle/>
          <a:p>
            <a:pPr algn="l"/>
            <a:r>
              <a:rPr lang="de-AT" sz="1100" dirty="0">
                <a:solidFill>
                  <a:schemeClr val="bg1"/>
                </a:solidFill>
              </a:rPr>
              <a:t>CODERSBAY / WEBENTWICKLUNG</a:t>
            </a:r>
          </a:p>
        </p:txBody>
      </p:sp>
    </p:spTree>
    <p:extLst>
      <p:ext uri="{BB962C8B-B14F-4D97-AF65-F5344CB8AC3E}">
        <p14:creationId xmlns:p14="http://schemas.microsoft.com/office/powerpoint/2010/main" val="415554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transform.tools/html-to-jsx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.dev/learn/passing-props-to-a-component#challenges" TargetMode="External"/><Relationship Id="rId2" Type="http://schemas.openxmlformats.org/officeDocument/2006/relationships/hyperlink" Target="https://react.dev/learn/javascript-in-jsx-with-curly-braces#challenge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hyperlink" Target="https://react.dev/learn/rendering-lists#challenges" TargetMode="External"/><Relationship Id="rId4" Type="http://schemas.openxmlformats.org/officeDocument/2006/relationships/hyperlink" Target="https://react.dev/learn/conditional-rendering#challenge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act.dev/learn/queueing-a-series-of-state-updates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hyperlink" Target="https://react.dev/learn/state-as-a-snapshot#challenges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hyperlink" Target="https://react.dev/learn/queueing-a-series-of-state-updates#challenges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.dev/lear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e-react-app.dev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229233-9672-4675-99B7-6CBCEF1CD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in Bild, das Screenshot, Wasser, Blau, unterwasser enthält.&#10;&#10;Automatisch generierte Beschreibung">
            <a:extLst>
              <a:ext uri="{FF2B5EF4-FFF2-40B4-BE49-F238E27FC236}">
                <a16:creationId xmlns:a16="http://schemas.microsoft.com/office/drawing/2014/main" id="{8888D5D7-5569-BBD7-CF94-2A7F62111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" r="33284"/>
          <a:stretch/>
        </p:blipFill>
        <p:spPr>
          <a:xfrm>
            <a:off x="20" y="-2"/>
            <a:ext cx="8115280" cy="6858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5FF010-B53C-46BE-BEEF-AF926A00F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8500" y="2057400"/>
            <a:ext cx="4876800" cy="27432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09AD9C-1F43-4138-A72B-8CA988EDD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300" y="2057400"/>
            <a:ext cx="3276600" cy="2743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16823A-F0C0-9F76-4B25-AE0CF378C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7324" y="2502486"/>
            <a:ext cx="3853851" cy="1853023"/>
          </a:xfrm>
        </p:spPr>
        <p:txBody>
          <a:bodyPr anchor="ctr">
            <a:normAutofit/>
          </a:bodyPr>
          <a:lstStyle/>
          <a:p>
            <a:pPr algn="ctr"/>
            <a:r>
              <a:rPr lang="de-AT" sz="2800" dirty="0"/>
              <a:t>Grundlagen zu React.js</a:t>
            </a:r>
          </a:p>
        </p:txBody>
      </p:sp>
      <p:pic>
        <p:nvPicPr>
          <p:cNvPr id="3" name="Picture 2" descr="React – Wikipedia">
            <a:extLst>
              <a:ext uri="{FF2B5EF4-FFF2-40B4-BE49-F238E27FC236}">
                <a16:creationId xmlns:a16="http://schemas.microsoft.com/office/drawing/2014/main" id="{76CC3A73-5D9E-CDD5-66CF-77807940D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4968" y="2502486"/>
            <a:ext cx="2247834" cy="195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692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BFBAC-F174-E2C5-296F-FBBECDB73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React</a:t>
            </a:r>
            <a:r>
              <a:rPr lang="de-AT" dirty="0"/>
              <a:t> Komponenten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08B22A-FFF5-CF70-7FA2-665BE43C5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1830897"/>
            <a:ext cx="5675376" cy="4469235"/>
          </a:xfrm>
        </p:spPr>
        <p:txBody>
          <a:bodyPr>
            <a:normAutofit/>
          </a:bodyPr>
          <a:lstStyle/>
          <a:p>
            <a:r>
              <a:rPr lang="de-AT" dirty="0" err="1"/>
              <a:t>React</a:t>
            </a:r>
            <a:r>
              <a:rPr lang="de-AT" dirty="0"/>
              <a:t>-Anwendungen bestehen aus Komponenten.</a:t>
            </a:r>
          </a:p>
          <a:p>
            <a:r>
              <a:rPr lang="de-AT" dirty="0"/>
              <a:t>Eine Komponente ist ein Teil der Benutzeroberfläche (UI), der über seine eigene Logik und Darstellung verfügt.</a:t>
            </a:r>
          </a:p>
          <a:p>
            <a:r>
              <a:rPr lang="de-AT" dirty="0"/>
              <a:t>Eine Komponente kann so klein wie eine Schaltfläche oder so groß wie eine ganze Seite sein.</a:t>
            </a:r>
          </a:p>
          <a:p>
            <a:r>
              <a:rPr lang="de-AT" dirty="0"/>
              <a:t>Komponenten können ineinander verschachtelt werden</a:t>
            </a:r>
          </a:p>
          <a:p>
            <a:pPr lvl="1"/>
            <a:r>
              <a:rPr lang="de-AT" dirty="0"/>
              <a:t>Achtung: Komponenten können andere Komponenten rendern, aber ihre Definitionen dürfen niemals verschachtelt sein.</a:t>
            </a:r>
          </a:p>
          <a:p>
            <a:endParaRPr lang="de-AT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29BCA38-E46A-BD3A-9997-B3A0361AC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92808"/>
            <a:ext cx="5928875" cy="386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744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BFBAC-F174-E2C5-296F-FBBECDB73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React</a:t>
            </a:r>
            <a:r>
              <a:rPr lang="de-AT" dirty="0"/>
              <a:t> Komponenten als Funktionen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08B22A-FFF5-CF70-7FA2-665BE43C5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342" y="2057400"/>
            <a:ext cx="7751428" cy="4137259"/>
          </a:xfrm>
        </p:spPr>
        <p:txBody>
          <a:bodyPr>
            <a:normAutofit fontScale="92500" lnSpcReduction="10000"/>
          </a:bodyPr>
          <a:lstStyle/>
          <a:p>
            <a:r>
              <a:rPr lang="de-AT" dirty="0" err="1"/>
              <a:t>React</a:t>
            </a:r>
            <a:r>
              <a:rPr lang="de-AT" dirty="0"/>
              <a:t> Komponenten können durch Klassen oder durch Funktionen definiert werden, wobei Trend stark Richtung Funktionen geht</a:t>
            </a:r>
          </a:p>
          <a:p>
            <a:r>
              <a:rPr lang="de-AT" dirty="0" err="1"/>
              <a:t>React</a:t>
            </a:r>
            <a:r>
              <a:rPr lang="de-AT" dirty="0"/>
              <a:t>-Komponenten starten IMMER mit Großbuchstaben</a:t>
            </a:r>
          </a:p>
          <a:p>
            <a:r>
              <a:rPr lang="de-AT" dirty="0" err="1"/>
              <a:t>React</a:t>
            </a:r>
            <a:r>
              <a:rPr lang="de-AT" dirty="0"/>
              <a:t>-Komponenten sind JavaScript-Funktionen, die Markup (JSX siehe nächste Folie) zurückgeben.</a:t>
            </a:r>
          </a:p>
          <a:p>
            <a:r>
              <a:rPr lang="de-AT" dirty="0"/>
              <a:t>„</a:t>
            </a:r>
            <a:r>
              <a:rPr lang="de-AT" dirty="0" err="1"/>
              <a:t>export</a:t>
            </a:r>
            <a:r>
              <a:rPr lang="de-AT" dirty="0"/>
              <a:t> </a:t>
            </a:r>
            <a:r>
              <a:rPr lang="de-AT" dirty="0" err="1"/>
              <a:t>default</a:t>
            </a:r>
            <a:r>
              <a:rPr lang="de-AT" dirty="0"/>
              <a:t>“ ist eine Standard-JavaScript-Syntax (nicht spezifisch für </a:t>
            </a:r>
            <a:r>
              <a:rPr lang="de-AT" dirty="0" err="1"/>
              <a:t>React</a:t>
            </a:r>
            <a:r>
              <a:rPr lang="de-AT" dirty="0"/>
              <a:t>). Es ermöglicht, die Hauptfunktion in einer Datei zu markieren, damit sie später von anderen Dateien über „</a:t>
            </a:r>
            <a:r>
              <a:rPr lang="de-AT" dirty="0" err="1"/>
              <a:t>import</a:t>
            </a:r>
            <a:r>
              <a:rPr lang="de-AT" dirty="0"/>
              <a:t>“ importiert werden kann</a:t>
            </a:r>
          </a:p>
          <a:p>
            <a:r>
              <a:rPr lang="de-AT" dirty="0" err="1"/>
              <a:t>Bsp</a:t>
            </a:r>
            <a:r>
              <a:rPr lang="de-AT" dirty="0"/>
              <a:t>: </a:t>
            </a:r>
            <a:r>
              <a:rPr lang="de-AT" dirty="0" err="1"/>
              <a:t>import</a:t>
            </a:r>
            <a:r>
              <a:rPr lang="de-AT" dirty="0"/>
              <a:t> </a:t>
            </a:r>
            <a:r>
              <a:rPr lang="de-AT" dirty="0" err="1"/>
              <a:t>MyApp</a:t>
            </a:r>
            <a:r>
              <a:rPr lang="de-AT" dirty="0"/>
              <a:t> </a:t>
            </a:r>
            <a:r>
              <a:rPr lang="de-AT" dirty="0" err="1"/>
              <a:t>from</a:t>
            </a:r>
            <a:r>
              <a:rPr lang="de-AT" dirty="0"/>
              <a:t> “./MyApp.js“</a:t>
            </a:r>
          </a:p>
          <a:p>
            <a:r>
              <a:rPr lang="de-AT" dirty="0"/>
              <a:t>Tipp: Best </a:t>
            </a:r>
            <a:r>
              <a:rPr lang="de-AT" dirty="0" err="1"/>
              <a:t>practice</a:t>
            </a:r>
            <a:r>
              <a:rPr lang="de-AT" dirty="0"/>
              <a:t> ist eine Komponente je JS-Datei, wobei die Datei denselben Namen wie die Funktion der </a:t>
            </a:r>
            <a:r>
              <a:rPr lang="de-AT" dirty="0" err="1"/>
              <a:t>React</a:t>
            </a:r>
            <a:r>
              <a:rPr lang="de-AT" dirty="0"/>
              <a:t> Komponente hat</a:t>
            </a:r>
          </a:p>
          <a:p>
            <a:pPr marL="0" indent="0">
              <a:buNone/>
            </a:pPr>
            <a:endParaRPr lang="de-AT" dirty="0"/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D0A2AA7-9476-6483-8309-DCDFFB06D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9432" y="2221621"/>
            <a:ext cx="3176253" cy="343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061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Baustein ▷ Rechtschreibung, Bedeutung, Definition, Herkunft | Duden">
            <a:extLst>
              <a:ext uri="{FF2B5EF4-FFF2-40B4-BE49-F238E27FC236}">
                <a16:creationId xmlns:a16="http://schemas.microsoft.com/office/drawing/2014/main" id="{78BD1E8B-A735-E5D9-4421-6CDB8CF7C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020" y="2265617"/>
            <a:ext cx="3799762" cy="253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047636A-00EC-347E-74B6-851844C8D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Übung zu </a:t>
            </a:r>
            <a:r>
              <a:rPr lang="de-AT" dirty="0" err="1"/>
              <a:t>React</a:t>
            </a:r>
            <a:r>
              <a:rPr lang="de-AT" dirty="0"/>
              <a:t> Komponenten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6A20DF-7B59-5E5B-CCB9-7E2023435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112" y="2057400"/>
            <a:ext cx="7379208" cy="4137259"/>
          </a:xfrm>
        </p:spPr>
        <p:txBody>
          <a:bodyPr>
            <a:normAutofit/>
          </a:bodyPr>
          <a:lstStyle/>
          <a:p>
            <a:r>
              <a:rPr lang="de-AT" dirty="0"/>
              <a:t>Erstelle einen Ordner „</a:t>
            </a:r>
            <a:r>
              <a:rPr lang="de-AT" dirty="0" err="1"/>
              <a:t>components</a:t>
            </a:r>
            <a:r>
              <a:rPr lang="de-AT" dirty="0"/>
              <a:t>“ in deinem </a:t>
            </a:r>
            <a:r>
              <a:rPr lang="de-AT" dirty="0" err="1"/>
              <a:t>React</a:t>
            </a:r>
            <a:r>
              <a:rPr lang="de-AT" dirty="0"/>
              <a:t> Projekt</a:t>
            </a:r>
          </a:p>
          <a:p>
            <a:r>
              <a:rPr lang="de-AT" dirty="0"/>
              <a:t>Erstelle die Datei „MyParentComponent.js“ und „MyNestedComponent.js“ innerhalb des Ordners „</a:t>
            </a:r>
            <a:r>
              <a:rPr lang="de-AT" dirty="0" err="1"/>
              <a:t>components</a:t>
            </a:r>
            <a:r>
              <a:rPr lang="de-AT" dirty="0"/>
              <a:t>“</a:t>
            </a:r>
          </a:p>
          <a:p>
            <a:r>
              <a:rPr lang="de-AT" dirty="0"/>
              <a:t>MyNestedComponent.js beinhaltet eine gleichnamige Funktion die ein &lt;div&gt; Element zurückgibt welches den Text „Ich bin eine verschachtelte Komponente“ beinhaltet</a:t>
            </a:r>
          </a:p>
          <a:p>
            <a:r>
              <a:rPr lang="de-AT" dirty="0"/>
              <a:t>MyParentComponent.js beinhaltet eine gleichnamige Funktion die ein &lt;div&gt; Element mit dem Text „Ich bin die Parent Komponente“ und zusätzlich die Komponente “</a:t>
            </a:r>
            <a:r>
              <a:rPr lang="de-AT" dirty="0" err="1"/>
              <a:t>MyNestedComponent</a:t>
            </a:r>
            <a:r>
              <a:rPr lang="de-AT" dirty="0"/>
              <a:t>“ zurückgibt</a:t>
            </a:r>
          </a:p>
          <a:p>
            <a:r>
              <a:rPr lang="de-AT" dirty="0"/>
              <a:t>Bind die Komponente “</a:t>
            </a:r>
            <a:r>
              <a:rPr lang="de-AT" dirty="0" err="1"/>
              <a:t>MyParentComponent</a:t>
            </a:r>
            <a:r>
              <a:rPr lang="de-AT" dirty="0"/>
              <a:t>“ in App.js ein</a:t>
            </a:r>
          </a:p>
        </p:txBody>
      </p:sp>
    </p:spTree>
    <p:extLst>
      <p:ext uri="{BB962C8B-B14F-4D97-AF65-F5344CB8AC3E}">
        <p14:creationId xmlns:p14="http://schemas.microsoft.com/office/powerpoint/2010/main" val="4151702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B59115-00E6-2B1B-A696-B82A7BF8D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1905" y="685800"/>
            <a:ext cx="9261796" cy="1371600"/>
          </a:xfrm>
        </p:spPr>
        <p:txBody>
          <a:bodyPr/>
          <a:lstStyle/>
          <a:p>
            <a:r>
              <a:rPr lang="de-AT" dirty="0"/>
              <a:t>JavaScript XML (JSX)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59347F-18A4-708F-420C-9D069254D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509" y="2057400"/>
            <a:ext cx="7175187" cy="4137259"/>
          </a:xfrm>
        </p:spPr>
        <p:txBody>
          <a:bodyPr>
            <a:normAutofit/>
          </a:bodyPr>
          <a:lstStyle/>
          <a:p>
            <a:r>
              <a:rPr lang="de-AT" dirty="0"/>
              <a:t>JSX steht für JavaScript XML und ist eine Syntaxerweiterung für JavaScript.</a:t>
            </a:r>
          </a:p>
          <a:p>
            <a:r>
              <a:rPr lang="de-AT" dirty="0"/>
              <a:t>Es ermöglicht das Schreiben von HTML-ähnlichem Code innerhalb von JavaScript, was die Erstellung von Benutzeroberflächen in </a:t>
            </a:r>
            <a:r>
              <a:rPr lang="de-AT" dirty="0" err="1"/>
              <a:t>React</a:t>
            </a:r>
            <a:r>
              <a:rPr lang="de-AT" dirty="0"/>
              <a:t> erleichtert.</a:t>
            </a:r>
          </a:p>
          <a:p>
            <a:pPr lvl="1"/>
            <a:r>
              <a:rPr lang="de-AT" dirty="0"/>
              <a:t>Um HTML in JSX zu verwandeln kann folgender Converter verwendet werden: </a:t>
            </a:r>
            <a:r>
              <a:rPr lang="de-AT" dirty="0">
                <a:hlinkClick r:id="rId2"/>
              </a:rPr>
              <a:t>https://transform.tools/html-to-jsx</a:t>
            </a:r>
            <a:r>
              <a:rPr lang="de-AT" dirty="0"/>
              <a:t> </a:t>
            </a:r>
          </a:p>
          <a:p>
            <a:r>
              <a:rPr lang="de-AT" dirty="0"/>
              <a:t>JSX wird von </a:t>
            </a:r>
            <a:r>
              <a:rPr lang="de-AT" dirty="0" err="1"/>
              <a:t>React</a:t>
            </a:r>
            <a:r>
              <a:rPr lang="de-AT" dirty="0"/>
              <a:t> verwendet, um virtuelle DOM-Elemente zu erstellen, die dann weiters in tatsächliches HTML umgewandelt und im Browser gerendert werden</a:t>
            </a:r>
          </a:p>
        </p:txBody>
      </p:sp>
      <p:pic>
        <p:nvPicPr>
          <p:cNvPr id="13314" name="Picture 2" descr="JSX">
            <a:extLst>
              <a:ext uri="{FF2B5EF4-FFF2-40B4-BE49-F238E27FC236}">
                <a16:creationId xmlns:a16="http://schemas.microsoft.com/office/drawing/2014/main" id="{D794EE1D-914B-CE0C-3F72-AEF4475656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4"/>
          <a:stretch/>
        </p:blipFill>
        <p:spPr bwMode="auto">
          <a:xfrm>
            <a:off x="8255439" y="2143950"/>
            <a:ext cx="3639669" cy="180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974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00E543-30E0-CC1E-451A-53EEE3E66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Regeln für JSX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E67FBE-642A-84C5-7AD2-69BE8B911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7" y="1781654"/>
            <a:ext cx="6492239" cy="462829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de-AT" dirty="0"/>
              <a:t>Gib ein einziges Parent Element zurück</a:t>
            </a:r>
          </a:p>
          <a:p>
            <a:pPr lvl="1"/>
            <a:r>
              <a:rPr lang="de-AT" sz="1400" dirty="0"/>
              <a:t>Um mehrere Elemente aus einer Komponente zurückzugeben, umschließe sie mit einem einzigen Elternelement, zum Beispiel mit einem &lt;div&gt;</a:t>
            </a:r>
          </a:p>
          <a:p>
            <a:pPr lvl="1"/>
            <a:r>
              <a:rPr lang="de-AT" sz="1400" dirty="0"/>
              <a:t>Wenn man kein zusätzliches &lt;div&gt; im HTML hinzufügen möchten, kann stattdessen ein leeres Fragment &lt;&gt;&lt;/&gt; als Parent Element verwendet werden</a:t>
            </a:r>
          </a:p>
          <a:p>
            <a:pPr marL="342900" indent="-342900">
              <a:buFont typeface="+mj-lt"/>
              <a:buAutoNum type="arabicPeriod"/>
            </a:pPr>
            <a:r>
              <a:rPr lang="de-AT" dirty="0"/>
              <a:t>Schließe alle Tags</a:t>
            </a:r>
          </a:p>
          <a:p>
            <a:pPr lvl="1"/>
            <a:r>
              <a:rPr lang="de-AT" sz="1400" dirty="0"/>
              <a:t>JSX erfordert, dass Tags explizit geschlossen werden: Selbstschließende Tags wie &lt;</a:t>
            </a:r>
            <a:r>
              <a:rPr lang="de-AT" sz="1400" dirty="0" err="1"/>
              <a:t>img</a:t>
            </a:r>
            <a:r>
              <a:rPr lang="de-AT" sz="1400" dirty="0"/>
              <a:t>&gt; oder &lt;li&gt; müssen explizit mit &lt;/</a:t>
            </a:r>
            <a:r>
              <a:rPr lang="de-AT" sz="1400" dirty="0" err="1"/>
              <a:t>img</a:t>
            </a:r>
            <a:r>
              <a:rPr lang="de-AT" sz="1400" dirty="0"/>
              <a:t>&gt; oder &lt;/li&gt; geschlossen werden</a:t>
            </a:r>
          </a:p>
          <a:p>
            <a:pPr marL="342900" indent="-342900">
              <a:buFont typeface="+mj-lt"/>
              <a:buAutoNum type="arabicPeriod"/>
            </a:pPr>
            <a:r>
              <a:rPr lang="de-AT" dirty="0"/>
              <a:t>Verwende meistens </a:t>
            </a:r>
            <a:r>
              <a:rPr lang="de-AT" dirty="0" err="1"/>
              <a:t>camelCase</a:t>
            </a:r>
            <a:r>
              <a:rPr lang="de-AT" dirty="0"/>
              <a:t>! </a:t>
            </a:r>
          </a:p>
          <a:p>
            <a:pPr lvl="1"/>
            <a:r>
              <a:rPr lang="de-AT" sz="1400" dirty="0"/>
              <a:t>JavaScript hat Einschränkungen bei Variablennamen. Zum Beispiel dürfen ihre Namen keine Bindestriche enthalten oder reservierte Wörter wie "</a:t>
            </a:r>
            <a:r>
              <a:rPr lang="de-AT" sz="1400" dirty="0" err="1"/>
              <a:t>class</a:t>
            </a:r>
            <a:r>
              <a:rPr lang="de-AT" sz="1400" dirty="0"/>
              <a:t>" sein. </a:t>
            </a:r>
          </a:p>
          <a:p>
            <a:pPr lvl="1"/>
            <a:r>
              <a:rPr lang="de-AT" sz="1400" dirty="0"/>
              <a:t>Deshalb werden in </a:t>
            </a:r>
            <a:r>
              <a:rPr lang="de-AT" sz="1400" dirty="0" err="1"/>
              <a:t>React</a:t>
            </a:r>
            <a:r>
              <a:rPr lang="de-AT" sz="1400" dirty="0"/>
              <a:t> viele HTML- und SVG-Attribute in </a:t>
            </a:r>
            <a:r>
              <a:rPr lang="de-AT" sz="1400" dirty="0" err="1"/>
              <a:t>camelCase</a:t>
            </a:r>
            <a:r>
              <a:rPr lang="de-AT" sz="1400" dirty="0"/>
              <a:t> geschrieben.  </a:t>
            </a:r>
          </a:p>
          <a:p>
            <a:pPr lvl="1"/>
            <a:r>
              <a:rPr lang="de-AT" sz="1400" dirty="0"/>
              <a:t>Wichtiges Beispiel:</a:t>
            </a:r>
            <a:br>
              <a:rPr lang="de-AT" sz="1400" dirty="0"/>
            </a:br>
            <a:r>
              <a:rPr lang="de-AT" sz="1400" dirty="0"/>
              <a:t>"</a:t>
            </a:r>
            <a:r>
              <a:rPr lang="de-AT" sz="1400" dirty="0" err="1"/>
              <a:t>class</a:t>
            </a:r>
            <a:r>
              <a:rPr lang="de-AT" sz="1400" dirty="0"/>
              <a:t>" wird in JSX zu "</a:t>
            </a:r>
            <a:r>
              <a:rPr lang="de-AT" sz="1400" dirty="0" err="1"/>
              <a:t>className</a:t>
            </a:r>
            <a:r>
              <a:rPr lang="de-AT" sz="1400" dirty="0"/>
              <a:t>", </a:t>
            </a:r>
          </a:p>
          <a:p>
            <a:pPr marL="617220" lvl="1" indent="-342900">
              <a:buFont typeface="+mj-lt"/>
              <a:buAutoNum type="arabicPeriod"/>
            </a:pPr>
            <a:endParaRPr lang="de-AT" sz="8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DDEAD27-6792-4C1A-3BB9-B533D20CE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0593" y="2073858"/>
            <a:ext cx="4091337" cy="326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570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7ABA95-5661-C850-A968-6F78A7370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Quiz zu JSX: Wo ist der Fehler?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0B65420-168B-C6BF-CB6F-0838BC05F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422" y="2204846"/>
            <a:ext cx="5935155" cy="368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001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7D7154-BE86-C6FF-73FD-2B4C09485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JavaScript in JSX verwenden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378839-7F39-09AE-56DC-D02496128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199" y="1948343"/>
            <a:ext cx="7087966" cy="4137259"/>
          </a:xfrm>
        </p:spPr>
        <p:txBody>
          <a:bodyPr>
            <a:normAutofit fontScale="92500" lnSpcReduction="20000"/>
          </a:bodyPr>
          <a:lstStyle/>
          <a:p>
            <a:r>
              <a:rPr lang="de-AT" dirty="0"/>
              <a:t>Das Einbetten von JavaScript-Ausdrücken innerhalb von JSX wird ermöglicht, indem der Code in geschweifte Klammern {} eingeschlossen wird.</a:t>
            </a:r>
          </a:p>
          <a:p>
            <a:r>
              <a:rPr lang="de-AT" dirty="0"/>
              <a:t>So können auch zuvor definierte Variablen, Funktionen und Ausdrücke in JSX verwendet werden, um dynamische Inhalte zu rendern.</a:t>
            </a:r>
          </a:p>
          <a:p>
            <a:r>
              <a:rPr lang="de-AT" dirty="0"/>
              <a:t>Man kann geschweifte Klammern in JSX nur auf zwei Arten verwenden:</a:t>
            </a:r>
          </a:p>
          <a:p>
            <a:pPr lvl="1"/>
            <a:r>
              <a:rPr lang="de-AT" dirty="0"/>
              <a:t>Als Text direkt innerhalb eines JSX-Tags: </a:t>
            </a:r>
            <a:br>
              <a:rPr lang="de-AT" dirty="0"/>
            </a:br>
            <a:r>
              <a:rPr lang="de-AT" dirty="0"/>
              <a:t>&lt;h1&gt;{</a:t>
            </a:r>
            <a:r>
              <a:rPr lang="de-AT" dirty="0" err="1"/>
              <a:t>name</a:t>
            </a:r>
            <a:r>
              <a:rPr lang="de-AT" dirty="0"/>
              <a:t>}'s </a:t>
            </a:r>
            <a:r>
              <a:rPr lang="de-AT" dirty="0" err="1"/>
              <a:t>To</a:t>
            </a:r>
            <a:r>
              <a:rPr lang="de-AT" dirty="0"/>
              <a:t> Do List&lt;/h1&gt; funktioniert, aber </a:t>
            </a:r>
            <a:br>
              <a:rPr lang="de-AT" dirty="0"/>
            </a:br>
            <a:r>
              <a:rPr lang="de-AT" dirty="0"/>
              <a:t>&lt;{tag}&gt;Gregorio Y. </a:t>
            </a:r>
            <a:r>
              <a:rPr lang="de-AT" dirty="0" err="1"/>
              <a:t>Zara's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Do List&lt;/{tag}&gt; funktioniert nicht.</a:t>
            </a:r>
          </a:p>
          <a:p>
            <a:pPr lvl="1"/>
            <a:r>
              <a:rPr lang="de-AT" dirty="0"/>
              <a:t>Als Attribute, die unmittelbar auf das =-Zeichen folgen: </a:t>
            </a:r>
            <a:br>
              <a:rPr lang="de-AT" dirty="0"/>
            </a:br>
            <a:r>
              <a:rPr lang="de-AT" dirty="0" err="1"/>
              <a:t>src</a:t>
            </a:r>
            <a:r>
              <a:rPr lang="de-AT" dirty="0"/>
              <a:t>={</a:t>
            </a:r>
            <a:r>
              <a:rPr lang="de-AT" dirty="0" err="1"/>
              <a:t>avatar</a:t>
            </a:r>
            <a:r>
              <a:rPr lang="de-AT" dirty="0"/>
              <a:t>} liest die Variable </a:t>
            </a:r>
            <a:r>
              <a:rPr lang="de-AT" dirty="0" err="1"/>
              <a:t>avatar</a:t>
            </a:r>
            <a:r>
              <a:rPr lang="de-AT" dirty="0"/>
              <a:t>, aber </a:t>
            </a:r>
            <a:r>
              <a:rPr lang="de-AT" dirty="0" err="1"/>
              <a:t>src</a:t>
            </a:r>
            <a:r>
              <a:rPr lang="de-AT" dirty="0"/>
              <a:t>="{</a:t>
            </a:r>
            <a:r>
              <a:rPr lang="de-AT" dirty="0" err="1"/>
              <a:t>avatar</a:t>
            </a:r>
            <a:r>
              <a:rPr lang="de-AT" dirty="0"/>
              <a:t>}" übergibt den String "{</a:t>
            </a:r>
            <a:r>
              <a:rPr lang="de-AT" dirty="0" err="1"/>
              <a:t>avatar</a:t>
            </a:r>
            <a:r>
              <a:rPr lang="de-AT" dirty="0"/>
              <a:t>}".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B95705D-39EA-F01C-207A-D5DBBECE63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35"/>
          <a:stretch/>
        </p:blipFill>
        <p:spPr>
          <a:xfrm>
            <a:off x="7987819" y="2179250"/>
            <a:ext cx="3849009" cy="249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164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7D7154-BE86-C6FF-73FD-2B4C09485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Styling in JSX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378839-7F39-09AE-56DC-D02496128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199" y="1948343"/>
            <a:ext cx="7327620" cy="4137259"/>
          </a:xfrm>
        </p:spPr>
        <p:txBody>
          <a:bodyPr>
            <a:normAutofit/>
          </a:bodyPr>
          <a:lstStyle/>
          <a:p>
            <a:r>
              <a:rPr lang="de-AT" dirty="0"/>
              <a:t>Um externe Stylesheets einzubinden wird das CSS File importiert:</a:t>
            </a:r>
            <a:br>
              <a:rPr lang="de-AT" dirty="0"/>
            </a:br>
            <a:r>
              <a:rPr lang="de-AT" dirty="0"/>
              <a:t>Beispiel: </a:t>
            </a:r>
            <a:r>
              <a:rPr lang="de-AT" dirty="0" err="1"/>
              <a:t>import</a:t>
            </a:r>
            <a:r>
              <a:rPr lang="de-AT" dirty="0"/>
              <a:t> “./</a:t>
            </a:r>
            <a:r>
              <a:rPr lang="de-AT" dirty="0" err="1"/>
              <a:t>pathToSytle</a:t>
            </a:r>
            <a:r>
              <a:rPr lang="de-AT" dirty="0"/>
              <a:t>/style.css“</a:t>
            </a:r>
          </a:p>
          <a:p>
            <a:r>
              <a:rPr lang="de-AT" dirty="0"/>
              <a:t>Um einem JSX Element eine Klasse des CSS zu geben wird das Attribut </a:t>
            </a:r>
            <a:r>
              <a:rPr lang="de-AT" dirty="0" err="1"/>
              <a:t>className</a:t>
            </a:r>
            <a:r>
              <a:rPr lang="de-AT" dirty="0"/>
              <a:t> verwendet</a:t>
            </a:r>
          </a:p>
          <a:p>
            <a:r>
              <a:rPr lang="de-AT" dirty="0"/>
              <a:t>Inline Styling ist auch in JSX möglich. Dafür verwendet man doppelte geschwungene Klammern {{..}} innerhalb derer der Style angegeben wird</a:t>
            </a:r>
          </a:p>
          <a:p>
            <a:r>
              <a:rPr lang="de-AT" dirty="0"/>
              <a:t>Bei Inline Styling werden CSS-Attribute ohne Bindestrich, stattdessen mit </a:t>
            </a:r>
            <a:r>
              <a:rPr lang="de-AT" dirty="0" err="1"/>
              <a:t>CamelCase</a:t>
            </a:r>
            <a:r>
              <a:rPr lang="de-AT" dirty="0"/>
              <a:t> geschrieben </a:t>
            </a:r>
            <a:br>
              <a:rPr lang="de-AT" dirty="0"/>
            </a:br>
            <a:r>
              <a:rPr lang="de-AT" dirty="0" err="1"/>
              <a:t>Bsp</a:t>
            </a:r>
            <a:r>
              <a:rPr lang="de-AT" dirty="0"/>
              <a:t>: background-color </a:t>
            </a:r>
            <a:r>
              <a:rPr lang="de-AT" dirty="0">
                <a:sym typeface="Wingdings" panose="05000000000000000000" pitchFamily="2" charset="2"/>
              </a:rPr>
              <a:t> </a:t>
            </a:r>
            <a:r>
              <a:rPr lang="de-AT" dirty="0" err="1">
                <a:sym typeface="Wingdings" panose="05000000000000000000" pitchFamily="2" charset="2"/>
              </a:rPr>
              <a:t>backgroundColor</a:t>
            </a:r>
            <a:endParaRPr lang="de-AT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2AD9028-3623-B8AA-5BD2-141EDC0E5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5486" y="2057400"/>
            <a:ext cx="3400900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00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F260BE-4E39-E2BB-BA81-3EF835931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React</a:t>
            </a:r>
            <a:r>
              <a:rPr lang="de-AT" dirty="0"/>
              <a:t> </a:t>
            </a:r>
            <a:r>
              <a:rPr lang="de-AT" dirty="0" err="1"/>
              <a:t>props</a:t>
            </a:r>
            <a:r>
              <a:rPr lang="de-AT" dirty="0"/>
              <a:t> in </a:t>
            </a:r>
            <a:r>
              <a:rPr lang="de-AT" dirty="0" err="1"/>
              <a:t>Parentkomponente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8256B5-0755-E5A8-69E6-1A557455E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126" y="2057400"/>
            <a:ext cx="7019305" cy="4137259"/>
          </a:xfrm>
        </p:spPr>
        <p:txBody>
          <a:bodyPr/>
          <a:lstStyle/>
          <a:p>
            <a:r>
              <a:rPr lang="de-AT" dirty="0" err="1"/>
              <a:t>React</a:t>
            </a:r>
            <a:r>
              <a:rPr lang="de-AT" dirty="0"/>
              <a:t>-Komponenten verwenden </a:t>
            </a:r>
            <a:r>
              <a:rPr lang="de-AT" dirty="0" err="1"/>
              <a:t>Props</a:t>
            </a:r>
            <a:r>
              <a:rPr lang="de-AT" dirty="0"/>
              <a:t>, um miteinander zu kommunizieren. Jede Elternkomponente kann ihren </a:t>
            </a:r>
            <a:r>
              <a:rPr lang="de-AT" dirty="0" err="1"/>
              <a:t>Kindkomponenten</a:t>
            </a:r>
            <a:r>
              <a:rPr lang="de-AT" dirty="0"/>
              <a:t> Informationen über </a:t>
            </a:r>
            <a:r>
              <a:rPr lang="de-AT" dirty="0" err="1"/>
              <a:t>Props</a:t>
            </a:r>
            <a:r>
              <a:rPr lang="de-AT" dirty="0"/>
              <a:t> übergeben. </a:t>
            </a:r>
          </a:p>
          <a:p>
            <a:r>
              <a:rPr lang="de-AT" dirty="0"/>
              <a:t>Mittels </a:t>
            </a:r>
            <a:r>
              <a:rPr lang="de-AT" dirty="0" err="1"/>
              <a:t>Props</a:t>
            </a:r>
            <a:r>
              <a:rPr lang="de-AT" dirty="0"/>
              <a:t> können jegliche JavaScript-Werte übergeben werden, einschließlich Variablen, Objekten, Arrays und Funktionen.</a:t>
            </a:r>
          </a:p>
          <a:p>
            <a:r>
              <a:rPr lang="de-AT" dirty="0"/>
              <a:t>Objekte werden durch Doppelte geschwungene Klammern übergeben</a:t>
            </a:r>
          </a:p>
          <a:p>
            <a:r>
              <a:rPr lang="de-AT" dirty="0" err="1"/>
              <a:t>Props</a:t>
            </a:r>
            <a:r>
              <a:rPr lang="de-AT" dirty="0"/>
              <a:t> werden über JSX-Tags an </a:t>
            </a:r>
            <a:r>
              <a:rPr lang="de-AT" dirty="0" err="1"/>
              <a:t>Kindkomponenten</a:t>
            </a:r>
            <a:r>
              <a:rPr lang="de-AT" dirty="0"/>
              <a:t> übergeben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1C8D0AF-B79A-F908-6EF3-025361EAD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215" y="2194559"/>
            <a:ext cx="4326169" cy="149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121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F260BE-4E39-E2BB-BA81-3EF835931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React</a:t>
            </a:r>
            <a:r>
              <a:rPr lang="de-AT" dirty="0"/>
              <a:t> </a:t>
            </a:r>
            <a:r>
              <a:rPr lang="de-AT" dirty="0" err="1"/>
              <a:t>props</a:t>
            </a:r>
            <a:r>
              <a:rPr lang="de-AT" dirty="0"/>
              <a:t> in </a:t>
            </a:r>
            <a:r>
              <a:rPr lang="de-AT" dirty="0" err="1"/>
              <a:t>Kindkomponente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8256B5-0755-E5A8-69E6-1A557455E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126" y="2057400"/>
            <a:ext cx="7019305" cy="4137259"/>
          </a:xfrm>
        </p:spPr>
        <p:txBody>
          <a:bodyPr>
            <a:normAutofit/>
          </a:bodyPr>
          <a:lstStyle/>
          <a:p>
            <a:r>
              <a:rPr lang="de-AT" dirty="0"/>
              <a:t>Du kannst diese </a:t>
            </a:r>
            <a:r>
              <a:rPr lang="de-AT" dirty="0" err="1"/>
              <a:t>Props</a:t>
            </a:r>
            <a:r>
              <a:rPr lang="de-AT" dirty="0"/>
              <a:t> lesen, indem du ihre Namen (z.B. </a:t>
            </a:r>
            <a:r>
              <a:rPr lang="de-AT" dirty="0" err="1"/>
              <a:t>person</a:t>
            </a:r>
            <a:r>
              <a:rPr lang="de-AT" dirty="0"/>
              <a:t>, </a:t>
            </a:r>
            <a:r>
              <a:rPr lang="de-AT" dirty="0" err="1"/>
              <a:t>size</a:t>
            </a:r>
            <a:r>
              <a:rPr lang="de-AT" dirty="0"/>
              <a:t>) durch Kommas getrennt innerhalb von ({ und }) direkt nach der Funktion Avatar auflistest. </a:t>
            </a:r>
          </a:p>
          <a:p>
            <a:r>
              <a:rPr lang="de-AT" dirty="0"/>
              <a:t>Dies ermöglicht es dir, sie innerhalb der Komponente zu verwenden, ähnlich wie du es mit einer Variablen tun würdest.</a:t>
            </a:r>
          </a:p>
          <a:p>
            <a:r>
              <a:rPr lang="de-AT" dirty="0"/>
              <a:t>Es ist auch möglich alle übergebenen Werte in der Variable “</a:t>
            </a:r>
            <a:r>
              <a:rPr lang="de-AT" dirty="0" err="1"/>
              <a:t>props</a:t>
            </a:r>
            <a:r>
              <a:rPr lang="de-AT" dirty="0"/>
              <a:t>“ zu übergeben ohne alle Variablen einzeln zu listen</a:t>
            </a:r>
          </a:p>
          <a:p>
            <a:r>
              <a:rPr lang="de-AT" dirty="0"/>
              <a:t>Um eine spezielle Variable der </a:t>
            </a:r>
            <a:r>
              <a:rPr lang="de-AT" dirty="0" err="1"/>
              <a:t>Props</a:t>
            </a:r>
            <a:r>
              <a:rPr lang="de-AT" dirty="0"/>
              <a:t> anzusprechen, wird </a:t>
            </a:r>
            <a:r>
              <a:rPr lang="de-AT" dirty="0" err="1"/>
              <a:t>props</a:t>
            </a:r>
            <a:r>
              <a:rPr lang="de-AT" dirty="0"/>
              <a:t>.[</a:t>
            </a:r>
            <a:r>
              <a:rPr lang="de-AT" dirty="0" err="1"/>
              <a:t>Variblenname</a:t>
            </a:r>
            <a:r>
              <a:rPr lang="de-AT" dirty="0"/>
              <a:t>] verwendet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28DB84C-262D-71E1-3068-61CD2BFFD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4942" y="1840144"/>
            <a:ext cx="2832727" cy="211484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9B300F8-6FB5-03CA-4E0E-6859EB65E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4942" y="4057355"/>
            <a:ext cx="2829320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595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56F2BD-014F-4CE8-F0A5-D27F59C9E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1922" y="501162"/>
            <a:ext cx="8915402" cy="1371600"/>
          </a:xfrm>
        </p:spPr>
        <p:txBody>
          <a:bodyPr/>
          <a:lstStyle/>
          <a:p>
            <a:r>
              <a:rPr lang="de-AT" dirty="0"/>
              <a:t>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EE4AEB-AC98-AED7-8380-7DB99A4C3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0250" y="1956652"/>
            <a:ext cx="4913503" cy="5006131"/>
          </a:xfrm>
        </p:spPr>
        <p:txBody>
          <a:bodyPr>
            <a:normAutofit/>
          </a:bodyPr>
          <a:lstStyle/>
          <a:p>
            <a:r>
              <a:rPr lang="de-AT" dirty="0"/>
              <a:t>Traditionelle Websites </a:t>
            </a:r>
            <a:r>
              <a:rPr lang="de-AT" dirty="0" err="1"/>
              <a:t>vs</a:t>
            </a:r>
            <a:r>
              <a:rPr lang="de-AT" dirty="0"/>
              <a:t> SPA</a:t>
            </a:r>
          </a:p>
          <a:p>
            <a:r>
              <a:rPr lang="de-AT" dirty="0"/>
              <a:t>Was ist React.js?</a:t>
            </a:r>
          </a:p>
          <a:p>
            <a:r>
              <a:rPr lang="de-AT" dirty="0"/>
              <a:t>Create-</a:t>
            </a:r>
            <a:r>
              <a:rPr lang="de-AT" dirty="0" err="1"/>
              <a:t>React</a:t>
            </a:r>
            <a:r>
              <a:rPr lang="de-AT" dirty="0"/>
              <a:t>-App</a:t>
            </a:r>
          </a:p>
          <a:p>
            <a:r>
              <a:rPr lang="de-AT" dirty="0" err="1"/>
              <a:t>React</a:t>
            </a:r>
            <a:r>
              <a:rPr lang="de-AT" dirty="0"/>
              <a:t> Elemente</a:t>
            </a:r>
          </a:p>
          <a:p>
            <a:pPr lvl="1"/>
            <a:r>
              <a:rPr lang="de-AT" dirty="0" err="1"/>
              <a:t>React</a:t>
            </a:r>
            <a:r>
              <a:rPr lang="de-AT" dirty="0"/>
              <a:t> Komponenten</a:t>
            </a:r>
          </a:p>
          <a:p>
            <a:pPr lvl="1"/>
            <a:r>
              <a:rPr lang="de-AT" dirty="0"/>
              <a:t>JavaScript XML (JSX)</a:t>
            </a:r>
          </a:p>
          <a:p>
            <a:pPr lvl="1"/>
            <a:r>
              <a:rPr lang="de-AT" dirty="0" err="1"/>
              <a:t>React</a:t>
            </a:r>
            <a:r>
              <a:rPr lang="de-AT" dirty="0"/>
              <a:t> </a:t>
            </a:r>
            <a:r>
              <a:rPr lang="de-AT" dirty="0" err="1"/>
              <a:t>Props</a:t>
            </a:r>
            <a:endParaRPr lang="de-AT" dirty="0"/>
          </a:p>
          <a:p>
            <a:pPr lvl="1"/>
            <a:r>
              <a:rPr lang="de-AT" dirty="0" err="1"/>
              <a:t>Conditional</a:t>
            </a:r>
            <a:r>
              <a:rPr lang="de-AT" dirty="0"/>
              <a:t> &amp; List Rendering</a:t>
            </a:r>
          </a:p>
          <a:p>
            <a:pPr lvl="1"/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sz="1600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endParaRPr lang="de-AT" dirty="0"/>
          </a:p>
          <a:p>
            <a:pPr marL="0" indent="0">
              <a:buNone/>
            </a:pPr>
            <a:endParaRPr lang="de-AT" dirty="0"/>
          </a:p>
          <a:p>
            <a:pPr lvl="2"/>
            <a:endParaRPr lang="de-AT" dirty="0"/>
          </a:p>
          <a:p>
            <a:endParaRPr lang="de-AT" dirty="0"/>
          </a:p>
        </p:txBody>
      </p:sp>
      <p:pic>
        <p:nvPicPr>
          <p:cNvPr id="2050" name="Picture 2" descr="React – Wikipedia">
            <a:extLst>
              <a:ext uri="{FF2B5EF4-FFF2-40B4-BE49-F238E27FC236}">
                <a16:creationId xmlns:a16="http://schemas.microsoft.com/office/drawing/2014/main" id="{59E70242-3A64-17F6-604D-044A6C434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560" y="2053452"/>
            <a:ext cx="3515224" cy="305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5130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F937F5-A9DE-1623-E05D-C1200550C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Übung zu </a:t>
            </a:r>
            <a:r>
              <a:rPr lang="de-AT" dirty="0" err="1"/>
              <a:t>React</a:t>
            </a:r>
            <a:r>
              <a:rPr lang="de-AT" dirty="0"/>
              <a:t> &amp; JSX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38214A-622F-FE61-7A54-93C89F4C5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513" y="2057400"/>
            <a:ext cx="7298421" cy="4502791"/>
          </a:xfrm>
        </p:spPr>
        <p:txBody>
          <a:bodyPr>
            <a:normAutofit fontScale="92500"/>
          </a:bodyPr>
          <a:lstStyle/>
          <a:p>
            <a:r>
              <a:rPr lang="de-AT" dirty="0"/>
              <a:t>Definiere eine Variable </a:t>
            </a:r>
            <a:r>
              <a:rPr lang="de-AT" dirty="0" err="1"/>
              <a:t>let</a:t>
            </a:r>
            <a:r>
              <a:rPr lang="de-AT" dirty="0"/>
              <a:t> </a:t>
            </a:r>
            <a:r>
              <a:rPr lang="de-AT" dirty="0" err="1"/>
              <a:t>color</a:t>
            </a:r>
            <a:r>
              <a:rPr lang="de-AT" dirty="0"/>
              <a:t> = [beliebige Farbe] innerhalb von </a:t>
            </a:r>
            <a:r>
              <a:rPr lang="de-AT" dirty="0" err="1"/>
              <a:t>MyParentComponent</a:t>
            </a:r>
            <a:endParaRPr lang="de-AT" dirty="0"/>
          </a:p>
          <a:p>
            <a:r>
              <a:rPr lang="de-AT" dirty="0"/>
              <a:t>Übergib die Farbe als </a:t>
            </a:r>
            <a:r>
              <a:rPr lang="de-AT" dirty="0" err="1"/>
              <a:t>prop</a:t>
            </a:r>
            <a:r>
              <a:rPr lang="de-AT" dirty="0"/>
              <a:t> an die </a:t>
            </a:r>
            <a:r>
              <a:rPr lang="de-AT" dirty="0" err="1"/>
              <a:t>MyNestedComponent</a:t>
            </a:r>
            <a:r>
              <a:rPr lang="de-AT" dirty="0"/>
              <a:t> </a:t>
            </a:r>
          </a:p>
          <a:p>
            <a:r>
              <a:rPr lang="de-AT" dirty="0"/>
              <a:t>In der „</a:t>
            </a:r>
            <a:r>
              <a:rPr lang="de-AT" dirty="0" err="1"/>
              <a:t>MyNestedComponent</a:t>
            </a:r>
            <a:r>
              <a:rPr lang="de-AT" dirty="0"/>
              <a:t>“ wird die übergebene Farbe verwendet um die Textfarbe zu definieren. Verwende dafür Inline Styling</a:t>
            </a:r>
          </a:p>
          <a:p>
            <a:r>
              <a:rPr lang="de-AT" dirty="0"/>
              <a:t>Zusatzaufgabe (etwas schwerer): </a:t>
            </a:r>
          </a:p>
          <a:p>
            <a:pPr lvl="1"/>
            <a:r>
              <a:rPr lang="de-AT" dirty="0"/>
              <a:t>Definiere eine zusätzliche Variable </a:t>
            </a:r>
            <a:r>
              <a:rPr lang="de-AT" dirty="0" err="1"/>
              <a:t>let</a:t>
            </a:r>
            <a:r>
              <a:rPr lang="de-AT" dirty="0"/>
              <a:t> </a:t>
            </a:r>
            <a:r>
              <a:rPr lang="de-AT" dirty="0" err="1"/>
              <a:t>componentVisibility</a:t>
            </a:r>
            <a:r>
              <a:rPr lang="de-AT" dirty="0"/>
              <a:t> = </a:t>
            </a:r>
            <a:r>
              <a:rPr lang="de-AT" dirty="0" err="1"/>
              <a:t>true</a:t>
            </a:r>
            <a:r>
              <a:rPr lang="de-AT" dirty="0"/>
              <a:t>/</a:t>
            </a:r>
            <a:r>
              <a:rPr lang="de-AT" dirty="0" err="1"/>
              <a:t>false</a:t>
            </a:r>
            <a:r>
              <a:rPr lang="de-AT" dirty="0"/>
              <a:t> innerhalb von </a:t>
            </a:r>
            <a:r>
              <a:rPr lang="de-AT" dirty="0" err="1"/>
              <a:t>MyParentComponent</a:t>
            </a:r>
            <a:r>
              <a:rPr lang="de-AT" dirty="0"/>
              <a:t> und übergib diesen Wert als </a:t>
            </a:r>
            <a:r>
              <a:rPr lang="de-AT" dirty="0" err="1"/>
              <a:t>prop</a:t>
            </a:r>
            <a:r>
              <a:rPr lang="de-AT" dirty="0"/>
              <a:t> an </a:t>
            </a:r>
            <a:r>
              <a:rPr lang="de-AT" dirty="0" err="1"/>
              <a:t>MyNestedComponent</a:t>
            </a:r>
            <a:endParaRPr lang="de-AT" dirty="0"/>
          </a:p>
          <a:p>
            <a:pPr lvl="1"/>
            <a:r>
              <a:rPr lang="de-AT" dirty="0"/>
              <a:t>Implementiere Logik in </a:t>
            </a:r>
            <a:r>
              <a:rPr lang="de-AT" dirty="0" err="1"/>
              <a:t>MyNestedComponent</a:t>
            </a:r>
            <a:r>
              <a:rPr lang="de-AT" dirty="0"/>
              <a:t> wodurch die Komponente nur gerendert wird wenn </a:t>
            </a:r>
            <a:r>
              <a:rPr lang="de-AT" dirty="0" err="1"/>
              <a:t>componentVisibility</a:t>
            </a:r>
            <a:r>
              <a:rPr lang="de-AT" dirty="0"/>
              <a:t> === </a:t>
            </a:r>
            <a:r>
              <a:rPr lang="de-AT" dirty="0" err="1"/>
              <a:t>true</a:t>
            </a:r>
            <a:br>
              <a:rPr lang="de-AT" dirty="0"/>
            </a:br>
            <a:r>
              <a:rPr lang="de-AT" dirty="0"/>
              <a:t>Achtung: Dafür darf kein Styling verwendet werden </a:t>
            </a:r>
            <a:r>
              <a:rPr lang="de-AT" dirty="0" err="1"/>
              <a:t>bsp</a:t>
            </a:r>
            <a:r>
              <a:rPr lang="de-AT" dirty="0"/>
              <a:t>: </a:t>
            </a:r>
            <a:r>
              <a:rPr lang="de-AT" dirty="0" err="1"/>
              <a:t>display</a:t>
            </a:r>
            <a:r>
              <a:rPr lang="de-AT" dirty="0"/>
              <a:t> oder </a:t>
            </a:r>
            <a:r>
              <a:rPr lang="de-AT" dirty="0" err="1"/>
              <a:t>visibility</a:t>
            </a:r>
            <a:endParaRPr lang="de-AT" dirty="0"/>
          </a:p>
          <a:p>
            <a:pPr lvl="1"/>
            <a:endParaRPr lang="de-AT" dirty="0"/>
          </a:p>
          <a:p>
            <a:endParaRPr lang="de-AT" dirty="0"/>
          </a:p>
        </p:txBody>
      </p:sp>
      <p:pic>
        <p:nvPicPr>
          <p:cNvPr id="4" name="Picture 2" descr="JSX">
            <a:extLst>
              <a:ext uri="{FF2B5EF4-FFF2-40B4-BE49-F238E27FC236}">
                <a16:creationId xmlns:a16="http://schemas.microsoft.com/office/drawing/2014/main" id="{02C9A8BA-7E70-3EEC-BA04-36A6B1140B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4"/>
          <a:stretch/>
        </p:blipFill>
        <p:spPr bwMode="auto">
          <a:xfrm>
            <a:off x="9080026" y="4498848"/>
            <a:ext cx="2504186" cy="124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act – Wikipedia">
            <a:extLst>
              <a:ext uri="{FF2B5EF4-FFF2-40B4-BE49-F238E27FC236}">
                <a16:creationId xmlns:a16="http://schemas.microsoft.com/office/drawing/2014/main" id="{F7A94A40-50F1-686D-4C11-6C2ECE972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736" y="2148840"/>
            <a:ext cx="2106766" cy="183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685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Bilder einfügen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31985" y="2057400"/>
            <a:ext cx="6321669" cy="4137259"/>
          </a:xfrm>
        </p:spPr>
        <p:txBody>
          <a:bodyPr/>
          <a:lstStyle/>
          <a:p>
            <a:r>
              <a:rPr lang="de-AT" dirty="0"/>
              <a:t>Um Bilder in </a:t>
            </a:r>
            <a:r>
              <a:rPr lang="de-AT" dirty="0" err="1"/>
              <a:t>React</a:t>
            </a:r>
            <a:r>
              <a:rPr lang="de-AT" dirty="0"/>
              <a:t> einzubinden muss es zunächst importiert werden</a:t>
            </a:r>
          </a:p>
          <a:p>
            <a:pPr lvl="1"/>
            <a:r>
              <a:rPr lang="de-AT" dirty="0" err="1"/>
              <a:t>Bsp</a:t>
            </a:r>
            <a:r>
              <a:rPr lang="de-AT" dirty="0"/>
              <a:t>: </a:t>
            </a:r>
            <a:r>
              <a:rPr lang="de-AT" dirty="0" err="1"/>
              <a:t>import</a:t>
            </a:r>
            <a:r>
              <a:rPr lang="de-AT" dirty="0"/>
              <a:t> </a:t>
            </a:r>
            <a:r>
              <a:rPr lang="de-AT" dirty="0" err="1"/>
              <a:t>image</a:t>
            </a:r>
            <a:r>
              <a:rPr lang="de-AT" dirty="0"/>
              <a:t> </a:t>
            </a:r>
            <a:r>
              <a:rPr lang="de-AT" dirty="0" err="1"/>
              <a:t>from</a:t>
            </a:r>
            <a:r>
              <a:rPr lang="de-AT" dirty="0"/>
              <a:t> „./</a:t>
            </a:r>
            <a:r>
              <a:rPr lang="de-AT" dirty="0" err="1"/>
              <a:t>images</a:t>
            </a:r>
            <a:r>
              <a:rPr lang="de-AT" dirty="0"/>
              <a:t>/image.png“</a:t>
            </a:r>
          </a:p>
          <a:p>
            <a:pPr lvl="1"/>
            <a:endParaRPr lang="de-AT" dirty="0"/>
          </a:p>
          <a:p>
            <a:r>
              <a:rPr lang="de-AT" dirty="0"/>
              <a:t>Danach wird die importierte Variable als </a:t>
            </a:r>
            <a:r>
              <a:rPr lang="de-AT" dirty="0" err="1"/>
              <a:t>src</a:t>
            </a:r>
            <a:r>
              <a:rPr lang="de-AT" dirty="0"/>
              <a:t> eines </a:t>
            </a:r>
            <a:r>
              <a:rPr lang="de-AT" dirty="0" err="1"/>
              <a:t>img</a:t>
            </a:r>
            <a:r>
              <a:rPr lang="de-AT" dirty="0"/>
              <a:t> Tags eingebunden</a:t>
            </a:r>
          </a:p>
          <a:p>
            <a:pPr lvl="1"/>
            <a:r>
              <a:rPr lang="de-AT" dirty="0" err="1"/>
              <a:t>Bsp</a:t>
            </a:r>
            <a:r>
              <a:rPr lang="de-AT" dirty="0"/>
              <a:t>: &lt;</a:t>
            </a:r>
            <a:r>
              <a:rPr lang="de-AT" dirty="0" err="1"/>
              <a:t>img</a:t>
            </a:r>
            <a:r>
              <a:rPr lang="de-AT" dirty="0"/>
              <a:t> </a:t>
            </a:r>
            <a:r>
              <a:rPr lang="de-AT" dirty="0" err="1"/>
              <a:t>src</a:t>
            </a:r>
            <a:r>
              <a:rPr lang="de-AT" dirty="0"/>
              <a:t>={</a:t>
            </a:r>
            <a:r>
              <a:rPr lang="de-AT" dirty="0" err="1"/>
              <a:t>image</a:t>
            </a:r>
            <a:r>
              <a:rPr lang="de-AT" dirty="0"/>
              <a:t>}&gt;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5359" y="2130288"/>
            <a:ext cx="4377409" cy="270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4052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2D4181-A115-7F22-1952-0A114A689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123" y="685800"/>
            <a:ext cx="9580578" cy="1371600"/>
          </a:xfrm>
        </p:spPr>
        <p:txBody>
          <a:bodyPr/>
          <a:lstStyle/>
          <a:p>
            <a:r>
              <a:rPr lang="de-AT" dirty="0"/>
              <a:t>Übung zur Wiederholung „The Dice Game“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8CA1EC-F8D8-8168-D2C6-53A3BB562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104" y="2057400"/>
            <a:ext cx="6574536" cy="4137259"/>
          </a:xfrm>
        </p:spPr>
        <p:txBody>
          <a:bodyPr>
            <a:normAutofit fontScale="92500" lnSpcReduction="10000"/>
          </a:bodyPr>
          <a:lstStyle/>
          <a:p>
            <a:r>
              <a:rPr lang="de-AT" dirty="0"/>
              <a:t>Wir haben bereits einmal das „Dice Game“ programmiert</a:t>
            </a:r>
          </a:p>
          <a:p>
            <a:r>
              <a:rPr lang="de-AT" dirty="0"/>
              <a:t>Das Programm soll je nachdem wer die höhere Zahl gewürfelt hat den Sieger ernennen. </a:t>
            </a:r>
          </a:p>
          <a:p>
            <a:r>
              <a:rPr lang="de-AT" dirty="0"/>
              <a:t>Wenn die Seite neu geladen wird, werden erneut 2 Würfel gewürfelt</a:t>
            </a:r>
          </a:p>
          <a:p>
            <a:r>
              <a:rPr lang="de-AT" dirty="0"/>
              <a:t>Innerhalb der </a:t>
            </a:r>
            <a:r>
              <a:rPr lang="de-AT" dirty="0" err="1"/>
              <a:t>DiceGame</a:t>
            </a:r>
            <a:r>
              <a:rPr lang="de-AT" dirty="0"/>
              <a:t> Komponente sollen die Zufallszahlen der Würfel bestimmt werden und über </a:t>
            </a:r>
            <a:r>
              <a:rPr lang="de-AT" dirty="0" err="1"/>
              <a:t>props</a:t>
            </a:r>
            <a:r>
              <a:rPr lang="de-AT" dirty="0"/>
              <a:t> an die Dice Komponente übergeben werden</a:t>
            </a:r>
          </a:p>
          <a:p>
            <a:r>
              <a:rPr lang="de-AT" dirty="0"/>
              <a:t>Innerhalb der </a:t>
            </a:r>
            <a:r>
              <a:rPr lang="de-AT" dirty="0" err="1"/>
              <a:t>DiceGame</a:t>
            </a:r>
            <a:r>
              <a:rPr lang="de-AT" dirty="0"/>
              <a:t> Komponente soll der Gewinner des Spiels bestimmt werden und über </a:t>
            </a:r>
            <a:r>
              <a:rPr lang="de-AT" dirty="0" err="1"/>
              <a:t>props</a:t>
            </a:r>
            <a:r>
              <a:rPr lang="de-AT" dirty="0"/>
              <a:t> an die Header Komponente übergeben werden</a:t>
            </a:r>
          </a:p>
          <a:p>
            <a:r>
              <a:rPr lang="de-AT" dirty="0"/>
              <a:t>Die Komponenten sollten folgender Baumstruktur entsprechen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ECC4204-021A-3751-E721-4342A75F3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5984" y="2057400"/>
            <a:ext cx="3971799" cy="221033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9321F513-7EFB-78D8-976F-C27C0F903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2837" y="4642618"/>
            <a:ext cx="1930157" cy="129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88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36D437-81CD-481F-2EAA-833B08647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963" y="690773"/>
            <a:ext cx="8915402" cy="1371600"/>
          </a:xfrm>
        </p:spPr>
        <p:txBody>
          <a:bodyPr/>
          <a:lstStyle/>
          <a:p>
            <a:r>
              <a:rPr lang="de-AT" dirty="0"/>
              <a:t>Komponenten ineinander verschachteln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CE66FE-51EB-BEB0-C7B5-68B1144E2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512" y="2057400"/>
            <a:ext cx="7895016" cy="4137259"/>
          </a:xfrm>
        </p:spPr>
        <p:txBody>
          <a:bodyPr/>
          <a:lstStyle/>
          <a:p>
            <a:r>
              <a:rPr lang="de-AT" dirty="0"/>
              <a:t>Es ist üblich, eingebaute Browser-Tags zu verschachteln.</a:t>
            </a:r>
          </a:p>
          <a:p>
            <a:r>
              <a:rPr lang="de-AT" dirty="0"/>
              <a:t>Häufig möchten wir unsere eigenen </a:t>
            </a:r>
            <a:r>
              <a:rPr lang="de-AT" dirty="0" err="1"/>
              <a:t>React</a:t>
            </a:r>
            <a:r>
              <a:rPr lang="de-AT" dirty="0"/>
              <a:t> Komponenten ineinander verschachteln.</a:t>
            </a:r>
          </a:p>
          <a:p>
            <a:r>
              <a:rPr lang="de-AT" dirty="0"/>
              <a:t>Wenn Inhalte innerhalb eines JSX-Tags verschachtelt werden, wird die übergeordnete Komponente diese Inhalte in einer </a:t>
            </a:r>
            <a:r>
              <a:rPr lang="de-AT" dirty="0" err="1"/>
              <a:t>Prop</a:t>
            </a:r>
            <a:r>
              <a:rPr lang="de-AT" dirty="0"/>
              <a:t> namens </a:t>
            </a:r>
            <a:r>
              <a:rPr lang="de-AT" dirty="0" err="1"/>
              <a:t>children</a:t>
            </a:r>
            <a:r>
              <a:rPr lang="de-AT" dirty="0"/>
              <a:t> erhalten.</a:t>
            </a:r>
          </a:p>
          <a:p>
            <a:r>
              <a:rPr lang="de-AT" dirty="0"/>
              <a:t>Die </a:t>
            </a:r>
            <a:r>
              <a:rPr lang="de-AT" dirty="0" err="1"/>
              <a:t>children-Prop</a:t>
            </a:r>
            <a:r>
              <a:rPr lang="de-AT" dirty="0"/>
              <a:t> ermöglicht es der übergeordneten Komponente, den Inhalt innerhalb des Tags zu rendern oder auf ihn zuzugreifen.</a:t>
            </a:r>
          </a:p>
          <a:p>
            <a:endParaRPr lang="de-AT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A625556-CCFC-7D58-EAB8-E978E4F4B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9408" y="2011183"/>
            <a:ext cx="2912793" cy="439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789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DA5B5A-66E6-7523-587A-62572C1F1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Conditional</a:t>
            </a:r>
            <a:r>
              <a:rPr lang="de-AT" dirty="0"/>
              <a:t> Rendering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CD0E65-C0E1-9349-0C7F-C951FDE67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057400"/>
            <a:ext cx="7708392" cy="4137259"/>
          </a:xfrm>
        </p:spPr>
        <p:txBody>
          <a:bodyPr/>
          <a:lstStyle/>
          <a:p>
            <a:r>
              <a:rPr lang="de-AT" dirty="0"/>
              <a:t>In </a:t>
            </a:r>
            <a:r>
              <a:rPr lang="de-AT" dirty="0" err="1"/>
              <a:t>React</a:t>
            </a:r>
            <a:r>
              <a:rPr lang="de-AT" dirty="0"/>
              <a:t> können wir JSX bedingt rendern, indem wir:</a:t>
            </a:r>
          </a:p>
          <a:p>
            <a:r>
              <a:rPr lang="de-AT" dirty="0"/>
              <a:t>Innerhalb von JavaScript (außerhalb vom </a:t>
            </a:r>
            <a:r>
              <a:rPr lang="de-AT" dirty="0" err="1"/>
              <a:t>return</a:t>
            </a:r>
            <a:r>
              <a:rPr lang="de-AT" dirty="0"/>
              <a:t> Statement) :</a:t>
            </a:r>
          </a:p>
          <a:p>
            <a:pPr lvl="1"/>
            <a:r>
              <a:rPr lang="de-AT" dirty="0"/>
              <a:t> JavaScript-Syntax wie </a:t>
            </a:r>
            <a:r>
              <a:rPr lang="de-AT" dirty="0" err="1"/>
              <a:t>if</a:t>
            </a:r>
            <a:r>
              <a:rPr lang="de-AT" dirty="0"/>
              <a:t>-Anweisungen</a:t>
            </a:r>
          </a:p>
          <a:p>
            <a:pPr lvl="1"/>
            <a:r>
              <a:rPr lang="de-AT" dirty="0"/>
              <a:t>Ternäre Operatoren (&amp;&amp; und ? :) verwenden</a:t>
            </a:r>
          </a:p>
          <a:p>
            <a:r>
              <a:rPr lang="de-AT" dirty="0"/>
              <a:t>Innerhalb vom JSX Code:</a:t>
            </a:r>
          </a:p>
          <a:p>
            <a:pPr lvl="1"/>
            <a:r>
              <a:rPr lang="de-AT" dirty="0"/>
              <a:t>Ternäre Operatoren (&amp;&amp; und ? :)</a:t>
            </a:r>
          </a:p>
          <a:p>
            <a:pPr lvl="1"/>
            <a:r>
              <a:rPr lang="de-AT" dirty="0" err="1"/>
              <a:t>If</a:t>
            </a:r>
            <a:r>
              <a:rPr lang="de-AT" dirty="0"/>
              <a:t>-Anweisungen können </a:t>
            </a:r>
            <a:r>
              <a:rPr lang="de-AT" b="1" dirty="0"/>
              <a:t>nicht</a:t>
            </a:r>
            <a:r>
              <a:rPr lang="de-AT" dirty="0"/>
              <a:t> innerhalb von JSX Code verwendet werden</a:t>
            </a:r>
          </a:p>
          <a:p>
            <a:pPr marL="0" indent="0">
              <a:buNone/>
            </a:pPr>
            <a:endParaRPr lang="de-AT" dirty="0"/>
          </a:p>
          <a:p>
            <a:endParaRPr lang="de-AT" dirty="0"/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D46DE6B-FE2E-28B4-04F3-C364F892B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2149" y="1109954"/>
            <a:ext cx="3505689" cy="84784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4B519E0-71F7-463F-F921-D769DE64D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2149" y="3610076"/>
            <a:ext cx="3208643" cy="1132463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04354A35-EB4F-9590-CC52-FFA093967A46}"/>
              </a:ext>
            </a:extLst>
          </p:cNvPr>
          <p:cNvSpPr txBox="1"/>
          <p:nvPr/>
        </p:nvSpPr>
        <p:spPr>
          <a:xfrm>
            <a:off x="771787" y="5416860"/>
            <a:ext cx="10489107" cy="9233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AT" dirty="0"/>
              <a:t>Ternäre Operatoren in Beispielen:</a:t>
            </a:r>
          </a:p>
          <a:p>
            <a:r>
              <a:rPr lang="de-AT" dirty="0"/>
              <a:t>&amp;&amp;:  Wenn Bedingung erfüllt ist, (&amp;&amp;) dann rendere </a:t>
            </a:r>
            <a:r>
              <a:rPr lang="de-AT" dirty="0" err="1"/>
              <a:t>name</a:t>
            </a:r>
            <a:r>
              <a:rPr lang="de-AT" dirty="0"/>
              <a:t> + „ ✅“. Sonst rendere nichts (null)</a:t>
            </a:r>
          </a:p>
          <a:p>
            <a:r>
              <a:rPr lang="de-AT" dirty="0"/>
              <a:t>?:      Wenn Bedingung erfüllt ist, (?) dann rendere </a:t>
            </a:r>
            <a:r>
              <a:rPr lang="de-AT" dirty="0" err="1"/>
              <a:t>name</a:t>
            </a:r>
            <a:r>
              <a:rPr lang="de-AT" dirty="0"/>
              <a:t> + „ ✅“. (</a:t>
            </a:r>
            <a:r>
              <a:rPr lang="de-AT" dirty="0">
                <a:sym typeface="Wingdings" panose="05000000000000000000" pitchFamily="2" charset="2"/>
              </a:rPr>
              <a:t>:) s</a:t>
            </a:r>
            <a:r>
              <a:rPr lang="de-AT" dirty="0"/>
              <a:t>onst rendere </a:t>
            </a:r>
            <a:r>
              <a:rPr lang="de-AT" dirty="0" err="1"/>
              <a:t>name</a:t>
            </a:r>
            <a:endParaRPr lang="de-AT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B8483A6-7A26-3A6E-E9F5-90CA12375B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2149" y="2318567"/>
            <a:ext cx="2798745" cy="1219371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D4992D4B-89C8-61F8-D731-093695FF73CA}"/>
              </a:ext>
            </a:extLst>
          </p:cNvPr>
          <p:cNvSpPr txBox="1"/>
          <p:nvPr/>
        </p:nvSpPr>
        <p:spPr>
          <a:xfrm>
            <a:off x="8462149" y="1957797"/>
            <a:ext cx="35056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 err="1"/>
              <a:t>If</a:t>
            </a:r>
            <a:r>
              <a:rPr lang="de-AT" sz="1100" dirty="0"/>
              <a:t> Anweisungen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AF590E8-6DA4-B878-7111-C1D367FEF3B5}"/>
              </a:ext>
            </a:extLst>
          </p:cNvPr>
          <p:cNvSpPr txBox="1"/>
          <p:nvPr/>
        </p:nvSpPr>
        <p:spPr>
          <a:xfrm>
            <a:off x="8462148" y="4822462"/>
            <a:ext cx="35056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/>
              <a:t>Ternäre Operatoren &amp;&amp; / ?:</a:t>
            </a:r>
          </a:p>
        </p:txBody>
      </p:sp>
    </p:spTree>
    <p:extLst>
      <p:ext uri="{BB962C8B-B14F-4D97-AF65-F5344CB8AC3E}">
        <p14:creationId xmlns:p14="http://schemas.microsoft.com/office/powerpoint/2010/main" val="10867096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D2EFB2-8559-6AD6-C495-6E0AD8220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685800"/>
            <a:ext cx="9291829" cy="1371600"/>
          </a:xfrm>
        </p:spPr>
        <p:txBody>
          <a:bodyPr/>
          <a:lstStyle/>
          <a:p>
            <a:r>
              <a:rPr lang="de-AT" dirty="0"/>
              <a:t>Rendering von Listen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FDC68F-0F2D-F3C2-182C-29F6F6613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902" y="2057400"/>
            <a:ext cx="5721292" cy="4137259"/>
          </a:xfrm>
        </p:spPr>
        <p:txBody>
          <a:bodyPr/>
          <a:lstStyle/>
          <a:p>
            <a:r>
              <a:rPr lang="de-AT" dirty="0"/>
              <a:t>Oft möchten wir die selbe Komponenten mit unterschiedlichen Daten, aus einem Array oder einem Objekt stammend, anzeigen.</a:t>
            </a:r>
          </a:p>
          <a:p>
            <a:r>
              <a:rPr lang="de-AT" dirty="0"/>
              <a:t>Dafür können wir die JavaScript-Methoden verwenden, um ein Array oder ein </a:t>
            </a:r>
            <a:r>
              <a:rPr lang="de-AT" dirty="0" err="1"/>
              <a:t>Object</a:t>
            </a:r>
            <a:r>
              <a:rPr lang="de-AT" dirty="0"/>
              <a:t> von Daten zu mappen</a:t>
            </a:r>
          </a:p>
          <a:p>
            <a:r>
              <a:rPr lang="de-AT" dirty="0" err="1"/>
              <a:t>map</a:t>
            </a:r>
            <a:r>
              <a:rPr lang="de-AT" dirty="0"/>
              <a:t>() wird verwendet, um ein Datenarray in ein Array von Komponenten zu transformieren.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2CFCF04-A05B-F77E-6628-9D0E75CCF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4723" y="2161808"/>
            <a:ext cx="4228176" cy="299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7347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D2EFB2-8559-6AD6-C495-6E0AD8220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685800"/>
            <a:ext cx="9291829" cy="1371600"/>
          </a:xfrm>
        </p:spPr>
        <p:txBody>
          <a:bodyPr/>
          <a:lstStyle/>
          <a:p>
            <a:r>
              <a:rPr lang="de-AT" dirty="0"/>
              <a:t>Rendering von gefilterten Listen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FDC68F-0F2D-F3C2-182C-29F6F6613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2057400"/>
            <a:ext cx="5611368" cy="4137259"/>
          </a:xfrm>
        </p:spPr>
        <p:txBody>
          <a:bodyPr>
            <a:normAutofit/>
          </a:bodyPr>
          <a:lstStyle/>
          <a:p>
            <a:r>
              <a:rPr lang="de-AT" dirty="0"/>
              <a:t>Häufig kommt es vor das zunächst ein Array, bestehend aus Objekten, gefiltert werden muss bevor es auf ein JSX Element </a:t>
            </a:r>
            <a:r>
              <a:rPr lang="de-AT" dirty="0" err="1"/>
              <a:t>gemapped</a:t>
            </a:r>
            <a:r>
              <a:rPr lang="de-AT" dirty="0"/>
              <a:t> wird</a:t>
            </a:r>
          </a:p>
          <a:p>
            <a:r>
              <a:rPr lang="de-AT" dirty="0"/>
              <a:t>Um Arrays zu filtern wird die </a:t>
            </a:r>
            <a:r>
              <a:rPr lang="de-AT" dirty="0" err="1"/>
              <a:t>filter</a:t>
            </a:r>
            <a:r>
              <a:rPr lang="de-AT" dirty="0"/>
              <a:t> Methode verwendet</a:t>
            </a:r>
          </a:p>
          <a:p>
            <a:r>
              <a:rPr lang="de-AT" dirty="0"/>
              <a:t>Danach wird das gefilterte Array mit Hilfe von </a:t>
            </a:r>
            <a:r>
              <a:rPr lang="de-AT" dirty="0" err="1"/>
              <a:t>map</a:t>
            </a:r>
            <a:r>
              <a:rPr lang="de-AT" dirty="0"/>
              <a:t>() erneut auf JSX Elemente </a:t>
            </a:r>
            <a:r>
              <a:rPr lang="de-AT" dirty="0" err="1"/>
              <a:t>gemapped</a:t>
            </a:r>
            <a:r>
              <a:rPr lang="de-AT" dirty="0"/>
              <a:t> </a:t>
            </a:r>
          </a:p>
          <a:p>
            <a:r>
              <a:rPr lang="de-AT" dirty="0"/>
              <a:t>Achtung: Wird ein Array aus Objekten </a:t>
            </a:r>
            <a:r>
              <a:rPr lang="de-AT" dirty="0" err="1"/>
              <a:t>gemapped</a:t>
            </a:r>
            <a:r>
              <a:rPr lang="de-AT" dirty="0"/>
              <a:t>, müssen natürlich die Properties des Objekts angesprochen werden und nicht das gesamte Objekt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886E054-9CC5-4DBA-2DCA-61F5BCC28D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733"/>
          <a:stretch/>
        </p:blipFill>
        <p:spPr>
          <a:xfrm>
            <a:off x="6227064" y="1923217"/>
            <a:ext cx="3469160" cy="301156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9C8EC255-8509-007D-8C12-A11C6B4D7E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800"/>
          <a:stretch/>
        </p:blipFill>
        <p:spPr>
          <a:xfrm>
            <a:off x="8769096" y="3158168"/>
            <a:ext cx="3340132" cy="333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7139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76C386-94BF-14DE-DBBF-C5E555E0B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Keys für gemappte Elemente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9BD63C-0A49-91F7-770B-DCAB4470B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343" y="2057400"/>
            <a:ext cx="7139031" cy="4137259"/>
          </a:xfrm>
        </p:spPr>
        <p:txBody>
          <a:bodyPr>
            <a:normAutofit/>
          </a:bodyPr>
          <a:lstStyle/>
          <a:p>
            <a:r>
              <a:rPr lang="de-AT" dirty="0"/>
              <a:t>Jedes mit </a:t>
            </a:r>
            <a:r>
              <a:rPr lang="de-AT" dirty="0" err="1"/>
              <a:t>map</a:t>
            </a:r>
            <a:r>
              <a:rPr lang="de-AT" dirty="0"/>
              <a:t>() erstellte JSX Element benötigt einen eindeutigen Key</a:t>
            </a:r>
          </a:p>
          <a:p>
            <a:r>
              <a:rPr lang="de-AT" dirty="0"/>
              <a:t>Schlüssel sagen </a:t>
            </a:r>
            <a:r>
              <a:rPr lang="de-AT" dirty="0" err="1"/>
              <a:t>React</a:t>
            </a:r>
            <a:r>
              <a:rPr lang="de-AT" dirty="0"/>
              <a:t>, welchem Array-Element jede Komponente entspricht, damit es sie später zuordnen kann.</a:t>
            </a:r>
          </a:p>
          <a:p>
            <a:r>
              <a:rPr lang="de-AT" dirty="0"/>
              <a:t>Dies wird wichtig, wenn sich Array-Elemente bewegen können (z. B. durch Sortieren), eingefügt oder gelöscht werden.</a:t>
            </a:r>
          </a:p>
          <a:p>
            <a:r>
              <a:rPr lang="de-AT" dirty="0"/>
              <a:t>Schlüssel helfen </a:t>
            </a:r>
            <a:r>
              <a:rPr lang="de-AT" dirty="0" err="1"/>
              <a:t>React</a:t>
            </a:r>
            <a:r>
              <a:rPr lang="de-AT" dirty="0"/>
              <a:t> zu erkennen, was genau passiert ist, und die richtigen Aktualisierungen am DOM-Baum vorzunehmen.</a:t>
            </a:r>
          </a:p>
          <a:p>
            <a:r>
              <a:rPr lang="de-AT" dirty="0"/>
              <a:t>Anstatt Schlüssel dynamisch zu generieren, sollten Schlüssel aus den Objektdaten kommen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92A9035-1461-E25B-895B-E5F0DAEE5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829" y="2194400"/>
            <a:ext cx="3680458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7957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D8EA69-B85D-AB37-3A42-445F5F2E9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UI Baumstruktur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EA365F-1731-5BF0-FE2D-0693F5E95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453" y="2057400"/>
            <a:ext cx="6090827" cy="4137259"/>
          </a:xfrm>
        </p:spPr>
        <p:txBody>
          <a:bodyPr/>
          <a:lstStyle/>
          <a:p>
            <a:r>
              <a:rPr lang="de-AT" dirty="0" err="1"/>
              <a:t>React</a:t>
            </a:r>
            <a:r>
              <a:rPr lang="de-AT" dirty="0"/>
              <a:t> verwendet Bäume, um die Beziehungen zwischen Komponenten und Modulen zu modellieren.</a:t>
            </a:r>
          </a:p>
          <a:p>
            <a:r>
              <a:rPr lang="de-AT" dirty="0"/>
              <a:t>Ein </a:t>
            </a:r>
            <a:r>
              <a:rPr lang="de-AT" dirty="0" err="1"/>
              <a:t>React-Renderbaum</a:t>
            </a:r>
            <a:r>
              <a:rPr lang="de-AT" dirty="0"/>
              <a:t> ist eine Darstellung der Eltern- und </a:t>
            </a:r>
            <a:r>
              <a:rPr lang="de-AT" dirty="0" err="1"/>
              <a:t>Kindbeziehung</a:t>
            </a:r>
            <a:r>
              <a:rPr lang="de-AT" dirty="0"/>
              <a:t> zwischen Komponenten.</a:t>
            </a:r>
          </a:p>
          <a:p>
            <a:r>
              <a:rPr lang="de-AT" dirty="0"/>
              <a:t>Der </a:t>
            </a:r>
            <a:r>
              <a:rPr lang="de-AT" dirty="0" err="1"/>
              <a:t>React-Renderbaum</a:t>
            </a:r>
            <a:r>
              <a:rPr lang="de-AT" dirty="0"/>
              <a:t> ermöglicht es </a:t>
            </a:r>
            <a:r>
              <a:rPr lang="de-AT" dirty="0" err="1"/>
              <a:t>React</a:t>
            </a:r>
            <a:r>
              <a:rPr lang="de-AT" dirty="0"/>
              <a:t>, die Hierarchie der Komponenten zu verfolgen und zu organisieren.</a:t>
            </a:r>
          </a:p>
          <a:p>
            <a:r>
              <a:rPr lang="de-AT" dirty="0"/>
              <a:t>Durch die Baumstruktur kann </a:t>
            </a:r>
            <a:r>
              <a:rPr lang="de-AT" dirty="0" err="1"/>
              <a:t>React</a:t>
            </a:r>
            <a:r>
              <a:rPr lang="de-AT" dirty="0"/>
              <a:t> effizient Updates durchführen und die Komponenten entsprechend ihrer Beziehungen rendern.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0A298DD-B37F-5F62-6AE6-1AB7AB505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2280" y="2404140"/>
            <a:ext cx="5048955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7914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6AB82D-8E46-48BD-EBD3-7A7EEB3AC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793" y="685800"/>
            <a:ext cx="8915402" cy="1371600"/>
          </a:xfrm>
        </p:spPr>
        <p:txBody>
          <a:bodyPr/>
          <a:lstStyle/>
          <a:p>
            <a:r>
              <a:rPr lang="de-AT" dirty="0" err="1"/>
              <a:t>React</a:t>
            </a:r>
            <a:r>
              <a:rPr lang="de-AT" dirty="0"/>
              <a:t> Challenges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662FD7-AA85-6154-D4D1-AE43EBD5B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009" y="2057400"/>
            <a:ext cx="7600426" cy="4137259"/>
          </a:xfrm>
        </p:spPr>
        <p:txBody>
          <a:bodyPr/>
          <a:lstStyle/>
          <a:p>
            <a:r>
              <a:rPr lang="de-AT" dirty="0"/>
              <a:t>Challenges zu JSX Syntax</a:t>
            </a:r>
            <a:br>
              <a:rPr lang="de-AT" dirty="0"/>
            </a:br>
            <a:r>
              <a:rPr lang="de-AT" dirty="0">
                <a:hlinkClick r:id="rId2"/>
              </a:rPr>
              <a:t>https://react.dev/learn/javascript-in-jsx-with-curly-braces#challenges</a:t>
            </a:r>
            <a:r>
              <a:rPr lang="de-AT" dirty="0"/>
              <a:t> </a:t>
            </a:r>
          </a:p>
          <a:p>
            <a:r>
              <a:rPr lang="de-AT" dirty="0"/>
              <a:t>Challenges zu Properties (</a:t>
            </a:r>
            <a:r>
              <a:rPr lang="de-AT" dirty="0" err="1"/>
              <a:t>props</a:t>
            </a:r>
            <a:r>
              <a:rPr lang="de-AT" dirty="0"/>
              <a:t>)</a:t>
            </a:r>
            <a:br>
              <a:rPr lang="de-AT" dirty="0"/>
            </a:br>
            <a:r>
              <a:rPr lang="de-AT" dirty="0">
                <a:hlinkClick r:id="rId3"/>
              </a:rPr>
              <a:t>https://react.dev/learn/passing-props-to-a-component#challenges</a:t>
            </a:r>
            <a:r>
              <a:rPr lang="de-AT" dirty="0"/>
              <a:t> </a:t>
            </a:r>
          </a:p>
          <a:p>
            <a:r>
              <a:rPr lang="de-AT" dirty="0"/>
              <a:t>Challenge zu </a:t>
            </a:r>
            <a:r>
              <a:rPr lang="de-AT" dirty="0" err="1"/>
              <a:t>Conditional</a:t>
            </a:r>
            <a:r>
              <a:rPr lang="de-AT" dirty="0"/>
              <a:t> Rendering (3 optional)</a:t>
            </a:r>
            <a:br>
              <a:rPr lang="de-AT" dirty="0"/>
            </a:br>
            <a:r>
              <a:rPr lang="de-AT" dirty="0">
                <a:hlinkClick r:id="rId4"/>
              </a:rPr>
              <a:t>https://react.dev/learn/conditional-rendering#challenges</a:t>
            </a:r>
            <a:endParaRPr lang="de-AT" dirty="0"/>
          </a:p>
          <a:p>
            <a:r>
              <a:rPr lang="de-AT" dirty="0"/>
              <a:t>Challenge zu List Rendering (3 &amp; 4 optional)</a:t>
            </a:r>
            <a:br>
              <a:rPr lang="de-AT" dirty="0"/>
            </a:br>
            <a:r>
              <a:rPr lang="de-AT" dirty="0">
                <a:hlinkClick r:id="rId5"/>
              </a:rPr>
              <a:t>https://react.dev/learn/rendering-lists#challenges</a:t>
            </a:r>
            <a:r>
              <a:rPr lang="de-AT" dirty="0"/>
              <a:t>  </a:t>
            </a:r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504B9CC-7E2E-71AC-A876-E44E912908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4825" y="2390927"/>
            <a:ext cx="3414393" cy="227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825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C1B4856-7D95-BC2A-EF9B-61C9B513C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66" y="1200937"/>
            <a:ext cx="11559268" cy="445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9306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229233-9672-4675-99B7-6CBCEF1CD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in Bild, das Screenshot, Wasser, Blau, unterwasser enthält.&#10;&#10;Automatisch generierte Beschreibung">
            <a:extLst>
              <a:ext uri="{FF2B5EF4-FFF2-40B4-BE49-F238E27FC236}">
                <a16:creationId xmlns:a16="http://schemas.microsoft.com/office/drawing/2014/main" id="{8888D5D7-5569-BBD7-CF94-2A7F62111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" r="33284"/>
          <a:stretch/>
        </p:blipFill>
        <p:spPr>
          <a:xfrm>
            <a:off x="20" y="-2"/>
            <a:ext cx="8115280" cy="6858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5FF010-B53C-46BE-BEEF-AF926A00F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8500" y="2057400"/>
            <a:ext cx="4876800" cy="27432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09AD9C-1F43-4138-A72B-8CA988EDD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300" y="2057400"/>
            <a:ext cx="3276600" cy="2743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16823A-F0C0-9F76-4B25-AE0CF378C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7324" y="2502486"/>
            <a:ext cx="3853851" cy="1853023"/>
          </a:xfrm>
        </p:spPr>
        <p:txBody>
          <a:bodyPr anchor="ctr">
            <a:normAutofit/>
          </a:bodyPr>
          <a:lstStyle/>
          <a:p>
            <a:pPr algn="ctr"/>
            <a:r>
              <a:rPr lang="de-AT" sz="2800" dirty="0"/>
              <a:t>Events &amp; States</a:t>
            </a:r>
          </a:p>
        </p:txBody>
      </p:sp>
      <p:pic>
        <p:nvPicPr>
          <p:cNvPr id="3" name="Picture 2" descr="React – Wikipedia">
            <a:extLst>
              <a:ext uri="{FF2B5EF4-FFF2-40B4-BE49-F238E27FC236}">
                <a16:creationId xmlns:a16="http://schemas.microsoft.com/office/drawing/2014/main" id="{76CC3A73-5D9E-CDD5-66CF-77807940D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4968" y="2502486"/>
            <a:ext cx="2247834" cy="195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82438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3662CB-15BA-B81C-572A-161E62B41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React</a:t>
            </a:r>
            <a:r>
              <a:rPr lang="de-AT" dirty="0"/>
              <a:t> Events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C81F8-CA69-FAAF-CD93-F5F4686C5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232" y="2057400"/>
            <a:ext cx="7488936" cy="4137259"/>
          </a:xfrm>
        </p:spPr>
        <p:txBody>
          <a:bodyPr>
            <a:normAutofit/>
          </a:bodyPr>
          <a:lstStyle/>
          <a:p>
            <a:r>
              <a:rPr lang="de-AT" dirty="0" err="1"/>
              <a:t>React</a:t>
            </a:r>
            <a:r>
              <a:rPr lang="de-AT" dirty="0"/>
              <a:t> ermöglicht es, Eventhandler in JSX hinzuzufügen.</a:t>
            </a:r>
          </a:p>
          <a:p>
            <a:r>
              <a:rPr lang="de-AT" dirty="0"/>
              <a:t>Eventhandler sind eigenen Funktionen, die in Reaktion auf Interaktionen wie Klicken, </a:t>
            </a:r>
            <a:r>
              <a:rPr lang="de-AT" dirty="0" err="1"/>
              <a:t>Hovern</a:t>
            </a:r>
            <a:r>
              <a:rPr lang="de-AT" dirty="0"/>
              <a:t>, Fokussieren usw. ausgelöst werden.</a:t>
            </a:r>
          </a:p>
          <a:p>
            <a:r>
              <a:rPr lang="de-AT" dirty="0"/>
              <a:t>Um einen Eventhandler hinzuzufügen, definieren wir zunächst eine Funktion und übergeben diese dann als </a:t>
            </a:r>
            <a:r>
              <a:rPr lang="de-AT" dirty="0" err="1"/>
              <a:t>onClick-Prop</a:t>
            </a:r>
            <a:r>
              <a:rPr lang="de-AT" dirty="0"/>
              <a:t> an das entsprechende JSX-Tag.</a:t>
            </a:r>
          </a:p>
          <a:p>
            <a:r>
              <a:rPr lang="de-AT" dirty="0"/>
              <a:t>Eventhandler :</a:t>
            </a:r>
          </a:p>
          <a:p>
            <a:pPr lvl="1"/>
            <a:r>
              <a:rPr lang="de-AT" dirty="0"/>
              <a:t>Werden in der Regel innerhalb Ihrer Komponenten definiert.</a:t>
            </a:r>
          </a:p>
          <a:p>
            <a:pPr lvl="1"/>
            <a:r>
              <a:rPr lang="de-AT" dirty="0"/>
              <a:t>Haben Namen, die mit „handle“ beginnen, gefolgt vom Namen des Ereignisses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06BC2E1-850F-138B-5BD7-1523F9F81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1129" y="2200413"/>
            <a:ext cx="3203511" cy="245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654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6E0D6C-7D2B-6F01-035F-93CF02572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6547" y="685800"/>
            <a:ext cx="8915402" cy="1371600"/>
          </a:xfrm>
        </p:spPr>
        <p:txBody>
          <a:bodyPr/>
          <a:lstStyle/>
          <a:p>
            <a:r>
              <a:rPr lang="de-AT" dirty="0" err="1"/>
              <a:t>stopPropagation</a:t>
            </a:r>
            <a:r>
              <a:rPr lang="de-AT" dirty="0"/>
              <a:t> &amp; </a:t>
            </a:r>
            <a:r>
              <a:rPr lang="de-AT" dirty="0" err="1"/>
              <a:t>preventDefault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20811B-8A18-D426-5D15-4203EEE65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677" y="2057400"/>
            <a:ext cx="7340367" cy="4137259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r>
              <a:rPr lang="de-AT" dirty="0"/>
              <a:t>Eventhandler erhalten ein Ereignisobjekt als ihr einziges Argument. Üblicherweise wird es als "e" oder "</a:t>
            </a:r>
            <a:r>
              <a:rPr lang="de-AT" dirty="0" err="1"/>
              <a:t>event</a:t>
            </a:r>
            <a:r>
              <a:rPr lang="de-AT" dirty="0"/>
              <a:t>" bezeichnet, was für "Event" steht.</a:t>
            </a:r>
          </a:p>
          <a:p>
            <a:r>
              <a:rPr lang="de-AT" dirty="0"/>
              <a:t>Mit diesem Ereignisobjekt können wir die Event-Propagation stoppen. </a:t>
            </a:r>
          </a:p>
          <a:p>
            <a:pPr lvl="1"/>
            <a:r>
              <a:rPr lang="de-AT" dirty="0"/>
              <a:t>Wenn wir verhindern möchten, dass ein Ereignis Elternkomponenten erreicht, müssen wir </a:t>
            </a:r>
            <a:r>
              <a:rPr lang="de-AT" b="1" dirty="0" err="1"/>
              <a:t>e.stopPropagation</a:t>
            </a:r>
            <a:r>
              <a:rPr lang="de-AT" b="1" dirty="0"/>
              <a:t>() </a:t>
            </a:r>
            <a:r>
              <a:rPr lang="de-AT" dirty="0"/>
              <a:t>aufrufen</a:t>
            </a:r>
          </a:p>
          <a:p>
            <a:r>
              <a:rPr lang="de-AT" dirty="0"/>
              <a:t>Einige Browser-Ereignisse haben standardmäßiges Verhalten, das mit ihnen verbunden ist. </a:t>
            </a:r>
          </a:p>
          <a:p>
            <a:pPr lvl="1"/>
            <a:r>
              <a:rPr lang="de-AT" dirty="0"/>
              <a:t>Zum Beispiel wird ein &lt;form&gt; </a:t>
            </a:r>
            <a:r>
              <a:rPr lang="de-AT" dirty="0" err="1"/>
              <a:t>Submit</a:t>
            </a:r>
            <a:r>
              <a:rPr lang="de-AT" dirty="0"/>
              <a:t>-Ereignis, standardmäßig die ganze Seite neu laden</a:t>
            </a:r>
          </a:p>
          <a:p>
            <a:pPr lvl="1"/>
            <a:r>
              <a:rPr lang="de-AT" dirty="0"/>
              <a:t>Um zu verhindern dass dieses Standardverhalten auftritt wird der Befehl </a:t>
            </a:r>
            <a:r>
              <a:rPr lang="de-AT" b="1" dirty="0" err="1"/>
              <a:t>e.preventDefault</a:t>
            </a:r>
            <a:r>
              <a:rPr lang="de-AT" b="1" dirty="0"/>
              <a:t>() </a:t>
            </a:r>
            <a:r>
              <a:rPr lang="de-AT" dirty="0"/>
              <a:t>aufgerufen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CCFF502-CDE6-ACBA-18C5-AD0125326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2832" y="4217230"/>
            <a:ext cx="2804770" cy="218148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88FC0FF-F00E-A4C4-B912-993979C04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8409" y="2057400"/>
            <a:ext cx="3185420" cy="199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9234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167B8A-89DA-D528-932B-4368F140D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Kurze Übung: </a:t>
            </a:r>
            <a:r>
              <a:rPr lang="de-AT" dirty="0" err="1"/>
              <a:t>CounterApp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A39801-29A8-98C4-C6C8-5D4A64A0B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832" y="1956816"/>
            <a:ext cx="7315200" cy="4301851"/>
          </a:xfrm>
        </p:spPr>
        <p:txBody>
          <a:bodyPr/>
          <a:lstStyle/>
          <a:p>
            <a:r>
              <a:rPr lang="de-AT" dirty="0"/>
              <a:t>Baue eine </a:t>
            </a:r>
            <a:r>
              <a:rPr lang="de-AT" dirty="0" err="1"/>
              <a:t>React</a:t>
            </a:r>
            <a:r>
              <a:rPr lang="de-AT" dirty="0"/>
              <a:t> Komponente mit der Anzeige einer Zahl und 2 Buttons (+, -)</a:t>
            </a:r>
          </a:p>
          <a:p>
            <a:r>
              <a:rPr lang="de-AT" dirty="0"/>
              <a:t>Definiere eine Variable </a:t>
            </a:r>
            <a:r>
              <a:rPr lang="de-AT" dirty="0" err="1"/>
              <a:t>counter</a:t>
            </a:r>
            <a:r>
              <a:rPr lang="de-AT" dirty="0"/>
              <a:t> = 0 </a:t>
            </a:r>
          </a:p>
          <a:p>
            <a:r>
              <a:rPr lang="de-AT" dirty="0"/>
              <a:t>Schritt 1: Beim Klick auf + oder – wird in der Konsole der Wert von </a:t>
            </a:r>
            <a:r>
              <a:rPr lang="de-AT" dirty="0" err="1"/>
              <a:t>counter</a:t>
            </a:r>
            <a:r>
              <a:rPr lang="de-AT" dirty="0"/>
              <a:t> +1 / -1 ausgegeben. </a:t>
            </a:r>
          </a:p>
          <a:p>
            <a:r>
              <a:rPr lang="de-AT" dirty="0"/>
              <a:t>Schritt 2: Der Wert der angezeigten Zahl wird ebenfalls aktualisiert und angezeigt. </a:t>
            </a:r>
          </a:p>
          <a:p>
            <a:r>
              <a:rPr lang="de-AT" dirty="0"/>
              <a:t>Was fällt dir auf?</a:t>
            </a:r>
          </a:p>
          <a:p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E98928C-0E0F-0458-F9E7-12DEB7C195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8223"/>
          <a:stretch/>
        </p:blipFill>
        <p:spPr>
          <a:xfrm>
            <a:off x="9465208" y="2233445"/>
            <a:ext cx="2176985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6320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DFA05A-5B76-62C1-22CC-C877687B3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8" y="685800"/>
            <a:ext cx="8915403" cy="1371600"/>
          </a:xfrm>
        </p:spPr>
        <p:txBody>
          <a:bodyPr/>
          <a:lstStyle/>
          <a:p>
            <a:r>
              <a:rPr lang="de-AT" dirty="0"/>
              <a:t>Problem: Änderungen von Variablen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FEDA00-8520-49FD-5512-EFA02E21A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057400"/>
            <a:ext cx="7251191" cy="4137259"/>
          </a:xfrm>
        </p:spPr>
        <p:txBody>
          <a:bodyPr/>
          <a:lstStyle/>
          <a:p>
            <a:r>
              <a:rPr lang="de-AT" dirty="0"/>
              <a:t>Lokale Variablen bestehen zwischen den </a:t>
            </a:r>
            <a:r>
              <a:rPr lang="de-AT" dirty="0" err="1"/>
              <a:t>Renders</a:t>
            </a:r>
            <a:r>
              <a:rPr lang="de-AT" dirty="0"/>
              <a:t> nicht fort. Wenn </a:t>
            </a:r>
            <a:r>
              <a:rPr lang="de-AT" dirty="0" err="1"/>
              <a:t>React</a:t>
            </a:r>
            <a:r>
              <a:rPr lang="de-AT" dirty="0"/>
              <a:t> diese Komponente ein zweites Mal rendert, rendert es sie von Grund auf neu - es berücksichtigt keine Änderungen an den lokalen Variablen.</a:t>
            </a:r>
          </a:p>
          <a:p>
            <a:r>
              <a:rPr lang="de-AT" dirty="0"/>
              <a:t>Änderungen an lokalen Variablen lösen keine </a:t>
            </a:r>
            <a:r>
              <a:rPr lang="de-AT" dirty="0" err="1"/>
              <a:t>Renders</a:t>
            </a:r>
            <a:r>
              <a:rPr lang="de-AT" dirty="0"/>
              <a:t> aus. </a:t>
            </a:r>
            <a:r>
              <a:rPr lang="de-AT" dirty="0" err="1"/>
              <a:t>React</a:t>
            </a:r>
            <a:r>
              <a:rPr lang="de-AT" dirty="0"/>
              <a:t> erkennt nicht, dass es die Komponente erneut mit den neuen Daten rendern muss.</a:t>
            </a:r>
          </a:p>
          <a:p>
            <a:r>
              <a:rPr lang="de-AT" dirty="0"/>
              <a:t>Lösung: </a:t>
            </a:r>
            <a:r>
              <a:rPr lang="de-AT" dirty="0" err="1"/>
              <a:t>React</a:t>
            </a:r>
            <a:r>
              <a:rPr lang="de-AT" dirty="0"/>
              <a:t> States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5ACB939A-4304-DFE4-B6E1-EAF5F875B5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8223"/>
          <a:stretch/>
        </p:blipFill>
        <p:spPr>
          <a:xfrm>
            <a:off x="9465208" y="2233445"/>
            <a:ext cx="2176985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7149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CBD2C-2006-5CD8-6EF7-C2CFE1055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React</a:t>
            </a:r>
            <a:r>
              <a:rPr lang="de-AT" dirty="0"/>
              <a:t> States – Zustand Variablen (1)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C2E266-5F0F-D20C-6307-F53917205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488" y="1956816"/>
            <a:ext cx="7379208" cy="4484731"/>
          </a:xfrm>
        </p:spPr>
        <p:txBody>
          <a:bodyPr>
            <a:normAutofit/>
          </a:bodyPr>
          <a:lstStyle/>
          <a:p>
            <a:r>
              <a:rPr lang="de-AT" dirty="0"/>
              <a:t>Vorteil von State-Variablen:</a:t>
            </a:r>
          </a:p>
          <a:p>
            <a:pPr lvl="1"/>
            <a:r>
              <a:rPr lang="de-AT" dirty="0"/>
              <a:t>Eine State-Variable, speichert Daten zwischen erneuten </a:t>
            </a:r>
            <a:r>
              <a:rPr lang="de-AT" dirty="0" err="1"/>
              <a:t>Renders</a:t>
            </a:r>
            <a:r>
              <a:rPr lang="de-AT" dirty="0"/>
              <a:t>.</a:t>
            </a:r>
          </a:p>
          <a:p>
            <a:pPr lvl="1"/>
            <a:r>
              <a:rPr lang="de-AT" dirty="0"/>
              <a:t>Liefert eine Setter-Funktion, um die Variable zu aktualisieren </a:t>
            </a:r>
          </a:p>
          <a:p>
            <a:pPr lvl="1"/>
            <a:r>
              <a:rPr lang="de-AT" dirty="0"/>
              <a:t>Jedes Mal wenn sich die Variable ändert wird die Komponente neu gerendert und Änderungen werden sofort sichtbar</a:t>
            </a:r>
          </a:p>
          <a:p>
            <a:r>
              <a:rPr lang="de-AT" dirty="0"/>
              <a:t>Um eine State-Variable verwenden zu können muss das Package </a:t>
            </a:r>
            <a:r>
              <a:rPr lang="de-AT" dirty="0" err="1"/>
              <a:t>useState</a:t>
            </a:r>
            <a:r>
              <a:rPr lang="de-AT" dirty="0"/>
              <a:t> von </a:t>
            </a:r>
            <a:r>
              <a:rPr lang="de-AT" dirty="0" err="1"/>
              <a:t>React</a:t>
            </a:r>
            <a:r>
              <a:rPr lang="de-AT" dirty="0"/>
              <a:t> importiert werden</a:t>
            </a:r>
          </a:p>
          <a:p>
            <a:r>
              <a:rPr lang="de-AT" dirty="0"/>
              <a:t>Eine State-Variable wird gemeinsam mit ihrer Setter-Funktion in einer </a:t>
            </a:r>
            <a:r>
              <a:rPr lang="de-AT" dirty="0" err="1"/>
              <a:t>const</a:t>
            </a:r>
            <a:r>
              <a:rPr lang="de-AT" dirty="0"/>
              <a:t> Variable gespeichert und über die </a:t>
            </a:r>
            <a:r>
              <a:rPr lang="de-AT" dirty="0" err="1"/>
              <a:t>useState</a:t>
            </a:r>
            <a:r>
              <a:rPr lang="de-AT" dirty="0"/>
              <a:t>([</a:t>
            </a:r>
            <a:r>
              <a:rPr lang="de-AT" dirty="0" err="1"/>
              <a:t>Defaulwert</a:t>
            </a:r>
            <a:r>
              <a:rPr lang="de-AT" dirty="0"/>
              <a:t>]) Methode initialisiert (initialer Wert wird vergeben) </a:t>
            </a:r>
          </a:p>
          <a:p>
            <a:endParaRPr lang="de-AT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B25A530-1427-271E-67A6-4EC9455E5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640" y="2572124"/>
            <a:ext cx="3856360" cy="307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7073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CBD2C-2006-5CD8-6EF7-C2CFE1055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React</a:t>
            </a:r>
            <a:r>
              <a:rPr lang="de-AT" dirty="0"/>
              <a:t> States – Zustand Variablen (2)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C2E266-5F0F-D20C-6307-F53917205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488" y="1956816"/>
            <a:ext cx="7379208" cy="4484731"/>
          </a:xfrm>
        </p:spPr>
        <p:txBody>
          <a:bodyPr>
            <a:normAutofit/>
          </a:bodyPr>
          <a:lstStyle/>
          <a:p>
            <a:pPr marL="228600" indent="-228600" algn="l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ts val="1700"/>
              <a:buFont typeface="Arial" panose="020B0604020202020204" pitchFamily="34" charset="0"/>
              <a:buChar char="•"/>
            </a:pPr>
            <a:r>
              <a:rPr lang="de-AT" sz="1800" kern="1200" dirty="0">
                <a:solidFill>
                  <a:srgbClr val="000000"/>
                </a:solidFill>
                <a:effectLst/>
                <a:latin typeface="Avenir Next LT Pro Light" panose="020B0304020202020204" pitchFamily="34" charset="0"/>
                <a:ea typeface="+mn-ea"/>
                <a:cs typeface="+mn-cs"/>
              </a:rPr>
              <a:t>Eine State-Variable kann nur auf der obersten Ebene Ihrer Komponenten deklariert werden. Sie können nicht innerhalb von Bedingungen, Schleifen oder anderen verschachtelten Funktionen deklariert werden.</a:t>
            </a:r>
          </a:p>
          <a:p>
            <a:pPr marL="228600" indent="-228600" algn="l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ts val="1700"/>
              <a:buFont typeface="Arial" panose="020B0604020202020204" pitchFamily="34" charset="0"/>
              <a:buChar char="•"/>
            </a:pPr>
            <a:r>
              <a:rPr lang="de-AT" sz="1800" kern="1200" dirty="0">
                <a:solidFill>
                  <a:srgbClr val="000000"/>
                </a:solidFill>
                <a:effectLst/>
                <a:latin typeface="Avenir Next LT Pro Light" panose="020B0304020202020204" pitchFamily="34" charset="0"/>
                <a:ea typeface="+mn-ea"/>
                <a:cs typeface="+mn-cs"/>
              </a:rPr>
              <a:t>Eine State-Variable wird genau wie jede andere Variable verwendet, allerdings werden Änderungen nur über die </a:t>
            </a:r>
            <a:r>
              <a:rPr lang="de-AT" sz="1800" kern="1200" dirty="0" err="1">
                <a:solidFill>
                  <a:srgbClr val="000000"/>
                </a:solidFill>
                <a:effectLst/>
                <a:latin typeface="Avenir Next LT Pro Light" panose="020B0304020202020204" pitchFamily="34" charset="0"/>
                <a:ea typeface="+mn-ea"/>
                <a:cs typeface="+mn-cs"/>
              </a:rPr>
              <a:t>Settermethode</a:t>
            </a:r>
            <a:r>
              <a:rPr lang="de-AT" sz="1800" kern="1200" dirty="0">
                <a:solidFill>
                  <a:srgbClr val="000000"/>
                </a:solidFill>
                <a:effectLst/>
                <a:latin typeface="Avenir Next LT Pro Light" panose="020B0304020202020204" pitchFamily="34" charset="0"/>
                <a:ea typeface="+mn-ea"/>
                <a:cs typeface="+mn-cs"/>
              </a:rPr>
              <a:t> veranlasst.</a:t>
            </a:r>
            <a:br>
              <a:rPr lang="de-AT" sz="1800" kern="1200" dirty="0">
                <a:solidFill>
                  <a:srgbClr val="000000"/>
                </a:solidFill>
                <a:effectLst/>
                <a:latin typeface="Avenir Next LT Pro Light" panose="020B0304020202020204" pitchFamily="34" charset="0"/>
                <a:ea typeface="+mn-ea"/>
                <a:cs typeface="+mn-cs"/>
              </a:rPr>
            </a:br>
            <a:r>
              <a:rPr lang="de-AT" sz="1800" kern="1200" dirty="0" err="1">
                <a:solidFill>
                  <a:srgbClr val="000000"/>
                </a:solidFill>
                <a:effectLst/>
                <a:latin typeface="Avenir Next LT Pro Light" panose="020B0304020202020204" pitchFamily="34" charset="0"/>
                <a:ea typeface="+mn-ea"/>
                <a:cs typeface="+mn-cs"/>
              </a:rPr>
              <a:t>Bsp</a:t>
            </a:r>
            <a:r>
              <a:rPr lang="de-AT" sz="1800" kern="1200" dirty="0">
                <a:solidFill>
                  <a:srgbClr val="000000"/>
                </a:solidFill>
                <a:effectLst/>
                <a:latin typeface="Avenir Next LT Pro Light" panose="020B0304020202020204" pitchFamily="34" charset="0"/>
                <a:ea typeface="+mn-ea"/>
                <a:cs typeface="+mn-cs"/>
              </a:rPr>
              <a:t>: </a:t>
            </a:r>
            <a:r>
              <a:rPr lang="de-AT" sz="1800" strike="sngStrike" kern="1200" dirty="0" err="1">
                <a:solidFill>
                  <a:srgbClr val="000000"/>
                </a:solidFill>
                <a:effectLst/>
                <a:latin typeface="Avenir Next LT Pro Light" panose="020B0304020202020204" pitchFamily="34" charset="0"/>
                <a:ea typeface="+mn-ea"/>
                <a:cs typeface="+mn-cs"/>
              </a:rPr>
              <a:t>count</a:t>
            </a:r>
            <a:r>
              <a:rPr lang="de-AT" sz="1800" strike="sngStrike" kern="1200" dirty="0">
                <a:solidFill>
                  <a:srgbClr val="000000"/>
                </a:solidFill>
                <a:effectLst/>
                <a:latin typeface="Avenir Next LT Pro Light" panose="020B0304020202020204" pitchFamily="34" charset="0"/>
                <a:ea typeface="+mn-ea"/>
                <a:cs typeface="+mn-cs"/>
              </a:rPr>
              <a:t> = 2</a:t>
            </a:r>
            <a:r>
              <a:rPr lang="de-AT" sz="1800" kern="1200" dirty="0">
                <a:solidFill>
                  <a:srgbClr val="000000"/>
                </a:solidFill>
                <a:effectLst/>
                <a:latin typeface="Avenir Next LT Pro Light" panose="020B0304020202020204" pitchFamily="34" charset="0"/>
                <a:ea typeface="+mn-ea"/>
                <a:cs typeface="+mn-cs"/>
              </a:rPr>
              <a:t>  sondern </a:t>
            </a:r>
            <a:r>
              <a:rPr lang="de-AT" sz="1800" kern="1200" dirty="0" err="1">
                <a:solidFill>
                  <a:srgbClr val="000000"/>
                </a:solidFill>
                <a:effectLst/>
                <a:latin typeface="Avenir Next LT Pro Light" panose="020B0304020202020204" pitchFamily="34" charset="0"/>
                <a:ea typeface="+mn-ea"/>
                <a:cs typeface="+mn-cs"/>
              </a:rPr>
              <a:t>setCount</a:t>
            </a:r>
            <a:r>
              <a:rPr lang="de-AT" sz="1800" kern="1200" dirty="0">
                <a:solidFill>
                  <a:srgbClr val="000000"/>
                </a:solidFill>
                <a:effectLst/>
                <a:latin typeface="Avenir Next LT Pro Light" panose="020B0304020202020204" pitchFamily="34" charset="0"/>
                <a:ea typeface="+mn-ea"/>
                <a:cs typeface="+mn-cs"/>
              </a:rPr>
              <a:t>(2)</a:t>
            </a:r>
          </a:p>
          <a:p>
            <a:pPr marL="228600" indent="-228600" algn="l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ts val="1700"/>
              <a:buFont typeface="Arial" panose="020B0604020202020204" pitchFamily="34" charset="0"/>
              <a:buChar char="•"/>
            </a:pPr>
            <a:r>
              <a:rPr lang="de-AT" dirty="0">
                <a:solidFill>
                  <a:srgbClr val="000000"/>
                </a:solidFill>
                <a:latin typeface="Avenir Next LT Pro Light" panose="020B0304020202020204" pitchFamily="34" charset="0"/>
              </a:rPr>
              <a:t>Nach Konvention wird die </a:t>
            </a:r>
            <a:r>
              <a:rPr lang="de-AT" dirty="0" err="1">
                <a:solidFill>
                  <a:srgbClr val="000000"/>
                </a:solidFill>
                <a:latin typeface="Avenir Next LT Pro Light" panose="020B0304020202020204" pitchFamily="34" charset="0"/>
              </a:rPr>
              <a:t>Settermethode</a:t>
            </a:r>
            <a:r>
              <a:rPr lang="de-AT" dirty="0">
                <a:solidFill>
                  <a:srgbClr val="000000"/>
                </a:solidFill>
                <a:latin typeface="Avenir Next LT Pro Light" panose="020B0304020202020204" pitchFamily="34" charset="0"/>
              </a:rPr>
              <a:t> nach dem Schema „</a:t>
            </a:r>
            <a:r>
              <a:rPr lang="de-AT" dirty="0" err="1">
                <a:solidFill>
                  <a:srgbClr val="000000"/>
                </a:solidFill>
                <a:latin typeface="Avenir Next LT Pro Light" panose="020B0304020202020204" pitchFamily="34" charset="0"/>
              </a:rPr>
              <a:t>set</a:t>
            </a:r>
            <a:r>
              <a:rPr lang="de-AT" dirty="0">
                <a:solidFill>
                  <a:srgbClr val="000000"/>
                </a:solidFill>
                <a:latin typeface="Avenir Next LT Pro Light" panose="020B0304020202020204" pitchFamily="34" charset="0"/>
              </a:rPr>
              <a:t>“+Variablenname (großer Anfangsbuchstabe) benannt</a:t>
            </a:r>
            <a:endParaRPr lang="de-AT" sz="1800" dirty="0">
              <a:effectLst/>
            </a:endParaRPr>
          </a:p>
          <a:p>
            <a:endParaRPr lang="de-AT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B25A530-1427-271E-67A6-4EC9455E5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361" y="2320454"/>
            <a:ext cx="3856360" cy="307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7769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2D4181-A115-7F22-1952-0A114A689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123" y="685800"/>
            <a:ext cx="9580578" cy="1371600"/>
          </a:xfrm>
        </p:spPr>
        <p:txBody>
          <a:bodyPr/>
          <a:lstStyle/>
          <a:p>
            <a:r>
              <a:rPr lang="de-AT" dirty="0"/>
              <a:t>Übung „The Dice Game“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8CA1EC-F8D8-8168-D2C6-53A3BB562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57400"/>
            <a:ext cx="6720840" cy="4137259"/>
          </a:xfrm>
        </p:spPr>
        <p:txBody>
          <a:bodyPr/>
          <a:lstStyle/>
          <a:p>
            <a:r>
              <a:rPr lang="de-AT" dirty="0"/>
              <a:t>Erweitere deine „</a:t>
            </a:r>
            <a:r>
              <a:rPr lang="de-AT" dirty="0" err="1"/>
              <a:t>DiceGame</a:t>
            </a:r>
            <a:r>
              <a:rPr lang="de-AT" dirty="0"/>
              <a:t>“ Komponente um einen Button „</a:t>
            </a:r>
            <a:r>
              <a:rPr lang="de-AT" dirty="0" err="1"/>
              <a:t>NewGameButton</a:t>
            </a:r>
            <a:r>
              <a:rPr lang="de-AT" dirty="0"/>
              <a:t>“ der das Spiel erneut startet und die Würfel neu würfelt.</a:t>
            </a:r>
          </a:p>
          <a:p>
            <a:r>
              <a:rPr lang="de-AT" dirty="0"/>
              <a:t>Verwende eine 2 State-Variablen um die Augenzahlen der Würfel zu bestimmen</a:t>
            </a:r>
          </a:p>
          <a:p>
            <a:r>
              <a:rPr lang="de-AT" dirty="0"/>
              <a:t>Verwende eine State-Variable um den Gewinner zu definieren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ECC4204-021A-3751-E721-4342A75F3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5984" y="2057400"/>
            <a:ext cx="3971799" cy="221033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30051D8C-7F37-ED4D-D3E7-DA4FF2448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4767" y="4485423"/>
            <a:ext cx="2707189" cy="158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1708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566EC5-2F02-9CE4-E55C-180B75C74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176" y="685800"/>
            <a:ext cx="9773525" cy="1371600"/>
          </a:xfrm>
        </p:spPr>
        <p:txBody>
          <a:bodyPr/>
          <a:lstStyle/>
          <a:p>
            <a:r>
              <a:rPr lang="de-AT" dirty="0"/>
              <a:t>Pro-Übung zu </a:t>
            </a:r>
            <a:r>
              <a:rPr lang="de-AT" dirty="0" err="1"/>
              <a:t>React</a:t>
            </a:r>
            <a:r>
              <a:rPr lang="de-AT" dirty="0"/>
              <a:t> „Lottozahlen Vorhersage“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B89372-B89B-588B-4483-5846B3A53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" y="2057400"/>
            <a:ext cx="6392830" cy="4137259"/>
          </a:xfrm>
        </p:spPr>
        <p:txBody>
          <a:bodyPr>
            <a:normAutofit lnSpcReduction="10000"/>
          </a:bodyPr>
          <a:lstStyle/>
          <a:p>
            <a:r>
              <a:rPr lang="de-AT" dirty="0"/>
              <a:t>Schreibe eine </a:t>
            </a:r>
            <a:r>
              <a:rPr lang="de-AT" dirty="0" err="1"/>
              <a:t>React</a:t>
            </a:r>
            <a:r>
              <a:rPr lang="de-AT" dirty="0"/>
              <a:t> Komponente „</a:t>
            </a:r>
            <a:r>
              <a:rPr lang="de-AT" dirty="0" err="1"/>
              <a:t>LottoGenerator</a:t>
            </a:r>
            <a:r>
              <a:rPr lang="de-AT" dirty="0"/>
              <a:t>“ um die nächsten Lotto Zahlen vorherzusagen und damit reich zu werden</a:t>
            </a:r>
          </a:p>
          <a:p>
            <a:r>
              <a:rPr lang="de-AT" dirty="0"/>
              <a:t>Die darunterliegenden Komponenten sind in folgender Struktur aufgeteilt (rechts unten)</a:t>
            </a:r>
          </a:p>
          <a:p>
            <a:r>
              <a:rPr lang="de-AT" dirty="0"/>
              <a:t>Da es verschiedene Lottoformate gibt und wir für alle Formate die richtigen Zahlen wissen wollen müssen wir verschiedene Limits festlegen können (Min, Max) welche Werte die Zahlen annehmen können.</a:t>
            </a:r>
          </a:p>
          <a:p>
            <a:r>
              <a:rPr lang="de-AT" dirty="0"/>
              <a:t>Optional: bei manchen Lottoformaten werden mehr oder weniger Zahlen gezogen deshalb wäre eine zusätzliche Einstellung „Anzahl gezogener Zahlen“ auch gut.  </a:t>
            </a:r>
          </a:p>
          <a:p>
            <a:endParaRPr lang="de-AT" dirty="0"/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A16A16E-3925-DC51-CAB2-C104F6852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0513" y="2057400"/>
            <a:ext cx="4442870" cy="209397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4E1735DF-6CD2-BF7C-713C-E8E450DCC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419" y="4348465"/>
            <a:ext cx="2181529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4718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5CB01A-84BD-1D18-EF2B-CA52DAD9C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React</a:t>
            </a:r>
            <a:r>
              <a:rPr lang="de-AT" dirty="0"/>
              <a:t> State – Zeitliches Verhalten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8A631F-6003-8696-448A-A5DE671B6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916" y="2057400"/>
            <a:ext cx="6980903" cy="4137259"/>
          </a:xfrm>
        </p:spPr>
        <p:txBody>
          <a:bodyPr>
            <a:normAutofit/>
          </a:bodyPr>
          <a:lstStyle/>
          <a:p>
            <a:r>
              <a:rPr lang="de-AT" dirty="0"/>
              <a:t>Das Setzen des Zustands fordert einen neuen </a:t>
            </a:r>
            <a:r>
              <a:rPr lang="de-AT" dirty="0" err="1"/>
              <a:t>Render</a:t>
            </a:r>
            <a:r>
              <a:rPr lang="de-AT" dirty="0"/>
              <a:t> an.</a:t>
            </a:r>
          </a:p>
          <a:p>
            <a:r>
              <a:rPr lang="de-AT" dirty="0" err="1"/>
              <a:t>React</a:t>
            </a:r>
            <a:r>
              <a:rPr lang="de-AT" dirty="0"/>
              <a:t> speichert den Zustand außerhalb der Komponente</a:t>
            </a:r>
          </a:p>
          <a:p>
            <a:r>
              <a:rPr lang="de-AT" dirty="0"/>
              <a:t>Wenn Sie </a:t>
            </a:r>
            <a:r>
              <a:rPr lang="de-AT" dirty="0" err="1"/>
              <a:t>useState</a:t>
            </a:r>
            <a:r>
              <a:rPr lang="de-AT" dirty="0"/>
              <a:t> aufrufen, gibt Ihnen </a:t>
            </a:r>
            <a:r>
              <a:rPr lang="de-AT" dirty="0" err="1"/>
              <a:t>React</a:t>
            </a:r>
            <a:r>
              <a:rPr lang="de-AT" dirty="0"/>
              <a:t> eine Momentaufnahme des Zustands für diesen </a:t>
            </a:r>
            <a:r>
              <a:rPr lang="de-AT" dirty="0" err="1"/>
              <a:t>Render</a:t>
            </a:r>
            <a:r>
              <a:rPr lang="de-AT" dirty="0"/>
              <a:t>.</a:t>
            </a:r>
          </a:p>
          <a:p>
            <a:r>
              <a:rPr lang="de-AT" dirty="0"/>
              <a:t>Jeder </a:t>
            </a:r>
            <a:r>
              <a:rPr lang="de-AT" dirty="0" err="1"/>
              <a:t>Render</a:t>
            </a:r>
            <a:r>
              <a:rPr lang="de-AT" dirty="0"/>
              <a:t> (und Funktionen darin) wird immer die Momentaufnahme des Zustands "sehen", die </a:t>
            </a:r>
            <a:r>
              <a:rPr lang="de-AT" dirty="0" err="1"/>
              <a:t>React</a:t>
            </a:r>
            <a:r>
              <a:rPr lang="de-AT" dirty="0"/>
              <a:t> diesem </a:t>
            </a:r>
            <a:r>
              <a:rPr lang="de-AT" dirty="0" err="1"/>
              <a:t>Render</a:t>
            </a:r>
            <a:r>
              <a:rPr lang="de-AT" dirty="0"/>
              <a:t> gegeben hat.</a:t>
            </a:r>
          </a:p>
          <a:p>
            <a:r>
              <a:rPr lang="de-AT" dirty="0"/>
              <a:t>Die Auswirkungen der Änderung einer State-Variable sind erst beim nächsten Rendering der Komponente ersichtlich</a:t>
            </a:r>
          </a:p>
          <a:p>
            <a:endParaRPr lang="de-AT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D4DE7D9-AD93-7D1C-9BE0-C373BB0D7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4465" y="2340187"/>
            <a:ext cx="3791446" cy="334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715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Single page application vs multi page application – Azoft">
            <a:extLst>
              <a:ext uri="{FF2B5EF4-FFF2-40B4-BE49-F238E27FC236}">
                <a16:creationId xmlns:a16="http://schemas.microsoft.com/office/drawing/2014/main" id="{7D27C65B-E842-5361-2A94-1F523A71A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650" y="228600"/>
            <a:ext cx="6444611" cy="616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4021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5CB01A-84BD-1D18-EF2B-CA52DAD9C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React</a:t>
            </a:r>
            <a:r>
              <a:rPr lang="de-AT" dirty="0"/>
              <a:t> State – Zeitliches Verhalten (2)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8A631F-6003-8696-448A-A5DE671B6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917" y="2057400"/>
            <a:ext cx="6717966" cy="4137259"/>
          </a:xfrm>
        </p:spPr>
        <p:txBody>
          <a:bodyPr>
            <a:normAutofit/>
          </a:bodyPr>
          <a:lstStyle/>
          <a:p>
            <a:r>
              <a:rPr lang="de-AT" dirty="0"/>
              <a:t>Was passiert wenn man auf den Button klickt?</a:t>
            </a:r>
          </a:p>
          <a:p>
            <a:r>
              <a:rPr lang="de-AT" dirty="0"/>
              <a:t>Da die </a:t>
            </a:r>
            <a:r>
              <a:rPr lang="de-AT" dirty="0" err="1"/>
              <a:t>Setterfunktion</a:t>
            </a:r>
            <a:r>
              <a:rPr lang="de-AT" dirty="0"/>
              <a:t> nur mit einer Momentaufnahme arbeitet, und den Zustand (Wert) aktualisiert, der bei der Ausführung der Funktion bestand, wird der Wert von </a:t>
            </a:r>
            <a:r>
              <a:rPr lang="de-AT" dirty="0" err="1"/>
              <a:t>number</a:t>
            </a:r>
            <a:r>
              <a:rPr lang="de-AT" dirty="0"/>
              <a:t> tatsächlich nur um 1 erhöht, unabhängig davon, wie oft der Button geklickt wird.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AA2BBEC-0D62-BCC1-23CD-6A0862B1E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1367" y="2196445"/>
            <a:ext cx="4351819" cy="339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147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5CB01A-84BD-1D18-EF2B-CA52DAD9C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React</a:t>
            </a:r>
            <a:r>
              <a:rPr lang="de-AT" dirty="0"/>
              <a:t> State – Zeitliches Verhalten (3)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8A631F-6003-8696-448A-A5DE671B6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917" y="2057400"/>
            <a:ext cx="6717966" cy="4137259"/>
          </a:xfrm>
        </p:spPr>
        <p:txBody>
          <a:bodyPr>
            <a:normAutofit/>
          </a:bodyPr>
          <a:lstStyle/>
          <a:p>
            <a:r>
              <a:rPr lang="de-AT" dirty="0"/>
              <a:t>Was passiert wenn man auf den Button klickt?</a:t>
            </a:r>
          </a:p>
          <a:p>
            <a:r>
              <a:rPr lang="de-AT" dirty="0"/>
              <a:t>Trotz des Timeouts, wird keine zusätzliche Erhöhung um 5 gemacht weil die </a:t>
            </a:r>
            <a:r>
              <a:rPr lang="de-AT" dirty="0" err="1"/>
              <a:t>setTimeout</a:t>
            </a:r>
            <a:r>
              <a:rPr lang="de-AT" dirty="0"/>
              <a:t> Funktion mit der Momentaufnahme des Zustands arbeitet. Die </a:t>
            </a:r>
            <a:r>
              <a:rPr lang="de-AT" dirty="0" err="1"/>
              <a:t>setCount</a:t>
            </a:r>
            <a:r>
              <a:rPr lang="de-AT" dirty="0"/>
              <a:t> Methode wird also auch nach dem Timeout nur den alten Wert um 5 erhöhen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A1D049B-E2F9-97DD-AE5B-1BE3BF8BD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1787" y="2187674"/>
            <a:ext cx="3500533" cy="387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58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5CB01A-84BD-1D18-EF2B-CA52DAD9C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React</a:t>
            </a:r>
            <a:r>
              <a:rPr lang="de-AT" dirty="0"/>
              <a:t> State – Zeitliches Verhalten (4)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8A631F-6003-8696-448A-A5DE671B6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917" y="2057400"/>
            <a:ext cx="6717966" cy="4137259"/>
          </a:xfrm>
        </p:spPr>
        <p:txBody>
          <a:bodyPr>
            <a:normAutofit/>
          </a:bodyPr>
          <a:lstStyle/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F29D74C-6E0E-88A8-43C5-88CF71CDF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570" y="1915998"/>
            <a:ext cx="5186859" cy="4137259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771019B6-6455-5D7F-0E8F-F9BE40F7BE41}"/>
              </a:ext>
            </a:extLst>
          </p:cNvPr>
          <p:cNvSpPr txBox="1"/>
          <p:nvPr/>
        </p:nvSpPr>
        <p:spPr>
          <a:xfrm>
            <a:off x="3452363" y="6139347"/>
            <a:ext cx="82649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1600" dirty="0">
                <a:hlinkClick r:id="rId4"/>
              </a:rPr>
              <a:t>https://react.dev/learn/queueing-a-series-of-state-updates</a:t>
            </a:r>
            <a:r>
              <a:rPr lang="de-AT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24668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5B07A1-EBDD-4A5D-526A-058DA466C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Übung zu States &amp; zeitliches Verhalten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FBC022-8660-D0CF-A2A2-CB1FD810A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7522" y="2057400"/>
            <a:ext cx="8232742" cy="4137259"/>
          </a:xfrm>
        </p:spPr>
        <p:txBody>
          <a:bodyPr/>
          <a:lstStyle/>
          <a:p>
            <a:r>
              <a:rPr lang="de-AT" dirty="0"/>
              <a:t>Hier ist ein Ampelkomponente, die beim Drücken des Buttons umschaltet</a:t>
            </a:r>
          </a:p>
          <a:p>
            <a:r>
              <a:rPr lang="de-AT" dirty="0"/>
              <a:t>Füge einen Alert zum Klick-Handler hinzu. </a:t>
            </a:r>
          </a:p>
          <a:p>
            <a:r>
              <a:rPr lang="de-AT" dirty="0"/>
              <a:t>Wenn die Ampel grün ist und "Gehen" anzeigt, sollte durch Klicken auf den Button "</a:t>
            </a:r>
            <a:r>
              <a:rPr lang="de-AT" dirty="0" err="1"/>
              <a:t>Stop</a:t>
            </a:r>
            <a:r>
              <a:rPr lang="de-AT" dirty="0"/>
              <a:t> kommt als nächstes" angezeigt werden. </a:t>
            </a:r>
          </a:p>
          <a:p>
            <a:r>
              <a:rPr lang="de-AT" dirty="0"/>
              <a:t>Wenn die Ampel rot ist und "</a:t>
            </a:r>
            <a:r>
              <a:rPr lang="de-AT" dirty="0" err="1"/>
              <a:t>Stop</a:t>
            </a:r>
            <a:r>
              <a:rPr lang="de-AT" dirty="0"/>
              <a:t>" anzeigt, sollte durch Klicken auf den Button "Gehen kommt als nächstes" angezeigt werden.</a:t>
            </a:r>
          </a:p>
          <a:p>
            <a:r>
              <a:rPr lang="de-AT" dirty="0">
                <a:hlinkClick r:id="rId2"/>
              </a:rPr>
              <a:t>https://react.dev/learn/state-as-a-snapshot#challenges</a:t>
            </a:r>
            <a:r>
              <a:rPr lang="de-AT" dirty="0"/>
              <a:t> </a:t>
            </a:r>
          </a:p>
        </p:txBody>
      </p:sp>
      <p:pic>
        <p:nvPicPr>
          <p:cNvPr id="2050" name="Picture 2" descr="Ampel - Kostenlose signalisierung Icons">
            <a:extLst>
              <a:ext uri="{FF2B5EF4-FFF2-40B4-BE49-F238E27FC236}">
                <a16:creationId xmlns:a16="http://schemas.microsoft.com/office/drawing/2014/main" id="{43BC2518-9C96-6B45-F978-FCA894178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0264" y="2432115"/>
            <a:ext cx="2586871" cy="2586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90122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5CB01A-84BD-1D18-EF2B-CA52DAD9C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917" y="769462"/>
            <a:ext cx="8754155" cy="1371600"/>
          </a:xfrm>
        </p:spPr>
        <p:txBody>
          <a:bodyPr/>
          <a:lstStyle/>
          <a:p>
            <a:r>
              <a:rPr lang="de-AT" dirty="0"/>
              <a:t>Mehrfache Änderung eines Zustands (</a:t>
            </a:r>
            <a:r>
              <a:rPr lang="de-AT" dirty="0" err="1"/>
              <a:t>updater</a:t>
            </a:r>
            <a:r>
              <a:rPr lang="de-AT" dirty="0"/>
              <a:t> </a:t>
            </a:r>
            <a:r>
              <a:rPr lang="de-AT" dirty="0" err="1"/>
              <a:t>functions</a:t>
            </a:r>
            <a:r>
              <a:rPr lang="de-AT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8A631F-6003-8696-448A-A5DE671B6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649" y="2264790"/>
            <a:ext cx="6717966" cy="4137259"/>
          </a:xfrm>
        </p:spPr>
        <p:txBody>
          <a:bodyPr>
            <a:normAutofit/>
          </a:bodyPr>
          <a:lstStyle/>
          <a:p>
            <a:r>
              <a:rPr lang="de-AT" dirty="0"/>
              <a:t>Das mehrfache Aktualisieren desselben Zustands vor dem nächsten Rendering kann in seltenen Fällen notwendig sein.</a:t>
            </a:r>
          </a:p>
          <a:p>
            <a:r>
              <a:rPr lang="de-AT" dirty="0"/>
              <a:t>Anstelle von </a:t>
            </a:r>
            <a:r>
              <a:rPr lang="de-AT" dirty="0" err="1"/>
              <a:t>setNumber</a:t>
            </a:r>
            <a:r>
              <a:rPr lang="de-AT" dirty="0"/>
              <a:t>(</a:t>
            </a:r>
            <a:r>
              <a:rPr lang="de-AT" dirty="0" err="1"/>
              <a:t>number</a:t>
            </a:r>
            <a:r>
              <a:rPr lang="de-AT" dirty="0"/>
              <a:t> + 1) kann eine Funktion übergeben werden, die den nächsten Zustand basierend auf dem vorherigen berechnet, wie z. B. </a:t>
            </a:r>
            <a:r>
              <a:rPr lang="de-AT" dirty="0" err="1"/>
              <a:t>setNumber</a:t>
            </a:r>
            <a:r>
              <a:rPr lang="de-AT" dirty="0"/>
              <a:t>(n =&gt; n + 1).</a:t>
            </a:r>
          </a:p>
          <a:p>
            <a:r>
              <a:rPr lang="de-AT" dirty="0"/>
              <a:t>Hier wird eine sogenannte </a:t>
            </a:r>
            <a:r>
              <a:rPr lang="de-AT" dirty="0" err="1"/>
              <a:t>updater</a:t>
            </a:r>
            <a:r>
              <a:rPr lang="de-AT" dirty="0"/>
              <a:t> </a:t>
            </a:r>
            <a:r>
              <a:rPr lang="de-AT" dirty="0" err="1"/>
              <a:t>function</a:t>
            </a:r>
            <a:r>
              <a:rPr lang="de-AT" dirty="0"/>
              <a:t> verwendet um den zukünftigen Wert, basierend auf dem zuvor gesetzten Wert, zu berechnen  </a:t>
            </a:r>
          </a:p>
          <a:p>
            <a:endParaRPr lang="de-AT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F4B3BA2-DED9-3BD6-A2F7-2B8C24044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5293" y="2141062"/>
            <a:ext cx="4219614" cy="396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0928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F8B18B-4F59-F868-3302-ECCC56793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Mehrfache Änderung eines Zustands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7BA933-0B0D-D396-9DA7-E6D81098D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Was passiert beim Klick auf den Button?</a:t>
            </a:r>
          </a:p>
          <a:p>
            <a:r>
              <a:rPr lang="de-AT" dirty="0"/>
              <a:t>Ausgabe: 6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B70F639-7142-1B76-AC0E-A58C17E4F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540" y="2316097"/>
            <a:ext cx="3409107" cy="303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68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F8B18B-4F59-F868-3302-ECCC56793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Mehrfache Änderung eines Zustands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7BA933-0B0D-D396-9DA7-E6D81098D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Was passiert beim Klick auf den Button?</a:t>
            </a:r>
          </a:p>
          <a:p>
            <a:r>
              <a:rPr lang="de-AT" dirty="0"/>
              <a:t>Ausgabe: 5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0793C10-A258-AB8A-6673-9C2E35D92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736" y="2057399"/>
            <a:ext cx="4250777" cy="377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998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F8B18B-4F59-F868-3302-ECCC56793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154" y="554622"/>
            <a:ext cx="9862402" cy="1371600"/>
          </a:xfrm>
        </p:spPr>
        <p:txBody>
          <a:bodyPr/>
          <a:lstStyle/>
          <a:p>
            <a:r>
              <a:rPr lang="de-AT" dirty="0"/>
              <a:t>Übung zu mehrfache Änderung eines Zustands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7BA933-0B0D-D396-9DA7-E6D81098D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291" y="1926222"/>
            <a:ext cx="8229600" cy="4137259"/>
          </a:xfrm>
        </p:spPr>
        <p:txBody>
          <a:bodyPr>
            <a:normAutofit/>
          </a:bodyPr>
          <a:lstStyle/>
          <a:p>
            <a:r>
              <a:rPr lang="de-AT" dirty="0"/>
              <a:t>Jedes Mal, wenn der Benutzer die Schaltfläche „Buy" drückt, soll der „</a:t>
            </a:r>
            <a:r>
              <a:rPr lang="de-AT" dirty="0" err="1"/>
              <a:t>Pending</a:t>
            </a:r>
            <a:r>
              <a:rPr lang="de-AT" dirty="0"/>
              <a:t>"-Zähler um eins erhöht werden. Nach drei Sekunden soll der „</a:t>
            </a:r>
            <a:r>
              <a:rPr lang="de-AT" dirty="0" err="1"/>
              <a:t>Pending</a:t>
            </a:r>
            <a:r>
              <a:rPr lang="de-AT" dirty="0"/>
              <a:t>"-Zähler abnehmen und der „</a:t>
            </a:r>
            <a:r>
              <a:rPr lang="de-AT" dirty="0" err="1"/>
              <a:t>Completed</a:t>
            </a:r>
            <a:r>
              <a:rPr lang="de-AT" dirty="0"/>
              <a:t>"-Zähler erhöhen.</a:t>
            </a:r>
          </a:p>
          <a:p>
            <a:r>
              <a:rPr lang="de-AT" dirty="0"/>
              <a:t>Jedoch verhält sich der „</a:t>
            </a:r>
            <a:r>
              <a:rPr lang="de-AT" dirty="0" err="1"/>
              <a:t>Pending</a:t>
            </a:r>
            <a:r>
              <a:rPr lang="de-AT" dirty="0"/>
              <a:t>"-Zähler nicht wie beabsichtigt. Wenn du auf „Buy" drückst, verringert er sich auf -1 (was nicht möglich sein sollte!). Und wenn du zweimal schnell hintereinander klickst, verhalten sich beide Zähler anscheinend unvorhersehbar.</a:t>
            </a:r>
          </a:p>
          <a:p>
            <a:r>
              <a:rPr lang="de-AT" dirty="0"/>
              <a:t>Warum passiert das? Behebe beide Zähler.</a:t>
            </a:r>
            <a:endParaRPr lang="de-AT" dirty="0">
              <a:hlinkClick r:id="rId2"/>
            </a:endParaRPr>
          </a:p>
          <a:p>
            <a:r>
              <a:rPr lang="de-AT" dirty="0">
                <a:hlinkClick r:id="rId2"/>
              </a:rPr>
              <a:t>https://react.dev/learn/queueing-a-series-of-state-updates#challenges</a:t>
            </a:r>
            <a:r>
              <a:rPr lang="de-AT" dirty="0"/>
              <a:t> 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0B4DEB3-FFAA-B7FC-A3E7-6F24F9D506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814"/>
          <a:stretch/>
        </p:blipFill>
        <p:spPr>
          <a:xfrm>
            <a:off x="9221573" y="3392501"/>
            <a:ext cx="2235136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0369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F8B18B-4F59-F868-3302-ECCC56793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State-Objekte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7BA933-0B0D-D396-9DA7-E6D81098D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718" y="2057400"/>
            <a:ext cx="7117237" cy="4137259"/>
          </a:xfrm>
        </p:spPr>
        <p:txBody>
          <a:bodyPr>
            <a:normAutofit/>
          </a:bodyPr>
          <a:lstStyle/>
          <a:p>
            <a:r>
              <a:rPr lang="de-AT" dirty="0"/>
              <a:t>Der State kann jede Art von JavaScript-Wert halten, einschließlich Objekten.</a:t>
            </a:r>
          </a:p>
          <a:p>
            <a:r>
              <a:rPr lang="de-AT" dirty="0"/>
              <a:t>Es wird jedoch nicht empfohlen, Objekte, die sich im </a:t>
            </a:r>
            <a:r>
              <a:rPr lang="de-AT" dirty="0" err="1"/>
              <a:t>React</a:t>
            </a:r>
            <a:r>
              <a:rPr lang="de-AT" dirty="0"/>
              <a:t>-State befinden, direkt zu ändern. Dadurch wird kein neues Rendering ausgelöst und Änderungen bleiben für den Benutzer unsichtbar</a:t>
            </a:r>
          </a:p>
          <a:p>
            <a:r>
              <a:rPr lang="de-AT" dirty="0"/>
              <a:t>Stattdessen, wenn du ein Objekt aktualisieren möchtest, musst du ein neues Objekt erstellen (oder eine Kopie eines vorhandenen erstellen) und dem State das neue Objekt zuweisen</a:t>
            </a:r>
          </a:p>
          <a:p>
            <a:r>
              <a:rPr lang="de-AT" dirty="0"/>
              <a:t>Problem: Was machen wir wenn ein Objekt sehr viele Properties beinhaltet? Jedes Einzelne abtippen ist aufwändig </a:t>
            </a:r>
            <a:r>
              <a:rPr lang="de-AT" dirty="0">
                <a:sym typeface="Wingdings" panose="05000000000000000000" pitchFamily="2" charset="2"/>
              </a:rPr>
              <a:t> </a:t>
            </a:r>
            <a:endParaRPr lang="de-AT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DA7BD99-882F-744C-F6C7-E97445098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8010" y="2948292"/>
            <a:ext cx="2554663" cy="100940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5804741-6AA9-C90E-E1A7-001A97DB8F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8010" y="1618110"/>
            <a:ext cx="3739589" cy="878579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9D9DD846-4133-722E-5991-B62EC691C45A}"/>
              </a:ext>
            </a:extLst>
          </p:cNvPr>
          <p:cNvSpPr txBox="1"/>
          <p:nvPr/>
        </p:nvSpPr>
        <p:spPr>
          <a:xfrm>
            <a:off x="8246565" y="2509003"/>
            <a:ext cx="4614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State Definition mit Objekt als Wert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8DA5C69-D743-517A-BEC3-E886B40F3EB5}"/>
              </a:ext>
            </a:extLst>
          </p:cNvPr>
          <p:cNvSpPr txBox="1"/>
          <p:nvPr/>
        </p:nvSpPr>
        <p:spPr>
          <a:xfrm>
            <a:off x="8246565" y="3957695"/>
            <a:ext cx="3679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Direkte Änderung der Properties wird im UI nicht sichtbar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A1C61AD9-C433-E7BD-0B6C-EA38E6E856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5298" y="4550846"/>
            <a:ext cx="2012609" cy="1337862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FE8708DB-6197-3252-5B70-11C3C4FEC424}"/>
              </a:ext>
            </a:extLst>
          </p:cNvPr>
          <p:cNvSpPr txBox="1"/>
          <p:nvPr/>
        </p:nvSpPr>
        <p:spPr>
          <a:xfrm>
            <a:off x="8246565" y="5888708"/>
            <a:ext cx="3679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Bessere Variante: </a:t>
            </a:r>
            <a:br>
              <a:rPr lang="de-AT" sz="1400" dirty="0"/>
            </a:br>
            <a:r>
              <a:rPr lang="de-AT" sz="1400" dirty="0"/>
              <a:t>Über </a:t>
            </a:r>
            <a:r>
              <a:rPr lang="de-AT" sz="1400" dirty="0" err="1"/>
              <a:t>Setterfunktion</a:t>
            </a:r>
            <a:r>
              <a:rPr lang="de-AT" sz="1400" dirty="0"/>
              <a:t> neues Objekt zuweisen</a:t>
            </a:r>
          </a:p>
        </p:txBody>
      </p:sp>
    </p:spTree>
    <p:extLst>
      <p:ext uri="{BB962C8B-B14F-4D97-AF65-F5344CB8AC3E}">
        <p14:creationId xmlns:p14="http://schemas.microsoft.com/office/powerpoint/2010/main" val="19636052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F8B18B-4F59-F868-3302-ECCC56793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34" y="702669"/>
            <a:ext cx="8915402" cy="1371600"/>
          </a:xfrm>
        </p:spPr>
        <p:txBody>
          <a:bodyPr/>
          <a:lstStyle/>
          <a:p>
            <a:r>
              <a:rPr lang="de-AT" dirty="0"/>
              <a:t>Objekte duplizieren / Spread Operator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7BA933-0B0D-D396-9DA7-E6D81098D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718" y="2057400"/>
            <a:ext cx="7117237" cy="4137259"/>
          </a:xfrm>
        </p:spPr>
        <p:txBody>
          <a:bodyPr/>
          <a:lstStyle/>
          <a:p>
            <a:r>
              <a:rPr lang="de-AT" dirty="0"/>
              <a:t>Mit dem Spread-Operator können Objekte einfach geklont werden, ohne die ursprünglichen Objekte zu verändern.</a:t>
            </a:r>
          </a:p>
          <a:p>
            <a:r>
              <a:rPr lang="de-AT" dirty="0"/>
              <a:t>Durch Verwendung des Spread-Operators können neue Objekte erstellt werden, die Teile eines vorhandenen Objekts enthalten, sowie zusätzliche Eigenschaften hinzugefügt werden.</a:t>
            </a:r>
          </a:p>
          <a:p>
            <a:endParaRPr lang="de-AT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11F1DF6B-A89F-D373-B8E7-03EC1C86B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6957" y="2218957"/>
            <a:ext cx="2941448" cy="306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278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istory-of-react">
            <a:extLst>
              <a:ext uri="{FF2B5EF4-FFF2-40B4-BE49-F238E27FC236}">
                <a16:creationId xmlns:a16="http://schemas.microsoft.com/office/drawing/2014/main" id="{7884F110-A56B-52CF-057B-956883A3C3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48" b="7759"/>
          <a:stretch/>
        </p:blipFill>
        <p:spPr bwMode="auto">
          <a:xfrm>
            <a:off x="804672" y="869399"/>
            <a:ext cx="10582656" cy="511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1483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CAE987-9A1E-7948-3753-D36982008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113" y="690380"/>
            <a:ext cx="6820042" cy="1453052"/>
          </a:xfrm>
        </p:spPr>
        <p:txBody>
          <a:bodyPr/>
          <a:lstStyle/>
          <a:p>
            <a:r>
              <a:rPr lang="de-AT" dirty="0"/>
              <a:t>Formulare &amp; Eingabefelder mit States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0831E6-884A-EDF2-FAC7-6B78733B3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284" y="2057400"/>
            <a:ext cx="7095345" cy="4343399"/>
          </a:xfrm>
        </p:spPr>
        <p:txBody>
          <a:bodyPr>
            <a:normAutofit lnSpcReduction="10000"/>
          </a:bodyPr>
          <a:lstStyle/>
          <a:p>
            <a:r>
              <a:rPr lang="de-AT" dirty="0"/>
              <a:t>Verwende </a:t>
            </a:r>
            <a:r>
              <a:rPr lang="de-AT" dirty="0" err="1"/>
              <a:t>React</a:t>
            </a:r>
            <a:r>
              <a:rPr lang="de-AT" dirty="0"/>
              <a:t>, um Formulare zu erzeugen und die Verwaltung von Zuständen zu ermöglichen</a:t>
            </a:r>
          </a:p>
          <a:p>
            <a:r>
              <a:rPr lang="de-AT" dirty="0"/>
              <a:t>Implementiere Steuerelemente für Eingabefelder, indem du das </a:t>
            </a:r>
            <a:r>
              <a:rPr lang="de-AT" dirty="0" err="1"/>
              <a:t>value</a:t>
            </a:r>
            <a:r>
              <a:rPr lang="de-AT" dirty="0"/>
              <a:t>-Attribut und das </a:t>
            </a:r>
            <a:r>
              <a:rPr lang="de-AT" dirty="0" err="1"/>
              <a:t>onChange</a:t>
            </a:r>
            <a:r>
              <a:rPr lang="de-AT" dirty="0"/>
              <a:t>-Ereignis verwendest.</a:t>
            </a:r>
          </a:p>
          <a:p>
            <a:r>
              <a:rPr lang="de-AT" dirty="0"/>
              <a:t>Validiere Benutzereingaben, indem du entsprechende Funktionen einfügst, um die Eingaben auf Korrektheit zu prüfen.</a:t>
            </a:r>
          </a:p>
          <a:p>
            <a:r>
              <a:rPr lang="de-AT" dirty="0"/>
              <a:t>Verwalte mehrere Eingabefeldwerte entweder durch separate Zustandsvariablen oder durch ein Objekt, das mehrere Werte enthält.</a:t>
            </a:r>
          </a:p>
          <a:p>
            <a:r>
              <a:rPr lang="de-AT" dirty="0"/>
              <a:t>Implementiere eine </a:t>
            </a:r>
            <a:r>
              <a:rPr lang="de-AT" dirty="0" err="1"/>
              <a:t>handleSubmit</a:t>
            </a:r>
            <a:r>
              <a:rPr lang="de-AT" dirty="0"/>
              <a:t> Funktion mit der das Absenden des Formulars bearbeitet wird. Beachte hier </a:t>
            </a:r>
            <a:r>
              <a:rPr lang="de-AT" dirty="0" err="1"/>
              <a:t>event.preventDefault</a:t>
            </a:r>
            <a:r>
              <a:rPr lang="de-AT" dirty="0"/>
              <a:t>() um ein </a:t>
            </a:r>
            <a:r>
              <a:rPr lang="de-AT" dirty="0" err="1"/>
              <a:t>Neuladen</a:t>
            </a:r>
            <a:r>
              <a:rPr lang="de-AT" dirty="0"/>
              <a:t> der Seite zu verhindern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CA9373F-7AB3-6171-9732-A3E6381AC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8169" y="913633"/>
            <a:ext cx="4410691" cy="548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7782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3CAD25-F784-F2A7-70F9-93ECDD84B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Übung zu Formulare &amp; State-Objekt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1844AB-A018-A0FA-1FCD-B8B6ADE89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108" y="2034941"/>
            <a:ext cx="7257828" cy="4137259"/>
          </a:xfrm>
        </p:spPr>
        <p:txBody>
          <a:bodyPr>
            <a:normAutofit fontScale="92500" lnSpcReduction="10000"/>
          </a:bodyPr>
          <a:lstStyle/>
          <a:p>
            <a:r>
              <a:rPr lang="de-AT" dirty="0"/>
              <a:t>Erstelle eine </a:t>
            </a:r>
            <a:r>
              <a:rPr lang="de-AT" dirty="0" err="1"/>
              <a:t>React</a:t>
            </a:r>
            <a:r>
              <a:rPr lang="de-AT" dirty="0"/>
              <a:t>-Komponente namens </a:t>
            </a:r>
            <a:r>
              <a:rPr lang="de-AT" dirty="0" err="1"/>
              <a:t>UserInfoForm</a:t>
            </a:r>
            <a:r>
              <a:rPr lang="de-AT" dirty="0"/>
              <a:t>.</a:t>
            </a:r>
          </a:p>
          <a:p>
            <a:r>
              <a:rPr lang="de-AT" dirty="0"/>
              <a:t>Verwende den </a:t>
            </a:r>
            <a:r>
              <a:rPr lang="de-AT" dirty="0" err="1"/>
              <a:t>useState</a:t>
            </a:r>
            <a:r>
              <a:rPr lang="de-AT" dirty="0"/>
              <a:t>-Hook, um einen State </a:t>
            </a:r>
            <a:r>
              <a:rPr lang="de-AT" dirty="0" err="1"/>
              <a:t>formData</a:t>
            </a:r>
            <a:r>
              <a:rPr lang="de-AT" dirty="0"/>
              <a:t> zu initialisieren, der ein Objekt mit den Feldern </a:t>
            </a:r>
            <a:r>
              <a:rPr lang="de-AT" dirty="0" err="1"/>
              <a:t>name</a:t>
            </a:r>
            <a:r>
              <a:rPr lang="de-AT" dirty="0"/>
              <a:t>, email und </a:t>
            </a:r>
            <a:r>
              <a:rPr lang="de-AT" dirty="0" err="1"/>
              <a:t>age</a:t>
            </a:r>
            <a:r>
              <a:rPr lang="de-AT" dirty="0"/>
              <a:t> enthält.</a:t>
            </a:r>
          </a:p>
          <a:p>
            <a:r>
              <a:rPr lang="de-AT" dirty="0"/>
              <a:t>Erstelle eine Funktion </a:t>
            </a:r>
            <a:r>
              <a:rPr lang="de-AT" dirty="0" err="1"/>
              <a:t>handleChange</a:t>
            </a:r>
            <a:r>
              <a:rPr lang="de-AT" dirty="0"/>
              <a:t>, die die Benutzereingaben aktualisiert, wenn sich die Werte in den Eingabefeldern ändern.</a:t>
            </a:r>
          </a:p>
          <a:p>
            <a:r>
              <a:rPr lang="de-AT" dirty="0"/>
              <a:t>Erstelle eine Funktion </a:t>
            </a:r>
            <a:r>
              <a:rPr lang="de-AT" dirty="0" err="1"/>
              <a:t>handleSubmit</a:t>
            </a:r>
            <a:r>
              <a:rPr lang="de-AT" dirty="0"/>
              <a:t>, die aufgerufen wird, wenn der Benutzer das Formular absendet. In dieser Funktion wird der eingegebene Name mit einem alert-Fenster angezeigt.</a:t>
            </a:r>
          </a:p>
          <a:p>
            <a:r>
              <a:rPr lang="de-AT" dirty="0"/>
              <a:t>Baue das Formular mit den Eingabefeldern für Name, E-Mail und Alter sowie einem </a:t>
            </a:r>
            <a:r>
              <a:rPr lang="de-AT" dirty="0" err="1"/>
              <a:t>Submit</a:t>
            </a:r>
            <a:r>
              <a:rPr lang="de-AT" dirty="0"/>
              <a:t>-Button auf, der die </a:t>
            </a:r>
            <a:r>
              <a:rPr lang="de-AT" dirty="0" err="1"/>
              <a:t>handleSubmit</a:t>
            </a:r>
            <a:r>
              <a:rPr lang="de-AT" dirty="0"/>
              <a:t>-Funktion aufruft.</a:t>
            </a:r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51A6491-0833-22E2-B39F-5E529BC82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9171" y="2219632"/>
            <a:ext cx="3361452" cy="349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4291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15C6C17-3994-268F-CD9B-1F627A31A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213" y="370652"/>
            <a:ext cx="8127574" cy="2736443"/>
          </a:xfrm>
        </p:spPr>
        <p:txBody>
          <a:bodyPr/>
          <a:lstStyle/>
          <a:p>
            <a:r>
              <a:rPr lang="de-AT" dirty="0"/>
              <a:t>Viel Erfolg beim Entwickeln!</a:t>
            </a:r>
          </a:p>
        </p:txBody>
      </p:sp>
      <p:pic>
        <p:nvPicPr>
          <p:cNvPr id="2050" name="Picture 2" descr="CODERS.BAY | Linz">
            <a:extLst>
              <a:ext uri="{FF2B5EF4-FFF2-40B4-BE49-F238E27FC236}">
                <a16:creationId xmlns:a16="http://schemas.microsoft.com/office/drawing/2014/main" id="{FC92A2D7-CD40-5160-E3FA-7A115A1EC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119" y="3768185"/>
            <a:ext cx="1507761" cy="150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145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F3947E-8607-3DF9-BA45-ECD0D3FB8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Was ist React.js?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5A2379-FF19-7CD0-1E8B-C2F632887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509" y="2076275"/>
            <a:ext cx="8126164" cy="4137259"/>
          </a:xfrm>
        </p:spPr>
        <p:txBody>
          <a:bodyPr/>
          <a:lstStyle/>
          <a:p>
            <a:r>
              <a:rPr lang="de-AT" dirty="0" err="1"/>
              <a:t>React</a:t>
            </a:r>
            <a:r>
              <a:rPr lang="de-AT" dirty="0"/>
              <a:t> ist eine JavaScript-Bibliothek zur Entwicklung von Benutzeroberflächen.</a:t>
            </a:r>
          </a:p>
          <a:p>
            <a:r>
              <a:rPr lang="de-AT" dirty="0"/>
              <a:t>Es ermöglicht die Erstellung von interaktiven und dynamischen Webanwendungen.</a:t>
            </a:r>
          </a:p>
          <a:p>
            <a:r>
              <a:rPr lang="de-AT" dirty="0" err="1"/>
              <a:t>React</a:t>
            </a:r>
            <a:r>
              <a:rPr lang="de-AT" dirty="0"/>
              <a:t> basiert auf einem komponentenbasierten Ansatz, der die Entwicklung und Wartung erleichtert.</a:t>
            </a:r>
          </a:p>
          <a:p>
            <a:r>
              <a:rPr lang="de-AT" dirty="0" err="1"/>
              <a:t>React</a:t>
            </a:r>
            <a:r>
              <a:rPr lang="de-AT" dirty="0"/>
              <a:t> bietet eine verbesserte Leistung und Effizienz bei der Aktualisierung von Benutzeroberflächen, indem immer nur einzelne Komponenten der Seite aktualisiert werden</a:t>
            </a:r>
          </a:p>
        </p:txBody>
      </p:sp>
      <p:pic>
        <p:nvPicPr>
          <p:cNvPr id="4" name="Picture 2" descr="React – Wikipedia">
            <a:extLst>
              <a:ext uri="{FF2B5EF4-FFF2-40B4-BE49-F238E27FC236}">
                <a16:creationId xmlns:a16="http://schemas.microsoft.com/office/drawing/2014/main" id="{51FA32F5-8D93-78BC-AD9A-031026FA1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7112" y="2497354"/>
            <a:ext cx="2852475" cy="2479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FD9395BD-F9E4-4D18-E14E-F53E66C593DF}"/>
              </a:ext>
            </a:extLst>
          </p:cNvPr>
          <p:cNvSpPr txBox="1"/>
          <p:nvPr/>
        </p:nvSpPr>
        <p:spPr>
          <a:xfrm>
            <a:off x="9070596" y="5138148"/>
            <a:ext cx="2585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dirty="0">
                <a:hlinkClick r:id="rId3"/>
              </a:rPr>
              <a:t>https://react.dev/learn</a:t>
            </a:r>
            <a:r>
              <a:rPr lang="de-A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9261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4E35F9-2AA9-A63A-48FB-5DB1FEEF2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Create-</a:t>
            </a:r>
            <a:r>
              <a:rPr lang="de-AT" dirty="0" err="1"/>
              <a:t>React</a:t>
            </a:r>
            <a:r>
              <a:rPr lang="de-AT" dirty="0"/>
              <a:t>-App</a:t>
            </a:r>
          </a:p>
        </p:txBody>
      </p:sp>
      <p:sp>
        <p:nvSpPr>
          <p:cNvPr id="4" name="AutoShape 2" descr="npm start">
            <a:extLst>
              <a:ext uri="{FF2B5EF4-FFF2-40B4-BE49-F238E27FC236}">
                <a16:creationId xmlns:a16="http://schemas.microsoft.com/office/drawing/2014/main" id="{CAE081A7-934E-3D46-D061-EA04CC9F2171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950403" y="2084664"/>
            <a:ext cx="8201986" cy="4137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AT" dirty="0"/>
              <a:t>Create </a:t>
            </a:r>
            <a:r>
              <a:rPr lang="de-AT" dirty="0" err="1"/>
              <a:t>React</a:t>
            </a:r>
            <a:r>
              <a:rPr lang="de-AT" dirty="0"/>
              <a:t> App ist eine offiziell unterstützte Methode zur Erstellung von Single-Page </a:t>
            </a:r>
            <a:r>
              <a:rPr lang="de-AT" dirty="0" err="1"/>
              <a:t>React</a:t>
            </a:r>
            <a:r>
              <a:rPr lang="de-AT" dirty="0"/>
              <a:t>-Anwendungen. Es bietet eine moderne </a:t>
            </a:r>
            <a:r>
              <a:rPr lang="de-AT" dirty="0" err="1"/>
              <a:t>Build</a:t>
            </a:r>
            <a:r>
              <a:rPr lang="de-AT" dirty="0"/>
              <a:t>-Umgebung ohne Konfiguration.</a:t>
            </a:r>
          </a:p>
          <a:p>
            <a:r>
              <a:rPr lang="de-AT" dirty="0"/>
              <a:t>Du musst keine Tools wie </a:t>
            </a:r>
            <a:r>
              <a:rPr lang="de-AT" dirty="0" err="1"/>
              <a:t>webpack</a:t>
            </a:r>
            <a:r>
              <a:rPr lang="de-AT" dirty="0"/>
              <a:t> oder Babel installieren oder konfigurieren. Sie sind bereits vorinstalliert und verborgen, sodass du dich auf den Code konzentrieren kannst.</a:t>
            </a:r>
          </a:p>
          <a:p>
            <a:r>
              <a:rPr lang="de-AT" dirty="0"/>
              <a:t>Erstelle ein Projekt mit dem Befehl „</a:t>
            </a:r>
            <a:r>
              <a:rPr lang="de-AT" dirty="0" err="1"/>
              <a:t>npx</a:t>
            </a:r>
            <a:r>
              <a:rPr lang="de-AT" dirty="0"/>
              <a:t> </a:t>
            </a:r>
            <a:r>
              <a:rPr lang="de-AT" dirty="0" err="1"/>
              <a:t>create</a:t>
            </a:r>
            <a:r>
              <a:rPr lang="de-AT" dirty="0"/>
              <a:t>-</a:t>
            </a:r>
            <a:r>
              <a:rPr lang="de-AT" dirty="0" err="1"/>
              <a:t>react</a:t>
            </a:r>
            <a:r>
              <a:rPr lang="de-AT" dirty="0"/>
              <a:t>-app [Name deines Projekts]“ und du kannst sofort loslegen.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7A5FB0D-62C4-E1B9-C4F7-2C8BAA229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384" y="2390056"/>
            <a:ext cx="1676634" cy="1524213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ED1A5B3D-67FE-64B7-3360-A1E74AD1892B}"/>
              </a:ext>
            </a:extLst>
          </p:cNvPr>
          <p:cNvSpPr txBox="1"/>
          <p:nvPr/>
        </p:nvSpPr>
        <p:spPr>
          <a:xfrm>
            <a:off x="9244667" y="4077648"/>
            <a:ext cx="31581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1600" dirty="0">
                <a:hlinkClick r:id="rId3"/>
              </a:rPr>
              <a:t>https://create-react-app.dev/</a:t>
            </a:r>
            <a:r>
              <a:rPr lang="de-AT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2107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34F00E-1CFE-DF9A-5F8E-CE6245B0E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Übung Create-</a:t>
            </a:r>
            <a:r>
              <a:rPr lang="de-AT" dirty="0" err="1"/>
              <a:t>React</a:t>
            </a:r>
            <a:r>
              <a:rPr lang="de-AT" dirty="0"/>
              <a:t>-App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B3FCE8-CCCA-EDE6-4C6B-E6F123865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093" y="2057400"/>
            <a:ext cx="7482979" cy="4137259"/>
          </a:xfrm>
        </p:spPr>
        <p:txBody>
          <a:bodyPr/>
          <a:lstStyle/>
          <a:p>
            <a:r>
              <a:rPr lang="de-AT" dirty="0"/>
              <a:t>Navigiere zum Ordner mit dem Befehl cd „./0 Eure Codebeispiele/[Dein Name]/</a:t>
            </a:r>
            <a:r>
              <a:rPr lang="de-AT" dirty="0" err="1"/>
              <a:t>React</a:t>
            </a:r>
            <a:r>
              <a:rPr lang="de-AT" dirty="0"/>
              <a:t>“</a:t>
            </a:r>
          </a:p>
          <a:p>
            <a:r>
              <a:rPr lang="de-AT" dirty="0"/>
              <a:t>Erstelle ein Projekt mit dem Befehl „</a:t>
            </a:r>
            <a:r>
              <a:rPr lang="de-AT" dirty="0" err="1"/>
              <a:t>npx</a:t>
            </a:r>
            <a:r>
              <a:rPr lang="de-AT" dirty="0"/>
              <a:t> </a:t>
            </a:r>
            <a:r>
              <a:rPr lang="de-AT" dirty="0" err="1"/>
              <a:t>create</a:t>
            </a:r>
            <a:r>
              <a:rPr lang="de-AT" dirty="0"/>
              <a:t>-</a:t>
            </a:r>
            <a:r>
              <a:rPr lang="de-AT" dirty="0" err="1"/>
              <a:t>react</a:t>
            </a:r>
            <a:r>
              <a:rPr lang="de-AT" dirty="0"/>
              <a:t>-app [Name deines Projekts]“ innerhalb des Ordners „./0 Eure Codebeispiele/[Dein Name]/</a:t>
            </a:r>
            <a:r>
              <a:rPr lang="de-AT" dirty="0" err="1"/>
              <a:t>React</a:t>
            </a:r>
            <a:r>
              <a:rPr lang="de-AT" dirty="0"/>
              <a:t>“</a:t>
            </a:r>
          </a:p>
          <a:p>
            <a:r>
              <a:rPr lang="de-AT" dirty="0"/>
              <a:t>Das Erstellen der </a:t>
            </a:r>
            <a:r>
              <a:rPr lang="de-AT" dirty="0" err="1"/>
              <a:t>React</a:t>
            </a:r>
            <a:r>
              <a:rPr lang="de-AT" dirty="0"/>
              <a:t> App kann einige Minuten dauern</a:t>
            </a:r>
          </a:p>
          <a:p>
            <a:r>
              <a:rPr lang="de-AT" dirty="0"/>
              <a:t>Nach erfolgreicher Installation führe den Befehl „</a:t>
            </a:r>
            <a:r>
              <a:rPr lang="de-AT" dirty="0" err="1"/>
              <a:t>npm</a:t>
            </a:r>
            <a:r>
              <a:rPr lang="de-AT" dirty="0"/>
              <a:t> </a:t>
            </a:r>
            <a:r>
              <a:rPr lang="de-AT" dirty="0" err="1"/>
              <a:t>start</a:t>
            </a:r>
            <a:r>
              <a:rPr lang="de-AT" dirty="0"/>
              <a:t>“ aus</a:t>
            </a:r>
          </a:p>
          <a:p>
            <a:r>
              <a:rPr lang="de-AT" dirty="0"/>
              <a:t>Ein Server sollte hochfahren und eine </a:t>
            </a:r>
            <a:r>
              <a:rPr lang="de-AT" dirty="0" err="1"/>
              <a:t>React</a:t>
            </a:r>
            <a:r>
              <a:rPr lang="de-AT" dirty="0"/>
              <a:t> Startseite anzeigen</a:t>
            </a:r>
          </a:p>
          <a:p>
            <a:r>
              <a:rPr lang="de-AT" dirty="0"/>
              <a:t>Gemeinsam werden wir versuchen zu verstehen, wie das Projekt aufgebaut ist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6F301F5-112D-2618-7613-64D7B7E6A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5048" y="2057400"/>
            <a:ext cx="3487459" cy="309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803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229233-9672-4675-99B7-6CBCEF1CD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in Bild, das Screenshot, Wasser, Blau, unterwasser enthält.&#10;&#10;Automatisch generierte Beschreibung">
            <a:extLst>
              <a:ext uri="{FF2B5EF4-FFF2-40B4-BE49-F238E27FC236}">
                <a16:creationId xmlns:a16="http://schemas.microsoft.com/office/drawing/2014/main" id="{8888D5D7-5569-BBD7-CF94-2A7F62111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" r="33284"/>
          <a:stretch/>
        </p:blipFill>
        <p:spPr>
          <a:xfrm>
            <a:off x="20" y="-2"/>
            <a:ext cx="8115280" cy="6858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5FF010-B53C-46BE-BEEF-AF926A00F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8500" y="2057400"/>
            <a:ext cx="4876800" cy="27432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09AD9C-1F43-4138-A72B-8CA988EDD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300" y="2057400"/>
            <a:ext cx="3276600" cy="2743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16823A-F0C0-9F76-4B25-AE0CF378C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7324" y="2502486"/>
            <a:ext cx="3853851" cy="1853023"/>
          </a:xfrm>
        </p:spPr>
        <p:txBody>
          <a:bodyPr anchor="ctr">
            <a:normAutofit/>
          </a:bodyPr>
          <a:lstStyle/>
          <a:p>
            <a:pPr algn="ctr"/>
            <a:r>
              <a:rPr lang="de-AT" sz="2800" dirty="0"/>
              <a:t>UI Elemente</a:t>
            </a:r>
          </a:p>
        </p:txBody>
      </p:sp>
      <p:pic>
        <p:nvPicPr>
          <p:cNvPr id="3" name="Picture 2" descr="React – Wikipedia">
            <a:extLst>
              <a:ext uri="{FF2B5EF4-FFF2-40B4-BE49-F238E27FC236}">
                <a16:creationId xmlns:a16="http://schemas.microsoft.com/office/drawing/2014/main" id="{76CC3A73-5D9E-CDD5-66CF-77807940D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4968" y="2502486"/>
            <a:ext cx="2247834" cy="195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6779898"/>
      </p:ext>
    </p:extLst>
  </p:cSld>
  <p:clrMapOvr>
    <a:masterClrMapping/>
  </p:clrMapOvr>
</p:sld>
</file>

<file path=ppt/theme/theme1.xml><?xml version="1.0" encoding="utf-8"?>
<a:theme xmlns:a="http://schemas.openxmlformats.org/drawingml/2006/main" name="Encase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E729BF"/>
      </a:accent1>
      <a:accent2>
        <a:srgbClr val="AD17D5"/>
      </a:accent2>
      <a:accent3>
        <a:srgbClr val="7029E7"/>
      </a:accent3>
      <a:accent4>
        <a:srgbClr val="2E35D9"/>
      </a:accent4>
      <a:accent5>
        <a:srgbClr val="2980E7"/>
      </a:accent5>
      <a:accent6>
        <a:srgbClr val="17BDD5"/>
      </a:accent6>
      <a:hlink>
        <a:srgbClr val="3F64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44BB0DD-7324-45C4-B5A6-14D95BB9F6E7}">
  <we:reference id="wa104380862" version="1.5.0.0" store="de-DE" storeType="OMEX"/>
  <we:alternateReferences>
    <we:reference id="WA104380862" version="1.5.0.0" store="WA10438086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3407</Words>
  <Application>Microsoft Office PowerPoint</Application>
  <PresentationFormat>Breitbild</PresentationFormat>
  <Paragraphs>275</Paragraphs>
  <Slides>52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52</vt:i4>
      </vt:variant>
    </vt:vector>
  </HeadingPairs>
  <TitlesOfParts>
    <vt:vector size="58" baseType="lpstr">
      <vt:lpstr>Arial</vt:lpstr>
      <vt:lpstr>Avenir Next LT Pro</vt:lpstr>
      <vt:lpstr>Avenir Next LT Pro Light</vt:lpstr>
      <vt:lpstr>Calibri</vt:lpstr>
      <vt:lpstr>Wingdings</vt:lpstr>
      <vt:lpstr>EncaseVTI</vt:lpstr>
      <vt:lpstr>Grundlagen zu React.js</vt:lpstr>
      <vt:lpstr>Übersicht</vt:lpstr>
      <vt:lpstr>PowerPoint-Präsentation</vt:lpstr>
      <vt:lpstr>PowerPoint-Präsentation</vt:lpstr>
      <vt:lpstr>PowerPoint-Präsentation</vt:lpstr>
      <vt:lpstr>Was ist React.js?</vt:lpstr>
      <vt:lpstr>Create-React-App</vt:lpstr>
      <vt:lpstr>Übung Create-React-App</vt:lpstr>
      <vt:lpstr>UI Elemente</vt:lpstr>
      <vt:lpstr>React Komponenten</vt:lpstr>
      <vt:lpstr>React Komponenten als Funktionen</vt:lpstr>
      <vt:lpstr>Übung zu React Komponenten</vt:lpstr>
      <vt:lpstr>JavaScript XML (JSX)</vt:lpstr>
      <vt:lpstr>Regeln für JSX</vt:lpstr>
      <vt:lpstr>Quiz zu JSX: Wo ist der Fehler?</vt:lpstr>
      <vt:lpstr>JavaScript in JSX verwenden</vt:lpstr>
      <vt:lpstr>Styling in JSX</vt:lpstr>
      <vt:lpstr>React props in Parentkomponente</vt:lpstr>
      <vt:lpstr>React props in Kindkomponente</vt:lpstr>
      <vt:lpstr>Übung zu React &amp; JSX </vt:lpstr>
      <vt:lpstr>Bilder einfügen</vt:lpstr>
      <vt:lpstr>Übung zur Wiederholung „The Dice Game“</vt:lpstr>
      <vt:lpstr>Komponenten ineinander verschachteln</vt:lpstr>
      <vt:lpstr>Conditional Rendering</vt:lpstr>
      <vt:lpstr>Rendering von Listen</vt:lpstr>
      <vt:lpstr>Rendering von gefilterten Listen</vt:lpstr>
      <vt:lpstr>Keys für gemappte Elemente</vt:lpstr>
      <vt:lpstr>UI Baumstruktur</vt:lpstr>
      <vt:lpstr>React Challenges</vt:lpstr>
      <vt:lpstr>Events &amp; States</vt:lpstr>
      <vt:lpstr>React Events</vt:lpstr>
      <vt:lpstr>stopPropagation &amp; preventDefault</vt:lpstr>
      <vt:lpstr>Kurze Übung: CounterApp</vt:lpstr>
      <vt:lpstr>Problem: Änderungen von Variablen</vt:lpstr>
      <vt:lpstr>React States – Zustand Variablen (1)</vt:lpstr>
      <vt:lpstr>React States – Zustand Variablen (2)</vt:lpstr>
      <vt:lpstr>Übung „The Dice Game“</vt:lpstr>
      <vt:lpstr>Pro-Übung zu React „Lottozahlen Vorhersage“</vt:lpstr>
      <vt:lpstr>React State – Zeitliches Verhalten</vt:lpstr>
      <vt:lpstr>React State – Zeitliches Verhalten (2) </vt:lpstr>
      <vt:lpstr>React State – Zeitliches Verhalten (3) </vt:lpstr>
      <vt:lpstr>React State – Zeitliches Verhalten (4) </vt:lpstr>
      <vt:lpstr>Übung zu States &amp; zeitliches Verhalten</vt:lpstr>
      <vt:lpstr>Mehrfache Änderung eines Zustands (updater functions)</vt:lpstr>
      <vt:lpstr>Mehrfache Änderung eines Zustands</vt:lpstr>
      <vt:lpstr>Mehrfache Änderung eines Zustands</vt:lpstr>
      <vt:lpstr>Übung zu mehrfache Änderung eines Zustands</vt:lpstr>
      <vt:lpstr>State-Objekte</vt:lpstr>
      <vt:lpstr>Objekte duplizieren / Spread Operator</vt:lpstr>
      <vt:lpstr>Formulare &amp; Eingabefelder mit States</vt:lpstr>
      <vt:lpstr>Übung zu Formulare &amp; State-Objekt</vt:lpstr>
      <vt:lpstr>Viel Erfolg beim Entwickeln!</vt:lpstr>
    </vt:vector>
  </TitlesOfParts>
  <Company>GRZ IT Center Linz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Dominic Holzweber</dc:creator>
  <cp:lastModifiedBy>Dominic Holzweber</cp:lastModifiedBy>
  <cp:revision>307</cp:revision>
  <dcterms:created xsi:type="dcterms:W3CDTF">2023-08-23T09:07:38Z</dcterms:created>
  <dcterms:modified xsi:type="dcterms:W3CDTF">2024-02-27T08:59:23Z</dcterms:modified>
</cp:coreProperties>
</file>