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367" r:id="rId4"/>
    <p:sldId id="337" r:id="rId5"/>
    <p:sldId id="293" r:id="rId6"/>
    <p:sldId id="335" r:id="rId7"/>
    <p:sldId id="336" r:id="rId8"/>
    <p:sldId id="339" r:id="rId9"/>
    <p:sldId id="338" r:id="rId10"/>
    <p:sldId id="340" r:id="rId11"/>
    <p:sldId id="341" r:id="rId12"/>
    <p:sldId id="342" r:id="rId13"/>
    <p:sldId id="343" r:id="rId14"/>
    <p:sldId id="344" r:id="rId15"/>
    <p:sldId id="346" r:id="rId16"/>
    <p:sldId id="347" r:id="rId17"/>
    <p:sldId id="348" r:id="rId18"/>
    <p:sldId id="349" r:id="rId19"/>
    <p:sldId id="345" r:id="rId20"/>
    <p:sldId id="357" r:id="rId21"/>
    <p:sldId id="358" r:id="rId22"/>
    <p:sldId id="350" r:id="rId23"/>
    <p:sldId id="353" r:id="rId24"/>
    <p:sldId id="351" r:id="rId25"/>
    <p:sldId id="352" r:id="rId26"/>
    <p:sldId id="361" r:id="rId27"/>
    <p:sldId id="360" r:id="rId28"/>
    <p:sldId id="359" r:id="rId29"/>
    <p:sldId id="354" r:id="rId30"/>
    <p:sldId id="355" r:id="rId31"/>
    <p:sldId id="356" r:id="rId32"/>
    <p:sldId id="362" r:id="rId33"/>
    <p:sldId id="363" r:id="rId34"/>
    <p:sldId id="365" r:id="rId35"/>
    <p:sldId id="364" r:id="rId36"/>
    <p:sldId id="368" r:id="rId37"/>
    <p:sldId id="369" r:id="rId38"/>
    <p:sldId id="366" r:id="rId39"/>
    <p:sldId id="371" r:id="rId40"/>
    <p:sldId id="292"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42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39572" y="95760"/>
            <a:ext cx="675176" cy="675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JavaScript logo and symbol, meaning, history, PNG"/>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1228877" y="62105"/>
            <a:ext cx="1187976" cy="7424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10/23/2023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10/23/2023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
        <p:nvSpPr>
          <p:cNvPr id="7" name="Textfeld 6">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w3schools.com/js/exercise_js.asp?filename=exercise_js_variables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hostinger.com/tutorials/web-developer-portfol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de"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JavaScript Grundlagen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4686299" cy="1853023"/>
          </a:xfrm>
        </p:spPr>
        <p:txBody>
          <a:bodyPr anchor="ctr">
            <a:normAutofit/>
          </a:bodyPr>
          <a:lstStyle/>
          <a:p>
            <a:pPr algn="ctr"/>
            <a:r>
              <a:rPr lang="de-AT" sz="3200" dirty="0" smtClean="0"/>
              <a:t>JS Berechnungen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23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Grundrechenarten</a:t>
            </a:r>
            <a:endParaRPr lang="en-US" dirty="0"/>
          </a:p>
        </p:txBody>
      </p:sp>
      <p:sp>
        <p:nvSpPr>
          <p:cNvPr id="3" name="Inhaltsplatzhalter 2"/>
          <p:cNvSpPr>
            <a:spLocks noGrp="1"/>
          </p:cNvSpPr>
          <p:nvPr>
            <p:ph idx="1"/>
          </p:nvPr>
        </p:nvSpPr>
        <p:spPr>
          <a:xfrm>
            <a:off x="1292470" y="2057400"/>
            <a:ext cx="7077807" cy="4137259"/>
          </a:xfrm>
        </p:spPr>
        <p:txBody>
          <a:bodyPr>
            <a:noAutofit/>
          </a:bodyPr>
          <a:lstStyle/>
          <a:p>
            <a:r>
              <a:rPr lang="de-DE" sz="1700" dirty="0"/>
              <a:t>JavaScript kann rechnen, es kennt die 4 Grundrechenarten +, -, * , / </a:t>
            </a:r>
          </a:p>
          <a:p>
            <a:r>
              <a:rPr lang="de-DE" sz="1700" dirty="0" smtClean="0"/>
              <a:t>Potenzieren wird mit ** erreicht </a:t>
            </a:r>
            <a:r>
              <a:rPr lang="de-DE" sz="1700" dirty="0" err="1" smtClean="0"/>
              <a:t>Bsp</a:t>
            </a:r>
            <a:r>
              <a:rPr lang="de-DE" sz="1700" dirty="0" smtClean="0"/>
              <a:t>: 10^4 = 10**4</a:t>
            </a:r>
          </a:p>
          <a:p>
            <a:r>
              <a:rPr lang="de-DE" sz="1700" dirty="0" smtClean="0"/>
              <a:t>Es </a:t>
            </a:r>
            <a:r>
              <a:rPr lang="de-DE" sz="1700" dirty="0"/>
              <a:t>gilt die Regel Punkt-vor-Strich, Klammern ( ) können verwendet werden. </a:t>
            </a:r>
            <a:endParaRPr lang="de-DE" sz="1700" dirty="0" smtClean="0"/>
          </a:p>
          <a:p>
            <a:r>
              <a:rPr lang="de-DE" sz="1700" dirty="0"/>
              <a:t>JavaScript kann nicht nur mit ganzen Zahlen rechnen, sondern auch mit Kommazahlen. </a:t>
            </a:r>
            <a:endParaRPr lang="de-DE" sz="1700" dirty="0" smtClean="0"/>
          </a:p>
          <a:p>
            <a:r>
              <a:rPr lang="de-DE" sz="1700" dirty="0" smtClean="0"/>
              <a:t>Zum </a:t>
            </a:r>
            <a:r>
              <a:rPr lang="de-DE" sz="1700" dirty="0"/>
              <a:t>Schreiben des "Komma" wird das Punkt-Zeichen (.) verwendet</a:t>
            </a:r>
            <a:r>
              <a:rPr lang="de-DE" sz="1700" dirty="0" smtClean="0"/>
              <a:t>. </a:t>
            </a:r>
            <a:r>
              <a:rPr lang="de-DE" sz="1700" dirty="0"/>
              <a:t>Probiere die neben stehenden </a:t>
            </a:r>
            <a:r>
              <a:rPr lang="de-DE" sz="1700" dirty="0" smtClean="0"/>
              <a:t>Berechnungen</a:t>
            </a:r>
          </a:p>
          <a:p>
            <a:r>
              <a:rPr lang="de-DE" sz="1700" dirty="0" smtClean="0"/>
              <a:t>Vorsicht</a:t>
            </a:r>
            <a:r>
              <a:rPr lang="de-DE" sz="1700" dirty="0"/>
              <a:t>: Berechnungen sind nur bedingt </a:t>
            </a:r>
            <a:r>
              <a:rPr lang="de-DE" sz="1700" dirty="0" smtClean="0"/>
              <a:t>präzise</a:t>
            </a:r>
            <a:br>
              <a:rPr lang="de-DE" sz="1700" dirty="0" smtClean="0"/>
            </a:br>
            <a:r>
              <a:rPr lang="de-DE" sz="1700" dirty="0" smtClean="0"/>
              <a:t>(</a:t>
            </a:r>
            <a:r>
              <a:rPr lang="de-DE" sz="1700" dirty="0"/>
              <a:t>bis ca. 15 Stellen</a:t>
            </a:r>
            <a:r>
              <a:rPr lang="de-DE" sz="1700" dirty="0" smtClean="0"/>
              <a:t>)</a:t>
            </a:r>
          </a:p>
        </p:txBody>
      </p:sp>
      <p:pic>
        <p:nvPicPr>
          <p:cNvPr id="5" name="Grafik 4"/>
          <p:cNvPicPr>
            <a:picLocks noChangeAspect="1"/>
          </p:cNvPicPr>
          <p:nvPr/>
        </p:nvPicPr>
        <p:blipFill>
          <a:blip r:embed="rId2"/>
          <a:stretch>
            <a:fillRect/>
          </a:stretch>
        </p:blipFill>
        <p:spPr>
          <a:xfrm>
            <a:off x="8651630" y="3808455"/>
            <a:ext cx="3307367" cy="1790855"/>
          </a:xfrm>
          <a:prstGeom prst="rect">
            <a:avLst/>
          </a:prstGeom>
        </p:spPr>
      </p:pic>
    </p:spTree>
    <p:extLst>
      <p:ext uri="{BB962C8B-B14F-4D97-AF65-F5344CB8AC3E}">
        <p14:creationId xmlns:p14="http://schemas.microsoft.com/office/powerpoint/2010/main" val="374541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Erweiterte</a:t>
            </a:r>
            <a:r>
              <a:rPr lang="en-US" dirty="0"/>
              <a:t> </a:t>
            </a:r>
            <a:r>
              <a:rPr lang="en-US" dirty="0" err="1" smtClean="0"/>
              <a:t>Operationen</a:t>
            </a:r>
            <a:r>
              <a:rPr lang="en-US" dirty="0" smtClean="0"/>
              <a:t> </a:t>
            </a:r>
            <a:r>
              <a:rPr lang="en-US" dirty="0"/>
              <a:t>und </a:t>
            </a:r>
            <a:r>
              <a:rPr lang="en-US" dirty="0" err="1"/>
              <a:t>Zahlensysteme</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Es gibt noch zwei weitere Rechenoperatoren in </a:t>
            </a:r>
            <a:r>
              <a:rPr lang="de-DE" dirty="0" smtClean="0"/>
              <a:t>JS</a:t>
            </a:r>
          </a:p>
          <a:p>
            <a:r>
              <a:rPr lang="de-DE" dirty="0" smtClean="0"/>
              <a:t>Mit </a:t>
            </a:r>
            <a:r>
              <a:rPr lang="de-DE" dirty="0"/>
              <a:t>Modulo % erhält man den Rest einer </a:t>
            </a:r>
            <a:r>
              <a:rPr lang="de-DE" dirty="0" smtClean="0"/>
              <a:t>Division </a:t>
            </a:r>
          </a:p>
          <a:p>
            <a:r>
              <a:rPr lang="de-DE" dirty="0" smtClean="0"/>
              <a:t>Zum </a:t>
            </a:r>
            <a:r>
              <a:rPr lang="de-DE" dirty="0"/>
              <a:t>Potenzieren (hoch-Rechnen) kann das ** verwendet werden</a:t>
            </a:r>
            <a:r>
              <a:rPr lang="de-DE" dirty="0" smtClean="0"/>
              <a:t>.</a:t>
            </a:r>
          </a:p>
          <a:p>
            <a:r>
              <a:rPr lang="de-DE" dirty="0" smtClean="0"/>
              <a:t>Zahlen </a:t>
            </a:r>
            <a:r>
              <a:rPr lang="de-DE" dirty="0"/>
              <a:t>können durch voranstellen bestimmter </a:t>
            </a:r>
            <a:r>
              <a:rPr lang="de-DE" dirty="0" smtClean="0"/>
              <a:t>Zeichen in anderen Zahlensystemen geschrieben werden</a:t>
            </a:r>
          </a:p>
          <a:p>
            <a:pPr lvl="1"/>
            <a:r>
              <a:rPr lang="de-DE" dirty="0" smtClean="0"/>
              <a:t>Hexadezimal </a:t>
            </a:r>
            <a:r>
              <a:rPr lang="de-DE" dirty="0"/>
              <a:t>(0x), </a:t>
            </a:r>
            <a:endParaRPr lang="de-DE" dirty="0" smtClean="0"/>
          </a:p>
          <a:p>
            <a:pPr lvl="1"/>
            <a:r>
              <a:rPr lang="de-DE" dirty="0" err="1" smtClean="0"/>
              <a:t>Oktalzahl</a:t>
            </a:r>
            <a:r>
              <a:rPr lang="de-DE" dirty="0" smtClean="0"/>
              <a:t> </a:t>
            </a:r>
            <a:r>
              <a:rPr lang="de-DE" dirty="0"/>
              <a:t>(</a:t>
            </a:r>
            <a:r>
              <a:rPr lang="de-DE" dirty="0" smtClean="0"/>
              <a:t>0)</a:t>
            </a:r>
          </a:p>
          <a:p>
            <a:pPr lvl="1"/>
            <a:r>
              <a:rPr lang="de-DE" dirty="0" smtClean="0"/>
              <a:t>Binärzahl </a:t>
            </a:r>
            <a:r>
              <a:rPr lang="de-DE" dirty="0"/>
              <a:t>(0b</a:t>
            </a:r>
            <a:r>
              <a:rPr lang="de-DE" dirty="0" smtClean="0"/>
              <a:t>)</a:t>
            </a:r>
          </a:p>
        </p:txBody>
      </p:sp>
      <p:pic>
        <p:nvPicPr>
          <p:cNvPr id="8" name="Grafik 7"/>
          <p:cNvPicPr>
            <a:picLocks noChangeAspect="1"/>
          </p:cNvPicPr>
          <p:nvPr/>
        </p:nvPicPr>
        <p:blipFill>
          <a:blip r:embed="rId2"/>
          <a:stretch>
            <a:fillRect/>
          </a:stretch>
        </p:blipFill>
        <p:spPr>
          <a:xfrm>
            <a:off x="8771648" y="2448903"/>
            <a:ext cx="2358323" cy="2272566"/>
          </a:xfrm>
          <a:prstGeom prst="rect">
            <a:avLst/>
          </a:prstGeom>
        </p:spPr>
      </p:pic>
    </p:spTree>
    <p:extLst>
      <p:ext uri="{BB962C8B-B14F-4D97-AF65-F5344CB8AC3E}">
        <p14:creationId xmlns:p14="http://schemas.microsoft.com/office/powerpoint/2010/main" val="366992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17974" y="2502485"/>
            <a:ext cx="5061674" cy="1853023"/>
          </a:xfrm>
        </p:spPr>
        <p:txBody>
          <a:bodyPr anchor="ctr">
            <a:normAutofit/>
          </a:bodyPr>
          <a:lstStyle/>
          <a:p>
            <a:r>
              <a:rPr lang="de-AT" sz="3200" dirty="0" smtClean="0"/>
              <a:t>JS Variablen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2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Werte</a:t>
            </a:r>
            <a:r>
              <a:rPr lang="en-US" dirty="0"/>
              <a:t> </a:t>
            </a:r>
            <a:r>
              <a:rPr lang="en-US" dirty="0" err="1"/>
              <a:t>zwischenspeichern</a:t>
            </a:r>
            <a:r>
              <a:rPr lang="en-US" dirty="0"/>
              <a:t>: </a:t>
            </a:r>
            <a:r>
              <a:rPr lang="en-US" dirty="0" err="1"/>
              <a:t>Variablen</a:t>
            </a:r>
            <a:endParaRPr lang="en-US" dirty="0"/>
          </a:p>
        </p:txBody>
      </p:sp>
      <p:sp>
        <p:nvSpPr>
          <p:cNvPr id="3" name="Inhaltsplatzhalter 2"/>
          <p:cNvSpPr>
            <a:spLocks noGrp="1"/>
          </p:cNvSpPr>
          <p:nvPr>
            <p:ph idx="1"/>
          </p:nvPr>
        </p:nvSpPr>
        <p:spPr>
          <a:xfrm>
            <a:off x="1195754" y="2057400"/>
            <a:ext cx="7263809" cy="4137259"/>
          </a:xfrm>
        </p:spPr>
        <p:txBody>
          <a:bodyPr>
            <a:normAutofit fontScale="85000" lnSpcReduction="10000"/>
          </a:bodyPr>
          <a:lstStyle/>
          <a:p>
            <a:r>
              <a:rPr lang="de-DE" dirty="0"/>
              <a:t>Eine Variable ist ein Speicherort für beliebige Werte</a:t>
            </a:r>
            <a:r>
              <a:rPr lang="de-DE" dirty="0" smtClean="0"/>
              <a:t>.</a:t>
            </a:r>
          </a:p>
          <a:p>
            <a:r>
              <a:rPr lang="de-DE" dirty="0" smtClean="0"/>
              <a:t>Man </a:t>
            </a:r>
            <a:r>
              <a:rPr lang="de-DE" dirty="0"/>
              <a:t>kann Variablen Werte zuweisen, diese Auslesen und Überschreiben. </a:t>
            </a:r>
            <a:endParaRPr lang="de-DE" dirty="0" smtClean="0"/>
          </a:p>
          <a:p>
            <a:r>
              <a:rPr lang="de-DE" dirty="0" smtClean="0"/>
              <a:t>Zum </a:t>
            </a:r>
            <a:r>
              <a:rPr lang="de-DE" dirty="0"/>
              <a:t>Zuweisen wird das = verwendet. Links davon steht der Name der Variable, rechts davon der Wert der gespeichert werden soll. </a:t>
            </a:r>
            <a:endParaRPr lang="de-DE" dirty="0" smtClean="0"/>
          </a:p>
          <a:p>
            <a:r>
              <a:rPr lang="de-DE" dirty="0" smtClean="0"/>
              <a:t>Deklariert </a:t>
            </a:r>
            <a:r>
              <a:rPr lang="de-DE" dirty="0"/>
              <a:t>wird eine Variable mit </a:t>
            </a:r>
            <a:r>
              <a:rPr lang="de-DE" dirty="0" smtClean="0"/>
              <a:t>den folgenden Schlüsselwörtern  </a:t>
            </a:r>
          </a:p>
          <a:p>
            <a:pPr lvl="1"/>
            <a:r>
              <a:rPr lang="de-DE" dirty="0" err="1"/>
              <a:t>v</a:t>
            </a:r>
            <a:r>
              <a:rPr lang="de-DE" dirty="0" err="1" smtClean="0"/>
              <a:t>ar</a:t>
            </a:r>
            <a:r>
              <a:rPr lang="de-DE" dirty="0" smtClean="0"/>
              <a:t> (vermeiden)</a:t>
            </a:r>
            <a:endParaRPr lang="de-DE" dirty="0"/>
          </a:p>
          <a:p>
            <a:pPr lvl="1"/>
            <a:r>
              <a:rPr lang="de-DE" dirty="0" err="1" smtClean="0"/>
              <a:t>let</a:t>
            </a:r>
            <a:r>
              <a:rPr lang="de-DE" dirty="0" smtClean="0"/>
              <a:t> </a:t>
            </a:r>
          </a:p>
          <a:p>
            <a:pPr lvl="1"/>
            <a:r>
              <a:rPr lang="de-DE" dirty="0" err="1" smtClean="0"/>
              <a:t>const</a:t>
            </a:r>
            <a:endParaRPr lang="de-DE" dirty="0"/>
          </a:p>
          <a:p>
            <a:r>
              <a:rPr lang="de-DE" dirty="0" smtClean="0"/>
              <a:t>Die Deklaration </a:t>
            </a:r>
            <a:r>
              <a:rPr lang="de-DE" dirty="0"/>
              <a:t>kann </a:t>
            </a:r>
            <a:r>
              <a:rPr lang="de-DE" b="1" dirty="0"/>
              <a:t>vor</a:t>
            </a:r>
            <a:r>
              <a:rPr lang="de-DE" dirty="0"/>
              <a:t> oder </a:t>
            </a:r>
            <a:r>
              <a:rPr lang="de-DE" b="1" dirty="0"/>
              <a:t>während</a:t>
            </a:r>
            <a:r>
              <a:rPr lang="de-DE" dirty="0"/>
              <a:t> der ersten Wertzuweisung geschehen </a:t>
            </a:r>
            <a:endParaRPr lang="de-DE" dirty="0" smtClean="0"/>
          </a:p>
          <a:p>
            <a:r>
              <a:rPr lang="de-DE" dirty="0" smtClean="0"/>
              <a:t>Zur </a:t>
            </a:r>
            <a:r>
              <a:rPr lang="de-DE" dirty="0"/>
              <a:t>Verwendung wird die Variable an gewünschter Stelle einfach eingesetzt. </a:t>
            </a:r>
            <a:endParaRPr lang="de-DE" dirty="0" smtClean="0"/>
          </a:p>
          <a:p>
            <a:r>
              <a:rPr lang="de-DE" dirty="0" smtClean="0"/>
              <a:t>Am </a:t>
            </a:r>
            <a:r>
              <a:rPr lang="de-DE" dirty="0"/>
              <a:t>Zeilenende setzt man in JavaScript für gewöhnlich ein Semikolon ;</a:t>
            </a:r>
            <a:endParaRPr lang="de-DE" dirty="0" smtClean="0"/>
          </a:p>
        </p:txBody>
      </p:sp>
      <p:pic>
        <p:nvPicPr>
          <p:cNvPr id="4" name="Grafik 3"/>
          <p:cNvPicPr>
            <a:picLocks noChangeAspect="1"/>
          </p:cNvPicPr>
          <p:nvPr/>
        </p:nvPicPr>
        <p:blipFill>
          <a:blip r:embed="rId2"/>
          <a:stretch>
            <a:fillRect/>
          </a:stretch>
        </p:blipFill>
        <p:spPr>
          <a:xfrm>
            <a:off x="8820059" y="2891723"/>
            <a:ext cx="2539472" cy="1856123"/>
          </a:xfrm>
          <a:prstGeom prst="rect">
            <a:avLst/>
          </a:prstGeom>
        </p:spPr>
      </p:pic>
    </p:spTree>
    <p:extLst>
      <p:ext uri="{BB962C8B-B14F-4D97-AF65-F5344CB8AC3E}">
        <p14:creationId xmlns:p14="http://schemas.microsoft.com/office/powerpoint/2010/main" val="80434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Deklaration mit </a:t>
            </a:r>
            <a:r>
              <a:rPr lang="de-AT" dirty="0" err="1" smtClean="0"/>
              <a:t>var</a:t>
            </a:r>
            <a:r>
              <a:rPr lang="de-AT" dirty="0" smtClean="0"/>
              <a:t> und der </a:t>
            </a:r>
            <a:r>
              <a:rPr lang="de-AT" dirty="0" err="1" smtClean="0"/>
              <a:t>Scope</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Variablen </a:t>
            </a:r>
            <a:r>
              <a:rPr lang="de-DE" dirty="0" smtClean="0"/>
              <a:t>können </a:t>
            </a:r>
            <a:r>
              <a:rPr lang="de-DE" dirty="0"/>
              <a:t>mit dem Schlüsselwort </a:t>
            </a:r>
            <a:r>
              <a:rPr lang="de-DE" b="1" dirty="0" err="1"/>
              <a:t>var</a:t>
            </a:r>
            <a:r>
              <a:rPr lang="de-DE" dirty="0"/>
              <a:t> </a:t>
            </a:r>
            <a:r>
              <a:rPr lang="de-DE" dirty="0" smtClean="0"/>
              <a:t>deklariert werden</a:t>
            </a:r>
          </a:p>
          <a:p>
            <a:r>
              <a:rPr lang="de-DE" dirty="0"/>
              <a:t>D</a:t>
            </a:r>
            <a:r>
              <a:rPr lang="de-DE" dirty="0" smtClean="0"/>
              <a:t>as </a:t>
            </a:r>
            <a:r>
              <a:rPr lang="de-DE" dirty="0"/>
              <a:t>ist allerdings veraltet und sollte nicht mehr verwendet </a:t>
            </a:r>
            <a:r>
              <a:rPr lang="de-DE" dirty="0" smtClean="0"/>
              <a:t>werden </a:t>
            </a:r>
          </a:p>
          <a:p>
            <a:r>
              <a:rPr lang="de-DE" dirty="0" smtClean="0"/>
              <a:t>In </a:t>
            </a:r>
            <a:r>
              <a:rPr lang="de-DE" dirty="0"/>
              <a:t>JavaScript gibt es sogenannte Scopes, diese werden mit { } geöffnet und wieder geschlossen</a:t>
            </a:r>
            <a:r>
              <a:rPr lang="de-DE" dirty="0" smtClean="0"/>
              <a:t>.</a:t>
            </a:r>
          </a:p>
          <a:p>
            <a:r>
              <a:rPr lang="de-DE" dirty="0"/>
              <a:t>Ein </a:t>
            </a:r>
            <a:r>
              <a:rPr lang="de-DE" dirty="0" err="1"/>
              <a:t>Scope</a:t>
            </a:r>
            <a:r>
              <a:rPr lang="de-DE" dirty="0"/>
              <a:t> hat den Zweck Code zu bündeln, und zu begrenzen. So sollten Variablen, die in einem </a:t>
            </a:r>
            <a:r>
              <a:rPr lang="de-DE" dirty="0" err="1"/>
              <a:t>Scope</a:t>
            </a:r>
            <a:r>
              <a:rPr lang="de-DE" dirty="0"/>
              <a:t> </a:t>
            </a:r>
            <a:r>
              <a:rPr lang="de-DE" dirty="0" smtClean="0"/>
              <a:t>definiert </a:t>
            </a:r>
            <a:r>
              <a:rPr lang="de-DE" dirty="0"/>
              <a:t>wurden außerhalb nicht verfügbar sein. </a:t>
            </a:r>
            <a:endParaRPr lang="de-DE" dirty="0" smtClean="0"/>
          </a:p>
          <a:p>
            <a:r>
              <a:rPr lang="de-DE" dirty="0" smtClean="0"/>
              <a:t>Bei </a:t>
            </a:r>
            <a:r>
              <a:rPr lang="de-DE" dirty="0" err="1"/>
              <a:t>var</a:t>
            </a:r>
            <a:r>
              <a:rPr lang="de-DE" dirty="0"/>
              <a:t> ist das nicht der Fall! Außerhalb </a:t>
            </a:r>
            <a:r>
              <a:rPr lang="de-DE" dirty="0" smtClean="0"/>
              <a:t>definierte </a:t>
            </a:r>
            <a:r>
              <a:rPr lang="de-DE" dirty="0"/>
              <a:t>Variablen sind in einem </a:t>
            </a:r>
            <a:r>
              <a:rPr lang="de-DE" dirty="0" err="1"/>
              <a:t>Scope</a:t>
            </a:r>
            <a:r>
              <a:rPr lang="de-DE" dirty="0"/>
              <a:t> übrigens </a:t>
            </a:r>
            <a:r>
              <a:rPr lang="de-DE" dirty="0" smtClean="0"/>
              <a:t>verfügbar</a:t>
            </a:r>
          </a:p>
        </p:txBody>
      </p:sp>
      <p:pic>
        <p:nvPicPr>
          <p:cNvPr id="4" name="Grafik 3"/>
          <p:cNvPicPr>
            <a:picLocks noChangeAspect="1"/>
          </p:cNvPicPr>
          <p:nvPr/>
        </p:nvPicPr>
        <p:blipFill>
          <a:blip r:embed="rId2"/>
          <a:stretch>
            <a:fillRect/>
          </a:stretch>
        </p:blipFill>
        <p:spPr>
          <a:xfrm>
            <a:off x="8996486" y="4044463"/>
            <a:ext cx="2358795" cy="1215874"/>
          </a:xfrm>
          <a:prstGeom prst="rect">
            <a:avLst/>
          </a:prstGeom>
        </p:spPr>
      </p:pic>
      <p:pic>
        <p:nvPicPr>
          <p:cNvPr id="6" name="Grafik 5"/>
          <p:cNvPicPr>
            <a:picLocks noChangeAspect="1"/>
          </p:cNvPicPr>
          <p:nvPr/>
        </p:nvPicPr>
        <p:blipFill>
          <a:blip r:embed="rId3"/>
          <a:stretch>
            <a:fillRect/>
          </a:stretch>
        </p:blipFill>
        <p:spPr>
          <a:xfrm>
            <a:off x="8996487" y="2579197"/>
            <a:ext cx="2374548" cy="1060819"/>
          </a:xfrm>
          <a:prstGeom prst="rect">
            <a:avLst/>
          </a:prstGeom>
        </p:spPr>
      </p:pic>
    </p:spTree>
    <p:extLst>
      <p:ext uri="{BB962C8B-B14F-4D97-AF65-F5344CB8AC3E}">
        <p14:creationId xmlns:p14="http://schemas.microsoft.com/office/powerpoint/2010/main" val="29761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8299" y="471094"/>
            <a:ext cx="8915402" cy="1371600"/>
          </a:xfrm>
        </p:spPr>
        <p:txBody>
          <a:bodyPr/>
          <a:lstStyle/>
          <a:p>
            <a:r>
              <a:rPr lang="de-AT" dirty="0" smtClean="0"/>
              <a:t>Unterschiede </a:t>
            </a:r>
            <a:r>
              <a:rPr lang="de-AT" dirty="0" err="1" smtClean="0"/>
              <a:t>let</a:t>
            </a:r>
            <a:r>
              <a:rPr lang="de-AT" dirty="0" smtClean="0"/>
              <a:t> </a:t>
            </a:r>
            <a:r>
              <a:rPr lang="de-AT" dirty="0" err="1" smtClean="0"/>
              <a:t>vs</a:t>
            </a:r>
            <a:r>
              <a:rPr lang="de-AT" dirty="0" smtClean="0"/>
              <a:t> </a:t>
            </a:r>
            <a:r>
              <a:rPr lang="de-AT" dirty="0" err="1" smtClean="0"/>
              <a:t>var</a:t>
            </a:r>
            <a:r>
              <a:rPr lang="de-AT" dirty="0" smtClean="0"/>
              <a:t> </a:t>
            </a:r>
            <a:endParaRPr lang="en-US" dirty="0"/>
          </a:p>
        </p:txBody>
      </p:sp>
      <p:grpSp>
        <p:nvGrpSpPr>
          <p:cNvPr id="13" name="Gruppieren 12"/>
          <p:cNvGrpSpPr/>
          <p:nvPr/>
        </p:nvGrpSpPr>
        <p:grpSpPr>
          <a:xfrm>
            <a:off x="1685190" y="1975996"/>
            <a:ext cx="9114694" cy="4347092"/>
            <a:chOff x="1091608" y="1640469"/>
            <a:chExt cx="10452693" cy="4742745"/>
          </a:xfrm>
        </p:grpSpPr>
        <p:pic>
          <p:nvPicPr>
            <p:cNvPr id="4" name="Grafik 3"/>
            <p:cNvPicPr>
              <a:picLocks noChangeAspect="1"/>
            </p:cNvPicPr>
            <p:nvPr/>
          </p:nvPicPr>
          <p:blipFill>
            <a:blip r:embed="rId2"/>
            <a:stretch>
              <a:fillRect/>
            </a:stretch>
          </p:blipFill>
          <p:spPr>
            <a:xfrm>
              <a:off x="1091608" y="2057400"/>
              <a:ext cx="5311600" cy="1950889"/>
            </a:xfrm>
            <a:prstGeom prst="rect">
              <a:avLst/>
            </a:prstGeom>
          </p:spPr>
        </p:pic>
        <p:pic>
          <p:nvPicPr>
            <p:cNvPr id="5" name="Grafik 4"/>
            <p:cNvPicPr>
              <a:picLocks noChangeAspect="1"/>
            </p:cNvPicPr>
            <p:nvPr/>
          </p:nvPicPr>
          <p:blipFill>
            <a:blip r:embed="rId3"/>
            <a:stretch>
              <a:fillRect/>
            </a:stretch>
          </p:blipFill>
          <p:spPr>
            <a:xfrm>
              <a:off x="6594230" y="2057400"/>
              <a:ext cx="4950071" cy="1955415"/>
            </a:xfrm>
            <a:prstGeom prst="rect">
              <a:avLst/>
            </a:prstGeom>
          </p:spPr>
        </p:pic>
        <p:pic>
          <p:nvPicPr>
            <p:cNvPr id="7" name="Grafik 6"/>
            <p:cNvPicPr>
              <a:picLocks noChangeAspect="1"/>
            </p:cNvPicPr>
            <p:nvPr/>
          </p:nvPicPr>
          <p:blipFill>
            <a:blip r:embed="rId4"/>
            <a:stretch>
              <a:fillRect/>
            </a:stretch>
          </p:blipFill>
          <p:spPr>
            <a:xfrm>
              <a:off x="1091608" y="4437702"/>
              <a:ext cx="5330965" cy="1945512"/>
            </a:xfrm>
            <a:prstGeom prst="rect">
              <a:avLst/>
            </a:prstGeom>
          </p:spPr>
        </p:pic>
        <p:pic>
          <p:nvPicPr>
            <p:cNvPr id="8" name="Grafik 7"/>
            <p:cNvPicPr>
              <a:picLocks noChangeAspect="1"/>
            </p:cNvPicPr>
            <p:nvPr/>
          </p:nvPicPr>
          <p:blipFill>
            <a:blip r:embed="rId5"/>
            <a:stretch>
              <a:fillRect/>
            </a:stretch>
          </p:blipFill>
          <p:spPr>
            <a:xfrm>
              <a:off x="6594230" y="4436692"/>
              <a:ext cx="4950071" cy="1946522"/>
            </a:xfrm>
            <a:prstGeom prst="rect">
              <a:avLst/>
            </a:prstGeom>
          </p:spPr>
        </p:pic>
        <p:sp>
          <p:nvSpPr>
            <p:cNvPr id="9" name="Textfeld 8"/>
            <p:cNvSpPr txBox="1"/>
            <p:nvPr/>
          </p:nvSpPr>
          <p:spPr>
            <a:xfrm>
              <a:off x="2908717" y="1688068"/>
              <a:ext cx="838691" cy="369332"/>
            </a:xfrm>
            <a:prstGeom prst="rect">
              <a:avLst/>
            </a:prstGeom>
            <a:noFill/>
          </p:spPr>
          <p:txBody>
            <a:bodyPr wrap="none" rtlCol="0">
              <a:spAutoFit/>
            </a:bodyPr>
            <a:lstStyle/>
            <a:p>
              <a:r>
                <a:rPr lang="de-AT" dirty="0" err="1" smtClean="0"/>
                <a:t>Scope</a:t>
              </a:r>
              <a:endParaRPr lang="en-US" dirty="0"/>
            </a:p>
          </p:txBody>
        </p:sp>
        <p:sp>
          <p:nvSpPr>
            <p:cNvPr id="10" name="Textfeld 9"/>
            <p:cNvSpPr txBox="1"/>
            <p:nvPr/>
          </p:nvSpPr>
          <p:spPr>
            <a:xfrm>
              <a:off x="8265198" y="1640469"/>
              <a:ext cx="1608133" cy="369332"/>
            </a:xfrm>
            <a:prstGeom prst="rect">
              <a:avLst/>
            </a:prstGeom>
            <a:noFill/>
          </p:spPr>
          <p:txBody>
            <a:bodyPr wrap="none" rtlCol="0">
              <a:spAutoFit/>
            </a:bodyPr>
            <a:lstStyle/>
            <a:p>
              <a:r>
                <a:rPr lang="de-AT" dirty="0" err="1" smtClean="0"/>
                <a:t>Redeklaration</a:t>
              </a:r>
              <a:endParaRPr lang="en-US" dirty="0"/>
            </a:p>
          </p:txBody>
        </p:sp>
        <p:sp>
          <p:nvSpPr>
            <p:cNvPr id="11" name="Textfeld 10"/>
            <p:cNvSpPr txBox="1"/>
            <p:nvPr/>
          </p:nvSpPr>
          <p:spPr>
            <a:xfrm>
              <a:off x="2908716" y="4067360"/>
              <a:ext cx="1018227" cy="369332"/>
            </a:xfrm>
            <a:prstGeom prst="rect">
              <a:avLst/>
            </a:prstGeom>
            <a:noFill/>
          </p:spPr>
          <p:txBody>
            <a:bodyPr wrap="none" rtlCol="0">
              <a:spAutoFit/>
            </a:bodyPr>
            <a:lstStyle/>
            <a:p>
              <a:r>
                <a:rPr lang="de-AT" dirty="0" err="1" smtClean="0"/>
                <a:t>Hoisting</a:t>
              </a:r>
              <a:endParaRPr lang="en-US" dirty="0"/>
            </a:p>
          </p:txBody>
        </p:sp>
        <p:sp>
          <p:nvSpPr>
            <p:cNvPr id="12" name="Textfeld 11"/>
            <p:cNvSpPr txBox="1"/>
            <p:nvPr/>
          </p:nvSpPr>
          <p:spPr>
            <a:xfrm>
              <a:off x="8181841" y="4067360"/>
              <a:ext cx="1774845" cy="369332"/>
            </a:xfrm>
            <a:prstGeom prst="rect">
              <a:avLst/>
            </a:prstGeom>
            <a:noFill/>
          </p:spPr>
          <p:txBody>
            <a:bodyPr wrap="none" rtlCol="0">
              <a:spAutoFit/>
            </a:bodyPr>
            <a:lstStyle/>
            <a:p>
              <a:r>
                <a:rPr lang="de-AT" dirty="0" err="1" smtClean="0"/>
                <a:t>Scope</a:t>
              </a:r>
              <a:r>
                <a:rPr lang="de-AT" dirty="0" smtClean="0"/>
                <a:t> in a </a:t>
              </a:r>
              <a:r>
                <a:rPr lang="de-AT" dirty="0" err="1" smtClean="0"/>
                <a:t>loop</a:t>
              </a:r>
              <a:endParaRPr lang="en-US" dirty="0"/>
            </a:p>
          </p:txBody>
        </p:sp>
      </p:grpSp>
      <p:sp>
        <p:nvSpPr>
          <p:cNvPr id="14" name="Textfeld 13"/>
          <p:cNvSpPr txBox="1"/>
          <p:nvPr/>
        </p:nvSpPr>
        <p:spPr>
          <a:xfrm>
            <a:off x="1638299" y="1429915"/>
            <a:ext cx="6224954" cy="369332"/>
          </a:xfrm>
          <a:prstGeom prst="rect">
            <a:avLst/>
          </a:prstGeom>
          <a:noFill/>
        </p:spPr>
        <p:txBody>
          <a:bodyPr wrap="square" rtlCol="0">
            <a:spAutoFit/>
          </a:bodyPr>
          <a:lstStyle/>
          <a:p>
            <a:r>
              <a:rPr lang="de-AT" dirty="0" smtClean="0"/>
              <a:t>Ressourcen: 7. </a:t>
            </a:r>
            <a:r>
              <a:rPr lang="de-AT" dirty="0" err="1" smtClean="0"/>
              <a:t>Javascript</a:t>
            </a:r>
            <a:r>
              <a:rPr lang="de-AT" dirty="0" smtClean="0"/>
              <a:t>/Codebeispiele/</a:t>
            </a:r>
            <a:r>
              <a:rPr lang="de-AT" dirty="0" err="1" smtClean="0"/>
              <a:t>letvsvar</a:t>
            </a:r>
            <a:r>
              <a:rPr lang="de-AT" dirty="0" smtClean="0"/>
              <a:t> </a:t>
            </a:r>
            <a:endParaRPr lang="en-US" dirty="0"/>
          </a:p>
        </p:txBody>
      </p:sp>
    </p:spTree>
    <p:extLst>
      <p:ext uri="{BB962C8B-B14F-4D97-AF65-F5344CB8AC3E}">
        <p14:creationId xmlns:p14="http://schemas.microsoft.com/office/powerpoint/2010/main" val="2198969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Konstanten</a:t>
            </a:r>
            <a:endParaRPr lang="en-US" dirty="0"/>
          </a:p>
        </p:txBody>
      </p:sp>
      <p:sp>
        <p:nvSpPr>
          <p:cNvPr id="6" name="Inhaltsplatzhalter 5"/>
          <p:cNvSpPr>
            <a:spLocks noGrp="1"/>
          </p:cNvSpPr>
          <p:nvPr>
            <p:ph idx="1"/>
          </p:nvPr>
        </p:nvSpPr>
        <p:spPr>
          <a:xfrm>
            <a:off x="1230924" y="2057400"/>
            <a:ext cx="6312876" cy="4137259"/>
          </a:xfrm>
        </p:spPr>
        <p:txBody>
          <a:bodyPr/>
          <a:lstStyle/>
          <a:p>
            <a:r>
              <a:rPr lang="de-DE" dirty="0"/>
              <a:t>Konstanten werden ähnlich wie Variablen verwendet, sie werden allerdings mit dem Schlüsselwort </a:t>
            </a:r>
            <a:r>
              <a:rPr lang="de-DE" dirty="0" err="1"/>
              <a:t>const</a:t>
            </a:r>
            <a:r>
              <a:rPr lang="de-DE" dirty="0"/>
              <a:t> </a:t>
            </a:r>
            <a:r>
              <a:rPr lang="de-DE" dirty="0" smtClean="0"/>
              <a:t>definiert</a:t>
            </a:r>
          </a:p>
          <a:p>
            <a:r>
              <a:rPr lang="de-DE" dirty="0"/>
              <a:t>M</a:t>
            </a:r>
            <a:r>
              <a:rPr lang="de-DE" dirty="0" smtClean="0"/>
              <a:t>an </a:t>
            </a:r>
            <a:r>
              <a:rPr lang="de-DE" b="1" dirty="0"/>
              <a:t>muss</a:t>
            </a:r>
            <a:r>
              <a:rPr lang="de-DE" dirty="0"/>
              <a:t> ihnen bei der </a:t>
            </a:r>
            <a:r>
              <a:rPr lang="de-DE" dirty="0" smtClean="0"/>
              <a:t>Deklaration </a:t>
            </a:r>
            <a:r>
              <a:rPr lang="de-DE" b="1" dirty="0"/>
              <a:t>einen Wert zuweisen</a:t>
            </a:r>
            <a:r>
              <a:rPr lang="de-DE" dirty="0"/>
              <a:t>. </a:t>
            </a:r>
            <a:endParaRPr lang="de-DE" dirty="0" smtClean="0"/>
          </a:p>
          <a:p>
            <a:r>
              <a:rPr lang="de-DE" dirty="0" smtClean="0"/>
              <a:t>Anders </a:t>
            </a:r>
            <a:r>
              <a:rPr lang="de-DE" dirty="0"/>
              <a:t>als Variablen kann der Wert einer Konstante nicht überschrieben werden</a:t>
            </a:r>
            <a:r>
              <a:rPr lang="de-DE" dirty="0" smtClean="0"/>
              <a:t>.</a:t>
            </a:r>
          </a:p>
        </p:txBody>
      </p:sp>
      <p:pic>
        <p:nvPicPr>
          <p:cNvPr id="16" name="Grafik 15"/>
          <p:cNvPicPr>
            <a:picLocks noChangeAspect="1"/>
          </p:cNvPicPr>
          <p:nvPr/>
        </p:nvPicPr>
        <p:blipFill>
          <a:blip r:embed="rId2"/>
          <a:stretch>
            <a:fillRect/>
          </a:stretch>
        </p:blipFill>
        <p:spPr>
          <a:xfrm>
            <a:off x="8151194" y="2166904"/>
            <a:ext cx="3574090" cy="2453853"/>
          </a:xfrm>
          <a:prstGeom prst="rect">
            <a:avLst/>
          </a:prstGeom>
        </p:spPr>
      </p:pic>
      <p:pic>
        <p:nvPicPr>
          <p:cNvPr id="18" name="Grafik 17"/>
          <p:cNvPicPr>
            <a:picLocks noChangeAspect="1"/>
          </p:cNvPicPr>
          <p:nvPr/>
        </p:nvPicPr>
        <p:blipFill>
          <a:blip r:embed="rId3"/>
          <a:stretch>
            <a:fillRect/>
          </a:stretch>
        </p:blipFill>
        <p:spPr>
          <a:xfrm>
            <a:off x="8471968" y="2795359"/>
            <a:ext cx="160034" cy="182896"/>
          </a:xfrm>
          <a:prstGeom prst="rect">
            <a:avLst/>
          </a:prstGeom>
        </p:spPr>
      </p:pic>
    </p:spTree>
    <p:extLst>
      <p:ext uri="{BB962C8B-B14F-4D97-AF65-F5344CB8AC3E}">
        <p14:creationId xmlns:p14="http://schemas.microsoft.com/office/powerpoint/2010/main" val="17690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Namenskonvention</a:t>
            </a:r>
            <a:endParaRPr lang="en-US" dirty="0"/>
          </a:p>
        </p:txBody>
      </p:sp>
      <p:sp>
        <p:nvSpPr>
          <p:cNvPr id="6" name="Inhaltsplatzhalter 5"/>
          <p:cNvSpPr>
            <a:spLocks noGrp="1"/>
          </p:cNvSpPr>
          <p:nvPr>
            <p:ph idx="1"/>
          </p:nvPr>
        </p:nvSpPr>
        <p:spPr>
          <a:xfrm>
            <a:off x="1230924" y="2057400"/>
            <a:ext cx="7025054" cy="4137259"/>
          </a:xfrm>
        </p:spPr>
        <p:txBody>
          <a:bodyPr>
            <a:normAutofit fontScale="85000" lnSpcReduction="10000"/>
          </a:bodyPr>
          <a:lstStyle/>
          <a:p>
            <a:r>
              <a:rPr lang="de-DE" dirty="0"/>
              <a:t>Variablen Namen </a:t>
            </a:r>
            <a:r>
              <a:rPr lang="de-DE" dirty="0" smtClean="0"/>
              <a:t>können aus folgenden Zeichen bestehen</a:t>
            </a:r>
          </a:p>
          <a:p>
            <a:pPr lvl="1"/>
            <a:r>
              <a:rPr lang="de-DE" dirty="0" smtClean="0"/>
              <a:t>Buchstaben</a:t>
            </a:r>
          </a:p>
          <a:p>
            <a:pPr lvl="1"/>
            <a:r>
              <a:rPr lang="de-DE" dirty="0" smtClean="0"/>
              <a:t>Unterstrichen</a:t>
            </a:r>
          </a:p>
          <a:p>
            <a:pPr lvl="1"/>
            <a:r>
              <a:rPr lang="de-DE" dirty="0" smtClean="0"/>
              <a:t>Dollarzeichen</a:t>
            </a:r>
          </a:p>
          <a:p>
            <a:pPr lvl="1"/>
            <a:r>
              <a:rPr lang="de-DE" dirty="0" smtClean="0"/>
              <a:t>Zahlen (wobei eine Zahl nicht </a:t>
            </a:r>
            <a:r>
              <a:rPr lang="de-DE" dirty="0"/>
              <a:t>am Anfang stehen </a:t>
            </a:r>
            <a:r>
              <a:rPr lang="de-DE" dirty="0" smtClean="0"/>
              <a:t>darf) </a:t>
            </a:r>
          </a:p>
          <a:p>
            <a:r>
              <a:rPr lang="de-DE" dirty="0" smtClean="0"/>
              <a:t>Umlaute </a:t>
            </a:r>
            <a:r>
              <a:rPr lang="de-DE" dirty="0"/>
              <a:t>und Sonderzeichen sollten vermieden </a:t>
            </a:r>
            <a:r>
              <a:rPr lang="de-DE" dirty="0" smtClean="0"/>
              <a:t>werden</a:t>
            </a:r>
          </a:p>
          <a:p>
            <a:r>
              <a:rPr lang="de-DE" dirty="0" smtClean="0"/>
              <a:t>Es </a:t>
            </a:r>
            <a:r>
              <a:rPr lang="de-DE" dirty="0"/>
              <a:t>ist üblich, Englische Bezeichnungen zu verwenden </a:t>
            </a:r>
            <a:endParaRPr lang="de-DE" dirty="0" smtClean="0"/>
          </a:p>
          <a:p>
            <a:r>
              <a:rPr lang="de-DE" dirty="0" smtClean="0"/>
              <a:t>Variablen </a:t>
            </a:r>
            <a:r>
              <a:rPr lang="de-DE" dirty="0"/>
              <a:t>Namen die aus mehreren Wörtern bestehen in </a:t>
            </a:r>
            <a:r>
              <a:rPr lang="de-DE" dirty="0" err="1"/>
              <a:t>camelCase</a:t>
            </a:r>
            <a:r>
              <a:rPr lang="de-DE" dirty="0"/>
              <a:t> zu schreiben: </a:t>
            </a:r>
            <a:endParaRPr lang="de-DE" dirty="0" smtClean="0"/>
          </a:p>
          <a:p>
            <a:pPr lvl="1"/>
            <a:r>
              <a:rPr lang="de-DE" dirty="0" smtClean="0"/>
              <a:t>Alle </a:t>
            </a:r>
            <a:r>
              <a:rPr lang="de-DE" dirty="0"/>
              <a:t>Wortanfänge außer dem ersten mit Großbuchstaben, keine </a:t>
            </a:r>
            <a:r>
              <a:rPr lang="de-DE" dirty="0" smtClean="0"/>
              <a:t>Leerzeichen</a:t>
            </a:r>
          </a:p>
          <a:p>
            <a:r>
              <a:rPr lang="de-DE" dirty="0" smtClean="0"/>
              <a:t>Konstanten</a:t>
            </a:r>
            <a:r>
              <a:rPr lang="de-DE" dirty="0"/>
              <a:t>, deren Wert im Code festgelegt wird (und nicht durch eine Eingabe oder Berechnung) werden oft mit Großbuchstaben und _ statt Leerzeichen geschrieben.</a:t>
            </a:r>
            <a:endParaRPr lang="en-US" dirty="0"/>
          </a:p>
        </p:txBody>
      </p:sp>
      <p:pic>
        <p:nvPicPr>
          <p:cNvPr id="3" name="Grafik 2"/>
          <p:cNvPicPr>
            <a:picLocks noChangeAspect="1"/>
          </p:cNvPicPr>
          <p:nvPr/>
        </p:nvPicPr>
        <p:blipFill>
          <a:blip r:embed="rId2"/>
          <a:stretch>
            <a:fillRect/>
          </a:stretch>
        </p:blipFill>
        <p:spPr>
          <a:xfrm>
            <a:off x="7246412" y="2339275"/>
            <a:ext cx="4785775" cy="1493649"/>
          </a:xfrm>
          <a:prstGeom prst="rect">
            <a:avLst/>
          </a:prstGeom>
        </p:spPr>
      </p:pic>
    </p:spTree>
    <p:extLst>
      <p:ext uri="{BB962C8B-B14F-4D97-AF65-F5344CB8AC3E}">
        <p14:creationId xmlns:p14="http://schemas.microsoft.com/office/powerpoint/2010/main" val="409339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Variablen</a:t>
            </a:r>
            <a:r>
              <a:rPr lang="en-US" dirty="0"/>
              <a:t> </a:t>
            </a:r>
            <a:r>
              <a:rPr lang="en-US" dirty="0" err="1"/>
              <a:t>ohne</a:t>
            </a:r>
            <a:r>
              <a:rPr lang="en-US" dirty="0"/>
              <a:t> </a:t>
            </a:r>
            <a:r>
              <a:rPr lang="en-US" dirty="0" err="1"/>
              <a:t>vorherige</a:t>
            </a:r>
            <a:r>
              <a:rPr lang="en-US" dirty="0"/>
              <a:t> </a:t>
            </a:r>
            <a:r>
              <a:rPr lang="en-US" dirty="0" err="1" smtClean="0"/>
              <a:t>Deklaration</a:t>
            </a:r>
            <a:endParaRPr lang="en-US" dirty="0"/>
          </a:p>
        </p:txBody>
      </p:sp>
      <p:sp>
        <p:nvSpPr>
          <p:cNvPr id="3" name="Inhaltsplatzhalter 2"/>
          <p:cNvSpPr>
            <a:spLocks noGrp="1"/>
          </p:cNvSpPr>
          <p:nvPr>
            <p:ph idx="1"/>
          </p:nvPr>
        </p:nvSpPr>
        <p:spPr>
          <a:xfrm>
            <a:off x="1195754" y="2057400"/>
            <a:ext cx="7263809" cy="4137259"/>
          </a:xfrm>
        </p:spPr>
        <p:txBody>
          <a:bodyPr>
            <a:normAutofit/>
          </a:bodyPr>
          <a:lstStyle/>
          <a:p>
            <a:r>
              <a:rPr lang="de-DE" dirty="0"/>
              <a:t>Variablen können theoretisch auch ohne vorherige </a:t>
            </a:r>
            <a:r>
              <a:rPr lang="de-DE" dirty="0" smtClean="0"/>
              <a:t>Deklaration </a:t>
            </a:r>
            <a:r>
              <a:rPr lang="de-DE" dirty="0"/>
              <a:t>verwendet </a:t>
            </a:r>
            <a:r>
              <a:rPr lang="de-DE" dirty="0" smtClean="0"/>
              <a:t>werden</a:t>
            </a:r>
          </a:p>
          <a:p>
            <a:r>
              <a:rPr lang="de-DE" dirty="0" smtClean="0"/>
              <a:t>Es </a:t>
            </a:r>
            <a:r>
              <a:rPr lang="de-DE" dirty="0"/>
              <a:t>handelt sich dann um sogenannte globale Variablen. </a:t>
            </a:r>
            <a:endParaRPr lang="de-DE" dirty="0" smtClean="0"/>
          </a:p>
          <a:p>
            <a:r>
              <a:rPr lang="de-DE" dirty="0" smtClean="0"/>
              <a:t>Die </a:t>
            </a:r>
            <a:r>
              <a:rPr lang="de-DE" dirty="0"/>
              <a:t>Verwendung solcher ist veraltet und fehleranfällig! </a:t>
            </a:r>
            <a:endParaRPr lang="de-DE" dirty="0" smtClean="0"/>
          </a:p>
          <a:p>
            <a:r>
              <a:rPr lang="de-DE" dirty="0" smtClean="0"/>
              <a:t>Es </a:t>
            </a:r>
            <a:r>
              <a:rPr lang="de-DE" dirty="0"/>
              <a:t>gibt auch Tools (z.B. </a:t>
            </a:r>
            <a:r>
              <a:rPr lang="de-DE" dirty="0" err="1"/>
              <a:t>Linter</a:t>
            </a:r>
            <a:r>
              <a:rPr lang="de-DE" dirty="0"/>
              <a:t>) um das in der IDE bereits als Fehler markieren zu lassen.</a:t>
            </a:r>
            <a:endParaRPr lang="de-DE" dirty="0" smtClean="0"/>
          </a:p>
        </p:txBody>
      </p:sp>
      <p:pic>
        <p:nvPicPr>
          <p:cNvPr id="5" name="Grafik 4"/>
          <p:cNvPicPr>
            <a:picLocks noChangeAspect="1"/>
          </p:cNvPicPr>
          <p:nvPr/>
        </p:nvPicPr>
        <p:blipFill>
          <a:blip r:embed="rId2"/>
          <a:stretch>
            <a:fillRect/>
          </a:stretch>
        </p:blipFill>
        <p:spPr>
          <a:xfrm>
            <a:off x="8888645" y="2488478"/>
            <a:ext cx="2708409" cy="1190857"/>
          </a:xfrm>
          <a:prstGeom prst="rect">
            <a:avLst/>
          </a:prstGeom>
        </p:spPr>
      </p:pic>
    </p:spTree>
    <p:extLst>
      <p:ext uri="{BB962C8B-B14F-4D97-AF65-F5344CB8AC3E}">
        <p14:creationId xmlns:p14="http://schemas.microsoft.com/office/powerpoint/2010/main" val="285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a:xfrm>
            <a:off x="1611922" y="501162"/>
            <a:ext cx="8915402" cy="1371600"/>
          </a:xfrm>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487028" y="1503646"/>
            <a:ext cx="4913503" cy="5006131"/>
          </a:xfrm>
        </p:spPr>
        <p:txBody>
          <a:bodyPr>
            <a:normAutofit/>
          </a:bodyPr>
          <a:lstStyle/>
          <a:p>
            <a:r>
              <a:rPr lang="de-AT" dirty="0"/>
              <a:t>Einleitung</a:t>
            </a:r>
          </a:p>
          <a:p>
            <a:r>
              <a:rPr lang="de-AT" dirty="0" smtClean="0"/>
              <a:t>JS Berechnungen</a:t>
            </a:r>
            <a:endParaRPr lang="de-AT" dirty="0" smtClean="0"/>
          </a:p>
          <a:p>
            <a:r>
              <a:rPr lang="de-AT" dirty="0" smtClean="0"/>
              <a:t>JS Datentypen</a:t>
            </a:r>
            <a:endParaRPr lang="de-AT" dirty="0" smtClean="0"/>
          </a:p>
          <a:p>
            <a:pPr lvl="2"/>
            <a:r>
              <a:rPr lang="de-AT" dirty="0" err="1" smtClean="0"/>
              <a:t>Number</a:t>
            </a:r>
            <a:endParaRPr lang="de-AT" dirty="0" smtClean="0"/>
          </a:p>
          <a:p>
            <a:pPr lvl="2"/>
            <a:r>
              <a:rPr lang="de-AT" dirty="0" smtClean="0"/>
              <a:t>String</a:t>
            </a:r>
          </a:p>
          <a:p>
            <a:pPr lvl="2"/>
            <a:r>
              <a:rPr lang="de-AT" dirty="0" smtClean="0"/>
              <a:t>Boolean</a:t>
            </a:r>
          </a:p>
          <a:p>
            <a:pPr lvl="2"/>
            <a:r>
              <a:rPr lang="de-AT" dirty="0" smtClean="0"/>
              <a:t>Spezielle Datentypen</a:t>
            </a:r>
            <a:endParaRPr lang="de-AT" dirty="0"/>
          </a:p>
          <a:p>
            <a:r>
              <a:rPr lang="de-AT" dirty="0" smtClean="0"/>
              <a:t>String Methoden</a:t>
            </a:r>
            <a:endParaRPr lang="de-AT" dirty="0"/>
          </a:p>
          <a:p>
            <a:pPr lvl="2"/>
            <a:r>
              <a:rPr lang="de-AT" dirty="0" err="1" smtClean="0"/>
              <a:t>Length</a:t>
            </a:r>
            <a:endParaRPr lang="de-AT" dirty="0" smtClean="0"/>
          </a:p>
          <a:p>
            <a:pPr lvl="2"/>
            <a:r>
              <a:rPr lang="de-AT" dirty="0" smtClean="0"/>
              <a:t>Slice</a:t>
            </a:r>
          </a:p>
          <a:p>
            <a:pPr lvl="2"/>
            <a:r>
              <a:rPr lang="de-AT" dirty="0" err="1" smtClean="0"/>
              <a:t>toUpperCase</a:t>
            </a:r>
            <a:r>
              <a:rPr lang="de-AT" dirty="0" smtClean="0"/>
              <a:t>, </a:t>
            </a:r>
            <a:r>
              <a:rPr lang="de-AT" dirty="0" err="1" smtClean="0"/>
              <a:t>toLowerCase</a:t>
            </a:r>
            <a:endParaRPr lang="de-AT" dirty="0" smtClean="0"/>
          </a:p>
          <a:p>
            <a:pPr lvl="2"/>
            <a:r>
              <a:rPr lang="de-AT" dirty="0" err="1" smtClean="0"/>
              <a:t>indexOf</a:t>
            </a:r>
            <a:r>
              <a:rPr lang="de-AT" dirty="0" smtClean="0"/>
              <a:t>, </a:t>
            </a:r>
            <a:r>
              <a:rPr lang="de-AT" dirty="0" err="1" smtClean="0"/>
              <a:t>lastIndexOf</a:t>
            </a:r>
            <a:endParaRPr lang="de-AT" dirty="0" smtClean="0"/>
          </a:p>
          <a:p>
            <a:r>
              <a:rPr lang="de-AT" dirty="0" err="1" smtClean="0"/>
              <a:t>Promp</a:t>
            </a:r>
            <a:r>
              <a:rPr lang="de-AT" dirty="0" smtClean="0"/>
              <a:t> &amp; Alert</a:t>
            </a:r>
            <a:endParaRPr lang="de-AT" dirty="0"/>
          </a:p>
          <a:p>
            <a:endParaRPr lang="de-AT" dirty="0"/>
          </a:p>
          <a:p>
            <a:endParaRPr lang="de-AT" dirty="0"/>
          </a:p>
          <a:p>
            <a:pPr marL="0" indent="0">
              <a:buNone/>
            </a:pPr>
            <a:endParaRPr lang="de-AT" dirty="0"/>
          </a:p>
          <a:p>
            <a:pPr lvl="2"/>
            <a:endParaRPr lang="de-AT" dirty="0"/>
          </a:p>
          <a:p>
            <a:endParaRPr lang="de-AT" dirty="0"/>
          </a:p>
        </p:txBody>
      </p:sp>
      <p:pic>
        <p:nvPicPr>
          <p:cNvPr id="1026" name="Picture 2" descr="JavaScript logo and symbol, meaning, history, 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61285" y="2057400"/>
            <a:ext cx="5081025" cy="317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Spezielle Variablenwerte</a:t>
            </a:r>
            <a:endParaRPr lang="en-US" dirty="0"/>
          </a:p>
        </p:txBody>
      </p:sp>
      <p:sp>
        <p:nvSpPr>
          <p:cNvPr id="3" name="Inhaltsplatzhalter 2"/>
          <p:cNvSpPr>
            <a:spLocks noGrp="1"/>
          </p:cNvSpPr>
          <p:nvPr>
            <p:ph idx="1"/>
          </p:nvPr>
        </p:nvSpPr>
        <p:spPr>
          <a:xfrm>
            <a:off x="1110761" y="2057400"/>
            <a:ext cx="6424245" cy="4137259"/>
          </a:xfrm>
        </p:spPr>
        <p:txBody>
          <a:bodyPr/>
          <a:lstStyle/>
          <a:p>
            <a:r>
              <a:rPr lang="de-DE" dirty="0"/>
              <a:t>Es </a:t>
            </a:r>
            <a:r>
              <a:rPr lang="de-DE" dirty="0" smtClean="0"/>
              <a:t>gibt ein </a:t>
            </a:r>
            <a:r>
              <a:rPr lang="de-DE" dirty="0"/>
              <a:t>paar </a:t>
            </a:r>
            <a:r>
              <a:rPr lang="de-DE" dirty="0" smtClean="0"/>
              <a:t>spezielle Werte, </a:t>
            </a:r>
            <a:r>
              <a:rPr lang="de-DE" dirty="0"/>
              <a:t>die eine Variable annehmen kann: </a:t>
            </a:r>
            <a:endParaRPr lang="de-DE" dirty="0" smtClean="0"/>
          </a:p>
          <a:p>
            <a:r>
              <a:rPr lang="de-DE" b="1" dirty="0" err="1" smtClean="0"/>
              <a:t>undefined</a:t>
            </a:r>
            <a:r>
              <a:rPr lang="de-DE" dirty="0" smtClean="0"/>
              <a:t> </a:t>
            </a:r>
            <a:r>
              <a:rPr lang="de-DE" dirty="0"/>
              <a:t>- wenn eine Variable </a:t>
            </a:r>
            <a:r>
              <a:rPr lang="de-DE" dirty="0" smtClean="0"/>
              <a:t>definiert</a:t>
            </a:r>
            <a:r>
              <a:rPr lang="de-DE" dirty="0"/>
              <a:t>, aber kein Wert zugewiesen wurde </a:t>
            </a:r>
            <a:r>
              <a:rPr lang="de-DE" dirty="0" smtClean="0"/>
              <a:t>(eigener Datentyp)</a:t>
            </a:r>
          </a:p>
          <a:p>
            <a:r>
              <a:rPr lang="de-DE" b="1" dirty="0" smtClean="0"/>
              <a:t>null</a:t>
            </a:r>
            <a:r>
              <a:rPr lang="de-DE" dirty="0" smtClean="0"/>
              <a:t> </a:t>
            </a:r>
            <a:r>
              <a:rPr lang="de-DE" dirty="0"/>
              <a:t>- repräsentiert das absichtliche Fehlen eines Wertes </a:t>
            </a:r>
            <a:endParaRPr lang="de-DE" dirty="0" smtClean="0"/>
          </a:p>
          <a:p>
            <a:r>
              <a:rPr lang="de-DE" b="1" dirty="0" err="1" smtClean="0"/>
              <a:t>NaN</a:t>
            </a:r>
            <a:r>
              <a:rPr lang="de-DE" dirty="0" smtClean="0"/>
              <a:t> </a:t>
            </a:r>
            <a:r>
              <a:rPr lang="de-DE" dirty="0"/>
              <a:t>- "Not a </a:t>
            </a:r>
            <a:r>
              <a:rPr lang="de-DE" dirty="0" err="1"/>
              <a:t>Number</a:t>
            </a:r>
            <a:r>
              <a:rPr lang="de-DE" dirty="0"/>
              <a:t>", bei Rechnungen mit ungültigen Werten </a:t>
            </a:r>
            <a:endParaRPr lang="de-DE" dirty="0" smtClean="0"/>
          </a:p>
          <a:p>
            <a:r>
              <a:rPr lang="de-DE" b="1" dirty="0" err="1" smtClean="0"/>
              <a:t>Infinity</a:t>
            </a:r>
            <a:r>
              <a:rPr lang="de-DE" dirty="0" smtClean="0"/>
              <a:t> </a:t>
            </a:r>
            <a:r>
              <a:rPr lang="de-DE" dirty="0"/>
              <a:t>- Unendlich, bei Rechnungen mit zu großen Werten</a:t>
            </a:r>
            <a:endParaRPr lang="en-US" dirty="0"/>
          </a:p>
        </p:txBody>
      </p:sp>
      <p:pic>
        <p:nvPicPr>
          <p:cNvPr id="4" name="Grafik 3"/>
          <p:cNvPicPr>
            <a:picLocks noChangeAspect="1"/>
          </p:cNvPicPr>
          <p:nvPr/>
        </p:nvPicPr>
        <p:blipFill>
          <a:blip r:embed="rId2"/>
          <a:stretch>
            <a:fillRect/>
          </a:stretch>
        </p:blipFill>
        <p:spPr>
          <a:xfrm>
            <a:off x="7957039" y="2155502"/>
            <a:ext cx="3871295" cy="1790855"/>
          </a:xfrm>
          <a:prstGeom prst="rect">
            <a:avLst/>
          </a:prstGeom>
        </p:spPr>
      </p:pic>
    </p:spTree>
    <p:extLst>
      <p:ext uri="{BB962C8B-B14F-4D97-AF65-F5344CB8AC3E}">
        <p14:creationId xmlns:p14="http://schemas.microsoft.com/office/powerpoint/2010/main" val="131269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Übung zu Variablen</a:t>
            </a:r>
            <a:endParaRPr lang="en-US" dirty="0"/>
          </a:p>
        </p:txBody>
      </p:sp>
      <p:sp>
        <p:nvSpPr>
          <p:cNvPr id="3" name="Inhaltsplatzhalter 2"/>
          <p:cNvSpPr>
            <a:spLocks noGrp="1"/>
          </p:cNvSpPr>
          <p:nvPr>
            <p:ph idx="1"/>
          </p:nvPr>
        </p:nvSpPr>
        <p:spPr>
          <a:xfrm>
            <a:off x="1638300" y="1995855"/>
            <a:ext cx="8103577" cy="2927838"/>
          </a:xfrm>
        </p:spPr>
        <p:txBody>
          <a:bodyPr/>
          <a:lstStyle/>
          <a:p>
            <a:r>
              <a:rPr lang="de-AT" dirty="0" smtClean="0"/>
              <a:t>Ressourcen: 0. Eure Codebeispiele/Dein Name/JavaScript/variables.js</a:t>
            </a:r>
          </a:p>
          <a:p>
            <a:r>
              <a:rPr lang="de-AT" dirty="0" smtClean="0"/>
              <a:t>Schreibe Code mit dem die Werte von a und b vertauscht werden</a:t>
            </a:r>
          </a:p>
          <a:p>
            <a:pPr lvl="1"/>
            <a:r>
              <a:rPr lang="de-AT" dirty="0" smtClean="0"/>
              <a:t>Ziel a = 8 und b = 3</a:t>
            </a:r>
          </a:p>
          <a:p>
            <a:r>
              <a:rPr lang="de-AT" dirty="0" smtClean="0"/>
              <a:t>Es ist nicht erlaubt Zahlen oder Strings einzutippen </a:t>
            </a:r>
            <a:r>
              <a:rPr lang="de-AT" dirty="0" err="1" smtClean="0"/>
              <a:t>Bsp</a:t>
            </a:r>
            <a:r>
              <a:rPr lang="de-AT" dirty="0" smtClean="0"/>
              <a:t>: </a:t>
            </a:r>
            <a:r>
              <a:rPr lang="de-AT" strike="sngStrike" dirty="0" smtClean="0"/>
              <a:t>a = „3“</a:t>
            </a:r>
          </a:p>
          <a:p>
            <a:r>
              <a:rPr lang="de-AT" dirty="0" smtClean="0"/>
              <a:t>Es ist nicht erlaubt bestehende Code zu verändern</a:t>
            </a:r>
          </a:p>
          <a:p>
            <a:endParaRPr lang="de-AT" dirty="0" smtClean="0"/>
          </a:p>
          <a:p>
            <a:pPr marL="0" indent="0">
              <a:buNone/>
            </a:pPr>
            <a:endParaRPr lang="de-AT" dirty="0" smtClean="0"/>
          </a:p>
          <a:p>
            <a:endParaRPr lang="en-US" dirty="0"/>
          </a:p>
        </p:txBody>
      </p:sp>
      <p:pic>
        <p:nvPicPr>
          <p:cNvPr id="4" name="Grafik 3"/>
          <p:cNvPicPr>
            <a:picLocks noChangeAspect="1"/>
          </p:cNvPicPr>
          <p:nvPr/>
        </p:nvPicPr>
        <p:blipFill>
          <a:blip r:embed="rId2"/>
          <a:stretch>
            <a:fillRect/>
          </a:stretch>
        </p:blipFill>
        <p:spPr>
          <a:xfrm>
            <a:off x="4185137" y="4257166"/>
            <a:ext cx="4731077" cy="2099671"/>
          </a:xfrm>
          <a:prstGeom prst="rect">
            <a:avLst/>
          </a:prstGeom>
        </p:spPr>
      </p:pic>
    </p:spTree>
    <p:extLst>
      <p:ext uri="{BB962C8B-B14F-4D97-AF65-F5344CB8AC3E}">
        <p14:creationId xmlns:p14="http://schemas.microsoft.com/office/powerpoint/2010/main" val="4261645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JS Datentypen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93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Datentyp: </a:t>
            </a:r>
            <a:r>
              <a:rPr lang="de-AT" dirty="0" err="1" smtClean="0"/>
              <a:t>Number</a:t>
            </a:r>
            <a:r>
              <a:rPr lang="de-AT" dirty="0" smtClean="0"/>
              <a:t> </a:t>
            </a:r>
            <a:endParaRPr lang="en-US" dirty="0"/>
          </a:p>
        </p:txBody>
      </p:sp>
      <p:sp>
        <p:nvSpPr>
          <p:cNvPr id="3" name="Inhaltsplatzhalter 2"/>
          <p:cNvSpPr>
            <a:spLocks noGrp="1"/>
          </p:cNvSpPr>
          <p:nvPr>
            <p:ph idx="1"/>
          </p:nvPr>
        </p:nvSpPr>
        <p:spPr>
          <a:xfrm>
            <a:off x="1055077" y="2057400"/>
            <a:ext cx="6778869" cy="4137259"/>
          </a:xfrm>
        </p:spPr>
        <p:txBody>
          <a:bodyPr/>
          <a:lstStyle/>
          <a:p>
            <a:r>
              <a:rPr lang="de-DE" dirty="0" smtClean="0"/>
              <a:t>Kurzschreibweisen um </a:t>
            </a:r>
            <a:r>
              <a:rPr lang="de-DE" dirty="0"/>
              <a:t>den Wert einer Variable zu verrechnen, und anschließend das Ergebnis der selben Variable wieder zuzuweisen: +=, -= , *= , /=, **= , %=. </a:t>
            </a:r>
            <a:endParaRPr lang="de-DE" dirty="0" smtClean="0"/>
          </a:p>
          <a:p>
            <a:r>
              <a:rPr lang="de-DE" dirty="0" smtClean="0"/>
              <a:t>Zudem </a:t>
            </a:r>
            <a:r>
              <a:rPr lang="de-DE" dirty="0"/>
              <a:t>gibt es das </a:t>
            </a:r>
            <a:r>
              <a:rPr lang="de-DE" b="1" dirty="0" err="1"/>
              <a:t>Increment</a:t>
            </a:r>
            <a:r>
              <a:rPr lang="de-DE" b="1" dirty="0"/>
              <a:t> (++) </a:t>
            </a:r>
            <a:r>
              <a:rPr lang="de-DE" dirty="0"/>
              <a:t>und </a:t>
            </a:r>
            <a:r>
              <a:rPr lang="de-DE" b="1" dirty="0" err="1"/>
              <a:t>Decrement</a:t>
            </a:r>
            <a:r>
              <a:rPr lang="de-DE" b="1" dirty="0"/>
              <a:t> (--) </a:t>
            </a:r>
            <a:r>
              <a:rPr lang="de-DE" dirty="0"/>
              <a:t>das vor oder hinter eine Variable geschrieben wird um ihren Wert um jeweils 1 zu verändern. </a:t>
            </a:r>
            <a:endParaRPr lang="de-DE" dirty="0" smtClean="0"/>
          </a:p>
          <a:p>
            <a:r>
              <a:rPr lang="de-DE" dirty="0" smtClean="0"/>
              <a:t>Bei </a:t>
            </a:r>
            <a:r>
              <a:rPr lang="de-DE" dirty="0"/>
              <a:t>Verwendung vor dem Variablennamen wird die Variable erst verändert und dann </a:t>
            </a:r>
            <a:r>
              <a:rPr lang="de-DE" dirty="0" smtClean="0"/>
              <a:t>verwendet </a:t>
            </a:r>
          </a:p>
          <a:p>
            <a:r>
              <a:rPr lang="de-DE" dirty="0"/>
              <a:t>B</a:t>
            </a:r>
            <a:r>
              <a:rPr lang="de-DE" dirty="0" smtClean="0"/>
              <a:t>ei </a:t>
            </a:r>
            <a:r>
              <a:rPr lang="de-DE" dirty="0"/>
              <a:t>Verwendung danach wird die Variable erst verwendet und dann </a:t>
            </a:r>
            <a:r>
              <a:rPr lang="de-DE" dirty="0" smtClean="0"/>
              <a:t>verändert.</a:t>
            </a:r>
            <a:endParaRPr lang="en-US" dirty="0"/>
          </a:p>
        </p:txBody>
      </p:sp>
      <p:pic>
        <p:nvPicPr>
          <p:cNvPr id="4" name="Grafik 3"/>
          <p:cNvPicPr>
            <a:picLocks noChangeAspect="1"/>
          </p:cNvPicPr>
          <p:nvPr/>
        </p:nvPicPr>
        <p:blipFill>
          <a:blip r:embed="rId2"/>
          <a:stretch>
            <a:fillRect/>
          </a:stretch>
        </p:blipFill>
        <p:spPr>
          <a:xfrm>
            <a:off x="8191248" y="2057400"/>
            <a:ext cx="3859182" cy="1846385"/>
          </a:xfrm>
          <a:prstGeom prst="rect">
            <a:avLst/>
          </a:prstGeom>
        </p:spPr>
      </p:pic>
    </p:spTree>
    <p:extLst>
      <p:ext uri="{BB962C8B-B14F-4D97-AF65-F5344CB8AC3E}">
        <p14:creationId xmlns:p14="http://schemas.microsoft.com/office/powerpoint/2010/main" val="160066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59169" y="430822"/>
            <a:ext cx="8915402" cy="1371600"/>
          </a:xfrm>
        </p:spPr>
        <p:txBody>
          <a:bodyPr/>
          <a:lstStyle/>
          <a:p>
            <a:r>
              <a:rPr lang="de-AT" dirty="0" smtClean="0"/>
              <a:t>Datentyp: String</a:t>
            </a:r>
            <a:endParaRPr lang="en-US" dirty="0"/>
          </a:p>
        </p:txBody>
      </p:sp>
      <p:sp>
        <p:nvSpPr>
          <p:cNvPr id="3" name="Inhaltsplatzhalter 2"/>
          <p:cNvSpPr>
            <a:spLocks noGrp="1"/>
          </p:cNvSpPr>
          <p:nvPr>
            <p:ph idx="1"/>
          </p:nvPr>
        </p:nvSpPr>
        <p:spPr>
          <a:xfrm>
            <a:off x="1436077" y="1604117"/>
            <a:ext cx="8915402" cy="4137259"/>
          </a:xfrm>
        </p:spPr>
        <p:txBody>
          <a:bodyPr/>
          <a:lstStyle/>
          <a:p>
            <a:r>
              <a:rPr lang="de-DE" dirty="0"/>
              <a:t>Der Datentyp </a:t>
            </a:r>
            <a:r>
              <a:rPr lang="de-DE" b="1" dirty="0"/>
              <a:t>String</a:t>
            </a:r>
            <a:r>
              <a:rPr lang="de-DE" dirty="0"/>
              <a:t> speichert einen beliebigen Text. </a:t>
            </a:r>
            <a:endParaRPr lang="de-DE" dirty="0" smtClean="0"/>
          </a:p>
          <a:p>
            <a:r>
              <a:rPr lang="de-DE" dirty="0" smtClean="0"/>
              <a:t>Nutze </a:t>
            </a:r>
            <a:r>
              <a:rPr lang="de-DE" dirty="0"/>
              <a:t> Anführungszeichen (" oder ') um den Wert als String zu </a:t>
            </a:r>
            <a:r>
              <a:rPr lang="de-DE" dirty="0" err="1"/>
              <a:t>markiereren</a:t>
            </a:r>
            <a:r>
              <a:rPr lang="de-DE" dirty="0"/>
              <a:t>. </a:t>
            </a:r>
            <a:endParaRPr lang="de-DE" dirty="0" smtClean="0"/>
          </a:p>
          <a:p>
            <a:r>
              <a:rPr lang="de-DE" dirty="0" smtClean="0"/>
              <a:t>Öffnendes </a:t>
            </a:r>
            <a:r>
              <a:rPr lang="de-DE" dirty="0"/>
              <a:t>und schließendes muss identisch sein: " ... " oder ' ... ' , aber nicht " ... ' </a:t>
            </a:r>
            <a:endParaRPr lang="de-DE" dirty="0" smtClean="0"/>
          </a:p>
          <a:p>
            <a:r>
              <a:rPr lang="de-DE" dirty="0" smtClean="0"/>
              <a:t>Strings </a:t>
            </a:r>
            <a:r>
              <a:rPr lang="de-DE" dirty="0"/>
              <a:t>können mit dem + Operator aneinandergehängt </a:t>
            </a:r>
            <a:r>
              <a:rPr lang="de-DE" dirty="0" smtClean="0"/>
              <a:t>werden </a:t>
            </a:r>
          </a:p>
          <a:p>
            <a:r>
              <a:rPr lang="de-DE" dirty="0" smtClean="0"/>
              <a:t>Zudem können auch „Template </a:t>
            </a:r>
            <a:r>
              <a:rPr lang="de-DE" dirty="0" err="1" smtClean="0"/>
              <a:t>Literals</a:t>
            </a:r>
            <a:r>
              <a:rPr lang="de-DE" dirty="0" smtClean="0"/>
              <a:t>“ verwendet werden </a:t>
            </a:r>
          </a:p>
          <a:p>
            <a:pPr lvl="1"/>
            <a:r>
              <a:rPr lang="de-DE" dirty="0" smtClean="0"/>
              <a:t>String werden zwischen </a:t>
            </a:r>
            <a:r>
              <a:rPr lang="de-DE" dirty="0"/>
              <a:t>spezielle Anführungszeichen ` ... </a:t>
            </a:r>
            <a:r>
              <a:rPr lang="de-DE" dirty="0" smtClean="0"/>
              <a:t>` geschrieben </a:t>
            </a:r>
          </a:p>
          <a:p>
            <a:pPr lvl="1"/>
            <a:r>
              <a:rPr lang="de-DE" dirty="0" smtClean="0"/>
              <a:t>Variablen können </a:t>
            </a:r>
            <a:r>
              <a:rPr lang="de-DE" dirty="0"/>
              <a:t>umgeben von ${ ... } eingefügt werden.</a:t>
            </a:r>
            <a:endParaRPr lang="en-US" dirty="0"/>
          </a:p>
        </p:txBody>
      </p:sp>
      <p:pic>
        <p:nvPicPr>
          <p:cNvPr id="4" name="Grafik 3"/>
          <p:cNvPicPr>
            <a:picLocks noChangeAspect="1"/>
          </p:cNvPicPr>
          <p:nvPr/>
        </p:nvPicPr>
        <p:blipFill>
          <a:blip r:embed="rId2"/>
          <a:stretch>
            <a:fillRect/>
          </a:stretch>
        </p:blipFill>
        <p:spPr>
          <a:xfrm>
            <a:off x="1559169" y="4840100"/>
            <a:ext cx="7582557" cy="1486029"/>
          </a:xfrm>
          <a:prstGeom prst="rect">
            <a:avLst/>
          </a:prstGeom>
        </p:spPr>
      </p:pic>
    </p:spTree>
    <p:extLst>
      <p:ext uri="{BB962C8B-B14F-4D97-AF65-F5344CB8AC3E}">
        <p14:creationId xmlns:p14="http://schemas.microsoft.com/office/powerpoint/2010/main" val="15616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Boolean Datentyp</a:t>
            </a:r>
            <a:endParaRPr lang="en-US" dirty="0"/>
          </a:p>
        </p:txBody>
      </p:sp>
      <p:sp>
        <p:nvSpPr>
          <p:cNvPr id="3" name="Inhaltsplatzhalter 2"/>
          <p:cNvSpPr>
            <a:spLocks noGrp="1"/>
          </p:cNvSpPr>
          <p:nvPr>
            <p:ph idx="1"/>
          </p:nvPr>
        </p:nvSpPr>
        <p:spPr/>
        <p:txBody>
          <a:bodyPr/>
          <a:lstStyle/>
          <a:p>
            <a:r>
              <a:rPr lang="de-DE" dirty="0"/>
              <a:t>Boolean ist ein Datentyp der nur den Wert wahr (</a:t>
            </a:r>
            <a:r>
              <a:rPr lang="de-DE" dirty="0" err="1"/>
              <a:t>true</a:t>
            </a:r>
            <a:r>
              <a:rPr lang="de-DE" dirty="0"/>
              <a:t>) oder falsch (</a:t>
            </a:r>
            <a:r>
              <a:rPr lang="de-DE" dirty="0" err="1"/>
              <a:t>false</a:t>
            </a:r>
            <a:r>
              <a:rPr lang="de-DE" dirty="0"/>
              <a:t>) annehmen kann. </a:t>
            </a:r>
            <a:endParaRPr lang="de-DE" dirty="0" smtClean="0"/>
          </a:p>
          <a:p>
            <a:r>
              <a:rPr lang="de-DE" dirty="0" smtClean="0"/>
              <a:t>Er </a:t>
            </a:r>
            <a:r>
              <a:rPr lang="de-DE" dirty="0"/>
              <a:t>wird vor allem bei Verzweigungen im Code beim Vergleich von Werten verwendet.</a:t>
            </a:r>
            <a:endParaRPr lang="en-US" dirty="0"/>
          </a:p>
        </p:txBody>
      </p:sp>
      <p:pic>
        <p:nvPicPr>
          <p:cNvPr id="4" name="Grafik 3"/>
          <p:cNvPicPr>
            <a:picLocks noChangeAspect="1"/>
          </p:cNvPicPr>
          <p:nvPr/>
        </p:nvPicPr>
        <p:blipFill>
          <a:blip r:embed="rId2"/>
          <a:stretch>
            <a:fillRect/>
          </a:stretch>
        </p:blipFill>
        <p:spPr>
          <a:xfrm>
            <a:off x="3701562" y="4016985"/>
            <a:ext cx="4419600" cy="1743075"/>
          </a:xfrm>
          <a:prstGeom prst="rect">
            <a:avLst/>
          </a:prstGeom>
        </p:spPr>
      </p:pic>
    </p:spTree>
    <p:extLst>
      <p:ext uri="{BB962C8B-B14F-4D97-AF65-F5344CB8AC3E}">
        <p14:creationId xmlns:p14="http://schemas.microsoft.com/office/powerpoint/2010/main" val="24642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Datentyp: </a:t>
            </a:r>
            <a:r>
              <a:rPr lang="de-AT" dirty="0" err="1" smtClean="0"/>
              <a:t>Object</a:t>
            </a:r>
            <a:endParaRPr lang="en-US" dirty="0"/>
          </a:p>
        </p:txBody>
      </p:sp>
      <p:sp>
        <p:nvSpPr>
          <p:cNvPr id="3" name="Inhaltsplatzhalter 2"/>
          <p:cNvSpPr>
            <a:spLocks noGrp="1"/>
          </p:cNvSpPr>
          <p:nvPr>
            <p:ph idx="1"/>
          </p:nvPr>
        </p:nvSpPr>
        <p:spPr>
          <a:xfrm>
            <a:off x="1019908" y="2057400"/>
            <a:ext cx="7367954" cy="4137259"/>
          </a:xfrm>
        </p:spPr>
        <p:txBody>
          <a:bodyPr>
            <a:normAutofit fontScale="92500" lnSpcReduction="20000"/>
          </a:bodyPr>
          <a:lstStyle/>
          <a:p>
            <a:r>
              <a:rPr lang="de-DE" b="1" dirty="0"/>
              <a:t>Objekte (Objects)</a:t>
            </a:r>
            <a:r>
              <a:rPr lang="de-DE" dirty="0"/>
              <a:t>: In JavaScript sind Objekte komplexe Datenstrukturen, die Schlüssel-Wert-Paare speichern können und sowohl Eigenschaften als auch Methoden enthalten können.</a:t>
            </a:r>
          </a:p>
          <a:p>
            <a:r>
              <a:rPr lang="de-DE" b="1" dirty="0"/>
              <a:t>Arrays</a:t>
            </a:r>
            <a:r>
              <a:rPr lang="de-DE" dirty="0"/>
              <a:t>: Arrays sind spezielle Objekte, die eine geordnete Sammlung von Daten speichern. Sie können verschiedene Datentypen enthalten und ermöglichen den Zugriff auf Elemente anhand ihres numerischen Index.</a:t>
            </a:r>
          </a:p>
          <a:p>
            <a:r>
              <a:rPr lang="de-DE" b="1" dirty="0"/>
              <a:t>Dynamische Natur</a:t>
            </a:r>
            <a:r>
              <a:rPr lang="de-DE" dirty="0"/>
              <a:t>: Sowohl Objekte als auch Arrays in JavaScript können zur Laufzeit verändert werden, was Flexibilität bei der Manipulation und Verwaltung von Daten bietet.</a:t>
            </a:r>
          </a:p>
          <a:p>
            <a:r>
              <a:rPr lang="de-DE" b="1" dirty="0"/>
              <a:t>Verwendungszwecke</a:t>
            </a:r>
            <a:r>
              <a:rPr lang="de-DE" dirty="0"/>
              <a:t>: Objekte werden häufig zur Darstellung komplexer Entitäten verwendet, während Arrays dazu dienen, geordnete Listen von Elementen zu speichern, auf die über ihre Position im Array zugegriffen werden kann.</a:t>
            </a:r>
          </a:p>
          <a:p>
            <a:endParaRPr lang="en-US" dirty="0"/>
          </a:p>
        </p:txBody>
      </p:sp>
      <p:pic>
        <p:nvPicPr>
          <p:cNvPr id="4" name="Grafik 3"/>
          <p:cNvPicPr>
            <a:picLocks noChangeAspect="1"/>
          </p:cNvPicPr>
          <p:nvPr/>
        </p:nvPicPr>
        <p:blipFill>
          <a:blip r:embed="rId2"/>
          <a:stretch>
            <a:fillRect/>
          </a:stretch>
        </p:blipFill>
        <p:spPr>
          <a:xfrm>
            <a:off x="8387862" y="2057400"/>
            <a:ext cx="3428689" cy="1687641"/>
          </a:xfrm>
          <a:prstGeom prst="rect">
            <a:avLst/>
          </a:prstGeom>
        </p:spPr>
      </p:pic>
      <p:sp>
        <p:nvSpPr>
          <p:cNvPr id="5" name="Textfeld 4"/>
          <p:cNvSpPr txBox="1"/>
          <p:nvPr/>
        </p:nvSpPr>
        <p:spPr>
          <a:xfrm rot="998793">
            <a:off x="1175564" y="3315319"/>
            <a:ext cx="6821088" cy="923330"/>
          </a:xfrm>
          <a:prstGeom prst="rect">
            <a:avLst/>
          </a:prstGeom>
          <a:solidFill>
            <a:srgbClr val="FFC000"/>
          </a:solidFill>
        </p:spPr>
        <p:txBody>
          <a:bodyPr wrap="square" rtlCol="0">
            <a:spAutoFit/>
          </a:bodyPr>
          <a:lstStyle/>
          <a:p>
            <a:pPr algn="ctr"/>
            <a:r>
              <a:rPr lang="de-AT" dirty="0" smtClean="0"/>
              <a:t/>
            </a:r>
            <a:br>
              <a:rPr lang="de-AT" dirty="0" smtClean="0"/>
            </a:br>
            <a:r>
              <a:rPr lang="de-AT" dirty="0" smtClean="0"/>
              <a:t>Werden wir in kommenden Kapiteln genauer besprechen</a:t>
            </a:r>
            <a:br>
              <a:rPr lang="de-AT" dirty="0" smtClean="0"/>
            </a:br>
            <a:endParaRPr lang="en-US" dirty="0"/>
          </a:p>
        </p:txBody>
      </p:sp>
    </p:spTree>
    <p:extLst>
      <p:ext uri="{BB962C8B-B14F-4D97-AF65-F5344CB8AC3E}">
        <p14:creationId xmlns:p14="http://schemas.microsoft.com/office/powerpoint/2010/main" val="5800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Vergleichsoperatoren</a:t>
            </a:r>
            <a:endParaRPr lang="en-US" dirty="0"/>
          </a:p>
        </p:txBody>
      </p:sp>
      <p:sp>
        <p:nvSpPr>
          <p:cNvPr id="3" name="Inhaltsplatzhalter 2"/>
          <p:cNvSpPr>
            <a:spLocks noGrp="1"/>
          </p:cNvSpPr>
          <p:nvPr>
            <p:ph idx="1"/>
          </p:nvPr>
        </p:nvSpPr>
        <p:spPr>
          <a:xfrm>
            <a:off x="1172308" y="2057400"/>
            <a:ext cx="6529754" cy="4137259"/>
          </a:xfrm>
        </p:spPr>
        <p:txBody>
          <a:bodyPr/>
          <a:lstStyle/>
          <a:p>
            <a:r>
              <a:rPr lang="de-DE" dirty="0"/>
              <a:t>Werte können in JavaScript mit bestimmten Operatoren verglichen </a:t>
            </a:r>
            <a:r>
              <a:rPr lang="de-DE" dirty="0" smtClean="0"/>
              <a:t>werden </a:t>
            </a:r>
            <a:r>
              <a:rPr lang="de-DE" dirty="0"/>
              <a:t>Für Gleichheit (XNOR) nutzt man === </a:t>
            </a:r>
            <a:endParaRPr lang="de-DE" dirty="0" smtClean="0"/>
          </a:p>
          <a:p>
            <a:r>
              <a:rPr lang="de-DE" dirty="0" smtClean="0"/>
              <a:t>Für </a:t>
            </a:r>
            <a:r>
              <a:rPr lang="de-DE" dirty="0"/>
              <a:t>Ungleichheit (XOR) nutzt man !== </a:t>
            </a:r>
            <a:endParaRPr lang="de-DE" dirty="0" smtClean="0"/>
          </a:p>
          <a:p>
            <a:r>
              <a:rPr lang="de-DE" dirty="0" smtClean="0"/>
              <a:t>Für </a:t>
            </a:r>
            <a:r>
              <a:rPr lang="de-DE" dirty="0"/>
              <a:t>den und (AND) Vergleich nutzt man &amp;&amp; </a:t>
            </a:r>
            <a:endParaRPr lang="de-DE" dirty="0" smtClean="0"/>
          </a:p>
          <a:p>
            <a:r>
              <a:rPr lang="de-DE" dirty="0" smtClean="0"/>
              <a:t>Für </a:t>
            </a:r>
            <a:r>
              <a:rPr lang="de-DE" dirty="0"/>
              <a:t>den oder (OR) Vergleich nutzt man || </a:t>
            </a:r>
            <a:endParaRPr lang="de-DE" dirty="0" smtClean="0"/>
          </a:p>
          <a:p>
            <a:r>
              <a:rPr lang="de-DE" dirty="0" smtClean="0"/>
              <a:t>Für </a:t>
            </a:r>
            <a:r>
              <a:rPr lang="de-DE" dirty="0"/>
              <a:t>das Verneinen (NOT) nutzt man ein vorangestelltes ! </a:t>
            </a:r>
            <a:endParaRPr lang="de-DE" dirty="0" smtClean="0"/>
          </a:p>
          <a:p>
            <a:r>
              <a:rPr lang="de-DE" dirty="0" smtClean="0"/>
              <a:t>Bei </a:t>
            </a:r>
            <a:r>
              <a:rPr lang="de-DE" dirty="0"/>
              <a:t>Zahlen kann man Größer/-gleich (&gt; / &gt;=) und Kleiner/-gleich (&lt; / &lt;=) prüfen.</a:t>
            </a:r>
            <a:endParaRPr lang="en-US" dirty="0"/>
          </a:p>
        </p:txBody>
      </p:sp>
      <p:pic>
        <p:nvPicPr>
          <p:cNvPr id="4" name="Grafik 3"/>
          <p:cNvPicPr>
            <a:picLocks noChangeAspect="1"/>
          </p:cNvPicPr>
          <p:nvPr/>
        </p:nvPicPr>
        <p:blipFill>
          <a:blip r:embed="rId2"/>
          <a:stretch>
            <a:fillRect/>
          </a:stretch>
        </p:blipFill>
        <p:spPr>
          <a:xfrm>
            <a:off x="8042534" y="2375615"/>
            <a:ext cx="3044565" cy="2450505"/>
          </a:xfrm>
          <a:prstGeom prst="rect">
            <a:avLst/>
          </a:prstGeom>
        </p:spPr>
      </p:pic>
    </p:spTree>
    <p:extLst>
      <p:ext uri="{BB962C8B-B14F-4D97-AF65-F5344CB8AC3E}">
        <p14:creationId xmlns:p14="http://schemas.microsoft.com/office/powerpoint/2010/main" val="28933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Typensicherheit beim Vergleich</a:t>
            </a:r>
            <a:endParaRPr lang="en-US" dirty="0"/>
          </a:p>
        </p:txBody>
      </p:sp>
      <p:sp>
        <p:nvSpPr>
          <p:cNvPr id="3" name="Inhaltsplatzhalter 2"/>
          <p:cNvSpPr>
            <a:spLocks noGrp="1"/>
          </p:cNvSpPr>
          <p:nvPr>
            <p:ph idx="1"/>
          </p:nvPr>
        </p:nvSpPr>
        <p:spPr>
          <a:xfrm>
            <a:off x="1170940" y="2057400"/>
            <a:ext cx="6144260" cy="4137259"/>
          </a:xfrm>
        </p:spPr>
        <p:txBody>
          <a:bodyPr/>
          <a:lstStyle/>
          <a:p>
            <a:r>
              <a:rPr lang="de-DE" dirty="0"/>
              <a:t>Wir haben gesehen, dass man für (</a:t>
            </a:r>
            <a:r>
              <a:rPr lang="de-DE" dirty="0" err="1"/>
              <a:t>Un</a:t>
            </a:r>
            <a:r>
              <a:rPr lang="de-DE" dirty="0"/>
              <a:t>-)Gleichheit die === bzw. !== Zeichen verwendet. </a:t>
            </a:r>
            <a:endParaRPr lang="de-DE" dirty="0" smtClean="0"/>
          </a:p>
          <a:p>
            <a:r>
              <a:rPr lang="de-DE" dirty="0" smtClean="0"/>
              <a:t>Es </a:t>
            </a:r>
            <a:r>
              <a:rPr lang="de-DE" dirty="0"/>
              <a:t>gibt diese Operatoren aber auch ohne das letzte = Zeichen, als == bzw. </a:t>
            </a:r>
            <a:r>
              <a:rPr lang="de-DE" dirty="0" smtClean="0"/>
              <a:t>!=</a:t>
            </a:r>
          </a:p>
          <a:p>
            <a:r>
              <a:rPr lang="de-DE" dirty="0" smtClean="0"/>
              <a:t>Bei der Nutzung von == bzw. != wird nicht sichergestellt, </a:t>
            </a:r>
            <a:r>
              <a:rPr lang="de-DE" dirty="0"/>
              <a:t>dass beide Variablen auch den selben Typen </a:t>
            </a:r>
            <a:r>
              <a:rPr lang="de-DE" dirty="0" smtClean="0"/>
              <a:t>haben</a:t>
            </a:r>
          </a:p>
          <a:p>
            <a:r>
              <a:rPr lang="de-DE" dirty="0" smtClean="0"/>
              <a:t>Mit Hilfe der Funktion </a:t>
            </a:r>
            <a:r>
              <a:rPr lang="de-DE" b="1" dirty="0" err="1" smtClean="0"/>
              <a:t>typeof</a:t>
            </a:r>
            <a:r>
              <a:rPr lang="de-DE" b="1" dirty="0" smtClean="0"/>
              <a:t> </a:t>
            </a:r>
            <a:r>
              <a:rPr lang="de-DE" dirty="0" smtClean="0"/>
              <a:t>kann der Datentyp einer Variable bestimmt werden</a:t>
            </a:r>
          </a:p>
          <a:p>
            <a:r>
              <a:rPr lang="de-DE" dirty="0" smtClean="0"/>
              <a:t>Ressourcen: 7. </a:t>
            </a:r>
            <a:r>
              <a:rPr lang="de-DE" dirty="0" err="1" smtClean="0"/>
              <a:t>Javascript</a:t>
            </a:r>
            <a:r>
              <a:rPr lang="de-DE" dirty="0" smtClean="0"/>
              <a:t>/datatypes.js</a:t>
            </a:r>
            <a:endParaRPr lang="en-US" b="1" dirty="0"/>
          </a:p>
        </p:txBody>
      </p:sp>
      <p:pic>
        <p:nvPicPr>
          <p:cNvPr id="5" name="Grafik 4"/>
          <p:cNvPicPr>
            <a:picLocks noChangeAspect="1"/>
          </p:cNvPicPr>
          <p:nvPr/>
        </p:nvPicPr>
        <p:blipFill>
          <a:blip r:embed="rId2"/>
          <a:stretch>
            <a:fillRect/>
          </a:stretch>
        </p:blipFill>
        <p:spPr>
          <a:xfrm>
            <a:off x="7965831" y="2207200"/>
            <a:ext cx="3585943" cy="2456604"/>
          </a:xfrm>
          <a:prstGeom prst="rect">
            <a:avLst/>
          </a:prstGeom>
        </p:spPr>
      </p:pic>
    </p:spTree>
    <p:extLst>
      <p:ext uri="{BB962C8B-B14F-4D97-AF65-F5344CB8AC3E}">
        <p14:creationId xmlns:p14="http://schemas.microsoft.com/office/powerpoint/2010/main" val="26181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5061674" cy="1853023"/>
          </a:xfrm>
        </p:spPr>
        <p:txBody>
          <a:bodyPr anchor="ctr">
            <a:normAutofit/>
          </a:bodyPr>
          <a:lstStyle/>
          <a:p>
            <a:r>
              <a:rPr lang="de-AT" sz="3200" dirty="0" smtClean="0"/>
              <a:t>String Methoden</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7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305909" y="2505059"/>
            <a:ext cx="4712676" cy="1853023"/>
          </a:xfrm>
        </p:spPr>
        <p:txBody>
          <a:bodyPr anchor="ctr">
            <a:normAutofit/>
          </a:bodyPr>
          <a:lstStyle/>
          <a:p>
            <a:pPr algn="ctr"/>
            <a:r>
              <a:rPr lang="de-AT" sz="3200" dirty="0" smtClean="0"/>
              <a:t>Einleitung</a:t>
            </a:r>
            <a:endParaRPr lang="de-AT" sz="3200" dirty="0"/>
          </a:p>
        </p:txBody>
      </p:sp>
      <p:pic>
        <p:nvPicPr>
          <p:cNvPr id="2050" name="Picture 2" descr="JavaScript logo and symbol, meaning, history,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56172" y="2210667"/>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37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Length</a:t>
            </a:r>
            <a:endParaRPr lang="en-US" dirty="0"/>
          </a:p>
        </p:txBody>
      </p:sp>
      <p:sp>
        <p:nvSpPr>
          <p:cNvPr id="3" name="Inhaltsplatzhalter 2"/>
          <p:cNvSpPr>
            <a:spLocks noGrp="1"/>
          </p:cNvSpPr>
          <p:nvPr>
            <p:ph idx="1"/>
          </p:nvPr>
        </p:nvSpPr>
        <p:spPr>
          <a:xfrm>
            <a:off x="1380392" y="1846385"/>
            <a:ext cx="9431216" cy="4137259"/>
          </a:xfrm>
        </p:spPr>
        <p:txBody>
          <a:bodyPr>
            <a:normAutofit/>
          </a:bodyPr>
          <a:lstStyle/>
          <a:p>
            <a:r>
              <a:rPr lang="de-DE" sz="1700" b="1" dirty="0" err="1" smtClean="0"/>
              <a:t>string.length</a:t>
            </a:r>
            <a:r>
              <a:rPr lang="de-DE" sz="1700" dirty="0" smtClean="0"/>
              <a:t> </a:t>
            </a:r>
            <a:r>
              <a:rPr lang="de-DE" sz="1700" dirty="0"/>
              <a:t>ist eine Eigenschaft, die die Länge einer Zeichenkette in JavaScript zurückgibt, indem sie die Anzahl der Zeichen in der Zeichenkette zählt</a:t>
            </a:r>
            <a:r>
              <a:rPr lang="de-DE" sz="1700" dirty="0" smtClean="0"/>
              <a:t>.</a:t>
            </a:r>
            <a:endParaRPr lang="de-DE" sz="1700" dirty="0"/>
          </a:p>
          <a:p>
            <a:r>
              <a:rPr lang="de-DE" sz="1700" dirty="0" smtClean="0"/>
              <a:t>Wenn die Variable </a:t>
            </a:r>
            <a:r>
              <a:rPr lang="de-DE" sz="1700" dirty="0" err="1" smtClean="0"/>
              <a:t>string</a:t>
            </a:r>
            <a:r>
              <a:rPr lang="de-DE" sz="1700" dirty="0" smtClean="0"/>
              <a:t> den </a:t>
            </a:r>
            <a:r>
              <a:rPr lang="de-DE" sz="1700" dirty="0"/>
              <a:t>Wert `null` oder `</a:t>
            </a:r>
            <a:r>
              <a:rPr lang="de-DE" sz="1700" dirty="0" err="1"/>
              <a:t>undefined</a:t>
            </a:r>
            <a:r>
              <a:rPr lang="de-DE" sz="1700" dirty="0"/>
              <a:t>` hat, führt der Aufruf von </a:t>
            </a:r>
            <a:r>
              <a:rPr lang="de-DE" sz="1700" dirty="0" err="1" smtClean="0"/>
              <a:t>string.length</a:t>
            </a:r>
            <a:r>
              <a:rPr lang="de-DE" sz="1700" dirty="0" smtClean="0"/>
              <a:t> </a:t>
            </a:r>
            <a:r>
              <a:rPr lang="de-DE" sz="1700" dirty="0"/>
              <a:t>zu einem Fehler. Man sollte daher vor dem Zugriff auf die Eigenschaft `</a:t>
            </a:r>
            <a:r>
              <a:rPr lang="de-DE" sz="1700" dirty="0" err="1"/>
              <a:t>length</a:t>
            </a:r>
            <a:r>
              <a:rPr lang="de-DE" sz="1700" dirty="0"/>
              <a:t>` prüfen, ob die Zeichenkette einen gültigen Wert hat</a:t>
            </a:r>
            <a:r>
              <a:rPr lang="de-DE" sz="1700" dirty="0" smtClean="0"/>
              <a:t>.</a:t>
            </a:r>
            <a:endParaRPr lang="de-DE" sz="1700" dirty="0"/>
          </a:p>
          <a:p>
            <a:r>
              <a:rPr lang="de-DE" sz="1700" dirty="0" err="1" smtClean="0"/>
              <a:t>string.length</a:t>
            </a:r>
            <a:r>
              <a:rPr lang="de-DE" sz="1700" dirty="0" smtClean="0"/>
              <a:t> </a:t>
            </a:r>
            <a:r>
              <a:rPr lang="de-DE" sz="1700" dirty="0"/>
              <a:t>ist keine Funktion, sondern eine Eigenschaft. Daher muss man keine Klammern verwenden, um sie aufzurufen. Man greift einfach mit `</a:t>
            </a:r>
            <a:r>
              <a:rPr lang="de-DE" sz="1700" dirty="0" err="1"/>
              <a:t>string.length</a:t>
            </a:r>
            <a:r>
              <a:rPr lang="de-DE" sz="1700" dirty="0"/>
              <a:t>` darauf zu</a:t>
            </a:r>
            <a:r>
              <a:rPr lang="de-DE" sz="1700" dirty="0" smtClean="0"/>
              <a:t>.</a:t>
            </a:r>
          </a:p>
          <a:p>
            <a:endParaRPr lang="de-DE" sz="1700" dirty="0"/>
          </a:p>
          <a:p>
            <a:endParaRPr lang="de-DE" sz="1700" dirty="0"/>
          </a:p>
          <a:p>
            <a:pPr marL="0" indent="0">
              <a:buNone/>
            </a:pPr>
            <a:endParaRPr lang="de-DE" sz="1700" dirty="0"/>
          </a:p>
        </p:txBody>
      </p:sp>
      <p:pic>
        <p:nvPicPr>
          <p:cNvPr id="6" name="Grafik 5"/>
          <p:cNvPicPr>
            <a:picLocks noChangeAspect="1"/>
          </p:cNvPicPr>
          <p:nvPr/>
        </p:nvPicPr>
        <p:blipFill>
          <a:blip r:embed="rId2"/>
          <a:stretch>
            <a:fillRect/>
          </a:stretch>
        </p:blipFill>
        <p:spPr>
          <a:xfrm>
            <a:off x="3551548" y="4470398"/>
            <a:ext cx="5088904" cy="1895233"/>
          </a:xfrm>
          <a:prstGeom prst="rect">
            <a:avLst/>
          </a:prstGeom>
        </p:spPr>
      </p:pic>
    </p:spTree>
    <p:extLst>
      <p:ext uri="{BB962C8B-B14F-4D97-AF65-F5344CB8AC3E}">
        <p14:creationId xmlns:p14="http://schemas.microsoft.com/office/powerpoint/2010/main" val="126939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55884" y="430824"/>
            <a:ext cx="8915402" cy="1371600"/>
          </a:xfrm>
        </p:spPr>
        <p:txBody>
          <a:bodyPr/>
          <a:lstStyle/>
          <a:p>
            <a:r>
              <a:rPr lang="de-AT" dirty="0" smtClean="0"/>
              <a:t>String: Slice</a:t>
            </a:r>
            <a:endParaRPr lang="en-US" dirty="0"/>
          </a:p>
        </p:txBody>
      </p:sp>
      <p:sp>
        <p:nvSpPr>
          <p:cNvPr id="3" name="Inhaltsplatzhalter 2"/>
          <p:cNvSpPr>
            <a:spLocks noGrp="1"/>
          </p:cNvSpPr>
          <p:nvPr>
            <p:ph idx="1"/>
          </p:nvPr>
        </p:nvSpPr>
        <p:spPr>
          <a:xfrm>
            <a:off x="1022839" y="1670540"/>
            <a:ext cx="10653346" cy="4137259"/>
          </a:xfrm>
        </p:spPr>
        <p:txBody>
          <a:bodyPr>
            <a:normAutofit/>
          </a:bodyPr>
          <a:lstStyle/>
          <a:p>
            <a:r>
              <a:rPr lang="de-DE" sz="1700" dirty="0" smtClean="0"/>
              <a:t>Die </a:t>
            </a:r>
            <a:r>
              <a:rPr lang="de-DE" sz="1700" b="1" dirty="0" smtClean="0"/>
              <a:t>slice() </a:t>
            </a:r>
            <a:r>
              <a:rPr lang="de-DE" sz="1700" dirty="0" smtClean="0"/>
              <a:t>- Funktion wird verwendet, um einen Teil einer Zeichenkette zurückzugeben, wobei die Originalzeichenkette nicht verändert wird. </a:t>
            </a:r>
          </a:p>
          <a:p>
            <a:r>
              <a:rPr lang="de-DE" sz="1700" b="1" dirty="0" smtClean="0"/>
              <a:t>Rückgabewert: </a:t>
            </a:r>
            <a:r>
              <a:rPr lang="de-DE" sz="1700" dirty="0" smtClean="0"/>
              <a:t>Die `slice()`-Funktion gibt einen neuen Teil der Zeichenkette zurück, der durch den angegebenen Start- und </a:t>
            </a:r>
            <a:r>
              <a:rPr lang="de-DE" sz="1700" dirty="0" err="1" smtClean="0"/>
              <a:t>Endindex</a:t>
            </a:r>
            <a:r>
              <a:rPr lang="de-DE" sz="1700" dirty="0" smtClean="0"/>
              <a:t> definiert ist. Die ursprüngliche Zeichenkette bleibt unverändert.</a:t>
            </a:r>
          </a:p>
          <a:p>
            <a:r>
              <a:rPr lang="de-DE" sz="1700" b="1" dirty="0" smtClean="0"/>
              <a:t>Negative Indizes</a:t>
            </a:r>
            <a:r>
              <a:rPr lang="de-DE" sz="1700" dirty="0" smtClean="0"/>
              <a:t>: Wenn negative Indizes verwendet werden, wird der Startindex vom Ende der Zeichenkette gezählt.</a:t>
            </a:r>
          </a:p>
          <a:p>
            <a:r>
              <a:rPr lang="de-DE" sz="1700" b="1" dirty="0" err="1" smtClean="0"/>
              <a:t>Endindex</a:t>
            </a:r>
            <a:r>
              <a:rPr lang="de-DE" sz="1700" dirty="0" smtClean="0"/>
              <a:t>: Wenn der </a:t>
            </a:r>
            <a:r>
              <a:rPr lang="de-DE" sz="1700" dirty="0" err="1" smtClean="0"/>
              <a:t>Endindex</a:t>
            </a:r>
            <a:r>
              <a:rPr lang="de-DE" sz="1700" dirty="0" smtClean="0"/>
              <a:t> ausgelassen wird, wird die `slice()`-Funktion bis zum Ende der Zeichenkette fortgesetzt.</a:t>
            </a:r>
            <a:endParaRPr lang="de-DE" sz="1700" dirty="0"/>
          </a:p>
        </p:txBody>
      </p:sp>
      <p:pic>
        <p:nvPicPr>
          <p:cNvPr id="7" name="Grafik 6"/>
          <p:cNvPicPr>
            <a:picLocks noChangeAspect="1"/>
          </p:cNvPicPr>
          <p:nvPr/>
        </p:nvPicPr>
        <p:blipFill>
          <a:blip r:embed="rId2"/>
          <a:stretch>
            <a:fillRect/>
          </a:stretch>
        </p:blipFill>
        <p:spPr>
          <a:xfrm>
            <a:off x="4106006" y="4545623"/>
            <a:ext cx="6173033" cy="1750328"/>
          </a:xfrm>
          <a:prstGeom prst="rect">
            <a:avLst/>
          </a:prstGeom>
        </p:spPr>
      </p:pic>
    </p:spTree>
    <p:extLst>
      <p:ext uri="{BB962C8B-B14F-4D97-AF65-F5344CB8AC3E}">
        <p14:creationId xmlns:p14="http://schemas.microsoft.com/office/powerpoint/2010/main" val="37548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toUpperCase</a:t>
            </a:r>
            <a:r>
              <a:rPr lang="de-AT" dirty="0"/>
              <a:t> </a:t>
            </a:r>
            <a:r>
              <a:rPr lang="de-AT" dirty="0" smtClean="0"/>
              <a:t>&amp; </a:t>
            </a:r>
            <a:r>
              <a:rPr lang="de-AT" dirty="0" err="1" smtClean="0"/>
              <a:t>toLowerCase</a:t>
            </a:r>
            <a:endParaRPr lang="en-US" dirty="0"/>
          </a:p>
        </p:txBody>
      </p:sp>
      <p:sp>
        <p:nvSpPr>
          <p:cNvPr id="3" name="Inhaltsplatzhalter 2"/>
          <p:cNvSpPr>
            <a:spLocks noGrp="1"/>
          </p:cNvSpPr>
          <p:nvPr>
            <p:ph idx="1"/>
          </p:nvPr>
        </p:nvSpPr>
        <p:spPr>
          <a:xfrm>
            <a:off x="918796" y="1931377"/>
            <a:ext cx="10354408" cy="4137259"/>
          </a:xfrm>
        </p:spPr>
        <p:txBody>
          <a:bodyPr>
            <a:normAutofit/>
          </a:bodyPr>
          <a:lstStyle/>
          <a:p>
            <a:r>
              <a:rPr lang="de-DE" dirty="0" smtClean="0"/>
              <a:t>Mit </a:t>
            </a:r>
            <a:r>
              <a:rPr lang="de-DE" dirty="0"/>
              <a:t>diesen Funktionen </a:t>
            </a:r>
            <a:r>
              <a:rPr lang="de-DE" dirty="0" smtClean="0"/>
              <a:t>wird die </a:t>
            </a:r>
            <a:r>
              <a:rPr lang="de-DE" dirty="0"/>
              <a:t>Groß- oder Kleinschreibung von Zeichenketten </a:t>
            </a:r>
            <a:r>
              <a:rPr lang="de-DE" dirty="0" smtClean="0"/>
              <a:t>geändert, </a:t>
            </a:r>
            <a:r>
              <a:rPr lang="de-DE" dirty="0"/>
              <a:t>ohne die ursprüngliche Zeichenkette zu verändern</a:t>
            </a:r>
            <a:r>
              <a:rPr lang="de-DE" dirty="0" smtClean="0"/>
              <a:t>.</a:t>
            </a:r>
          </a:p>
          <a:p>
            <a:r>
              <a:rPr lang="de-DE" b="1" dirty="0" err="1" smtClean="0"/>
              <a:t>toUpperCase</a:t>
            </a:r>
            <a:r>
              <a:rPr lang="de-DE" b="1" dirty="0" smtClean="0"/>
              <a:t>() </a:t>
            </a:r>
            <a:r>
              <a:rPr lang="de-DE" dirty="0" smtClean="0"/>
              <a:t>- Funktion </a:t>
            </a:r>
            <a:r>
              <a:rPr lang="de-DE" dirty="0"/>
              <a:t>konvertiert alle Buchstaben in einer Zeichenkette </a:t>
            </a:r>
            <a:r>
              <a:rPr lang="de-DE" b="1" dirty="0"/>
              <a:t>in Großbuchstaben</a:t>
            </a:r>
            <a:r>
              <a:rPr lang="de-DE" dirty="0"/>
              <a:t>.</a:t>
            </a:r>
          </a:p>
          <a:p>
            <a:r>
              <a:rPr lang="de-DE" b="1" dirty="0" err="1" smtClean="0"/>
              <a:t>toLowerCase</a:t>
            </a:r>
            <a:r>
              <a:rPr lang="de-DE" b="1" dirty="0" smtClean="0"/>
              <a:t>()</a:t>
            </a:r>
            <a:r>
              <a:rPr lang="de-DE" dirty="0" smtClean="0"/>
              <a:t> - Funktion </a:t>
            </a:r>
            <a:r>
              <a:rPr lang="de-DE" dirty="0"/>
              <a:t>konvertiert alle Buchstaben in einer Zeichenkette in </a:t>
            </a:r>
            <a:r>
              <a:rPr lang="de-DE" b="1" dirty="0"/>
              <a:t>Kleinbuchstaben.</a:t>
            </a:r>
          </a:p>
          <a:p>
            <a:r>
              <a:rPr lang="de-DE" dirty="0" smtClean="0"/>
              <a:t>Beide </a:t>
            </a:r>
            <a:r>
              <a:rPr lang="de-DE" dirty="0"/>
              <a:t>Funktionen erzeugen neue Zeichenketten und ändern nicht die ursprüngliche Zeichenkette</a:t>
            </a:r>
            <a:r>
              <a:rPr lang="de-DE" dirty="0" smtClean="0"/>
              <a:t>.</a:t>
            </a:r>
            <a:endParaRPr lang="de-DE" dirty="0"/>
          </a:p>
        </p:txBody>
      </p:sp>
      <p:pic>
        <p:nvPicPr>
          <p:cNvPr id="4" name="Grafik 3"/>
          <p:cNvPicPr>
            <a:picLocks noChangeAspect="1"/>
          </p:cNvPicPr>
          <p:nvPr/>
        </p:nvPicPr>
        <p:blipFill>
          <a:blip r:embed="rId2"/>
          <a:stretch>
            <a:fillRect/>
          </a:stretch>
        </p:blipFill>
        <p:spPr>
          <a:xfrm>
            <a:off x="3358661" y="4340555"/>
            <a:ext cx="5073161" cy="2064569"/>
          </a:xfrm>
          <a:prstGeom prst="rect">
            <a:avLst/>
          </a:prstGeom>
        </p:spPr>
      </p:pic>
    </p:spTree>
    <p:extLst>
      <p:ext uri="{BB962C8B-B14F-4D97-AF65-F5344CB8AC3E}">
        <p14:creationId xmlns:p14="http://schemas.microsoft.com/office/powerpoint/2010/main" val="31505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String: </a:t>
            </a:r>
            <a:r>
              <a:rPr lang="de-AT" dirty="0" err="1" smtClean="0"/>
              <a:t>indexOf</a:t>
            </a:r>
            <a:r>
              <a:rPr lang="de-AT" dirty="0" smtClean="0"/>
              <a:t> &amp; </a:t>
            </a:r>
            <a:r>
              <a:rPr lang="de-AT" dirty="0" err="1" smtClean="0"/>
              <a:t>lastIndexOf</a:t>
            </a:r>
            <a:endParaRPr lang="en-US" dirty="0"/>
          </a:p>
        </p:txBody>
      </p:sp>
      <p:sp>
        <p:nvSpPr>
          <p:cNvPr id="3" name="Inhaltsplatzhalter 2"/>
          <p:cNvSpPr>
            <a:spLocks noGrp="1"/>
          </p:cNvSpPr>
          <p:nvPr>
            <p:ph idx="1"/>
          </p:nvPr>
        </p:nvSpPr>
        <p:spPr>
          <a:xfrm>
            <a:off x="943706" y="1960684"/>
            <a:ext cx="10609385" cy="4137259"/>
          </a:xfrm>
        </p:spPr>
        <p:txBody>
          <a:bodyPr>
            <a:normAutofit/>
          </a:bodyPr>
          <a:lstStyle/>
          <a:p>
            <a:r>
              <a:rPr lang="de-DE" sz="1600" b="1" dirty="0" err="1" smtClean="0"/>
              <a:t>indexOf</a:t>
            </a:r>
            <a:r>
              <a:rPr lang="de-DE" sz="1600" b="1" dirty="0" smtClean="0"/>
              <a:t>()-</a:t>
            </a:r>
            <a:r>
              <a:rPr lang="de-DE" sz="1600" dirty="0"/>
              <a:t>Funktion </a:t>
            </a:r>
            <a:r>
              <a:rPr lang="de-DE" sz="1600" dirty="0" smtClean="0"/>
              <a:t>wird verwendet, </a:t>
            </a:r>
            <a:r>
              <a:rPr lang="de-DE" sz="1600" dirty="0"/>
              <a:t>um das </a:t>
            </a:r>
            <a:r>
              <a:rPr lang="de-DE" sz="1600" b="1" dirty="0"/>
              <a:t>erste Auftreten </a:t>
            </a:r>
            <a:r>
              <a:rPr lang="de-DE" sz="1600" dirty="0"/>
              <a:t>eines Substrings in einer Zeichenkette zu finden und den Index dieses Auftretens zurückzugeben</a:t>
            </a:r>
            <a:r>
              <a:rPr lang="de-DE" sz="1600" dirty="0" smtClean="0"/>
              <a:t>.</a:t>
            </a:r>
          </a:p>
          <a:p>
            <a:r>
              <a:rPr lang="de-DE" sz="1600" b="1" dirty="0" err="1"/>
              <a:t>lastIndexOf</a:t>
            </a:r>
            <a:r>
              <a:rPr lang="de-DE" sz="1600" b="1" dirty="0"/>
              <a:t>()</a:t>
            </a:r>
            <a:r>
              <a:rPr lang="de-DE" sz="1600" dirty="0"/>
              <a:t> </a:t>
            </a:r>
            <a:r>
              <a:rPr lang="de-DE" sz="1600" dirty="0" smtClean="0"/>
              <a:t>wird verwendet, um </a:t>
            </a:r>
            <a:r>
              <a:rPr lang="de-DE" sz="1600" dirty="0"/>
              <a:t>die Position des </a:t>
            </a:r>
            <a:r>
              <a:rPr lang="de-DE" sz="1600" b="1" dirty="0"/>
              <a:t>letzten Vorkommens </a:t>
            </a:r>
            <a:r>
              <a:rPr lang="de-DE" sz="1600" dirty="0"/>
              <a:t>des gesuchten Substrings </a:t>
            </a:r>
            <a:r>
              <a:rPr lang="de-DE" sz="1600" dirty="0" smtClean="0"/>
              <a:t>zu erhalten</a:t>
            </a:r>
            <a:endParaRPr lang="de-DE" sz="1600" dirty="0"/>
          </a:p>
          <a:p>
            <a:r>
              <a:rPr lang="de-DE" sz="1600" dirty="0" smtClean="0"/>
              <a:t>Falls </a:t>
            </a:r>
            <a:r>
              <a:rPr lang="de-DE" sz="1600" dirty="0"/>
              <a:t>der Substring nicht gefunden wird, wird -1 zurückgegeben.</a:t>
            </a:r>
          </a:p>
          <a:p>
            <a:r>
              <a:rPr lang="de-DE" sz="1600" dirty="0" smtClean="0"/>
              <a:t>Groß- </a:t>
            </a:r>
            <a:r>
              <a:rPr lang="de-DE" sz="1600" dirty="0"/>
              <a:t>und </a:t>
            </a:r>
            <a:r>
              <a:rPr lang="de-DE" sz="1600" dirty="0" smtClean="0"/>
              <a:t>Kleinschreibung: </a:t>
            </a:r>
            <a:r>
              <a:rPr lang="de-DE" sz="1600" dirty="0"/>
              <a:t>Die </a:t>
            </a:r>
            <a:r>
              <a:rPr lang="de-DE" sz="1600" dirty="0" smtClean="0"/>
              <a:t>Funktion </a:t>
            </a:r>
            <a:r>
              <a:rPr lang="de-DE" sz="1600" dirty="0"/>
              <a:t>unterscheidet zwischen Groß- und </a:t>
            </a:r>
            <a:r>
              <a:rPr lang="de-DE" sz="1600" dirty="0" smtClean="0"/>
              <a:t>Kleinschreibung </a:t>
            </a:r>
          </a:p>
          <a:p>
            <a:r>
              <a:rPr lang="de-DE" sz="1600" dirty="0" smtClean="0"/>
              <a:t>Startposition:  Die Funktion akzeptiert optional </a:t>
            </a:r>
            <a:r>
              <a:rPr lang="de-DE" sz="1600" dirty="0"/>
              <a:t>eine Startposition als zweites </a:t>
            </a:r>
            <a:r>
              <a:rPr lang="de-DE" sz="1600" dirty="0" smtClean="0"/>
              <a:t>Argument, </a:t>
            </a:r>
            <a:r>
              <a:rPr lang="de-DE" sz="1600" dirty="0"/>
              <a:t>ab der die Suche beginnen </a:t>
            </a:r>
            <a:r>
              <a:rPr lang="de-DE" sz="1600" dirty="0" smtClean="0"/>
              <a:t>soll</a:t>
            </a:r>
            <a:endParaRPr lang="de-DE" sz="1600" dirty="0"/>
          </a:p>
        </p:txBody>
      </p:sp>
      <p:pic>
        <p:nvPicPr>
          <p:cNvPr id="9" name="Grafik 8"/>
          <p:cNvPicPr>
            <a:picLocks noChangeAspect="1"/>
          </p:cNvPicPr>
          <p:nvPr/>
        </p:nvPicPr>
        <p:blipFill>
          <a:blip r:embed="rId2"/>
          <a:stretch>
            <a:fillRect/>
          </a:stretch>
        </p:blipFill>
        <p:spPr>
          <a:xfrm>
            <a:off x="2815417" y="4570688"/>
            <a:ext cx="8189453" cy="1527255"/>
          </a:xfrm>
          <a:prstGeom prst="rect">
            <a:avLst/>
          </a:prstGeom>
        </p:spPr>
      </p:pic>
    </p:spTree>
    <p:extLst>
      <p:ext uri="{BB962C8B-B14F-4D97-AF65-F5344CB8AC3E}">
        <p14:creationId xmlns:p14="http://schemas.microsoft.com/office/powerpoint/2010/main" val="9522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8299" y="492369"/>
            <a:ext cx="9382348" cy="1371600"/>
          </a:xfrm>
        </p:spPr>
        <p:txBody>
          <a:bodyPr/>
          <a:lstStyle/>
          <a:p>
            <a:r>
              <a:rPr lang="de-AT" dirty="0" smtClean="0"/>
              <a:t>Prompt &amp; Alert</a:t>
            </a:r>
            <a:endParaRPr lang="en-US" dirty="0"/>
          </a:p>
        </p:txBody>
      </p:sp>
      <p:sp>
        <p:nvSpPr>
          <p:cNvPr id="4" name="Inhaltsplatzhalter 3"/>
          <p:cNvSpPr>
            <a:spLocks noGrp="1"/>
          </p:cNvSpPr>
          <p:nvPr>
            <p:ph sz="half" idx="1"/>
          </p:nvPr>
        </p:nvSpPr>
        <p:spPr>
          <a:xfrm>
            <a:off x="1154804" y="3420207"/>
            <a:ext cx="5039608" cy="4388807"/>
          </a:xfrm>
        </p:spPr>
        <p:txBody>
          <a:bodyPr>
            <a:normAutofit/>
          </a:bodyPr>
          <a:lstStyle/>
          <a:p>
            <a:r>
              <a:rPr lang="de-DE" sz="1600" dirty="0" smtClean="0"/>
              <a:t>Die prompt-Funktion wird verwendet, um dem Benutzer ein Eingabefeld anzuzeigen, in dem er Daten eingeben kann.</a:t>
            </a:r>
            <a:endParaRPr lang="de-DE" sz="1600" dirty="0"/>
          </a:p>
          <a:p>
            <a:r>
              <a:rPr lang="de-DE" sz="1600" dirty="0"/>
              <a:t>Sie nimmt </a:t>
            </a:r>
            <a:r>
              <a:rPr lang="de-DE" sz="1600" dirty="0" smtClean="0"/>
              <a:t>einen </a:t>
            </a:r>
            <a:r>
              <a:rPr lang="de-DE" sz="1600" dirty="0"/>
              <a:t>optionalen Parameter für die Nachricht, die dem Benutzer angezeigt werden soll, und gibt den eingegebenen Wert als Zeichenkette zurück.</a:t>
            </a:r>
          </a:p>
          <a:p>
            <a:r>
              <a:rPr lang="de-DE" sz="1600" dirty="0"/>
              <a:t>Beispiel: </a:t>
            </a:r>
            <a:r>
              <a:rPr lang="de-DE" sz="1600" dirty="0" err="1"/>
              <a:t>let</a:t>
            </a:r>
            <a:r>
              <a:rPr lang="de-DE" sz="1600" dirty="0"/>
              <a:t> </a:t>
            </a:r>
            <a:r>
              <a:rPr lang="de-DE" sz="1600" dirty="0" err="1"/>
              <a:t>name</a:t>
            </a:r>
            <a:r>
              <a:rPr lang="de-DE" sz="1600" dirty="0"/>
              <a:t> = prompt('Bitte geben Sie Ihren Namen ein</a:t>
            </a:r>
            <a:r>
              <a:rPr lang="de-DE" sz="1600" dirty="0" smtClean="0"/>
              <a:t>:');</a:t>
            </a:r>
            <a:br>
              <a:rPr lang="de-DE" sz="1600" dirty="0" smtClean="0"/>
            </a:br>
            <a:endParaRPr lang="de-DE" sz="1600" dirty="0"/>
          </a:p>
          <a:p>
            <a:endParaRPr lang="de-DE" sz="1600" dirty="0"/>
          </a:p>
        </p:txBody>
      </p:sp>
      <p:sp>
        <p:nvSpPr>
          <p:cNvPr id="5" name="Inhaltsplatzhalter 4"/>
          <p:cNvSpPr>
            <a:spLocks noGrp="1"/>
          </p:cNvSpPr>
          <p:nvPr>
            <p:ph sz="half" idx="2"/>
          </p:nvPr>
        </p:nvSpPr>
        <p:spPr>
          <a:xfrm>
            <a:off x="6668677" y="3420207"/>
            <a:ext cx="5093677" cy="4125038"/>
          </a:xfrm>
        </p:spPr>
        <p:txBody>
          <a:bodyPr>
            <a:normAutofit/>
          </a:bodyPr>
          <a:lstStyle/>
          <a:p>
            <a:r>
              <a:rPr lang="de-DE" sz="1600" dirty="0"/>
              <a:t>Die alert-Funktion wird verwendet, um dem Benutzer eine Benachrichtigung anzuzeigen, z. B. eine Erfolgsmeldung oder eine Fehlermeldung</a:t>
            </a:r>
            <a:r>
              <a:rPr lang="de-DE" sz="1600" dirty="0" smtClean="0"/>
              <a:t>.</a:t>
            </a:r>
            <a:endParaRPr lang="de-DE" sz="1600" dirty="0"/>
          </a:p>
          <a:p>
            <a:r>
              <a:rPr lang="de-DE" sz="1600" dirty="0"/>
              <a:t>Sie nimmt einen Parameter für die Nachricht, die dem Benutzer angezeigt werden soll, und hat kein Rückgabewert</a:t>
            </a:r>
            <a:r>
              <a:rPr lang="de-DE" sz="1600" dirty="0" smtClean="0"/>
              <a:t>.</a:t>
            </a:r>
            <a:br>
              <a:rPr lang="de-DE" sz="1600" dirty="0" smtClean="0"/>
            </a:br>
            <a:endParaRPr lang="de-DE" sz="1600" dirty="0"/>
          </a:p>
          <a:p>
            <a:r>
              <a:rPr lang="de-DE" sz="1600" dirty="0"/>
              <a:t>Beispiel: alert('Eingabe erfolgreich gespeichert</a:t>
            </a:r>
            <a:r>
              <a:rPr lang="de-DE" sz="1600" dirty="0" smtClean="0"/>
              <a:t>!');</a:t>
            </a:r>
            <a:endParaRPr lang="en-US" sz="1600" dirty="0"/>
          </a:p>
        </p:txBody>
      </p:sp>
      <p:pic>
        <p:nvPicPr>
          <p:cNvPr id="8" name="Grafik 7"/>
          <p:cNvPicPr>
            <a:picLocks noChangeAspect="1"/>
          </p:cNvPicPr>
          <p:nvPr/>
        </p:nvPicPr>
        <p:blipFill>
          <a:blip r:embed="rId2"/>
          <a:stretch>
            <a:fillRect/>
          </a:stretch>
        </p:blipFill>
        <p:spPr>
          <a:xfrm>
            <a:off x="1638299" y="1736118"/>
            <a:ext cx="3888155" cy="1573122"/>
          </a:xfrm>
          <a:prstGeom prst="rect">
            <a:avLst/>
          </a:prstGeom>
        </p:spPr>
      </p:pic>
      <p:pic>
        <p:nvPicPr>
          <p:cNvPr id="9" name="Grafik 8"/>
          <p:cNvPicPr>
            <a:picLocks noChangeAspect="1"/>
          </p:cNvPicPr>
          <p:nvPr/>
        </p:nvPicPr>
        <p:blipFill>
          <a:blip r:embed="rId3"/>
          <a:stretch>
            <a:fillRect/>
          </a:stretch>
        </p:blipFill>
        <p:spPr>
          <a:xfrm>
            <a:off x="6910753" y="1736118"/>
            <a:ext cx="4590291" cy="1464282"/>
          </a:xfrm>
          <a:prstGeom prst="rect">
            <a:avLst/>
          </a:prstGeom>
        </p:spPr>
      </p:pic>
    </p:spTree>
    <p:extLst>
      <p:ext uri="{BB962C8B-B14F-4D97-AF65-F5344CB8AC3E}">
        <p14:creationId xmlns:p14="http://schemas.microsoft.com/office/powerpoint/2010/main" val="10246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Übung zu Strings </a:t>
            </a:r>
            <a:endParaRPr lang="en-US" dirty="0"/>
          </a:p>
        </p:txBody>
      </p:sp>
      <p:sp>
        <p:nvSpPr>
          <p:cNvPr id="3" name="Inhaltsplatzhalter 2"/>
          <p:cNvSpPr>
            <a:spLocks noGrp="1"/>
          </p:cNvSpPr>
          <p:nvPr>
            <p:ph idx="1"/>
          </p:nvPr>
        </p:nvSpPr>
        <p:spPr/>
        <p:txBody>
          <a:bodyPr/>
          <a:lstStyle/>
          <a:p>
            <a:r>
              <a:rPr lang="de-AT" dirty="0" smtClean="0"/>
              <a:t>Schreibe Code um den User über einen Prompt seinen Namen eingeben zu lassen</a:t>
            </a:r>
            <a:br>
              <a:rPr lang="de-AT" dirty="0" smtClean="0"/>
            </a:br>
            <a:r>
              <a:rPr lang="de-AT" dirty="0" smtClean="0"/>
              <a:t>Vor und Nachname </a:t>
            </a:r>
            <a:r>
              <a:rPr lang="de-AT" dirty="0" err="1" smtClean="0"/>
              <a:t>Bsp</a:t>
            </a:r>
            <a:r>
              <a:rPr lang="de-AT" dirty="0" smtClean="0"/>
              <a:t>: „</a:t>
            </a:r>
            <a:r>
              <a:rPr lang="de-AT" dirty="0" err="1" smtClean="0"/>
              <a:t>max</a:t>
            </a:r>
            <a:r>
              <a:rPr lang="de-AT" dirty="0" smtClean="0"/>
              <a:t> </a:t>
            </a:r>
            <a:r>
              <a:rPr lang="de-AT" dirty="0" err="1" smtClean="0"/>
              <a:t>mustermann</a:t>
            </a:r>
            <a:r>
              <a:rPr lang="de-AT" dirty="0" smtClean="0"/>
              <a:t>“</a:t>
            </a:r>
          </a:p>
          <a:p>
            <a:r>
              <a:rPr lang="de-AT" dirty="0" smtClean="0"/>
              <a:t>Manipuliere den String, dass unabhängig von der Art der Eingabe, der Name in einem Alert zurückgegeben wird, wobei die Anfangsbuchstaben von Vor und Nachname groß und der Rest klein geschrieben wird</a:t>
            </a:r>
          </a:p>
          <a:p>
            <a:r>
              <a:rPr lang="de-AT" dirty="0" err="1" smtClean="0"/>
              <a:t>Bsp</a:t>
            </a:r>
            <a:r>
              <a:rPr lang="de-AT" dirty="0" smtClean="0"/>
              <a:t>: </a:t>
            </a:r>
            <a:r>
              <a:rPr lang="de-AT" dirty="0" err="1" smtClean="0"/>
              <a:t>mAx</a:t>
            </a:r>
            <a:r>
              <a:rPr lang="de-AT" dirty="0" smtClean="0"/>
              <a:t> </a:t>
            </a:r>
            <a:r>
              <a:rPr lang="de-AT" dirty="0" err="1" smtClean="0"/>
              <a:t>mUSterMann</a:t>
            </a:r>
            <a:r>
              <a:rPr lang="de-AT" dirty="0" smtClean="0"/>
              <a:t> </a:t>
            </a:r>
            <a:r>
              <a:rPr lang="de-AT" dirty="0" smtClean="0">
                <a:sym typeface="Wingdings" panose="05000000000000000000" pitchFamily="2" charset="2"/>
              </a:rPr>
              <a:t> Max Mustermann</a:t>
            </a:r>
            <a:endParaRPr lang="en-US" dirty="0"/>
          </a:p>
        </p:txBody>
      </p:sp>
      <p:pic>
        <p:nvPicPr>
          <p:cNvPr id="4" name="Grafik 3"/>
          <p:cNvPicPr>
            <a:picLocks noChangeAspect="1"/>
          </p:cNvPicPr>
          <p:nvPr/>
        </p:nvPicPr>
        <p:blipFill>
          <a:blip r:embed="rId2"/>
          <a:stretch>
            <a:fillRect/>
          </a:stretch>
        </p:blipFill>
        <p:spPr>
          <a:xfrm>
            <a:off x="1790327" y="4457148"/>
            <a:ext cx="4305673" cy="1737511"/>
          </a:xfrm>
          <a:prstGeom prst="rect">
            <a:avLst/>
          </a:prstGeom>
        </p:spPr>
      </p:pic>
      <p:pic>
        <p:nvPicPr>
          <p:cNvPr id="5" name="Grafik 4"/>
          <p:cNvPicPr>
            <a:picLocks noChangeAspect="1"/>
          </p:cNvPicPr>
          <p:nvPr/>
        </p:nvPicPr>
        <p:blipFill>
          <a:blip r:embed="rId3"/>
          <a:stretch>
            <a:fillRect/>
          </a:stretch>
        </p:blipFill>
        <p:spPr>
          <a:xfrm>
            <a:off x="6255649" y="4457148"/>
            <a:ext cx="4931196" cy="1468867"/>
          </a:xfrm>
          <a:prstGeom prst="rect">
            <a:avLst/>
          </a:prstGeom>
        </p:spPr>
      </p:pic>
    </p:spTree>
    <p:extLst>
      <p:ext uri="{BB962C8B-B14F-4D97-AF65-F5344CB8AC3E}">
        <p14:creationId xmlns:p14="http://schemas.microsoft.com/office/powerpoint/2010/main" val="2307077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Zusammenfassung (1)</a:t>
            </a:r>
            <a:endParaRPr lang="en-US" dirty="0"/>
          </a:p>
        </p:txBody>
      </p:sp>
      <p:sp>
        <p:nvSpPr>
          <p:cNvPr id="3" name="Inhaltsplatzhalter 2"/>
          <p:cNvSpPr>
            <a:spLocks noGrp="1"/>
          </p:cNvSpPr>
          <p:nvPr>
            <p:ph idx="1"/>
          </p:nvPr>
        </p:nvSpPr>
        <p:spPr>
          <a:xfrm>
            <a:off x="1056640" y="1899920"/>
            <a:ext cx="10048240" cy="4612640"/>
          </a:xfrm>
        </p:spPr>
        <p:txBody>
          <a:bodyPr>
            <a:normAutofit fontScale="85000" lnSpcReduction="20000"/>
          </a:bodyPr>
          <a:lstStyle/>
          <a:p>
            <a:r>
              <a:rPr lang="de-DE" b="1" dirty="0" smtClean="0"/>
              <a:t>Einleitung:</a:t>
            </a:r>
            <a:r>
              <a:rPr lang="de-DE" dirty="0"/>
              <a:t/>
            </a:r>
            <a:br>
              <a:rPr lang="de-DE" dirty="0"/>
            </a:br>
            <a:r>
              <a:rPr lang="de-DE" dirty="0" smtClean="0"/>
              <a:t>JavaScript </a:t>
            </a:r>
            <a:r>
              <a:rPr lang="de-DE" dirty="0"/>
              <a:t>ist eine weit verbreitete Skriptsprache, die hauptsächlich für die Entwicklung von interaktiven Webseiten verwendet </a:t>
            </a:r>
            <a:r>
              <a:rPr lang="de-DE" dirty="0" smtClean="0"/>
              <a:t>wird. Sie </a:t>
            </a:r>
            <a:r>
              <a:rPr lang="de-DE" dirty="0"/>
              <a:t>ermöglicht die dynamische Anpassung von Inhalten und das Verhalten von Webseiten.</a:t>
            </a:r>
          </a:p>
          <a:p>
            <a:r>
              <a:rPr lang="de-DE" b="1" dirty="0"/>
              <a:t>JS Berechnungen und </a:t>
            </a:r>
            <a:r>
              <a:rPr lang="de-DE" b="1" dirty="0" smtClean="0"/>
              <a:t>Datentypen</a:t>
            </a:r>
            <a:br>
              <a:rPr lang="de-DE" b="1" dirty="0" smtClean="0"/>
            </a:br>
            <a:r>
              <a:rPr lang="de-DE" dirty="0" smtClean="0"/>
              <a:t>JavaScript </a:t>
            </a:r>
            <a:r>
              <a:rPr lang="de-DE" dirty="0"/>
              <a:t>ermöglicht Berechnungen mit Zahlen sowie die Manipulation von Strings und </a:t>
            </a:r>
            <a:r>
              <a:rPr lang="de-DE" dirty="0" err="1" smtClean="0"/>
              <a:t>Booleans</a:t>
            </a:r>
            <a:r>
              <a:rPr lang="de-DE" dirty="0" smtClean="0"/>
              <a:t>.</a:t>
            </a:r>
            <a:br>
              <a:rPr lang="de-DE" dirty="0" smtClean="0"/>
            </a:br>
            <a:r>
              <a:rPr lang="de-DE" dirty="0" smtClean="0"/>
              <a:t>Die </a:t>
            </a:r>
            <a:r>
              <a:rPr lang="de-DE" dirty="0"/>
              <a:t>Datentypen umfassen </a:t>
            </a:r>
            <a:r>
              <a:rPr lang="de-DE" dirty="0" err="1"/>
              <a:t>Number</a:t>
            </a:r>
            <a:r>
              <a:rPr lang="de-DE" dirty="0"/>
              <a:t>, String, Boolean und spezielle Datentypen wie </a:t>
            </a:r>
            <a:r>
              <a:rPr lang="de-DE" dirty="0" err="1"/>
              <a:t>Undefined</a:t>
            </a:r>
            <a:r>
              <a:rPr lang="de-DE" dirty="0"/>
              <a:t> und Null.</a:t>
            </a:r>
          </a:p>
          <a:p>
            <a:r>
              <a:rPr lang="de-DE" b="1" dirty="0" err="1" smtClean="0"/>
              <a:t>Number</a:t>
            </a:r>
            <a:r>
              <a:rPr lang="de-DE" b="1" dirty="0" smtClean="0"/>
              <a:t>:</a:t>
            </a:r>
            <a:r>
              <a:rPr lang="de-DE" dirty="0"/>
              <a:t/>
            </a:r>
            <a:br>
              <a:rPr lang="de-DE" dirty="0"/>
            </a:br>
            <a:r>
              <a:rPr lang="de-DE" dirty="0" smtClean="0"/>
              <a:t>Der </a:t>
            </a:r>
            <a:r>
              <a:rPr lang="de-DE" dirty="0"/>
              <a:t>Datentyp "</a:t>
            </a:r>
            <a:r>
              <a:rPr lang="de-DE" dirty="0" err="1"/>
              <a:t>Number</a:t>
            </a:r>
            <a:r>
              <a:rPr lang="de-DE" dirty="0"/>
              <a:t>" in JavaScript repräsentiert sowohl Ganzzahlen als auch Dezimalzahlen und ermöglicht mathematische Operationen.</a:t>
            </a:r>
          </a:p>
          <a:p>
            <a:r>
              <a:rPr lang="de-DE" b="1" dirty="0" smtClean="0"/>
              <a:t>String:</a:t>
            </a:r>
            <a:r>
              <a:rPr lang="de-DE" dirty="0"/>
              <a:t/>
            </a:r>
            <a:br>
              <a:rPr lang="de-DE" dirty="0"/>
            </a:br>
            <a:r>
              <a:rPr lang="de-DE" dirty="0" smtClean="0"/>
              <a:t>Der </a:t>
            </a:r>
            <a:r>
              <a:rPr lang="de-DE" dirty="0"/>
              <a:t>Datentyp "String" repräsentiert eine Sequenz von Zeichen und erlaubt die Manipulation von Texten, einschließlich </a:t>
            </a:r>
            <a:r>
              <a:rPr lang="de-DE" dirty="0" err="1"/>
              <a:t>Konkatenation</a:t>
            </a:r>
            <a:r>
              <a:rPr lang="de-DE" dirty="0"/>
              <a:t> und Ersetzung von Teilstrings.</a:t>
            </a:r>
          </a:p>
          <a:p>
            <a:r>
              <a:rPr lang="de-DE" b="1" dirty="0" smtClean="0"/>
              <a:t>Boolean:</a:t>
            </a:r>
            <a:r>
              <a:rPr lang="de-DE" dirty="0"/>
              <a:t/>
            </a:r>
            <a:br>
              <a:rPr lang="de-DE" dirty="0"/>
            </a:br>
            <a:r>
              <a:rPr lang="de-DE" dirty="0" smtClean="0"/>
              <a:t>Der </a:t>
            </a:r>
            <a:r>
              <a:rPr lang="de-DE" dirty="0"/>
              <a:t>Datentyp "Boolean" kann entweder "</a:t>
            </a:r>
            <a:r>
              <a:rPr lang="de-DE" dirty="0" err="1"/>
              <a:t>true</a:t>
            </a:r>
            <a:r>
              <a:rPr lang="de-DE" dirty="0"/>
              <a:t>" oder "</a:t>
            </a:r>
            <a:r>
              <a:rPr lang="de-DE" dirty="0" err="1"/>
              <a:t>false</a:t>
            </a:r>
            <a:r>
              <a:rPr lang="de-DE" dirty="0"/>
              <a:t>" sein und wird hauptsächlich für bedingte Anweisungen und Schleifen verwendet.</a:t>
            </a:r>
          </a:p>
          <a:p>
            <a:endParaRPr lang="en-US" dirty="0"/>
          </a:p>
        </p:txBody>
      </p:sp>
    </p:spTree>
    <p:extLst>
      <p:ext uri="{BB962C8B-B14F-4D97-AF65-F5344CB8AC3E}">
        <p14:creationId xmlns:p14="http://schemas.microsoft.com/office/powerpoint/2010/main" val="2306232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Zusammenfassung (2)</a:t>
            </a:r>
            <a:endParaRPr lang="en-US" dirty="0"/>
          </a:p>
        </p:txBody>
      </p:sp>
      <p:sp>
        <p:nvSpPr>
          <p:cNvPr id="3" name="Inhaltsplatzhalter 2"/>
          <p:cNvSpPr>
            <a:spLocks noGrp="1"/>
          </p:cNvSpPr>
          <p:nvPr>
            <p:ph idx="1"/>
          </p:nvPr>
        </p:nvSpPr>
        <p:spPr>
          <a:xfrm>
            <a:off x="1127760" y="1899920"/>
            <a:ext cx="10210800" cy="4294739"/>
          </a:xfrm>
        </p:spPr>
        <p:txBody>
          <a:bodyPr>
            <a:normAutofit/>
          </a:bodyPr>
          <a:lstStyle/>
          <a:p>
            <a:r>
              <a:rPr lang="de-DE" b="1" dirty="0" smtClean="0"/>
              <a:t>Spezielle </a:t>
            </a:r>
            <a:r>
              <a:rPr lang="de-DE" b="1" dirty="0"/>
              <a:t>Datentypen</a:t>
            </a:r>
            <a:r>
              <a:rPr lang="de-DE" b="1" dirty="0" smtClean="0"/>
              <a:t>:</a:t>
            </a:r>
            <a:r>
              <a:rPr lang="de-DE" dirty="0" smtClean="0"/>
              <a:t/>
            </a:r>
            <a:br>
              <a:rPr lang="de-DE" dirty="0" smtClean="0"/>
            </a:br>
            <a:r>
              <a:rPr lang="de-DE" dirty="0" smtClean="0"/>
              <a:t>"</a:t>
            </a:r>
            <a:r>
              <a:rPr lang="de-DE" dirty="0" err="1"/>
              <a:t>Undefined</a:t>
            </a:r>
            <a:r>
              <a:rPr lang="de-DE" dirty="0"/>
              <a:t>" wird verwendet, wenn eine Variable deklariert, aber nicht initialisiert wurde, während "Null" verwendet wird, um anzuzeigen, dass eine Variable keinen Wert hat.</a:t>
            </a:r>
          </a:p>
          <a:p>
            <a:r>
              <a:rPr lang="de-DE" b="1" dirty="0"/>
              <a:t>String </a:t>
            </a:r>
            <a:r>
              <a:rPr lang="de-DE" b="1" dirty="0" smtClean="0"/>
              <a:t>Methoden:</a:t>
            </a:r>
            <a:r>
              <a:rPr lang="de-DE" dirty="0" smtClean="0"/>
              <a:t/>
            </a:r>
            <a:br>
              <a:rPr lang="de-DE" dirty="0" smtClean="0"/>
            </a:br>
            <a:r>
              <a:rPr lang="de-DE" dirty="0" smtClean="0"/>
              <a:t>JavaScript </a:t>
            </a:r>
            <a:r>
              <a:rPr lang="de-DE" dirty="0"/>
              <a:t>bietet verschiedene Methoden zur Manipulation von Strings, darunter "</a:t>
            </a:r>
            <a:r>
              <a:rPr lang="de-DE" dirty="0" err="1"/>
              <a:t>length</a:t>
            </a:r>
            <a:r>
              <a:rPr lang="de-DE" dirty="0"/>
              <a:t>" zur Ermittlung der Länge, "slice" zur Extrahierung von Teilstrings und "</a:t>
            </a:r>
            <a:r>
              <a:rPr lang="de-DE" dirty="0" err="1"/>
              <a:t>toUpperCase</a:t>
            </a:r>
            <a:r>
              <a:rPr lang="de-DE" dirty="0"/>
              <a:t>/</a:t>
            </a:r>
            <a:r>
              <a:rPr lang="de-DE" dirty="0" err="1"/>
              <a:t>toLowerCase</a:t>
            </a:r>
            <a:r>
              <a:rPr lang="de-DE" dirty="0"/>
              <a:t>" zur Änderung der Groß-/Kleinschreibung</a:t>
            </a:r>
            <a:r>
              <a:rPr lang="de-DE" dirty="0" smtClean="0"/>
              <a:t>. "</a:t>
            </a:r>
            <a:r>
              <a:rPr lang="de-DE" dirty="0" err="1"/>
              <a:t>indexOf</a:t>
            </a:r>
            <a:r>
              <a:rPr lang="de-DE" dirty="0"/>
              <a:t>" und "</a:t>
            </a:r>
            <a:r>
              <a:rPr lang="de-DE" dirty="0" err="1"/>
              <a:t>lastIndexOf</a:t>
            </a:r>
            <a:r>
              <a:rPr lang="de-DE" dirty="0"/>
              <a:t>" werden verwendet, um die Position eines bestimmten Zeichens oder Teilstrings in einem String zu finden.</a:t>
            </a:r>
          </a:p>
          <a:p>
            <a:r>
              <a:rPr lang="de-DE" b="1" dirty="0" err="1"/>
              <a:t>Promp</a:t>
            </a:r>
            <a:r>
              <a:rPr lang="de-DE" b="1" dirty="0"/>
              <a:t> &amp; Alert</a:t>
            </a:r>
            <a:r>
              <a:rPr lang="de-DE" b="1" dirty="0" smtClean="0"/>
              <a:t>:</a:t>
            </a:r>
            <a:r>
              <a:rPr lang="de-DE" dirty="0" smtClean="0"/>
              <a:t/>
            </a:r>
            <a:br>
              <a:rPr lang="de-DE" dirty="0" smtClean="0"/>
            </a:br>
            <a:r>
              <a:rPr lang="de-DE" dirty="0" smtClean="0"/>
              <a:t>"</a:t>
            </a:r>
            <a:r>
              <a:rPr lang="de-DE" dirty="0"/>
              <a:t>Prompt" wird verwendet, um den Benutzer um Eingaben zu bitten, während "Alert" verwendet wird, um eine Nachricht anzuzeigen.</a:t>
            </a:r>
          </a:p>
          <a:p>
            <a:endParaRPr lang="en-US" dirty="0"/>
          </a:p>
        </p:txBody>
      </p:sp>
    </p:spTree>
    <p:extLst>
      <p:ext uri="{BB962C8B-B14F-4D97-AF65-F5344CB8AC3E}">
        <p14:creationId xmlns:p14="http://schemas.microsoft.com/office/powerpoint/2010/main" val="213752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JavaScript Übungen als Wiederholung</a:t>
            </a:r>
            <a:endParaRPr lang="en-US" dirty="0"/>
          </a:p>
        </p:txBody>
      </p:sp>
      <p:sp>
        <p:nvSpPr>
          <p:cNvPr id="3" name="Inhaltsplatzhalter 2"/>
          <p:cNvSpPr>
            <a:spLocks noGrp="1"/>
          </p:cNvSpPr>
          <p:nvPr>
            <p:ph idx="1"/>
          </p:nvPr>
        </p:nvSpPr>
        <p:spPr/>
        <p:txBody>
          <a:bodyPr/>
          <a:lstStyle/>
          <a:p>
            <a:r>
              <a:rPr lang="de-AT" dirty="0">
                <a:hlinkClick r:id="rId2"/>
              </a:rPr>
              <a:t>https://</a:t>
            </a:r>
            <a:r>
              <a:rPr lang="de-AT" dirty="0" smtClean="0">
                <a:hlinkClick r:id="rId2"/>
              </a:rPr>
              <a:t>www.w3schools.com/js/exercise_js.asp?filename=exercise_js_variables1</a:t>
            </a:r>
            <a:r>
              <a:rPr lang="de-AT" dirty="0" smtClean="0"/>
              <a:t> </a:t>
            </a:r>
            <a:endParaRPr lang="de-AT" dirty="0"/>
          </a:p>
          <a:p>
            <a:r>
              <a:rPr lang="de-AT" dirty="0" smtClean="0"/>
              <a:t>JavaScript </a:t>
            </a:r>
            <a:r>
              <a:rPr lang="de-AT" dirty="0" err="1" smtClean="0"/>
              <a:t>Exercises</a:t>
            </a:r>
            <a:endParaRPr lang="de-AT" dirty="0" smtClean="0"/>
          </a:p>
          <a:p>
            <a:r>
              <a:rPr lang="de-AT" dirty="0" smtClean="0"/>
              <a:t>Variables</a:t>
            </a:r>
          </a:p>
          <a:p>
            <a:r>
              <a:rPr lang="de-AT" dirty="0" smtClean="0"/>
              <a:t>Operators</a:t>
            </a:r>
          </a:p>
          <a:p>
            <a:r>
              <a:rPr lang="de-AT" dirty="0" smtClean="0"/>
              <a:t>Data </a:t>
            </a:r>
            <a:r>
              <a:rPr lang="de-AT" dirty="0" err="1" smtClean="0"/>
              <a:t>Types</a:t>
            </a:r>
            <a:endParaRPr lang="de-AT" dirty="0" smtClean="0"/>
          </a:p>
          <a:p>
            <a:r>
              <a:rPr lang="de-AT" dirty="0" smtClean="0"/>
              <a:t>Strings</a:t>
            </a:r>
          </a:p>
          <a:p>
            <a:r>
              <a:rPr lang="de-AT" dirty="0" smtClean="0"/>
              <a:t>String </a:t>
            </a:r>
            <a:r>
              <a:rPr lang="de-AT" dirty="0" err="1" smtClean="0"/>
              <a:t>Methods</a:t>
            </a:r>
            <a:endParaRPr lang="de-AT" dirty="0" smtClean="0"/>
          </a:p>
          <a:p>
            <a:endParaRPr lang="en-US" dirty="0"/>
          </a:p>
        </p:txBody>
      </p:sp>
      <p:pic>
        <p:nvPicPr>
          <p:cNvPr id="5122" name="Picture 2" descr="W3Schools - Վիքիպեդիա՝ ազատ հանրագիտարան"/>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06440" y="2809467"/>
            <a:ext cx="3088112" cy="291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12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Projekt</a:t>
            </a:r>
            <a:r>
              <a:rPr lang="de-AT" dirty="0" smtClean="0"/>
              <a:t>: </a:t>
            </a:r>
            <a:r>
              <a:rPr lang="de-AT" dirty="0" smtClean="0"/>
              <a:t>Portfolio Website </a:t>
            </a:r>
            <a:endParaRPr lang="en-US" dirty="0"/>
          </a:p>
        </p:txBody>
      </p:sp>
      <p:sp>
        <p:nvSpPr>
          <p:cNvPr id="3" name="Inhaltsplatzhalter 2"/>
          <p:cNvSpPr>
            <a:spLocks noGrp="1"/>
          </p:cNvSpPr>
          <p:nvPr>
            <p:ph idx="1"/>
          </p:nvPr>
        </p:nvSpPr>
        <p:spPr>
          <a:xfrm>
            <a:off x="933061" y="1833465"/>
            <a:ext cx="6177653" cy="4137259"/>
          </a:xfrm>
        </p:spPr>
        <p:txBody>
          <a:bodyPr>
            <a:normAutofit fontScale="92500"/>
          </a:bodyPr>
          <a:lstStyle/>
          <a:p>
            <a:r>
              <a:rPr lang="de-AT" sz="2000" dirty="0" smtClean="0"/>
              <a:t>Erstellt eure persönliche Portfolio Website für zukünftige Webprojekte</a:t>
            </a:r>
          </a:p>
          <a:p>
            <a:r>
              <a:rPr lang="de-AT" sz="2000" dirty="0" smtClean="0"/>
              <a:t>Holt euch Inspiration von anderen Beispielen aus dem Netz</a:t>
            </a:r>
          </a:p>
          <a:p>
            <a:r>
              <a:rPr lang="de-AT" sz="2000" dirty="0" smtClean="0"/>
              <a:t>Erstellt zunächst ein Konzept bevor ihr mit der Umsetzung startet (</a:t>
            </a:r>
            <a:r>
              <a:rPr lang="de-AT" sz="2000" dirty="0" err="1" smtClean="0"/>
              <a:t>Canva</a:t>
            </a:r>
            <a:r>
              <a:rPr lang="de-AT" sz="2000" dirty="0" smtClean="0"/>
              <a:t>, </a:t>
            </a:r>
            <a:r>
              <a:rPr lang="de-AT" sz="2000" dirty="0" err="1" smtClean="0"/>
              <a:t>Figma</a:t>
            </a:r>
            <a:r>
              <a:rPr lang="de-AT" sz="2000" dirty="0" smtClean="0"/>
              <a:t>) </a:t>
            </a:r>
          </a:p>
          <a:p>
            <a:r>
              <a:rPr lang="de-AT" sz="2000" dirty="0" err="1" smtClean="0"/>
              <a:t>Javascript</a:t>
            </a:r>
            <a:r>
              <a:rPr lang="de-AT" sz="2000" dirty="0"/>
              <a:t> </a:t>
            </a:r>
            <a:r>
              <a:rPr lang="de-AT" sz="2000" dirty="0" smtClean="0"/>
              <a:t>muss nicht, kann aber verwendet werden</a:t>
            </a:r>
          </a:p>
          <a:p>
            <a:r>
              <a:rPr lang="de-AT" sz="2000" dirty="0" smtClean="0"/>
              <a:t>Zeitplan:</a:t>
            </a:r>
          </a:p>
          <a:p>
            <a:pPr lvl="1"/>
            <a:r>
              <a:rPr lang="de-AT" sz="1800" dirty="0" err="1" smtClean="0"/>
              <a:t>ca</a:t>
            </a:r>
            <a:r>
              <a:rPr lang="de-AT" sz="1800" dirty="0" smtClean="0"/>
              <a:t> 10 Stunden </a:t>
            </a:r>
          </a:p>
          <a:p>
            <a:pPr lvl="1"/>
            <a:r>
              <a:rPr lang="de-AT" sz="1800" dirty="0" smtClean="0"/>
              <a:t>verteilt auf die nächsten 5 Einheiten je 2 Stunden</a:t>
            </a:r>
            <a:endParaRPr lang="de-AT" sz="1800" dirty="0"/>
          </a:p>
          <a:p>
            <a:endParaRPr lang="de-AT" sz="2000" dirty="0" smtClean="0"/>
          </a:p>
        </p:txBody>
      </p:sp>
      <p:sp>
        <p:nvSpPr>
          <p:cNvPr id="4" name="Rechteck 3"/>
          <p:cNvSpPr/>
          <p:nvPr/>
        </p:nvSpPr>
        <p:spPr>
          <a:xfrm>
            <a:off x="7110714" y="4996968"/>
            <a:ext cx="7623858" cy="307777"/>
          </a:xfrm>
          <a:prstGeom prst="rect">
            <a:avLst/>
          </a:prstGeom>
        </p:spPr>
        <p:txBody>
          <a:bodyPr wrap="square">
            <a:spAutoFit/>
          </a:bodyPr>
          <a:lstStyle/>
          <a:p>
            <a:r>
              <a:rPr lang="en-US" sz="1400" dirty="0">
                <a:hlinkClick r:id="rId2"/>
              </a:rPr>
              <a:t>https://</a:t>
            </a:r>
            <a:r>
              <a:rPr lang="en-US" sz="1400" dirty="0" smtClean="0">
                <a:hlinkClick r:id="rId2"/>
              </a:rPr>
              <a:t>www.hostinger.com/tutorials/web-developer-portfolio</a:t>
            </a:r>
            <a:r>
              <a:rPr lang="en-US" sz="1400" dirty="0" smtClean="0"/>
              <a:t> </a:t>
            </a:r>
            <a:endParaRPr lang="en-US" sz="1400" dirty="0"/>
          </a:p>
        </p:txBody>
      </p:sp>
      <p:pic>
        <p:nvPicPr>
          <p:cNvPr id="5" name="Grafik 4"/>
          <p:cNvPicPr>
            <a:picLocks noChangeAspect="1"/>
          </p:cNvPicPr>
          <p:nvPr/>
        </p:nvPicPr>
        <p:blipFill>
          <a:blip r:embed="rId3"/>
          <a:stretch>
            <a:fillRect/>
          </a:stretch>
        </p:blipFill>
        <p:spPr>
          <a:xfrm>
            <a:off x="7110714" y="2034393"/>
            <a:ext cx="4899467" cy="2932969"/>
          </a:xfrm>
          <a:prstGeom prst="rect">
            <a:avLst/>
          </a:prstGeom>
        </p:spPr>
      </p:pic>
    </p:spTree>
    <p:extLst>
      <p:ext uri="{BB962C8B-B14F-4D97-AF65-F5344CB8AC3E}">
        <p14:creationId xmlns:p14="http://schemas.microsoft.com/office/powerpoint/2010/main" val="16538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B6734-100B-C01B-BCDF-3B873AACD422}"/>
              </a:ext>
            </a:extLst>
          </p:cNvPr>
          <p:cNvSpPr>
            <a:spLocks noGrp="1"/>
          </p:cNvSpPr>
          <p:nvPr>
            <p:ph type="title"/>
          </p:nvPr>
        </p:nvSpPr>
        <p:spPr>
          <a:xfrm>
            <a:off x="1666683" y="378070"/>
            <a:ext cx="8915402" cy="1371600"/>
          </a:xfrm>
        </p:spPr>
        <p:txBody>
          <a:bodyPr/>
          <a:lstStyle/>
          <a:p>
            <a:r>
              <a:rPr lang="de-AT" dirty="0" smtClean="0"/>
              <a:t>JavaScript (JS) </a:t>
            </a:r>
            <a:r>
              <a:rPr lang="de-AT" dirty="0"/>
              <a:t>Wozu und Warum?</a:t>
            </a:r>
          </a:p>
        </p:txBody>
      </p:sp>
      <p:grpSp>
        <p:nvGrpSpPr>
          <p:cNvPr id="9" name="Gruppieren 8"/>
          <p:cNvGrpSpPr/>
          <p:nvPr/>
        </p:nvGrpSpPr>
        <p:grpSpPr>
          <a:xfrm>
            <a:off x="1666683" y="1551558"/>
            <a:ext cx="8422305" cy="4796892"/>
            <a:chOff x="1666683" y="1551558"/>
            <a:chExt cx="8422305" cy="4796892"/>
          </a:xfrm>
        </p:grpSpPr>
        <p:pic>
          <p:nvPicPr>
            <p:cNvPr id="6" name="Picture 2" descr="The Building Blocks of Web Development: HTML, CSS, and JavaScript">
              <a:extLst>
                <a:ext uri="{FF2B5EF4-FFF2-40B4-BE49-F238E27FC236}">
                  <a16:creationId xmlns:a16="http://schemas.microsoft.com/office/drawing/2014/main" id="{EE98965B-768B-C3B4-A37D-FF668C7BC7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96" r="34845"/>
            <a:stretch/>
          </p:blipFill>
          <p:spPr bwMode="auto">
            <a:xfrm>
              <a:off x="5180299" y="1551558"/>
              <a:ext cx="1484852" cy="479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e Building Blocks of Web Development: HTML, CSS, and JavaScript">
              <a:extLst>
                <a:ext uri="{FF2B5EF4-FFF2-40B4-BE49-F238E27FC236}">
                  <a16:creationId xmlns:a16="http://schemas.microsoft.com/office/drawing/2014/main" id="{304046D3-9E71-7814-DF0A-2EF85DB29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63"/>
            <a:stretch/>
          </p:blipFill>
          <p:spPr bwMode="auto">
            <a:xfrm>
              <a:off x="1666683" y="1551558"/>
              <a:ext cx="1820315" cy="47968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Building Blocks of Web Development: HTML, CSS, and JavaScript">
              <a:extLst>
                <a:ext uri="{FF2B5EF4-FFF2-40B4-BE49-F238E27FC236}">
                  <a16:creationId xmlns:a16="http://schemas.microsoft.com/office/drawing/2014/main" id="{7B2C9E63-EFEC-8064-429D-7161DA459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50"/>
            <a:stretch/>
          </p:blipFill>
          <p:spPr bwMode="auto">
            <a:xfrm>
              <a:off x="8358452" y="1551558"/>
              <a:ext cx="1730536" cy="47968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5971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768185"/>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B6734-100B-C01B-BCDF-3B873AACD422}"/>
              </a:ext>
            </a:extLst>
          </p:cNvPr>
          <p:cNvSpPr>
            <a:spLocks noGrp="1"/>
          </p:cNvSpPr>
          <p:nvPr>
            <p:ph type="title"/>
          </p:nvPr>
        </p:nvSpPr>
        <p:spPr/>
        <p:txBody>
          <a:bodyPr/>
          <a:lstStyle/>
          <a:p>
            <a:r>
              <a:rPr lang="de-AT" dirty="0" smtClean="0"/>
              <a:t>JavaScript (JS) </a:t>
            </a:r>
            <a:r>
              <a:rPr lang="de-AT" dirty="0"/>
              <a:t>Wozu und Warum?</a:t>
            </a:r>
          </a:p>
        </p:txBody>
      </p:sp>
      <p:sp>
        <p:nvSpPr>
          <p:cNvPr id="3" name="Inhaltsplatzhalter 2">
            <a:extLst>
              <a:ext uri="{FF2B5EF4-FFF2-40B4-BE49-F238E27FC236}">
                <a16:creationId xmlns:a16="http://schemas.microsoft.com/office/drawing/2014/main" id="{610ECEF1-6B6A-4864-98F2-241F1AAADB66}"/>
              </a:ext>
            </a:extLst>
          </p:cNvPr>
          <p:cNvSpPr>
            <a:spLocks noGrp="1"/>
          </p:cNvSpPr>
          <p:nvPr>
            <p:ph idx="1"/>
          </p:nvPr>
        </p:nvSpPr>
        <p:spPr>
          <a:xfrm>
            <a:off x="1009126" y="2084664"/>
            <a:ext cx="7430199" cy="4245798"/>
          </a:xfrm>
        </p:spPr>
        <p:txBody>
          <a:bodyPr>
            <a:normAutofit fontScale="85000" lnSpcReduction="10000"/>
          </a:bodyPr>
          <a:lstStyle/>
          <a:p>
            <a:r>
              <a:rPr lang="de-DE" b="1" dirty="0"/>
              <a:t>Webentwicklung:</a:t>
            </a:r>
            <a:r>
              <a:rPr lang="de-DE" dirty="0"/>
              <a:t> </a:t>
            </a:r>
            <a:r>
              <a:rPr lang="de-DE" dirty="0" smtClean="0"/>
              <a:t>JS </a:t>
            </a:r>
            <a:r>
              <a:rPr lang="de-DE" dirty="0"/>
              <a:t>wird hauptsächlich für die Entwicklung interaktiver Webseiten und Webanwendungen verwendet. Es ermöglicht die Erstellung von dynamischen Inhalten, interaktiven Benutzeroberflächen und die Manipulation des DOMs.</a:t>
            </a:r>
          </a:p>
          <a:p>
            <a:r>
              <a:rPr lang="de-DE" b="1" dirty="0"/>
              <a:t>Client-seitige Funktionalität:</a:t>
            </a:r>
            <a:r>
              <a:rPr lang="de-DE" dirty="0"/>
              <a:t> </a:t>
            </a:r>
            <a:r>
              <a:rPr lang="de-DE" dirty="0" smtClean="0"/>
              <a:t>JS </a:t>
            </a:r>
            <a:r>
              <a:rPr lang="de-DE" dirty="0"/>
              <a:t>ermöglicht die Ausführung von Skripten direkt im Webbrowser des Clients. Dadurch können Benutzeraktionen verarbeitet, Formulardaten </a:t>
            </a:r>
            <a:r>
              <a:rPr lang="de-DE" dirty="0" smtClean="0"/>
              <a:t>überprüft, Daten manipuliert </a:t>
            </a:r>
            <a:r>
              <a:rPr lang="de-DE" dirty="0"/>
              <a:t>und Animationen auf der Client-Seite erstellt werden.</a:t>
            </a:r>
          </a:p>
          <a:p>
            <a:r>
              <a:rPr lang="de-DE" b="1" dirty="0"/>
              <a:t>Serverseitige Entwicklung:</a:t>
            </a:r>
            <a:r>
              <a:rPr lang="de-DE" dirty="0"/>
              <a:t> Durch Plattformen wie Node.js kann JavaScript auch serverseitig eingesetzt werden. </a:t>
            </a:r>
            <a:r>
              <a:rPr lang="de-DE" dirty="0" smtClean="0"/>
              <a:t>Dadurch wird die Kommunikation mit Datenbanken und allgemeine Backendentwicklung über JS möglich</a:t>
            </a:r>
          </a:p>
          <a:p>
            <a:r>
              <a:rPr lang="de-DE" b="1" dirty="0" smtClean="0"/>
              <a:t>Mobile Entwicklung:</a:t>
            </a:r>
            <a:r>
              <a:rPr lang="de-DE" dirty="0" smtClean="0"/>
              <a:t> Mit Frameworks wie </a:t>
            </a:r>
            <a:r>
              <a:rPr lang="de-DE" dirty="0" err="1" smtClean="0"/>
              <a:t>React</a:t>
            </a:r>
            <a:r>
              <a:rPr lang="de-DE" dirty="0" smtClean="0"/>
              <a:t> Native und </a:t>
            </a:r>
            <a:r>
              <a:rPr lang="de-DE" dirty="0" err="1" smtClean="0"/>
              <a:t>Ionic</a:t>
            </a:r>
            <a:r>
              <a:rPr lang="de-DE" dirty="0" smtClean="0"/>
              <a:t> kann JavaScript auch für die plattformübergreifende mobile Entwicklung genutzt werden.</a:t>
            </a:r>
          </a:p>
        </p:txBody>
      </p:sp>
      <p:pic>
        <p:nvPicPr>
          <p:cNvPr id="5" name="Picture 2" descr="JavaScript logo and symbol, meaning, history, 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93342" y="2448060"/>
            <a:ext cx="3898658" cy="243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9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JavaScript Historie</a:t>
            </a:r>
            <a:endParaRPr lang="en-US" dirty="0"/>
          </a:p>
        </p:txBody>
      </p:sp>
      <p:sp>
        <p:nvSpPr>
          <p:cNvPr id="3" name="Inhaltsplatzhalter 2"/>
          <p:cNvSpPr>
            <a:spLocks noGrp="1"/>
          </p:cNvSpPr>
          <p:nvPr>
            <p:ph idx="1"/>
          </p:nvPr>
        </p:nvSpPr>
        <p:spPr>
          <a:xfrm>
            <a:off x="1049215" y="2057400"/>
            <a:ext cx="7540870" cy="4137259"/>
          </a:xfrm>
        </p:spPr>
        <p:txBody>
          <a:bodyPr>
            <a:normAutofit/>
          </a:bodyPr>
          <a:lstStyle/>
          <a:p>
            <a:r>
              <a:rPr lang="de-DE" b="1" dirty="0"/>
              <a:t>Frühe Entstehung</a:t>
            </a:r>
            <a:r>
              <a:rPr lang="de-DE" dirty="0"/>
              <a:t>: JavaScript wurde 1995 von Brendan Eich bei Netscape entwickelt, um Webseiten interaktiver zu gestalten.</a:t>
            </a:r>
          </a:p>
          <a:p>
            <a:r>
              <a:rPr lang="de-DE" b="1" dirty="0"/>
              <a:t>Standardisierung</a:t>
            </a:r>
            <a:r>
              <a:rPr lang="de-DE" dirty="0"/>
              <a:t>: Die European Computer </a:t>
            </a:r>
            <a:r>
              <a:rPr lang="de-DE" dirty="0" err="1"/>
              <a:t>Manufacturers</a:t>
            </a:r>
            <a:r>
              <a:rPr lang="de-DE" dirty="0"/>
              <a:t> </a:t>
            </a:r>
            <a:r>
              <a:rPr lang="de-DE" dirty="0" err="1"/>
              <a:t>Association</a:t>
            </a:r>
            <a:r>
              <a:rPr lang="de-DE" dirty="0"/>
              <a:t> (ECMA) standardisierte die Sprache, was zur Veröffentlichung des </a:t>
            </a:r>
            <a:r>
              <a:rPr lang="de-DE" dirty="0" err="1"/>
              <a:t>ECMAScript</a:t>
            </a:r>
            <a:r>
              <a:rPr lang="de-DE" dirty="0"/>
              <a:t>-Standards führte.</a:t>
            </a:r>
          </a:p>
          <a:p>
            <a:r>
              <a:rPr lang="de-DE" b="1" dirty="0"/>
              <a:t>Browser-Kriege</a:t>
            </a:r>
            <a:r>
              <a:rPr lang="de-DE" dirty="0"/>
              <a:t>: In den 1990er Jahren trug der Wettbewerb zwischen Netscape und Microsoft zur Weiterentwicklung von JavaScript bei, wodurch es leistungsfähiger und vielseitiger wurde.</a:t>
            </a:r>
          </a:p>
          <a:p>
            <a:r>
              <a:rPr lang="de-DE" b="1" dirty="0"/>
              <a:t>Moderne Bedeutung</a:t>
            </a:r>
            <a:r>
              <a:rPr lang="de-DE" dirty="0"/>
              <a:t>: </a:t>
            </a:r>
            <a:r>
              <a:rPr lang="de-DE" dirty="0" smtClean="0"/>
              <a:t>Durch die </a:t>
            </a:r>
            <a:r>
              <a:rPr lang="de-DE" dirty="0"/>
              <a:t>allgemeine Weiterentwicklung des Webs hat JavaScript an Bedeutung gewonnen und ist heute eine der wichtigsten Programmiersprachen für die Webentwicklung.</a:t>
            </a:r>
          </a:p>
          <a:p>
            <a:pPr marL="0" indent="0">
              <a:buNone/>
            </a:pPr>
            <a:endParaRPr lang="en-US" dirty="0"/>
          </a:p>
        </p:txBody>
      </p:sp>
      <p:pic>
        <p:nvPicPr>
          <p:cNvPr id="4" name="Grafik 3"/>
          <p:cNvPicPr>
            <a:picLocks noChangeAspect="1"/>
          </p:cNvPicPr>
          <p:nvPr/>
        </p:nvPicPr>
        <p:blipFill>
          <a:blip r:embed="rId2"/>
          <a:stretch>
            <a:fillRect/>
          </a:stretch>
        </p:blipFill>
        <p:spPr>
          <a:xfrm>
            <a:off x="8836106" y="2057400"/>
            <a:ext cx="2370874" cy="2125081"/>
          </a:xfrm>
          <a:prstGeom prst="rect">
            <a:avLst/>
          </a:prstGeom>
        </p:spPr>
      </p:pic>
    </p:spTree>
    <p:extLst>
      <p:ext uri="{BB962C8B-B14F-4D97-AF65-F5344CB8AC3E}">
        <p14:creationId xmlns:p14="http://schemas.microsoft.com/office/powerpoint/2010/main" val="19532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125416" y="520614"/>
            <a:ext cx="9378304" cy="1222765"/>
          </a:xfrm>
        </p:spPr>
        <p:txBody>
          <a:bodyPr/>
          <a:lstStyle/>
          <a:p>
            <a:r>
              <a:rPr lang="de-AT" dirty="0" smtClean="0"/>
              <a:t>JavaScript vs. Java</a:t>
            </a:r>
            <a:endParaRPr lang="en-US" dirty="0"/>
          </a:p>
        </p:txBody>
      </p:sp>
      <p:pic>
        <p:nvPicPr>
          <p:cNvPr id="9" name="Grafik 8"/>
          <p:cNvPicPr>
            <a:picLocks noChangeAspect="1"/>
          </p:cNvPicPr>
          <p:nvPr/>
        </p:nvPicPr>
        <p:blipFill>
          <a:blip r:embed="rId2"/>
          <a:stretch>
            <a:fillRect/>
          </a:stretch>
        </p:blipFill>
        <p:spPr>
          <a:xfrm>
            <a:off x="2447736" y="1743379"/>
            <a:ext cx="1553495" cy="972359"/>
          </a:xfrm>
          <a:prstGeom prst="rect">
            <a:avLst/>
          </a:prstGeom>
        </p:spPr>
      </p:pic>
      <p:sp>
        <p:nvSpPr>
          <p:cNvPr id="6" name="Inhaltsplatzhalter 5"/>
          <p:cNvSpPr>
            <a:spLocks noGrp="1"/>
          </p:cNvSpPr>
          <p:nvPr>
            <p:ph sz="half" idx="2"/>
          </p:nvPr>
        </p:nvSpPr>
        <p:spPr>
          <a:xfrm>
            <a:off x="948812" y="2748405"/>
            <a:ext cx="5232180" cy="3441257"/>
          </a:xfrm>
        </p:spPr>
        <p:txBody>
          <a:bodyPr>
            <a:normAutofit fontScale="85000" lnSpcReduction="10000"/>
          </a:bodyPr>
          <a:lstStyle/>
          <a:p>
            <a:r>
              <a:rPr lang="de-DE" b="1" dirty="0"/>
              <a:t>Typ der </a:t>
            </a:r>
            <a:r>
              <a:rPr lang="de-DE" b="1" dirty="0" smtClean="0"/>
              <a:t>Programmiersprache: </a:t>
            </a:r>
            <a:r>
              <a:rPr lang="de-DE" dirty="0" smtClean="0"/>
              <a:t>JS ist </a:t>
            </a:r>
            <a:r>
              <a:rPr lang="de-DE" dirty="0"/>
              <a:t>eine </a:t>
            </a:r>
            <a:r>
              <a:rPr lang="de-DE" dirty="0" smtClean="0"/>
              <a:t>Skriptsprache</a:t>
            </a:r>
            <a:endParaRPr lang="de-DE" dirty="0"/>
          </a:p>
          <a:p>
            <a:r>
              <a:rPr lang="de-DE" b="1" dirty="0" smtClean="0"/>
              <a:t>Anwendungsbereich: </a:t>
            </a:r>
            <a:r>
              <a:rPr lang="de-DE" dirty="0" smtClean="0"/>
              <a:t>JS </a:t>
            </a:r>
            <a:r>
              <a:rPr lang="de-DE" dirty="0"/>
              <a:t>hauptsächlich für die Entwicklung von Webseiten und Webanwendungen verwendet </a:t>
            </a:r>
            <a:r>
              <a:rPr lang="de-DE" dirty="0" smtClean="0"/>
              <a:t>wird</a:t>
            </a:r>
            <a:endParaRPr lang="de-DE" dirty="0"/>
          </a:p>
          <a:p>
            <a:r>
              <a:rPr lang="de-DE" b="1" dirty="0"/>
              <a:t>Ausführungsumgebung</a:t>
            </a:r>
            <a:r>
              <a:rPr lang="de-DE" dirty="0"/>
              <a:t>: </a:t>
            </a:r>
            <a:r>
              <a:rPr lang="de-DE" dirty="0" smtClean="0"/>
              <a:t>JS wird </a:t>
            </a:r>
            <a:r>
              <a:rPr lang="de-DE" dirty="0"/>
              <a:t>in einem Webbrowser oder auch auf der Serverseite mit Node.js </a:t>
            </a:r>
            <a:r>
              <a:rPr lang="de-DE" dirty="0" smtClean="0"/>
              <a:t>ausgeführt</a:t>
            </a:r>
            <a:endParaRPr lang="de-DE" dirty="0"/>
          </a:p>
          <a:p>
            <a:r>
              <a:rPr lang="de-DE" b="1" dirty="0" smtClean="0"/>
              <a:t>Typisierung:</a:t>
            </a:r>
            <a:r>
              <a:rPr lang="de-DE" dirty="0" smtClean="0"/>
              <a:t> JS ist dynamisch typisiert </a:t>
            </a:r>
            <a:r>
              <a:rPr lang="de-DE" dirty="0"/>
              <a:t>und die </a:t>
            </a:r>
            <a:r>
              <a:rPr lang="de-DE" dirty="0" smtClean="0"/>
              <a:t>Typen werden </a:t>
            </a:r>
            <a:r>
              <a:rPr lang="de-DE" dirty="0"/>
              <a:t>zur Laufzeit </a:t>
            </a:r>
            <a:r>
              <a:rPr lang="de-DE" dirty="0" smtClean="0"/>
              <a:t>bestimmt</a:t>
            </a:r>
            <a:endParaRPr lang="de-DE" dirty="0"/>
          </a:p>
          <a:p>
            <a:r>
              <a:rPr lang="de-DE" b="1" dirty="0"/>
              <a:t>Syntax und Struktur</a:t>
            </a:r>
            <a:r>
              <a:rPr lang="de-DE" dirty="0"/>
              <a:t>: </a:t>
            </a:r>
            <a:r>
              <a:rPr lang="de-DE" dirty="0" smtClean="0"/>
              <a:t>JS verwendet flexible und weniger strikte Syntax</a:t>
            </a:r>
            <a:endParaRPr lang="de-DE" dirty="0"/>
          </a:p>
          <a:p>
            <a:endParaRPr lang="en-US" dirty="0"/>
          </a:p>
        </p:txBody>
      </p:sp>
      <p:sp>
        <p:nvSpPr>
          <p:cNvPr id="8" name="Inhaltsplatzhalter 7"/>
          <p:cNvSpPr>
            <a:spLocks noGrp="1"/>
          </p:cNvSpPr>
          <p:nvPr>
            <p:ph sz="quarter" idx="4"/>
          </p:nvPr>
        </p:nvSpPr>
        <p:spPr>
          <a:xfrm>
            <a:off x="6487213" y="2748405"/>
            <a:ext cx="5171387" cy="3731525"/>
          </a:xfrm>
        </p:spPr>
        <p:txBody>
          <a:bodyPr>
            <a:noAutofit/>
          </a:bodyPr>
          <a:lstStyle/>
          <a:p>
            <a:pPr>
              <a:lnSpc>
                <a:spcPct val="110000"/>
              </a:lnSpc>
            </a:pPr>
            <a:r>
              <a:rPr lang="de-DE" sz="1500" b="1" dirty="0"/>
              <a:t>Typ der Programmiersprache</a:t>
            </a:r>
            <a:r>
              <a:rPr lang="de-DE" sz="1500" dirty="0"/>
              <a:t>: Java ist eine objektorientierte Programmiersprache</a:t>
            </a:r>
          </a:p>
          <a:p>
            <a:pPr>
              <a:lnSpc>
                <a:spcPct val="110000"/>
              </a:lnSpc>
            </a:pPr>
            <a:r>
              <a:rPr lang="de-DE" sz="1500" b="1" dirty="0"/>
              <a:t>Anwendungsbereich: </a:t>
            </a:r>
            <a:r>
              <a:rPr lang="de-DE" sz="1500" dirty="0"/>
              <a:t>Java wird oft für die Entwicklung von </a:t>
            </a:r>
            <a:r>
              <a:rPr lang="de-DE" sz="1500" dirty="0" smtClean="0"/>
              <a:t>Desktop-Anwendungen, Serveranwendungen und </a:t>
            </a:r>
            <a:r>
              <a:rPr lang="de-DE" sz="1500" dirty="0"/>
              <a:t>Android-Apps verwendet  </a:t>
            </a:r>
          </a:p>
          <a:p>
            <a:pPr>
              <a:lnSpc>
                <a:spcPct val="110000"/>
              </a:lnSpc>
            </a:pPr>
            <a:r>
              <a:rPr lang="de-DE" sz="1500" b="1" dirty="0"/>
              <a:t>Ausführungsumgebung: </a:t>
            </a:r>
            <a:r>
              <a:rPr lang="de-DE" sz="1500" dirty="0"/>
              <a:t>Java-Code wird von der Java Virtual </a:t>
            </a:r>
            <a:r>
              <a:rPr lang="de-DE" sz="1500" dirty="0" err="1"/>
              <a:t>Machine</a:t>
            </a:r>
            <a:r>
              <a:rPr lang="de-DE" sz="1500" dirty="0"/>
              <a:t> (JVM) ausgeführt </a:t>
            </a:r>
          </a:p>
          <a:p>
            <a:pPr>
              <a:lnSpc>
                <a:spcPct val="110000"/>
              </a:lnSpc>
            </a:pPr>
            <a:r>
              <a:rPr lang="de-DE" sz="1500" b="1" dirty="0"/>
              <a:t>Typisierung: </a:t>
            </a:r>
            <a:r>
              <a:rPr lang="de-DE" sz="1500" dirty="0"/>
              <a:t>Java ist statisch typisiert, Variablentypen müssen zur Kompilierungszeit festgelegt werden </a:t>
            </a:r>
          </a:p>
          <a:p>
            <a:pPr>
              <a:lnSpc>
                <a:spcPct val="110000"/>
              </a:lnSpc>
            </a:pPr>
            <a:r>
              <a:rPr lang="de-DE" sz="1500" b="1" dirty="0"/>
              <a:t>Syntax und Struktur: </a:t>
            </a:r>
            <a:r>
              <a:rPr lang="de-DE" sz="1500" dirty="0"/>
              <a:t>Java verwendet eine strikte Syntax mit strengen Regeln für Klassen und Vererbung</a:t>
            </a:r>
            <a:endParaRPr lang="en-US" sz="1500" dirty="0"/>
          </a:p>
        </p:txBody>
      </p:sp>
      <p:pic>
        <p:nvPicPr>
          <p:cNvPr id="3074" name="Picture 2" descr="https://upload.wikimedia.org/wikipedia/de/thumb/e/e1/Java-Logo.svg/1200px-Java-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510954" y="1644335"/>
            <a:ext cx="565882" cy="1071403"/>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rot="312884">
            <a:off x="7095393" y="1941730"/>
            <a:ext cx="3557797" cy="646331"/>
          </a:xfrm>
          <a:prstGeom prst="rect">
            <a:avLst/>
          </a:prstGeom>
          <a:solidFill>
            <a:srgbClr val="FFC000"/>
          </a:solidFill>
        </p:spPr>
        <p:txBody>
          <a:bodyPr wrap="square" rtlCol="0">
            <a:spAutoFit/>
          </a:bodyPr>
          <a:lstStyle/>
          <a:p>
            <a:pPr algn="ctr"/>
            <a:r>
              <a:rPr lang="de-AT" dirty="0" smtClean="0"/>
              <a:t>Entwicklungsdauer Java 1.0:</a:t>
            </a:r>
          </a:p>
          <a:p>
            <a:pPr algn="ctr"/>
            <a:r>
              <a:rPr lang="de-AT" dirty="0" smtClean="0"/>
              <a:t>ca. 5 Jahre</a:t>
            </a:r>
            <a:endParaRPr lang="en-US" dirty="0"/>
          </a:p>
        </p:txBody>
      </p:sp>
      <p:sp>
        <p:nvSpPr>
          <p:cNvPr id="10" name="Textfeld 9"/>
          <p:cNvSpPr txBox="1"/>
          <p:nvPr/>
        </p:nvSpPr>
        <p:spPr>
          <a:xfrm rot="21246003">
            <a:off x="1452846" y="1906394"/>
            <a:ext cx="3865775" cy="646331"/>
          </a:xfrm>
          <a:prstGeom prst="rect">
            <a:avLst/>
          </a:prstGeom>
          <a:solidFill>
            <a:srgbClr val="FFC000"/>
          </a:solidFill>
        </p:spPr>
        <p:txBody>
          <a:bodyPr wrap="square" rtlCol="0">
            <a:spAutoFit/>
          </a:bodyPr>
          <a:lstStyle/>
          <a:p>
            <a:pPr algn="ctr"/>
            <a:r>
              <a:rPr lang="de-AT" dirty="0" smtClean="0"/>
              <a:t>Entwicklungsdauer JavaScript 1.0:</a:t>
            </a:r>
          </a:p>
          <a:p>
            <a:pPr algn="ctr"/>
            <a:r>
              <a:rPr lang="de-AT" dirty="0" smtClean="0"/>
              <a:t>ca. 10 Tage</a:t>
            </a:r>
            <a:endParaRPr lang="en-US" dirty="0"/>
          </a:p>
        </p:txBody>
      </p:sp>
    </p:spTree>
    <p:extLst>
      <p:ext uri="{BB962C8B-B14F-4D97-AF65-F5344CB8AC3E}">
        <p14:creationId xmlns:p14="http://schemas.microsoft.com/office/powerpoint/2010/main" val="12585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500"/>
                                        <p:tgtEl>
                                          <p:spTgt spid="8">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fade">
                                      <p:cBhvr>
                                        <p:cTn id="39" dur="500"/>
                                        <p:tgtEl>
                                          <p:spTgt spid="8">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ieren 10"/>
          <p:cNvGrpSpPr/>
          <p:nvPr/>
        </p:nvGrpSpPr>
        <p:grpSpPr>
          <a:xfrm>
            <a:off x="6956717" y="1371600"/>
            <a:ext cx="5106916" cy="2918487"/>
            <a:chOff x="6892044" y="1473954"/>
            <a:chExt cx="5106916" cy="2918487"/>
          </a:xfrm>
        </p:grpSpPr>
        <p:pic>
          <p:nvPicPr>
            <p:cNvPr id="8204" name="Picture 12" descr="What Is the Future of Node.js? Node.js Benefits | LITSLINK Blo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92044" y="1473954"/>
              <a:ext cx="5106916" cy="2918487"/>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8275951" y="3941363"/>
              <a:ext cx="2339102" cy="369332"/>
            </a:xfrm>
            <a:prstGeom prst="rect">
              <a:avLst/>
            </a:prstGeom>
          </p:spPr>
          <p:txBody>
            <a:bodyPr wrap="none">
              <a:spAutoFit/>
            </a:bodyPr>
            <a:lstStyle/>
            <a:p>
              <a:r>
                <a:rPr lang="en-US" dirty="0">
                  <a:hlinkClick r:id="rId3"/>
                </a:rPr>
                <a:t>https://</a:t>
              </a:r>
              <a:r>
                <a:rPr lang="en-US" dirty="0" smtClean="0">
                  <a:hlinkClick r:id="rId3"/>
                </a:rPr>
                <a:t>nodejs.org/de</a:t>
              </a:r>
              <a:r>
                <a:rPr lang="en-US" dirty="0" smtClean="0"/>
                <a:t> </a:t>
              </a:r>
              <a:endParaRPr lang="en-US" dirty="0"/>
            </a:p>
          </p:txBody>
        </p:sp>
      </p:grpSp>
      <p:sp>
        <p:nvSpPr>
          <p:cNvPr id="2" name="Titel 1"/>
          <p:cNvSpPr>
            <a:spLocks noGrp="1"/>
          </p:cNvSpPr>
          <p:nvPr>
            <p:ph type="title"/>
          </p:nvPr>
        </p:nvSpPr>
        <p:spPr/>
        <p:txBody>
          <a:bodyPr/>
          <a:lstStyle/>
          <a:p>
            <a:r>
              <a:rPr lang="de-AT" dirty="0" smtClean="0"/>
              <a:t>JavaScript in Visual Studio Code</a:t>
            </a:r>
            <a:endParaRPr lang="en-US" dirty="0"/>
          </a:p>
        </p:txBody>
      </p:sp>
      <p:sp>
        <p:nvSpPr>
          <p:cNvPr id="9" name="Inhaltsplatzhalter 8"/>
          <p:cNvSpPr>
            <a:spLocks noGrp="1"/>
          </p:cNvSpPr>
          <p:nvPr>
            <p:ph idx="1"/>
          </p:nvPr>
        </p:nvSpPr>
        <p:spPr/>
        <p:txBody>
          <a:bodyPr/>
          <a:lstStyle/>
          <a:p>
            <a:r>
              <a:rPr lang="de-AT" dirty="0" smtClean="0"/>
              <a:t>Download der node.js </a:t>
            </a:r>
            <a:r>
              <a:rPr lang="de-AT" dirty="0" err="1" smtClean="0"/>
              <a:t>Runtime</a:t>
            </a:r>
            <a:endParaRPr lang="de-AT" dirty="0" smtClean="0"/>
          </a:p>
          <a:p>
            <a:r>
              <a:rPr lang="de-AT" dirty="0" smtClean="0"/>
              <a:t>Mit „F5“ wird das aktuelle </a:t>
            </a:r>
            <a:r>
              <a:rPr lang="de-AT" dirty="0" err="1" smtClean="0"/>
              <a:t>file</a:t>
            </a:r>
            <a:r>
              <a:rPr lang="de-AT" dirty="0" smtClean="0"/>
              <a:t> ausgeführt </a:t>
            </a:r>
          </a:p>
          <a:p>
            <a:r>
              <a:rPr lang="de-AT" dirty="0" smtClean="0"/>
              <a:t>in der </a:t>
            </a:r>
            <a:r>
              <a:rPr lang="de-AT" dirty="0" err="1" smtClean="0"/>
              <a:t>Debug</a:t>
            </a:r>
            <a:r>
              <a:rPr lang="de-AT" dirty="0" smtClean="0"/>
              <a:t> </a:t>
            </a:r>
            <a:r>
              <a:rPr lang="de-AT" dirty="0" err="1" smtClean="0"/>
              <a:t>Console</a:t>
            </a:r>
            <a:r>
              <a:rPr lang="de-AT" dirty="0" smtClean="0"/>
              <a:t> wird das Ergebnis </a:t>
            </a:r>
            <a:r>
              <a:rPr lang="de-AT" dirty="0" err="1" smtClean="0"/>
              <a:t>gelogged</a:t>
            </a:r>
            <a:endParaRPr lang="en-US" dirty="0"/>
          </a:p>
        </p:txBody>
      </p:sp>
      <p:sp>
        <p:nvSpPr>
          <p:cNvPr id="6" name="AutoShape 4" descr="Node.j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Grafik 13"/>
          <p:cNvPicPr>
            <a:picLocks noChangeAspect="1"/>
          </p:cNvPicPr>
          <p:nvPr/>
        </p:nvPicPr>
        <p:blipFill>
          <a:blip r:embed="rId4"/>
          <a:stretch>
            <a:fillRect/>
          </a:stretch>
        </p:blipFill>
        <p:spPr>
          <a:xfrm>
            <a:off x="1908094" y="3835768"/>
            <a:ext cx="4419644" cy="2518201"/>
          </a:xfrm>
          <a:prstGeom prst="rect">
            <a:avLst/>
          </a:prstGeom>
        </p:spPr>
      </p:pic>
    </p:spTree>
    <p:extLst>
      <p:ext uri="{BB962C8B-B14F-4D97-AF65-F5344CB8AC3E}">
        <p14:creationId xmlns:p14="http://schemas.microsoft.com/office/powerpoint/2010/main" val="280871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Ausführen des JS Codes</a:t>
            </a:r>
            <a:endParaRPr lang="en-US" dirty="0"/>
          </a:p>
        </p:txBody>
      </p:sp>
      <p:pic>
        <p:nvPicPr>
          <p:cNvPr id="9" name="Grafik 8"/>
          <p:cNvPicPr>
            <a:picLocks noChangeAspect="1"/>
          </p:cNvPicPr>
          <p:nvPr/>
        </p:nvPicPr>
        <p:blipFill>
          <a:blip r:embed="rId2"/>
          <a:stretch>
            <a:fillRect/>
          </a:stretch>
        </p:blipFill>
        <p:spPr>
          <a:xfrm>
            <a:off x="1064814" y="3052014"/>
            <a:ext cx="4837290" cy="2756165"/>
          </a:xfrm>
          <a:prstGeom prst="rect">
            <a:avLst/>
          </a:prstGeom>
        </p:spPr>
      </p:pic>
      <p:pic>
        <p:nvPicPr>
          <p:cNvPr id="6146" name="Picture 2" descr="Visual Studio Code - Wikiversity"/>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971800" y="1901687"/>
            <a:ext cx="833591" cy="8335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oogle Chrome - Wikipedia"/>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287592" y="1861716"/>
            <a:ext cx="873562" cy="873562"/>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p:cNvPicPr>
            <a:picLocks noChangeAspect="1"/>
          </p:cNvPicPr>
          <p:nvPr/>
        </p:nvPicPr>
        <p:blipFill>
          <a:blip r:embed="rId5"/>
          <a:stretch>
            <a:fillRect/>
          </a:stretch>
        </p:blipFill>
        <p:spPr>
          <a:xfrm>
            <a:off x="6758401" y="3052014"/>
            <a:ext cx="3931944" cy="2756165"/>
          </a:xfrm>
          <a:prstGeom prst="rect">
            <a:avLst/>
          </a:prstGeom>
        </p:spPr>
      </p:pic>
    </p:spTree>
    <p:extLst>
      <p:ext uri="{BB962C8B-B14F-4D97-AF65-F5344CB8AC3E}">
        <p14:creationId xmlns:p14="http://schemas.microsoft.com/office/powerpoint/2010/main" val="1763244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4BB0DD-7324-45C4-B5A6-14D95BB9F6E7}">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1903</Words>
  <Application>Microsoft Office PowerPoint</Application>
  <PresentationFormat>Breitbild</PresentationFormat>
  <Paragraphs>221</Paragraphs>
  <Slides>40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40</vt:i4>
      </vt:variant>
    </vt:vector>
  </HeadingPairs>
  <TitlesOfParts>
    <vt:vector size="45" baseType="lpstr">
      <vt:lpstr>Arial</vt:lpstr>
      <vt:lpstr>Avenir Next LT Pro</vt:lpstr>
      <vt:lpstr>Avenir Next LT Pro Light</vt:lpstr>
      <vt:lpstr>Wingdings</vt:lpstr>
      <vt:lpstr>EncaseVTI</vt:lpstr>
      <vt:lpstr>JavaScript Grundlagen</vt:lpstr>
      <vt:lpstr>Übersicht</vt:lpstr>
      <vt:lpstr>Einleitung</vt:lpstr>
      <vt:lpstr>JavaScript (JS) Wozu und Warum?</vt:lpstr>
      <vt:lpstr>JavaScript (JS) Wozu und Warum?</vt:lpstr>
      <vt:lpstr>JavaScript Historie</vt:lpstr>
      <vt:lpstr>JavaScript vs. Java</vt:lpstr>
      <vt:lpstr>JavaScript in Visual Studio Code</vt:lpstr>
      <vt:lpstr>Ausführen des JS Codes</vt:lpstr>
      <vt:lpstr>JS Berechnungen</vt:lpstr>
      <vt:lpstr>Grundrechenarten</vt:lpstr>
      <vt:lpstr>Erweiterte Operationen und Zahlensysteme</vt:lpstr>
      <vt:lpstr>JS Variablen</vt:lpstr>
      <vt:lpstr>Werte zwischenspeichern: Variablen</vt:lpstr>
      <vt:lpstr>Deklaration mit var und der Scope</vt:lpstr>
      <vt:lpstr>Unterschiede let vs var </vt:lpstr>
      <vt:lpstr>Konstanten</vt:lpstr>
      <vt:lpstr>Namenskonvention</vt:lpstr>
      <vt:lpstr>Variablen ohne vorherige Deklaration</vt:lpstr>
      <vt:lpstr>Spezielle Variablenwerte</vt:lpstr>
      <vt:lpstr>Übung zu Variablen</vt:lpstr>
      <vt:lpstr>JS Datentypen</vt:lpstr>
      <vt:lpstr>Datentyp: Number </vt:lpstr>
      <vt:lpstr>Datentyp: String</vt:lpstr>
      <vt:lpstr>Boolean Datentyp</vt:lpstr>
      <vt:lpstr>Datentyp: Object</vt:lpstr>
      <vt:lpstr>Vergleichsoperatoren</vt:lpstr>
      <vt:lpstr>Typensicherheit beim Vergleich</vt:lpstr>
      <vt:lpstr>String Methoden</vt:lpstr>
      <vt:lpstr>String: Length</vt:lpstr>
      <vt:lpstr>String: Slice</vt:lpstr>
      <vt:lpstr>String: toUpperCase &amp; toLowerCase</vt:lpstr>
      <vt:lpstr>String: indexOf &amp; lastIndexOf</vt:lpstr>
      <vt:lpstr>Prompt &amp; Alert</vt:lpstr>
      <vt:lpstr>Übung zu Strings </vt:lpstr>
      <vt:lpstr>Zusammenfassung (1)</vt:lpstr>
      <vt:lpstr>Zusammenfassung (2)</vt:lpstr>
      <vt:lpstr>JavaScript Übungen als Wiederholung</vt:lpstr>
      <vt:lpstr>Projekt: Portfolio Website </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134</cp:revision>
  <dcterms:created xsi:type="dcterms:W3CDTF">2023-08-23T09:07:38Z</dcterms:created>
  <dcterms:modified xsi:type="dcterms:W3CDTF">2023-10-24T13:27:46Z</dcterms:modified>
</cp:coreProperties>
</file>