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76" r:id="rId4"/>
    <p:sldId id="429" r:id="rId5"/>
    <p:sldId id="423" r:id="rId6"/>
    <p:sldId id="413" r:id="rId7"/>
    <p:sldId id="420" r:id="rId8"/>
    <p:sldId id="421" r:id="rId9"/>
    <p:sldId id="415" r:id="rId10"/>
    <p:sldId id="416" r:id="rId11"/>
    <p:sldId id="430" r:id="rId12"/>
    <p:sldId id="424" r:id="rId13"/>
    <p:sldId id="425" r:id="rId14"/>
    <p:sldId id="427" r:id="rId15"/>
    <p:sldId id="428" r:id="rId16"/>
    <p:sldId id="431" r:id="rId17"/>
    <p:sldId id="432" r:id="rId18"/>
    <p:sldId id="433" r:id="rId19"/>
    <p:sldId id="435" r:id="rId20"/>
    <p:sldId id="434" r:id="rId21"/>
    <p:sldId id="436" r:id="rId22"/>
    <p:sldId id="440" r:id="rId23"/>
    <p:sldId id="442" r:id="rId24"/>
    <p:sldId id="437" r:id="rId25"/>
    <p:sldId id="438" r:id="rId26"/>
    <p:sldId id="439" r:id="rId27"/>
    <p:sldId id="441" r:id="rId28"/>
    <p:sldId id="292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 err="1"/>
              <a:t>Javascript</a:t>
            </a:r>
            <a:r>
              <a:rPr lang="de-AT" sz="2800" dirty="0"/>
              <a:t> in Webseiten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8680" y="2055329"/>
            <a:ext cx="6318503" cy="4137259"/>
          </a:xfrm>
        </p:spPr>
        <p:txBody>
          <a:bodyPr>
            <a:normAutofit fontScale="92500" lnSpcReduction="20000"/>
          </a:bodyPr>
          <a:lstStyle/>
          <a:p>
            <a:r>
              <a:rPr lang="de-AT" dirty="0"/>
              <a:t>Elemente können auf verschiedene Weisen bearbeitet werden:</a:t>
            </a:r>
          </a:p>
          <a:p>
            <a:r>
              <a:rPr lang="de-AT" b="1" dirty="0"/>
              <a:t>style</a:t>
            </a:r>
            <a:r>
              <a:rPr lang="de-AT" dirty="0"/>
              <a:t> lässt uns die Stile auslesen und verändern (Achtung, nur inline Styles auslesbar!)</a:t>
            </a:r>
          </a:p>
          <a:p>
            <a:pPr lvl="1"/>
            <a:r>
              <a:rPr lang="de-AT" dirty="0"/>
              <a:t>die Schreibweise einzelner Stile kann leicht abweiche: Stile, die man in CSS mit – im Namen schreibt, schreibt man in diesem Objekt in </a:t>
            </a:r>
            <a:r>
              <a:rPr lang="de-AT" dirty="0" err="1"/>
              <a:t>camelCase</a:t>
            </a:r>
            <a:r>
              <a:rPr lang="de-AT" dirty="0"/>
              <a:t> (z.B. background-color in CSS entspricht </a:t>
            </a:r>
            <a:r>
              <a:rPr lang="de-AT" dirty="0" err="1"/>
              <a:t>backgroundColor</a:t>
            </a:r>
            <a:r>
              <a:rPr lang="de-AT" dirty="0"/>
              <a:t> in JavaScript).</a:t>
            </a:r>
          </a:p>
          <a:p>
            <a:r>
              <a:rPr lang="de-AT" dirty="0" err="1"/>
              <a:t>className</a:t>
            </a:r>
            <a:r>
              <a:rPr lang="de-AT" dirty="0"/>
              <a:t> bzw. </a:t>
            </a:r>
            <a:r>
              <a:rPr lang="de-AT" dirty="0" err="1"/>
              <a:t>classList</a:t>
            </a:r>
            <a:r>
              <a:rPr lang="de-AT" dirty="0"/>
              <a:t> lässt uns die Klassen eines Elements lesen und verändern</a:t>
            </a:r>
          </a:p>
          <a:p>
            <a:r>
              <a:rPr lang="de-AT" dirty="0" err="1"/>
              <a:t>innerText</a:t>
            </a:r>
            <a:r>
              <a:rPr lang="de-AT" dirty="0"/>
              <a:t> bzw. </a:t>
            </a:r>
            <a:r>
              <a:rPr lang="de-AT" dirty="0" err="1"/>
              <a:t>innerHTML</a:t>
            </a:r>
            <a:r>
              <a:rPr lang="de-AT" dirty="0"/>
              <a:t> lässt uns den Inhalt des Elements verändern</a:t>
            </a:r>
          </a:p>
          <a:p>
            <a:r>
              <a:rPr lang="de-AT" dirty="0" err="1"/>
              <a:t>value</a:t>
            </a:r>
            <a:r>
              <a:rPr lang="de-AT" dirty="0"/>
              <a:t> lässt uns den Wert eines Input-Elements auslesen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6371F8-3DDA-7FDE-9014-17A931662A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" r="54904" b="12968"/>
          <a:stretch/>
        </p:blipFill>
        <p:spPr>
          <a:xfrm>
            <a:off x="7723248" y="2034941"/>
            <a:ext cx="4330843" cy="19497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362078-BB75-F0F3-7350-8D304ABB8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63" b="19498"/>
          <a:stretch/>
        </p:blipFill>
        <p:spPr>
          <a:xfrm>
            <a:off x="7763596" y="4368746"/>
            <a:ext cx="4250148" cy="18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4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DOM Manipulation Teil 1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7523" y="2057400"/>
            <a:ext cx="5855912" cy="413725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Schreibe eine JavaScript-Datei (index.js) und manipuliere den DOM, um Folgendes zu erreichen:</a:t>
            </a:r>
          </a:p>
          <a:p>
            <a:r>
              <a:rPr lang="de-DE" dirty="0"/>
              <a:t>Wähle das &lt;p&gt;-Element mit der ID "</a:t>
            </a:r>
            <a:r>
              <a:rPr lang="de-DE" dirty="0" err="1"/>
              <a:t>output</a:t>
            </a:r>
            <a:r>
              <a:rPr lang="de-DE" dirty="0"/>
              <a:t>" aus und ändere seinen Textinhalt auf "Text geändert!".</a:t>
            </a:r>
          </a:p>
          <a:p>
            <a:r>
              <a:rPr lang="de-DE" dirty="0"/>
              <a:t>Wähle das &lt;h1&gt;-Element innerhalb des &lt;div&gt; mit der ID "main-container" aus und ändere seinen Textinhalt auf "DOM-Manipulationsübung abgeschlossen!".</a:t>
            </a:r>
          </a:p>
          <a:p>
            <a:r>
              <a:rPr lang="de-DE" dirty="0"/>
              <a:t>Wähle das &lt;</a:t>
            </a:r>
            <a:r>
              <a:rPr lang="de-DE" dirty="0" err="1"/>
              <a:t>button</a:t>
            </a:r>
            <a:r>
              <a:rPr lang="de-DE" dirty="0"/>
              <a:t>&gt;-Element mit der ID "</a:t>
            </a:r>
            <a:r>
              <a:rPr lang="de-DE" dirty="0" err="1"/>
              <a:t>changeTextButton</a:t>
            </a:r>
            <a:r>
              <a:rPr lang="de-DE" dirty="0"/>
              <a:t>" aus und ändere seinen Textinhalt auf "Klick mich!„ und seine Hintergrundfarbe auf blau.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r="25433"/>
          <a:stretch/>
        </p:blipFill>
        <p:spPr>
          <a:xfrm>
            <a:off x="7071220" y="2203704"/>
            <a:ext cx="4761115" cy="38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erstellen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79" y="188555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document.createElement</a:t>
            </a:r>
            <a:r>
              <a:rPr lang="de-AT" dirty="0"/>
              <a:t>(</a:t>
            </a:r>
            <a:r>
              <a:rPr lang="de-AT" dirty="0" err="1"/>
              <a:t>tagname</a:t>
            </a:r>
            <a:r>
              <a:rPr lang="de-AT" dirty="0"/>
              <a:t>) kann man Elemente erstellen.</a:t>
            </a:r>
          </a:p>
          <a:p>
            <a:r>
              <a:rPr lang="de-AT" dirty="0"/>
              <a:t>Mit .</a:t>
            </a:r>
            <a:r>
              <a:rPr lang="de-AT" dirty="0" err="1"/>
              <a:t>appendChild</a:t>
            </a:r>
            <a:r>
              <a:rPr lang="de-AT" dirty="0"/>
              <a:t>(</a:t>
            </a:r>
            <a:r>
              <a:rPr lang="de-AT" dirty="0" err="1"/>
              <a:t>createdElement</a:t>
            </a:r>
            <a:r>
              <a:rPr lang="de-AT" dirty="0"/>
              <a:t>) kann man sie an gewünschter Stelle einfügen, es hängt das </a:t>
            </a:r>
            <a:r>
              <a:rPr lang="de-AT" dirty="0" err="1"/>
              <a:t>element</a:t>
            </a:r>
            <a:r>
              <a:rPr lang="de-AT" dirty="0"/>
              <a:t> immer als letztes Children an.</a:t>
            </a:r>
          </a:p>
          <a:p>
            <a:r>
              <a:rPr lang="de-AT" dirty="0"/>
              <a:t>Mit .</a:t>
            </a:r>
            <a:r>
              <a:rPr lang="de-AT" dirty="0" err="1"/>
              <a:t>insertBefore</a:t>
            </a:r>
            <a:r>
              <a:rPr lang="de-AT" dirty="0"/>
              <a:t>(</a:t>
            </a:r>
            <a:r>
              <a:rPr lang="de-AT" dirty="0" err="1"/>
              <a:t>createdElement</a:t>
            </a:r>
            <a:r>
              <a:rPr lang="de-AT" dirty="0"/>
              <a:t>, </a:t>
            </a:r>
            <a:r>
              <a:rPr lang="de-AT" dirty="0" err="1"/>
              <a:t>otherChild</a:t>
            </a:r>
            <a:r>
              <a:rPr lang="de-AT" dirty="0"/>
              <a:t>) kann man das Element auch an gewünschter Stelle in den Children platzieren.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5282D3-95E2-57AF-E086-5DBBCCD2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19" y="4147962"/>
            <a:ext cx="9595820" cy="20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Elemente löschen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79" y="1885551"/>
            <a:ext cx="10217261" cy="4137259"/>
          </a:xfrm>
        </p:spPr>
        <p:txBody>
          <a:bodyPr>
            <a:normAutofit/>
          </a:bodyPr>
          <a:lstStyle/>
          <a:p>
            <a:r>
              <a:rPr lang="de-AT" dirty="0"/>
              <a:t>Mit .</a:t>
            </a:r>
            <a:r>
              <a:rPr lang="de-AT" dirty="0" err="1"/>
              <a:t>remove</a:t>
            </a:r>
            <a:r>
              <a:rPr lang="de-AT" dirty="0"/>
              <a:t>() kann ein Element aus dem DOM gelöscht werden.</a:t>
            </a:r>
          </a:p>
          <a:p>
            <a:r>
              <a:rPr lang="de-AT" dirty="0"/>
              <a:t>Das gleiche kann auch mit </a:t>
            </a:r>
            <a:r>
              <a:rPr lang="de-AT" dirty="0" err="1"/>
              <a:t>Parent.removeChild</a:t>
            </a:r>
            <a:r>
              <a:rPr lang="de-AT" dirty="0"/>
              <a:t>(</a:t>
            </a:r>
            <a:r>
              <a:rPr lang="de-AT" dirty="0" err="1"/>
              <a:t>node</a:t>
            </a:r>
            <a:r>
              <a:rPr lang="de-AT" dirty="0"/>
              <a:t>) erzielt werden. Letztere gibt das entfernte Element zurück, so dass man es an anderer Stelle wieder einfügen kann.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285EBC-FF79-93EE-FFA9-4D48EC8D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49" y="3429000"/>
            <a:ext cx="9963919" cy="24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90980" y="1885551"/>
            <a:ext cx="6124804" cy="4137259"/>
          </a:xfrm>
        </p:spPr>
        <p:txBody>
          <a:bodyPr>
            <a:normAutofit/>
          </a:bodyPr>
          <a:lstStyle/>
          <a:p>
            <a:r>
              <a:rPr lang="de-AT" dirty="0"/>
              <a:t>Ein Event ist ein Ereignis, das meist durch eine Interaktion des Benutzers ausgelöst wird, </a:t>
            </a:r>
            <a:r>
              <a:rPr lang="de-AT" dirty="0" err="1"/>
              <a:t>z.B</a:t>
            </a:r>
            <a:r>
              <a:rPr lang="de-AT" dirty="0"/>
              <a:t> der Nutzer drückt einen Button. </a:t>
            </a:r>
          </a:p>
          <a:p>
            <a:r>
              <a:rPr lang="de-AT" dirty="0"/>
              <a:t>JavaScript erlaubt es uns, auf solche Ereignisse zu reagieren, und in Folge dessen Code auszuführen. </a:t>
            </a:r>
          </a:p>
          <a:p>
            <a:r>
              <a:rPr lang="de-AT" dirty="0"/>
              <a:t>Dabei gibt es verschiedene Wege, einen sogenannten</a:t>
            </a:r>
          </a:p>
          <a:p>
            <a:r>
              <a:rPr lang="de-AT" dirty="0"/>
              <a:t>Event-</a:t>
            </a:r>
            <a:r>
              <a:rPr lang="de-AT" dirty="0" err="1"/>
              <a:t>Listener</a:t>
            </a:r>
            <a:r>
              <a:rPr lang="de-AT" dirty="0"/>
              <a:t> zu definieren:</a:t>
            </a:r>
          </a:p>
          <a:p>
            <a:pPr lvl="1"/>
            <a:r>
              <a:rPr lang="de-AT" dirty="0"/>
              <a:t>Direkt im HTML als Attribut (nicht empfohlen!)</a:t>
            </a:r>
          </a:p>
          <a:p>
            <a:pPr lvl="1"/>
            <a:r>
              <a:rPr lang="de-AT" dirty="0"/>
              <a:t>Setzen des Attributs mit JavaScript</a:t>
            </a:r>
          </a:p>
          <a:p>
            <a:pPr lvl="1"/>
            <a:r>
              <a:rPr lang="de-AT" dirty="0"/>
              <a:t>Explizite setzen eines Event-</a:t>
            </a:r>
            <a:r>
              <a:rPr lang="de-AT" dirty="0" err="1"/>
              <a:t>Listeners</a:t>
            </a:r>
            <a:r>
              <a:rPr lang="de-AT" dirty="0"/>
              <a:t> (der bevorzugte Weg):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ACA569-41CD-6B05-DE3E-6092570D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84" y="2103536"/>
            <a:ext cx="4612695" cy="20813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D60E0FF-12DA-9B49-A7D8-A39AF5BF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864" y="4367824"/>
            <a:ext cx="4823136" cy="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Eventübersicht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9311" y="2529068"/>
            <a:ext cx="5655104" cy="4123402"/>
          </a:xfrm>
        </p:spPr>
        <p:txBody>
          <a:bodyPr>
            <a:normAutofit/>
          </a:bodyPr>
          <a:lstStyle/>
          <a:p>
            <a:pPr lvl="2"/>
            <a:r>
              <a:rPr lang="de-AT" sz="1500" dirty="0" err="1"/>
              <a:t>click</a:t>
            </a:r>
            <a:r>
              <a:rPr lang="de-AT" sz="1500" dirty="0"/>
              <a:t>: Klick auf ein Element</a:t>
            </a:r>
          </a:p>
          <a:p>
            <a:pPr lvl="2"/>
            <a:r>
              <a:rPr lang="de-AT" sz="1500" dirty="0" err="1"/>
              <a:t>contextmenu</a:t>
            </a:r>
            <a:r>
              <a:rPr lang="de-AT" sz="1500" dirty="0"/>
              <a:t>: Klick mit der rechten Maustaste auf ein Element</a:t>
            </a:r>
          </a:p>
          <a:p>
            <a:pPr lvl="2"/>
            <a:r>
              <a:rPr lang="de-AT" sz="1500" dirty="0" err="1"/>
              <a:t>mouseover</a:t>
            </a:r>
            <a:r>
              <a:rPr lang="de-AT" sz="1500" dirty="0"/>
              <a:t>: Cursor wird über ein Element bewegt</a:t>
            </a:r>
          </a:p>
          <a:p>
            <a:pPr lvl="2"/>
            <a:r>
              <a:rPr lang="de-AT" sz="1500" dirty="0" err="1"/>
              <a:t>mouseout</a:t>
            </a:r>
            <a:r>
              <a:rPr lang="de-AT" sz="1500" dirty="0"/>
              <a:t>: Cursor verlässt ein Element</a:t>
            </a:r>
          </a:p>
          <a:p>
            <a:pPr lvl="2"/>
            <a:r>
              <a:rPr lang="de-AT" sz="1500" dirty="0" err="1"/>
              <a:t>mousedown</a:t>
            </a:r>
            <a:r>
              <a:rPr lang="de-AT" sz="1500" dirty="0"/>
              <a:t>: Maustaste wird gedrückt</a:t>
            </a:r>
          </a:p>
          <a:p>
            <a:pPr lvl="2"/>
            <a:r>
              <a:rPr lang="de-AT" sz="1500" dirty="0" err="1"/>
              <a:t>mouseup</a:t>
            </a:r>
            <a:r>
              <a:rPr lang="de-AT" sz="1500" dirty="0"/>
              <a:t>: Maustaste wird losgelassen</a:t>
            </a:r>
          </a:p>
          <a:p>
            <a:pPr lvl="2"/>
            <a:r>
              <a:rPr lang="de-AT" sz="1500" dirty="0" err="1"/>
              <a:t>mousemove</a:t>
            </a:r>
            <a:r>
              <a:rPr lang="de-AT" sz="1500" dirty="0"/>
              <a:t>: Maus wird bewegt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3E92978-6B03-B6DC-7F6E-769068FF4A7C}"/>
              </a:ext>
            </a:extLst>
          </p:cNvPr>
          <p:cNvSpPr txBox="1">
            <a:spLocks/>
          </p:cNvSpPr>
          <p:nvPr/>
        </p:nvSpPr>
        <p:spPr>
          <a:xfrm>
            <a:off x="6842620" y="2529068"/>
            <a:ext cx="4734187" cy="3168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 err="1"/>
              <a:t>dblclick</a:t>
            </a:r>
            <a:r>
              <a:rPr lang="de-AT" dirty="0"/>
              <a:t>: Doppelklick auf ein Element</a:t>
            </a:r>
          </a:p>
          <a:p>
            <a:r>
              <a:rPr lang="de-AT" dirty="0" err="1"/>
              <a:t>submit</a:t>
            </a:r>
            <a:r>
              <a:rPr lang="de-AT" dirty="0"/>
              <a:t>: Formular wird abgeschickt</a:t>
            </a:r>
          </a:p>
          <a:p>
            <a:r>
              <a:rPr lang="de-AT" dirty="0" err="1"/>
              <a:t>focus</a:t>
            </a:r>
            <a:r>
              <a:rPr lang="de-AT" dirty="0"/>
              <a:t>: Anwender setzt den Fokus auf ein Element</a:t>
            </a:r>
          </a:p>
          <a:p>
            <a:r>
              <a:rPr lang="de-AT" dirty="0" err="1"/>
              <a:t>blur</a:t>
            </a:r>
            <a:r>
              <a:rPr lang="de-AT" dirty="0"/>
              <a:t>: Ein Element verliert den Fokus</a:t>
            </a:r>
          </a:p>
          <a:p>
            <a:r>
              <a:rPr lang="de-AT" dirty="0" err="1"/>
              <a:t>keydown</a:t>
            </a:r>
            <a:r>
              <a:rPr lang="de-AT" dirty="0"/>
              <a:t>: Drücken einer Taste auf der Tastatur</a:t>
            </a:r>
          </a:p>
          <a:p>
            <a:r>
              <a:rPr lang="de-AT" dirty="0" err="1"/>
              <a:t>keyup</a:t>
            </a:r>
            <a:r>
              <a:rPr lang="de-AT" dirty="0"/>
              <a:t>: Loslassen einer Taste auf der Tastatur</a:t>
            </a:r>
          </a:p>
          <a:p>
            <a:r>
              <a:rPr lang="de-AT" dirty="0" err="1"/>
              <a:t>load</a:t>
            </a:r>
            <a:r>
              <a:rPr lang="de-AT" dirty="0"/>
              <a:t>: Wird ausgelöst, wenn der Inhalt geladen ist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02FABA2-738C-91D5-6CF9-02D9C87EA886}"/>
              </a:ext>
            </a:extLst>
          </p:cNvPr>
          <p:cNvSpPr txBox="1">
            <a:spLocks/>
          </p:cNvSpPr>
          <p:nvPr/>
        </p:nvSpPr>
        <p:spPr>
          <a:xfrm>
            <a:off x="1341314" y="1861719"/>
            <a:ext cx="9933490" cy="3818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Es gibt in JavaScript eine Vielzahl an Events, hier eine kurze Übersicht über die wichtigsten:</a:t>
            </a:r>
          </a:p>
          <a:p>
            <a:pPr lvl="1"/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53FFF1-AFE6-3934-8CDF-37A4D999EBD3}"/>
              </a:ext>
            </a:extLst>
          </p:cNvPr>
          <p:cNvSpPr txBox="1"/>
          <p:nvPr/>
        </p:nvSpPr>
        <p:spPr>
          <a:xfrm>
            <a:off x="1408425" y="5523347"/>
            <a:ext cx="9509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Wird der Event-</a:t>
            </a:r>
            <a:r>
              <a:rPr lang="de-AT" sz="1800" kern="1200" dirty="0" err="1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Listener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 als Attribut auf das Element gesetzt, so wird "on" vor den Eventnamen gesetzt</a:t>
            </a:r>
            <a:r>
              <a:rPr lang="de-AT" dirty="0"/>
              <a:t> </a:t>
            </a:r>
            <a:r>
              <a:rPr lang="de-AT" sz="1800" kern="1200" dirty="0">
                <a:solidFill>
                  <a:srgbClr val="000000"/>
                </a:solidFill>
                <a:effectLst/>
                <a:latin typeface="Avenir Next LT Pro Light" panose="020B0304020202020204" pitchFamily="34" charset="0"/>
                <a:ea typeface="+mn-ea"/>
                <a:cs typeface="+mn-cs"/>
              </a:rPr>
              <a:t>(siehe vorige Folie für ein Beispiel).</a:t>
            </a:r>
            <a:endParaRPr lang="de-A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37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DOM Manipulation Teil 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7184" y="2057400"/>
            <a:ext cx="5855912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Aktualisiere deine index.js-Datei, um die Ereignisbehandlung einzubeziehen:</a:t>
            </a:r>
          </a:p>
          <a:p>
            <a:r>
              <a:rPr lang="de-DE" dirty="0"/>
              <a:t>Füge dem main-container einen weiteren Button mit dem Text „Dark Mode“ nur unter Verwendung von </a:t>
            </a:r>
            <a:r>
              <a:rPr lang="de-DE" dirty="0" err="1"/>
              <a:t>Javascript</a:t>
            </a:r>
            <a:r>
              <a:rPr lang="de-DE" dirty="0"/>
              <a:t> hinzu</a:t>
            </a:r>
          </a:p>
          <a:p>
            <a:r>
              <a:rPr lang="de-DE" dirty="0"/>
              <a:t>Füge dem neuen Button einen Ereignis </a:t>
            </a:r>
            <a:r>
              <a:rPr lang="de-DE" dirty="0" err="1"/>
              <a:t>Listener</a:t>
            </a:r>
            <a:r>
              <a:rPr lang="de-DE" dirty="0"/>
              <a:t> hinzu. Wenn darauf geklickt wird, ändert sich Hintergrundfarbe des &lt;div&gt; mit der ID "main-container" zu schwarz und die Schrift darin wird weiß. Der Text innerhalb des Buttons ändert sich zu „Light Mode“</a:t>
            </a:r>
          </a:p>
          <a:p>
            <a:r>
              <a:rPr lang="de-DE" dirty="0"/>
              <a:t>Wird der Button erneut geklickt dann ändert sich die Hintergrundfarbe wieder auf weiß und der Text des neuen Button zu „Dark Mode“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r="25433"/>
          <a:stretch/>
        </p:blipFill>
        <p:spPr>
          <a:xfrm>
            <a:off x="7071220" y="2203704"/>
            <a:ext cx="4761115" cy="38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Abschlussübung „The </a:t>
            </a:r>
            <a:r>
              <a:rPr lang="de-AT" dirty="0" err="1"/>
              <a:t>Dice</a:t>
            </a:r>
            <a:r>
              <a:rPr lang="de-AT" dirty="0"/>
              <a:t> Game“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3192" y="2057400"/>
            <a:ext cx="6101862" cy="4137259"/>
          </a:xfrm>
        </p:spPr>
        <p:txBody>
          <a:bodyPr/>
          <a:lstStyle/>
          <a:p>
            <a:r>
              <a:rPr lang="de-AT" dirty="0"/>
              <a:t>Schreibe JS Code um ein Spiel zu implementieren bei dem 2 Würfel zufällig geworfen werden, einer für Spieler 1 und einer für Spieler 2. </a:t>
            </a:r>
          </a:p>
          <a:p>
            <a:r>
              <a:rPr lang="de-AT" dirty="0"/>
              <a:t>Das Programm soll je nachdem wer die höhere Zahl gewürfelt hat den Sieger ernennen. </a:t>
            </a:r>
          </a:p>
          <a:p>
            <a:r>
              <a:rPr lang="de-AT" dirty="0"/>
              <a:t>Durch Klick auf einen Button wird das Spiel erneut gestartet	</a:t>
            </a:r>
          </a:p>
          <a:p>
            <a:r>
              <a:rPr lang="de-AT" dirty="0"/>
              <a:t>Das HTML Grundgerüst findet ihr in euren Codebeispielen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992" y="2057400"/>
            <a:ext cx="4383030" cy="24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0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Abschlussübung Expert Level „Black Jack“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11116" y="2057400"/>
            <a:ext cx="5926016" cy="4137259"/>
          </a:xfrm>
        </p:spPr>
        <p:txBody>
          <a:bodyPr>
            <a:normAutofit fontScale="85000" lnSpcReduction="20000"/>
          </a:bodyPr>
          <a:lstStyle/>
          <a:p>
            <a:r>
              <a:rPr lang="de-AT" dirty="0"/>
              <a:t>Schreibe eine Webanwendung um ein Black Jack Spiel zu simulieren, bei der ein Spieler Black Jack gegen die Bank spielt</a:t>
            </a:r>
          </a:p>
          <a:p>
            <a:pPr lvl="1"/>
            <a:r>
              <a:rPr lang="de-AT" dirty="0"/>
              <a:t>Der Spieler versucht so nahe wie möglich auf 21 zu kommen</a:t>
            </a:r>
          </a:p>
          <a:p>
            <a:pPr lvl="1"/>
            <a:r>
              <a:rPr lang="de-AT" dirty="0"/>
              <a:t>Die Bank zieht Karten, so lange bis sie 16 oder mehr auf der Hand hat</a:t>
            </a:r>
          </a:p>
          <a:p>
            <a:pPr lvl="1"/>
            <a:r>
              <a:rPr lang="de-AT" dirty="0"/>
              <a:t>Wenn Spieler oder Bank über 21 kommen, verlieren sie das Spiel</a:t>
            </a:r>
          </a:p>
          <a:p>
            <a:pPr lvl="1"/>
            <a:r>
              <a:rPr lang="de-AT" dirty="0"/>
              <a:t>Es gewinnt derjenige der näher an 21 dran ist </a:t>
            </a:r>
          </a:p>
          <a:p>
            <a:r>
              <a:rPr lang="de-AT" dirty="0"/>
              <a:t>Der Spieler startet mit einem vorgegebenen </a:t>
            </a:r>
            <a:r>
              <a:rPr lang="de-AT" dirty="0" err="1"/>
              <a:t>Chipstack</a:t>
            </a:r>
            <a:endParaRPr lang="de-AT"/>
          </a:p>
          <a:p>
            <a:r>
              <a:rPr lang="de-AT"/>
              <a:t>In </a:t>
            </a:r>
            <a:r>
              <a:rPr lang="de-AT" dirty="0"/>
              <a:t>jeder Runde wird ein fixer Einsatz seiner verfügbaren Chips eingesetzt</a:t>
            </a:r>
          </a:p>
          <a:p>
            <a:r>
              <a:rPr lang="de-AT" dirty="0"/>
              <a:t>Der </a:t>
            </a:r>
            <a:r>
              <a:rPr lang="de-AT" dirty="0" err="1"/>
              <a:t>Chipstack</a:t>
            </a:r>
            <a:r>
              <a:rPr lang="de-AT" dirty="0"/>
              <a:t> des Spielers verändert sich nach jeder Runde</a:t>
            </a:r>
          </a:p>
          <a:p>
            <a:pPr lvl="1"/>
            <a:r>
              <a:rPr lang="de-AT" dirty="0"/>
              <a:t>Gewinnt der Spieler bekommt er seinen doppelten Einsatz zurück</a:t>
            </a:r>
          </a:p>
          <a:p>
            <a:pPr lvl="1"/>
            <a:r>
              <a:rPr lang="de-AT" dirty="0"/>
              <a:t>Verliert er die Runde verliert er auch seinen Einsatz</a:t>
            </a:r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747" y="2147184"/>
            <a:ext cx="4588116" cy="29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8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DB47C-3834-322E-3EB0-E75C1245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 </a:t>
            </a:r>
            <a:r>
              <a:rPr lang="de-AT" dirty="0" err="1"/>
              <a:t>Object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B5791-553E-FF78-C145-082615F4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71" y="1828716"/>
            <a:ext cx="9115165" cy="2210207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Man bekommt auch weitere Informationen über das Event, wie zum Beispiel die gedrückte Taste bei einem </a:t>
            </a:r>
            <a:r>
              <a:rPr lang="de-AT" dirty="0" err="1"/>
              <a:t>keydown</a:t>
            </a:r>
            <a:r>
              <a:rPr lang="de-AT" dirty="0"/>
              <a:t>. </a:t>
            </a:r>
          </a:p>
          <a:p>
            <a:r>
              <a:rPr lang="de-AT" dirty="0"/>
              <a:t>Diese Informationen findet man im Event Objekt, das dem </a:t>
            </a:r>
            <a:r>
              <a:rPr lang="de-AT" dirty="0" err="1"/>
              <a:t>Listener</a:t>
            </a:r>
            <a:r>
              <a:rPr lang="de-AT" dirty="0"/>
              <a:t> immer als erster Parameter übergeben wird. </a:t>
            </a:r>
          </a:p>
          <a:p>
            <a:r>
              <a:rPr lang="de-AT" dirty="0"/>
              <a:t>Der Inhalt des Objekts unterscheidet sich je nach Event-Typ (</a:t>
            </a:r>
            <a:r>
              <a:rPr lang="de-AT" dirty="0" err="1"/>
              <a:t>mouse</a:t>
            </a:r>
            <a:r>
              <a:rPr lang="de-AT" dirty="0"/>
              <a:t>, </a:t>
            </a:r>
            <a:r>
              <a:rPr lang="de-AT" dirty="0" err="1"/>
              <a:t>keyboard</a:t>
            </a:r>
            <a:r>
              <a:rPr lang="de-AT" dirty="0"/>
              <a:t>, etc.)</a:t>
            </a:r>
          </a:p>
          <a:p>
            <a:r>
              <a:rPr lang="de-AT" dirty="0"/>
              <a:t>Mit dem Keyword </a:t>
            </a:r>
            <a:r>
              <a:rPr lang="de-AT" b="1" dirty="0" err="1"/>
              <a:t>this</a:t>
            </a:r>
            <a:r>
              <a:rPr lang="de-AT" dirty="0"/>
              <a:t> kann auf das auslösende HTML Element referenziert werden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697289-7DEB-851C-3897-2138BD61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456" y="4251925"/>
            <a:ext cx="7169086" cy="22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250" y="1956652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 err="1"/>
              <a:t>Javascript</a:t>
            </a:r>
            <a:r>
              <a:rPr lang="de-AT" dirty="0"/>
              <a:t> in Webseite einbinden</a:t>
            </a:r>
          </a:p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Model (DOM)</a:t>
            </a:r>
          </a:p>
          <a:p>
            <a:r>
              <a:rPr lang="de-AT" dirty="0"/>
              <a:t>DOM Elemente selektieren</a:t>
            </a:r>
          </a:p>
          <a:p>
            <a:r>
              <a:rPr lang="de-AT" dirty="0"/>
              <a:t>Elemente bearbeiten</a:t>
            </a:r>
          </a:p>
          <a:p>
            <a:r>
              <a:rPr lang="de-AT" dirty="0"/>
              <a:t>Events</a:t>
            </a:r>
          </a:p>
          <a:p>
            <a:r>
              <a:rPr lang="de-AT" dirty="0"/>
              <a:t>Fehlerbehandlung</a:t>
            </a:r>
          </a:p>
          <a:p>
            <a:endParaRPr lang="de-AT" sz="1600" dirty="0"/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41" y="2040622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8A8A9-BE2B-E157-2690-5456BBBC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Event </a:t>
            </a:r>
            <a:r>
              <a:rPr lang="de-AT" dirty="0" err="1"/>
              <a:t>Bubbling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E97B-6CF9-69C9-8510-24E1D0CD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402" y="2057400"/>
            <a:ext cx="5486400" cy="4137259"/>
          </a:xfrm>
        </p:spPr>
        <p:txBody>
          <a:bodyPr>
            <a:normAutofit/>
          </a:bodyPr>
          <a:lstStyle/>
          <a:p>
            <a:r>
              <a:rPr lang="de-AT" dirty="0"/>
              <a:t>Ein Event wie zum Beispiel ein </a:t>
            </a:r>
            <a:r>
              <a:rPr lang="de-AT" dirty="0" err="1"/>
              <a:t>click</a:t>
            </a:r>
            <a:r>
              <a:rPr lang="de-AT" dirty="0"/>
              <a:t> wird nicht nur für das direkt angeklickte Element ausgelöst, sondern auch nacheinander auf alle Parent-Elemente.</a:t>
            </a:r>
          </a:p>
          <a:p>
            <a:r>
              <a:rPr lang="de-AT" dirty="0"/>
              <a:t>Beobachte das Verhalten, wenn du auf die verschiedenen verschachtelten Boxen klickst:</a:t>
            </a:r>
          </a:p>
          <a:p>
            <a:r>
              <a:rPr lang="de-AT" dirty="0"/>
              <a:t>Mit der Funktion </a:t>
            </a:r>
            <a:r>
              <a:rPr lang="de-AT" dirty="0" err="1"/>
              <a:t>event.stopPropagation</a:t>
            </a:r>
            <a:r>
              <a:rPr lang="de-AT" dirty="0"/>
              <a:t>() kann man verhindern, dass das Event an die Elternelemente weiter gegeben wird.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6EFF27-5740-342D-C729-1A5B94BB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482" y="1371600"/>
            <a:ext cx="4163194" cy="49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C9505-F14A-F063-8FBD-D37656C9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Audio durch Event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9C9ED4-4188-3C82-DF79-334A86FC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8705326" cy="4137259"/>
          </a:xfrm>
        </p:spPr>
        <p:txBody>
          <a:bodyPr/>
          <a:lstStyle/>
          <a:p>
            <a:r>
              <a:rPr lang="de-AT" dirty="0"/>
              <a:t>Man kann auch Audio durch Events abspielen lassen</a:t>
            </a:r>
          </a:p>
          <a:p>
            <a:r>
              <a:rPr lang="de-AT" dirty="0"/>
              <a:t>Dafür wird innerhalb der Funktion die der Event </a:t>
            </a:r>
            <a:r>
              <a:rPr lang="de-AT" dirty="0" err="1"/>
              <a:t>Listener</a:t>
            </a:r>
            <a:r>
              <a:rPr lang="de-AT" dirty="0"/>
              <a:t> aufruft folgender Code ausgeführt:</a:t>
            </a:r>
            <a:br>
              <a:rPr lang="de-AT" dirty="0"/>
            </a:b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12125-7380-8C80-26FF-FCE57C8B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23" y="3512890"/>
            <a:ext cx="4040540" cy="51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01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B179B-4444-9ECD-BA8B-6F1340C9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</a:t>
            </a:r>
            <a:r>
              <a:rPr lang="de-AT" dirty="0" err="1"/>
              <a:t>Drumkit</a:t>
            </a:r>
            <a:r>
              <a:rPr lang="de-AT" dirty="0"/>
              <a:t> gemeinsam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B9157-3617-128B-3268-3E481417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144" y="2057400"/>
            <a:ext cx="5605273" cy="4137259"/>
          </a:xfrm>
        </p:spPr>
        <p:txBody>
          <a:bodyPr/>
          <a:lstStyle/>
          <a:p>
            <a:r>
              <a:rPr lang="de-AT" dirty="0"/>
              <a:t>Programmiere ein digitales Schlagzeug als Webapplikation</a:t>
            </a:r>
          </a:p>
          <a:p>
            <a:r>
              <a:rPr lang="de-AT" dirty="0"/>
              <a:t>Klänge des Schlagzeugs werden abgespielt durch:</a:t>
            </a:r>
          </a:p>
          <a:p>
            <a:pPr lvl="1"/>
            <a:r>
              <a:rPr lang="de-AT" dirty="0"/>
              <a:t>Klicken auf Bilder der unterschiedlichen Drums </a:t>
            </a:r>
          </a:p>
          <a:p>
            <a:pPr lvl="1"/>
            <a:r>
              <a:rPr lang="de-AT" dirty="0"/>
              <a:t>Betätigen einer der zugewiesenen Tasten des Keyboards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8316B4-8015-F4C8-7356-3E94E932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598" y="2057400"/>
            <a:ext cx="4818082" cy="35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0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C8B35-7EA1-75A2-B847-3D49C222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Tipp: Teile und Herrsche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E3EE24-230A-4606-705D-D14538F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79" y="1946246"/>
            <a:ext cx="7457813" cy="4248413"/>
          </a:xfrm>
        </p:spPr>
        <p:txBody>
          <a:bodyPr>
            <a:normAutofit fontScale="92500"/>
          </a:bodyPr>
          <a:lstStyle/>
          <a:p>
            <a:r>
              <a:rPr lang="de-AT" dirty="0"/>
              <a:t>Zerlege ein komplexes Problem in kleinere, überschaubare Teilprobleme. Dies erleichtert das Verständnis und den Lösungsprozess.</a:t>
            </a:r>
          </a:p>
          <a:p>
            <a:r>
              <a:rPr lang="de-AT" dirty="0"/>
              <a:t>Gehe dabei iterativ auf mehreren Ebenen vor</a:t>
            </a:r>
          </a:p>
          <a:p>
            <a:r>
              <a:rPr lang="de-AT" dirty="0"/>
              <a:t>Beispiel im Kontext </a:t>
            </a:r>
            <a:r>
              <a:rPr lang="de-AT" dirty="0" err="1"/>
              <a:t>Drumkit</a:t>
            </a:r>
            <a:r>
              <a:rPr lang="de-AT" dirty="0"/>
              <a:t>: </a:t>
            </a:r>
          </a:p>
          <a:p>
            <a:pPr lvl="1"/>
            <a:r>
              <a:rPr lang="de-AT" dirty="0"/>
              <a:t>1. Frontend – Aufbau der Seite mit allen Drums  </a:t>
            </a:r>
          </a:p>
          <a:p>
            <a:pPr lvl="1"/>
            <a:r>
              <a:rPr lang="de-AT" dirty="0"/>
              <a:t>2. Backend – </a:t>
            </a:r>
            <a:r>
              <a:rPr lang="de-AT" dirty="0" err="1"/>
              <a:t>Javascript</a:t>
            </a:r>
            <a:r>
              <a:rPr lang="de-AT" dirty="0"/>
              <a:t> um Sounds abzuspielen</a:t>
            </a:r>
          </a:p>
          <a:p>
            <a:pPr lvl="2"/>
            <a:r>
              <a:rPr lang="de-AT" dirty="0"/>
              <a:t>2.1 Sounds beim Klicken auf ein Bild</a:t>
            </a:r>
          </a:p>
          <a:p>
            <a:pPr lvl="2"/>
            <a:r>
              <a:rPr lang="de-AT" dirty="0"/>
              <a:t>2.2 Sound beim Drücken der Tastatur</a:t>
            </a:r>
          </a:p>
          <a:p>
            <a:pPr lvl="3"/>
            <a:r>
              <a:rPr lang="de-AT" dirty="0"/>
              <a:t>2.2.1 Aktion beim Drücken einer beliebigen Taste</a:t>
            </a:r>
          </a:p>
          <a:p>
            <a:pPr lvl="3"/>
            <a:r>
              <a:rPr lang="de-AT" dirty="0"/>
              <a:t>2.2.2 Sound beim Drücken einer beliebigen Taste</a:t>
            </a:r>
          </a:p>
          <a:p>
            <a:pPr lvl="3"/>
            <a:r>
              <a:rPr lang="de-AT" dirty="0"/>
              <a:t>2.2.3 Unterschiedliche Sounds beim Drücken von unterschiedlichen Tasten </a:t>
            </a:r>
          </a:p>
          <a:p>
            <a:pPr lvl="3"/>
            <a:r>
              <a:rPr lang="de-AT" dirty="0"/>
              <a:t>…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1026" name="Picture 2" descr="Strichmännchen Serie Pumpy / teilen Stock-Vektorgrafik | Adobe Stock">
            <a:extLst>
              <a:ext uri="{FF2B5EF4-FFF2-40B4-BE49-F238E27FC236}">
                <a16:creationId xmlns:a16="http://schemas.microsoft.com/office/drawing/2014/main" id="{3203232E-C371-97D3-6793-78A29C221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56" y="2751588"/>
            <a:ext cx="4316951" cy="24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2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8739F-496D-5C59-76EA-F7EA5938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39" y="685800"/>
            <a:ext cx="8915402" cy="1371600"/>
          </a:xfrm>
        </p:spPr>
        <p:txBody>
          <a:bodyPr/>
          <a:lstStyle/>
          <a:p>
            <a:r>
              <a:rPr lang="de-AT" dirty="0"/>
              <a:t>Fehlerbehandlung durch Try-catch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B6B33-123E-5599-544A-FF1B65A9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57400"/>
            <a:ext cx="7534656" cy="4453128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Tritt im Programmcode ein Fehler auf, führt das für gewöhnlich zum Absturz des Programmes, bzw. zum Programmende. </a:t>
            </a:r>
          </a:p>
          <a:p>
            <a:r>
              <a:rPr lang="de-AT" dirty="0"/>
              <a:t>Die meisten Fehlerquellen sollten bereits im Code </a:t>
            </a:r>
            <a:r>
              <a:rPr lang="de-AT" dirty="0" err="1"/>
              <a:t>ausgemärzt</a:t>
            </a:r>
            <a:r>
              <a:rPr lang="de-AT" dirty="0"/>
              <a:t> werden (Fehler des Programmierers), jedoch gibt es unvorhersehbare Fehler, beispielsweise dass ein Server nicht erreichbar ist oder eine unerwartete Antwort schickt. </a:t>
            </a:r>
          </a:p>
          <a:p>
            <a:r>
              <a:rPr lang="de-AT" dirty="0"/>
              <a:t>Für solche Fälle gibt es das sogenannte </a:t>
            </a:r>
            <a:r>
              <a:rPr lang="de-AT" dirty="0" err="1"/>
              <a:t>try</a:t>
            </a:r>
            <a:r>
              <a:rPr lang="de-AT" dirty="0"/>
              <a:t>-catch, welches erlaubt, beliebige Fehler abzufangen und zu behandeln. </a:t>
            </a:r>
          </a:p>
          <a:p>
            <a:r>
              <a:rPr lang="de-AT" dirty="0"/>
              <a:t>Hierbei wird der Fehleranfällige Code in den </a:t>
            </a:r>
            <a:r>
              <a:rPr lang="de-AT" dirty="0" err="1"/>
              <a:t>try</a:t>
            </a:r>
            <a:r>
              <a:rPr lang="de-AT" dirty="0"/>
              <a:t> Code-Block gesetzt, tritt ein Fehler auf, wird dieser abgebrochen und man gelangt in den catch Code-Block. </a:t>
            </a:r>
          </a:p>
          <a:p>
            <a:r>
              <a:rPr lang="de-AT" dirty="0"/>
              <a:t>Dieser catch Code-Block erhält zudem einen Parameter (Variable), in dem man weitere Informationen zum aufgetretenen Fehler findet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80288F-0E12-41BD-FD96-20C75917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36" y="2057400"/>
            <a:ext cx="3260628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05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FB0A7-2199-63B6-D7BD-286B06A2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Try-catch in Aktion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BAE0A-A4EE-0EE0-BFF7-7E218DC1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92" y="2141290"/>
            <a:ext cx="5341424" cy="4137259"/>
          </a:xfrm>
        </p:spPr>
        <p:txBody>
          <a:bodyPr/>
          <a:lstStyle/>
          <a:p>
            <a:r>
              <a:rPr lang="de-AT" dirty="0"/>
              <a:t>Das Programm versucht den Code im </a:t>
            </a:r>
            <a:r>
              <a:rPr lang="de-AT" dirty="0" err="1"/>
              <a:t>try</a:t>
            </a:r>
            <a:r>
              <a:rPr lang="de-AT" dirty="0"/>
              <a:t>-Block auszuführen</a:t>
            </a:r>
          </a:p>
          <a:p>
            <a:r>
              <a:rPr lang="de-AT" dirty="0"/>
              <a:t>Kommt es zum Fehler, bricht es den Block ab und geht in den catch-Block</a:t>
            </a:r>
          </a:p>
          <a:p>
            <a:r>
              <a:rPr lang="de-AT" dirty="0"/>
              <a:t>Ein optionaler </a:t>
            </a:r>
            <a:r>
              <a:rPr lang="de-AT" dirty="0" err="1"/>
              <a:t>finally</a:t>
            </a:r>
            <a:r>
              <a:rPr lang="de-AT" dirty="0"/>
              <a:t>-Block wird immer ausgeführt (Code nach dem </a:t>
            </a:r>
            <a:r>
              <a:rPr lang="de-AT" dirty="0" err="1"/>
              <a:t>try</a:t>
            </a:r>
            <a:r>
              <a:rPr lang="de-AT" dirty="0"/>
              <a:t>-catch auch)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323FA5-9B4E-8E95-3025-B65CA518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49" y="2141290"/>
            <a:ext cx="4861155" cy="27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A6E1F-030E-12FF-A719-2CAB54D9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Fehler auslösen - </a:t>
            </a:r>
            <a:r>
              <a:rPr lang="de-AT" dirty="0" err="1"/>
              <a:t>Throw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ACF97-056A-4A5C-38A3-300B5786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51" y="1788952"/>
            <a:ext cx="9781381" cy="4137259"/>
          </a:xfrm>
        </p:spPr>
        <p:txBody>
          <a:bodyPr/>
          <a:lstStyle/>
          <a:p>
            <a:r>
              <a:rPr lang="de-AT" dirty="0"/>
              <a:t>Möchte man selbst einen Fehler auslösen, kann man dies mit dem Schlüsselwort </a:t>
            </a:r>
            <a:r>
              <a:rPr lang="de-AT" b="1" dirty="0" err="1"/>
              <a:t>throw</a:t>
            </a:r>
            <a:r>
              <a:rPr lang="de-AT" dirty="0"/>
              <a:t> machen. </a:t>
            </a:r>
          </a:p>
          <a:p>
            <a:r>
              <a:rPr lang="de-AT" dirty="0"/>
              <a:t>Diesem</a:t>
            </a:r>
            <a:r>
              <a:rPr lang="de-AT" b="1" dirty="0"/>
              <a:t> </a:t>
            </a:r>
            <a:r>
              <a:rPr lang="de-AT" b="1" dirty="0" err="1"/>
              <a:t>throw</a:t>
            </a:r>
            <a:r>
              <a:rPr lang="de-AT" b="1" dirty="0"/>
              <a:t> </a:t>
            </a:r>
            <a:r>
              <a:rPr lang="de-AT" dirty="0"/>
              <a:t>muss ein Objekt der Klasse Error folgen, </a:t>
            </a:r>
          </a:p>
          <a:p>
            <a:r>
              <a:rPr lang="de-AT" dirty="0"/>
              <a:t>Dieses erzeugt man mit dem </a:t>
            </a:r>
            <a:r>
              <a:rPr lang="de-AT" dirty="0" err="1"/>
              <a:t>new</a:t>
            </a:r>
            <a:r>
              <a:rPr lang="de-AT" dirty="0"/>
              <a:t> Schlüsselwort, und den runden Klammern hinter dem Klassennamen. </a:t>
            </a:r>
          </a:p>
          <a:p>
            <a:r>
              <a:rPr lang="de-AT" dirty="0"/>
              <a:t>Innerhalb dieser Klammern kann man dem Error eine Nachricht geben, warum der Code fehlgeschlagen ist.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3FCAE7-2E8F-7FA5-DD48-76ED5DA0E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656" y="4540774"/>
            <a:ext cx="6611045" cy="172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2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FBF71-D5F9-A170-100A-2A9FB69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Fehlerbehandlung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E9672F-F08F-5EE6-3B4D-7C711004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057400"/>
            <a:ext cx="7434072" cy="4137259"/>
          </a:xfrm>
        </p:spPr>
        <p:txBody>
          <a:bodyPr/>
          <a:lstStyle/>
          <a:p>
            <a:r>
              <a:rPr lang="de-AT" dirty="0"/>
              <a:t>Schreibe eine Funktion die 2 Zahlen als Parameter übergibt und beide Zahlen miteinander dividiert (erste / zweite)</a:t>
            </a:r>
          </a:p>
          <a:p>
            <a:r>
              <a:rPr lang="de-AT" dirty="0"/>
              <a:t>Füge eine Fehlerbehandlung ein für den Fall dass:</a:t>
            </a:r>
          </a:p>
          <a:p>
            <a:pPr lvl="1"/>
            <a:r>
              <a:rPr lang="de-AT" dirty="0"/>
              <a:t>Anstelle von Zahlen, Strings übergeben wurden</a:t>
            </a:r>
          </a:p>
          <a:p>
            <a:pPr lvl="1"/>
            <a:r>
              <a:rPr lang="de-AT" dirty="0"/>
              <a:t>Die 2. Zahl die übergeben wurde = 0 (Division durch 0)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90E4C03-5FC9-7F0A-9691-438AE2C0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36" y="2057400"/>
            <a:ext cx="3260628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0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Javascript</a:t>
            </a:r>
            <a:r>
              <a:rPr lang="de-AT" dirty="0"/>
              <a:t> in Webseite einbinden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057400"/>
            <a:ext cx="5833520" cy="413725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Über den &lt;</a:t>
            </a:r>
            <a:r>
              <a:rPr lang="de-AT" dirty="0" err="1"/>
              <a:t>script</a:t>
            </a:r>
            <a:r>
              <a:rPr lang="de-AT" dirty="0"/>
              <a:t>&gt; Tag wird JS in HTML Eingebunden</a:t>
            </a:r>
          </a:p>
          <a:p>
            <a:r>
              <a:rPr lang="de-AT" dirty="0"/>
              <a:t>Es gibt 3 unterschiedliche Möglichkeiten </a:t>
            </a:r>
            <a:r>
              <a:rPr lang="de-AT" dirty="0" err="1"/>
              <a:t>Javascript</a:t>
            </a:r>
            <a:r>
              <a:rPr lang="de-AT" dirty="0"/>
              <a:t> im HTML einzubinden</a:t>
            </a:r>
          </a:p>
          <a:p>
            <a:pPr lvl="1"/>
            <a:r>
              <a:rPr lang="de-AT" dirty="0"/>
              <a:t>Inline</a:t>
            </a:r>
          </a:p>
          <a:p>
            <a:pPr lvl="1"/>
            <a:r>
              <a:rPr lang="de-AT" dirty="0"/>
              <a:t>Internal</a:t>
            </a:r>
          </a:p>
          <a:p>
            <a:pPr lvl="1"/>
            <a:r>
              <a:rPr lang="de-AT" dirty="0"/>
              <a:t>Externe </a:t>
            </a:r>
            <a:r>
              <a:rPr lang="de-AT" dirty="0" err="1"/>
              <a:t>js</a:t>
            </a:r>
            <a:r>
              <a:rPr lang="de-AT" dirty="0"/>
              <a:t> Files</a:t>
            </a:r>
          </a:p>
          <a:p>
            <a:r>
              <a:rPr lang="de-AT" dirty="0"/>
              <a:t>Die Stelle an der </a:t>
            </a:r>
            <a:r>
              <a:rPr lang="de-AT" dirty="0" err="1"/>
              <a:t>Javascript</a:t>
            </a:r>
            <a:r>
              <a:rPr lang="de-AT" dirty="0"/>
              <a:t> im HTML eingebunden wird ist von großer Bedeutung</a:t>
            </a:r>
          </a:p>
          <a:p>
            <a:r>
              <a:rPr lang="de-AT" dirty="0"/>
              <a:t>In den meisten Fällen am Ende des Body Tags empfehlenswert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BBC1CB3-8EAF-4375-C52A-338CB0DC3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68"/>
          <a:stretch/>
        </p:blipFill>
        <p:spPr>
          <a:xfrm>
            <a:off x="8080131" y="2778158"/>
            <a:ext cx="3554592" cy="25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Object</a:t>
            </a:r>
            <a:r>
              <a:rPr lang="de-AT" dirty="0"/>
              <a:t> Model (DOM)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057400"/>
            <a:ext cx="4764024" cy="4137259"/>
          </a:xfrm>
        </p:spPr>
        <p:txBody>
          <a:bodyPr>
            <a:normAutofit fontScale="92500"/>
          </a:bodyPr>
          <a:lstStyle/>
          <a:p>
            <a:r>
              <a:rPr lang="de-AT" dirty="0"/>
              <a:t>Browser wandelt HTML Datei in eine hierarchische Baum-Struktur um </a:t>
            </a:r>
          </a:p>
          <a:p>
            <a:r>
              <a:rPr lang="de-AT" dirty="0"/>
              <a:t>Jedes HTML-Element repräsentiert ein Objekt des Baumes</a:t>
            </a:r>
          </a:p>
          <a:p>
            <a:r>
              <a:rPr lang="de-AT" dirty="0"/>
              <a:t>Objekte besitzen Eigenschaften (Properties)</a:t>
            </a:r>
          </a:p>
          <a:p>
            <a:pPr lvl="1"/>
            <a:r>
              <a:rPr lang="de-AT" dirty="0" err="1"/>
              <a:t>innerHTML</a:t>
            </a:r>
            <a:r>
              <a:rPr lang="de-AT" dirty="0"/>
              <a:t>, style, </a:t>
            </a:r>
            <a:r>
              <a:rPr lang="de-AT" dirty="0" err="1"/>
              <a:t>firstChild</a:t>
            </a:r>
            <a:r>
              <a:rPr lang="de-AT" dirty="0"/>
              <a:t>,…</a:t>
            </a:r>
          </a:p>
          <a:p>
            <a:r>
              <a:rPr lang="de-AT" dirty="0"/>
              <a:t>Objekte besitzen Methoden</a:t>
            </a:r>
          </a:p>
          <a:p>
            <a:pPr lvl="1"/>
            <a:r>
              <a:rPr lang="de-AT" dirty="0"/>
              <a:t>Click(), </a:t>
            </a:r>
            <a:r>
              <a:rPr lang="de-AT" dirty="0" err="1"/>
              <a:t>setAttribute</a:t>
            </a:r>
            <a:r>
              <a:rPr lang="de-AT" dirty="0"/>
              <a:t>(), </a:t>
            </a:r>
            <a:r>
              <a:rPr lang="de-AT" dirty="0" err="1"/>
              <a:t>appendChild</a:t>
            </a:r>
            <a:r>
              <a:rPr lang="de-AT" dirty="0"/>
              <a:t>()</a:t>
            </a:r>
          </a:p>
          <a:p>
            <a:r>
              <a:rPr lang="de-AT" dirty="0" err="1"/>
              <a:t>Javascript</a:t>
            </a:r>
            <a:r>
              <a:rPr lang="de-AT" dirty="0"/>
              <a:t> kann sowohl Methoden als auch Eigenschaften abrufen und verändern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5A835F-376F-A0E4-365D-358C6FD0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68" y="2200573"/>
            <a:ext cx="5700354" cy="24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4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 Elemente selektieren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131A480-1EE7-3F9B-5823-5D520E7F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1" y="2057400"/>
            <a:ext cx="5644365" cy="4137259"/>
          </a:xfrm>
        </p:spPr>
        <p:txBody>
          <a:bodyPr>
            <a:normAutofit/>
          </a:bodyPr>
          <a:lstStyle/>
          <a:p>
            <a:r>
              <a:rPr lang="de-AT" dirty="0"/>
              <a:t>Um einzelne Elemente im DOM zu selektieren können folgende Methoden verwendet werden</a:t>
            </a:r>
          </a:p>
          <a:p>
            <a:pPr lvl="1"/>
            <a:r>
              <a:rPr lang="de-AT" dirty="0" err="1"/>
              <a:t>getElementsByTagName</a:t>
            </a:r>
            <a:endParaRPr lang="de-AT" dirty="0"/>
          </a:p>
          <a:p>
            <a:pPr lvl="1"/>
            <a:r>
              <a:rPr lang="de-AT" dirty="0" err="1"/>
              <a:t>getElementsByClassName</a:t>
            </a:r>
            <a:endParaRPr lang="de-AT" dirty="0"/>
          </a:p>
          <a:p>
            <a:pPr lvl="1"/>
            <a:r>
              <a:rPr lang="de-AT" dirty="0" err="1"/>
              <a:t>getElementById</a:t>
            </a:r>
            <a:endParaRPr lang="de-AT" dirty="0"/>
          </a:p>
          <a:p>
            <a:pPr lvl="1"/>
            <a:r>
              <a:rPr lang="de-AT" dirty="0" err="1"/>
              <a:t>querySelector</a:t>
            </a:r>
            <a:endParaRPr lang="de-AT" dirty="0"/>
          </a:p>
          <a:p>
            <a:pPr lvl="1"/>
            <a:r>
              <a:rPr lang="de-AT" dirty="0" err="1"/>
              <a:t>querySelectorAll</a:t>
            </a:r>
            <a:endParaRPr lang="de-AT" dirty="0"/>
          </a:p>
          <a:p>
            <a:pPr lvl="1"/>
            <a:r>
              <a:rPr lang="de-AT" dirty="0" err="1"/>
              <a:t>getElementsByName</a:t>
            </a:r>
            <a:r>
              <a:rPr lang="de-AT" dirty="0"/>
              <a:t> (wird hauptsächlich für Formularelemente verwendet)</a:t>
            </a:r>
          </a:p>
          <a:p>
            <a:r>
              <a:rPr lang="de-AT" dirty="0"/>
              <a:t>Elemente werden auch häufig als Nodes bezeichnet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8622062-3977-3947-80C7-5F0275CC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70" y="2382473"/>
            <a:ext cx="5408074" cy="307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Elements By Tag Name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83463" y="1848975"/>
            <a:ext cx="974672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document.getElementsByTagName</a:t>
            </a:r>
            <a:r>
              <a:rPr lang="de-AT" dirty="0"/>
              <a:t>(</a:t>
            </a:r>
            <a:r>
              <a:rPr lang="de-AT" dirty="0" err="1"/>
              <a:t>tagname</a:t>
            </a:r>
            <a:r>
              <a:rPr lang="de-AT" dirty="0"/>
              <a:t>) erhalten wir eine Liste an Elementen.</a:t>
            </a:r>
          </a:p>
          <a:p>
            <a:r>
              <a:rPr lang="de-AT" b="1" dirty="0"/>
              <a:t>Achtung, diese Liste (</a:t>
            </a:r>
            <a:r>
              <a:rPr lang="de-AT" b="1" dirty="0" err="1"/>
              <a:t>HTMLCollection</a:t>
            </a:r>
            <a:r>
              <a:rPr lang="de-AT" b="1" dirty="0"/>
              <a:t>) ist kein echtes Array, nur Array-ähnlich.</a:t>
            </a:r>
          </a:p>
          <a:p>
            <a:r>
              <a:rPr lang="de-AT" dirty="0"/>
              <a:t>Man kann mit .</a:t>
            </a:r>
            <a:r>
              <a:rPr lang="de-AT" dirty="0" err="1"/>
              <a:t>length</a:t>
            </a:r>
            <a:r>
              <a:rPr lang="de-AT" dirty="0"/>
              <a:t> die Länge abprüfen, und mit [i] auf bestimmte Stellen zugreifen, aber keine Array-Methoden wie </a:t>
            </a:r>
            <a:r>
              <a:rPr lang="de-AT" dirty="0" err="1"/>
              <a:t>z.b.</a:t>
            </a:r>
            <a:r>
              <a:rPr lang="de-AT" dirty="0"/>
              <a:t> .</a:t>
            </a:r>
            <a:r>
              <a:rPr lang="de-AT" dirty="0" err="1"/>
              <a:t>forEach</a:t>
            </a:r>
            <a:r>
              <a:rPr lang="de-AT" dirty="0"/>
              <a:t>() benutzen. </a:t>
            </a:r>
          </a:p>
          <a:p>
            <a:r>
              <a:rPr lang="de-AT" dirty="0" err="1"/>
              <a:t>for</a:t>
            </a:r>
            <a:r>
              <a:rPr lang="de-AT" dirty="0"/>
              <a:t>-Schleifen können aber verwendet werden.</a:t>
            </a:r>
          </a:p>
          <a:p>
            <a:endParaRPr lang="de-AT" b="1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F768BD-AD8D-B722-951B-290342E0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88" y="4059474"/>
            <a:ext cx="10619232" cy="23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Elements By Class Name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3976" y="1848975"/>
            <a:ext cx="1045827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document.getElementsByClassName</a:t>
            </a:r>
            <a:r>
              <a:rPr lang="de-AT" dirty="0"/>
              <a:t>(</a:t>
            </a:r>
            <a:r>
              <a:rPr lang="de-AT" dirty="0" err="1"/>
              <a:t>classname</a:t>
            </a:r>
            <a:r>
              <a:rPr lang="de-AT" dirty="0"/>
              <a:t>) erhalten wir eine Liste an Elementen.</a:t>
            </a:r>
          </a:p>
          <a:p>
            <a:r>
              <a:rPr lang="de-AT" dirty="0"/>
              <a:t>Ergebnis enthält erneut eine HTML-Collection und verhält sich genauso wie </a:t>
            </a:r>
            <a:r>
              <a:rPr lang="de-AT" dirty="0" err="1"/>
              <a:t>getElementsByTagName</a:t>
            </a:r>
            <a:r>
              <a:rPr lang="de-AT" dirty="0"/>
              <a:t>(tag)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7C7FE7-CA97-7424-A63C-3DD37534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76" y="3480862"/>
            <a:ext cx="10830186" cy="25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Get</a:t>
            </a:r>
            <a:r>
              <a:rPr lang="de-AT" dirty="0"/>
              <a:t> Element By ID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3976" y="1848975"/>
            <a:ext cx="10458273" cy="4137259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dirty="0" err="1"/>
              <a:t>document.getElementById</a:t>
            </a:r>
            <a:r>
              <a:rPr lang="de-AT" dirty="0"/>
              <a:t>(ID) erhalten wir genau ein Element oder null, je nachdem ob es ein Element mit der angegebenen ID gibt.</a:t>
            </a:r>
          </a:p>
          <a:p>
            <a:r>
              <a:rPr lang="de-AT" dirty="0"/>
              <a:t>Wir können direkt auf das Ergebnis zugreifen und Eigenschaften oder Methoden abrufen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DC2975-F2FB-73CA-E1DD-DFAE411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0" y="3663348"/>
            <a:ext cx="10631313" cy="227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Query </a:t>
            </a:r>
            <a:r>
              <a:rPr lang="de-AT" dirty="0" err="1"/>
              <a:t>Selector</a:t>
            </a:r>
            <a:r>
              <a:rPr lang="de-AT" dirty="0"/>
              <a:t> (All)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28344" y="2057400"/>
            <a:ext cx="4553103" cy="4125038"/>
          </a:xfrm>
        </p:spPr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b="1" dirty="0" err="1"/>
              <a:t>document.querySelector</a:t>
            </a:r>
            <a:r>
              <a:rPr lang="de-AT" b="1" dirty="0"/>
              <a:t>(</a:t>
            </a:r>
            <a:r>
              <a:rPr lang="de-AT" b="1" dirty="0" err="1"/>
              <a:t>query</a:t>
            </a:r>
            <a:r>
              <a:rPr lang="de-AT" b="1" dirty="0"/>
              <a:t>) </a:t>
            </a:r>
            <a:r>
              <a:rPr lang="de-AT" dirty="0"/>
              <a:t>können </a:t>
            </a:r>
            <a:r>
              <a:rPr lang="de-AT" b="1" dirty="0"/>
              <a:t>CSS-Selektoren </a:t>
            </a:r>
            <a:r>
              <a:rPr lang="de-AT" dirty="0"/>
              <a:t>als </a:t>
            </a:r>
            <a:r>
              <a:rPr lang="de-AT" dirty="0" err="1"/>
              <a:t>query</a:t>
            </a:r>
            <a:r>
              <a:rPr lang="de-AT" dirty="0"/>
              <a:t> verwendet werden.</a:t>
            </a:r>
          </a:p>
          <a:p>
            <a:r>
              <a:rPr lang="de-AT" dirty="0"/>
              <a:t>Man erhält </a:t>
            </a:r>
            <a:r>
              <a:rPr lang="de-AT" b="1" dirty="0"/>
              <a:t>ein Element </a:t>
            </a:r>
            <a:r>
              <a:rPr lang="de-AT" dirty="0"/>
              <a:t>oder null. </a:t>
            </a:r>
          </a:p>
          <a:p>
            <a:r>
              <a:rPr lang="de-AT" dirty="0"/>
              <a:t>Gibt es mehrere Elemente die auf die </a:t>
            </a:r>
            <a:r>
              <a:rPr lang="de-AT" dirty="0" err="1"/>
              <a:t>query</a:t>
            </a:r>
            <a:r>
              <a:rPr lang="de-AT" dirty="0"/>
              <a:t> zutreffen, bekommt man nur das erste davon.</a:t>
            </a:r>
          </a:p>
          <a:p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AT" dirty="0"/>
              <a:t>Mit </a:t>
            </a:r>
            <a:r>
              <a:rPr lang="de-AT" b="1" dirty="0" err="1"/>
              <a:t>document.querySelectorAll</a:t>
            </a:r>
            <a:r>
              <a:rPr lang="de-AT" b="1" dirty="0"/>
              <a:t>(</a:t>
            </a:r>
            <a:r>
              <a:rPr lang="de-AT" b="1" dirty="0" err="1"/>
              <a:t>query</a:t>
            </a:r>
            <a:r>
              <a:rPr lang="de-AT" b="1" dirty="0"/>
              <a:t>) </a:t>
            </a:r>
            <a:r>
              <a:rPr lang="de-AT" dirty="0"/>
              <a:t>können ebenfalls CSS-</a:t>
            </a:r>
            <a:r>
              <a:rPr lang="de-AT" dirty="0" err="1"/>
              <a:t>Selektoren</a:t>
            </a:r>
            <a:r>
              <a:rPr lang="de-AT" dirty="0"/>
              <a:t> als </a:t>
            </a:r>
            <a:r>
              <a:rPr lang="de-AT" dirty="0" err="1"/>
              <a:t>query</a:t>
            </a:r>
            <a:r>
              <a:rPr lang="de-AT" dirty="0"/>
              <a:t> verwendet werden.</a:t>
            </a:r>
          </a:p>
          <a:p>
            <a:r>
              <a:rPr lang="de-AT" dirty="0"/>
              <a:t>Man erhält hier eine </a:t>
            </a:r>
            <a:r>
              <a:rPr lang="de-AT" b="1" dirty="0"/>
              <a:t>Liste an Elementen </a:t>
            </a:r>
            <a:r>
              <a:rPr lang="de-AT" dirty="0"/>
              <a:t>(wiederrum kein echtes Array).</a:t>
            </a:r>
            <a:endParaRPr lang="en-US" dirty="0"/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DEE6095-FD09-45C3-5704-0AE561C6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0" y="5145862"/>
            <a:ext cx="5078801" cy="9372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CC8DD9A-7671-7B21-7F23-17E253B05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113985"/>
            <a:ext cx="5474902" cy="9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Microsoft Office PowerPoint</Application>
  <PresentationFormat>Breitbild</PresentationFormat>
  <Paragraphs>172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2" baseType="lpstr">
      <vt:lpstr>Arial</vt:lpstr>
      <vt:lpstr>Avenir Next LT Pro</vt:lpstr>
      <vt:lpstr>Avenir Next LT Pro Light</vt:lpstr>
      <vt:lpstr>EncaseVTI</vt:lpstr>
      <vt:lpstr>Javascript in Webseiten</vt:lpstr>
      <vt:lpstr>Übersicht</vt:lpstr>
      <vt:lpstr>Javascript in Webseite einbinden</vt:lpstr>
      <vt:lpstr>Document Object Model (DOM)</vt:lpstr>
      <vt:lpstr>DOM Elemente selektieren</vt:lpstr>
      <vt:lpstr>Get Elements By Tag Name</vt:lpstr>
      <vt:lpstr>Get Elements By Class Name</vt:lpstr>
      <vt:lpstr>Get Element By ID</vt:lpstr>
      <vt:lpstr>Query Selector (All)</vt:lpstr>
      <vt:lpstr>Elemente bearbeiten</vt:lpstr>
      <vt:lpstr>Übung zu DOM Manipulation Teil 1</vt:lpstr>
      <vt:lpstr>Elemente erstellen</vt:lpstr>
      <vt:lpstr>Elemente löschen</vt:lpstr>
      <vt:lpstr>Events</vt:lpstr>
      <vt:lpstr>Eventübersicht</vt:lpstr>
      <vt:lpstr>Übung zu DOM Manipulation Teil 2</vt:lpstr>
      <vt:lpstr>Abschlussübung „The Dice Game“</vt:lpstr>
      <vt:lpstr>Abschlussübung Expert Level „Black Jack“</vt:lpstr>
      <vt:lpstr>Event Object</vt:lpstr>
      <vt:lpstr>Event Bubbling</vt:lpstr>
      <vt:lpstr>Audio durch Event </vt:lpstr>
      <vt:lpstr>Übung Drumkit gemeinsam</vt:lpstr>
      <vt:lpstr>Tipp: Teile und Herrsche</vt:lpstr>
      <vt:lpstr>Fehlerbehandlung durch Try-catch </vt:lpstr>
      <vt:lpstr>Try-catch in Aktion</vt:lpstr>
      <vt:lpstr>Fehler auslösen - Throw</vt:lpstr>
      <vt:lpstr>Übung zu Fehlerbehandlung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201</cp:revision>
  <dcterms:created xsi:type="dcterms:W3CDTF">2023-08-23T09:07:38Z</dcterms:created>
  <dcterms:modified xsi:type="dcterms:W3CDTF">2023-11-28T14:55:05Z</dcterms:modified>
</cp:coreProperties>
</file>