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256" r:id="rId2"/>
    <p:sldId id="287" r:id="rId3"/>
    <p:sldId id="522" r:id="rId4"/>
    <p:sldId id="523" r:id="rId5"/>
    <p:sldId id="521" r:id="rId6"/>
    <p:sldId id="525" r:id="rId7"/>
    <p:sldId id="529" r:id="rId8"/>
    <p:sldId id="531" r:id="rId9"/>
    <p:sldId id="524" r:id="rId10"/>
    <p:sldId id="530" r:id="rId11"/>
    <p:sldId id="534" r:id="rId12"/>
    <p:sldId id="526" r:id="rId13"/>
    <p:sldId id="533" r:id="rId14"/>
    <p:sldId id="527" r:id="rId15"/>
    <p:sldId id="532" r:id="rId16"/>
    <p:sldId id="535" r:id="rId17"/>
    <p:sldId id="536" r:id="rId18"/>
    <p:sldId id="537" r:id="rId19"/>
    <p:sldId id="29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69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– Wikipedia">
            <a:extLst>
              <a:ext uri="{FF2B5EF4-FFF2-40B4-BE49-F238E27FC236}">
                <a16:creationId xmlns:a16="http://schemas.microsoft.com/office/drawing/2014/main" id="{1A5D6DA5-0E30-E534-432A-C03670F27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95760"/>
            <a:ext cx="7889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ransform.tools/html-to-js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Grundlagen zu React.js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 als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2057400"/>
            <a:ext cx="7751428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React</a:t>
            </a:r>
            <a:r>
              <a:rPr lang="de-AT" dirty="0"/>
              <a:t> Komponenten können durch Klassen oder durch Funktionen definiert werden, wobei Trend stark Richtung Funktionen geht</a:t>
            </a:r>
          </a:p>
          <a:p>
            <a:r>
              <a:rPr lang="de-AT" dirty="0" err="1"/>
              <a:t>React</a:t>
            </a:r>
            <a:r>
              <a:rPr lang="de-AT" dirty="0"/>
              <a:t>-Komponenten starten IMMER mit Großbuchstaben</a:t>
            </a:r>
          </a:p>
          <a:p>
            <a:r>
              <a:rPr lang="de-AT" dirty="0" err="1"/>
              <a:t>React</a:t>
            </a:r>
            <a:r>
              <a:rPr lang="de-AT" dirty="0"/>
              <a:t>-Komponenten sind JavaScript-Funktionen, die Markup (JSX siehe nächste Folie) zurückgeben.</a:t>
            </a:r>
          </a:p>
          <a:p>
            <a:r>
              <a:rPr lang="de-AT" dirty="0"/>
              <a:t>„</a:t>
            </a:r>
            <a:r>
              <a:rPr lang="de-AT" dirty="0" err="1"/>
              <a:t>export</a:t>
            </a:r>
            <a:r>
              <a:rPr lang="de-AT" dirty="0"/>
              <a:t> </a:t>
            </a:r>
            <a:r>
              <a:rPr lang="de-AT" dirty="0" err="1"/>
              <a:t>default</a:t>
            </a:r>
            <a:r>
              <a:rPr lang="de-AT" dirty="0"/>
              <a:t>“ ist eine Standard-JavaScript-Syntax (nicht spezifisch für </a:t>
            </a:r>
            <a:r>
              <a:rPr lang="de-AT" dirty="0" err="1"/>
              <a:t>React</a:t>
            </a:r>
            <a:r>
              <a:rPr lang="de-AT" dirty="0"/>
              <a:t>). Es ermöglicht, die Hauptfunktion in einer Datei zu markieren, damit sie später von anderen Dateien über „</a:t>
            </a:r>
            <a:r>
              <a:rPr lang="de-AT" dirty="0" err="1"/>
              <a:t>import</a:t>
            </a:r>
            <a:r>
              <a:rPr lang="de-AT" dirty="0"/>
              <a:t>“ importiert werden kann</a:t>
            </a:r>
          </a:p>
          <a:p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MyApp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“./MyApp.js“</a:t>
            </a:r>
          </a:p>
          <a:p>
            <a:r>
              <a:rPr lang="de-AT" dirty="0"/>
              <a:t>Tipp: Best </a:t>
            </a:r>
            <a:r>
              <a:rPr lang="de-AT" dirty="0" err="1"/>
              <a:t>practice</a:t>
            </a:r>
            <a:r>
              <a:rPr lang="de-AT" dirty="0"/>
              <a:t> ist eine Komponente je JS-Datei, wobei die Datei denselben Namen wie die Funktion der </a:t>
            </a:r>
            <a:r>
              <a:rPr lang="de-AT" dirty="0" err="1"/>
              <a:t>React</a:t>
            </a:r>
            <a:r>
              <a:rPr lang="de-AT" dirty="0"/>
              <a:t> Komponente hat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0A2AA7-9476-6483-8309-DCDFFB06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32" y="2221621"/>
            <a:ext cx="3176253" cy="3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austein ▷ Rechtschreibung, Bedeutung, Definition, Herkunft | Duden">
            <a:extLst>
              <a:ext uri="{FF2B5EF4-FFF2-40B4-BE49-F238E27FC236}">
                <a16:creationId xmlns:a16="http://schemas.microsoft.com/office/drawing/2014/main" id="{78BD1E8B-A735-E5D9-4421-6CDB8CF7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20" y="2265617"/>
            <a:ext cx="3799762" cy="25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47636A-00EC-347E-74B6-851844C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A20DF-7B59-5E5B-CCB9-7E202343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2057400"/>
            <a:ext cx="7379208" cy="4137259"/>
          </a:xfrm>
        </p:spPr>
        <p:txBody>
          <a:bodyPr>
            <a:normAutofit/>
          </a:bodyPr>
          <a:lstStyle/>
          <a:p>
            <a:r>
              <a:rPr lang="de-AT" dirty="0"/>
              <a:t>Erstelle einen Ordner „</a:t>
            </a:r>
            <a:r>
              <a:rPr lang="de-AT" dirty="0" err="1"/>
              <a:t>components</a:t>
            </a:r>
            <a:r>
              <a:rPr lang="de-AT" dirty="0"/>
              <a:t>“ in deinem </a:t>
            </a:r>
            <a:r>
              <a:rPr lang="de-AT" dirty="0" err="1"/>
              <a:t>React</a:t>
            </a:r>
            <a:r>
              <a:rPr lang="de-AT" dirty="0"/>
              <a:t> Projekt</a:t>
            </a:r>
          </a:p>
          <a:p>
            <a:r>
              <a:rPr lang="de-AT" dirty="0"/>
              <a:t>Erstelle die Datei „MyParentComponent.js“ und „MyNestedComponent.js“ innerhalb des Ordners „</a:t>
            </a:r>
            <a:r>
              <a:rPr lang="de-AT" dirty="0" err="1"/>
              <a:t>components</a:t>
            </a:r>
            <a:r>
              <a:rPr lang="de-AT" dirty="0"/>
              <a:t>“</a:t>
            </a:r>
          </a:p>
          <a:p>
            <a:r>
              <a:rPr lang="de-AT" dirty="0"/>
              <a:t>MyNestedComponent.js beinhaltet eine gleichnamige Funktion die ein &lt;div&gt; Element zurückgibt welches den Text „Ich bin eine verschachtelte Komponente“ beinhaltet</a:t>
            </a:r>
          </a:p>
          <a:p>
            <a:r>
              <a:rPr lang="de-AT" dirty="0"/>
              <a:t>MyParentComponent.js beinhaltet eine gleichnamige Funktion die ein &lt;div&gt; Element mit dem Text „Ich bin die Parent Komponente“ und zusätzlich die Komponente “</a:t>
            </a:r>
            <a:r>
              <a:rPr lang="de-AT" dirty="0" err="1"/>
              <a:t>MyNestedComponent</a:t>
            </a:r>
            <a:r>
              <a:rPr lang="de-AT" dirty="0"/>
              <a:t>“ zurückgibt</a:t>
            </a:r>
          </a:p>
          <a:p>
            <a:r>
              <a:rPr lang="de-AT" dirty="0"/>
              <a:t>Bind die Komponente “</a:t>
            </a:r>
            <a:r>
              <a:rPr lang="de-AT" dirty="0" err="1"/>
              <a:t>MyParentComponent</a:t>
            </a:r>
            <a:r>
              <a:rPr lang="de-AT" dirty="0"/>
              <a:t>“ in App.js ein</a:t>
            </a:r>
          </a:p>
        </p:txBody>
      </p:sp>
    </p:spTree>
    <p:extLst>
      <p:ext uri="{BB962C8B-B14F-4D97-AF65-F5344CB8AC3E}">
        <p14:creationId xmlns:p14="http://schemas.microsoft.com/office/powerpoint/2010/main" val="41517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59115-00E6-2B1B-A696-B82A7BF8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05" y="685800"/>
            <a:ext cx="9261796" cy="1371600"/>
          </a:xfrm>
        </p:spPr>
        <p:txBody>
          <a:bodyPr/>
          <a:lstStyle/>
          <a:p>
            <a:r>
              <a:rPr lang="de-AT" dirty="0"/>
              <a:t>JavaScript XML (JSX)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9347F-18A4-708F-420C-9D069254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57400"/>
            <a:ext cx="7175187" cy="4137259"/>
          </a:xfrm>
        </p:spPr>
        <p:txBody>
          <a:bodyPr>
            <a:normAutofit/>
          </a:bodyPr>
          <a:lstStyle/>
          <a:p>
            <a:r>
              <a:rPr lang="de-AT" dirty="0"/>
              <a:t>JSX steht für JavaScript XML und ist eine Syntaxerweiterung für JavaScript.</a:t>
            </a:r>
          </a:p>
          <a:p>
            <a:r>
              <a:rPr lang="de-AT" dirty="0"/>
              <a:t>Es ermöglicht das Schreiben von HTML-ähnlichem Code innerhalb von JavaScript, was die Erstellung von Benutzeroberflächen in </a:t>
            </a:r>
            <a:r>
              <a:rPr lang="de-AT" dirty="0" err="1"/>
              <a:t>React</a:t>
            </a:r>
            <a:r>
              <a:rPr lang="de-AT" dirty="0"/>
              <a:t> erleichtert.</a:t>
            </a:r>
          </a:p>
          <a:p>
            <a:pPr lvl="1"/>
            <a:r>
              <a:rPr lang="de-AT" dirty="0"/>
              <a:t>Um HTML in JSX zu verwandeln kann folgender Converter verwendet werden: </a:t>
            </a:r>
            <a:r>
              <a:rPr lang="de-AT" dirty="0">
                <a:hlinkClick r:id="rId2"/>
              </a:rPr>
              <a:t>https://transform.tools/html-to-jsx</a:t>
            </a:r>
            <a:r>
              <a:rPr lang="de-AT" dirty="0"/>
              <a:t> </a:t>
            </a:r>
          </a:p>
          <a:p>
            <a:r>
              <a:rPr lang="de-AT" dirty="0"/>
              <a:t>JSX wird von </a:t>
            </a:r>
            <a:r>
              <a:rPr lang="de-AT" dirty="0" err="1"/>
              <a:t>React</a:t>
            </a:r>
            <a:r>
              <a:rPr lang="de-AT" dirty="0"/>
              <a:t> verwendet, um virtuelle DOM-Elemente zu erstellen, die dann weiters in tatsächliches HTML umgewandelt und im Browser gerendert werden</a:t>
            </a:r>
          </a:p>
        </p:txBody>
      </p:sp>
      <p:pic>
        <p:nvPicPr>
          <p:cNvPr id="13314" name="Picture 2" descr="JSX">
            <a:extLst>
              <a:ext uri="{FF2B5EF4-FFF2-40B4-BE49-F238E27FC236}">
                <a16:creationId xmlns:a16="http://schemas.microsoft.com/office/drawing/2014/main" id="{D794EE1D-914B-CE0C-3F72-AEF44756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8255439" y="2143950"/>
            <a:ext cx="3639669" cy="18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7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E543-30E0-CC1E-451A-53EEE3E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Regeln für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67FBE-642A-84C5-7AD2-69BE8B91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781654"/>
            <a:ext cx="6492239" cy="462829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Gib ein einziges Parent Element zurück</a:t>
            </a:r>
          </a:p>
          <a:p>
            <a:pPr lvl="1"/>
            <a:r>
              <a:rPr lang="de-AT" sz="1400" dirty="0"/>
              <a:t>Um mehrere Elemente aus einer Komponente zurückzugeben, umschließe sie mit einem einzigen Elternelement, zum Beispiel mit einem &lt;div&gt;</a:t>
            </a:r>
          </a:p>
          <a:p>
            <a:pPr lvl="1"/>
            <a:r>
              <a:rPr lang="de-AT" sz="1400" dirty="0"/>
              <a:t>Wenn man kein zusätzliches &lt;div&gt; im HTML hinzufügen möchten, kann stattdessen ein leeres Fragment &lt;&gt;&lt;/&gt; als Parent Element verwendet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Schließe alle Tags</a:t>
            </a:r>
          </a:p>
          <a:p>
            <a:pPr lvl="1"/>
            <a:r>
              <a:rPr lang="de-AT" sz="1400" dirty="0"/>
              <a:t>JSX erfordert, dass Tags explizit geschlossen werden: Selbstschließende Tags wie &lt;</a:t>
            </a:r>
            <a:r>
              <a:rPr lang="de-AT" sz="1400" dirty="0" err="1"/>
              <a:t>img</a:t>
            </a:r>
            <a:r>
              <a:rPr lang="de-AT" sz="1400" dirty="0"/>
              <a:t>&gt; oder &lt;li&gt; müssen explizit mit &lt;/</a:t>
            </a:r>
            <a:r>
              <a:rPr lang="de-AT" sz="1400" dirty="0" err="1"/>
              <a:t>img</a:t>
            </a:r>
            <a:r>
              <a:rPr lang="de-AT" sz="1400" dirty="0"/>
              <a:t>&gt; oder &lt;/li&gt; geschlossen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Verwende meistens </a:t>
            </a:r>
            <a:r>
              <a:rPr lang="de-AT" dirty="0" err="1"/>
              <a:t>camelCase</a:t>
            </a:r>
            <a:r>
              <a:rPr lang="de-AT" dirty="0"/>
              <a:t>! </a:t>
            </a:r>
          </a:p>
          <a:p>
            <a:pPr lvl="1"/>
            <a:r>
              <a:rPr lang="de-AT" sz="1400" dirty="0"/>
              <a:t>JavaScript hat Einschränkungen bei Variablennamen. Zum Beispiel dürfen ihre Namen keine Bindestriche enthalten oder reservierte Wörter wie "</a:t>
            </a:r>
            <a:r>
              <a:rPr lang="de-AT" sz="1400" dirty="0" err="1"/>
              <a:t>class</a:t>
            </a:r>
            <a:r>
              <a:rPr lang="de-AT" sz="1400" dirty="0"/>
              <a:t>" sein. </a:t>
            </a:r>
          </a:p>
          <a:p>
            <a:pPr lvl="1"/>
            <a:r>
              <a:rPr lang="de-AT" sz="1400" dirty="0"/>
              <a:t>Deshalb werden in </a:t>
            </a:r>
            <a:r>
              <a:rPr lang="de-AT" sz="1400" dirty="0" err="1"/>
              <a:t>React</a:t>
            </a:r>
            <a:r>
              <a:rPr lang="de-AT" sz="1400" dirty="0"/>
              <a:t> viele HTML- und SVG-Attribute in </a:t>
            </a:r>
            <a:r>
              <a:rPr lang="de-AT" sz="1400" dirty="0" err="1"/>
              <a:t>camelCase</a:t>
            </a:r>
            <a:r>
              <a:rPr lang="de-AT" sz="1400" dirty="0"/>
              <a:t> geschrieben.  </a:t>
            </a:r>
          </a:p>
          <a:p>
            <a:pPr lvl="1"/>
            <a:r>
              <a:rPr lang="de-AT" sz="1400" dirty="0"/>
              <a:t>Wichtiges Beispiel: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class</a:t>
            </a:r>
            <a:r>
              <a:rPr lang="de-AT" sz="1400" dirty="0"/>
              <a:t>" wird in JSX zu "</a:t>
            </a:r>
            <a:r>
              <a:rPr lang="de-AT" sz="1400" dirty="0" err="1"/>
              <a:t>className</a:t>
            </a:r>
            <a:r>
              <a:rPr lang="de-AT" sz="1400" dirty="0"/>
              <a:t>", </a:t>
            </a:r>
          </a:p>
          <a:p>
            <a:pPr marL="617220" lvl="1" indent="-342900">
              <a:buFont typeface="+mj-lt"/>
              <a:buAutoNum type="arabicPeriod"/>
            </a:pPr>
            <a:endParaRPr lang="de-AT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DEAD27-6792-4C1A-3BB9-B533D20C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93" y="2073858"/>
            <a:ext cx="4091337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7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JavaScript in JSX verwenden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087966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Das Einbetten von JavaScript-Ausdrücken innerhalb von JSX wird ermöglicht, indem der Code in geschweifte Klammern {} eingeschlossen wird.</a:t>
            </a:r>
          </a:p>
          <a:p>
            <a:r>
              <a:rPr lang="de-AT" dirty="0"/>
              <a:t>So können auch zuvor definierte Variablen, Funktionen und Ausdrücke in JSX verwendet werden, um dynamische Inhalte zu rendern.</a:t>
            </a:r>
          </a:p>
          <a:p>
            <a:r>
              <a:rPr lang="de-AT" dirty="0"/>
              <a:t>Man kann geschweifte Klammern in JSX nur auf zwei Arten verwenden:</a:t>
            </a:r>
          </a:p>
          <a:p>
            <a:pPr lvl="1"/>
            <a:r>
              <a:rPr lang="de-AT" dirty="0"/>
              <a:t>Als Text direkt innerhalb eines JSX-Tags: </a:t>
            </a:r>
            <a:br>
              <a:rPr lang="de-AT" dirty="0"/>
            </a:br>
            <a:r>
              <a:rPr lang="de-AT" dirty="0"/>
              <a:t>&lt;h1&gt;{</a:t>
            </a:r>
            <a:r>
              <a:rPr lang="de-AT" dirty="0" err="1"/>
              <a:t>name</a:t>
            </a:r>
            <a:r>
              <a:rPr lang="de-AT" dirty="0"/>
              <a:t>}'s </a:t>
            </a:r>
            <a:r>
              <a:rPr lang="de-AT" dirty="0" err="1"/>
              <a:t>To</a:t>
            </a:r>
            <a:r>
              <a:rPr lang="de-AT" dirty="0"/>
              <a:t> Do List&lt;/h1&gt; funktioniert, aber </a:t>
            </a:r>
            <a:br>
              <a:rPr lang="de-AT" dirty="0"/>
            </a:br>
            <a:r>
              <a:rPr lang="de-AT" dirty="0"/>
              <a:t>&lt;{tag}&gt;Gregorio Y. </a:t>
            </a:r>
            <a:r>
              <a:rPr lang="de-AT" dirty="0" err="1"/>
              <a:t>Zara's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 List&lt;/{tag}&gt; funktioniert nicht.</a:t>
            </a:r>
          </a:p>
          <a:p>
            <a:pPr lvl="1"/>
            <a:r>
              <a:rPr lang="de-AT" dirty="0"/>
              <a:t>Als Attribute, die unmittelbar auf das =-Zeichen folgen: </a:t>
            </a:r>
            <a:br>
              <a:rPr lang="de-AT" dirty="0"/>
            </a:br>
            <a:r>
              <a:rPr lang="de-AT" dirty="0" err="1"/>
              <a:t>src</a:t>
            </a:r>
            <a:r>
              <a:rPr lang="de-AT" dirty="0"/>
              <a:t>={</a:t>
            </a:r>
            <a:r>
              <a:rPr lang="de-AT" dirty="0" err="1"/>
              <a:t>avatar</a:t>
            </a:r>
            <a:r>
              <a:rPr lang="de-AT" dirty="0"/>
              <a:t>} liest die Variable </a:t>
            </a:r>
            <a:r>
              <a:rPr lang="de-AT" dirty="0" err="1"/>
              <a:t>avatar</a:t>
            </a:r>
            <a:r>
              <a:rPr lang="de-AT" dirty="0"/>
              <a:t>, aber </a:t>
            </a:r>
            <a:r>
              <a:rPr lang="de-AT" dirty="0" err="1"/>
              <a:t>src</a:t>
            </a:r>
            <a:r>
              <a:rPr lang="de-AT" dirty="0"/>
              <a:t>="{</a:t>
            </a:r>
            <a:r>
              <a:rPr lang="de-AT" dirty="0" err="1"/>
              <a:t>avatar</a:t>
            </a:r>
            <a:r>
              <a:rPr lang="de-AT" dirty="0"/>
              <a:t>}" übergibt den String "{</a:t>
            </a:r>
            <a:r>
              <a:rPr lang="de-AT" dirty="0" err="1"/>
              <a:t>avatar</a:t>
            </a:r>
            <a:r>
              <a:rPr lang="de-AT" dirty="0"/>
              <a:t>}".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95705D-39EA-F01C-207A-D5DBBECE6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/>
          <a:stretch/>
        </p:blipFill>
        <p:spPr>
          <a:xfrm>
            <a:off x="7987819" y="2179250"/>
            <a:ext cx="3849009" cy="24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Styling in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327620" cy="4137259"/>
          </a:xfrm>
        </p:spPr>
        <p:txBody>
          <a:bodyPr>
            <a:normAutofit/>
          </a:bodyPr>
          <a:lstStyle/>
          <a:p>
            <a:r>
              <a:rPr lang="de-AT" dirty="0"/>
              <a:t>Um externe Stylesheets einzubinden wird das CSS File importiert:</a:t>
            </a:r>
            <a:br>
              <a:rPr lang="de-AT" dirty="0"/>
            </a:br>
            <a:r>
              <a:rPr lang="de-AT" dirty="0"/>
              <a:t>Beispiel: </a:t>
            </a:r>
            <a:r>
              <a:rPr lang="de-AT" dirty="0" err="1"/>
              <a:t>import</a:t>
            </a:r>
            <a:r>
              <a:rPr lang="de-AT" dirty="0"/>
              <a:t> “./</a:t>
            </a:r>
            <a:r>
              <a:rPr lang="de-AT" dirty="0" err="1"/>
              <a:t>pathToSytle</a:t>
            </a:r>
            <a:r>
              <a:rPr lang="de-AT" dirty="0"/>
              <a:t>/style.css“</a:t>
            </a:r>
          </a:p>
          <a:p>
            <a:r>
              <a:rPr lang="de-AT" dirty="0"/>
              <a:t>Um einem JSX Element eine Klasse des CSS zu geben wird das Attribut </a:t>
            </a:r>
            <a:r>
              <a:rPr lang="de-AT" dirty="0" err="1"/>
              <a:t>className</a:t>
            </a:r>
            <a:r>
              <a:rPr lang="de-AT" dirty="0"/>
              <a:t> verwendet</a:t>
            </a:r>
          </a:p>
          <a:p>
            <a:r>
              <a:rPr lang="de-AT" dirty="0"/>
              <a:t>Inline Styling ist auch in JSX möglich. Dafür verwendet man doppelte geschwungene Klammern {{..}} innerhalb derer der Style angegeben wird</a:t>
            </a:r>
          </a:p>
          <a:p>
            <a:r>
              <a:rPr lang="de-AT" dirty="0"/>
              <a:t>Bei Inline Styling werden CSS-Attribute ohne Bindestrich, stattdessen mit </a:t>
            </a:r>
            <a:r>
              <a:rPr lang="de-AT" dirty="0" err="1"/>
              <a:t>CamelCase</a:t>
            </a:r>
            <a:r>
              <a:rPr lang="de-AT" dirty="0"/>
              <a:t> geschrieben </a:t>
            </a:r>
            <a:br>
              <a:rPr lang="de-AT" dirty="0"/>
            </a:br>
            <a:r>
              <a:rPr lang="de-AT" dirty="0" err="1"/>
              <a:t>Bsp</a:t>
            </a:r>
            <a:r>
              <a:rPr lang="de-AT" dirty="0"/>
              <a:t>: background-color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backgroundColor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2AD9028-3623-B8AA-5BD2-141EDC0E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86" y="2057400"/>
            <a:ext cx="340090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Parentkomponente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-Komponenten verwenden </a:t>
            </a:r>
            <a:r>
              <a:rPr lang="de-AT" dirty="0" err="1"/>
              <a:t>Props</a:t>
            </a:r>
            <a:r>
              <a:rPr lang="de-AT" dirty="0"/>
              <a:t>, um miteinander zu kommunizieren. Jede Elternkomponente kann ihren </a:t>
            </a:r>
            <a:r>
              <a:rPr lang="de-AT" dirty="0" err="1"/>
              <a:t>Kindkomponenten</a:t>
            </a:r>
            <a:r>
              <a:rPr lang="de-AT" dirty="0"/>
              <a:t> Informationen über </a:t>
            </a:r>
            <a:r>
              <a:rPr lang="de-AT" dirty="0" err="1"/>
              <a:t>Props</a:t>
            </a:r>
            <a:r>
              <a:rPr lang="de-AT" dirty="0"/>
              <a:t> übergeben. </a:t>
            </a:r>
          </a:p>
          <a:p>
            <a:r>
              <a:rPr lang="de-AT" dirty="0"/>
              <a:t>Mittels </a:t>
            </a:r>
            <a:r>
              <a:rPr lang="de-AT" dirty="0" err="1"/>
              <a:t>Props</a:t>
            </a:r>
            <a:r>
              <a:rPr lang="de-AT" dirty="0"/>
              <a:t> können jegliche JavaScript-Werte übergeben werden, einschließlich Variablen, Objekten, Arrays und Funktionen.</a:t>
            </a:r>
          </a:p>
          <a:p>
            <a:r>
              <a:rPr lang="de-AT" dirty="0"/>
              <a:t>Objekte werden durch Doppelte geschwungene Klammern übergeben</a:t>
            </a:r>
          </a:p>
          <a:p>
            <a:r>
              <a:rPr lang="de-AT" dirty="0" err="1"/>
              <a:t>Props</a:t>
            </a:r>
            <a:r>
              <a:rPr lang="de-AT" dirty="0"/>
              <a:t> werden über JSX-Tags an </a:t>
            </a:r>
            <a:r>
              <a:rPr lang="de-AT" dirty="0" err="1"/>
              <a:t>Kindkomponenten</a:t>
            </a:r>
            <a:r>
              <a:rPr lang="de-AT" dirty="0"/>
              <a:t> übergeben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C8D0AF-B79A-F908-6EF3-025361EA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15" y="2194559"/>
            <a:ext cx="4326169" cy="14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Kindkomponente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>
            <a:normAutofit/>
          </a:bodyPr>
          <a:lstStyle/>
          <a:p>
            <a:r>
              <a:rPr lang="de-AT" dirty="0"/>
              <a:t>Du kannst diese </a:t>
            </a:r>
            <a:r>
              <a:rPr lang="de-AT" dirty="0" err="1"/>
              <a:t>Props</a:t>
            </a:r>
            <a:r>
              <a:rPr lang="de-AT" dirty="0"/>
              <a:t> lesen, indem du ihre Namen (z.B. </a:t>
            </a:r>
            <a:r>
              <a:rPr lang="de-AT" dirty="0" err="1"/>
              <a:t>person</a:t>
            </a:r>
            <a:r>
              <a:rPr lang="de-AT" dirty="0"/>
              <a:t>, </a:t>
            </a:r>
            <a:r>
              <a:rPr lang="de-AT" dirty="0" err="1"/>
              <a:t>size</a:t>
            </a:r>
            <a:r>
              <a:rPr lang="de-AT" dirty="0"/>
              <a:t>) durch Kommas getrennt innerhalb von ({ und }) direkt nach der Funktion Avatar auflistest. </a:t>
            </a:r>
          </a:p>
          <a:p>
            <a:r>
              <a:rPr lang="de-AT" dirty="0"/>
              <a:t>Dies ermöglicht es dir, sie innerhalb der Komponente zu verwenden, ähnlich wie du es mit einer Variablen tun würdest.</a:t>
            </a:r>
          </a:p>
          <a:p>
            <a:r>
              <a:rPr lang="de-AT" dirty="0"/>
              <a:t>Es ist auch möglich alle übergebenen Werte in der Variable “</a:t>
            </a:r>
            <a:r>
              <a:rPr lang="de-AT" dirty="0" err="1"/>
              <a:t>props</a:t>
            </a:r>
            <a:r>
              <a:rPr lang="de-AT" dirty="0"/>
              <a:t>“ zu übergeben ohne alle Variablen einzeln zu listen</a:t>
            </a:r>
          </a:p>
          <a:p>
            <a:r>
              <a:rPr lang="de-AT" dirty="0"/>
              <a:t>Um eine spezielle Variable der </a:t>
            </a:r>
            <a:r>
              <a:rPr lang="de-AT" dirty="0" err="1"/>
              <a:t>Props</a:t>
            </a:r>
            <a:r>
              <a:rPr lang="de-AT" dirty="0"/>
              <a:t> anzusprechen, wird </a:t>
            </a:r>
            <a:r>
              <a:rPr lang="de-AT" dirty="0" err="1"/>
              <a:t>props</a:t>
            </a:r>
            <a:r>
              <a:rPr lang="de-AT" dirty="0"/>
              <a:t>.[</a:t>
            </a:r>
            <a:r>
              <a:rPr lang="de-AT" dirty="0" err="1"/>
              <a:t>Variblenname</a:t>
            </a:r>
            <a:r>
              <a:rPr lang="de-AT" dirty="0"/>
              <a:t>] verwendet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8DB84C-262D-71E1-3068-61CD2BF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42" y="1840144"/>
            <a:ext cx="2832727" cy="21148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B300F8-6FB5-03CA-4E0E-6859EB65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42" y="4057355"/>
            <a:ext cx="282932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937F5-A9DE-1623-E05D-C1200550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&amp; JSX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8214A-622F-FE61-7A54-93C89F4C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3" y="2057400"/>
            <a:ext cx="7298421" cy="4502791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Definiere eine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color</a:t>
            </a:r>
            <a:r>
              <a:rPr lang="de-AT" dirty="0"/>
              <a:t> = [beliebige Farbe] innerhalb von </a:t>
            </a:r>
            <a:r>
              <a:rPr lang="de-AT" dirty="0" err="1"/>
              <a:t>MyParentComponent</a:t>
            </a:r>
            <a:endParaRPr lang="de-AT" dirty="0"/>
          </a:p>
          <a:p>
            <a:r>
              <a:rPr lang="de-AT" dirty="0"/>
              <a:t>Übergib die Farbe als </a:t>
            </a:r>
            <a:r>
              <a:rPr lang="de-AT" dirty="0" err="1"/>
              <a:t>prop</a:t>
            </a:r>
            <a:r>
              <a:rPr lang="de-AT" dirty="0"/>
              <a:t> an die </a:t>
            </a:r>
            <a:r>
              <a:rPr lang="de-AT" dirty="0" err="1"/>
              <a:t>MyNestedComponent</a:t>
            </a:r>
            <a:r>
              <a:rPr lang="de-AT" dirty="0"/>
              <a:t> </a:t>
            </a:r>
          </a:p>
          <a:p>
            <a:r>
              <a:rPr lang="de-AT" dirty="0"/>
              <a:t>In der „</a:t>
            </a:r>
            <a:r>
              <a:rPr lang="de-AT" dirty="0" err="1"/>
              <a:t>MyNestedComponent</a:t>
            </a:r>
            <a:r>
              <a:rPr lang="de-AT" dirty="0"/>
              <a:t>“ wird die übergebene Farbe verwendet um die Textfarbe zu definieren. Verwende dafür Inline Styling</a:t>
            </a:r>
          </a:p>
          <a:p>
            <a:r>
              <a:rPr lang="de-AT" dirty="0"/>
              <a:t>Zusatzaufgabe (etwas schwerer): </a:t>
            </a:r>
          </a:p>
          <a:p>
            <a:pPr lvl="1"/>
            <a:r>
              <a:rPr lang="de-AT" dirty="0"/>
              <a:t>Definiere eine zusätzliche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componentVisibility</a:t>
            </a:r>
            <a:r>
              <a:rPr lang="de-AT" dirty="0"/>
              <a:t> = </a:t>
            </a:r>
            <a:r>
              <a:rPr lang="de-AT" dirty="0" err="1"/>
              <a:t>true</a:t>
            </a:r>
            <a:r>
              <a:rPr lang="de-AT" dirty="0"/>
              <a:t>/</a:t>
            </a:r>
            <a:r>
              <a:rPr lang="de-AT" dirty="0" err="1"/>
              <a:t>false</a:t>
            </a:r>
            <a:r>
              <a:rPr lang="de-AT" dirty="0"/>
              <a:t> innerhalb von </a:t>
            </a:r>
            <a:r>
              <a:rPr lang="de-AT" dirty="0" err="1"/>
              <a:t>MyParentComponent</a:t>
            </a:r>
            <a:r>
              <a:rPr lang="de-AT" dirty="0"/>
              <a:t> und übergib diesen Wert als </a:t>
            </a:r>
            <a:r>
              <a:rPr lang="de-AT" dirty="0" err="1"/>
              <a:t>prop</a:t>
            </a:r>
            <a:r>
              <a:rPr lang="de-AT" dirty="0"/>
              <a:t> an </a:t>
            </a:r>
            <a:r>
              <a:rPr lang="de-AT" dirty="0" err="1"/>
              <a:t>MyNestedComponent</a:t>
            </a:r>
            <a:endParaRPr lang="de-AT" dirty="0"/>
          </a:p>
          <a:p>
            <a:pPr lvl="1"/>
            <a:r>
              <a:rPr lang="de-AT" dirty="0"/>
              <a:t>Implementiere Logik in </a:t>
            </a:r>
            <a:r>
              <a:rPr lang="de-AT" dirty="0" err="1"/>
              <a:t>MyNestedComponent</a:t>
            </a:r>
            <a:r>
              <a:rPr lang="de-AT" dirty="0"/>
              <a:t> wodurch die Komponente nur gerendert wird wenn </a:t>
            </a:r>
            <a:r>
              <a:rPr lang="de-AT" dirty="0" err="1"/>
              <a:t>componentVisibility</a:t>
            </a:r>
            <a:r>
              <a:rPr lang="de-AT" dirty="0"/>
              <a:t> === </a:t>
            </a:r>
            <a:r>
              <a:rPr lang="de-AT" dirty="0" err="1"/>
              <a:t>true</a:t>
            </a:r>
            <a:br>
              <a:rPr lang="de-AT" dirty="0"/>
            </a:br>
            <a:r>
              <a:rPr lang="de-AT" dirty="0"/>
              <a:t>Achtung: Dafür darf kein Styling verwendet werden </a:t>
            </a:r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display</a:t>
            </a:r>
            <a:r>
              <a:rPr lang="de-AT" dirty="0"/>
              <a:t> oder </a:t>
            </a:r>
            <a:r>
              <a:rPr lang="de-AT" dirty="0" err="1"/>
              <a:t>visibility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Picture 2" descr="JSX">
            <a:extLst>
              <a:ext uri="{FF2B5EF4-FFF2-40B4-BE49-F238E27FC236}">
                <a16:creationId xmlns:a16="http://schemas.microsoft.com/office/drawing/2014/main" id="{02C9A8BA-7E70-3EEC-BA04-36A6B1140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9080026" y="4498848"/>
            <a:ext cx="2504186" cy="124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 – Wikipedia">
            <a:extLst>
              <a:ext uri="{FF2B5EF4-FFF2-40B4-BE49-F238E27FC236}">
                <a16:creationId xmlns:a16="http://schemas.microsoft.com/office/drawing/2014/main" id="{F7A94A40-50F1-686D-4C11-6C2ECE97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736" y="2148840"/>
            <a:ext cx="2106766" cy="18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8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/>
              <a:t>Traditionelle Websites </a:t>
            </a:r>
            <a:r>
              <a:rPr lang="de-AT" dirty="0" err="1"/>
              <a:t>vs</a:t>
            </a:r>
            <a:r>
              <a:rPr lang="de-AT" dirty="0"/>
              <a:t> SPA</a:t>
            </a:r>
          </a:p>
          <a:p>
            <a:r>
              <a:rPr lang="de-AT" dirty="0"/>
              <a:t>Was ist React.js?</a:t>
            </a:r>
          </a:p>
          <a:p>
            <a:r>
              <a:rPr lang="de-AT" dirty="0" err="1"/>
              <a:t>React</a:t>
            </a:r>
            <a:r>
              <a:rPr lang="de-AT" dirty="0"/>
              <a:t> Elemente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Komponenten</a:t>
            </a:r>
          </a:p>
          <a:p>
            <a:pPr lvl="1"/>
            <a:r>
              <a:rPr lang="de-AT" dirty="0"/>
              <a:t>JSX &amp; Templates</a:t>
            </a:r>
          </a:p>
          <a:p>
            <a:pPr lvl="1"/>
            <a:r>
              <a:rPr lang="de-AT" dirty="0"/>
              <a:t>Template </a:t>
            </a:r>
            <a:r>
              <a:rPr lang="de-AT" dirty="0" err="1"/>
              <a:t>Expressions</a:t>
            </a:r>
            <a:r>
              <a:rPr lang="de-AT" dirty="0"/>
              <a:t> und Variablen</a:t>
            </a:r>
          </a:p>
          <a:p>
            <a:pPr lvl="1"/>
            <a:r>
              <a:rPr lang="de-AT" dirty="0"/>
              <a:t>Click Events &amp; Event Handlers</a:t>
            </a:r>
          </a:p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React – Wikipedia">
            <a:extLst>
              <a:ext uri="{FF2B5EF4-FFF2-40B4-BE49-F238E27FC236}">
                <a16:creationId xmlns:a16="http://schemas.microsoft.com/office/drawing/2014/main" id="{59E70242-3A64-17F6-604D-044A6C43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2053452"/>
            <a:ext cx="3515224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1B4856-7D95-BC2A-EF9B-61C9B513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6" y="1200937"/>
            <a:ext cx="11559268" cy="44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ngle page application vs multi page application – Azoft">
            <a:extLst>
              <a:ext uri="{FF2B5EF4-FFF2-40B4-BE49-F238E27FC236}">
                <a16:creationId xmlns:a16="http://schemas.microsoft.com/office/drawing/2014/main" id="{7D27C65B-E842-5361-2A94-1F523A71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50" y="228600"/>
            <a:ext cx="6444611" cy="61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0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story-of-react">
            <a:extLst>
              <a:ext uri="{FF2B5EF4-FFF2-40B4-BE49-F238E27FC236}">
                <a16:creationId xmlns:a16="http://schemas.microsoft.com/office/drawing/2014/main" id="{7884F110-A56B-52CF-057B-956883A3C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8" b="7759"/>
          <a:stretch/>
        </p:blipFill>
        <p:spPr bwMode="auto">
          <a:xfrm>
            <a:off x="804672" y="869399"/>
            <a:ext cx="10582656" cy="51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4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947E-8607-3DF9-BA45-ECD0D3F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React.js?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A2379-FF19-7CD0-1E8B-C2F63288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76275"/>
            <a:ext cx="8126164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ist eine JavaScript-Bibliothek zur Entwicklung von Benutzeroberflächen.</a:t>
            </a:r>
          </a:p>
          <a:p>
            <a:r>
              <a:rPr lang="de-AT" dirty="0"/>
              <a:t>Es ermöglicht die Erstellung von interaktiven und dynamischen Webanwendungen.</a:t>
            </a:r>
          </a:p>
          <a:p>
            <a:r>
              <a:rPr lang="de-AT" dirty="0" err="1"/>
              <a:t>React</a:t>
            </a:r>
            <a:r>
              <a:rPr lang="de-AT" dirty="0"/>
              <a:t> basiert auf einem komponentenbasierten Ansatz, der die Entwicklung und Wartung erleichtert.</a:t>
            </a:r>
          </a:p>
          <a:p>
            <a:r>
              <a:rPr lang="de-AT" dirty="0" err="1"/>
              <a:t>React</a:t>
            </a:r>
            <a:r>
              <a:rPr lang="de-AT" dirty="0"/>
              <a:t> bietet eine verbesserte Leistung und Effizienz bei der Aktualisierung von Benutzeroberflächen, indem immer nur einzelne Komponenten der Seite aktualisiert werden</a:t>
            </a:r>
          </a:p>
        </p:txBody>
      </p:sp>
      <p:pic>
        <p:nvPicPr>
          <p:cNvPr id="4" name="Picture 2" descr="React – Wikipedia">
            <a:extLst>
              <a:ext uri="{FF2B5EF4-FFF2-40B4-BE49-F238E27FC236}">
                <a16:creationId xmlns:a16="http://schemas.microsoft.com/office/drawing/2014/main" id="{51FA32F5-8D93-78BC-AD9A-031026FA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12" y="2497354"/>
            <a:ext cx="2852475" cy="24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395BD-F9E4-4D18-E14E-F53E66C593DF}"/>
              </a:ext>
            </a:extLst>
          </p:cNvPr>
          <p:cNvSpPr txBox="1"/>
          <p:nvPr/>
        </p:nvSpPr>
        <p:spPr>
          <a:xfrm>
            <a:off x="9070596" y="5138148"/>
            <a:ext cx="258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https://react.dev/learn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E35F9-2AA9-A63A-48FB-5DB1FEEF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4" name="AutoShape 2" descr="npm start">
            <a:extLst>
              <a:ext uri="{FF2B5EF4-FFF2-40B4-BE49-F238E27FC236}">
                <a16:creationId xmlns:a16="http://schemas.microsoft.com/office/drawing/2014/main" id="{CAE081A7-934E-3D46-D061-EA04CC9F21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50403" y="2084664"/>
            <a:ext cx="8201986" cy="41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dirty="0"/>
              <a:t>Create </a:t>
            </a:r>
            <a:r>
              <a:rPr lang="de-AT" dirty="0" err="1"/>
              <a:t>React</a:t>
            </a:r>
            <a:r>
              <a:rPr lang="de-AT" dirty="0"/>
              <a:t> App ist eine offiziell unterstützte Methode zur Erstellung von Single-Page </a:t>
            </a:r>
            <a:r>
              <a:rPr lang="de-AT" dirty="0" err="1"/>
              <a:t>React</a:t>
            </a:r>
            <a:r>
              <a:rPr lang="de-AT" dirty="0"/>
              <a:t>-Anwendungen. Es bietet eine moderne </a:t>
            </a:r>
            <a:r>
              <a:rPr lang="de-AT" dirty="0" err="1"/>
              <a:t>Build</a:t>
            </a:r>
            <a:r>
              <a:rPr lang="de-AT" dirty="0"/>
              <a:t>-Umgebung ohne Konfiguration.</a:t>
            </a:r>
          </a:p>
          <a:p>
            <a:r>
              <a:rPr lang="de-AT" dirty="0"/>
              <a:t>Du musst keine Tools wie </a:t>
            </a:r>
            <a:r>
              <a:rPr lang="de-AT" dirty="0" err="1"/>
              <a:t>webpack</a:t>
            </a:r>
            <a:r>
              <a:rPr lang="de-AT" dirty="0"/>
              <a:t> oder Babel installieren oder konfigurieren. Sie sind bereits vorinstalliert und verborgen, sodass du dich auf den Code konzentrieren kannst.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und du kannst sofort loslegen.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A5FB0D-62C4-E1B9-C4F7-2C8BAA22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84" y="2390056"/>
            <a:ext cx="1676634" cy="152421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D1A5B3D-67FE-64B7-3360-A1E74AD1892B}"/>
              </a:ext>
            </a:extLst>
          </p:cNvPr>
          <p:cNvSpPr txBox="1"/>
          <p:nvPr/>
        </p:nvSpPr>
        <p:spPr>
          <a:xfrm>
            <a:off x="9244667" y="4077648"/>
            <a:ext cx="315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3"/>
              </a:rPr>
              <a:t>https://create-react-app.dev/</a:t>
            </a:r>
            <a:r>
              <a:rPr lang="de-A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1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4F00E-1CFE-DF9A-5F8E-CE6245B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3FCE8-CCCA-EDE6-4C6B-E6F12386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93" y="2057400"/>
            <a:ext cx="7482979" cy="4137259"/>
          </a:xfrm>
        </p:spPr>
        <p:txBody>
          <a:bodyPr/>
          <a:lstStyle/>
          <a:p>
            <a:r>
              <a:rPr lang="de-AT" dirty="0"/>
              <a:t>Navigiere zum Ordner mit dem Befehl cd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innerhalb des Ordners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Das Erstellen der </a:t>
            </a:r>
            <a:r>
              <a:rPr lang="de-AT" dirty="0" err="1"/>
              <a:t>React</a:t>
            </a:r>
            <a:r>
              <a:rPr lang="de-AT" dirty="0"/>
              <a:t> App kann einige Minuten dauern</a:t>
            </a:r>
          </a:p>
          <a:p>
            <a:r>
              <a:rPr lang="de-AT" dirty="0"/>
              <a:t>Nach erfolgreicher Installation führe den Befehl „</a:t>
            </a:r>
            <a:r>
              <a:rPr lang="de-AT" dirty="0" err="1"/>
              <a:t>npm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“ aus</a:t>
            </a:r>
          </a:p>
          <a:p>
            <a:r>
              <a:rPr lang="de-AT" dirty="0"/>
              <a:t>Ein Server sollte hochfahren und eine </a:t>
            </a:r>
            <a:r>
              <a:rPr lang="de-AT" dirty="0" err="1"/>
              <a:t>React</a:t>
            </a:r>
            <a:r>
              <a:rPr lang="de-AT" dirty="0"/>
              <a:t> Startseite anzeigen</a:t>
            </a:r>
          </a:p>
          <a:p>
            <a:r>
              <a:rPr lang="de-AT" dirty="0"/>
              <a:t>Gemeinsam werden wir versuchen zu verstehen, wie das Projekt aufgebaut ist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301F5-112D-2618-7613-64D7B7E6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48" y="2057400"/>
            <a:ext cx="3487459" cy="30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30897"/>
            <a:ext cx="5675376" cy="4469235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-Anwendungen bestehen aus Komponenten.</a:t>
            </a:r>
          </a:p>
          <a:p>
            <a:r>
              <a:rPr lang="de-AT" dirty="0"/>
              <a:t>Eine Komponente ist ein Teil der Benutzeroberfläche (UI), der über seine eigene Logik und Darstellung verfügt.</a:t>
            </a:r>
          </a:p>
          <a:p>
            <a:r>
              <a:rPr lang="de-AT" dirty="0"/>
              <a:t>Eine Komponente kann so klein wie eine Schaltfläche oder so groß wie eine ganze Seite sein.</a:t>
            </a:r>
          </a:p>
          <a:p>
            <a:r>
              <a:rPr lang="de-AT" dirty="0"/>
              <a:t>Komponenten können ineinander verschachtelt werden</a:t>
            </a:r>
          </a:p>
          <a:p>
            <a:pPr lvl="1"/>
            <a:r>
              <a:rPr lang="de-AT" dirty="0"/>
              <a:t>Achtung: Komponenten können andere Komponenten rendern, aber ihre Definitionen dürfen niemals verschachtelt sein.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9BCA38-E46A-BD3A-9997-B3A0361A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808"/>
            <a:ext cx="5928875" cy="3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01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Office PowerPoint</Application>
  <PresentationFormat>Breitbild</PresentationFormat>
  <Paragraphs>101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EncaseVTI</vt:lpstr>
      <vt:lpstr>Grundlagen zu React.js</vt:lpstr>
      <vt:lpstr>Übersicht</vt:lpstr>
      <vt:lpstr>PowerPoint-Präsentation</vt:lpstr>
      <vt:lpstr>PowerPoint-Präsentation</vt:lpstr>
      <vt:lpstr>PowerPoint-Präsentation</vt:lpstr>
      <vt:lpstr>Was ist React.js?</vt:lpstr>
      <vt:lpstr>Create-React-App</vt:lpstr>
      <vt:lpstr>Übung Create-React-App</vt:lpstr>
      <vt:lpstr>React Komponenten</vt:lpstr>
      <vt:lpstr>React Komponenten als Funktionen</vt:lpstr>
      <vt:lpstr>Übung zu React Komponenten</vt:lpstr>
      <vt:lpstr>JavaScript XML (JSX)</vt:lpstr>
      <vt:lpstr>Regeln für JSX</vt:lpstr>
      <vt:lpstr>JavaScript in JSX verwenden</vt:lpstr>
      <vt:lpstr>Styling in JSX</vt:lpstr>
      <vt:lpstr>React props in Parentkomponente</vt:lpstr>
      <vt:lpstr>React props in Kindkomponente</vt:lpstr>
      <vt:lpstr>Übung zu React &amp; JSX 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295</cp:revision>
  <dcterms:created xsi:type="dcterms:W3CDTF">2023-08-23T09:07:38Z</dcterms:created>
  <dcterms:modified xsi:type="dcterms:W3CDTF">2024-02-13T14:47:18Z</dcterms:modified>
</cp:coreProperties>
</file>