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403" r:id="rId4"/>
    <p:sldId id="376" r:id="rId5"/>
    <p:sldId id="374" r:id="rId6"/>
    <p:sldId id="375" r:id="rId7"/>
    <p:sldId id="402" r:id="rId8"/>
    <p:sldId id="398" r:id="rId9"/>
    <p:sldId id="367" r:id="rId10"/>
    <p:sldId id="293" r:id="rId11"/>
    <p:sldId id="377" r:id="rId12"/>
    <p:sldId id="378" r:id="rId13"/>
    <p:sldId id="379" r:id="rId14"/>
    <p:sldId id="404" r:id="rId15"/>
    <p:sldId id="406" r:id="rId16"/>
    <p:sldId id="407" r:id="rId17"/>
    <p:sldId id="29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JavaScript logo and symbol, meaning, history, PNG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877" y="62105"/>
            <a:ext cx="1187976" cy="7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063" y="2502485"/>
            <a:ext cx="5061674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 smtClean="0"/>
              <a:t>JavaScript </a:t>
            </a:r>
            <a:br>
              <a:rPr lang="de-AT" sz="2800" dirty="0" smtClean="0"/>
            </a:br>
            <a:r>
              <a:rPr lang="de-AT" sz="2800" dirty="0" smtClean="0"/>
              <a:t>Arrays &amp; Objekte</a:t>
            </a:r>
            <a:endParaRPr lang="de-AT" sz="2800" dirty="0"/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B6734-100B-C01B-BCDF-3B873AAC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Grundlagen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ECEF1-6B6A-4864-98F2-241F1AAA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673" y="1916757"/>
            <a:ext cx="5813704" cy="424579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Mit Geschwungenen Klammern { } kann man Objekte </a:t>
            </a:r>
            <a:r>
              <a:rPr lang="de-DE" dirty="0" smtClean="0"/>
              <a:t>definieren</a:t>
            </a:r>
            <a:r>
              <a:rPr lang="de-DE" dirty="0"/>
              <a:t>, die </a:t>
            </a:r>
            <a:r>
              <a:rPr lang="de-DE" dirty="0" smtClean="0"/>
              <a:t>Wertepaare speichern </a:t>
            </a:r>
            <a:r>
              <a:rPr lang="de-DE" dirty="0"/>
              <a:t>können. </a:t>
            </a:r>
            <a:endParaRPr lang="de-DE" dirty="0" smtClean="0"/>
          </a:p>
          <a:p>
            <a:r>
              <a:rPr lang="de-DE" dirty="0" smtClean="0"/>
              <a:t>Darin </a:t>
            </a:r>
            <a:r>
              <a:rPr lang="de-DE" dirty="0"/>
              <a:t>gibt man mit Doppelpunkt </a:t>
            </a:r>
            <a:r>
              <a:rPr lang="de-DE" b="1" dirty="0"/>
              <a:t>: </a:t>
            </a:r>
            <a:r>
              <a:rPr lang="de-DE" dirty="0"/>
              <a:t>getrennt den Schlüssel (</a:t>
            </a:r>
            <a:r>
              <a:rPr lang="de-DE" dirty="0" smtClean="0"/>
              <a:t>Key) und </a:t>
            </a:r>
            <a:r>
              <a:rPr lang="de-DE" dirty="0"/>
              <a:t>den Wert (Value) </a:t>
            </a:r>
            <a:r>
              <a:rPr lang="de-DE" dirty="0" smtClean="0"/>
              <a:t>an </a:t>
            </a:r>
          </a:p>
          <a:p>
            <a:r>
              <a:rPr lang="de-DE" dirty="0"/>
              <a:t>M</a:t>
            </a:r>
            <a:r>
              <a:rPr lang="de-DE" dirty="0" smtClean="0"/>
              <a:t>ehrere </a:t>
            </a:r>
            <a:r>
              <a:rPr lang="de-DE" dirty="0"/>
              <a:t>Wertepaare werden durch Komma </a:t>
            </a:r>
            <a:r>
              <a:rPr lang="de-DE" b="1" dirty="0"/>
              <a:t>, </a:t>
            </a:r>
            <a:r>
              <a:rPr lang="de-DE" dirty="0" smtClean="0"/>
              <a:t>getrennt</a:t>
            </a:r>
            <a:endParaRPr lang="de-DE" dirty="0"/>
          </a:p>
          <a:p>
            <a:r>
              <a:rPr lang="de-DE" dirty="0"/>
              <a:t>Die Werte können von beliebigem Typ sein!</a:t>
            </a:r>
          </a:p>
          <a:p>
            <a:r>
              <a:rPr lang="de-DE" dirty="0"/>
              <a:t>Zugriff auf einen Wert erfolgt mit Punkt </a:t>
            </a:r>
            <a:r>
              <a:rPr lang="de-DE" b="1" dirty="0"/>
              <a:t>. </a:t>
            </a:r>
            <a:r>
              <a:rPr lang="de-DE" dirty="0"/>
              <a:t>und dem jeweiligen Schlüssel (Key).</a:t>
            </a:r>
          </a:p>
          <a:p>
            <a:r>
              <a:rPr lang="de-DE" dirty="0"/>
              <a:t>Hat man den Schlüssel nur als String, kann man auch mit [ ] darauf zugreifen!</a:t>
            </a: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275" y="2778403"/>
            <a:ext cx="4993296" cy="16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verändern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592" y="1927682"/>
            <a:ext cx="5545016" cy="4137259"/>
          </a:xfrm>
        </p:spPr>
        <p:txBody>
          <a:bodyPr/>
          <a:lstStyle/>
          <a:p>
            <a:r>
              <a:rPr lang="de-DE" dirty="0"/>
              <a:t>Greift man auf einen Wert mit </a:t>
            </a:r>
            <a:r>
              <a:rPr lang="de-DE" b="1" dirty="0"/>
              <a:t>. </a:t>
            </a:r>
            <a:r>
              <a:rPr lang="de-DE" dirty="0"/>
              <a:t>und dem Schlüssel (Key) auf das Objekt zu, so </a:t>
            </a:r>
            <a:r>
              <a:rPr lang="de-DE" dirty="0" err="1" smtClean="0"/>
              <a:t>kann´man</a:t>
            </a:r>
            <a:r>
              <a:rPr lang="de-DE" dirty="0" smtClean="0"/>
              <a:t> </a:t>
            </a:r>
            <a:r>
              <a:rPr lang="de-DE" dirty="0"/>
              <a:t>durch eine Zuweisung den gespeicherten Wert verändern.</a:t>
            </a:r>
          </a:p>
          <a:p>
            <a:r>
              <a:rPr lang="de-DE" dirty="0"/>
              <a:t>Benutzt man einen Schlüssel, der noch nicht im Objekt </a:t>
            </a:r>
            <a:r>
              <a:rPr lang="de-DE" dirty="0" smtClean="0"/>
              <a:t>definiert </a:t>
            </a:r>
            <a:r>
              <a:rPr lang="de-DE" dirty="0"/>
              <a:t>war, so erweitert </a:t>
            </a:r>
            <a:r>
              <a:rPr lang="de-DE" dirty="0" smtClean="0"/>
              <a:t>man </a:t>
            </a:r>
            <a:r>
              <a:rPr lang="en-US" dirty="0" smtClean="0"/>
              <a:t>das </a:t>
            </a:r>
            <a:r>
              <a:rPr lang="en-US" dirty="0" err="1"/>
              <a:t>Objekt</a:t>
            </a:r>
            <a:r>
              <a:rPr lang="en-US" dirty="0"/>
              <a:t> um </a:t>
            </a:r>
            <a:r>
              <a:rPr lang="en-US" dirty="0" err="1"/>
              <a:t>diesen</a:t>
            </a:r>
            <a:r>
              <a:rPr lang="en-US" dirty="0"/>
              <a:t>.</a:t>
            </a:r>
          </a:p>
          <a:p>
            <a:r>
              <a:rPr lang="de-DE" dirty="0"/>
              <a:t>Auch hier schützt das </a:t>
            </a:r>
            <a:r>
              <a:rPr lang="de-DE" dirty="0" err="1"/>
              <a:t>const</a:t>
            </a:r>
            <a:r>
              <a:rPr lang="de-DE" dirty="0"/>
              <a:t> nicht das Objekt vor Veränderung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315" y="2057400"/>
            <a:ext cx="4572819" cy="21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Objekte</a:t>
            </a:r>
            <a:r>
              <a:rPr lang="en-US" dirty="0" smtClean="0"/>
              <a:t> &amp; Arrays </a:t>
            </a:r>
            <a:r>
              <a:rPr lang="en-US" dirty="0" err="1" smtClean="0"/>
              <a:t>kombinieren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931" y="2057400"/>
            <a:ext cx="6626469" cy="4137259"/>
          </a:xfrm>
        </p:spPr>
        <p:txBody>
          <a:bodyPr>
            <a:normAutofit/>
          </a:bodyPr>
          <a:lstStyle/>
          <a:p>
            <a:r>
              <a:rPr lang="de-DE" dirty="0"/>
              <a:t>Objekte und Arrays lassen </a:t>
            </a:r>
            <a:r>
              <a:rPr lang="de-DE" dirty="0" smtClean="0"/>
              <a:t>sich </a:t>
            </a:r>
            <a:r>
              <a:rPr lang="en-US" dirty="0" err="1" smtClean="0"/>
              <a:t>beliebig</a:t>
            </a:r>
            <a:r>
              <a:rPr lang="en-US" dirty="0" smtClean="0"/>
              <a:t> </a:t>
            </a:r>
            <a:r>
              <a:rPr lang="en-US" dirty="0" err="1" smtClean="0"/>
              <a:t>miteinander</a:t>
            </a:r>
            <a:r>
              <a:rPr lang="en-US" dirty="0" smtClean="0"/>
              <a:t> </a:t>
            </a:r>
            <a:r>
              <a:rPr lang="en-US" dirty="0" err="1" smtClean="0"/>
              <a:t>kombinieren</a:t>
            </a:r>
            <a:endParaRPr lang="en-US" dirty="0"/>
          </a:p>
          <a:p>
            <a:r>
              <a:rPr lang="de-DE" dirty="0"/>
              <a:t>ein Array kann als Wert in </a:t>
            </a:r>
            <a:r>
              <a:rPr lang="de-DE" dirty="0" smtClean="0"/>
              <a:t>einem Objekt </a:t>
            </a:r>
            <a:r>
              <a:rPr lang="de-DE" dirty="0"/>
              <a:t>liegen, und ein </a:t>
            </a:r>
            <a:r>
              <a:rPr lang="de-DE" dirty="0" smtClean="0"/>
              <a:t>Objekt kann </a:t>
            </a:r>
            <a:r>
              <a:rPr lang="de-DE" dirty="0"/>
              <a:t>in einem Array liegen. </a:t>
            </a:r>
            <a:endParaRPr lang="de-DE" dirty="0" smtClean="0"/>
          </a:p>
          <a:p>
            <a:r>
              <a:rPr lang="de-DE" dirty="0" smtClean="0"/>
              <a:t>Auch</a:t>
            </a:r>
            <a:r>
              <a:rPr lang="de-DE" dirty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/>
              <a:t>können</a:t>
            </a:r>
            <a:r>
              <a:rPr lang="en-US" dirty="0"/>
              <a:t> in </a:t>
            </a:r>
            <a:r>
              <a:rPr lang="en-US" dirty="0" err="1" smtClean="0"/>
              <a:t>Objekten</a:t>
            </a:r>
            <a:r>
              <a:rPr lang="en-US" dirty="0"/>
              <a:t> </a:t>
            </a:r>
            <a:r>
              <a:rPr lang="de-DE" dirty="0" smtClean="0"/>
              <a:t>liegen </a:t>
            </a:r>
            <a:r>
              <a:rPr lang="de-DE" dirty="0"/>
              <a:t>und Arrays in Arrays. </a:t>
            </a:r>
            <a:endParaRPr lang="de-DE" dirty="0" smtClean="0"/>
          </a:p>
          <a:p>
            <a:r>
              <a:rPr lang="de-DE" dirty="0" smtClean="0"/>
              <a:t>So</a:t>
            </a:r>
            <a:r>
              <a:rPr lang="de-DE" dirty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/>
              <a:t>theoretisch</a:t>
            </a:r>
            <a:r>
              <a:rPr lang="en-US" dirty="0"/>
              <a:t> </a:t>
            </a:r>
            <a:r>
              <a:rPr lang="en-US" dirty="0" err="1"/>
              <a:t>beliebig</a:t>
            </a:r>
            <a:r>
              <a:rPr lang="en-US" dirty="0"/>
              <a:t> </a:t>
            </a:r>
            <a:r>
              <a:rPr lang="en-US" dirty="0" err="1" smtClean="0"/>
              <a:t>tief</a:t>
            </a:r>
            <a:r>
              <a:rPr lang="en-US" dirty="0"/>
              <a:t> </a:t>
            </a:r>
            <a:r>
              <a:rPr lang="en-US" dirty="0" err="1" smtClean="0"/>
              <a:t>verschachtelte</a:t>
            </a:r>
            <a:r>
              <a:rPr lang="en-US" dirty="0" smtClean="0"/>
              <a:t> </a:t>
            </a:r>
            <a:r>
              <a:rPr lang="en-US" dirty="0" err="1" smtClean="0"/>
              <a:t>Strukturen</a:t>
            </a:r>
            <a:r>
              <a:rPr lang="en-US" dirty="0"/>
              <a:t> </a:t>
            </a:r>
            <a:r>
              <a:rPr lang="en-US" dirty="0" err="1" smtClean="0"/>
              <a:t>entstehen</a:t>
            </a:r>
            <a:r>
              <a:rPr lang="en-US" dirty="0"/>
              <a:t>.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832" y="1828800"/>
            <a:ext cx="3428554" cy="447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Funktionen innerhalb von Objekten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931" y="2057400"/>
            <a:ext cx="5949461" cy="4137259"/>
          </a:xfrm>
        </p:spPr>
        <p:txBody>
          <a:bodyPr/>
          <a:lstStyle/>
          <a:p>
            <a:r>
              <a:rPr lang="de-DE" dirty="0"/>
              <a:t>Man kann sogar Funktionen </a:t>
            </a:r>
            <a:r>
              <a:rPr lang="de-DE" dirty="0" smtClean="0"/>
              <a:t>in </a:t>
            </a:r>
            <a:r>
              <a:rPr lang="en-US" dirty="0" err="1" smtClean="0"/>
              <a:t>Objekten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endParaRPr lang="en-US" dirty="0"/>
          </a:p>
          <a:p>
            <a:r>
              <a:rPr lang="en-US" dirty="0" err="1" smtClean="0"/>
              <a:t>dabei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/>
              <a:t> </a:t>
            </a:r>
            <a:r>
              <a:rPr lang="en-US" dirty="0" smtClean="0"/>
              <a:t>man </a:t>
            </a:r>
            <a:r>
              <a:rPr lang="en-US" dirty="0" err="1"/>
              <a:t>Anonyme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 smtClean="0"/>
              <a:t>oder</a:t>
            </a:r>
            <a:r>
              <a:rPr lang="en-US" dirty="0"/>
              <a:t> </a:t>
            </a:r>
            <a:r>
              <a:rPr lang="en-US" dirty="0" smtClean="0"/>
              <a:t>Arrow-Functions </a:t>
            </a:r>
            <a:r>
              <a:rPr lang="en-US" dirty="0" err="1"/>
              <a:t>nutzen</a:t>
            </a:r>
            <a:r>
              <a:rPr lang="en-US" dirty="0"/>
              <a:t>.</a:t>
            </a:r>
          </a:p>
          <a:p>
            <a:r>
              <a:rPr lang="en-US" dirty="0"/>
              <a:t>So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 smtClean="0"/>
              <a:t>beispielsweise</a:t>
            </a:r>
            <a:r>
              <a:rPr lang="en-US" dirty="0"/>
              <a:t> </a:t>
            </a:r>
            <a:r>
              <a:rPr lang="en-US" dirty="0" err="1" smtClean="0"/>
              <a:t>Funktionen</a:t>
            </a:r>
            <a:r>
              <a:rPr lang="en-US" dirty="0"/>
              <a:t>, die </a:t>
            </a:r>
            <a:r>
              <a:rPr lang="en-US" dirty="0" err="1" smtClean="0"/>
              <a:t>thematisch</a:t>
            </a:r>
            <a:r>
              <a:rPr lang="en-US" dirty="0"/>
              <a:t> </a:t>
            </a:r>
            <a:r>
              <a:rPr lang="en-US" dirty="0" err="1" smtClean="0"/>
              <a:t>zusammen</a:t>
            </a:r>
            <a:r>
              <a:rPr lang="en-US" dirty="0" smtClean="0"/>
              <a:t> </a:t>
            </a:r>
            <a:r>
              <a:rPr lang="en-US" dirty="0" err="1"/>
              <a:t>passen</a:t>
            </a:r>
            <a:r>
              <a:rPr lang="en-US" dirty="0"/>
              <a:t>, </a:t>
            </a:r>
            <a:r>
              <a:rPr lang="en-US" dirty="0" err="1"/>
              <a:t>gruppieren</a:t>
            </a:r>
            <a:r>
              <a:rPr lang="en-US" dirty="0" smtClean="0"/>
              <a:t>.</a:t>
            </a:r>
          </a:p>
          <a:p>
            <a:r>
              <a:rPr lang="de-AT" dirty="0" smtClean="0"/>
              <a:t>Funktionen die innerhalb eines Objektes definiert sind, werden „Methoden“ genannt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515" y="2142279"/>
            <a:ext cx="3606459" cy="275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8915402" cy="1371600"/>
          </a:xfrm>
        </p:spPr>
        <p:txBody>
          <a:bodyPr/>
          <a:lstStyle/>
          <a:p>
            <a:r>
              <a:rPr lang="de-AT" dirty="0" smtClean="0"/>
              <a:t>Übungen zu Arrays &amp; Objekte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327388" cy="41372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1. </a:t>
            </a:r>
            <a:r>
              <a:rPr lang="de-DE" dirty="0" smtClean="0"/>
              <a:t>Definiere </a:t>
            </a:r>
            <a:r>
              <a:rPr lang="de-DE" dirty="0"/>
              <a:t>die Wochentage in einem </a:t>
            </a:r>
            <a:r>
              <a:rPr lang="de-DE" b="1" dirty="0"/>
              <a:t>Array</a:t>
            </a:r>
            <a:r>
              <a:rPr lang="de-DE" dirty="0"/>
              <a:t>, lese vom Nutzer eine Zahl von </a:t>
            </a:r>
            <a:r>
              <a:rPr lang="de-DE" dirty="0" smtClean="0"/>
              <a:t>1-7 ein </a:t>
            </a:r>
            <a:r>
              <a:rPr lang="de-DE" dirty="0"/>
              <a:t>und gib den entsprechenden Wochentag aus dem Array aus.</a:t>
            </a:r>
          </a:p>
          <a:p>
            <a:pPr marL="0" indent="0">
              <a:buNone/>
            </a:pPr>
            <a:r>
              <a:rPr lang="de-DE" dirty="0"/>
              <a:t>2. </a:t>
            </a:r>
            <a:r>
              <a:rPr lang="de-DE" dirty="0" smtClean="0"/>
              <a:t>Definiere </a:t>
            </a:r>
            <a:r>
              <a:rPr lang="de-DE" dirty="0"/>
              <a:t>ein </a:t>
            </a:r>
            <a:r>
              <a:rPr lang="de-DE" b="1" dirty="0"/>
              <a:t>Objekt </a:t>
            </a:r>
            <a:r>
              <a:rPr lang="de-DE" dirty="0"/>
              <a:t>mit diversen Daten eures </a:t>
            </a:r>
            <a:r>
              <a:rPr lang="de-DE" dirty="0" err="1"/>
              <a:t>lieblings</a:t>
            </a:r>
            <a:r>
              <a:rPr lang="de-DE" dirty="0"/>
              <a:t> Fahrzeugs (</a:t>
            </a:r>
            <a:r>
              <a:rPr lang="de-DE" dirty="0" smtClean="0"/>
              <a:t>Auto, Motorrad</a:t>
            </a:r>
            <a:r>
              <a:rPr lang="de-DE" dirty="0"/>
              <a:t>, Fahrrad, ...), dabei sollten verschiedene Datentypen </a:t>
            </a:r>
            <a:r>
              <a:rPr lang="de-DE" dirty="0" smtClean="0"/>
              <a:t>verwendet werden</a:t>
            </a:r>
            <a:r>
              <a:rPr lang="de-DE" dirty="0"/>
              <a:t>. Gebt die Daten mit einem Template </a:t>
            </a:r>
            <a:r>
              <a:rPr lang="de-DE" dirty="0" err="1"/>
              <a:t>Literal</a:t>
            </a:r>
            <a:r>
              <a:rPr lang="de-DE" dirty="0"/>
              <a:t> schön formatiert aus.</a:t>
            </a:r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smtClean="0"/>
              <a:t>Definiere </a:t>
            </a:r>
            <a:r>
              <a:rPr lang="de-DE" dirty="0"/>
              <a:t>die abgebildete Tabelle als </a:t>
            </a:r>
            <a:r>
              <a:rPr lang="de-DE" b="1" dirty="0"/>
              <a:t>zweidimensionales Array </a:t>
            </a:r>
            <a:r>
              <a:rPr lang="de-DE" dirty="0"/>
              <a:t>und lass </a:t>
            </a:r>
            <a:r>
              <a:rPr lang="de-DE" dirty="0" smtClean="0"/>
              <a:t>den Benutzer </a:t>
            </a:r>
            <a:r>
              <a:rPr lang="de-DE" dirty="0"/>
              <a:t>eine Zeilen und Spaltennummer angeben, gib den gewünschten </a:t>
            </a:r>
            <a:r>
              <a:rPr lang="de-DE" dirty="0" smtClean="0"/>
              <a:t>Wert </a:t>
            </a:r>
            <a:r>
              <a:rPr lang="en-US" dirty="0" err="1" smtClean="0"/>
              <a:t>aus</a:t>
            </a:r>
            <a:r>
              <a:rPr lang="en-US" dirty="0" err="1"/>
              <a:t>.</a:t>
            </a:r>
            <a:endParaRPr lang="en-US" dirty="0"/>
          </a:p>
          <a:p>
            <a:pPr marL="0" indent="0">
              <a:buNone/>
            </a:pPr>
            <a:r>
              <a:rPr lang="de-DE" dirty="0"/>
              <a:t>4</a:t>
            </a:r>
            <a:r>
              <a:rPr lang="de-DE" dirty="0" smtClean="0"/>
              <a:t>. </a:t>
            </a:r>
            <a:r>
              <a:rPr lang="de-DE" dirty="0"/>
              <a:t>Lege die selbe Tabelle als </a:t>
            </a:r>
            <a:r>
              <a:rPr lang="de-DE" b="1" dirty="0"/>
              <a:t>Array von Objekten </a:t>
            </a:r>
            <a:r>
              <a:rPr lang="de-DE" dirty="0"/>
              <a:t>an, wobei die </a:t>
            </a:r>
            <a:r>
              <a:rPr lang="de-DE" dirty="0" smtClean="0"/>
              <a:t>Spaltennamen die </a:t>
            </a:r>
            <a:r>
              <a:rPr lang="de-DE" dirty="0"/>
              <a:t>Schlüssel in den Objekten darstellen. Lass den Nutzer eine </a:t>
            </a:r>
            <a:r>
              <a:rPr lang="de-DE" dirty="0" smtClean="0"/>
              <a:t>Zeilennummer und </a:t>
            </a:r>
            <a:r>
              <a:rPr lang="de-DE" dirty="0"/>
              <a:t>den Namen einer Spalte angeben, gib den gewünschten Wert aus.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88" y="2057400"/>
            <a:ext cx="3692770" cy="12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5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Konstruktorfunktion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7861" y="1989193"/>
            <a:ext cx="6037385" cy="4137259"/>
          </a:xfrm>
        </p:spPr>
        <p:txBody>
          <a:bodyPr>
            <a:normAutofit/>
          </a:bodyPr>
          <a:lstStyle/>
          <a:p>
            <a:r>
              <a:rPr lang="de-DE" dirty="0" err="1"/>
              <a:t>Konstruktorfunktionen</a:t>
            </a:r>
            <a:r>
              <a:rPr lang="de-DE" dirty="0"/>
              <a:t> werden verwendet, um Objekte mit gleicher Struktur und Verhalten zu erstellen.</a:t>
            </a:r>
          </a:p>
          <a:p>
            <a:r>
              <a:rPr lang="de-DE" dirty="0"/>
              <a:t>Sie verwenden das '</a:t>
            </a:r>
            <a:r>
              <a:rPr lang="de-DE" dirty="0" err="1"/>
              <a:t>new</a:t>
            </a:r>
            <a:r>
              <a:rPr lang="de-DE" dirty="0"/>
              <a:t>'-Schlüsselwort und '</a:t>
            </a:r>
            <a:r>
              <a:rPr lang="de-DE" dirty="0" err="1"/>
              <a:t>this</a:t>
            </a:r>
            <a:r>
              <a:rPr lang="de-DE" dirty="0"/>
              <a:t>', um Eigenschaften und Methoden dem erstellten Objekt zuzuweisen.</a:t>
            </a:r>
          </a:p>
          <a:p>
            <a:r>
              <a:rPr lang="de-DE" dirty="0"/>
              <a:t>Konventionell sind </a:t>
            </a:r>
            <a:r>
              <a:rPr lang="de-DE" dirty="0" err="1"/>
              <a:t>Konstruktorfunktionen</a:t>
            </a:r>
            <a:r>
              <a:rPr lang="de-DE" dirty="0"/>
              <a:t> mit einem Anfangsbuchstaben in Großbuchstaben benannt.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99" y="2057400"/>
            <a:ext cx="5070824" cy="35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Factory Pattern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47347" y="1951892"/>
            <a:ext cx="5723792" cy="4242767"/>
          </a:xfrm>
        </p:spPr>
        <p:txBody>
          <a:bodyPr/>
          <a:lstStyle/>
          <a:p>
            <a:r>
              <a:rPr lang="de-DE" dirty="0" smtClean="0"/>
              <a:t>Das </a:t>
            </a:r>
            <a:r>
              <a:rPr lang="de-DE" dirty="0"/>
              <a:t>Fabrikmuster ermöglicht die Erstellung von Objekten ohne Verwendung des '</a:t>
            </a:r>
            <a:r>
              <a:rPr lang="de-DE" dirty="0" err="1"/>
              <a:t>new</a:t>
            </a:r>
            <a:r>
              <a:rPr lang="de-DE" dirty="0"/>
              <a:t>'-</a:t>
            </a:r>
            <a:r>
              <a:rPr lang="de-DE" dirty="0" smtClean="0"/>
              <a:t>Schlüsselworts</a:t>
            </a:r>
          </a:p>
          <a:p>
            <a:r>
              <a:rPr lang="de-DE" dirty="0" smtClean="0"/>
              <a:t>Es </a:t>
            </a:r>
            <a:r>
              <a:rPr lang="de-DE" dirty="0"/>
              <a:t>verwendet eine Funktion, die ein Objekt mit Eigenschaften und möglicherweise Methoden </a:t>
            </a:r>
            <a:r>
              <a:rPr lang="de-DE" dirty="0" smtClean="0"/>
              <a:t>zurückgibt</a:t>
            </a:r>
            <a:endParaRPr lang="de-DE" dirty="0"/>
          </a:p>
          <a:p>
            <a:r>
              <a:rPr lang="de-DE" dirty="0" smtClean="0"/>
              <a:t> </a:t>
            </a:r>
            <a:r>
              <a:rPr lang="de-DE" dirty="0"/>
              <a:t>Dieses Muster ist flexibler und erlaubt mehr Kontrolle über den Erstellungsprozess. </a:t>
            </a:r>
            <a:endParaRPr lang="de-DE" dirty="0"/>
          </a:p>
          <a:p>
            <a:r>
              <a:rPr lang="de-DE" dirty="0" smtClean="0"/>
              <a:t>Es </a:t>
            </a:r>
            <a:r>
              <a:rPr lang="de-DE" dirty="0"/>
              <a:t>erleichtert die Erstellung von Objekten mit unterschiedlichen Eigenschaftswerten basierend auf den übergebenen Parametern.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58" y="2174788"/>
            <a:ext cx="5664921" cy="24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9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028" y="1503646"/>
            <a:ext cx="4913503" cy="5006131"/>
          </a:xfrm>
        </p:spPr>
        <p:txBody>
          <a:bodyPr>
            <a:normAutofit/>
          </a:bodyPr>
          <a:lstStyle/>
          <a:p>
            <a:r>
              <a:rPr lang="de-AT" dirty="0" smtClean="0"/>
              <a:t>Arrays</a:t>
            </a:r>
          </a:p>
          <a:p>
            <a:pPr lvl="1"/>
            <a:r>
              <a:rPr lang="de-AT" dirty="0" smtClean="0"/>
              <a:t>Grundlagen</a:t>
            </a:r>
          </a:p>
          <a:p>
            <a:pPr lvl="1"/>
            <a:r>
              <a:rPr lang="de-AT" dirty="0" smtClean="0"/>
              <a:t>Zugriff</a:t>
            </a:r>
          </a:p>
          <a:p>
            <a:pPr lvl="1"/>
            <a:r>
              <a:rPr lang="de-AT" dirty="0" smtClean="0"/>
              <a:t>Befüllen und verändern</a:t>
            </a:r>
          </a:p>
          <a:p>
            <a:pPr lvl="1"/>
            <a:r>
              <a:rPr lang="de-AT" dirty="0" smtClean="0"/>
              <a:t>Mehrdimensionale Arrays</a:t>
            </a:r>
          </a:p>
          <a:p>
            <a:pPr lvl="1"/>
            <a:endParaRPr lang="de-AT" dirty="0"/>
          </a:p>
          <a:p>
            <a:r>
              <a:rPr lang="de-AT" dirty="0" smtClean="0"/>
              <a:t>Objekte</a:t>
            </a:r>
          </a:p>
          <a:p>
            <a:pPr lvl="1"/>
            <a:r>
              <a:rPr lang="de-AT" dirty="0" smtClean="0"/>
              <a:t>Grundlagen</a:t>
            </a:r>
          </a:p>
          <a:p>
            <a:pPr lvl="1"/>
            <a:r>
              <a:rPr lang="de-AT" dirty="0" smtClean="0"/>
              <a:t>Verändern &amp; Erweitern</a:t>
            </a:r>
          </a:p>
          <a:p>
            <a:pPr lvl="1"/>
            <a:r>
              <a:rPr lang="de-AT" dirty="0" smtClean="0"/>
              <a:t>Objekte und Arrays kombinieren</a:t>
            </a:r>
          </a:p>
          <a:p>
            <a:pPr lvl="1"/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1026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85" y="2057400"/>
            <a:ext cx="5081025" cy="31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9" y="2505059"/>
            <a:ext cx="4712676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smtClean="0"/>
              <a:t>Arrays</a:t>
            </a:r>
            <a:endParaRPr lang="de-AT" sz="3200" dirty="0"/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Arrays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6344" y="1839831"/>
            <a:ext cx="8915402" cy="4137259"/>
          </a:xfrm>
        </p:spPr>
        <p:txBody>
          <a:bodyPr/>
          <a:lstStyle/>
          <a:p>
            <a:r>
              <a:rPr lang="de-DE" dirty="0"/>
              <a:t>Ein Array speichert eine Liste von mehreren beliebigen Werten.</a:t>
            </a:r>
          </a:p>
          <a:p>
            <a:r>
              <a:rPr lang="de-DE" dirty="0"/>
              <a:t>Die Werte eines Arrays können sich auch im Typ unterscheiden, das sollte man </a:t>
            </a:r>
            <a:r>
              <a:rPr lang="de-DE" dirty="0" smtClean="0"/>
              <a:t>aber v</a:t>
            </a:r>
            <a:r>
              <a:rPr lang="en-US" dirty="0" err="1" smtClean="0"/>
              <a:t>ermeiden</a:t>
            </a:r>
            <a:r>
              <a:rPr lang="en-US" dirty="0"/>
              <a:t>.</a:t>
            </a:r>
          </a:p>
          <a:p>
            <a:r>
              <a:rPr lang="de-DE" dirty="0"/>
              <a:t>Ein Array wird mit Eckigen Klammern [ ] geschrieben, die einzelnen Werte </a:t>
            </a:r>
            <a:r>
              <a:rPr lang="de-DE" dirty="0" smtClean="0"/>
              <a:t>mit </a:t>
            </a:r>
            <a:r>
              <a:rPr lang="en-US" dirty="0" err="1" smtClean="0"/>
              <a:t>Kommas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getrennt</a:t>
            </a:r>
            <a:r>
              <a:rPr lang="en-US" dirty="0"/>
              <a:t>.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46" y="4084307"/>
            <a:ext cx="586790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1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7091" y="307730"/>
            <a:ext cx="8915402" cy="1371600"/>
          </a:xfrm>
        </p:spPr>
        <p:txBody>
          <a:bodyPr/>
          <a:lstStyle/>
          <a:p>
            <a:r>
              <a:rPr lang="de-AT" dirty="0" smtClean="0"/>
              <a:t>Array Zugriff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31582" y="1512278"/>
            <a:ext cx="10099431" cy="4739054"/>
          </a:xfrm>
        </p:spPr>
        <p:txBody>
          <a:bodyPr>
            <a:normAutofit/>
          </a:bodyPr>
          <a:lstStyle/>
          <a:p>
            <a:r>
              <a:rPr lang="de-DE" dirty="0"/>
              <a:t>Mit .</a:t>
            </a:r>
            <a:r>
              <a:rPr lang="de-DE" dirty="0" err="1"/>
              <a:t>length</a:t>
            </a:r>
            <a:r>
              <a:rPr lang="de-DE" dirty="0"/>
              <a:t> lässt sich die Länge eines Arrays bestimmen.</a:t>
            </a:r>
          </a:p>
          <a:p>
            <a:r>
              <a:rPr lang="de-DE" dirty="0"/>
              <a:t>Mit [i] kann man auf eine bestimmten Stelle (Index) im Array zugreifen, wobei </a:t>
            </a:r>
            <a:r>
              <a:rPr lang="de-DE" dirty="0" smtClean="0"/>
              <a:t>die Erste </a:t>
            </a:r>
            <a:r>
              <a:rPr lang="de-DE" dirty="0"/>
              <a:t>Stelle den Index </a:t>
            </a:r>
            <a:r>
              <a:rPr lang="de-DE" b="1" dirty="0"/>
              <a:t>0 </a:t>
            </a:r>
            <a:r>
              <a:rPr lang="de-DE" dirty="0"/>
              <a:t>hat. </a:t>
            </a:r>
            <a:endParaRPr lang="de-DE" dirty="0" smtClean="0"/>
          </a:p>
          <a:p>
            <a:r>
              <a:rPr lang="de-DE" dirty="0" smtClean="0"/>
              <a:t>Der </a:t>
            </a:r>
            <a:r>
              <a:rPr lang="de-DE" dirty="0"/>
              <a:t>Wert von .</a:t>
            </a:r>
            <a:r>
              <a:rPr lang="de-DE" dirty="0" err="1"/>
              <a:t>length</a:t>
            </a:r>
            <a:r>
              <a:rPr lang="de-DE" dirty="0"/>
              <a:t> ist also immer um 1 höher als </a:t>
            </a:r>
            <a:r>
              <a:rPr lang="de-DE" dirty="0" smtClean="0"/>
              <a:t>die letzte </a:t>
            </a:r>
            <a:r>
              <a:rPr lang="de-DE" dirty="0"/>
              <a:t>Stelle, auf die man zugreifen kann.</a:t>
            </a:r>
          </a:p>
          <a:p>
            <a:r>
              <a:rPr lang="de-DE" dirty="0"/>
              <a:t>Greift man auf eine Stelle zu, die außerhalb des Wertebereichs liegt, so erhält </a:t>
            </a:r>
            <a:r>
              <a:rPr lang="de-DE" dirty="0" smtClean="0"/>
              <a:t>man den </a:t>
            </a:r>
            <a:r>
              <a:rPr lang="de-DE" dirty="0"/>
              <a:t>Wert </a:t>
            </a:r>
            <a:r>
              <a:rPr lang="de-DE" dirty="0" err="1" smtClean="0"/>
              <a:t>undefined</a:t>
            </a:r>
            <a:r>
              <a:rPr lang="de-DE" dirty="0"/>
              <a:t>. </a:t>
            </a:r>
            <a:r>
              <a:rPr lang="de-DE" dirty="0" smtClean="0"/>
              <a:t>Dies </a:t>
            </a:r>
            <a:r>
              <a:rPr lang="de-DE" dirty="0"/>
              <a:t>ist in JS kein Laufzeitfehler!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177" y="4334204"/>
            <a:ext cx="5813229" cy="191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Arrays befüllen / verändern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1982" y="1907930"/>
            <a:ext cx="10559563" cy="4137259"/>
          </a:xfrm>
        </p:spPr>
        <p:txBody>
          <a:bodyPr/>
          <a:lstStyle/>
          <a:p>
            <a:r>
              <a:rPr lang="de-DE" dirty="0"/>
              <a:t>Mit [i] und einer Zuweisung kann man den Wert der gewünschten </a:t>
            </a:r>
            <a:r>
              <a:rPr lang="de-DE" dirty="0" smtClean="0"/>
              <a:t>Stelle überschreiben </a:t>
            </a:r>
            <a:r>
              <a:rPr lang="de-DE" dirty="0"/>
              <a:t>oder befüllen. </a:t>
            </a:r>
            <a:endParaRPr lang="de-DE" dirty="0" smtClean="0"/>
          </a:p>
          <a:p>
            <a:r>
              <a:rPr lang="de-DE" dirty="0" smtClean="0"/>
              <a:t>Mit </a:t>
            </a:r>
            <a:r>
              <a:rPr lang="de-DE" dirty="0"/>
              <a:t>der Funktion .</a:t>
            </a:r>
            <a:r>
              <a:rPr lang="de-DE" b="1" dirty="0"/>
              <a:t>push(wert), </a:t>
            </a:r>
            <a:r>
              <a:rPr lang="de-DE" dirty="0"/>
              <a:t>die man auf die </a:t>
            </a:r>
            <a:r>
              <a:rPr lang="de-DE" dirty="0" smtClean="0"/>
              <a:t>Variable anwendet</a:t>
            </a:r>
            <a:r>
              <a:rPr lang="de-DE" dirty="0"/>
              <a:t>, lässt sich ein Wert am Ende des Arrays anhängen, mit .</a:t>
            </a:r>
            <a:r>
              <a:rPr lang="de-DE" b="1" dirty="0" err="1"/>
              <a:t>unshift</a:t>
            </a:r>
            <a:r>
              <a:rPr lang="de-DE" b="1" dirty="0"/>
              <a:t>(wert) </a:t>
            </a:r>
            <a:r>
              <a:rPr lang="de-DE" dirty="0" smtClean="0"/>
              <a:t>am </a:t>
            </a:r>
            <a:r>
              <a:rPr lang="en-US" dirty="0" err="1" smtClean="0"/>
              <a:t>Anfang</a:t>
            </a:r>
            <a:r>
              <a:rPr lang="en-US" dirty="0"/>
              <a:t>.</a:t>
            </a:r>
          </a:p>
          <a:p>
            <a:r>
              <a:rPr lang="de-DE" b="1" dirty="0"/>
              <a:t>Vorsicht</a:t>
            </a:r>
            <a:r>
              <a:rPr lang="de-DE" dirty="0"/>
              <a:t>: Das geht auch dann, wenn das Array selbst als </a:t>
            </a:r>
            <a:r>
              <a:rPr lang="de-DE" dirty="0" err="1"/>
              <a:t>const</a:t>
            </a:r>
            <a:r>
              <a:rPr lang="de-DE" dirty="0"/>
              <a:t> deklariert wurde!</a:t>
            </a:r>
          </a:p>
          <a:p>
            <a:r>
              <a:rPr lang="de-DE" dirty="0" err="1"/>
              <a:t>const</a:t>
            </a:r>
            <a:r>
              <a:rPr lang="de-DE" dirty="0"/>
              <a:t> schützt die Variable nur davor, mit einem gänzlich neuen Array </a:t>
            </a:r>
            <a:r>
              <a:rPr lang="de-DE" dirty="0" smtClean="0"/>
              <a:t>überschrieben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109" y="4592030"/>
            <a:ext cx="6949781" cy="182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0037" y="685800"/>
            <a:ext cx="8915402" cy="1371600"/>
          </a:xfrm>
        </p:spPr>
        <p:txBody>
          <a:bodyPr/>
          <a:lstStyle/>
          <a:p>
            <a:r>
              <a:rPr lang="de-AT" dirty="0" smtClean="0"/>
              <a:t>Mehrdimensionale Arrays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1982" y="1907930"/>
            <a:ext cx="10559563" cy="4137259"/>
          </a:xfrm>
        </p:spPr>
        <p:txBody>
          <a:bodyPr/>
          <a:lstStyle/>
          <a:p>
            <a:r>
              <a:rPr lang="de-DE" dirty="0"/>
              <a:t>Arrays können auch Arrays beinhalten, man spricht dann von </a:t>
            </a:r>
            <a:r>
              <a:rPr lang="de-DE" dirty="0" smtClean="0"/>
              <a:t>Mehrdimensionalen Arrays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Ein </a:t>
            </a:r>
            <a:r>
              <a:rPr lang="de-DE" dirty="0"/>
              <a:t>Wert in einem Zweidimensionalen Array könnte beispielsweise die </a:t>
            </a:r>
            <a:r>
              <a:rPr lang="de-DE" dirty="0" smtClean="0"/>
              <a:t>Zelle einer </a:t>
            </a:r>
            <a:r>
              <a:rPr lang="de-DE" dirty="0"/>
              <a:t>Tabelle oder einen Feld auf einem Schachbrett repräsentieren.</a:t>
            </a:r>
          </a:p>
          <a:p>
            <a:r>
              <a:rPr lang="de-DE" dirty="0"/>
              <a:t>Mit der ersten eckigen Klammer beim Zugriff erhält man ein inneres Array, mit </a:t>
            </a:r>
            <a:r>
              <a:rPr lang="de-DE" dirty="0" smtClean="0"/>
              <a:t>der zweiten </a:t>
            </a:r>
            <a:r>
              <a:rPr lang="de-DE" dirty="0"/>
              <a:t>einen Wert im inneren Array. Bei mehr als zwei Dimensionen folgen </a:t>
            </a:r>
            <a:r>
              <a:rPr lang="de-DE" dirty="0" smtClean="0"/>
              <a:t>weitere eckige </a:t>
            </a:r>
            <a:r>
              <a:rPr lang="de-DE" dirty="0"/>
              <a:t>Klammern...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72" y="4164826"/>
            <a:ext cx="6485182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4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9325708" cy="1371600"/>
          </a:xfrm>
        </p:spPr>
        <p:txBody>
          <a:bodyPr/>
          <a:lstStyle/>
          <a:p>
            <a:r>
              <a:rPr lang="de-AT" dirty="0" smtClean="0"/>
              <a:t>Übung zu Arrays „Wer bezahlt die Rechnung“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782560" cy="4137259"/>
          </a:xfrm>
        </p:spPr>
        <p:txBody>
          <a:bodyPr>
            <a:normAutofit/>
          </a:bodyPr>
          <a:lstStyle/>
          <a:p>
            <a:r>
              <a:rPr lang="de-DE" dirty="0" smtClean="0"/>
              <a:t>Schreibe eine Funktion „</a:t>
            </a:r>
            <a:r>
              <a:rPr lang="de-DE" dirty="0" err="1" smtClean="0"/>
              <a:t>whosPaying</a:t>
            </a:r>
            <a:r>
              <a:rPr lang="de-DE" dirty="0" smtClean="0"/>
              <a:t>(</a:t>
            </a:r>
            <a:r>
              <a:rPr lang="de-DE" dirty="0" err="1" smtClean="0"/>
              <a:t>names</a:t>
            </a:r>
            <a:r>
              <a:rPr lang="de-DE" dirty="0" smtClean="0"/>
              <a:t>)“, </a:t>
            </a:r>
            <a:r>
              <a:rPr lang="de-DE" dirty="0"/>
              <a:t>die einen zufälligen Namen aus einer Liste von Namen auswählt. Die ausgewählte Person muss die Rechnung für das Essen aller bezahlen.</a:t>
            </a:r>
          </a:p>
          <a:p>
            <a:r>
              <a:rPr lang="de-DE" dirty="0"/>
              <a:t>Wichtig: Das Ergebnis sollte aus der Funktion zurückgegeben werden und </a:t>
            </a:r>
            <a:r>
              <a:rPr lang="de-DE" dirty="0" smtClean="0"/>
              <a:t>über console.log geloggt werden. </a:t>
            </a:r>
          </a:p>
          <a:p>
            <a:r>
              <a:rPr lang="de-DE" dirty="0" smtClean="0"/>
              <a:t>Das </a:t>
            </a:r>
            <a:r>
              <a:rPr lang="de-DE" dirty="0"/>
              <a:t>Ergebnis sollte genau mit dem Beispielergebnis übereinstimmen, einschließlich Groß- und Kleinschreibung sowie Interpunktion.</a:t>
            </a:r>
          </a:p>
          <a:p>
            <a:r>
              <a:rPr lang="de-DE" dirty="0" smtClean="0"/>
              <a:t>Beispiel-Eingabe: ["</a:t>
            </a:r>
            <a:r>
              <a:rPr lang="de-DE" dirty="0"/>
              <a:t>Angela", "Ben", "Jenny", "Michael", "</a:t>
            </a:r>
            <a:r>
              <a:rPr lang="de-DE" dirty="0" err="1"/>
              <a:t>Chloe</a:t>
            </a:r>
            <a:r>
              <a:rPr lang="de-DE" dirty="0"/>
              <a:t>"] </a:t>
            </a:r>
            <a:endParaRPr lang="de-DE" dirty="0" smtClean="0"/>
          </a:p>
          <a:p>
            <a:r>
              <a:rPr lang="de-DE" dirty="0" smtClean="0"/>
              <a:t>Beispiel-Ausgabe: Michael </a:t>
            </a:r>
            <a:r>
              <a:rPr lang="de-DE" dirty="0"/>
              <a:t>bezahlt heute das Mittagessen</a:t>
            </a:r>
            <a:r>
              <a:rPr lang="de-DE" dirty="0" smtClean="0"/>
              <a:t>!„</a:t>
            </a:r>
          </a:p>
          <a:p>
            <a:endParaRPr lang="de-DE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60" y="2120984"/>
            <a:ext cx="3008257" cy="37603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651" y="2760655"/>
            <a:ext cx="2697714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9" y="2505059"/>
            <a:ext cx="4712676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smtClean="0"/>
              <a:t>Objekte</a:t>
            </a:r>
            <a:endParaRPr lang="de-AT" sz="3200" dirty="0"/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Microsoft Office PowerPoint</Application>
  <PresentationFormat>Breitbild</PresentationFormat>
  <Paragraphs>79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Avenir Next LT Pro Light</vt:lpstr>
      <vt:lpstr>EncaseVTI</vt:lpstr>
      <vt:lpstr>JavaScript  Arrays &amp; Objekte</vt:lpstr>
      <vt:lpstr>Übersicht</vt:lpstr>
      <vt:lpstr>Arrays</vt:lpstr>
      <vt:lpstr>Arrays</vt:lpstr>
      <vt:lpstr>Array Zugriff</vt:lpstr>
      <vt:lpstr>Arrays befüllen / verändern</vt:lpstr>
      <vt:lpstr>Mehrdimensionale Arrays</vt:lpstr>
      <vt:lpstr>Übung zu Arrays „Wer bezahlt die Rechnung“</vt:lpstr>
      <vt:lpstr>Objekte</vt:lpstr>
      <vt:lpstr>Objekte Grundlagen</vt:lpstr>
      <vt:lpstr>Objekte verändern</vt:lpstr>
      <vt:lpstr>Objekte &amp; Arrays kombinieren</vt:lpstr>
      <vt:lpstr>Funktionen innerhalb von Objekten</vt:lpstr>
      <vt:lpstr>Übungen zu Arrays &amp; Objekte</vt:lpstr>
      <vt:lpstr>Konstruktorfunktion</vt:lpstr>
      <vt:lpstr>Factory Pattern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179</cp:revision>
  <dcterms:created xsi:type="dcterms:W3CDTF">2023-08-23T09:07:38Z</dcterms:created>
  <dcterms:modified xsi:type="dcterms:W3CDTF">2023-11-07T15:08:49Z</dcterms:modified>
</cp:coreProperties>
</file>