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7" r:id="rId4"/>
    <p:sldMasterId id="2147483758" r:id="rId5"/>
    <p:sldMasterId id="2147483770" r:id="rId6"/>
    <p:sldMasterId id="2147483792" r:id="rId7"/>
  </p:sldMasterIdLst>
  <p:notesMasterIdLst>
    <p:notesMasterId r:id="rId61"/>
  </p:notesMasterIdLst>
  <p:handoutMasterIdLst>
    <p:handoutMasterId r:id="rId62"/>
  </p:handoutMasterIdLst>
  <p:sldIdLst>
    <p:sldId id="346" r:id="rId8"/>
    <p:sldId id="286" r:id="rId9"/>
    <p:sldId id="259" r:id="rId10"/>
    <p:sldId id="260" r:id="rId11"/>
    <p:sldId id="261" r:id="rId12"/>
    <p:sldId id="262" r:id="rId13"/>
    <p:sldId id="266" r:id="rId14"/>
    <p:sldId id="294" r:id="rId15"/>
    <p:sldId id="287" r:id="rId16"/>
    <p:sldId id="282" r:id="rId17"/>
    <p:sldId id="283" r:id="rId18"/>
    <p:sldId id="284" r:id="rId19"/>
    <p:sldId id="295" r:id="rId20"/>
    <p:sldId id="298" r:id="rId21"/>
    <p:sldId id="296" r:id="rId22"/>
    <p:sldId id="297" r:id="rId23"/>
    <p:sldId id="299" r:id="rId24"/>
    <p:sldId id="300" r:id="rId25"/>
    <p:sldId id="301" r:id="rId26"/>
    <p:sldId id="302" r:id="rId27"/>
    <p:sldId id="304" r:id="rId28"/>
    <p:sldId id="345" r:id="rId29"/>
    <p:sldId id="341" r:id="rId30"/>
    <p:sldId id="342" r:id="rId31"/>
    <p:sldId id="343" r:id="rId32"/>
    <p:sldId id="344" r:id="rId33"/>
    <p:sldId id="305" r:id="rId34"/>
    <p:sldId id="306" r:id="rId35"/>
    <p:sldId id="309" r:id="rId36"/>
    <p:sldId id="303" r:id="rId37"/>
    <p:sldId id="308" r:id="rId38"/>
    <p:sldId id="310" r:id="rId39"/>
    <p:sldId id="338" r:id="rId40"/>
    <p:sldId id="311" r:id="rId41"/>
    <p:sldId id="312" r:id="rId42"/>
    <p:sldId id="313" r:id="rId43"/>
    <p:sldId id="314" r:id="rId44"/>
    <p:sldId id="316" r:id="rId45"/>
    <p:sldId id="317" r:id="rId46"/>
    <p:sldId id="318" r:id="rId47"/>
    <p:sldId id="340" r:id="rId48"/>
    <p:sldId id="320" r:id="rId49"/>
    <p:sldId id="321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</p:sldIdLst>
  <p:sldSz cx="12192000" cy="6858000"/>
  <p:notesSz cx="6797675" cy="9926638"/>
  <p:embeddedFontLst>
    <p:embeddedFont>
      <p:font typeface="Microsoft JhengHei" panose="020B0604030504040204" pitchFamily="34" charset="-120"/>
      <p:regular r:id="rId63"/>
      <p:bold r:id="rId64"/>
    </p:embeddedFont>
    <p:embeddedFont>
      <p:font typeface="Tahoma" panose="020B0604030504040204" pitchFamily="34" charset="0"/>
      <p:regular r:id="rId65"/>
      <p:bold r:id="rId6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12" userDrawn="1">
          <p15:clr>
            <a:srgbClr val="A4A3A4"/>
          </p15:clr>
        </p15:guide>
        <p15:guide id="5" pos="7301" userDrawn="1">
          <p15:clr>
            <a:srgbClr val="A4A3A4"/>
          </p15:clr>
        </p15:guide>
        <p15:guide id="6" pos="3812" userDrawn="1">
          <p15:clr>
            <a:srgbClr val="A4A3A4"/>
          </p15:clr>
        </p15:guide>
        <p15:guide id="7" pos="2500" userDrawn="1">
          <p15:clr>
            <a:srgbClr val="A4A3A4"/>
          </p15:clr>
        </p15:guide>
        <p15:guide id="8" pos="4901" userDrawn="1">
          <p15:clr>
            <a:srgbClr val="A4A3A4"/>
          </p15:clr>
        </p15:guide>
        <p15:guide id="9" pos="5013" userDrawn="1">
          <p15:clr>
            <a:srgbClr val="A4A3A4"/>
          </p15:clr>
        </p15:guide>
        <p15:guide id="10" pos="2612" userDrawn="1">
          <p15:clr>
            <a:srgbClr val="A4A3A4"/>
          </p15:clr>
        </p15:guide>
        <p15:guide id="11" pos="37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463" userDrawn="1">
          <p15:clr>
            <a:srgbClr val="A4A3A4"/>
          </p15:clr>
        </p15:guide>
        <p15:guide id="3" pos="4068" userDrawn="1">
          <p15:clr>
            <a:srgbClr val="A4A3A4"/>
          </p15:clr>
        </p15:guide>
        <p15:guide id="4" pos="100" userDrawn="1">
          <p15:clr>
            <a:srgbClr val="A4A3A4"/>
          </p15:clr>
        </p15:guide>
        <p15:guide id="5" pos="415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lf Bongard" initials="BR" lastIdx="4" clrIdx="0"/>
  <p:cmAuthor id="1" name="Franz Schiller" initials="FS" lastIdx="38" clrIdx="1">
    <p:extLst>
      <p:ext uri="{19B8F6BF-5375-455C-9EA6-DF929625EA0E}">
        <p15:presenceInfo xmlns:p15="http://schemas.microsoft.com/office/powerpoint/2012/main" userId="S::Franz.Schiller@software-quality-lab.com::c2aae353-670d-42f5-ae28-c881d4cc80d4" providerId="AD"/>
      </p:ext>
    </p:extLst>
  </p:cmAuthor>
  <p:cmAuthor id="2" name="Stephan Christmann" initials="SC" lastIdx="13" clrIdx="2">
    <p:extLst>
      <p:ext uri="{19B8F6BF-5375-455C-9EA6-DF929625EA0E}">
        <p15:presenceInfo xmlns:p15="http://schemas.microsoft.com/office/powerpoint/2012/main" userId="S::Stephan.Christmann@software-quality-lab.com::686d2102-7e9e-4a2d-95aa-25387eb2022d" providerId="AD"/>
      </p:ext>
    </p:extLst>
  </p:cmAuthor>
  <p:cmAuthor id="3" name="Mario Pirklbauer" initials="MP" lastIdx="6" clrIdx="3">
    <p:extLst>
      <p:ext uri="{19B8F6BF-5375-455C-9EA6-DF929625EA0E}">
        <p15:presenceInfo xmlns:p15="http://schemas.microsoft.com/office/powerpoint/2012/main" userId="S::mario.pirklbauer@software-quality-lab.com::ee6c765cc95bf6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29"/>
    <a:srgbClr val="D7D7D7"/>
    <a:srgbClr val="E5CCA1"/>
    <a:srgbClr val="89C4B4"/>
    <a:srgbClr val="7FB5A6"/>
    <a:srgbClr val="A1C7E5"/>
    <a:srgbClr val="E5A1AE"/>
    <a:srgbClr val="FE9614"/>
    <a:srgbClr val="D97C14"/>
    <a:srgbClr val="996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3815" autoAdjust="0"/>
  </p:normalViewPr>
  <p:slideViewPr>
    <p:cSldViewPr snapToObjects="1">
      <p:cViewPr varScale="1">
        <p:scale>
          <a:sx n="72" d="100"/>
          <a:sy n="72" d="100"/>
        </p:scale>
        <p:origin x="1046" y="86"/>
      </p:cViewPr>
      <p:guideLst>
        <p:guide orient="horz" pos="981"/>
        <p:guide orient="horz" pos="3929"/>
        <p:guide orient="horz" pos="2160"/>
        <p:guide pos="212"/>
        <p:guide pos="7301"/>
        <p:guide pos="3812"/>
        <p:guide pos="2500"/>
        <p:guide pos="4901"/>
        <p:guide pos="5013"/>
        <p:guide pos="2612"/>
        <p:guide pos="3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274" y="67"/>
      </p:cViewPr>
      <p:guideLst>
        <p:guide orient="horz" pos="3126"/>
        <p:guide pos="463"/>
        <p:guide pos="4068"/>
        <p:guide pos="100"/>
        <p:guide pos="4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font" Target="fonts/font1.fntdata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font" Target="fonts/font2.fntdata"/><Relationship Id="rId69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handoutMaster" Target="handoutMasters/handoutMaster1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Christmann" userId="686d2102-7e9e-4a2d-95aa-25387eb2022d" providerId="ADAL" clId="{CC5907BD-D0A7-4C68-8900-450BCB3A4B09}"/>
    <pc:docChg chg="modSld">
      <pc:chgData name="Stephan Christmann" userId="686d2102-7e9e-4a2d-95aa-25387eb2022d" providerId="ADAL" clId="{CC5907BD-D0A7-4C68-8900-450BCB3A4B09}" dt="2021-06-30T11:31:32.556" v="51" actId="1038"/>
      <pc:docMkLst>
        <pc:docMk/>
      </pc:docMkLst>
      <pc:sldChg chg="modSp mod">
        <pc:chgData name="Stephan Christmann" userId="686d2102-7e9e-4a2d-95aa-25387eb2022d" providerId="ADAL" clId="{CC5907BD-D0A7-4C68-8900-450BCB3A4B09}" dt="2021-06-30T11:31:32.556" v="51" actId="1038"/>
        <pc:sldMkLst>
          <pc:docMk/>
          <pc:sldMk cId="502780211" sldId="266"/>
        </pc:sldMkLst>
        <pc:spChg chg="mod">
          <ac:chgData name="Stephan Christmann" userId="686d2102-7e9e-4a2d-95aa-25387eb2022d" providerId="ADAL" clId="{CC5907BD-D0A7-4C68-8900-450BCB3A4B09}" dt="2021-06-30T11:31:32.556" v="51" actId="1038"/>
          <ac:spMkLst>
            <pc:docMk/>
            <pc:sldMk cId="502780211" sldId="266"/>
            <ac:spMk id="58" creationId="{00000000-0000-0000-0000-000000000000}"/>
          </ac:spMkLst>
        </pc:spChg>
        <pc:spChg chg="mod">
          <ac:chgData name="Stephan Christmann" userId="686d2102-7e9e-4a2d-95aa-25387eb2022d" providerId="ADAL" clId="{CC5907BD-D0A7-4C68-8900-450BCB3A4B09}" dt="2021-06-30T11:30:24.523" v="14" actId="688"/>
          <ac:spMkLst>
            <pc:docMk/>
            <pc:sldMk cId="502780211" sldId="266"/>
            <ac:spMk id="61" creationId="{00000000-0000-0000-0000-000000000000}"/>
          </ac:spMkLst>
        </pc:spChg>
      </pc:sldChg>
    </pc:docChg>
  </pc:docChgLst>
  <pc:docChgLst>
    <pc:chgData name="Mario Pirklbauer" userId="ee6c765cc95bf6a8" providerId="ADAL" clId="{0B4808D2-9147-4F33-B02F-067B954858B7}"/>
    <pc:docChg chg="custSel modSld">
      <pc:chgData name="Mario Pirklbauer" userId="ee6c765cc95bf6a8" providerId="ADAL" clId="{0B4808D2-9147-4F33-B02F-067B954858B7}" dt="2021-03-19T09:59:21.704" v="18" actId="1589"/>
      <pc:docMkLst>
        <pc:docMk/>
      </pc:docMkLst>
      <pc:sldChg chg="modSp mod">
        <pc:chgData name="Mario Pirklbauer" userId="ee6c765cc95bf6a8" providerId="ADAL" clId="{0B4808D2-9147-4F33-B02F-067B954858B7}" dt="2021-03-19T08:29:08.760" v="0" actId="121"/>
        <pc:sldMkLst>
          <pc:docMk/>
          <pc:sldMk cId="1904991036" sldId="259"/>
        </pc:sldMkLst>
        <pc:spChg chg="mod">
          <ac:chgData name="Mario Pirklbauer" userId="ee6c765cc95bf6a8" providerId="ADAL" clId="{0B4808D2-9147-4F33-B02F-067B954858B7}" dt="2021-03-19T08:29:08.760" v="0" actId="121"/>
          <ac:spMkLst>
            <pc:docMk/>
            <pc:sldMk cId="1904991036" sldId="259"/>
            <ac:spMk id="6" creationId="{00000000-0000-0000-0000-000000000000}"/>
          </ac:spMkLst>
        </pc:spChg>
      </pc:sldChg>
      <pc:sldChg chg="modAnim">
        <pc:chgData name="Mario Pirklbauer" userId="ee6c765cc95bf6a8" providerId="ADAL" clId="{0B4808D2-9147-4F33-B02F-067B954858B7}" dt="2021-03-19T09:18:10.965" v="14"/>
        <pc:sldMkLst>
          <pc:docMk/>
          <pc:sldMk cId="1463741974" sldId="265"/>
        </pc:sldMkLst>
      </pc:sldChg>
      <pc:sldChg chg="addSp delSp modSp modAnim">
        <pc:chgData name="Mario Pirklbauer" userId="ee6c765cc95bf6a8" providerId="ADAL" clId="{0B4808D2-9147-4F33-B02F-067B954858B7}" dt="2021-03-19T08:34:47.509" v="13"/>
        <pc:sldMkLst>
          <pc:docMk/>
          <pc:sldMk cId="502780211" sldId="266"/>
        </pc:sldMkLst>
        <pc:spChg chg="mod">
          <ac:chgData name="Mario Pirklbauer" userId="ee6c765cc95bf6a8" providerId="ADAL" clId="{0B4808D2-9147-4F33-B02F-067B954858B7}" dt="2021-03-19T08:31:07.255" v="1" actId="164"/>
          <ac:spMkLst>
            <pc:docMk/>
            <pc:sldMk cId="502780211" sldId="266"/>
            <ac:spMk id="12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2:03.585" v="7" actId="164"/>
          <ac:spMkLst>
            <pc:docMk/>
            <pc:sldMk cId="502780211" sldId="266"/>
            <ac:spMk id="13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27.043" v="3" actId="164"/>
          <ac:spMkLst>
            <pc:docMk/>
            <pc:sldMk cId="502780211" sldId="266"/>
            <ac:spMk id="14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53.566" v="6" actId="164"/>
          <ac:spMkLst>
            <pc:docMk/>
            <pc:sldMk cId="502780211" sldId="266"/>
            <ac:spMk id="15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18.795" v="2" actId="164"/>
          <ac:spMkLst>
            <pc:docMk/>
            <pc:sldMk cId="502780211" sldId="266"/>
            <ac:spMk id="16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53.566" v="6" actId="164"/>
          <ac:spMkLst>
            <pc:docMk/>
            <pc:sldMk cId="502780211" sldId="266"/>
            <ac:spMk id="17" creationId="{7877BABC-89F7-4335-9232-F6CF791B4814}"/>
          </ac:spMkLst>
        </pc:spChg>
        <pc:spChg chg="mod">
          <ac:chgData name="Mario Pirklbauer" userId="ee6c765cc95bf6a8" providerId="ADAL" clId="{0B4808D2-9147-4F33-B02F-067B954858B7}" dt="2021-03-19T08:32:03.585" v="7" actId="164"/>
          <ac:spMkLst>
            <pc:docMk/>
            <pc:sldMk cId="502780211" sldId="266"/>
            <ac:spMk id="19" creationId="{56B341CA-7AB0-4789-83C7-55C663C12597}"/>
          </ac:spMkLst>
        </pc:spChg>
        <pc:spChg chg="mod">
          <ac:chgData name="Mario Pirklbauer" userId="ee6c765cc95bf6a8" providerId="ADAL" clId="{0B4808D2-9147-4F33-B02F-067B954858B7}" dt="2021-03-19T08:32:03.585" v="7" actId="164"/>
          <ac:spMkLst>
            <pc:docMk/>
            <pc:sldMk cId="502780211" sldId="266"/>
            <ac:spMk id="23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2:03.585" v="7" actId="164"/>
          <ac:spMkLst>
            <pc:docMk/>
            <pc:sldMk cId="502780211" sldId="266"/>
            <ac:spMk id="54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18.795" v="2" actId="164"/>
          <ac:spMkLst>
            <pc:docMk/>
            <pc:sldMk cId="502780211" sldId="266"/>
            <ac:spMk id="56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18.795" v="2" actId="164"/>
          <ac:spMkLst>
            <pc:docMk/>
            <pc:sldMk cId="502780211" sldId="266"/>
            <ac:spMk id="57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07.255" v="1" actId="164"/>
          <ac:spMkLst>
            <pc:docMk/>
            <pc:sldMk cId="502780211" sldId="266"/>
            <ac:spMk id="58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07.255" v="1" actId="164"/>
          <ac:spMkLst>
            <pc:docMk/>
            <pc:sldMk cId="502780211" sldId="266"/>
            <ac:spMk id="59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53.566" v="6" actId="164"/>
          <ac:spMkLst>
            <pc:docMk/>
            <pc:sldMk cId="502780211" sldId="266"/>
            <ac:spMk id="60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53.566" v="6" actId="164"/>
          <ac:spMkLst>
            <pc:docMk/>
            <pc:sldMk cId="502780211" sldId="266"/>
            <ac:spMk id="61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27.043" v="3" actId="164"/>
          <ac:spMkLst>
            <pc:docMk/>
            <pc:sldMk cId="502780211" sldId="266"/>
            <ac:spMk id="62" creationId="{00000000-0000-0000-0000-000000000000}"/>
          </ac:spMkLst>
        </pc:spChg>
        <pc:spChg chg="mod">
          <ac:chgData name="Mario Pirklbauer" userId="ee6c765cc95bf6a8" providerId="ADAL" clId="{0B4808D2-9147-4F33-B02F-067B954858B7}" dt="2021-03-19T08:31:27.043" v="3" actId="164"/>
          <ac:spMkLst>
            <pc:docMk/>
            <pc:sldMk cId="502780211" sldId="266"/>
            <ac:spMk id="63" creationId="{00000000-0000-0000-0000-000000000000}"/>
          </ac:spMkLst>
        </pc:spChg>
        <pc:spChg chg="mod topLvl">
          <ac:chgData name="Mario Pirklbauer" userId="ee6c765cc95bf6a8" providerId="ADAL" clId="{0B4808D2-9147-4F33-B02F-067B954858B7}" dt="2021-03-19T08:31:45.578" v="5" actId="164"/>
          <ac:spMkLst>
            <pc:docMk/>
            <pc:sldMk cId="502780211" sldId="266"/>
            <ac:spMk id="64" creationId="{3A7B6E39-FD52-4C0F-8C3D-D46A198FB24E}"/>
          </ac:spMkLst>
        </pc:spChg>
        <pc:spChg chg="mod topLvl">
          <ac:chgData name="Mario Pirklbauer" userId="ee6c765cc95bf6a8" providerId="ADAL" clId="{0B4808D2-9147-4F33-B02F-067B954858B7}" dt="2021-03-19T08:31:45.578" v="5" actId="164"/>
          <ac:spMkLst>
            <pc:docMk/>
            <pc:sldMk cId="502780211" sldId="266"/>
            <ac:spMk id="66" creationId="{4D64713E-2032-4A70-93AE-D9EC5D4B630D}"/>
          </ac:spMkLst>
        </pc:spChg>
        <pc:spChg chg="mod topLvl">
          <ac:chgData name="Mario Pirklbauer" userId="ee6c765cc95bf6a8" providerId="ADAL" clId="{0B4808D2-9147-4F33-B02F-067B954858B7}" dt="2021-03-19T08:31:45.578" v="5" actId="164"/>
          <ac:spMkLst>
            <pc:docMk/>
            <pc:sldMk cId="502780211" sldId="266"/>
            <ac:spMk id="67" creationId="{84BC9639-4F51-4994-BF04-B8A6FAEC09CC}"/>
          </ac:spMkLst>
        </pc:spChg>
        <pc:spChg chg="mod">
          <ac:chgData name="Mario Pirklbauer" userId="ee6c765cc95bf6a8" providerId="ADAL" clId="{0B4808D2-9147-4F33-B02F-067B954858B7}" dt="2021-03-19T08:31:45.578" v="5" actId="164"/>
          <ac:spMkLst>
            <pc:docMk/>
            <pc:sldMk cId="502780211" sldId="266"/>
            <ac:spMk id="70" creationId="{D796D3D5-FA96-4FD6-87D8-3BB5A8CEB4C1}"/>
          </ac:spMkLst>
        </pc:spChg>
        <pc:spChg chg="mod">
          <ac:chgData name="Mario Pirklbauer" userId="ee6c765cc95bf6a8" providerId="ADAL" clId="{0B4808D2-9147-4F33-B02F-067B954858B7}" dt="2021-03-19T08:31:27.043" v="3" actId="164"/>
          <ac:spMkLst>
            <pc:docMk/>
            <pc:sldMk cId="502780211" sldId="266"/>
            <ac:spMk id="71" creationId="{24CACFE3-6BB0-4960-B57C-C1CAD3E0FA1D}"/>
          </ac:spMkLst>
        </pc:spChg>
        <pc:grpChg chg="add mod">
          <ac:chgData name="Mario Pirklbauer" userId="ee6c765cc95bf6a8" providerId="ADAL" clId="{0B4808D2-9147-4F33-B02F-067B954858B7}" dt="2021-03-19T08:31:07.255" v="1" actId="164"/>
          <ac:grpSpMkLst>
            <pc:docMk/>
            <pc:sldMk cId="502780211" sldId="266"/>
            <ac:grpSpMk id="3" creationId="{126E8B8B-057D-4A81-8B81-9653A889F01B}"/>
          </ac:grpSpMkLst>
        </pc:grpChg>
        <pc:grpChg chg="add mod">
          <ac:chgData name="Mario Pirklbauer" userId="ee6c765cc95bf6a8" providerId="ADAL" clId="{0B4808D2-9147-4F33-B02F-067B954858B7}" dt="2021-03-19T08:31:18.795" v="2" actId="164"/>
          <ac:grpSpMkLst>
            <pc:docMk/>
            <pc:sldMk cId="502780211" sldId="266"/>
            <ac:grpSpMk id="4" creationId="{B76B0FC7-492C-49E9-8AC6-190513C30877}"/>
          </ac:grpSpMkLst>
        </pc:grpChg>
        <pc:grpChg chg="add mod">
          <ac:chgData name="Mario Pirklbauer" userId="ee6c765cc95bf6a8" providerId="ADAL" clId="{0B4808D2-9147-4F33-B02F-067B954858B7}" dt="2021-03-19T08:31:27.043" v="3" actId="164"/>
          <ac:grpSpMkLst>
            <pc:docMk/>
            <pc:sldMk cId="502780211" sldId="266"/>
            <ac:grpSpMk id="5" creationId="{511AA9B0-EC67-4A08-AE7A-22F86B097CFE}"/>
          </ac:grpSpMkLst>
        </pc:grpChg>
        <pc:grpChg chg="add mod">
          <ac:chgData name="Mario Pirklbauer" userId="ee6c765cc95bf6a8" providerId="ADAL" clId="{0B4808D2-9147-4F33-B02F-067B954858B7}" dt="2021-03-19T08:31:45.578" v="5" actId="164"/>
          <ac:grpSpMkLst>
            <pc:docMk/>
            <pc:sldMk cId="502780211" sldId="266"/>
            <ac:grpSpMk id="6" creationId="{5988E653-C9FC-4FFF-9B2E-122706E48CE7}"/>
          </ac:grpSpMkLst>
        </pc:grpChg>
        <pc:grpChg chg="add mod">
          <ac:chgData name="Mario Pirklbauer" userId="ee6c765cc95bf6a8" providerId="ADAL" clId="{0B4808D2-9147-4F33-B02F-067B954858B7}" dt="2021-03-19T08:31:53.566" v="6" actId="164"/>
          <ac:grpSpMkLst>
            <pc:docMk/>
            <pc:sldMk cId="502780211" sldId="266"/>
            <ac:grpSpMk id="7" creationId="{04632B5C-8545-432B-AC45-3CACAD0EAE84}"/>
          </ac:grpSpMkLst>
        </pc:grpChg>
        <pc:grpChg chg="add mod">
          <ac:chgData name="Mario Pirklbauer" userId="ee6c765cc95bf6a8" providerId="ADAL" clId="{0B4808D2-9147-4F33-B02F-067B954858B7}" dt="2021-03-19T08:32:03.585" v="7" actId="164"/>
          <ac:grpSpMkLst>
            <pc:docMk/>
            <pc:sldMk cId="502780211" sldId="266"/>
            <ac:grpSpMk id="10" creationId="{2E097C4A-45E6-464A-B22A-5DB0D4337900}"/>
          </ac:grpSpMkLst>
        </pc:grpChg>
        <pc:grpChg chg="mod">
          <ac:chgData name="Mario Pirklbauer" userId="ee6c765cc95bf6a8" providerId="ADAL" clId="{0B4808D2-9147-4F33-B02F-067B954858B7}" dt="2021-03-19T08:31:18.795" v="2" actId="164"/>
          <ac:grpSpMkLst>
            <pc:docMk/>
            <pc:sldMk cId="502780211" sldId="266"/>
            <ac:grpSpMk id="26" creationId="{00000000-0000-0000-0000-000000000000}"/>
          </ac:grpSpMkLst>
        </pc:grpChg>
        <pc:grpChg chg="mod">
          <ac:chgData name="Mario Pirklbauer" userId="ee6c765cc95bf6a8" providerId="ADAL" clId="{0B4808D2-9147-4F33-B02F-067B954858B7}" dt="2021-03-19T08:31:27.043" v="3" actId="164"/>
          <ac:grpSpMkLst>
            <pc:docMk/>
            <pc:sldMk cId="502780211" sldId="266"/>
            <ac:grpSpMk id="29" creationId="{00000000-0000-0000-0000-000000000000}"/>
          </ac:grpSpMkLst>
        </pc:grpChg>
        <pc:grpChg chg="mod">
          <ac:chgData name="Mario Pirklbauer" userId="ee6c765cc95bf6a8" providerId="ADAL" clId="{0B4808D2-9147-4F33-B02F-067B954858B7}" dt="2021-03-19T08:31:53.566" v="6" actId="164"/>
          <ac:grpSpMkLst>
            <pc:docMk/>
            <pc:sldMk cId="502780211" sldId="266"/>
            <ac:grpSpMk id="32" creationId="{00000000-0000-0000-0000-000000000000}"/>
          </ac:grpSpMkLst>
        </pc:grpChg>
        <pc:grpChg chg="mod">
          <ac:chgData name="Mario Pirklbauer" userId="ee6c765cc95bf6a8" providerId="ADAL" clId="{0B4808D2-9147-4F33-B02F-067B954858B7}" dt="2021-03-19T08:32:03.585" v="7" actId="164"/>
          <ac:grpSpMkLst>
            <pc:docMk/>
            <pc:sldMk cId="502780211" sldId="266"/>
            <ac:grpSpMk id="35" creationId="{00000000-0000-0000-0000-000000000000}"/>
          </ac:grpSpMkLst>
        </pc:grpChg>
        <pc:grpChg chg="mod">
          <ac:chgData name="Mario Pirklbauer" userId="ee6c765cc95bf6a8" providerId="ADAL" clId="{0B4808D2-9147-4F33-B02F-067B954858B7}" dt="2021-03-19T08:31:07.255" v="1" actId="164"/>
          <ac:grpSpMkLst>
            <pc:docMk/>
            <pc:sldMk cId="502780211" sldId="266"/>
            <ac:grpSpMk id="47" creationId="{00000000-0000-0000-0000-000000000000}"/>
          </ac:grpSpMkLst>
        </pc:grpChg>
        <pc:grpChg chg="del">
          <ac:chgData name="Mario Pirklbauer" userId="ee6c765cc95bf6a8" providerId="ADAL" clId="{0B4808D2-9147-4F33-B02F-067B954858B7}" dt="2021-03-19T08:31:38.679" v="4" actId="165"/>
          <ac:grpSpMkLst>
            <pc:docMk/>
            <pc:sldMk cId="502780211" sldId="266"/>
            <ac:grpSpMk id="55" creationId="{2D56E9B9-20EE-49FC-A47F-1C910A803D07}"/>
          </ac:grpSpMkLst>
        </pc:grpChg>
        <pc:grpChg chg="mod topLvl">
          <ac:chgData name="Mario Pirklbauer" userId="ee6c765cc95bf6a8" providerId="ADAL" clId="{0B4808D2-9147-4F33-B02F-067B954858B7}" dt="2021-03-19T08:31:45.578" v="5" actId="164"/>
          <ac:grpSpMkLst>
            <pc:docMk/>
            <pc:sldMk cId="502780211" sldId="266"/>
            <ac:grpSpMk id="65" creationId="{73231815-1FF6-4B61-8455-F3E3456BF98F}"/>
          </ac:grpSpMkLst>
        </pc:grpChg>
        <pc:cxnChg chg="mod">
          <ac:chgData name="Mario Pirklbauer" userId="ee6c765cc95bf6a8" providerId="ADAL" clId="{0B4808D2-9147-4F33-B02F-067B954858B7}" dt="2021-03-19T08:31:38.679" v="4" actId="165"/>
          <ac:cxnSpMkLst>
            <pc:docMk/>
            <pc:sldMk cId="502780211" sldId="266"/>
            <ac:cxnSpMk id="68" creationId="{8CBB2A12-EFC2-48B3-B5E2-00179D2EB8F5}"/>
          </ac:cxnSpMkLst>
        </pc:cxnChg>
        <pc:cxnChg chg="mod">
          <ac:chgData name="Mario Pirklbauer" userId="ee6c765cc95bf6a8" providerId="ADAL" clId="{0B4808D2-9147-4F33-B02F-067B954858B7}" dt="2021-03-19T08:31:38.679" v="4" actId="165"/>
          <ac:cxnSpMkLst>
            <pc:docMk/>
            <pc:sldMk cId="502780211" sldId="266"/>
            <ac:cxnSpMk id="69" creationId="{39F4434A-4FE6-417D-8E34-2F4C66785C31}"/>
          </ac:cxnSpMkLst>
        </pc:cxnChg>
      </pc:sldChg>
      <pc:sldChg chg="modSp addCm">
        <pc:chgData name="Mario Pirklbauer" userId="ee6c765cc95bf6a8" providerId="ADAL" clId="{0B4808D2-9147-4F33-B02F-067B954858B7}" dt="2021-03-19T09:59:21.704" v="18" actId="1589"/>
        <pc:sldMkLst>
          <pc:docMk/>
          <pc:sldMk cId="2932475894" sldId="295"/>
        </pc:sldMkLst>
        <pc:graphicFrameChg chg="mod">
          <ac:chgData name="Mario Pirklbauer" userId="ee6c765cc95bf6a8" providerId="ADAL" clId="{0B4808D2-9147-4F33-B02F-067B954858B7}" dt="2021-03-19T09:59:06.101" v="17"/>
          <ac:graphicFrameMkLst>
            <pc:docMk/>
            <pc:sldMk cId="2932475894" sldId="295"/>
            <ac:graphicFrameMk id="7" creationId="{4F0839AD-4CC1-4246-A3FD-7E3AB9AD1CE0}"/>
          </ac:graphicFrameMkLst>
        </pc:graphicFrameChg>
      </pc:sldChg>
    </pc:docChg>
  </pc:docChgLst>
  <pc:docChgLst>
    <pc:chgData name="Franz Schiller" userId="c2aae353-670d-42f5-ae28-c881d4cc80d4" providerId="ADAL" clId="{994EDBD5-194E-4705-9CC2-C11A46BA85BD}"/>
    <pc:docChg chg="modSld">
      <pc:chgData name="Franz Schiller" userId="c2aae353-670d-42f5-ae28-c881d4cc80d4" providerId="ADAL" clId="{994EDBD5-194E-4705-9CC2-C11A46BA85BD}" dt="2021-03-17T07:36:21.385" v="0" actId="1076"/>
      <pc:docMkLst>
        <pc:docMk/>
      </pc:docMkLst>
      <pc:sldChg chg="modSp">
        <pc:chgData name="Franz Schiller" userId="c2aae353-670d-42f5-ae28-c881d4cc80d4" providerId="ADAL" clId="{994EDBD5-194E-4705-9CC2-C11A46BA85BD}" dt="2021-03-17T07:36:21.385" v="0" actId="1076"/>
        <pc:sldMkLst>
          <pc:docMk/>
          <pc:sldMk cId="2932475894" sldId="295"/>
        </pc:sldMkLst>
        <pc:picChg chg="mod">
          <ac:chgData name="Franz Schiller" userId="c2aae353-670d-42f5-ae28-c881d4cc80d4" providerId="ADAL" clId="{994EDBD5-194E-4705-9CC2-C11A46BA85BD}" dt="2021-03-17T07:36:21.385" v="0" actId="1076"/>
          <ac:picMkLst>
            <pc:docMk/>
            <pc:sldMk cId="2932475894" sldId="295"/>
            <ac:picMk id="9" creationId="{7F1157AE-6A66-4EAE-8E4A-D2B3EE511BDD}"/>
          </ac:picMkLst>
        </pc:picChg>
      </pc:sldChg>
    </pc:docChg>
  </pc:docChgLst>
  <pc:docChgLst>
    <pc:chgData name="Stephan Christmann" userId="686d2102-7e9e-4a2d-95aa-25387eb2022d" providerId="ADAL" clId="{DED9856A-861B-4D51-8B76-730D24B3A48B}"/>
    <pc:docChg chg="undo custSel modSld">
      <pc:chgData name="Stephan Christmann" userId="686d2102-7e9e-4a2d-95aa-25387eb2022d" providerId="ADAL" clId="{DED9856A-861B-4D51-8B76-730D24B3A48B}" dt="2021-04-07T11:52:48.312" v="109" actId="1037"/>
      <pc:docMkLst>
        <pc:docMk/>
      </pc:docMkLst>
      <pc:sldChg chg="modSp mod">
        <pc:chgData name="Stephan Christmann" userId="686d2102-7e9e-4a2d-95aa-25387eb2022d" providerId="ADAL" clId="{DED9856A-861B-4D51-8B76-730D24B3A48B}" dt="2021-04-06T17:53:19.892" v="12" actId="20577"/>
        <pc:sldMkLst>
          <pc:docMk/>
          <pc:sldMk cId="3918586640" sldId="256"/>
        </pc:sldMkLst>
        <pc:spChg chg="mod">
          <ac:chgData name="Stephan Christmann" userId="686d2102-7e9e-4a2d-95aa-25387eb2022d" providerId="ADAL" clId="{DED9856A-861B-4D51-8B76-730D24B3A48B}" dt="2021-04-06T17:53:19.892" v="12" actId="20577"/>
          <ac:spMkLst>
            <pc:docMk/>
            <pc:sldMk cId="3918586640" sldId="256"/>
            <ac:spMk id="6" creationId="{00000000-0000-0000-0000-000000000000}"/>
          </ac:spMkLst>
        </pc:spChg>
      </pc:sldChg>
      <pc:sldChg chg="modSp mod">
        <pc:chgData name="Stephan Christmann" userId="686d2102-7e9e-4a2d-95aa-25387eb2022d" providerId="ADAL" clId="{DED9856A-861B-4D51-8B76-730D24B3A48B}" dt="2021-04-06T17:53:10.307" v="10" actId="20577"/>
        <pc:sldMkLst>
          <pc:docMk/>
          <pc:sldMk cId="587347632" sldId="257"/>
        </pc:sldMkLst>
        <pc:spChg chg="mod">
          <ac:chgData name="Stephan Christmann" userId="686d2102-7e9e-4a2d-95aa-25387eb2022d" providerId="ADAL" clId="{DED9856A-861B-4D51-8B76-730D24B3A48B}" dt="2021-04-06T17:53:10.307" v="10" actId="20577"/>
          <ac:spMkLst>
            <pc:docMk/>
            <pc:sldMk cId="587347632" sldId="257"/>
            <ac:spMk id="7" creationId="{00000000-0000-0000-0000-000000000000}"/>
          </ac:spMkLst>
        </pc:spChg>
      </pc:sldChg>
      <pc:sldChg chg="modSp mod">
        <pc:chgData name="Stephan Christmann" userId="686d2102-7e9e-4a2d-95aa-25387eb2022d" providerId="ADAL" clId="{DED9856A-861B-4D51-8B76-730D24B3A48B}" dt="2021-04-07T11:36:35.319" v="18" actId="1035"/>
        <pc:sldMkLst>
          <pc:docMk/>
          <pc:sldMk cId="1387172661" sldId="262"/>
        </pc:sldMkLst>
        <pc:spChg chg="mod">
          <ac:chgData name="Stephan Christmann" userId="686d2102-7e9e-4a2d-95aa-25387eb2022d" providerId="ADAL" clId="{DED9856A-861B-4D51-8B76-730D24B3A48B}" dt="2021-04-07T11:36:35.319" v="18" actId="1035"/>
          <ac:spMkLst>
            <pc:docMk/>
            <pc:sldMk cId="1387172661" sldId="262"/>
            <ac:spMk id="3" creationId="{0847BF05-EDD7-4AFF-B229-B1324FF1A5C8}"/>
          </ac:spMkLst>
        </pc:spChg>
      </pc:sldChg>
      <pc:sldChg chg="modSp">
        <pc:chgData name="Stephan Christmann" userId="686d2102-7e9e-4a2d-95aa-25387eb2022d" providerId="ADAL" clId="{DED9856A-861B-4D51-8B76-730D24B3A48B}" dt="2021-04-06T17:52:03.227" v="6" actId="403"/>
        <pc:sldMkLst>
          <pc:docMk/>
          <pc:sldMk cId="1463741974" sldId="265"/>
        </pc:sldMkLst>
        <pc:spChg chg="mod">
          <ac:chgData name="Stephan Christmann" userId="686d2102-7e9e-4a2d-95aa-25387eb2022d" providerId="ADAL" clId="{DED9856A-861B-4D51-8B76-730D24B3A48B}" dt="2021-04-06T17:52:03.227" v="6" actId="403"/>
          <ac:spMkLst>
            <pc:docMk/>
            <pc:sldMk cId="1463741974" sldId="265"/>
            <ac:spMk id="17" creationId="{3B2F1B88-F053-4A8E-9542-7E837384C2DC}"/>
          </ac:spMkLst>
        </pc:spChg>
      </pc:sldChg>
      <pc:sldChg chg="modSp mod">
        <pc:chgData name="Stephan Christmann" userId="686d2102-7e9e-4a2d-95aa-25387eb2022d" providerId="ADAL" clId="{DED9856A-861B-4D51-8B76-730D24B3A48B}" dt="2021-04-07T11:42:44.720" v="41" actId="14100"/>
        <pc:sldMkLst>
          <pc:docMk/>
          <pc:sldMk cId="790293640" sldId="267"/>
        </pc:sldMkLst>
        <pc:spChg chg="mod">
          <ac:chgData name="Stephan Christmann" userId="686d2102-7e9e-4a2d-95aa-25387eb2022d" providerId="ADAL" clId="{DED9856A-861B-4D51-8B76-730D24B3A48B}" dt="2021-04-07T11:42:36.538" v="40" actId="1037"/>
          <ac:spMkLst>
            <pc:docMk/>
            <pc:sldMk cId="790293640" sldId="267"/>
            <ac:spMk id="7" creationId="{FD005D52-44B2-4213-8F94-302142DB6993}"/>
          </ac:spMkLst>
        </pc:spChg>
        <pc:spChg chg="mod">
          <ac:chgData name="Stephan Christmann" userId="686d2102-7e9e-4a2d-95aa-25387eb2022d" providerId="ADAL" clId="{DED9856A-861B-4D51-8B76-730D24B3A48B}" dt="2021-04-07T11:42:44.720" v="41" actId="14100"/>
          <ac:spMkLst>
            <pc:docMk/>
            <pc:sldMk cId="790293640" sldId="267"/>
            <ac:spMk id="9" creationId="{A06BB313-4A9B-4EE1-8B96-5E44BF62CF16}"/>
          </ac:spMkLst>
        </pc:spChg>
      </pc:sldChg>
      <pc:sldChg chg="modSp mod">
        <pc:chgData name="Stephan Christmann" userId="686d2102-7e9e-4a2d-95aa-25387eb2022d" providerId="ADAL" clId="{DED9856A-861B-4D51-8B76-730D24B3A48B}" dt="2021-04-07T11:43:36.354" v="43" actId="403"/>
        <pc:sldMkLst>
          <pc:docMk/>
          <pc:sldMk cId="1745917020" sldId="270"/>
        </pc:sldMkLst>
        <pc:spChg chg="mod">
          <ac:chgData name="Stephan Christmann" userId="686d2102-7e9e-4a2d-95aa-25387eb2022d" providerId="ADAL" clId="{DED9856A-861B-4D51-8B76-730D24B3A48B}" dt="2021-04-07T11:43:36.354" v="43" actId="403"/>
          <ac:spMkLst>
            <pc:docMk/>
            <pc:sldMk cId="1745917020" sldId="270"/>
            <ac:spMk id="4" creationId="{00000000-0000-0000-0000-000000000000}"/>
          </ac:spMkLst>
        </pc:spChg>
      </pc:sldChg>
      <pc:sldChg chg="modSp mod">
        <pc:chgData name="Stephan Christmann" userId="686d2102-7e9e-4a2d-95aa-25387eb2022d" providerId="ADAL" clId="{DED9856A-861B-4D51-8B76-730D24B3A48B}" dt="2021-04-07T11:46:26.848" v="64" actId="1076"/>
        <pc:sldMkLst>
          <pc:docMk/>
          <pc:sldMk cId="2354015533" sldId="271"/>
        </pc:sldMkLst>
        <pc:spChg chg="mod ord">
          <ac:chgData name="Stephan Christmann" userId="686d2102-7e9e-4a2d-95aa-25387eb2022d" providerId="ADAL" clId="{DED9856A-861B-4D51-8B76-730D24B3A48B}" dt="2021-04-07T11:46:22.091" v="63" actId="167"/>
          <ac:spMkLst>
            <pc:docMk/>
            <pc:sldMk cId="2354015533" sldId="271"/>
            <ac:spMk id="4" creationId="{00000000-0000-0000-0000-000000000000}"/>
          </ac:spMkLst>
        </pc:spChg>
        <pc:picChg chg="mod">
          <ac:chgData name="Stephan Christmann" userId="686d2102-7e9e-4a2d-95aa-25387eb2022d" providerId="ADAL" clId="{DED9856A-861B-4D51-8B76-730D24B3A48B}" dt="2021-04-07T11:46:26.848" v="64" actId="1076"/>
          <ac:picMkLst>
            <pc:docMk/>
            <pc:sldMk cId="2354015533" sldId="271"/>
            <ac:picMk id="1026" creationId="{00000000-0000-0000-0000-000000000000}"/>
          </ac:picMkLst>
        </pc:picChg>
      </pc:sldChg>
      <pc:sldChg chg="modSp mod">
        <pc:chgData name="Stephan Christmann" userId="686d2102-7e9e-4a2d-95aa-25387eb2022d" providerId="ADAL" clId="{DED9856A-861B-4D51-8B76-730D24B3A48B}" dt="2021-04-07T11:47:56.719" v="75" actId="167"/>
        <pc:sldMkLst>
          <pc:docMk/>
          <pc:sldMk cId="3262039164" sldId="272"/>
        </pc:sldMkLst>
        <pc:spChg chg="mod ord">
          <ac:chgData name="Stephan Christmann" userId="686d2102-7e9e-4a2d-95aa-25387eb2022d" providerId="ADAL" clId="{DED9856A-861B-4D51-8B76-730D24B3A48B}" dt="2021-04-07T11:47:48.544" v="73" actId="167"/>
          <ac:spMkLst>
            <pc:docMk/>
            <pc:sldMk cId="3262039164" sldId="272"/>
            <ac:spMk id="4" creationId="{00000000-0000-0000-0000-000000000000}"/>
          </ac:spMkLst>
        </pc:spChg>
        <pc:picChg chg="mod">
          <ac:chgData name="Stephan Christmann" userId="686d2102-7e9e-4a2d-95aa-25387eb2022d" providerId="ADAL" clId="{DED9856A-861B-4D51-8B76-730D24B3A48B}" dt="2021-04-07T11:47:56.719" v="75" actId="167"/>
          <ac:picMkLst>
            <pc:docMk/>
            <pc:sldMk cId="3262039164" sldId="272"/>
            <ac:picMk id="2052" creationId="{00000000-0000-0000-0000-000000000000}"/>
          </ac:picMkLst>
        </pc:picChg>
      </pc:sldChg>
      <pc:sldChg chg="modSp mod">
        <pc:chgData name="Stephan Christmann" userId="686d2102-7e9e-4a2d-95aa-25387eb2022d" providerId="ADAL" clId="{DED9856A-861B-4D51-8B76-730D24B3A48B}" dt="2021-04-07T11:48:31.957" v="77" actId="14100"/>
        <pc:sldMkLst>
          <pc:docMk/>
          <pc:sldMk cId="2641230822" sldId="273"/>
        </pc:sldMkLst>
        <pc:spChg chg="mod">
          <ac:chgData name="Stephan Christmann" userId="686d2102-7e9e-4a2d-95aa-25387eb2022d" providerId="ADAL" clId="{DED9856A-861B-4D51-8B76-730D24B3A48B}" dt="2021-04-07T11:48:23.006" v="76" actId="403"/>
          <ac:spMkLst>
            <pc:docMk/>
            <pc:sldMk cId="2641230822" sldId="273"/>
            <ac:spMk id="4" creationId="{00000000-0000-0000-0000-000000000000}"/>
          </ac:spMkLst>
        </pc:spChg>
        <pc:picChg chg="mod">
          <ac:chgData name="Stephan Christmann" userId="686d2102-7e9e-4a2d-95aa-25387eb2022d" providerId="ADAL" clId="{DED9856A-861B-4D51-8B76-730D24B3A48B}" dt="2021-04-07T11:48:31.957" v="77" actId="14100"/>
          <ac:picMkLst>
            <pc:docMk/>
            <pc:sldMk cId="2641230822" sldId="273"/>
            <ac:picMk id="1026" creationId="{00000000-0000-0000-0000-000000000000}"/>
          </ac:picMkLst>
        </pc:picChg>
      </pc:sldChg>
      <pc:sldChg chg="delSp modSp mod">
        <pc:chgData name="Stephan Christmann" userId="686d2102-7e9e-4a2d-95aa-25387eb2022d" providerId="ADAL" clId="{DED9856A-861B-4D51-8B76-730D24B3A48B}" dt="2021-04-07T11:37:43.587" v="26" actId="1076"/>
        <pc:sldMkLst>
          <pc:docMk/>
          <pc:sldMk cId="2689188068" sldId="281"/>
        </pc:sldMkLst>
        <pc:spChg chg="mod ord topLvl">
          <ac:chgData name="Stephan Christmann" userId="686d2102-7e9e-4a2d-95aa-25387eb2022d" providerId="ADAL" clId="{DED9856A-861B-4D51-8B76-730D24B3A48B}" dt="2021-04-07T11:37:43.587" v="26" actId="1076"/>
          <ac:spMkLst>
            <pc:docMk/>
            <pc:sldMk cId="2689188068" sldId="281"/>
            <ac:spMk id="20" creationId="{3D515657-F185-4D13-BFF8-E855412C2704}"/>
          </ac:spMkLst>
        </pc:spChg>
        <pc:spChg chg="mod ord topLvl">
          <ac:chgData name="Stephan Christmann" userId="686d2102-7e9e-4a2d-95aa-25387eb2022d" providerId="ADAL" clId="{DED9856A-861B-4D51-8B76-730D24B3A48B}" dt="2021-04-07T11:37:43.587" v="26" actId="1076"/>
          <ac:spMkLst>
            <pc:docMk/>
            <pc:sldMk cId="2689188068" sldId="281"/>
            <ac:spMk id="23" creationId="{8E56C8CE-A478-46A1-862E-78FCE0A27887}"/>
          </ac:spMkLst>
        </pc:spChg>
        <pc:spChg chg="mod ord topLvl">
          <ac:chgData name="Stephan Christmann" userId="686d2102-7e9e-4a2d-95aa-25387eb2022d" providerId="ADAL" clId="{DED9856A-861B-4D51-8B76-730D24B3A48B}" dt="2021-04-07T11:37:43.587" v="26" actId="1076"/>
          <ac:spMkLst>
            <pc:docMk/>
            <pc:sldMk cId="2689188068" sldId="281"/>
            <ac:spMk id="24" creationId="{D1FA8528-8FD2-469C-B6F2-F831E48211FF}"/>
          </ac:spMkLst>
        </pc:spChg>
        <pc:spChg chg="mod ord topLvl">
          <ac:chgData name="Stephan Christmann" userId="686d2102-7e9e-4a2d-95aa-25387eb2022d" providerId="ADAL" clId="{DED9856A-861B-4D51-8B76-730D24B3A48B}" dt="2021-04-07T11:37:43.587" v="26" actId="1076"/>
          <ac:spMkLst>
            <pc:docMk/>
            <pc:sldMk cId="2689188068" sldId="281"/>
            <ac:spMk id="25" creationId="{91C4D069-E3D6-4789-803B-19CF68226E2A}"/>
          </ac:spMkLst>
        </pc:spChg>
        <pc:spChg chg="mod ord topLvl">
          <ac:chgData name="Stephan Christmann" userId="686d2102-7e9e-4a2d-95aa-25387eb2022d" providerId="ADAL" clId="{DED9856A-861B-4D51-8B76-730D24B3A48B}" dt="2021-04-07T11:37:43.587" v="26" actId="1076"/>
          <ac:spMkLst>
            <pc:docMk/>
            <pc:sldMk cId="2689188068" sldId="281"/>
            <ac:spMk id="27" creationId="{7D620775-EA39-43DC-872B-E2D38C1F2CA2}"/>
          </ac:spMkLst>
        </pc:spChg>
        <pc:spChg chg="mod ord">
          <ac:chgData name="Stephan Christmann" userId="686d2102-7e9e-4a2d-95aa-25387eb2022d" providerId="ADAL" clId="{DED9856A-861B-4D51-8B76-730D24B3A48B}" dt="2021-04-07T11:37:24.545" v="22" actId="165"/>
          <ac:spMkLst>
            <pc:docMk/>
            <pc:sldMk cId="2689188068" sldId="281"/>
            <ac:spMk id="29" creationId="{18F620C7-58D7-4338-A334-0D9220E2AEE0}"/>
          </ac:spMkLst>
        </pc:spChg>
        <pc:spChg chg="mod">
          <ac:chgData name="Stephan Christmann" userId="686d2102-7e9e-4a2d-95aa-25387eb2022d" providerId="ADAL" clId="{DED9856A-861B-4D51-8B76-730D24B3A48B}" dt="2021-04-07T11:37:24.545" v="22" actId="165"/>
          <ac:spMkLst>
            <pc:docMk/>
            <pc:sldMk cId="2689188068" sldId="281"/>
            <ac:spMk id="30" creationId="{5AB6A47C-E6C7-4696-A2C4-6DCF11F6C74A}"/>
          </ac:spMkLst>
        </pc:spChg>
        <pc:spChg chg="mod">
          <ac:chgData name="Stephan Christmann" userId="686d2102-7e9e-4a2d-95aa-25387eb2022d" providerId="ADAL" clId="{DED9856A-861B-4D51-8B76-730D24B3A48B}" dt="2021-04-07T11:37:24.545" v="22" actId="165"/>
          <ac:spMkLst>
            <pc:docMk/>
            <pc:sldMk cId="2689188068" sldId="281"/>
            <ac:spMk id="31" creationId="{5DFF868B-61A0-4FBC-84D8-AC65A168A212}"/>
          </ac:spMkLst>
        </pc:spChg>
        <pc:spChg chg="mod">
          <ac:chgData name="Stephan Christmann" userId="686d2102-7e9e-4a2d-95aa-25387eb2022d" providerId="ADAL" clId="{DED9856A-861B-4D51-8B76-730D24B3A48B}" dt="2021-04-07T11:37:24.545" v="22" actId="165"/>
          <ac:spMkLst>
            <pc:docMk/>
            <pc:sldMk cId="2689188068" sldId="281"/>
            <ac:spMk id="32" creationId="{29E5D8FE-2BC9-406C-8279-19B6FC461165}"/>
          </ac:spMkLst>
        </pc:spChg>
        <pc:spChg chg="mod">
          <ac:chgData name="Stephan Christmann" userId="686d2102-7e9e-4a2d-95aa-25387eb2022d" providerId="ADAL" clId="{DED9856A-861B-4D51-8B76-730D24B3A48B}" dt="2021-04-07T11:37:24.545" v="22" actId="165"/>
          <ac:spMkLst>
            <pc:docMk/>
            <pc:sldMk cId="2689188068" sldId="281"/>
            <ac:spMk id="33" creationId="{0C7F1FE6-64E2-443D-9196-E44470EF6701}"/>
          </ac:spMkLst>
        </pc:spChg>
        <pc:grpChg chg="del">
          <ac:chgData name="Stephan Christmann" userId="686d2102-7e9e-4a2d-95aa-25387eb2022d" providerId="ADAL" clId="{DED9856A-861B-4D51-8B76-730D24B3A48B}" dt="2021-04-07T11:37:24.545" v="22" actId="165"/>
          <ac:grpSpMkLst>
            <pc:docMk/>
            <pc:sldMk cId="2689188068" sldId="281"/>
            <ac:grpSpMk id="19" creationId="{84608BBA-8149-4660-9FDE-9D408630BC36}"/>
          </ac:grpSpMkLst>
        </pc:grpChg>
        <pc:grpChg chg="mod topLvl">
          <ac:chgData name="Stephan Christmann" userId="686d2102-7e9e-4a2d-95aa-25387eb2022d" providerId="ADAL" clId="{DED9856A-861B-4D51-8B76-730D24B3A48B}" dt="2021-04-07T11:37:43.587" v="26" actId="1076"/>
          <ac:grpSpMkLst>
            <pc:docMk/>
            <pc:sldMk cId="2689188068" sldId="281"/>
            <ac:grpSpMk id="28" creationId="{1F3148C3-F902-418F-82AB-A81299577FD0}"/>
          </ac:grpSpMkLst>
        </pc:grpChg>
      </pc:sldChg>
      <pc:sldChg chg="modSp mod">
        <pc:chgData name="Stephan Christmann" userId="686d2102-7e9e-4a2d-95aa-25387eb2022d" providerId="ADAL" clId="{DED9856A-861B-4D51-8B76-730D24B3A48B}" dt="2021-04-07T11:52:48.312" v="109" actId="1037"/>
        <pc:sldMkLst>
          <pc:docMk/>
          <pc:sldMk cId="2397054177" sldId="284"/>
        </pc:sldMkLst>
        <pc:spChg chg="mod">
          <ac:chgData name="Stephan Christmann" userId="686d2102-7e9e-4a2d-95aa-25387eb2022d" providerId="ADAL" clId="{DED9856A-861B-4D51-8B76-730D24B3A48B}" dt="2021-04-07T11:52:40.981" v="107" actId="1037"/>
          <ac:spMkLst>
            <pc:docMk/>
            <pc:sldMk cId="2397054177" sldId="284"/>
            <ac:spMk id="29" creationId="{00000000-0000-0000-0000-000000000000}"/>
          </ac:spMkLst>
        </pc:spChg>
        <pc:spChg chg="mod">
          <ac:chgData name="Stephan Christmann" userId="686d2102-7e9e-4a2d-95aa-25387eb2022d" providerId="ADAL" clId="{DED9856A-861B-4D51-8B76-730D24B3A48B}" dt="2021-04-07T11:52:48.312" v="109" actId="1037"/>
          <ac:spMkLst>
            <pc:docMk/>
            <pc:sldMk cId="2397054177" sldId="284"/>
            <ac:spMk id="30" creationId="{00000000-0000-0000-0000-000000000000}"/>
          </ac:spMkLst>
        </pc:spChg>
      </pc:sldChg>
      <pc:sldChg chg="modSp mod">
        <pc:chgData name="Stephan Christmann" userId="686d2102-7e9e-4a2d-95aa-25387eb2022d" providerId="ADAL" clId="{DED9856A-861B-4D51-8B76-730D24B3A48B}" dt="2021-04-06T17:53:54.092" v="14" actId="20577"/>
        <pc:sldMkLst>
          <pc:docMk/>
          <pc:sldMk cId="436155517" sldId="285"/>
        </pc:sldMkLst>
        <pc:spChg chg="mod">
          <ac:chgData name="Stephan Christmann" userId="686d2102-7e9e-4a2d-95aa-25387eb2022d" providerId="ADAL" clId="{DED9856A-861B-4D51-8B76-730D24B3A48B}" dt="2021-04-06T17:53:54.092" v="14" actId="20577"/>
          <ac:spMkLst>
            <pc:docMk/>
            <pc:sldMk cId="436155517" sldId="285"/>
            <ac:spMk id="7" creationId="{00000000-0000-0000-0000-000000000000}"/>
          </ac:spMkLst>
        </pc:spChg>
      </pc:sldChg>
      <pc:sldChg chg="modSp mod">
        <pc:chgData name="Stephan Christmann" userId="686d2102-7e9e-4a2d-95aa-25387eb2022d" providerId="ADAL" clId="{DED9856A-861B-4D51-8B76-730D24B3A48B}" dt="2021-04-06T17:53:03.872" v="8" actId="20577"/>
        <pc:sldMkLst>
          <pc:docMk/>
          <pc:sldMk cId="2561066723" sldId="286"/>
        </pc:sldMkLst>
        <pc:spChg chg="mod">
          <ac:chgData name="Stephan Christmann" userId="686d2102-7e9e-4a2d-95aa-25387eb2022d" providerId="ADAL" clId="{DED9856A-861B-4D51-8B76-730D24B3A48B}" dt="2021-04-06T17:53:03.872" v="8" actId="20577"/>
          <ac:spMkLst>
            <pc:docMk/>
            <pc:sldMk cId="2561066723" sldId="286"/>
            <ac:spMk id="3" creationId="{00000000-0000-0000-0000-000000000000}"/>
          </ac:spMkLst>
        </pc:spChg>
      </pc:sldChg>
      <pc:sldChg chg="delCm">
        <pc:chgData name="Stephan Christmann" userId="686d2102-7e9e-4a2d-95aa-25387eb2022d" providerId="ADAL" clId="{DED9856A-861B-4D51-8B76-730D24B3A48B}" dt="2021-04-06T17:48:53.213" v="0" actId="1592"/>
        <pc:sldMkLst>
          <pc:docMk/>
          <pc:sldMk cId="983616371" sldId="292"/>
        </pc:sldMkLst>
      </pc:sldChg>
      <pc:sldChg chg="modSp mod">
        <pc:chgData name="Stephan Christmann" userId="686d2102-7e9e-4a2d-95aa-25387eb2022d" providerId="ADAL" clId="{DED9856A-861B-4D51-8B76-730D24B3A48B}" dt="2021-04-07T11:51:28.959" v="94" actId="6549"/>
        <pc:sldMkLst>
          <pc:docMk/>
          <pc:sldMk cId="843963536" sldId="293"/>
        </pc:sldMkLst>
        <pc:spChg chg="mod ord">
          <ac:chgData name="Stephan Christmann" userId="686d2102-7e9e-4a2d-95aa-25387eb2022d" providerId="ADAL" clId="{DED9856A-861B-4D51-8B76-730D24B3A48B}" dt="2021-04-07T11:51:28.959" v="94" actId="6549"/>
          <ac:spMkLst>
            <pc:docMk/>
            <pc:sldMk cId="843963536" sldId="293"/>
            <ac:spMk id="4" creationId="{00000000-0000-0000-0000-000000000000}"/>
          </ac:spMkLst>
        </pc:spChg>
        <pc:picChg chg="mod">
          <ac:chgData name="Stephan Christmann" userId="686d2102-7e9e-4a2d-95aa-25387eb2022d" providerId="ADAL" clId="{DED9856A-861B-4D51-8B76-730D24B3A48B}" dt="2021-04-07T11:51:02.470" v="93" actId="1076"/>
          <ac:picMkLst>
            <pc:docMk/>
            <pc:sldMk cId="843963536" sldId="293"/>
            <ac:picMk id="1026" creationId="{DEAB5DBB-22D5-4088-B6B3-C007B4BDC7C6}"/>
          </ac:picMkLst>
        </pc:picChg>
      </pc:sldChg>
      <pc:sldChg chg="addCm delCm">
        <pc:chgData name="Stephan Christmann" userId="686d2102-7e9e-4a2d-95aa-25387eb2022d" providerId="ADAL" clId="{DED9856A-861B-4D51-8B76-730D24B3A48B}" dt="2021-04-06T17:50:06.254" v="3" actId="1592"/>
        <pc:sldMkLst>
          <pc:docMk/>
          <pc:sldMk cId="2932475894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59916" y="359885"/>
            <a:ext cx="6082579" cy="251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de-AT"/>
          </a:p>
        </p:txBody>
      </p:sp>
      <p:sp>
        <p:nvSpPr>
          <p:cNvPr id="25" name="Kopfzeilenplatzhalter 1"/>
          <p:cNvSpPr>
            <a:spLocks noGrp="1"/>
          </p:cNvSpPr>
          <p:nvPr>
            <p:ph type="hdr" sz="quarter"/>
          </p:nvPr>
        </p:nvSpPr>
        <p:spPr>
          <a:xfrm>
            <a:off x="471006" y="359885"/>
            <a:ext cx="5723620" cy="251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de-AT" b="0" dirty="0"/>
              <a:t>Software Quality Lab Handout</a:t>
            </a:r>
          </a:p>
        </p:txBody>
      </p:sp>
      <p:sp>
        <p:nvSpPr>
          <p:cNvPr id="32" name="Rechteck 31"/>
          <p:cNvSpPr/>
          <p:nvPr/>
        </p:nvSpPr>
        <p:spPr>
          <a:xfrm>
            <a:off x="359916" y="9313821"/>
            <a:ext cx="6082579" cy="25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lvl="0">
              <a:tabLst>
                <a:tab pos="2988000" algn="ctr"/>
                <a:tab pos="6084000" algn="r"/>
              </a:tabLst>
            </a:pPr>
            <a:r>
              <a:rPr lang="de-DE" sz="800" b="1" dirty="0">
                <a:solidFill>
                  <a:srgbClr val="FFFFFF"/>
                </a:solidFill>
                <a:latin typeface="Square721 Cn BT"/>
              </a:rPr>
              <a:t>© Software </a:t>
            </a:r>
            <a:r>
              <a:rPr lang="de-DE" sz="800" b="1" dirty="0">
                <a:solidFill>
                  <a:srgbClr val="FFFFFF"/>
                </a:solidFill>
              </a:rPr>
              <a:t>Quality</a:t>
            </a:r>
            <a:r>
              <a:rPr lang="de-DE" sz="800" b="1" dirty="0">
                <a:solidFill>
                  <a:srgbClr val="FFFFFF"/>
                </a:solidFill>
                <a:latin typeface="Square721 Cn BT"/>
              </a:rPr>
              <a:t> Lab	</a:t>
            </a:r>
            <a:r>
              <a:rPr lang="de-DE" sz="800" b="1" dirty="0">
                <a:solidFill>
                  <a:srgbClr val="FFFFFF"/>
                </a:solidFill>
              </a:rPr>
              <a:t>Seite </a:t>
            </a:r>
            <a:fld id="{DB4D6EED-3461-431C-B968-C3EC097C7304}" type="slidenum">
              <a:rPr lang="de-DE" sz="800" b="1" smtClean="0">
                <a:solidFill>
                  <a:srgbClr val="FFFFFF"/>
                </a:solidFill>
              </a:rPr>
              <a:pPr lvl="0">
                <a:tabLst>
                  <a:tab pos="2988000" algn="ctr"/>
                  <a:tab pos="6084000" algn="r"/>
                </a:tabLst>
              </a:pPr>
              <a:t>‹Nr.›</a:t>
            </a:fld>
            <a:r>
              <a:rPr lang="de-DE" sz="800" b="1" dirty="0">
                <a:solidFill>
                  <a:srgbClr val="FFFFFF"/>
                </a:solidFill>
              </a:rPr>
              <a:t>	</a:t>
            </a:r>
            <a:r>
              <a:rPr lang="de-DE" sz="800" dirty="0">
                <a:solidFill>
                  <a:srgbClr val="FFFFFF"/>
                </a:solidFill>
              </a:rPr>
              <a:t> www.software-quality-lab.com</a:t>
            </a:r>
            <a:endParaRPr lang="de-DE" sz="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537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59916" y="359885"/>
            <a:ext cx="6082579" cy="251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de-AT" dirty="0"/>
          </a:p>
        </p:txBody>
      </p:sp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36822" y="359884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de-AT" dirty="0"/>
              <a:t>Software Quality Lab Foliennotizen</a:t>
            </a:r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038" y="839788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5940" y="4963319"/>
            <a:ext cx="5445797" cy="425378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675528" y="4747893"/>
            <a:ext cx="5446208" cy="2435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de-AT" sz="1100" b="1" dirty="0">
                <a:latin typeface="+mn-lt"/>
              </a:rPr>
              <a:t>Notizen</a:t>
            </a:r>
          </a:p>
        </p:txBody>
      </p:sp>
      <p:sp>
        <p:nvSpPr>
          <p:cNvPr id="15" name="Fusszeile 7"/>
          <p:cNvSpPr txBox="1"/>
          <p:nvPr/>
        </p:nvSpPr>
        <p:spPr>
          <a:xfrm>
            <a:off x="471007" y="9313823"/>
            <a:ext cx="1583237" cy="2519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marL="0" marR="0" lvl="0" indent="0" defTabSz="914126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12795" algn="r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1" i="0" u="none" strike="noStrike" kern="1200" cap="none" spc="0" baseline="0" dirty="0">
                <a:solidFill>
                  <a:schemeClr val="bg1"/>
                </a:solidFill>
                <a:uFillTx/>
                <a:latin typeface="+mn-lt"/>
              </a:rPr>
              <a:t>© Software Quality Lab </a:t>
            </a:r>
            <a:r>
              <a:rPr lang="de-DE" sz="800" dirty="0">
                <a:solidFill>
                  <a:srgbClr val="FF0000"/>
                </a:solidFill>
                <a:latin typeface="+mn-lt"/>
              </a:rPr>
              <a:t>	</a:t>
            </a:r>
            <a:endParaRPr lang="de-DE" sz="800" b="0" i="0" u="none" strike="noStrike" kern="1200" cap="none" spc="0" baseline="0" dirty="0">
              <a:solidFill>
                <a:srgbClr val="FF0000"/>
              </a:solidFill>
              <a:uFillTx/>
              <a:latin typeface="+mn-lt"/>
            </a:endParaRPr>
          </a:p>
        </p:txBody>
      </p:sp>
      <p:sp>
        <p:nvSpPr>
          <p:cNvPr id="16" name="Fusszeile 7"/>
          <p:cNvSpPr txBox="1"/>
          <p:nvPr/>
        </p:nvSpPr>
        <p:spPr>
          <a:xfrm>
            <a:off x="4509184" y="9312029"/>
            <a:ext cx="1798560" cy="253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512795" algn="r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 dirty="0">
                <a:solidFill>
                  <a:schemeClr val="bg1"/>
                </a:solidFill>
                <a:uFillTx/>
                <a:latin typeface="+mn-lt"/>
              </a:rPr>
              <a:t>www.software-quality-lab.com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E16849F-1AAF-4C39-8C4B-A7D4DFDE3FB2}"/>
              </a:ext>
            </a:extLst>
          </p:cNvPr>
          <p:cNvSpPr/>
          <p:nvPr/>
        </p:nvSpPr>
        <p:spPr>
          <a:xfrm>
            <a:off x="359916" y="9313821"/>
            <a:ext cx="6082579" cy="25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lvl="0">
              <a:tabLst>
                <a:tab pos="2988000" algn="ctr"/>
                <a:tab pos="6084000" algn="r"/>
              </a:tabLst>
            </a:pPr>
            <a:r>
              <a:rPr lang="de-DE" sz="800" b="1" dirty="0">
                <a:solidFill>
                  <a:srgbClr val="FFFFFF"/>
                </a:solidFill>
                <a:latin typeface="Square721 Cn BT"/>
              </a:rPr>
              <a:t>© Software </a:t>
            </a:r>
            <a:r>
              <a:rPr lang="de-DE" sz="800" b="1" dirty="0">
                <a:solidFill>
                  <a:srgbClr val="FFFFFF"/>
                </a:solidFill>
              </a:rPr>
              <a:t>Quality</a:t>
            </a:r>
            <a:r>
              <a:rPr lang="de-DE" sz="800" b="1" dirty="0">
                <a:solidFill>
                  <a:srgbClr val="FFFFFF"/>
                </a:solidFill>
                <a:latin typeface="Square721 Cn BT"/>
              </a:rPr>
              <a:t> Lab	</a:t>
            </a:r>
            <a:r>
              <a:rPr lang="de-DE" sz="800" b="1" dirty="0">
                <a:solidFill>
                  <a:srgbClr val="FFFFFF"/>
                </a:solidFill>
              </a:rPr>
              <a:t>Seite </a:t>
            </a:r>
            <a:fld id="{DB4D6EED-3461-431C-B968-C3EC097C7304}" type="slidenum">
              <a:rPr lang="de-DE" sz="800" b="1" smtClean="0">
                <a:solidFill>
                  <a:srgbClr val="FFFFFF"/>
                </a:solidFill>
              </a:rPr>
              <a:pPr lvl="0">
                <a:tabLst>
                  <a:tab pos="2988000" algn="ctr"/>
                  <a:tab pos="6084000" algn="r"/>
                </a:tabLst>
              </a:pPr>
              <a:t>‹Nr.›</a:t>
            </a:fld>
            <a:r>
              <a:rPr lang="de-DE" sz="800" b="1" dirty="0">
                <a:solidFill>
                  <a:srgbClr val="FFFFFF"/>
                </a:solidFill>
              </a:rPr>
              <a:t>	</a:t>
            </a:r>
            <a:r>
              <a:rPr lang="de-DE" sz="800" dirty="0">
                <a:solidFill>
                  <a:srgbClr val="FFFFFF"/>
                </a:solidFill>
              </a:rPr>
              <a:t> www.software-quality-lab.com</a:t>
            </a:r>
            <a:endParaRPr lang="de-DE" sz="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661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171450" indent="-171450" algn="l" defTabSz="914400" rtl="0" eaLnBrk="1" latinLnBrk="0" hangingPunct="1">
      <a:buClr>
        <a:schemeClr val="accent1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itchFamily="34" charset="0"/>
      <a:buChar char="•"/>
      <a:defRPr sz="8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i.cmu.edu/architecture/start/glossary/definition-form.cf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1003300"/>
            <a:ext cx="6396037" cy="3598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de-AT" dirty="0"/>
              <a:t>Wenn eine</a:t>
            </a:r>
            <a:r>
              <a:rPr lang="de-AT" baseline="0" dirty="0"/>
              <a:t> Produktinnovation eine Änderung einer Architektur mit sich zieht, müssen sich auch Firmen- und Wissensstrukturen ändern.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Rebecca M. Henderson, Kim B. Clark: Architectural Innovation. The Reconfiguration of Existing Product Technologies and the Failure of Established Firms.</a:t>
            </a:r>
            <a:r>
              <a:rPr lang="en-GB" baseline="0" dirty="0"/>
              <a:t> </a:t>
            </a:r>
            <a:r>
              <a:rPr lang="en-GB" dirty="0"/>
              <a:t>(http://www.edegan.com/pdfs/Henderson%20Clark%20(1990)%20-%20Architectural%20Innovation.pdf, </a:t>
            </a:r>
            <a:r>
              <a:rPr lang="en-GB" dirty="0" err="1"/>
              <a:t>abgerufen</a:t>
            </a:r>
            <a:r>
              <a:rPr lang="en-GB" dirty="0"/>
              <a:t> am 8. </a:t>
            </a:r>
            <a:r>
              <a:rPr lang="en-GB" dirty="0" err="1"/>
              <a:t>Jänner</a:t>
            </a:r>
            <a:r>
              <a:rPr lang="en-GB" dirty="0"/>
              <a:t> 2016).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Entwicklungsteams sollen entsprechend</a:t>
            </a:r>
            <a:r>
              <a:rPr lang="de-AT" baseline="0" dirty="0"/>
              <a:t> der Bausteine eines Systems strukturiert sein. Entwicklungsteams soll man nur teilen, wenn die Bausteine definiert sind (Schnittstellen, Prozesse, …)</a:t>
            </a:r>
            <a:endParaRPr lang="de-AT" dirty="0"/>
          </a:p>
          <a:p>
            <a:pPr marL="457200" lvl="1" indent="0">
              <a:buNone/>
            </a:pPr>
            <a:r>
              <a:rPr lang="en-GB" dirty="0"/>
              <a:t>James. D. </a:t>
            </a:r>
            <a:r>
              <a:rPr lang="en-GB" dirty="0" err="1"/>
              <a:t>Herbsleb</a:t>
            </a:r>
            <a:r>
              <a:rPr lang="en-GB" dirty="0"/>
              <a:t>, Rebecca. E. </a:t>
            </a:r>
            <a:r>
              <a:rPr lang="en-GB" dirty="0" err="1"/>
              <a:t>Grinter</a:t>
            </a:r>
            <a:r>
              <a:rPr lang="en-GB" dirty="0"/>
              <a:t>: Splitting the Organization and Integrating the Code. Conway’s Law Revisited., ISBN 1-58113-074-0, S. 85–95, doi:10.1145/302405.302455 (http://herbsleb.org/web-pubs/pdfs/herbsleb-splitting-1999.pdf, </a:t>
            </a:r>
            <a:r>
              <a:rPr lang="en-GB" dirty="0" err="1"/>
              <a:t>abgerufen</a:t>
            </a:r>
            <a:r>
              <a:rPr lang="en-GB" dirty="0"/>
              <a:t> am 8.</a:t>
            </a:r>
            <a:r>
              <a:rPr lang="en-GB" baseline="0" dirty="0"/>
              <a:t> </a:t>
            </a:r>
            <a:r>
              <a:rPr lang="en-GB" baseline="0" dirty="0" err="1"/>
              <a:t>Jänner</a:t>
            </a:r>
            <a:r>
              <a:rPr lang="en-GB" dirty="0"/>
              <a:t> 2016).</a:t>
            </a:r>
          </a:p>
          <a:p>
            <a:pPr marL="457200" lvl="1" indent="0">
              <a:buNone/>
            </a:pPr>
            <a:endParaRPr lang="de-AT" dirty="0"/>
          </a:p>
          <a:p>
            <a:pPr marL="0" lvl="0" indent="0">
              <a:buNone/>
            </a:pPr>
            <a:r>
              <a:rPr lang="de-AT" dirty="0"/>
              <a:t>Microsoft</a:t>
            </a:r>
            <a:r>
              <a:rPr lang="de-AT" baseline="0" dirty="0"/>
              <a:t> konnt einen Zusammenhang zwischen der Komplexität einer Organisationseinheit und der Komplexität und Fehlerrate von Bausteinen nachweisen</a:t>
            </a:r>
            <a:r>
              <a:rPr lang="de-AT" dirty="0"/>
              <a:t>… </a:t>
            </a:r>
            <a:endParaRPr lang="de-AT" baseline="0" dirty="0"/>
          </a:p>
          <a:p>
            <a:pPr marL="457200" lvl="1" indent="0">
              <a:buNone/>
            </a:pPr>
            <a:r>
              <a:rPr lang="de-AT" dirty="0" err="1"/>
              <a:t>Nachiappan</a:t>
            </a:r>
            <a:r>
              <a:rPr lang="de-AT" dirty="0"/>
              <a:t> </a:t>
            </a:r>
            <a:r>
              <a:rPr lang="de-AT" dirty="0" err="1"/>
              <a:t>Nagappan</a:t>
            </a:r>
            <a:r>
              <a:rPr lang="de-AT" dirty="0"/>
              <a:t>, </a:t>
            </a:r>
            <a:r>
              <a:rPr lang="de-AT" dirty="0" err="1"/>
              <a:t>Brendan</a:t>
            </a:r>
            <a:r>
              <a:rPr lang="de-AT" dirty="0"/>
              <a:t> </a:t>
            </a:r>
            <a:r>
              <a:rPr lang="de-AT" dirty="0" err="1"/>
              <a:t>Murphy</a:t>
            </a:r>
            <a:r>
              <a:rPr lang="de-AT" dirty="0"/>
              <a:t>, Victor </a:t>
            </a:r>
            <a:r>
              <a:rPr lang="de-AT" dirty="0" err="1"/>
              <a:t>Basili</a:t>
            </a:r>
            <a:r>
              <a:rPr lang="de-AT" dirty="0"/>
              <a:t>, Microsoft Research (Hrsg.): The </a:t>
            </a:r>
            <a:r>
              <a:rPr lang="de-AT" dirty="0" err="1"/>
              <a:t>Influence</a:t>
            </a:r>
            <a:r>
              <a:rPr lang="de-AT" dirty="0"/>
              <a:t> of </a:t>
            </a:r>
            <a:r>
              <a:rPr lang="de-AT" dirty="0" err="1"/>
              <a:t>Organizational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 On Software Quality. An </a:t>
            </a:r>
            <a:r>
              <a:rPr lang="de-AT" dirty="0" err="1"/>
              <a:t>Empirical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Study. </a:t>
            </a:r>
            <a:r>
              <a:rPr lang="de-AT" dirty="0" err="1"/>
              <a:t>Association</a:t>
            </a:r>
            <a:r>
              <a:rPr lang="de-AT" dirty="0"/>
              <a:t> for </a:t>
            </a:r>
            <a:r>
              <a:rPr lang="de-AT" dirty="0" err="1"/>
              <a:t>Computing</a:t>
            </a:r>
            <a:r>
              <a:rPr lang="de-AT" dirty="0"/>
              <a:t> </a:t>
            </a:r>
            <a:r>
              <a:rPr lang="de-AT" dirty="0" err="1"/>
              <a:t>Machinery</a:t>
            </a:r>
            <a:r>
              <a:rPr lang="de-AT" dirty="0"/>
              <a:t>, Inc., Januar 2008 (http://research.microsoft.com/apps/pubs/default.aspx?id=70535, abgerufen am 8. Jänner 2016).</a:t>
            </a:r>
          </a:p>
          <a:p>
            <a:pPr marL="0" indent="0">
              <a:buNone/>
            </a:pPr>
            <a:r>
              <a:rPr lang="de-AT" dirty="0"/>
              <a:t>… und sie haben das Thema noch ein wenig weiter gedacht:</a:t>
            </a:r>
          </a:p>
          <a:p>
            <a:pPr marL="457200" lvl="1" inden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de-DE" dirty="0"/>
              <a:t>https://www.theverge.com/circuitbreaker/2018/5/4/17314908/silicon-valley-conways-law-microsoft-windows-satya-nadella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10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EBBE3E2D-AC85-4B46-896B-1BE20D1797B4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007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1003300"/>
            <a:ext cx="6396037" cy="3598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dirty="0"/>
              <a:t>Eric S. Raymond (October 1996). The New Hacker's Dictionary - 3rd Edition. ISBN 978-0-262-68092-9.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11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C606F902-79BB-4651-8EB3-6BE7D5C32FA7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407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1003300"/>
            <a:ext cx="6396037" cy="3598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Softwareentwicklungsteams</a:t>
            </a:r>
            <a:r>
              <a:rPr lang="de-AT" baseline="0" dirty="0"/>
              <a:t> lassen sich in diesem Beispiel horizontal oder vertikal zuordnen.</a:t>
            </a:r>
          </a:p>
          <a:p>
            <a:pPr marL="0" indent="0">
              <a:buNone/>
            </a:pPr>
            <a:endParaRPr lang="de-AT" baseline="0" dirty="0"/>
          </a:p>
          <a:p>
            <a:pPr marL="0" indent="0">
              <a:buNone/>
            </a:pPr>
            <a:r>
              <a:rPr lang="de-AT" baseline="0" dirty="0"/>
              <a:t>Horizontal:</a:t>
            </a:r>
          </a:p>
          <a:p>
            <a:pPr marL="171450" indent="-171450"/>
            <a:r>
              <a:rPr lang="de-AT" baseline="0" dirty="0"/>
              <a:t>Spezialistenteams für GUI, Logik und Datenbank</a:t>
            </a:r>
          </a:p>
          <a:p>
            <a:pPr marL="171450" indent="-171450"/>
            <a:r>
              <a:rPr lang="de-AT" baseline="0" dirty="0"/>
              <a:t>Höherer Abstimmungsbedarf mit anderen Teams notwendig.</a:t>
            </a:r>
          </a:p>
          <a:p>
            <a:pPr marL="171450" indent="-171450"/>
            <a:endParaRPr lang="de-AT" baseline="0" dirty="0"/>
          </a:p>
          <a:p>
            <a:pPr marL="0" indent="0">
              <a:buNone/>
            </a:pPr>
            <a:r>
              <a:rPr lang="de-AT" baseline="0" dirty="0"/>
              <a:t>Vertikal:</a:t>
            </a:r>
          </a:p>
          <a:p>
            <a:pPr marL="171450" indent="-171450"/>
            <a:r>
              <a:rPr lang="de-AT" baseline="0" dirty="0"/>
              <a:t>„Feature Teams“: Jedes Team implementiert Feature von GUI bis zur Datenbank.</a:t>
            </a:r>
          </a:p>
          <a:p>
            <a:pPr marL="171450" indent="-171450"/>
            <a:r>
              <a:rPr lang="de-AT" baseline="0" dirty="0"/>
              <a:t>Teams implementieren Use </a:t>
            </a:r>
            <a:r>
              <a:rPr lang="de-AT" baseline="0" dirty="0" err="1"/>
              <a:t>Cases</a:t>
            </a:r>
            <a:r>
              <a:rPr lang="de-AT" baseline="0" dirty="0"/>
              <a:t> bzw. User </a:t>
            </a:r>
            <a:r>
              <a:rPr lang="de-AT" baseline="0" dirty="0" err="1"/>
              <a:t>Stories</a:t>
            </a:r>
            <a:r>
              <a:rPr lang="de-AT" baseline="0" dirty="0"/>
              <a:t>.</a:t>
            </a:r>
          </a:p>
          <a:p>
            <a:pPr marL="171450" indent="-171450"/>
            <a:r>
              <a:rPr lang="de-AT" baseline="0" dirty="0"/>
              <a:t>Jeder muss alles können aber nicht notwendigerweise gleich gut. Dadurch gibt es immer einen Ersatz bei Ausfall eines Kollegen.</a:t>
            </a:r>
          </a:p>
          <a:p>
            <a:pPr marL="171450" indent="-171450"/>
            <a:r>
              <a:rPr lang="de-AT" baseline="0" dirty="0"/>
              <a:t>Empfohlene Aufteilung in der agilen Welt, um Teams gut auszulasten.</a:t>
            </a:r>
          </a:p>
          <a:p>
            <a:pPr marL="171450" indent="-171450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340594" y="9312029"/>
            <a:ext cx="6082579" cy="253712"/>
          </a:xfrm>
        </p:spPr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12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6AEA8916-1E6D-4BA9-AC18-3FBC985617B8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3218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374501" y="9312029"/>
            <a:ext cx="6082579" cy="253712"/>
          </a:xfrm>
        </p:spPr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13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7B323846-41EC-498F-95AD-F0BF54CB348B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1064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038" y="839788"/>
            <a:ext cx="6705600" cy="3771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5940" y="6043439"/>
            <a:ext cx="5445797" cy="425378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Firmitas</a:t>
            </a:r>
            <a:r>
              <a:rPr lang="en-GB" baseline="0" dirty="0"/>
              <a:t>	</a:t>
            </a:r>
            <a:r>
              <a:rPr lang="en-GB" baseline="0" dirty="0" err="1"/>
              <a:t>Stabilität</a:t>
            </a:r>
            <a:endParaRPr lang="en-GB" baseline="0" dirty="0"/>
          </a:p>
          <a:p>
            <a:pPr marL="0" indent="0">
              <a:buNone/>
            </a:pPr>
            <a:r>
              <a:rPr lang="de-AT" baseline="0" dirty="0" err="1"/>
              <a:t>Utilitas</a:t>
            </a:r>
            <a:r>
              <a:rPr lang="de-AT" baseline="0" dirty="0"/>
              <a:t>	Nützlichkeit</a:t>
            </a:r>
          </a:p>
          <a:p>
            <a:pPr marL="0" indent="0">
              <a:buNone/>
            </a:pPr>
            <a:r>
              <a:rPr lang="de-AT" baseline="0" dirty="0" err="1"/>
              <a:t>Venustas</a:t>
            </a:r>
            <a:r>
              <a:rPr lang="de-AT" baseline="0" dirty="0"/>
              <a:t>	Schönheit</a:t>
            </a:r>
          </a:p>
          <a:p>
            <a:pPr marL="0" indent="0">
              <a:buNone/>
            </a:pPr>
            <a:endParaRPr lang="de-AT" baseline="0" dirty="0"/>
          </a:p>
          <a:p>
            <a:pPr marL="0" indent="0">
              <a:buNone/>
            </a:pPr>
            <a:r>
              <a:rPr lang="de-AT" baseline="0" dirty="0"/>
              <a:t>Die konzeptionelle Durchgängigkeit entspricht dem Streben nach göttlicher Anmut. In der SW-Architektur kann sie meist nicht erreicht werden. SW-Architekten müssen Kompromisse eingehen, um etwa die Projektziele einzuhalten. Außerdem beeinflussen sich manche Qualitätscharakteristiken. Bsp.: Erhöht man die Wartbarkeit geht das meist auf Kosten der Effizienz.</a:t>
            </a:r>
          </a:p>
          <a:p>
            <a:pPr marL="0" indent="0">
              <a:buNone/>
            </a:pPr>
            <a:endParaRPr lang="de-AT" baseline="0" dirty="0"/>
          </a:p>
          <a:p>
            <a:pPr marL="0" indent="0">
              <a:buNone/>
            </a:pPr>
            <a:r>
              <a:rPr lang="de-AT" baseline="0" dirty="0"/>
              <a:t>Bild: </a:t>
            </a:r>
            <a:r>
              <a:rPr lang="en-US" baseline="0"/>
              <a:t>By Bernard Gagnon - Own work, CC BY-SA 3.0, https://commons.wikimedia.org/w/index.php?curid=9696281</a:t>
            </a:r>
            <a:endParaRPr lang="de-AT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>
          <a:xfrm>
            <a:off x="471006" y="282799"/>
            <a:ext cx="5723620" cy="2483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 dirty="0"/>
              <a:t>Software Quality Lab Foliennotizen</a:t>
            </a:r>
          </a:p>
        </p:txBody>
      </p:sp>
    </p:spTree>
    <p:extLst>
      <p:ext uri="{BB962C8B-B14F-4D97-AF65-F5344CB8AC3E}">
        <p14:creationId xmlns:p14="http://schemas.microsoft.com/office/powerpoint/2010/main" val="4105947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5940" y="5185103"/>
            <a:ext cx="5445797" cy="425378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syn</a:t>
            </a:r>
            <a:r>
              <a:rPr lang="en-US" dirty="0"/>
              <a:t>: quality goal, quality requirement): A quality attribute that the system need to achieve. These goals often have long term character in contrast to (short term) project goals.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>
          <a:xfrm>
            <a:off x="471006" y="282799"/>
            <a:ext cx="5723620" cy="2483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0559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0421" y="5200275"/>
            <a:ext cx="5445797" cy="425378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2570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5940" y="5166409"/>
            <a:ext cx="5445797" cy="425378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4533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1308" y="5280514"/>
            <a:ext cx="5445797" cy="425378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0619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LZ 1-1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algn="ctr"/>
            <a:r>
              <a:rPr lang="de-AT" dirty="0"/>
              <a:t>Software Quality Lab Foliennotizen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- </a:t>
            </a:r>
            <a:fld id="{DB4D6EED-3461-431C-B968-C3EC097C7304}" type="slidenum">
              <a:rPr lang="de-DE" smtClean="0"/>
              <a:pPr/>
              <a:t>2</a:t>
            </a:fld>
            <a:r>
              <a:rPr lang="de-DE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4109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7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814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038" y="839788"/>
            <a:ext cx="6705600" cy="37719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5940" y="4963319"/>
            <a:ext cx="5445797" cy="425378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9178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038" y="839788"/>
            <a:ext cx="6705600" cy="37719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5940" y="4963319"/>
            <a:ext cx="5445797" cy="425378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6839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038" y="839788"/>
            <a:ext cx="6705600" cy="37719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5940" y="4963319"/>
            <a:ext cx="5445797" cy="425378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5658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038" y="839788"/>
            <a:ext cx="6705600" cy="37719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5940" y="4963319"/>
            <a:ext cx="5445797" cy="425378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9929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038" y="839788"/>
            <a:ext cx="6705600" cy="37719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5940" y="4963319"/>
            <a:ext cx="5445797" cy="4253782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7664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748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2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010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1003300"/>
            <a:ext cx="6396037" cy="3598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3"/>
              </a:rPr>
              <a:t>http://www.sei.cmu.edu/architecture/start/glossary/definition-form.cfm</a:t>
            </a:r>
            <a:r>
              <a:rPr lang="en-GB" dirty="0"/>
              <a:t> (2015)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3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B96CB3C7-4D8F-4755-A336-DDC120F1B8DB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5675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767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255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398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Heuristik</a:t>
            </a:r>
            <a:r>
              <a:rPr lang="de-DE" baseline="0" dirty="0"/>
              <a:t> </a:t>
            </a:r>
            <a:r>
              <a:rPr lang="de-DE" dirty="0"/>
              <a:t>Bedeutungen</a:t>
            </a:r>
            <a:r>
              <a:rPr lang="de-DE" baseline="0" dirty="0"/>
              <a:t> (https://de.wiktionary.org/wiki/Heuristik)</a:t>
            </a:r>
            <a:endParaRPr lang="de-DE" dirty="0"/>
          </a:p>
          <a:p>
            <a:pPr marL="172873" indent="-172873"/>
            <a:r>
              <a:rPr lang="de-DE" dirty="0"/>
              <a:t>[1] nur Singular: Lehre und Wissenschaft von Verfahren, Probleme zu lösen; methodische Anleitung, Anweisung zur Gewinnung neuer Erkenntnisse</a:t>
            </a:r>
          </a:p>
          <a:p>
            <a:pPr marL="172873" indent="-172873"/>
            <a:r>
              <a:rPr lang="de-DE" dirty="0"/>
              <a:t>[2] ein aus der Heuristik [1] gewonnenes Verfahren</a:t>
            </a:r>
          </a:p>
          <a:p>
            <a:pPr marL="172873" indent="-172873"/>
            <a:r>
              <a:rPr lang="de-DE" dirty="0"/>
              <a:t>[3] Informatik: unsicheres, inexaktes oder nicht für alle Eingabewerte funktionierendes Verfahren zur Lösung eines Problems, oft als Ersatz eines Algorithmus, der zwar theoretisch eine genauere oder sogar beste Lösung liefert, aber dazu </a:t>
            </a:r>
            <a:r>
              <a:rPr lang="de-DE" dirty="0" err="1"/>
              <a:t>zuviel</a:t>
            </a:r>
            <a:r>
              <a:rPr lang="de-DE" dirty="0"/>
              <a:t> Zeit oder zu großen anderweitigen Aufwand erfordert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77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770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Prinzip</a:t>
            </a:r>
            <a:r>
              <a:rPr lang="de-DE" baseline="0" dirty="0"/>
              <a:t> ist eine Folge von „</a:t>
            </a:r>
            <a:r>
              <a:rPr lang="de-DE" baseline="0" dirty="0" err="1"/>
              <a:t>Divide</a:t>
            </a:r>
            <a:r>
              <a:rPr lang="de-DE" baseline="0" dirty="0"/>
              <a:t> et </a:t>
            </a:r>
            <a:r>
              <a:rPr lang="de-DE" baseline="0" dirty="0" err="1"/>
              <a:t>impera</a:t>
            </a:r>
            <a:r>
              <a:rPr lang="de-DE" baseline="0" dirty="0"/>
              <a:t>“</a:t>
            </a:r>
          </a:p>
          <a:p>
            <a:r>
              <a:rPr lang="de-DE" baseline="0" dirty="0"/>
              <a:t>Mit Kopplung und Kohäsion ist es messbar</a:t>
            </a:r>
          </a:p>
          <a:p>
            <a:r>
              <a:rPr lang="de-DE" baseline="0" dirty="0"/>
              <a:t>Gilt auch für Trennung von fachlicher und technischer Architektur.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708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14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870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http://prinzipien-der-softwaretechnik.blogspot.com/2014/06/das-common-closure-prinzip.html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92199" tIns="46099" rIns="92199" bIns="46099"/>
          <a:lstStyle/>
          <a:p>
            <a:r>
              <a:rPr lang="de-DE"/>
              <a:t>Seite </a:t>
            </a:r>
            <a:fld id="{DB4D6EED-3461-431C-B968-C3EC097C7304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0088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http://prinzipien-der-softwaretechnik.blogspot.com/2014/06/das-common-reuse-prinzip.html</a:t>
            </a:r>
          </a:p>
          <a:p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92199" tIns="46099" rIns="92199" bIns="46099"/>
          <a:lstStyle/>
          <a:p>
            <a:r>
              <a:rPr lang="de-DE"/>
              <a:t>Seite </a:t>
            </a:r>
            <a:fld id="{DB4D6EED-3461-431C-B968-C3EC097C7304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38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1003300"/>
            <a:ext cx="6396037" cy="3598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http://www.iso-architecture.org/ieee-1471/2011-changes.html (</a:t>
            </a:r>
            <a:r>
              <a:rPr lang="en-GB" dirty="0" err="1"/>
              <a:t>Jänner</a:t>
            </a:r>
            <a:r>
              <a:rPr lang="en-GB" dirty="0"/>
              <a:t>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4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830562B3-1225-43D0-BFE2-8CC744E481A3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5782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062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Black-</a:t>
            </a:r>
            <a:r>
              <a:rPr lang="de-AT" dirty="0" err="1"/>
              <a:t>Boxing</a:t>
            </a:r>
            <a:r>
              <a:rPr lang="de-AT" baseline="0" dirty="0"/>
              <a:t> ist eine Technik zum Zerlegen von Komponenten in feinere Komponenten. Man beginnt beim Gesamtsystem und definiert dafür Unterkomponenten. Als Faustregel gilt, dass jede Komponente in 7 +/- 2 Unterkomponenten zerlegt werden soll. Diesen Schritt wiederholt man, bis man den gewünschten Detaillierungsgrad erreicht hat.</a:t>
            </a:r>
          </a:p>
          <a:p>
            <a:pPr marL="0" indent="0">
              <a:buNone/>
            </a:pPr>
            <a:endParaRPr lang="de-AT" baseline="0" dirty="0"/>
          </a:p>
          <a:p>
            <a:pPr marL="0" indent="0">
              <a:buNone/>
            </a:pPr>
            <a:r>
              <a:rPr lang="de-AT" baseline="0" dirty="0" err="1"/>
              <a:t>Millersche</a:t>
            </a:r>
            <a:r>
              <a:rPr lang="de-AT" baseline="0" dirty="0"/>
              <a:t> Zahl (7 +/- 2)</a:t>
            </a:r>
          </a:p>
          <a:p>
            <a:pPr marL="172873" indent="-172873"/>
            <a:r>
              <a:rPr lang="en-GB" dirty="0"/>
              <a:t>https://de.wikipedia.org/wiki/Millersche_Zahl</a:t>
            </a:r>
          </a:p>
          <a:p>
            <a:pPr marL="172873" indent="-172873"/>
            <a:r>
              <a:rPr lang="en-GB" dirty="0"/>
              <a:t>http://www.musanim.com/miller1956/</a:t>
            </a:r>
          </a:p>
        </p:txBody>
      </p:sp>
    </p:spTree>
    <p:extLst>
      <p:ext uri="{BB962C8B-B14F-4D97-AF65-F5344CB8AC3E}">
        <p14:creationId xmlns:p14="http://schemas.microsoft.com/office/powerpoint/2010/main" val="249824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504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130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38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743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http://c2.com/doc/oopsla89/paper.html#cards</a:t>
            </a:r>
          </a:p>
        </p:txBody>
      </p:sp>
    </p:spTree>
    <p:extLst>
      <p:ext uri="{BB962C8B-B14F-4D97-AF65-F5344CB8AC3E}">
        <p14:creationId xmlns:p14="http://schemas.microsoft.com/office/powerpoint/2010/main" val="7453694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20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1003300"/>
            <a:ext cx="6396037" cy="3598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http://pubs.opengroup.org/architecture/togaf9-doc/arch/ (</a:t>
            </a:r>
            <a:r>
              <a:rPr lang="en-GB" dirty="0" err="1"/>
              <a:t>Jänner</a:t>
            </a:r>
            <a:r>
              <a:rPr lang="en-GB" dirty="0"/>
              <a:t> 2015)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Die Definition</a:t>
            </a:r>
            <a:r>
              <a:rPr lang="en-GB" baseline="0" dirty="0"/>
              <a:t> von </a:t>
            </a:r>
            <a:r>
              <a:rPr lang="en-GB" dirty="0"/>
              <a:t>Rational Unified Process</a:t>
            </a:r>
            <a:r>
              <a:rPr lang="en-GB" baseline="0" dirty="0"/>
              <a:t> </a:t>
            </a:r>
            <a:r>
              <a:rPr lang="en-GB" baseline="0" dirty="0" err="1"/>
              <a:t>stammt</a:t>
            </a:r>
            <a:r>
              <a:rPr lang="en-GB" baseline="0" dirty="0"/>
              <a:t> von </a:t>
            </a:r>
            <a:r>
              <a:rPr lang="en-GB" dirty="0" err="1"/>
              <a:t>Kruchten</a:t>
            </a:r>
            <a:r>
              <a:rPr lang="en-GB" dirty="0"/>
              <a:t>: “The Rational Unified Process”</a:t>
            </a:r>
            <a:r>
              <a:rPr lang="en-GB" baseline="0" dirty="0"/>
              <a:t> und </a:t>
            </a:r>
            <a:r>
              <a:rPr lang="en-GB" baseline="0" dirty="0" err="1"/>
              <a:t>wird</a:t>
            </a:r>
            <a:r>
              <a:rPr lang="en-GB" baseline="0" dirty="0"/>
              <a:t> </a:t>
            </a:r>
            <a:r>
              <a:rPr lang="en-GB" baseline="0" dirty="0" err="1"/>
              <a:t>auch</a:t>
            </a:r>
            <a:r>
              <a:rPr lang="en-GB" baseline="0" dirty="0"/>
              <a:t> </a:t>
            </a:r>
            <a:r>
              <a:rPr lang="en-GB" baseline="0" dirty="0" err="1"/>
              <a:t>zitiert</a:t>
            </a:r>
            <a:r>
              <a:rPr lang="en-GB" baseline="0" dirty="0"/>
              <a:t> von </a:t>
            </a:r>
            <a:r>
              <a:rPr lang="en-GB" dirty="0" err="1"/>
              <a:t>Booch</a:t>
            </a:r>
            <a:r>
              <a:rPr lang="en-GB" dirty="0"/>
              <a:t>, </a:t>
            </a:r>
            <a:r>
              <a:rPr lang="en-GB" dirty="0" err="1"/>
              <a:t>Rumbaugh</a:t>
            </a:r>
            <a:r>
              <a:rPr lang="en-GB" dirty="0"/>
              <a:t>, Jacobson: “The Unified </a:t>
            </a:r>
            <a:r>
              <a:rPr lang="en-GB" dirty="0" err="1"/>
              <a:t>Modeling</a:t>
            </a:r>
            <a:r>
              <a:rPr lang="en-GB" dirty="0"/>
              <a:t> Language User Guide”, Addison-Wesley, 1999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374501" y="9312029"/>
            <a:ext cx="6082579" cy="253712"/>
          </a:xfrm>
        </p:spPr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5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A89FDE80-AFFF-40C6-A2D8-C2A4066BA1F3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105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LZ</a:t>
            </a:r>
            <a:r>
              <a:rPr lang="en-GB"/>
              <a:t> 1-1</a:t>
            </a:r>
            <a:endParaRPr lang="en-GB" dirty="0"/>
          </a:p>
          <a:p>
            <a:pPr>
              <a:defRPr/>
            </a:pPr>
            <a:r>
              <a:rPr lang="de-AT"/>
              <a:t>Hinweis auf mögliche Situation des häufigen Pendelns des Architekten zwischen Architektur und Entwicklung, vor allem in kleineren Projekten/Teams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6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CF74264F-5069-4DE0-864D-8696E9ADE1E4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523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1003300"/>
            <a:ext cx="6396037" cy="3598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de-AT" dirty="0"/>
              <a:t>LZ 1-5</a:t>
            </a:r>
          </a:p>
          <a:p>
            <a:pPr>
              <a:defRPr/>
            </a:pPr>
            <a:r>
              <a:rPr lang="de-AT" dirty="0"/>
              <a:t>Projektleitung</a:t>
            </a:r>
            <a:r>
              <a:rPr lang="de-AT" baseline="0" dirty="0"/>
              <a:t> und –</a:t>
            </a:r>
            <a:r>
              <a:rPr lang="de-AT" baseline="0" dirty="0" err="1"/>
              <a:t>management</a:t>
            </a:r>
            <a:endParaRPr lang="de-AT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AT" baseline="0" dirty="0"/>
              <a:t>SWA bekommt von Projektleitung Projektplan mit den Randbedingungen (Zeit, Kosten)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AT" baseline="0" dirty="0"/>
              <a:t>SWA liefert die Architektur, mit der die Projektleitung eine Detailplanung machen kann (z. B. Teams aufstellen)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AT" baseline="0" dirty="0"/>
              <a:t>SWA weist auf Risiken hin.</a:t>
            </a:r>
            <a:endParaRPr lang="de-AT" dirty="0"/>
          </a:p>
          <a:p>
            <a:r>
              <a:rPr lang="de-AT" dirty="0"/>
              <a:t>Anforderungsanalyse (Systemanalyse, Requirements Management, Fachbereich)</a:t>
            </a:r>
          </a:p>
          <a:p>
            <a:pPr lvl="1"/>
            <a:r>
              <a:rPr lang="de-AT" dirty="0"/>
              <a:t>SWA</a:t>
            </a:r>
            <a:r>
              <a:rPr lang="de-AT" baseline="0" dirty="0"/>
              <a:t> erhält Anforderungen, möglicherweise auch technische Randbedingungen.</a:t>
            </a:r>
          </a:p>
          <a:p>
            <a:pPr lvl="1"/>
            <a:r>
              <a:rPr lang="de-AT" baseline="0" dirty="0"/>
              <a:t>SWA fragt aktiv nach, um Anforderungen zu vervollständigen (insbesondere nichtfunktionale Anforderungen) und um zu detaillieren.</a:t>
            </a:r>
          </a:p>
          <a:p>
            <a:pPr lvl="1"/>
            <a:r>
              <a:rPr lang="de-AT" baseline="0" dirty="0"/>
              <a:t>SWA weist bei übertriebenen Anforderungen auf hohe Kosten hin.</a:t>
            </a:r>
            <a:endParaRPr lang="de-AT" dirty="0"/>
          </a:p>
          <a:p>
            <a:r>
              <a:rPr lang="de-AT" dirty="0"/>
              <a:t>Implementierung</a:t>
            </a:r>
          </a:p>
          <a:p>
            <a:pPr lvl="1"/>
            <a:r>
              <a:rPr lang="de-AT" dirty="0"/>
              <a:t>SWA</a:t>
            </a:r>
            <a:r>
              <a:rPr lang="de-AT" baseline="0" dirty="0"/>
              <a:t> gibt Architektur, Randbedingungen und zu implementierende Prototypen und Machbarkeitsstudien vor.</a:t>
            </a:r>
          </a:p>
          <a:p>
            <a:pPr lvl="1"/>
            <a:r>
              <a:rPr lang="de-AT" baseline="0" dirty="0"/>
              <a:t>Die Architektur schränkt die Implementierung im Design ein.</a:t>
            </a:r>
          </a:p>
          <a:p>
            <a:pPr lvl="1"/>
            <a:r>
              <a:rPr lang="de-AT" baseline="0" dirty="0"/>
              <a:t>SWA erhält Feedback und die Implementierung.</a:t>
            </a:r>
            <a:endParaRPr lang="de-AT" dirty="0"/>
          </a:p>
          <a:p>
            <a:r>
              <a:rPr lang="de-AT" dirty="0"/>
              <a:t>Hardwareentwicklung</a:t>
            </a:r>
          </a:p>
          <a:p>
            <a:pPr lvl="1"/>
            <a:r>
              <a:rPr lang="de-AT" dirty="0"/>
              <a:t>Bei</a:t>
            </a:r>
            <a:r>
              <a:rPr lang="de-AT" baseline="0" dirty="0"/>
              <a:t> eingebetteten Systemen können Funktionen sowohl in  SW als auch in HW implementiert werden. Hier bedarf es Abstimmung.</a:t>
            </a:r>
          </a:p>
          <a:p>
            <a:pPr lvl="1"/>
            <a:r>
              <a:rPr lang="de-AT" baseline="0" dirty="0"/>
              <a:t>Es müssen die Schnittstellen und Abgrenzungen zw. SW und HW definiert werden.</a:t>
            </a:r>
            <a:endParaRPr lang="de-AT" dirty="0"/>
          </a:p>
          <a:p>
            <a:r>
              <a:rPr lang="de-AT" dirty="0"/>
              <a:t>Qualitätssicherung</a:t>
            </a:r>
          </a:p>
          <a:p>
            <a:pPr lvl="1"/>
            <a:r>
              <a:rPr lang="de-AT" dirty="0"/>
              <a:t>SWA</a:t>
            </a:r>
            <a:r>
              <a:rPr lang="de-AT" baseline="0" dirty="0"/>
              <a:t> hat mit den Qualitätsanforderungen und den Risiken Einfluss auf die Reihenfolge der Testaktivitäten.</a:t>
            </a:r>
          </a:p>
          <a:p>
            <a:pPr lvl="1"/>
            <a:r>
              <a:rPr lang="de-AT" baseline="0" dirty="0"/>
              <a:t>Qualitätssicherung weist SWA auf notwendige </a:t>
            </a:r>
            <a:r>
              <a:rPr lang="de-AT" baseline="0" dirty="0" err="1"/>
              <a:t>Testbarkeit</a:t>
            </a:r>
            <a:r>
              <a:rPr lang="de-AT" baseline="0" dirty="0"/>
              <a:t> hin.</a:t>
            </a:r>
          </a:p>
          <a:p>
            <a:pPr lvl="1"/>
            <a:r>
              <a:rPr lang="de-AT" baseline="0" dirty="0"/>
              <a:t>SWA unterstützt Qualitätssicherung bei Erstellung einer Teststrategie und der Testkonzepte.</a:t>
            </a:r>
            <a:endParaRPr lang="de-AT" dirty="0"/>
          </a:p>
          <a:p>
            <a:r>
              <a:rPr lang="de-AT" dirty="0"/>
              <a:t>Unternehmensarchitektur</a:t>
            </a:r>
          </a:p>
          <a:p>
            <a:pPr lvl="1"/>
            <a:r>
              <a:rPr lang="de-AT" dirty="0"/>
              <a:t>SWA interpretiert/implementiert architektonische Leitsätze und übergreifende Vorgaben</a:t>
            </a:r>
          </a:p>
          <a:p>
            <a:pPr lvl="1"/>
            <a:r>
              <a:rPr lang="de-AT" dirty="0"/>
              <a:t>Liefert an die definierten organisatorischen Stellen (unternehmensorientiert) oder im Projekt (Architekturboard) Rückmeldungen und beteiligt sich bei Bedarf und nach Möglichkeit aktiv</a:t>
            </a:r>
          </a:p>
          <a:p>
            <a:pPr>
              <a:defRPr/>
            </a:pPr>
            <a:r>
              <a:rPr lang="de-AT" dirty="0"/>
              <a:t>IT-Betrieb (Produktion, Rechenzentren) zutreffend primär für Informationssysteme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AT" dirty="0"/>
              <a:t>Laufzeitkomponenten</a:t>
            </a:r>
            <a:r>
              <a:rPr lang="de-AT" baseline="0" dirty="0"/>
              <a:t> beeinflussen die Betriebsumgebung </a:t>
            </a:r>
            <a:r>
              <a:rPr lang="de-AT" dirty="0"/>
              <a:t>und erfordern eventuell Vorarbeiten für die Inbetriebsetzung einer Lösung</a:t>
            </a:r>
            <a:endParaRPr lang="de-AT" baseline="0" dirty="0"/>
          </a:p>
          <a:p>
            <a:pPr lvl="1">
              <a:buClr>
                <a:schemeClr val="accent1"/>
              </a:buClr>
              <a:defRPr/>
            </a:pPr>
            <a:r>
              <a:rPr lang="de-AT" baseline="0" dirty="0"/>
              <a:t>Betrieb kann technische Randbedingungen vorgeben (z. B. bereits vorhandenes </a:t>
            </a:r>
            <a:r>
              <a:rPr lang="de-AT" baseline="0"/>
              <a:t>Datenbankmanagementsystem</a:t>
            </a:r>
            <a:r>
              <a:rPr lang="de-AT"/>
              <a:t>)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7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303CD46D-F211-45E3-9808-519243ABD9CE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679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1638" y="1003300"/>
            <a:ext cx="6396037" cy="3598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 - </a:t>
            </a:r>
            <a:fld id="{DB4D6EED-3461-431C-B968-C3EC097C7304}" type="slidenum">
              <a:rPr lang="de-DE" smtClean="0"/>
              <a:pPr/>
              <a:t>8</a:t>
            </a:fld>
            <a:r>
              <a:rPr lang="de-DE" dirty="0"/>
              <a:t> -</a:t>
            </a:r>
          </a:p>
        </p:txBody>
      </p:sp>
      <p:sp>
        <p:nvSpPr>
          <p:cNvPr id="6" name="Kopfzeilenplatzhalter 3">
            <a:extLst>
              <a:ext uri="{FF2B5EF4-FFF2-40B4-BE49-F238E27FC236}">
                <a16:creationId xmlns:a16="http://schemas.microsoft.com/office/drawing/2014/main" id="{DE55DDC9-CFC5-45E6-AAC8-897CE095EEBD}"/>
              </a:ext>
            </a:extLst>
          </p:cNvPr>
          <p:cNvSpPr txBox="1">
            <a:spLocks/>
          </p:cNvSpPr>
          <p:nvPr/>
        </p:nvSpPr>
        <p:spPr>
          <a:xfrm>
            <a:off x="471006" y="361677"/>
            <a:ext cx="5723620" cy="24833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257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algn="ctr"/>
            <a:r>
              <a:rPr lang="de-AT"/>
              <a:t>Software Quality Lab Foliennotizen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- </a:t>
            </a:r>
            <a:fld id="{DB4D6EED-3461-431C-B968-C3EC097C7304}" type="slidenum">
              <a:rPr lang="de-DE" smtClean="0"/>
              <a:pPr/>
              <a:t>9</a:t>
            </a:fld>
            <a:r>
              <a:rPr lang="de-DE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095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Hochrainer.SWQL\AppData\Local\Microsoft\Windows\Temporary Internet Files\Content.IE5\HQ2RWON5\MC900432664[1]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557338"/>
            <a:ext cx="2843158" cy="23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457200" indent="-4572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de-DE" dirty="0"/>
              <a:t>Inhalt/Agenda</a:t>
            </a:r>
            <a:endParaRPr lang="de-AT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146062" y="1557338"/>
            <a:ext cx="7621953" cy="4751982"/>
          </a:xfrm>
        </p:spPr>
        <p:txBody>
          <a:bodyPr/>
          <a:lstStyle>
            <a:lvl1pPr marL="355600" indent="-355600">
              <a:buClr>
                <a:srgbClr val="D10029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de-DE" dirty="0"/>
              <a:t>Textmasterformate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630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ks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r>
              <a:rPr lang="de-DE" dirty="0"/>
              <a:t>Merksatz/Hinweis</a:t>
            </a:r>
            <a:endParaRPr lang="de-AT" dirty="0"/>
          </a:p>
        </p:txBody>
      </p:sp>
      <p:sp>
        <p:nvSpPr>
          <p:cNvPr id="14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427240" y="1557338"/>
            <a:ext cx="11340774" cy="47519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lIns="180000" tIns="144000" rIns="180000" bIns="36000" rtlCol="0">
            <a:noAutofit/>
          </a:bodyPr>
          <a:lstStyle>
            <a:lvl1pPr marL="355600" indent="-355600">
              <a:buClr>
                <a:srgbClr val="D10029"/>
              </a:buClr>
              <a:buFont typeface="Wingdings" pitchFamily="2" charset="2"/>
              <a:buChar char="§"/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6582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19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23985" y="1557338"/>
            <a:ext cx="5494764" cy="500062"/>
          </a:xfr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horz" lIns="108000" tIns="0" rIns="0" bIns="0" rtlCol="0" anchor="ctr" anchorCtr="0">
            <a:noAutofit/>
          </a:bodyPr>
          <a:lstStyle>
            <a:lvl1pPr marL="266700" indent="-266700">
              <a:buNone/>
              <a:defRPr lang="de-DE" b="1" smtClean="0">
                <a:solidFill>
                  <a:schemeClr val="bg1"/>
                </a:solidFill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marL="0" lvl="0" indent="0"/>
            <a:r>
              <a:rPr lang="de-DE" dirty="0"/>
              <a:t>&lt;Überschrift 1&gt;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22"/>
          </p:nvPr>
        </p:nvSpPr>
        <p:spPr>
          <a:xfrm>
            <a:off x="423985" y="2060575"/>
            <a:ext cx="5494764" cy="4248690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44000" tIns="108000" rIns="72000" bIns="72000" rtlCol="0">
            <a:noAutofit/>
          </a:bodyPr>
          <a:lstStyle>
            <a:lvl1pPr marL="355600" indent="-355600">
              <a:buClr>
                <a:srgbClr val="D10029"/>
              </a:buClr>
              <a:defRPr lang="de-DE" smtClean="0"/>
            </a:lvl1pPr>
            <a:lvl2pPr marL="627063" indent="-269875"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6228862" y="1557338"/>
            <a:ext cx="5539153" cy="500062"/>
          </a:xfr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horz" lIns="108000" tIns="0" rIns="0" bIns="0" rtlCol="0" anchor="ctr" anchorCtr="0">
            <a:noAutofit/>
          </a:bodyPr>
          <a:lstStyle>
            <a:lvl1pPr marL="266700" indent="-266700">
              <a:buNone/>
              <a:defRPr lang="de-DE" b="1" smtClean="0">
                <a:solidFill>
                  <a:schemeClr val="bg1"/>
                </a:solidFill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marL="0" lvl="0" indent="0"/>
            <a:r>
              <a:rPr lang="de-DE" dirty="0"/>
              <a:t>&lt;Überschrift 2&gt;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24"/>
          </p:nvPr>
        </p:nvSpPr>
        <p:spPr>
          <a:xfrm>
            <a:off x="6228862" y="2057400"/>
            <a:ext cx="5539153" cy="4251920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44000" tIns="108000" rIns="72000" bIns="72000" rtlCol="0">
            <a:noAutofit/>
          </a:bodyPr>
          <a:lstStyle>
            <a:lvl1pPr marL="355600" indent="-355600">
              <a:buClr>
                <a:srgbClr val="D10029"/>
              </a:buClr>
              <a:defRPr lang="de-DE" smtClean="0"/>
            </a:lvl1pPr>
            <a:lvl2pPr marL="627063" indent="-269875"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1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eile/Nacht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5" name="Textplatzhalt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423985" y="1557338"/>
            <a:ext cx="5494764" cy="500062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horz" lIns="108000" tIns="0" rIns="0" bIns="0" rtlCol="0" anchor="ctr" anchorCtr="0">
            <a:noAutofit/>
          </a:bodyPr>
          <a:lstStyle>
            <a:lvl1pPr marL="266700" indent="-266700">
              <a:buNone/>
              <a:defRPr lang="de-DE" b="1" smtClean="0">
                <a:solidFill>
                  <a:schemeClr val="bg1"/>
                </a:solidFill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marL="0" lvl="0" indent="0"/>
            <a:r>
              <a:rPr lang="de-DE" dirty="0"/>
              <a:t>&lt;Vorteile&gt;</a:t>
            </a:r>
          </a:p>
        </p:txBody>
      </p:sp>
      <p:sp>
        <p:nvSpPr>
          <p:cNvPr id="6" name="Textplatzhalter 22"/>
          <p:cNvSpPr>
            <a:spLocks noGrp="1"/>
          </p:cNvSpPr>
          <p:nvPr>
            <p:ph type="body" sz="quarter" idx="22"/>
          </p:nvPr>
        </p:nvSpPr>
        <p:spPr>
          <a:xfrm>
            <a:off x="423985" y="2060575"/>
            <a:ext cx="5494764" cy="4248690"/>
          </a:xfr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144000" tIns="108000" rIns="72000" bIns="72000" rtlCol="0">
            <a:noAutofit/>
          </a:bodyPr>
          <a:lstStyle>
            <a:lvl1pPr marL="355600" indent="-355600">
              <a:buClr>
                <a:schemeClr val="accent5"/>
              </a:buClr>
              <a:buSzPct val="100000"/>
              <a:buFontTx/>
              <a:buBlip>
                <a:blip r:embed="rId2"/>
              </a:buBlip>
              <a:defRPr lang="de-DE" smtClean="0"/>
            </a:lvl1pPr>
            <a:lvl2pPr marL="627063" indent="-269875"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7" name="Textplatzhalt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6228862" y="1557338"/>
            <a:ext cx="5539153" cy="500062"/>
          </a:xfr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lIns="108000" tIns="0" rIns="0" bIns="0" rtlCol="0" anchor="ctr" anchorCtr="0">
            <a:noAutofit/>
          </a:bodyPr>
          <a:lstStyle>
            <a:lvl1pPr marL="266700" indent="-266700">
              <a:buNone/>
              <a:defRPr lang="de-DE" b="1" smtClean="0">
                <a:solidFill>
                  <a:schemeClr val="bg1"/>
                </a:solidFill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marL="0" lvl="0" indent="0"/>
            <a:r>
              <a:rPr lang="de-DE" dirty="0"/>
              <a:t>&lt;Nachteile&gt;</a:t>
            </a:r>
          </a:p>
        </p:txBody>
      </p:sp>
      <p:sp>
        <p:nvSpPr>
          <p:cNvPr id="8" name="Textplatzhalter 26"/>
          <p:cNvSpPr>
            <a:spLocks noGrp="1"/>
          </p:cNvSpPr>
          <p:nvPr>
            <p:ph type="body" sz="quarter" idx="24"/>
          </p:nvPr>
        </p:nvSpPr>
        <p:spPr>
          <a:xfrm>
            <a:off x="6228862" y="2057400"/>
            <a:ext cx="5539153" cy="4251920"/>
          </a:xfr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vert="horz" lIns="144000" tIns="108000" rIns="72000" bIns="72000" rtlCol="0">
            <a:noAutofit/>
          </a:bodyPr>
          <a:lstStyle>
            <a:lvl1pPr marL="355600" indent="-355600">
              <a:buSzPct val="100000"/>
              <a:buFontTx/>
              <a:buBlip>
                <a:blip r:embed="rId3"/>
              </a:buBlip>
              <a:defRPr lang="de-DE" smtClean="0"/>
            </a:lvl1pPr>
            <a:lvl2pPr marL="627063" indent="-274638"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</p:spTree>
    <p:extLst>
      <p:ext uri="{BB962C8B-B14F-4D97-AF65-F5344CB8AC3E}">
        <p14:creationId xmlns:p14="http://schemas.microsoft.com/office/powerpoint/2010/main" val="11969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r>
              <a:rPr lang="de-DE" dirty="0"/>
              <a:t>Übung</a:t>
            </a:r>
            <a:endParaRPr lang="de-AT" dirty="0"/>
          </a:p>
        </p:txBody>
      </p:sp>
      <p:pic>
        <p:nvPicPr>
          <p:cNvPr id="11" name="Flipchart"/>
          <p:cNvPicPr>
            <a:picLocks noChangeAspect="1"/>
          </p:cNvPicPr>
          <p:nvPr userDrawn="1"/>
        </p:nvPicPr>
        <p:blipFill>
          <a:blip r:embed="rId3" cstate="print">
            <a:lum bright="6000"/>
          </a:blip>
          <a:srcRect l="11705" t="3983" r="15568" b="2220"/>
          <a:stretch>
            <a:fillRect/>
          </a:stretch>
        </p:blipFill>
        <p:spPr>
          <a:xfrm>
            <a:off x="512610" y="1700808"/>
            <a:ext cx="3279134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4146062" y="1557338"/>
            <a:ext cx="7621953" cy="4751982"/>
          </a:xfrm>
        </p:spPr>
        <p:txBody>
          <a:bodyPr/>
          <a:lstStyle>
            <a:lvl1pPr marL="355600" indent="-355600">
              <a:buClr>
                <a:srgbClr val="D10029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455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r>
              <a:rPr lang="de-DE" dirty="0"/>
              <a:t>Zusammenfassung</a:t>
            </a:r>
            <a:endParaRPr lang="de-AT" dirty="0"/>
          </a:p>
        </p:txBody>
      </p:sp>
      <p:sp>
        <p:nvSpPr>
          <p:cNvPr id="20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7"/>
          </p:nvPr>
        </p:nvSpPr>
        <p:spPr>
          <a:xfrm>
            <a:off x="423985" y="1557338"/>
            <a:ext cx="11344030" cy="4751982"/>
          </a:xfr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vert="horz" lIns="180000" tIns="144000" rIns="72000" bIns="36000" rtlCol="0">
            <a:noAutofit/>
          </a:bodyPr>
          <a:lstStyle>
            <a:lvl1pPr>
              <a:defRPr lang="de-DE" dirty="0" smtClean="0">
                <a:solidFill>
                  <a:schemeClr val="dk1"/>
                </a:solidFill>
                <a:ea typeface="+mn-ea"/>
                <a:cs typeface="+mn-cs"/>
              </a:defRPr>
            </a:lvl1pPr>
            <a:lvl2pPr>
              <a:defRPr lang="de-DE" dirty="0" smtClean="0">
                <a:solidFill>
                  <a:schemeClr val="dk1"/>
                </a:solidFill>
              </a:defRPr>
            </a:lvl2pPr>
            <a:lvl3pPr>
              <a:defRPr lang="de-DE" dirty="0" smtClean="0">
                <a:solidFill>
                  <a:schemeClr val="dk1"/>
                </a:solidFill>
                <a:latin typeface="+mn-lt"/>
              </a:defRPr>
            </a:lvl3pPr>
            <a:lvl4pPr>
              <a:defRPr lang="de-DE" dirty="0" smtClean="0">
                <a:solidFill>
                  <a:schemeClr val="dk1"/>
                </a:solidFill>
                <a:latin typeface="+mn-lt"/>
              </a:defRPr>
            </a:lvl4pPr>
            <a:lvl5pPr>
              <a:defRPr lang="de-AT" dirty="0">
                <a:solidFill>
                  <a:schemeClr val="dk1"/>
                </a:solidFill>
                <a:latin typeface="+mn-lt"/>
              </a:defRPr>
            </a:lvl5pPr>
          </a:lstStyle>
          <a:p>
            <a:pPr marL="355600" lvl="0" indent="-355600">
              <a:buClr>
                <a:srgbClr val="D10029"/>
              </a:buClr>
            </a:pPr>
            <a:r>
              <a:rPr lang="de-DE"/>
              <a:t>Mastertextformat bearbeiten</a:t>
            </a:r>
          </a:p>
          <a:p>
            <a:pPr marL="355600" lvl="1" indent="-355600">
              <a:buClr>
                <a:srgbClr val="D10029"/>
              </a:buClr>
            </a:pPr>
            <a:r>
              <a:rPr lang="de-DE"/>
              <a:t>Zweite Ebene</a:t>
            </a:r>
          </a:p>
          <a:p>
            <a:pPr marL="355600" lvl="2" indent="-355600">
              <a:buClr>
                <a:srgbClr val="D10029"/>
              </a:buClr>
            </a:pPr>
            <a:r>
              <a:rPr lang="de-DE"/>
              <a:t>Dritte Ebene</a:t>
            </a:r>
          </a:p>
          <a:p>
            <a:pPr marL="355600" lvl="3" indent="-355600">
              <a:buClr>
                <a:srgbClr val="D10029"/>
              </a:buClr>
            </a:pPr>
            <a:r>
              <a:rPr lang="de-DE"/>
              <a:t>Vierte Ebene</a:t>
            </a:r>
          </a:p>
          <a:p>
            <a:pPr marL="355600" lvl="4" indent="-355600">
              <a:buClr>
                <a:srgbClr val="D10029"/>
              </a:buClr>
            </a:pPr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52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r>
              <a:rPr lang="de-DE" dirty="0"/>
              <a:t>Zusammenfassung</a:t>
            </a:r>
            <a:endParaRPr lang="de-AT" dirty="0"/>
          </a:p>
        </p:txBody>
      </p:sp>
      <p:sp>
        <p:nvSpPr>
          <p:cNvPr id="20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7"/>
          </p:nvPr>
        </p:nvSpPr>
        <p:spPr>
          <a:xfrm>
            <a:off x="4234872" y="1557338"/>
            <a:ext cx="7533143" cy="4751982"/>
          </a:xfr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vert="horz" lIns="180000" tIns="144000" rIns="72000" bIns="36000" rtlCol="0">
            <a:noAutofit/>
          </a:bodyPr>
          <a:lstStyle>
            <a:lvl1pPr>
              <a:defRPr lang="de-DE" dirty="0" smtClean="0">
                <a:solidFill>
                  <a:schemeClr val="dk1"/>
                </a:solidFill>
                <a:ea typeface="+mn-ea"/>
                <a:cs typeface="+mn-cs"/>
              </a:defRPr>
            </a:lvl1pPr>
            <a:lvl2pPr>
              <a:defRPr lang="de-DE" dirty="0" smtClean="0">
                <a:solidFill>
                  <a:schemeClr val="dk1"/>
                </a:solidFill>
              </a:defRPr>
            </a:lvl2pPr>
            <a:lvl3pPr>
              <a:defRPr lang="de-DE" dirty="0" smtClean="0">
                <a:solidFill>
                  <a:schemeClr val="dk1"/>
                </a:solidFill>
                <a:latin typeface="+mn-lt"/>
              </a:defRPr>
            </a:lvl3pPr>
            <a:lvl4pPr>
              <a:defRPr lang="de-DE" dirty="0" smtClean="0">
                <a:solidFill>
                  <a:schemeClr val="dk1"/>
                </a:solidFill>
                <a:latin typeface="+mn-lt"/>
              </a:defRPr>
            </a:lvl4pPr>
            <a:lvl5pPr>
              <a:defRPr lang="de-AT" dirty="0">
                <a:solidFill>
                  <a:schemeClr val="dk1"/>
                </a:solidFill>
                <a:latin typeface="+mn-lt"/>
              </a:defRPr>
            </a:lvl5pPr>
          </a:lstStyle>
          <a:p>
            <a:pPr marL="355600" lvl="0" indent="-355600">
              <a:buClr>
                <a:srgbClr val="D10029"/>
              </a:buClr>
            </a:pPr>
            <a:r>
              <a:rPr lang="de-DE"/>
              <a:t>Mastertextformat bearbeiten</a:t>
            </a:r>
          </a:p>
          <a:p>
            <a:pPr marL="355600" lvl="1" indent="-355600">
              <a:buClr>
                <a:srgbClr val="D10029"/>
              </a:buClr>
            </a:pPr>
            <a:r>
              <a:rPr lang="de-DE"/>
              <a:t>Zweite Ebene</a:t>
            </a:r>
          </a:p>
          <a:p>
            <a:pPr marL="355600" lvl="2" indent="-355600">
              <a:buClr>
                <a:srgbClr val="D10029"/>
              </a:buClr>
            </a:pPr>
            <a:r>
              <a:rPr lang="de-DE"/>
              <a:t>Dritte Ebene</a:t>
            </a:r>
          </a:p>
          <a:p>
            <a:pPr marL="355600" lvl="3" indent="-355600">
              <a:buClr>
                <a:srgbClr val="D10029"/>
              </a:buClr>
            </a:pPr>
            <a:r>
              <a:rPr lang="de-DE"/>
              <a:t>Vierte Ebene</a:t>
            </a:r>
          </a:p>
          <a:p>
            <a:pPr marL="355600" lvl="4" indent="-355600">
              <a:buClr>
                <a:srgbClr val="D10029"/>
              </a:buClr>
            </a:pPr>
            <a:r>
              <a:rPr lang="de-DE"/>
              <a:t>Fünfte Ebene</a:t>
            </a:r>
            <a:endParaRPr lang="de-AT" dirty="0"/>
          </a:p>
        </p:txBody>
      </p:sp>
      <p:sp>
        <p:nvSpPr>
          <p:cNvPr id="11" name="Inhaltsplatzhalter 3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423987" y="1557934"/>
            <a:ext cx="3333983" cy="4751387"/>
          </a:xfrm>
        </p:spPr>
        <p:txBody>
          <a:bodyPr vert="horz" lIns="36000" tIns="0" rIns="0" bIns="0" rtlCol="0">
            <a:noAutofit/>
          </a:bodyPr>
          <a:lstStyle>
            <a:lvl1pPr>
              <a:defRPr lang="de-AT" dirty="0"/>
            </a:lvl1pPr>
          </a:lstStyle>
          <a:p>
            <a:pPr lvl="0">
              <a:buClr>
                <a:srgbClr val="D10029"/>
              </a:buClr>
            </a:pPr>
            <a:r>
              <a:rPr lang="de-AT" dirty="0"/>
              <a:t>Bild, Tabelle, Grafik durch Klick auf die Symbole einfügen</a:t>
            </a:r>
          </a:p>
        </p:txBody>
      </p:sp>
    </p:spTree>
    <p:extLst>
      <p:ext uri="{BB962C8B-B14F-4D97-AF65-F5344CB8AC3E}">
        <p14:creationId xmlns:p14="http://schemas.microsoft.com/office/powerpoint/2010/main" val="19814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ohne N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body" sz="quarter" idx="10" hasCustomPrompt="1"/>
          </p:nvPr>
        </p:nvSpPr>
        <p:spPr>
          <a:xfrm>
            <a:off x="336061" y="4365105"/>
            <a:ext cx="11431951" cy="2015431"/>
          </a:xfrm>
          <a:prstGeom prst="rect">
            <a:avLst/>
          </a:prstGeom>
        </p:spPr>
        <p:txBody>
          <a:bodyPr wrap="square" tIns="0" rIns="0" bIns="0" anchor="t" anchorCtr="1">
            <a:noAutofit/>
          </a:bodyPr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&lt;Untertitel&gt;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6061" y="1196752"/>
            <a:ext cx="11431951" cy="2376486"/>
          </a:xfrm>
          <a:prstGeom prst="rect">
            <a:avLst/>
          </a:prstGeom>
        </p:spPr>
        <p:txBody>
          <a:bodyPr wrap="square" tIns="0" rIns="0" bIns="0" anchor="b" anchorCtr="1">
            <a:noAutofit/>
          </a:bodyPr>
          <a:lstStyle>
            <a:lvl1pPr algn="ctr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&lt;Titel der Präsentation&gt;</a:t>
            </a:r>
            <a:endParaRPr lang="de-AT" dirty="0"/>
          </a:p>
        </p:txBody>
      </p:sp>
      <p:sp>
        <p:nvSpPr>
          <p:cNvPr id="5" name="Foliennummer 5"/>
          <p:cNvSpPr>
            <a:spLocks noGrp="1"/>
          </p:cNvSpPr>
          <p:nvPr>
            <p:ph type="sldNum" sz="quarter" idx="4"/>
          </p:nvPr>
        </p:nvSpPr>
        <p:spPr>
          <a:xfrm>
            <a:off x="10793137" y="6587972"/>
            <a:ext cx="974876" cy="2677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algn="r">
              <a:defRPr lang="de-AT" sz="1100" b="1" i="0" u="none" strike="noStrike" cap="none" spc="0" baseline="0" smtClean="0">
                <a:solidFill>
                  <a:schemeClr val="bg1"/>
                </a:solidFill>
                <a:uFillTx/>
                <a:latin typeface="+mn-lt"/>
              </a:defRPr>
            </a:lvl1pPr>
          </a:lstStyle>
          <a:p>
            <a:pPr>
              <a:spcBef>
                <a:spcPts val="700"/>
              </a:spcBef>
            </a:pPr>
            <a:r>
              <a:rPr lang="de-DE"/>
              <a:t>- </a:t>
            </a:r>
            <a:fld id="{6121038F-D0AE-49EC-A588-3845512DD894}" type="slidenum">
              <a:rPr lang="de-DE" smtClean="0"/>
              <a:pPr>
                <a:spcBef>
                  <a:spcPts val="700"/>
                </a:spcBef>
              </a:pPr>
              <a:t>‹Nr.›</a:t>
            </a:fld>
            <a:r>
              <a:rPr lang="de-DE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1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Folie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15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4441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de-DE"/>
              <a:t>- </a:t>
            </a:r>
            <a:fld id="{6121038F-D0AE-49EC-A588-3845512DD894}" type="slidenum">
              <a:rPr lang="de-DE" smtClean="0"/>
              <a:pPr>
                <a:spcBef>
                  <a:spcPts val="700"/>
                </a:spcBef>
              </a:pPr>
              <a:t>‹Nr.›</a:t>
            </a:fld>
            <a:r>
              <a:rPr lang="de-DE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54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15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4441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de-DE"/>
              <a:t>- </a:t>
            </a:r>
            <a:fld id="{6121038F-D0AE-49EC-A588-3845512DD894}" type="slidenum">
              <a:rPr lang="de-DE" smtClean="0"/>
              <a:pPr>
                <a:spcBef>
                  <a:spcPts val="700"/>
                </a:spcBef>
              </a:pPr>
              <a:t>‹Nr.›</a:t>
            </a:fld>
            <a:r>
              <a:rPr lang="de-DE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olie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15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4441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de-DE"/>
              <a:t>- </a:t>
            </a:r>
            <a:fld id="{6121038F-D0AE-49EC-A588-3845512DD894}" type="slidenum">
              <a:rPr lang="de-DE" smtClean="0"/>
              <a:pPr>
                <a:spcBef>
                  <a:spcPts val="700"/>
                </a:spcBef>
              </a:pPr>
              <a:t>‹Nr.›</a:t>
            </a:fld>
            <a:r>
              <a:rPr lang="de-DE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7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15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6" name="Inhaltsplatzhalter 3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423985" y="1557339"/>
            <a:ext cx="11344030" cy="4751387"/>
          </a:xfrm>
        </p:spPr>
        <p:txBody>
          <a:bodyPr vert="horz" lIns="36000" tIns="0" rIns="0" bIns="0" rtlCol="0">
            <a:noAutofit/>
          </a:bodyPr>
          <a:lstStyle>
            <a:lvl1pPr>
              <a:defRPr lang="de-AT" dirty="0"/>
            </a:lvl1pPr>
          </a:lstStyle>
          <a:p>
            <a:pPr lvl="0">
              <a:buClr>
                <a:srgbClr val="D10029"/>
              </a:buClr>
            </a:pPr>
            <a:r>
              <a:rPr lang="de-AT" dirty="0"/>
              <a:t>Bild, Tabelle, Grafik durch Klick auf die Symbole einfügen</a:t>
            </a:r>
          </a:p>
        </p:txBody>
      </p:sp>
    </p:spTree>
    <p:extLst>
      <p:ext uri="{BB962C8B-B14F-4D97-AF65-F5344CB8AC3E}">
        <p14:creationId xmlns:p14="http://schemas.microsoft.com/office/powerpoint/2010/main" val="18165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arbeiterprofil -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336062" y="3141663"/>
            <a:ext cx="1727200" cy="1474788"/>
          </a:xfrm>
          <a:prstGeom prst="rect">
            <a:avLst/>
          </a:prstGeom>
          <a:solidFill>
            <a:srgbClr val="D20029"/>
          </a:solidFill>
          <a:ln w="12700">
            <a:noFill/>
            <a:round/>
            <a:headEnd/>
            <a:tailEnd/>
          </a:ln>
        </p:spPr>
        <p:txBody>
          <a:bodyPr vert="horz" lIns="0" tIns="0" rIns="0" bIns="0" rtlCol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2001A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sz="1500" b="1" dirty="0">
                <a:solidFill>
                  <a:srgbClr val="FFFFFF"/>
                </a:solidFill>
                <a:latin typeface="+mn-lt"/>
              </a:rPr>
              <a:t>Thematische Schwerpunkte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335175" y="4797153"/>
            <a:ext cx="1728086" cy="1008347"/>
          </a:xfrm>
          <a:prstGeom prst="rect">
            <a:avLst/>
          </a:prstGeom>
          <a:solidFill>
            <a:srgbClr val="D20029"/>
          </a:solidFill>
          <a:ln w="12700">
            <a:noFill/>
            <a:round/>
            <a:headEnd/>
            <a:tailEnd/>
          </a:ln>
        </p:spPr>
        <p:txBody>
          <a:bodyPr vert="horz" lIns="0" tIns="0" rIns="0" bIns="0" rtlCol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Sonstige</a:t>
            </a:r>
            <a:br>
              <a:rPr kumimoji="0" lang="de-DE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Informationen</a:t>
            </a:r>
          </a:p>
        </p:txBody>
      </p:sp>
      <p:sp>
        <p:nvSpPr>
          <p:cNvPr id="27" name="Rechteck 26"/>
          <p:cNvSpPr/>
          <p:nvPr userDrawn="1"/>
        </p:nvSpPr>
        <p:spPr>
          <a:xfrm>
            <a:off x="335175" y="5993775"/>
            <a:ext cx="1728086" cy="324012"/>
          </a:xfrm>
          <a:prstGeom prst="rect">
            <a:avLst/>
          </a:prstGeom>
          <a:solidFill>
            <a:srgbClr val="D20029"/>
          </a:solidFill>
          <a:ln w="12700">
            <a:noFill/>
            <a:round/>
            <a:headEnd/>
            <a:tailEnd/>
          </a:ln>
        </p:spPr>
        <p:txBody>
          <a:bodyPr vert="horz" lIns="0" tIns="0" rIns="0" bIns="0" rtlCol="0" anchor="ctr" anchorCtr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Kontakt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336062" y="1518653"/>
            <a:ext cx="1727200" cy="1439862"/>
          </a:xfrm>
          <a:prstGeom prst="rect">
            <a:avLst/>
          </a:prstGeom>
          <a:solidFill>
            <a:srgbClr val="D20029"/>
          </a:solidFill>
          <a:ln w="12700">
            <a:noFill/>
            <a:round/>
            <a:headEnd/>
            <a:tailEnd/>
          </a:ln>
        </p:spPr>
        <p:txBody>
          <a:bodyPr vert="horz" lIns="0" tIns="0" rIns="0" bIns="0" rtlCol="0" anchor="ctr" anchorCtr="1">
            <a:norm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2001A"/>
              </a:buClr>
              <a:buSzTx/>
              <a:buFont typeface="Wingdings" pitchFamily="2" charset="2"/>
              <a:buNone/>
              <a:tabLst/>
            </a:pPr>
            <a:r>
              <a:rPr lang="de-AT" sz="1500" b="1" baseline="0" dirty="0">
                <a:solidFill>
                  <a:srgbClr val="FFFFFF"/>
                </a:solidFill>
                <a:latin typeface="+mn-lt"/>
              </a:rPr>
              <a:t>CV</a:t>
            </a:r>
          </a:p>
        </p:txBody>
      </p:sp>
      <p:sp>
        <p:nvSpPr>
          <p:cNvPr id="42" name="Bildplatzhalter 32"/>
          <p:cNvSpPr>
            <a:spLocks noGrp="1"/>
          </p:cNvSpPr>
          <p:nvPr>
            <p:ph type="pic" sz="quarter" idx="26" hasCustomPrompt="1"/>
          </p:nvPr>
        </p:nvSpPr>
        <p:spPr>
          <a:xfrm>
            <a:off x="10438784" y="1518653"/>
            <a:ext cx="1329231" cy="1439862"/>
          </a:xfr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2001A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r>
              <a:rPr lang="de-DE" dirty="0"/>
              <a:t>Portrait</a:t>
            </a:r>
            <a:br>
              <a:rPr lang="de-DE" dirty="0"/>
            </a:br>
            <a:r>
              <a:rPr lang="de-DE" dirty="0"/>
              <a:t>4:3</a:t>
            </a:r>
            <a:endParaRPr lang="de-AT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28"/>
          </p:nvPr>
        </p:nvSpPr>
        <p:spPr>
          <a:xfrm>
            <a:off x="2241063" y="1518652"/>
            <a:ext cx="8020324" cy="1439862"/>
          </a:xfrm>
          <a:solidFill>
            <a:schemeClr val="bg2"/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  <a:endParaRPr lang="de-AT" dirty="0"/>
          </a:p>
        </p:txBody>
      </p:sp>
      <p:sp>
        <p:nvSpPr>
          <p:cNvPr id="50" name="Textplatzhalter 8"/>
          <p:cNvSpPr>
            <a:spLocks noGrp="1"/>
          </p:cNvSpPr>
          <p:nvPr>
            <p:ph type="body" sz="quarter" idx="29" hasCustomPrompt="1"/>
          </p:nvPr>
        </p:nvSpPr>
        <p:spPr>
          <a:xfrm>
            <a:off x="2241061" y="3141664"/>
            <a:ext cx="9526953" cy="1474787"/>
          </a:xfrm>
          <a:solidFill>
            <a:schemeClr val="bg2"/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 dirty="0"/>
              <a:t>Maximal 6 Punkte!</a:t>
            </a:r>
          </a:p>
          <a:p>
            <a:pPr lvl="1"/>
            <a:r>
              <a:rPr lang="de-DE" dirty="0"/>
              <a:t>Zweite Ebene</a:t>
            </a:r>
            <a:endParaRPr lang="de-AT" dirty="0"/>
          </a:p>
        </p:txBody>
      </p:sp>
      <p:sp>
        <p:nvSpPr>
          <p:cNvPr id="51" name="Textplatzhalter 10"/>
          <p:cNvSpPr>
            <a:spLocks noGrp="1"/>
          </p:cNvSpPr>
          <p:nvPr>
            <p:ph type="body" sz="quarter" idx="30"/>
          </p:nvPr>
        </p:nvSpPr>
        <p:spPr>
          <a:xfrm>
            <a:off x="2241061" y="4797153"/>
            <a:ext cx="9526953" cy="1008347"/>
          </a:xfrm>
          <a:solidFill>
            <a:schemeClr val="bg2"/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  <a:endParaRPr lang="de-AT" dirty="0"/>
          </a:p>
        </p:txBody>
      </p:sp>
      <p:sp>
        <p:nvSpPr>
          <p:cNvPr id="52" name="Textplatzhalt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241061" y="5993775"/>
            <a:ext cx="9526953" cy="312900"/>
          </a:xfrm>
          <a:solidFill>
            <a:schemeClr val="bg1">
              <a:lumMod val="85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 dirty="0"/>
              <a:t>[E] max.mustermann@software-quality-lab.com    [T] +49 89 123456-00    [F] +49 89 123456-00</a:t>
            </a:r>
            <a:endParaRPr lang="de-AT" dirty="0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&lt;Name&gt;</a:t>
            </a:r>
          </a:p>
        </p:txBody>
      </p:sp>
      <p:sp>
        <p:nvSpPr>
          <p:cNvPr id="18" name="Textplatzhalt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4146061" y="717848"/>
            <a:ext cx="7621954" cy="334889"/>
          </a:xfr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lang="de-DE" sz="20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 algn="r">
              <a:buNone/>
              <a:defRPr lang="de-DE" sz="2000" b="0" i="0" u="none" strike="noStrike" kern="0" cap="none" spc="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2pPr>
            <a:lvl3pPr marL="914400" indent="0" algn="r">
              <a:buNone/>
              <a:defRPr lang="de-DE" sz="2000" b="0" i="0" u="none" strike="noStrike" kern="0" cap="none" spc="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3pPr>
            <a:lvl4pPr marL="1371600" indent="0" algn="r">
              <a:buNone/>
              <a:defRPr lang="de-DE" sz="2000" b="0" i="0" u="none" strike="noStrike" kern="0" cap="none" spc="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4pPr>
            <a:lvl5pPr marL="1828800" indent="0" algn="r">
              <a:buNone/>
              <a:defRPr lang="de-AT" sz="2000" b="0" i="0" u="none" strike="noStrike" kern="0" cap="none" spc="0" baseline="0" dirty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&lt;Rolle&gt;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32"/>
          </p:nvPr>
        </p:nvSpPr>
        <p:spPr>
          <a:xfrm>
            <a:off x="2241064" y="1518652"/>
            <a:ext cx="8020324" cy="1439862"/>
          </a:xfrm>
          <a:solidFill>
            <a:schemeClr val="bg1">
              <a:lumMod val="85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  <a:endParaRPr lang="de-AT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241063" y="3141664"/>
            <a:ext cx="9526953" cy="1474787"/>
          </a:xfrm>
          <a:solidFill>
            <a:schemeClr val="bg1">
              <a:lumMod val="85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 dirty="0"/>
              <a:t>Maximal 6 Punkte!</a:t>
            </a:r>
          </a:p>
          <a:p>
            <a:pPr lvl="1"/>
            <a:r>
              <a:rPr lang="de-DE" dirty="0"/>
              <a:t>Zweite Ebene</a:t>
            </a:r>
            <a:endParaRPr lang="de-AT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34"/>
          </p:nvPr>
        </p:nvSpPr>
        <p:spPr>
          <a:xfrm>
            <a:off x="2241063" y="4797153"/>
            <a:ext cx="9526953" cy="1008347"/>
          </a:xfrm>
          <a:solidFill>
            <a:schemeClr val="bg1">
              <a:lumMod val="85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705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mit N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body" sz="quarter" idx="10" hasCustomPrompt="1"/>
          </p:nvPr>
        </p:nvSpPr>
        <p:spPr>
          <a:xfrm>
            <a:off x="336061" y="3429001"/>
            <a:ext cx="11431952" cy="1368425"/>
          </a:xfrm>
          <a:prstGeom prst="rect">
            <a:avLst/>
          </a:prstGeom>
        </p:spPr>
        <p:txBody>
          <a:bodyPr wrap="square" tIns="0" rIns="0" bIns="0" anchor="t" anchorCtr="1">
            <a:noAutofit/>
          </a:bodyPr>
          <a:lstStyle>
            <a:lvl1pPr marL="0" indent="0" algn="ctr"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&lt;Untertitel der Präsentation&gt;</a:t>
            </a:r>
          </a:p>
        </p:txBody>
      </p:sp>
      <p:sp>
        <p:nvSpPr>
          <p:cNvPr id="20" name="Autor Name 3"/>
          <p:cNvSpPr>
            <a:spLocks noGrp="1"/>
          </p:cNvSpPr>
          <p:nvPr>
            <p:ph type="body" sz="quarter" idx="11" hasCustomPrompt="1"/>
          </p:nvPr>
        </p:nvSpPr>
        <p:spPr>
          <a:xfrm>
            <a:off x="336061" y="4653149"/>
            <a:ext cx="11431952" cy="1152127"/>
          </a:xfrm>
          <a:prstGeom prst="rect">
            <a:avLst/>
          </a:prstGeom>
        </p:spPr>
        <p:txBody>
          <a:bodyPr wrap="square" tIns="0" rIns="0" bIns="0" anchor="b" anchorCtr="1">
            <a:no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&lt;Name des Vortragenden&gt;</a:t>
            </a:r>
          </a:p>
        </p:txBody>
      </p:sp>
      <p:sp>
        <p:nvSpPr>
          <p:cNvPr id="21" name="Autor Rolle 4"/>
          <p:cNvSpPr>
            <a:spLocks noGrp="1"/>
          </p:cNvSpPr>
          <p:nvPr>
            <p:ph type="body" sz="quarter" idx="12" hasCustomPrompt="1"/>
          </p:nvPr>
        </p:nvSpPr>
        <p:spPr>
          <a:xfrm>
            <a:off x="336061" y="5805276"/>
            <a:ext cx="11431952" cy="288008"/>
          </a:xfrm>
          <a:prstGeom prst="rect">
            <a:avLst/>
          </a:prstGeom>
        </p:spPr>
        <p:txBody>
          <a:bodyPr wrap="square" tIns="0" rIns="0" bIns="0" anchor="t" anchorCtr="1">
            <a:noAutofit/>
          </a:bodyPr>
          <a:lstStyle>
            <a:lvl1pPr marL="0" indent="0" algn="ctr">
              <a:buNone/>
              <a:defRPr sz="1800" b="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&lt;Rolle des Vortragenden&gt;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6061" y="1557338"/>
            <a:ext cx="11431952" cy="1871662"/>
          </a:xfrm>
          <a:prstGeom prst="rect">
            <a:avLst/>
          </a:prstGeom>
        </p:spPr>
        <p:txBody>
          <a:bodyPr wrap="square" tIns="0" rIns="0" bIns="0" anchor="b" anchorCtr="1">
            <a:noAutofit/>
          </a:bodyPr>
          <a:lstStyle>
            <a:lvl1pPr algn="ctr">
              <a:defRPr sz="40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&lt;Titel der Präsentation&gt;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1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hne N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body" sz="quarter" idx="10" hasCustomPrompt="1"/>
          </p:nvPr>
        </p:nvSpPr>
        <p:spPr>
          <a:xfrm>
            <a:off x="336061" y="4365105"/>
            <a:ext cx="11431951" cy="2015431"/>
          </a:xfrm>
          <a:prstGeom prst="rect">
            <a:avLst/>
          </a:prstGeom>
        </p:spPr>
        <p:txBody>
          <a:bodyPr wrap="square" tIns="0" rIns="0" bIns="0" anchor="t" anchorCtr="1">
            <a:noAutofit/>
          </a:bodyPr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&lt;Untertitel&gt;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6061" y="1196752"/>
            <a:ext cx="11431951" cy="2376486"/>
          </a:xfrm>
          <a:prstGeom prst="rect">
            <a:avLst/>
          </a:prstGeom>
        </p:spPr>
        <p:txBody>
          <a:bodyPr wrap="square" tIns="0" rIns="0" bIns="0" anchor="b" anchorCtr="1">
            <a:noAutofit/>
          </a:bodyPr>
          <a:lstStyle>
            <a:lvl1pPr algn="ctr">
              <a:defRPr sz="40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&lt;Titel der Präsentation&gt;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69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sszeile 7"/>
          <p:cNvSpPr txBox="1"/>
          <p:nvPr userDrawn="1"/>
        </p:nvSpPr>
        <p:spPr>
          <a:xfrm>
            <a:off x="-11763" y="6585668"/>
            <a:ext cx="12199429" cy="27233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4932363" algn="ctr"/>
                <a:tab pos="11749088" algn="r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>
                <a:solidFill>
                  <a:srgbClr val="FFFFFF"/>
                </a:solidFill>
                <a:uFillTx/>
                <a:latin typeface="+mn-lt"/>
              </a:rPr>
              <a:t>		</a:t>
            </a:r>
            <a:r>
              <a:rPr lang="de-DE" sz="1100" b="0" i="0" u="none" strike="noStrike" kern="1200" cap="none" spc="0" baseline="0" dirty="0">
                <a:solidFill>
                  <a:schemeClr val="bg1"/>
                </a:solidFill>
                <a:uFillTx/>
                <a:latin typeface="+mn-lt"/>
              </a:rPr>
              <a:t>	</a:t>
            </a:r>
            <a:r>
              <a:rPr lang="de-DE" sz="11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</a:rPr>
              <a:t>- </a:t>
            </a:r>
            <a:fld id="{2EBF6EF3-7FC4-441F-B433-186A5E3DE78F}" type="slidenum">
              <a:rPr lang="de-DE" sz="1100" b="1" i="0" u="none" strike="noStrike" kern="1200" cap="none" spc="0" baseline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9875" algn="l"/>
                  <a:tab pos="4932363" algn="ctr"/>
                  <a:tab pos="11749088" algn="r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‹Nr.›</a:t>
            </a:fld>
            <a:r>
              <a:rPr lang="de-DE" sz="1100" b="1" i="0" u="none" strike="noStrike" kern="12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06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/>
          <p:cNvSpPr>
            <a:spLocks noGrp="1"/>
          </p:cNvSpPr>
          <p:nvPr>
            <p:ph type="body" sz="quarter" idx="13" hasCustomPrompt="1"/>
          </p:nvPr>
        </p:nvSpPr>
        <p:spPr>
          <a:xfrm>
            <a:off x="423987" y="3933056"/>
            <a:ext cx="11343751" cy="2376264"/>
          </a:xfrm>
          <a:prstGeom prst="rect">
            <a:avLst/>
          </a:prstGeom>
        </p:spPr>
        <p:txBody>
          <a:bodyPr wrap="square" tIns="0" rIns="0" bIns="0" anchor="t" anchorCtr="1"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&lt;Untertitel&gt;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423985" y="1540716"/>
            <a:ext cx="11344027" cy="2392340"/>
          </a:xfrm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de-AT" sz="4000">
                <a:latin typeface="+mj-lt"/>
              </a:defRPr>
            </a:lvl1pPr>
          </a:lstStyle>
          <a:p>
            <a:pPr marL="0" lvl="0"/>
            <a:r>
              <a:rPr lang="de-DE" dirty="0"/>
              <a:t>&lt;Titel&gt;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758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336062" y="1557338"/>
            <a:ext cx="11431953" cy="4751982"/>
          </a:xfrm>
        </p:spPr>
        <p:txBody>
          <a:bodyPr/>
          <a:lstStyle>
            <a:lvl1pPr>
              <a:buClr>
                <a:srgbClr val="D10029"/>
              </a:buCl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2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-spaltig mit Nu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/>
          </p:nvPr>
        </p:nvSpPr>
        <p:spPr>
          <a:xfrm>
            <a:off x="336062" y="1557338"/>
            <a:ext cx="11431953" cy="4751982"/>
          </a:xfrm>
        </p:spPr>
        <p:txBody>
          <a:bodyPr/>
          <a:lstStyle>
            <a:lvl1pPr marL="449263" indent="-449263">
              <a:buClr>
                <a:srgbClr val="D10029"/>
              </a:buClr>
              <a:buSzPct val="100000"/>
              <a:buFont typeface="+mj-lt"/>
              <a:buAutoNum type="arabicPeriod"/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093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-Spaltig asymetr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4146062" y="1557338"/>
            <a:ext cx="7621953" cy="4751982"/>
          </a:xfrm>
        </p:spPr>
        <p:txBody>
          <a:bodyPr/>
          <a:lstStyle>
            <a:lvl1pPr>
              <a:buClr>
                <a:srgbClr val="D10029"/>
              </a:buCl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10" name="Inhaltsplatzhalter 3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423987" y="1557339"/>
            <a:ext cx="3333983" cy="4751387"/>
          </a:xfrm>
        </p:spPr>
        <p:txBody>
          <a:bodyPr vert="horz" lIns="36000" tIns="0" rIns="0" bIns="0" rtlCol="0">
            <a:noAutofit/>
          </a:bodyPr>
          <a:lstStyle>
            <a:lvl1pPr>
              <a:defRPr lang="de-AT" dirty="0"/>
            </a:lvl1pPr>
          </a:lstStyle>
          <a:p>
            <a:pPr lvl="0">
              <a:buClr>
                <a:srgbClr val="D10029"/>
              </a:buClr>
            </a:pPr>
            <a:r>
              <a:rPr lang="de-AT" dirty="0"/>
              <a:t>Bild, Tabelle, Grafik durch Klick auf die Symbole einfügen</a:t>
            </a:r>
          </a:p>
        </p:txBody>
      </p:sp>
    </p:spTree>
    <p:extLst>
      <p:ext uri="{BB962C8B-B14F-4D97-AF65-F5344CB8AC3E}">
        <p14:creationId xmlns:p14="http://schemas.microsoft.com/office/powerpoint/2010/main" val="6027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&lt;Titel&gt;</a:t>
            </a:r>
            <a:endParaRPr lang="de-AT" dirty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336062" y="1557338"/>
            <a:ext cx="11431953" cy="4751982"/>
          </a:xfrm>
        </p:spPr>
        <p:txBody>
          <a:bodyPr numCol="2" spcCol="144000"/>
          <a:lstStyle>
            <a:lvl1pPr marL="447675" indent="-447675">
              <a:buClr>
                <a:srgbClr val="D10029"/>
              </a:buClr>
              <a:defRPr lang="de-DE" sz="28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marL="447675" lvl="0" indent="-447675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rgbClr val="D10029"/>
              </a:buClr>
              <a:buSzPct val="110000"/>
              <a:buFont typeface="Wingdings" panose="05000000000000000000" pitchFamily="2" charset="2"/>
              <a:buChar char="§"/>
            </a:pPr>
            <a:r>
              <a:rPr lang="de-DE"/>
              <a:t>Mastertextformat bearbeiten</a:t>
            </a:r>
          </a:p>
          <a:p>
            <a:pPr marL="447675" lvl="1" indent="-447675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rgbClr val="D10029"/>
              </a:buClr>
              <a:buSzPct val="110000"/>
              <a:buFont typeface="Wingdings" panose="05000000000000000000" pitchFamily="2" charset="2"/>
              <a:buChar char="§"/>
            </a:pPr>
            <a:r>
              <a:rPr lang="de-DE"/>
              <a:t>Zweite Ebene</a:t>
            </a:r>
          </a:p>
          <a:p>
            <a:pPr marL="447675" lvl="2" indent="-447675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rgbClr val="D10029"/>
              </a:buClr>
              <a:buSzPct val="110000"/>
              <a:buFont typeface="Wingdings" panose="05000000000000000000" pitchFamily="2" charset="2"/>
              <a:buChar char="§"/>
            </a:pPr>
            <a:r>
              <a:rPr lang="de-DE"/>
              <a:t>Dritte Ebene</a:t>
            </a:r>
          </a:p>
          <a:p>
            <a:pPr marL="447675" lvl="3" indent="-447675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rgbClr val="D10029"/>
              </a:buClr>
              <a:buSzPct val="110000"/>
              <a:buFont typeface="Wingdings" panose="05000000000000000000" pitchFamily="2" charset="2"/>
              <a:buChar char="§"/>
            </a:pPr>
            <a:r>
              <a:rPr lang="de-DE"/>
              <a:t>Vierte Ebene</a:t>
            </a:r>
          </a:p>
          <a:p>
            <a:pPr marL="447675" lvl="4" indent="-447675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rgbClr val="D10029"/>
              </a:buClr>
              <a:buSzPct val="110000"/>
              <a:buFont typeface="Wingdings" panose="05000000000000000000" pitchFamily="2" charset="2"/>
              <a:buChar char="§"/>
            </a:pPr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5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r>
              <a:rPr lang="de-DE" dirty="0"/>
              <a:t>Glossar/Definition</a:t>
            </a:r>
            <a:endParaRPr lang="de-AT" dirty="0"/>
          </a:p>
        </p:txBody>
      </p:sp>
      <p:sp>
        <p:nvSpPr>
          <p:cNvPr id="14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>
          <a:xfrm>
            <a:off x="423985" y="1557338"/>
            <a:ext cx="11344030" cy="4751982"/>
          </a:xfrm>
          <a:prstGeom prst="foldedCorner">
            <a:avLst>
              <a:gd name="adj" fmla="val 567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lIns="180000" tIns="144000" rIns="180000" bIns="36000" rtlCol="0">
            <a:noAutofit/>
          </a:bodyPr>
          <a:lstStyle>
            <a:lvl1pPr marL="355600" indent="-355600">
              <a:buClr>
                <a:srgbClr val="D10029"/>
              </a:buClr>
              <a:buFont typeface="Wingdings" pitchFamily="2" charset="2"/>
              <a:buChar char="§"/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 marL="1346200" indent="0">
              <a:buNone/>
              <a:tabLst>
                <a:tab pos="8712000" algn="r"/>
              </a:tabLst>
              <a:defRPr lang="de-AT"/>
            </a:lvl5pPr>
            <a:lvl6pPr>
              <a:tabLst>
                <a:tab pos="8701088" algn="r"/>
              </a:tabLst>
              <a:defRPr baseline="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8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 mit Ergänz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r>
              <a:rPr lang="de-DE" dirty="0"/>
              <a:t>Glossar/Definition</a:t>
            </a:r>
            <a:endParaRPr lang="de-AT" dirty="0"/>
          </a:p>
        </p:txBody>
      </p:sp>
      <p:sp>
        <p:nvSpPr>
          <p:cNvPr id="16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4146061" y="0"/>
            <a:ext cx="7621954" cy="573088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buNone/>
              <a:defRPr lang="de-DE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algn="r">
              <a:spcBef>
                <a:spcPct val="0"/>
              </a:spcBef>
            </a:pPr>
            <a:r>
              <a:rPr lang="de-DE" dirty="0"/>
              <a:t>&lt;Übertitel&gt;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8"/>
          </p:nvPr>
        </p:nvSpPr>
        <p:spPr>
          <a:xfrm>
            <a:off x="423985" y="1557338"/>
            <a:ext cx="11344030" cy="1871662"/>
          </a:xfrm>
          <a:prstGeom prst="foldedCorner">
            <a:avLst>
              <a:gd name="adj" fmla="val 1371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none"/>
        </p:style>
        <p:txBody>
          <a:bodyPr vert="horz" lIns="180000" tIns="144000" rIns="180000" bIns="36000" rtlCol="0">
            <a:noAutofit/>
          </a:bodyPr>
          <a:lstStyle>
            <a:lvl1pPr marL="355600" indent="-355600">
              <a:buClr>
                <a:srgbClr val="D10029"/>
              </a:buClr>
              <a:buFont typeface="Wingdings" pitchFamily="2" charset="2"/>
              <a:buChar char="§"/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 marL="1346200" indent="0">
              <a:buNone/>
              <a:tabLst>
                <a:tab pos="8712000" algn="r"/>
              </a:tabLst>
              <a:defRPr lang="de-AT"/>
            </a:lvl5pPr>
            <a:lvl6pPr>
              <a:defRPr baseline="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/>
          </p:nvPr>
        </p:nvSpPr>
        <p:spPr>
          <a:xfrm>
            <a:off x="423985" y="3608388"/>
            <a:ext cx="11344030" cy="2700932"/>
          </a:xfrm>
        </p:spPr>
        <p:txBody>
          <a:bodyPr/>
          <a:lstStyle>
            <a:lvl1pPr>
              <a:buClr>
                <a:srgbClr val="D10029"/>
              </a:buCl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09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6062" y="556358"/>
            <a:ext cx="8703627" cy="45259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/>
              <a:t>&lt;Titel eingeben&gt;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336062" y="1556793"/>
            <a:ext cx="11431953" cy="4758795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  <a:p>
            <a:pPr lvl="5"/>
            <a:r>
              <a:rPr lang="de-AT" dirty="0"/>
              <a:t>Sechste Ebene: [Referenzangabe]</a:t>
            </a:r>
          </a:p>
        </p:txBody>
      </p:sp>
      <p:sp>
        <p:nvSpPr>
          <p:cNvPr id="27" name="Templateversion"/>
          <p:cNvSpPr txBox="1"/>
          <p:nvPr userDrawn="1"/>
        </p:nvSpPr>
        <p:spPr>
          <a:xfrm>
            <a:off x="0" y="-201613"/>
            <a:ext cx="2038373" cy="2016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 dirty="0">
                <a:solidFill>
                  <a:srgbClr val="AAAAAA"/>
                </a:solidFill>
                <a:uFillTx/>
                <a:latin typeface="+mn-lt"/>
                <a:ea typeface="+mn-ea"/>
                <a:cs typeface="+mn-cs"/>
              </a:rPr>
              <a:t>SWQL Präsentationsvorlage 16:9 V1.0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pic>
        <p:nvPicPr>
          <p:cNvPr id="12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584" y="107478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6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663" r:id="rId2"/>
    <p:sldLayoutId id="2147483660" r:id="rId3"/>
    <p:sldLayoutId id="2147483664" r:id="rId4"/>
    <p:sldLayoutId id="2147483780" r:id="rId5"/>
    <p:sldLayoutId id="2147483668" r:id="rId6"/>
    <p:sldLayoutId id="2147483736" r:id="rId7"/>
    <p:sldLayoutId id="2147483667" r:id="rId8"/>
    <p:sldLayoutId id="2147483727" r:id="rId9"/>
    <p:sldLayoutId id="2147483666" r:id="rId10"/>
    <p:sldLayoutId id="2147483672" r:id="rId11"/>
    <p:sldLayoutId id="2147483779" r:id="rId12"/>
    <p:sldLayoutId id="2147483669" r:id="rId13"/>
    <p:sldLayoutId id="2147483665" r:id="rId14"/>
    <p:sldLayoutId id="2147483783" r:id="rId15"/>
    <p:sldLayoutId id="2147483807" r:id="rId16"/>
    <p:sldLayoutId id="2147483808" r:id="rId17"/>
    <p:sldLayoutId id="2147483809" r:id="rId18"/>
    <p:sldLayoutId id="2147483810" r:id="rId19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none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95000"/>
        </a:lnSpc>
        <a:spcBef>
          <a:spcPts val="1800"/>
        </a:spcBef>
        <a:buClr>
          <a:srgbClr val="D20029"/>
        </a:buClr>
        <a:buSzPct val="110000"/>
        <a:buFont typeface="Wingdings" panose="05000000000000000000" pitchFamily="2" charset="2"/>
        <a:buChar char="§"/>
        <a:defRPr lang="de-DE" sz="2800" b="0" i="0" u="none" strike="noStrike" kern="0" cap="none" spc="0" baseline="0" dirty="0" smtClean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Microsoft JhengHei" panose="020B0604030504040204" pitchFamily="34" charset="-120"/>
          <a:cs typeface="Arial" panose="020B0604020202020204" pitchFamily="34" charset="0"/>
        </a:defRPr>
      </a:lvl1pPr>
      <a:lvl2pPr marL="809625" indent="-361950" algn="l" defTabSz="914400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SzPct val="110000"/>
        <a:buFont typeface="Wingdings" pitchFamily="2" charset="2"/>
        <a:buChar char="§"/>
        <a:defRPr lang="de-DE" sz="2000" b="0" i="0" u="none" strike="noStrike" kern="0" cap="none" spc="0" baseline="0" dirty="0" smtClean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1076325" indent="-26670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lang="de-DE" sz="1600" b="0" i="0" u="none" strike="noStrike" kern="0" cap="none" spc="0" baseline="0" dirty="0" smtClean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1257300" indent="-17780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lang="de-DE" sz="1400" b="0" i="0" u="none" strike="noStrike" kern="0" cap="none" spc="0" baseline="0" dirty="0" smtClean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1524000" indent="-17780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lang="de-DE" sz="1200" b="0" i="1" u="none" strike="noStrike" kern="0" cap="none" spc="0" baseline="0" dirty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2286000" indent="0" algn="r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None/>
        <a:defRPr sz="12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23985" y="1557338"/>
            <a:ext cx="11344030" cy="4751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46061" y="1"/>
            <a:ext cx="7621954" cy="72866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Titelmasterformat</a:t>
            </a:r>
            <a:endParaRPr lang="de-AT" dirty="0"/>
          </a:p>
        </p:txBody>
      </p:sp>
      <p:sp>
        <p:nvSpPr>
          <p:cNvPr id="23" name="Borduere 4"/>
          <p:cNvSpPr/>
          <p:nvPr userDrawn="1"/>
        </p:nvSpPr>
        <p:spPr>
          <a:xfrm rot="5400000">
            <a:off x="5959430" y="628542"/>
            <a:ext cx="270029" cy="1218888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000000"/>
              </a:solidFill>
              <a:uFillTx/>
              <a:latin typeface="Tahoma" pitchFamily="34"/>
            </a:endParaRPr>
          </a:p>
        </p:txBody>
      </p:sp>
      <p:sp>
        <p:nvSpPr>
          <p:cNvPr id="31" name="Templateversion"/>
          <p:cNvSpPr txBox="1"/>
          <p:nvPr userDrawn="1"/>
        </p:nvSpPr>
        <p:spPr>
          <a:xfrm>
            <a:off x="0" y="-201613"/>
            <a:ext cx="2038373" cy="2016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 dirty="0">
                <a:solidFill>
                  <a:srgbClr val="AAAAAA"/>
                </a:solidFill>
                <a:uFillTx/>
                <a:latin typeface="+mn-lt"/>
                <a:ea typeface="+mn-ea"/>
                <a:cs typeface="+mn-cs"/>
              </a:rPr>
              <a:t>SWQL Präsentationsvorlage V11.0</a:t>
            </a:r>
          </a:p>
        </p:txBody>
      </p:sp>
      <p:sp>
        <p:nvSpPr>
          <p:cNvPr id="11" name="Borduere 4"/>
          <p:cNvSpPr/>
          <p:nvPr userDrawn="1"/>
        </p:nvSpPr>
        <p:spPr>
          <a:xfrm rot="5400000">
            <a:off x="6000678" y="-4947943"/>
            <a:ext cx="198072" cy="121994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000000"/>
              </a:solidFill>
              <a:uFillTx/>
              <a:latin typeface="Tahoma" pitchFamily="34"/>
            </a:endParaRPr>
          </a:p>
        </p:txBody>
      </p:sp>
      <p:sp>
        <p:nvSpPr>
          <p:cNvPr id="12" name="Fusszeile 7">
            <a:extLst>
              <a:ext uri="{FF2B5EF4-FFF2-40B4-BE49-F238E27FC236}">
                <a16:creationId xmlns:a16="http://schemas.microsoft.com/office/drawing/2014/main" id="{FB27A9F9-5C23-4782-9428-16266FC02800}"/>
              </a:ext>
            </a:extLst>
          </p:cNvPr>
          <p:cNvSpPr txBox="1"/>
          <p:nvPr userDrawn="1"/>
        </p:nvSpPr>
        <p:spPr>
          <a:xfrm>
            <a:off x="0" y="6585668"/>
            <a:ext cx="12199429" cy="27233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918200" algn="ctr"/>
                <a:tab pos="9504363" algn="r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>
                <a:solidFill>
                  <a:srgbClr val="FFFFFF"/>
                </a:solidFill>
                <a:uFillTx/>
                <a:latin typeface="+mn-lt"/>
              </a:rPr>
              <a:t>	© Software Quality Lab 	</a:t>
            </a:r>
            <a:r>
              <a:rPr lang="de-DE" sz="1100" b="0" i="0" u="none" strike="noStrike" kern="1200" cap="none" spc="0" baseline="0" dirty="0">
                <a:solidFill>
                  <a:schemeClr val="bg1"/>
                </a:solidFill>
                <a:uFillTx/>
                <a:latin typeface="+mn-lt"/>
              </a:rPr>
              <a:t>www.software-quality-lab.com 	</a:t>
            </a:r>
            <a:endParaRPr lang="de-DE" sz="1100" b="1" i="0" u="none" strike="noStrike" kern="1200" cap="none" spc="0" baseline="0" dirty="0">
              <a:solidFill>
                <a:srgbClr val="000000"/>
              </a:solidFill>
              <a:uFillTx/>
              <a:latin typeface="+mn-lt"/>
            </a:endParaRPr>
          </a:p>
        </p:txBody>
      </p:sp>
      <p:pic>
        <p:nvPicPr>
          <p:cNvPr id="10" name="SWQL Logo 2">
            <a:extLst>
              <a:ext uri="{FF2B5EF4-FFF2-40B4-BE49-F238E27FC236}">
                <a16:creationId xmlns:a16="http://schemas.microsoft.com/office/drawing/2014/main" id="{0C6FC834-BCF5-40C8-8FC7-878D8C6BAC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2"/>
          <a:stretch/>
        </p:blipFill>
        <p:spPr>
          <a:xfrm>
            <a:off x="353379" y="204757"/>
            <a:ext cx="1926197" cy="727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E3782BB-6061-4745-BC75-810AF0E17741}"/>
              </a:ext>
            </a:extLst>
          </p:cNvPr>
          <p:cNvSpPr txBox="1"/>
          <p:nvPr userDrawn="1"/>
        </p:nvSpPr>
        <p:spPr>
          <a:xfrm>
            <a:off x="951783" y="1044049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</a:rPr>
              <a:t>Innovation </a:t>
            </a:r>
            <a:r>
              <a:rPr lang="de-AT" sz="8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Meets</a:t>
            </a:r>
            <a:r>
              <a:rPr lang="de-AT" sz="800" b="1" dirty="0">
                <a:solidFill>
                  <a:schemeClr val="bg1"/>
                </a:solidFill>
                <a:latin typeface="Arial" panose="020B0604020202020204" pitchFamily="34" charset="0"/>
              </a:rPr>
              <a:t> Quality</a:t>
            </a:r>
          </a:p>
        </p:txBody>
      </p:sp>
    </p:spTree>
    <p:extLst>
      <p:ext uri="{BB962C8B-B14F-4D97-AF65-F5344CB8AC3E}">
        <p14:creationId xmlns:p14="http://schemas.microsoft.com/office/powerpoint/2010/main" val="394046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de-AT" sz="3200" b="1" i="0" u="none" strike="noStrike" kern="1200" cap="none" spc="0" baseline="0" dirty="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9388" marR="0" indent="-179388" algn="l" defTabSz="914400" rtl="0" eaLnBrk="1" fontAlgn="auto" latinLnBrk="0" hangingPunct="1">
        <a:lnSpc>
          <a:spcPct val="95000"/>
        </a:lnSpc>
        <a:spcBef>
          <a:spcPts val="300"/>
        </a:spcBef>
        <a:spcAft>
          <a:spcPts val="0"/>
        </a:spcAft>
        <a:buClr>
          <a:srgbClr val="E2001A"/>
        </a:buClr>
        <a:buSzTx/>
        <a:buFont typeface="Wingdings" pitchFamily="2" charset="2"/>
        <a:buChar char="§"/>
        <a:tabLst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44500" marR="0" indent="-176213" algn="l" defTabSz="914400" rtl="0" eaLnBrk="1" fontAlgn="auto" latinLnBrk="0" hangingPunct="1">
        <a:lnSpc>
          <a:spcPct val="95000"/>
        </a:lnSpc>
        <a:spcBef>
          <a:spcPts val="300"/>
        </a:spcBef>
        <a:spcAft>
          <a:spcPts val="0"/>
        </a:spcAft>
        <a:buClr>
          <a:srgbClr val="7D7D7D"/>
        </a:buClr>
        <a:buSzTx/>
        <a:buFont typeface="Wingdings" pitchFamily="2" charset="2"/>
        <a:buChar char="§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12788" marR="0" indent="-174625" algn="l" defTabSz="914400" rtl="0" eaLnBrk="1" fontAlgn="auto" latinLnBrk="0" hangingPunct="1">
        <a:lnSpc>
          <a:spcPct val="95000"/>
        </a:lnSpc>
        <a:spcBef>
          <a:spcPts val="300"/>
        </a:spcBef>
        <a:spcAft>
          <a:spcPts val="0"/>
        </a:spcAft>
        <a:buClrTx/>
        <a:buSzTx/>
        <a:buFont typeface="Wingdings" pitchFamily="2" charset="2"/>
        <a:buChar char="§"/>
        <a:tabLst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81075" indent="-174625" algn="l" defTabSz="9144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Font typeface="Wingdings" pitchFamily="2" charset="2"/>
        <a:buChar char="§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50950" indent="-174625" algn="l" defTabSz="914400" rtl="0" eaLnBrk="1" latinLnBrk="0" hangingPunct="1">
        <a:lnSpc>
          <a:spcPct val="95000"/>
        </a:lnSpc>
        <a:spcBef>
          <a:spcPts val="300"/>
        </a:spcBef>
        <a:spcAft>
          <a:spcPts val="0"/>
        </a:spcAft>
        <a:buFont typeface="Wingdings" pitchFamily="2" charset="2"/>
        <a:buChar char="§"/>
        <a:defRPr sz="1000" i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mplateversion"/>
          <p:cNvSpPr txBox="1"/>
          <p:nvPr userDrawn="1"/>
        </p:nvSpPr>
        <p:spPr>
          <a:xfrm>
            <a:off x="0" y="-201613"/>
            <a:ext cx="2038373" cy="2016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 dirty="0">
                <a:solidFill>
                  <a:srgbClr val="AAAAAA"/>
                </a:solidFill>
                <a:uFillTx/>
                <a:latin typeface="+mn-lt"/>
                <a:ea typeface="+mn-ea"/>
                <a:cs typeface="+mn-cs"/>
              </a:rPr>
              <a:t>SWQL Präsentationsvorlage V11.0</a:t>
            </a:r>
          </a:p>
        </p:txBody>
      </p:sp>
      <p:sp>
        <p:nvSpPr>
          <p:cNvPr id="9" name="Borduere 4"/>
          <p:cNvSpPr/>
          <p:nvPr userDrawn="1"/>
        </p:nvSpPr>
        <p:spPr>
          <a:xfrm rot="5400000">
            <a:off x="5415638" y="-2850736"/>
            <a:ext cx="1368152" cy="12199429"/>
          </a:xfrm>
          <a:prstGeom prst="rect">
            <a:avLst/>
          </a:prstGeom>
          <a:solidFill>
            <a:srgbClr val="D100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000000"/>
              </a:solidFill>
              <a:uFillTx/>
              <a:latin typeface="Tahoma" pitchFamily="34"/>
            </a:endParaRPr>
          </a:p>
        </p:txBody>
      </p:sp>
      <p:sp>
        <p:nvSpPr>
          <p:cNvPr id="10" name="Borduere 4"/>
          <p:cNvSpPr/>
          <p:nvPr userDrawn="1"/>
        </p:nvSpPr>
        <p:spPr>
          <a:xfrm rot="5400000">
            <a:off x="5959430" y="628542"/>
            <a:ext cx="270028" cy="1218888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AT" sz="1800" b="0" i="0" u="none" strike="noStrike" kern="1200" cap="none" spc="0" baseline="0">
              <a:solidFill>
                <a:srgbClr val="000000"/>
              </a:solidFill>
              <a:uFillTx/>
              <a:latin typeface="Tahoma" pitchFamily="34"/>
            </a:endParaRPr>
          </a:p>
        </p:txBody>
      </p:sp>
      <p:sp>
        <p:nvSpPr>
          <p:cNvPr id="11" name="Fusszeile 7">
            <a:extLst>
              <a:ext uri="{FF2B5EF4-FFF2-40B4-BE49-F238E27FC236}">
                <a16:creationId xmlns:a16="http://schemas.microsoft.com/office/drawing/2014/main" id="{9DED2AFB-7F12-4373-BA7A-1105FEE86E30}"/>
              </a:ext>
            </a:extLst>
          </p:cNvPr>
          <p:cNvSpPr txBox="1"/>
          <p:nvPr userDrawn="1"/>
        </p:nvSpPr>
        <p:spPr>
          <a:xfrm>
            <a:off x="0" y="6585668"/>
            <a:ext cx="12199429" cy="27233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9875" algn="l"/>
                <a:tab pos="5918200" algn="ctr"/>
                <a:tab pos="9504363" algn="r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0" i="0" u="none" strike="noStrike" kern="1200" cap="none" spc="0" baseline="0" dirty="0">
                <a:solidFill>
                  <a:srgbClr val="FFFFFF"/>
                </a:solidFill>
                <a:uFillTx/>
                <a:latin typeface="+mn-lt"/>
              </a:rPr>
              <a:t>	© Software Quality Lab 	</a:t>
            </a:r>
            <a:r>
              <a:rPr lang="de-DE" sz="1100" b="0" i="0" u="none" strike="noStrike" kern="1200" cap="none" spc="0" baseline="0" dirty="0">
                <a:solidFill>
                  <a:schemeClr val="bg1"/>
                </a:solidFill>
                <a:uFillTx/>
                <a:latin typeface="+mn-lt"/>
              </a:rPr>
              <a:t>www.software-quality-lab.com 	</a:t>
            </a:r>
            <a:endParaRPr lang="de-DE" sz="1100" b="1" i="0" u="none" strike="noStrike" kern="1200" cap="none" spc="0" baseline="0" dirty="0">
              <a:solidFill>
                <a:srgbClr val="000000"/>
              </a:solidFill>
              <a:uFillTx/>
              <a:latin typeface="+mn-lt"/>
            </a:endParaRPr>
          </a:p>
        </p:txBody>
      </p:sp>
      <p:pic>
        <p:nvPicPr>
          <p:cNvPr id="7" name="SWQL Logo 2">
            <a:extLst>
              <a:ext uri="{FF2B5EF4-FFF2-40B4-BE49-F238E27FC236}">
                <a16:creationId xmlns:a16="http://schemas.microsoft.com/office/drawing/2014/main" id="{D03FCB42-D2A0-409C-BB3E-64C5F02C00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2"/>
          <a:stretch/>
        </p:blipFill>
        <p:spPr>
          <a:xfrm>
            <a:off x="353379" y="204757"/>
            <a:ext cx="1926197" cy="727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51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811" r:id="rId3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538" indent="-363538" algn="l" defTabSz="914400" rtl="0" eaLnBrk="1" latinLnBrk="0" hangingPunct="1">
        <a:lnSpc>
          <a:spcPct val="95000"/>
        </a:lnSpc>
        <a:spcBef>
          <a:spcPts val="300"/>
        </a:spcBef>
        <a:buFont typeface="+mj-lt"/>
        <a:buAutoNum type="romanUcPeriod"/>
        <a:defRPr lang="de-DE" sz="2400" b="1" i="0" u="none" strike="noStrike" kern="0" cap="none" spc="0" baseline="0" dirty="0" smtClean="0">
          <a:solidFill>
            <a:srgbClr val="444444"/>
          </a:solidFill>
          <a:uFillTx/>
          <a:latin typeface="+mj-lt"/>
          <a:ea typeface="+mn-ea"/>
          <a:cs typeface="+mn-cs"/>
        </a:defRPr>
      </a:lvl1pPr>
      <a:lvl2pPr marL="712788" indent="-349250" algn="l" defTabSz="914400" rtl="0" eaLnBrk="1" latinLnBrk="0" hangingPunct="1">
        <a:lnSpc>
          <a:spcPct val="95000"/>
        </a:lnSpc>
        <a:spcBef>
          <a:spcPts val="300"/>
        </a:spcBef>
        <a:buFont typeface="+mj-lt"/>
        <a:buAutoNum type="romanLcPeriod"/>
        <a:defRPr lang="de-DE" sz="2000" b="0" i="0" u="none" strike="noStrike" kern="0" cap="none" spc="0" baseline="0" dirty="0" smtClean="0">
          <a:solidFill>
            <a:srgbClr val="444444"/>
          </a:solidFill>
          <a:uFillTx/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400" b="1" i="0" u="none" strike="noStrike" kern="0" cap="none" spc="0" baseline="0" dirty="0" smtClean="0">
          <a:solidFill>
            <a:srgbClr val="FFFFFF"/>
          </a:solidFill>
          <a:uFillTx/>
          <a:latin typeface="Square721 Cn B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050" b="1" i="0" u="none" strike="noStrike" kern="0" cap="none" spc="0" baseline="0" dirty="0" smtClean="0">
          <a:solidFill>
            <a:srgbClr val="FFFFFF"/>
          </a:solidFill>
          <a:uFillTx/>
          <a:latin typeface="Square721 Cn B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050" b="1" i="1" u="none" strike="noStrike" kern="0" cap="none" spc="0" baseline="0" dirty="0">
          <a:solidFill>
            <a:srgbClr val="FFFFFF"/>
          </a:solidFill>
          <a:uFillTx/>
          <a:latin typeface="Square721 Cn B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mplateversion"/>
          <p:cNvSpPr txBox="1"/>
          <p:nvPr userDrawn="1"/>
        </p:nvSpPr>
        <p:spPr>
          <a:xfrm>
            <a:off x="0" y="-201613"/>
            <a:ext cx="2038373" cy="2016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 dirty="0">
                <a:solidFill>
                  <a:srgbClr val="AAAAAA"/>
                </a:solidFill>
                <a:uFillTx/>
                <a:latin typeface="+mn-lt"/>
                <a:ea typeface="+mn-ea"/>
                <a:cs typeface="+mn-cs"/>
              </a:rPr>
              <a:t>SWQL Präsentationsvorlage V11.0</a:t>
            </a:r>
          </a:p>
        </p:txBody>
      </p:sp>
    </p:spTree>
    <p:extLst>
      <p:ext uri="{BB962C8B-B14F-4D97-AF65-F5344CB8AC3E}">
        <p14:creationId xmlns:p14="http://schemas.microsoft.com/office/powerpoint/2010/main" val="255096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r" defTabSz="914400" rtl="0" eaLnBrk="1" latinLnBrk="0" hangingPunct="1">
        <a:spcBef>
          <a:spcPct val="0"/>
        </a:spcBef>
        <a:buNone/>
        <a:defRPr sz="2800" b="1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95000"/>
        </a:lnSpc>
        <a:spcBef>
          <a:spcPts val="1800"/>
        </a:spcBef>
        <a:buClr>
          <a:srgbClr val="D20029"/>
        </a:buClr>
        <a:buSzPct val="110000"/>
        <a:buFont typeface="Wingdings" panose="05000000000000000000" pitchFamily="2" charset="2"/>
        <a:buChar char="§"/>
        <a:defRPr lang="de-DE" sz="2800" b="0" i="0" u="none" strike="noStrike" kern="0" cap="none" spc="0" baseline="0" dirty="0" smtClean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Microsoft JhengHei" panose="020B0604030504040204" pitchFamily="34" charset="-120"/>
          <a:cs typeface="Arial" panose="020B0604020202020204" pitchFamily="34" charset="0"/>
        </a:defRPr>
      </a:lvl1pPr>
      <a:lvl2pPr marL="809625" indent="-361950" algn="l" defTabSz="914400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SzPct val="110000"/>
        <a:buFont typeface="Wingdings" pitchFamily="2" charset="2"/>
        <a:buChar char="§"/>
        <a:defRPr lang="de-DE" sz="2000" b="0" i="0" u="none" strike="noStrike" kern="0" cap="none" spc="0" baseline="0" dirty="0" smtClean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1076325" indent="-26670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lang="de-DE" sz="1600" b="0" i="0" u="none" strike="noStrike" kern="0" cap="none" spc="0" baseline="0" dirty="0" smtClean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1257300" indent="-17780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lang="de-DE" sz="1400" b="0" i="0" u="none" strike="noStrike" kern="0" cap="none" spc="0" baseline="0" dirty="0" smtClean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1524000" indent="-17780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lang="de-DE" sz="1200" b="0" i="1" u="none" strike="noStrike" kern="0" cap="none" spc="0" baseline="0" dirty="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2286000" indent="0" algn="r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None/>
        <a:defRPr sz="12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i.cmu.edu/architecture/start/glossary/definition-form.cf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" r="33284"/>
          <a:stretch/>
        </p:blipFill>
        <p:spPr>
          <a:xfrm>
            <a:off x="0" y="0"/>
            <a:ext cx="8115280" cy="685800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67556" y="1536174"/>
            <a:ext cx="5472608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sz="4000" dirty="0"/>
          </a:p>
          <a:p>
            <a:endParaRPr lang="de-AT" sz="4000" dirty="0" smtClean="0"/>
          </a:p>
          <a:p>
            <a:pPr algn="ctr"/>
            <a:r>
              <a:rPr lang="de-AT" sz="3200" b="1" dirty="0" smtClean="0"/>
              <a:t>Grundlagen der </a:t>
            </a:r>
            <a:br>
              <a:rPr lang="de-AT" sz="3200" b="1" dirty="0" smtClean="0"/>
            </a:br>
            <a:r>
              <a:rPr lang="de-AT" sz="3200" b="1" dirty="0" smtClean="0"/>
              <a:t>Software Architektur</a:t>
            </a:r>
            <a:endParaRPr lang="de-AT" sz="3200" b="1" dirty="0"/>
          </a:p>
          <a:p>
            <a:endParaRPr lang="de-AT" sz="4000" dirty="0" smtClean="0"/>
          </a:p>
          <a:p>
            <a:endParaRPr lang="de-AT" sz="4000" dirty="0" smtClean="0"/>
          </a:p>
        </p:txBody>
      </p:sp>
    </p:spTree>
    <p:extLst>
      <p:ext uri="{BB962C8B-B14F-4D97-AF65-F5344CB8AC3E}">
        <p14:creationId xmlns:p14="http://schemas.microsoft.com/office/powerpoint/2010/main" val="74063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Definition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AT" dirty="0" err="1"/>
              <a:t>Conway‘s</a:t>
            </a:r>
            <a:r>
              <a:rPr lang="de-AT" dirty="0"/>
              <a:t> Law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 vert="horz" lIns="180000" tIns="144000" rIns="288000" bIns="36000" rtlCol="0">
            <a:noAutofit/>
          </a:bodyPr>
          <a:lstStyle/>
          <a:p>
            <a:pPr marL="0" indent="0">
              <a:buNone/>
              <a:tabLst>
                <a:tab pos="7445375" algn="l"/>
              </a:tabLst>
            </a:pPr>
            <a:r>
              <a:rPr lang="en-GB" dirty="0"/>
              <a:t>Any organization that designs a system will produce a design whose structure is a copy of the organization‘s communication structure.</a:t>
            </a:r>
          </a:p>
          <a:p>
            <a:pPr marL="0" indent="0" algn="r">
              <a:buNone/>
            </a:pPr>
            <a:r>
              <a:rPr lang="en-GB" sz="1800" dirty="0"/>
              <a:t>	Melvin Conway, 1968</a:t>
            </a:r>
            <a:br>
              <a:rPr lang="en-GB" sz="1800" dirty="0"/>
            </a:br>
            <a:r>
              <a:rPr lang="en-GB" sz="1200" dirty="0"/>
              <a:t>http://www.melconway.com</a:t>
            </a:r>
            <a:endParaRPr lang="en-GB" sz="18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AT" dirty="0"/>
              <a:t>Softwarestrukturen und Organisationen beeinflussen sich </a:t>
            </a:r>
            <a:r>
              <a:rPr lang="de-AT" b="1" dirty="0"/>
              <a:t>gegenseitig</a:t>
            </a:r>
          </a:p>
          <a:p>
            <a:r>
              <a:rPr lang="de-AT" dirty="0"/>
              <a:t>Kräfte wirken in beide Richtungen</a:t>
            </a:r>
          </a:p>
          <a:p>
            <a:pPr lvl="1"/>
            <a:r>
              <a:rPr lang="de-AT" dirty="0"/>
              <a:t>Teams werden auf Basis der Architektur aufgebaut</a:t>
            </a:r>
          </a:p>
          <a:p>
            <a:pPr lvl="1"/>
            <a:r>
              <a:rPr lang="de-AT" dirty="0"/>
              <a:t>Etablierte Organisationsstrukturen beeinflussen Denkweise und somit SW-Architektur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8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(I)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 err="1"/>
              <a:t>Conway‘s</a:t>
            </a:r>
            <a:r>
              <a:rPr lang="de-AT" dirty="0"/>
              <a:t> Law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„If you have four groups working on a compiler, you‘ll get a 4-pass compiler.“ (Eric S. Raymond, 1996)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3" y="2708920"/>
            <a:ext cx="9058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(II)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 err="1"/>
              <a:t>Conway‘s</a:t>
            </a:r>
            <a:r>
              <a:rPr lang="de-AT" dirty="0"/>
              <a:t> Law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Beispiel: 3-Schichtenarchitektur</a:t>
            </a:r>
            <a:endParaRPr lang="en-GB" dirty="0"/>
          </a:p>
        </p:txBody>
      </p:sp>
      <p:sp>
        <p:nvSpPr>
          <p:cNvPr id="25" name="Abgerundetes Rechteck 24"/>
          <p:cNvSpPr/>
          <p:nvPr/>
        </p:nvSpPr>
        <p:spPr>
          <a:xfrm>
            <a:off x="2639617" y="3140968"/>
            <a:ext cx="6676009" cy="7560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639617" y="3969144"/>
            <a:ext cx="6676009" cy="7560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Abgerundetes Rechteck 26"/>
          <p:cNvSpPr/>
          <p:nvPr/>
        </p:nvSpPr>
        <p:spPr>
          <a:xfrm>
            <a:off x="2639616" y="4810800"/>
            <a:ext cx="6696745" cy="7560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feld 27"/>
          <p:cNvSpPr txBox="1"/>
          <p:nvPr/>
        </p:nvSpPr>
        <p:spPr>
          <a:xfrm>
            <a:off x="2639617" y="333486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639616" y="41752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Logic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639616" y="50055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4419528" y="2492896"/>
            <a:ext cx="1440160" cy="3528392"/>
            <a:chOff x="3132512" y="2420888"/>
            <a:chExt cx="1440160" cy="3528392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3132512" y="2420888"/>
              <a:ext cx="1440160" cy="3528392"/>
              <a:chOff x="3132512" y="2420888"/>
              <a:chExt cx="1440160" cy="3528392"/>
            </a:xfrm>
          </p:grpSpPr>
          <p:sp>
            <p:nvSpPr>
              <p:cNvPr id="34" name="Abgerundetes Rechteck 33"/>
              <p:cNvSpPr/>
              <p:nvPr/>
            </p:nvSpPr>
            <p:spPr>
              <a:xfrm>
                <a:off x="3132512" y="2420888"/>
                <a:ext cx="1440160" cy="3528392"/>
              </a:xfrm>
              <a:prstGeom prst="roundRect">
                <a:avLst/>
              </a:prstGeom>
              <a:solidFill>
                <a:srgbClr val="00B050">
                  <a:alpha val="20000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3664714" y="3266960"/>
                <a:ext cx="36004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3664714" y="4135472"/>
                <a:ext cx="36004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3664714" y="4954856"/>
                <a:ext cx="36004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3" name="Textfeld 32"/>
            <p:cNvSpPr txBox="1"/>
            <p:nvPr/>
          </p:nvSpPr>
          <p:spPr>
            <a:xfrm>
              <a:off x="3252232" y="2566348"/>
              <a:ext cx="1185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Feature 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6075711" y="2492896"/>
            <a:ext cx="1440160" cy="3528392"/>
            <a:chOff x="4788695" y="2420888"/>
            <a:chExt cx="1440160" cy="3528392"/>
          </a:xfrm>
        </p:grpSpPr>
        <p:grpSp>
          <p:nvGrpSpPr>
            <p:cNvPr id="39" name="Gruppieren 38"/>
            <p:cNvGrpSpPr/>
            <p:nvPr/>
          </p:nvGrpSpPr>
          <p:grpSpPr>
            <a:xfrm>
              <a:off x="4788695" y="2420888"/>
              <a:ext cx="1440160" cy="3528392"/>
              <a:chOff x="4788695" y="2420888"/>
              <a:chExt cx="1440160" cy="3528392"/>
            </a:xfrm>
          </p:grpSpPr>
          <p:sp>
            <p:nvSpPr>
              <p:cNvPr id="41" name="Abgerundetes Rechteck 40"/>
              <p:cNvSpPr/>
              <p:nvPr/>
            </p:nvSpPr>
            <p:spPr>
              <a:xfrm>
                <a:off x="4788695" y="2420888"/>
                <a:ext cx="1440160" cy="3528392"/>
              </a:xfrm>
              <a:prstGeom prst="roundRect">
                <a:avLst/>
              </a:prstGeom>
              <a:solidFill>
                <a:srgbClr val="00B050">
                  <a:alpha val="20000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5313040" y="3284984"/>
                <a:ext cx="36004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5313040" y="4153496"/>
                <a:ext cx="36004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5313040" y="4972880"/>
                <a:ext cx="36004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>
              <a:off x="4861147" y="256634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Feature B</a:t>
              </a: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7731895" y="2492896"/>
            <a:ext cx="1440160" cy="3528392"/>
            <a:chOff x="6444879" y="2420888"/>
            <a:chExt cx="1440160" cy="3528392"/>
          </a:xfrm>
        </p:grpSpPr>
        <p:grpSp>
          <p:nvGrpSpPr>
            <p:cNvPr id="46" name="Gruppieren 45"/>
            <p:cNvGrpSpPr/>
            <p:nvPr/>
          </p:nvGrpSpPr>
          <p:grpSpPr>
            <a:xfrm>
              <a:off x="6444879" y="2420888"/>
              <a:ext cx="1440160" cy="3528392"/>
              <a:chOff x="6444879" y="2420888"/>
              <a:chExt cx="1440160" cy="3528392"/>
            </a:xfrm>
          </p:grpSpPr>
          <p:sp>
            <p:nvSpPr>
              <p:cNvPr id="48" name="Abgerundetes Rechteck 47"/>
              <p:cNvSpPr/>
              <p:nvPr/>
            </p:nvSpPr>
            <p:spPr>
              <a:xfrm>
                <a:off x="6444879" y="2420888"/>
                <a:ext cx="1440160" cy="3528392"/>
              </a:xfrm>
              <a:prstGeom prst="roundRect">
                <a:avLst/>
              </a:prstGeom>
              <a:solidFill>
                <a:srgbClr val="00B050">
                  <a:alpha val="20000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6969224" y="3284984"/>
                <a:ext cx="36004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6969224" y="4153496"/>
                <a:ext cx="36004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6969224" y="4972880"/>
                <a:ext cx="36004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" name="Textfeld 46"/>
            <p:cNvSpPr txBox="1"/>
            <p:nvPr/>
          </p:nvSpPr>
          <p:spPr>
            <a:xfrm>
              <a:off x="6543950" y="256634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Feature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05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Einflussfaktoren</a:t>
            </a:r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Architekturziele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4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Architekturziele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Gebäudearchitektur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692229-6824-4172-BF88-74FC0F62B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52" y="1988841"/>
            <a:ext cx="5205292" cy="390396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0C5BA75-96A7-4551-928B-B039043BF0C0}"/>
              </a:ext>
            </a:extLst>
          </p:cNvPr>
          <p:cNvSpPr/>
          <p:nvPr/>
        </p:nvSpPr>
        <p:spPr>
          <a:xfrm>
            <a:off x="1125917" y="5984414"/>
            <a:ext cx="990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25" lvl="4" algn="ctr"/>
            <a:r>
              <a:rPr lang="de-AT" dirty="0"/>
              <a:t>Drei Hauptziele der Architektur</a:t>
            </a:r>
            <a:br>
              <a:rPr lang="de-AT" dirty="0"/>
            </a:br>
            <a:r>
              <a:rPr lang="de-AT" dirty="0"/>
              <a:t>nach Marcus Vitruvius </a:t>
            </a:r>
            <a:r>
              <a:rPr lang="de-AT" dirty="0" err="1"/>
              <a:t>Pollio</a:t>
            </a:r>
            <a:r>
              <a:rPr lang="de-AT" dirty="0"/>
              <a:t>; Römischer Architekt im 1. Jhdt. v. Chr.</a:t>
            </a:r>
            <a:endParaRPr lang="en-GB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726F13DA-1924-44C9-8F3C-98433D7A1FDF}"/>
              </a:ext>
            </a:extLst>
          </p:cNvPr>
          <p:cNvSpPr/>
          <p:nvPr/>
        </p:nvSpPr>
        <p:spPr>
          <a:xfrm>
            <a:off x="1487488" y="1484784"/>
            <a:ext cx="1656184" cy="648072"/>
          </a:xfrm>
          <a:prstGeom prst="wedgeRectCallout">
            <a:avLst>
              <a:gd name="adj1" fmla="val 100106"/>
              <a:gd name="adj2" fmla="val 30661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Firmitas</a:t>
            </a:r>
            <a:endParaRPr lang="en-GB" dirty="0"/>
          </a:p>
          <a:p>
            <a:pPr algn="ctr"/>
            <a:r>
              <a:rPr lang="en-GB" sz="1400" dirty="0" err="1"/>
              <a:t>Festigkeit</a:t>
            </a:r>
            <a:endParaRPr lang="en-GB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F6904A1D-E5DE-4C29-B28C-C846E7088211}"/>
              </a:ext>
            </a:extLst>
          </p:cNvPr>
          <p:cNvSpPr/>
          <p:nvPr/>
        </p:nvSpPr>
        <p:spPr>
          <a:xfrm>
            <a:off x="5303912" y="1294966"/>
            <a:ext cx="1656184" cy="648072"/>
          </a:xfrm>
          <a:prstGeom prst="wedgeRectCallout">
            <a:avLst>
              <a:gd name="adj1" fmla="val 8087"/>
              <a:gd name="adj2" fmla="val 1341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Utilitas</a:t>
            </a:r>
            <a:endParaRPr lang="en-GB" dirty="0"/>
          </a:p>
          <a:p>
            <a:pPr algn="ctr"/>
            <a:r>
              <a:rPr lang="en-GB" sz="1400" dirty="0" err="1"/>
              <a:t>Nützlichkeit</a:t>
            </a:r>
            <a:endParaRPr lang="en-GB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1572AE8A-E71E-4A9A-BC2F-3B4F3086B277}"/>
              </a:ext>
            </a:extLst>
          </p:cNvPr>
          <p:cNvSpPr/>
          <p:nvPr/>
        </p:nvSpPr>
        <p:spPr>
          <a:xfrm>
            <a:off x="9100476" y="1484784"/>
            <a:ext cx="1656184" cy="648072"/>
          </a:xfrm>
          <a:prstGeom prst="wedgeRectCallout">
            <a:avLst>
              <a:gd name="adj1" fmla="val -133008"/>
              <a:gd name="adj2" fmla="val 48354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Venustas</a:t>
            </a:r>
            <a:endParaRPr lang="en-GB" dirty="0"/>
          </a:p>
          <a:p>
            <a:pPr algn="ctr"/>
            <a:r>
              <a:rPr lang="en-GB" sz="1400" dirty="0" err="1"/>
              <a:t>Schönheit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0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AT" dirty="0"/>
              <a:t>Architekturziele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Architekturziele</a:t>
            </a:r>
            <a:r>
              <a:rPr lang="de-DE" dirty="0"/>
              <a:t> sind Qualitätsattribute, welche das System erreichen soll. Sie sind im Gegensatz zu Projektzielen meist langfristig.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Synonyme: Qualitätsziel, Qualitätsanforderung</a:t>
            </a:r>
          </a:p>
          <a:p>
            <a:r>
              <a:rPr lang="de-DE" dirty="0"/>
              <a:t>Stammen häufig vom Architekten und nicht vom Kunden</a:t>
            </a:r>
          </a:p>
          <a:p>
            <a:r>
              <a:rPr lang="de-DE" dirty="0"/>
              <a:t>Können von sehr konkret bis hochabstrakt variieren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r>
              <a:rPr lang="de-DE" dirty="0"/>
              <a:t>„Schönheit“</a:t>
            </a:r>
          </a:p>
          <a:p>
            <a:pPr lvl="1"/>
            <a:r>
              <a:rPr lang="de-DE" dirty="0"/>
              <a:t>Konformität mit Architekturmustern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47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Wechselwirkungen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Einflussfaktoren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dirty="0" smtClean="0"/>
              <a:t>Architekturziele </a:t>
            </a:r>
            <a:r>
              <a:rPr lang="de-AT" dirty="0"/>
              <a:t>stehen in Wechselwirkung</a:t>
            </a:r>
            <a:endParaRPr lang="en-GB" dirty="0"/>
          </a:p>
        </p:txBody>
      </p:sp>
      <p:sp>
        <p:nvSpPr>
          <p:cNvPr id="6" name="Ellipse 5"/>
          <p:cNvSpPr/>
          <p:nvPr/>
        </p:nvSpPr>
        <p:spPr>
          <a:xfrm>
            <a:off x="4361143" y="2451451"/>
            <a:ext cx="3600000" cy="360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4289135" y="4827715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6808557" y="247230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7673511" y="367558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7493511" y="5111870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/>
          <p:cNvSpPr/>
          <p:nvPr/>
        </p:nvSpPr>
        <p:spPr>
          <a:xfrm>
            <a:off x="4433191" y="3243579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5981143" y="5871451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7348557" y="2102971"/>
            <a:ext cx="135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Wartbarkeit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7978134" y="510253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Benutzbarkeit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6600833" y="608400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Performanz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8116868" y="364508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Zuverlässigkeit</a:t>
            </a:r>
            <a:endParaRPr lang="en-GB" dirty="0"/>
          </a:p>
        </p:txBody>
      </p:sp>
      <p:sp>
        <p:nvSpPr>
          <p:cNvPr id="19" name="Textfeld 18"/>
          <p:cNvSpPr txBox="1"/>
          <p:nvPr/>
        </p:nvSpPr>
        <p:spPr>
          <a:xfrm>
            <a:off x="3455124" y="309952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Kosten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1854731" y="5232047"/>
            <a:ext cx="26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Zeit bis zur Auslieferung</a:t>
            </a:r>
            <a:endParaRPr lang="en-GB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799856" y="3847178"/>
            <a:ext cx="936000" cy="900000"/>
            <a:chOff x="3656856" y="3847178"/>
            <a:chExt cx="936000" cy="900000"/>
          </a:xfrm>
        </p:grpSpPr>
        <p:sp>
          <p:nvSpPr>
            <p:cNvPr id="23" name="Pfeil in vier Richtungen 22"/>
            <p:cNvSpPr/>
            <p:nvPr/>
          </p:nvSpPr>
          <p:spPr>
            <a:xfrm>
              <a:off x="3656856" y="3847178"/>
              <a:ext cx="936000" cy="900000"/>
            </a:xfrm>
            <a:prstGeom prst="quad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938263" y="4107675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4" name="Gerade Verbindung 23"/>
          <p:cNvCxnSpPr>
            <a:stCxn id="8" idx="7"/>
            <a:endCxn id="21" idx="3"/>
          </p:cNvCxnSpPr>
          <p:nvPr/>
        </p:nvCxnSpPr>
        <p:spPr>
          <a:xfrm flipV="1">
            <a:off x="4596414" y="4414954"/>
            <a:ext cx="537570" cy="46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12" idx="5"/>
            <a:endCxn id="21" idx="1"/>
          </p:cNvCxnSpPr>
          <p:nvPr/>
        </p:nvCxnSpPr>
        <p:spPr>
          <a:xfrm>
            <a:off x="4740470" y="3550858"/>
            <a:ext cx="393514" cy="60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21" idx="7"/>
            <a:endCxn id="9" idx="3"/>
          </p:cNvCxnSpPr>
          <p:nvPr/>
        </p:nvCxnSpPr>
        <p:spPr>
          <a:xfrm flipV="1">
            <a:off x="5388542" y="2779582"/>
            <a:ext cx="1472736" cy="138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21" idx="6"/>
            <a:endCxn id="10" idx="2"/>
          </p:cNvCxnSpPr>
          <p:nvPr/>
        </p:nvCxnSpPr>
        <p:spPr>
          <a:xfrm flipV="1">
            <a:off x="5441263" y="3855587"/>
            <a:ext cx="2232248" cy="43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1" idx="6"/>
            <a:endCxn id="11" idx="1"/>
          </p:cNvCxnSpPr>
          <p:nvPr/>
        </p:nvCxnSpPr>
        <p:spPr>
          <a:xfrm>
            <a:off x="5441264" y="4287675"/>
            <a:ext cx="2104969" cy="8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21" idx="4"/>
            <a:endCxn id="13" idx="1"/>
          </p:cNvCxnSpPr>
          <p:nvPr/>
        </p:nvCxnSpPr>
        <p:spPr>
          <a:xfrm>
            <a:off x="5261264" y="4467676"/>
            <a:ext cx="772601" cy="145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303952" y="2420888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feld 27"/>
          <p:cNvSpPr txBox="1"/>
          <p:nvPr/>
        </p:nvSpPr>
        <p:spPr>
          <a:xfrm>
            <a:off x="4933758" y="205655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Security</a:t>
            </a:r>
            <a:endParaRPr lang="en-GB" dirty="0"/>
          </a:p>
        </p:txBody>
      </p:sp>
      <p:cxnSp>
        <p:nvCxnSpPr>
          <p:cNvPr id="29" name="Gerade Verbindung 26"/>
          <p:cNvCxnSpPr>
            <a:stCxn id="26" idx="4"/>
            <a:endCxn id="21" idx="0"/>
          </p:cNvCxnSpPr>
          <p:nvPr/>
        </p:nvCxnSpPr>
        <p:spPr>
          <a:xfrm flipH="1">
            <a:off x="5261264" y="2780889"/>
            <a:ext cx="222689" cy="1326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Projektziele vs. Architekturziele (I)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de-DE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3284985"/>
            <a:ext cx="3888432" cy="301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511674" y="60212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Projektleiter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6421244" y="602128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Architekt</a:t>
            </a:r>
            <a:endParaRPr lang="en-GB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2423592" y="1628800"/>
            <a:ext cx="3060000" cy="1260000"/>
          </a:xfrm>
          <a:prstGeom prst="wedgeRoundRectCallout">
            <a:avLst>
              <a:gd name="adj1" fmla="val 49894"/>
              <a:gd name="adj2" fmla="val 100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Wir müssen in 4 Monaten fertig sein!</a:t>
            </a:r>
            <a:endParaRPr lang="en-GB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44072" y="1643329"/>
            <a:ext cx="3060000" cy="1260000"/>
          </a:xfrm>
          <a:prstGeom prst="wedgeRoundRectCallout">
            <a:avLst>
              <a:gd name="adj1" fmla="val -37013"/>
              <a:gd name="adj2" fmla="val 11267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Wenn wir jetzt nicht in Wartbarkeit investieren, haben wir in mehreren Jahren Probleme!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4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Projektziele vs. Architekturziele (II)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Architekturziele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AT" dirty="0"/>
              <a:t>Projektziele wirken meist kurzfristig</a:t>
            </a:r>
          </a:p>
          <a:p>
            <a:r>
              <a:rPr lang="de-AT" dirty="0"/>
              <a:t>Architekturziele wirken meist langfristig</a:t>
            </a:r>
          </a:p>
          <a:p>
            <a:r>
              <a:rPr lang="de-AT" dirty="0"/>
              <a:t>Projektleiter bleibt „Chef“</a:t>
            </a:r>
          </a:p>
          <a:p>
            <a:r>
              <a:rPr lang="de-AT" dirty="0"/>
              <a:t>Architekt weist hin auf</a:t>
            </a:r>
          </a:p>
          <a:p>
            <a:pPr lvl="1"/>
            <a:r>
              <a:rPr lang="de-AT" dirty="0"/>
              <a:t>Risiken</a:t>
            </a:r>
          </a:p>
          <a:p>
            <a:pPr lvl="1"/>
            <a:r>
              <a:rPr lang="de-AT" dirty="0"/>
              <a:t>Alternativen</a:t>
            </a:r>
            <a:endParaRPr lang="en-GB" dirty="0"/>
          </a:p>
        </p:txBody>
      </p:sp>
      <p:pic>
        <p:nvPicPr>
          <p:cNvPr id="3" name="Grafik 2" descr="Davant l'allau informatiu que ens envolta, també conegut com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8" y="3429000"/>
            <a:ext cx="3816086" cy="28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Entwurf und Entwicklung von Softwarearchitekturen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Architektursichten &amp; Diagramme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7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Metapher Gebäudearchitektur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>
          <a:xfrm>
            <a:off x="421089" y="1557339"/>
            <a:ext cx="7746467" cy="4751387"/>
          </a:xfrm>
        </p:spPr>
        <p:txBody>
          <a:bodyPr/>
          <a:lstStyle/>
          <a:p>
            <a:r>
              <a:rPr lang="de-AT" dirty="0"/>
              <a:t>Architektur …</a:t>
            </a:r>
          </a:p>
          <a:p>
            <a:pPr lvl="1"/>
            <a:r>
              <a:rPr lang="de-AT" dirty="0"/>
              <a:t>Besteht aus Strukturen</a:t>
            </a:r>
          </a:p>
          <a:p>
            <a:pPr lvl="1"/>
            <a:r>
              <a:rPr lang="de-AT" dirty="0"/>
              <a:t>Ist Abstraktion</a:t>
            </a:r>
          </a:p>
          <a:p>
            <a:pPr lvl="1"/>
            <a:r>
              <a:rPr lang="de-AT" dirty="0"/>
              <a:t>Beschreibt eine Lösung, ist selbst nicht die Lösung</a:t>
            </a:r>
          </a:p>
          <a:p>
            <a:pPr lvl="1"/>
            <a:r>
              <a:rPr lang="de-AT" dirty="0"/>
              <a:t>Basiert auf Entwurfsentscheidungen</a:t>
            </a:r>
          </a:p>
          <a:p>
            <a:pPr lvl="1"/>
            <a:r>
              <a:rPr lang="de-AT" dirty="0"/>
              <a:t>Ist Übergang von Analyse zur Realisierung</a:t>
            </a:r>
          </a:p>
          <a:p>
            <a:pPr lvl="1"/>
            <a:r>
              <a:rPr lang="de-AT" dirty="0"/>
              <a:t>Besteht aus verschiedenen Sichten</a:t>
            </a:r>
          </a:p>
          <a:p>
            <a:pPr lvl="1"/>
            <a:r>
              <a:rPr lang="de-AT" dirty="0"/>
              <a:t>Schafft Verständlichkeit</a:t>
            </a:r>
          </a:p>
          <a:p>
            <a:pPr lvl="1"/>
            <a:r>
              <a:rPr lang="de-AT" dirty="0"/>
              <a:t>Ist Rahmen für flexible Systeme</a:t>
            </a:r>
          </a:p>
          <a:p>
            <a:pPr lvl="1"/>
            <a:r>
              <a:rPr lang="de-AT" dirty="0"/>
              <a:t>Schafft Qualität</a:t>
            </a:r>
          </a:p>
          <a:p>
            <a:r>
              <a:rPr lang="de-AT" dirty="0"/>
              <a:t>Software ist immateriell und komplexer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11" y="4996882"/>
            <a:ext cx="2520000" cy="133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11" y="3541211"/>
            <a:ext cx="2520000" cy="116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4340" r="4708" b="7854"/>
          <a:stretch/>
        </p:blipFill>
        <p:spPr bwMode="auto">
          <a:xfrm>
            <a:off x="9250911" y="1360983"/>
            <a:ext cx="2520000" cy="194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219003" y="310735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3D-Sicht</a:t>
            </a:r>
            <a:endParaRPr lang="en-GB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9219003" y="468857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Grundriss</a:t>
            </a:r>
            <a:endParaRPr lang="en-GB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219003" y="633948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Elektroplan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6106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 21"/>
          <p:cNvSpPr/>
          <p:nvPr/>
        </p:nvSpPr>
        <p:spPr>
          <a:xfrm flipH="1" flipV="1">
            <a:off x="2414512" y="1268760"/>
            <a:ext cx="7497912" cy="5256584"/>
          </a:xfrm>
          <a:custGeom>
            <a:avLst/>
            <a:gdLst>
              <a:gd name="connsiteX0" fmla="*/ 979357 w 4362137"/>
              <a:gd name="connsiteY0" fmla="*/ 419725 h 3302833"/>
              <a:gd name="connsiteX1" fmla="*/ 2943069 w 4362137"/>
              <a:gd name="connsiteY1" fmla="*/ 209862 h 3302833"/>
              <a:gd name="connsiteX2" fmla="*/ 3737548 w 4362137"/>
              <a:gd name="connsiteY2" fmla="*/ 1124262 h 3302833"/>
              <a:gd name="connsiteX3" fmla="*/ 4352144 w 4362137"/>
              <a:gd name="connsiteY3" fmla="*/ 1588957 h 3302833"/>
              <a:gd name="connsiteX4" fmla="*/ 3797508 w 4362137"/>
              <a:gd name="connsiteY4" fmla="*/ 2128603 h 3302833"/>
              <a:gd name="connsiteX5" fmla="*/ 3857469 w 4362137"/>
              <a:gd name="connsiteY5" fmla="*/ 2758190 h 3302833"/>
              <a:gd name="connsiteX6" fmla="*/ 2313482 w 4362137"/>
              <a:gd name="connsiteY6" fmla="*/ 3207895 h 3302833"/>
              <a:gd name="connsiteX7" fmla="*/ 1279161 w 4362137"/>
              <a:gd name="connsiteY7" fmla="*/ 2188564 h 3302833"/>
              <a:gd name="connsiteX8" fmla="*/ 589613 w 4362137"/>
              <a:gd name="connsiteY8" fmla="*/ 2863121 h 3302833"/>
              <a:gd name="connsiteX9" fmla="*/ 619593 w 4362137"/>
              <a:gd name="connsiteY9" fmla="*/ 1843790 h 3302833"/>
              <a:gd name="connsiteX10" fmla="*/ 64957 w 4362137"/>
              <a:gd name="connsiteY10" fmla="*/ 959371 h 3302833"/>
              <a:gd name="connsiteX11" fmla="*/ 229849 w 4362137"/>
              <a:gd name="connsiteY11" fmla="*/ 89941 h 3302833"/>
              <a:gd name="connsiteX12" fmla="*/ 979357 w 4362137"/>
              <a:gd name="connsiteY12" fmla="*/ 419725 h 3302833"/>
              <a:gd name="connsiteX0" fmla="*/ 979357 w 4362137"/>
              <a:gd name="connsiteY0" fmla="*/ 419725 h 3302833"/>
              <a:gd name="connsiteX1" fmla="*/ 2943069 w 4362137"/>
              <a:gd name="connsiteY1" fmla="*/ 209862 h 3302833"/>
              <a:gd name="connsiteX2" fmla="*/ 3737548 w 4362137"/>
              <a:gd name="connsiteY2" fmla="*/ 1124262 h 3302833"/>
              <a:gd name="connsiteX3" fmla="*/ 4352144 w 4362137"/>
              <a:gd name="connsiteY3" fmla="*/ 1588957 h 3302833"/>
              <a:gd name="connsiteX4" fmla="*/ 3797508 w 4362137"/>
              <a:gd name="connsiteY4" fmla="*/ 2128603 h 3302833"/>
              <a:gd name="connsiteX5" fmla="*/ 3857469 w 4362137"/>
              <a:gd name="connsiteY5" fmla="*/ 2758190 h 3302833"/>
              <a:gd name="connsiteX6" fmla="*/ 2313482 w 4362137"/>
              <a:gd name="connsiteY6" fmla="*/ 3207895 h 3302833"/>
              <a:gd name="connsiteX7" fmla="*/ 1279161 w 4362137"/>
              <a:gd name="connsiteY7" fmla="*/ 2188564 h 3302833"/>
              <a:gd name="connsiteX8" fmla="*/ 934387 w 4362137"/>
              <a:gd name="connsiteY8" fmla="*/ 2608289 h 3302833"/>
              <a:gd name="connsiteX9" fmla="*/ 589613 w 4362137"/>
              <a:gd name="connsiteY9" fmla="*/ 2863121 h 3302833"/>
              <a:gd name="connsiteX10" fmla="*/ 619593 w 4362137"/>
              <a:gd name="connsiteY10" fmla="*/ 1843790 h 3302833"/>
              <a:gd name="connsiteX11" fmla="*/ 64957 w 4362137"/>
              <a:gd name="connsiteY11" fmla="*/ 959371 h 3302833"/>
              <a:gd name="connsiteX12" fmla="*/ 229849 w 4362137"/>
              <a:gd name="connsiteY12" fmla="*/ 89941 h 3302833"/>
              <a:gd name="connsiteX13" fmla="*/ 979357 w 4362137"/>
              <a:gd name="connsiteY13" fmla="*/ 419725 h 3302833"/>
              <a:gd name="connsiteX0" fmla="*/ 979357 w 4362137"/>
              <a:gd name="connsiteY0" fmla="*/ 419725 h 3247869"/>
              <a:gd name="connsiteX1" fmla="*/ 2943069 w 4362137"/>
              <a:gd name="connsiteY1" fmla="*/ 209862 h 3247869"/>
              <a:gd name="connsiteX2" fmla="*/ 3737548 w 4362137"/>
              <a:gd name="connsiteY2" fmla="*/ 1124262 h 3247869"/>
              <a:gd name="connsiteX3" fmla="*/ 4352144 w 4362137"/>
              <a:gd name="connsiteY3" fmla="*/ 1588957 h 3247869"/>
              <a:gd name="connsiteX4" fmla="*/ 3797508 w 4362137"/>
              <a:gd name="connsiteY4" fmla="*/ 2128603 h 3247869"/>
              <a:gd name="connsiteX5" fmla="*/ 3857469 w 4362137"/>
              <a:gd name="connsiteY5" fmla="*/ 2758190 h 3247869"/>
              <a:gd name="connsiteX6" fmla="*/ 2313482 w 4362137"/>
              <a:gd name="connsiteY6" fmla="*/ 3207895 h 3247869"/>
              <a:gd name="connsiteX7" fmla="*/ 1489023 w 4362137"/>
              <a:gd name="connsiteY7" fmla="*/ 2518348 h 3247869"/>
              <a:gd name="connsiteX8" fmla="*/ 934387 w 4362137"/>
              <a:gd name="connsiteY8" fmla="*/ 2608289 h 3247869"/>
              <a:gd name="connsiteX9" fmla="*/ 589613 w 4362137"/>
              <a:gd name="connsiteY9" fmla="*/ 2863121 h 3247869"/>
              <a:gd name="connsiteX10" fmla="*/ 619593 w 4362137"/>
              <a:gd name="connsiteY10" fmla="*/ 1843790 h 3247869"/>
              <a:gd name="connsiteX11" fmla="*/ 64957 w 4362137"/>
              <a:gd name="connsiteY11" fmla="*/ 959371 h 3247869"/>
              <a:gd name="connsiteX12" fmla="*/ 229849 w 4362137"/>
              <a:gd name="connsiteY12" fmla="*/ 89941 h 3247869"/>
              <a:gd name="connsiteX13" fmla="*/ 979357 w 4362137"/>
              <a:gd name="connsiteY13" fmla="*/ 419725 h 3247869"/>
              <a:gd name="connsiteX0" fmla="*/ 979357 w 4362137"/>
              <a:gd name="connsiteY0" fmla="*/ 419725 h 3247869"/>
              <a:gd name="connsiteX1" fmla="*/ 2943069 w 4362137"/>
              <a:gd name="connsiteY1" fmla="*/ 209862 h 3247869"/>
              <a:gd name="connsiteX2" fmla="*/ 3737548 w 4362137"/>
              <a:gd name="connsiteY2" fmla="*/ 1124262 h 3247869"/>
              <a:gd name="connsiteX3" fmla="*/ 4352144 w 4362137"/>
              <a:gd name="connsiteY3" fmla="*/ 1588957 h 3247869"/>
              <a:gd name="connsiteX4" fmla="*/ 3797508 w 4362137"/>
              <a:gd name="connsiteY4" fmla="*/ 2128603 h 3247869"/>
              <a:gd name="connsiteX5" fmla="*/ 3857469 w 4362137"/>
              <a:gd name="connsiteY5" fmla="*/ 2758190 h 3247869"/>
              <a:gd name="connsiteX6" fmla="*/ 2313482 w 4362137"/>
              <a:gd name="connsiteY6" fmla="*/ 3207895 h 3247869"/>
              <a:gd name="connsiteX7" fmla="*/ 1489023 w 4362137"/>
              <a:gd name="connsiteY7" fmla="*/ 2518348 h 3247869"/>
              <a:gd name="connsiteX8" fmla="*/ 934387 w 4362137"/>
              <a:gd name="connsiteY8" fmla="*/ 2608289 h 3247869"/>
              <a:gd name="connsiteX9" fmla="*/ 589613 w 4362137"/>
              <a:gd name="connsiteY9" fmla="*/ 2413416 h 3247869"/>
              <a:gd name="connsiteX10" fmla="*/ 619593 w 4362137"/>
              <a:gd name="connsiteY10" fmla="*/ 1843790 h 3247869"/>
              <a:gd name="connsiteX11" fmla="*/ 64957 w 4362137"/>
              <a:gd name="connsiteY11" fmla="*/ 959371 h 3247869"/>
              <a:gd name="connsiteX12" fmla="*/ 229849 w 4362137"/>
              <a:gd name="connsiteY12" fmla="*/ 89941 h 3247869"/>
              <a:gd name="connsiteX13" fmla="*/ 979357 w 4362137"/>
              <a:gd name="connsiteY13" fmla="*/ 419725 h 3247869"/>
              <a:gd name="connsiteX0" fmla="*/ 979357 w 4362137"/>
              <a:gd name="connsiteY0" fmla="*/ 327286 h 3155430"/>
              <a:gd name="connsiteX1" fmla="*/ 2943069 w 4362137"/>
              <a:gd name="connsiteY1" fmla="*/ 117423 h 3155430"/>
              <a:gd name="connsiteX2" fmla="*/ 3737548 w 4362137"/>
              <a:gd name="connsiteY2" fmla="*/ 1031823 h 3155430"/>
              <a:gd name="connsiteX3" fmla="*/ 4352144 w 4362137"/>
              <a:gd name="connsiteY3" fmla="*/ 1496518 h 3155430"/>
              <a:gd name="connsiteX4" fmla="*/ 3797508 w 4362137"/>
              <a:gd name="connsiteY4" fmla="*/ 2036164 h 3155430"/>
              <a:gd name="connsiteX5" fmla="*/ 3857469 w 4362137"/>
              <a:gd name="connsiteY5" fmla="*/ 2665751 h 3155430"/>
              <a:gd name="connsiteX6" fmla="*/ 2313482 w 4362137"/>
              <a:gd name="connsiteY6" fmla="*/ 3115456 h 3155430"/>
              <a:gd name="connsiteX7" fmla="*/ 1489023 w 4362137"/>
              <a:gd name="connsiteY7" fmla="*/ 2425909 h 3155430"/>
              <a:gd name="connsiteX8" fmla="*/ 934387 w 4362137"/>
              <a:gd name="connsiteY8" fmla="*/ 2515850 h 3155430"/>
              <a:gd name="connsiteX9" fmla="*/ 589613 w 4362137"/>
              <a:gd name="connsiteY9" fmla="*/ 2320977 h 3155430"/>
              <a:gd name="connsiteX10" fmla="*/ 619593 w 4362137"/>
              <a:gd name="connsiteY10" fmla="*/ 1751351 h 3155430"/>
              <a:gd name="connsiteX11" fmla="*/ 64957 w 4362137"/>
              <a:gd name="connsiteY11" fmla="*/ 866932 h 3155430"/>
              <a:gd name="connsiteX12" fmla="*/ 229849 w 4362137"/>
              <a:gd name="connsiteY12" fmla="*/ 297305 h 3155430"/>
              <a:gd name="connsiteX13" fmla="*/ 979357 w 4362137"/>
              <a:gd name="connsiteY13" fmla="*/ 327286 h 3155430"/>
              <a:gd name="connsiteX0" fmla="*/ 979357 w 4362137"/>
              <a:gd name="connsiteY0" fmla="*/ 327286 h 3147864"/>
              <a:gd name="connsiteX1" fmla="*/ 2943069 w 4362137"/>
              <a:gd name="connsiteY1" fmla="*/ 117423 h 3147864"/>
              <a:gd name="connsiteX2" fmla="*/ 3737548 w 4362137"/>
              <a:gd name="connsiteY2" fmla="*/ 1031823 h 3147864"/>
              <a:gd name="connsiteX3" fmla="*/ 4352144 w 4362137"/>
              <a:gd name="connsiteY3" fmla="*/ 1496518 h 3147864"/>
              <a:gd name="connsiteX4" fmla="*/ 3797508 w 4362137"/>
              <a:gd name="connsiteY4" fmla="*/ 2036164 h 3147864"/>
              <a:gd name="connsiteX5" fmla="*/ 3857469 w 4362137"/>
              <a:gd name="connsiteY5" fmla="*/ 2665751 h 3147864"/>
              <a:gd name="connsiteX6" fmla="*/ 2313482 w 4362137"/>
              <a:gd name="connsiteY6" fmla="*/ 3115456 h 3147864"/>
              <a:gd name="connsiteX7" fmla="*/ 526394 w 4362137"/>
              <a:gd name="connsiteY7" fmla="*/ 2860197 h 3147864"/>
              <a:gd name="connsiteX8" fmla="*/ 934387 w 4362137"/>
              <a:gd name="connsiteY8" fmla="*/ 2515850 h 3147864"/>
              <a:gd name="connsiteX9" fmla="*/ 589613 w 4362137"/>
              <a:gd name="connsiteY9" fmla="*/ 2320977 h 3147864"/>
              <a:gd name="connsiteX10" fmla="*/ 619593 w 4362137"/>
              <a:gd name="connsiteY10" fmla="*/ 1751351 h 3147864"/>
              <a:gd name="connsiteX11" fmla="*/ 64957 w 4362137"/>
              <a:gd name="connsiteY11" fmla="*/ 866932 h 3147864"/>
              <a:gd name="connsiteX12" fmla="*/ 229849 w 4362137"/>
              <a:gd name="connsiteY12" fmla="*/ 297305 h 3147864"/>
              <a:gd name="connsiteX13" fmla="*/ 979357 w 4362137"/>
              <a:gd name="connsiteY13" fmla="*/ 327286 h 3147864"/>
              <a:gd name="connsiteX0" fmla="*/ 979357 w 4362137"/>
              <a:gd name="connsiteY0" fmla="*/ 327286 h 3147864"/>
              <a:gd name="connsiteX1" fmla="*/ 2943069 w 4362137"/>
              <a:gd name="connsiteY1" fmla="*/ 117423 h 3147864"/>
              <a:gd name="connsiteX2" fmla="*/ 3737548 w 4362137"/>
              <a:gd name="connsiteY2" fmla="*/ 1031823 h 3147864"/>
              <a:gd name="connsiteX3" fmla="*/ 4352144 w 4362137"/>
              <a:gd name="connsiteY3" fmla="*/ 1496518 h 3147864"/>
              <a:gd name="connsiteX4" fmla="*/ 3797508 w 4362137"/>
              <a:gd name="connsiteY4" fmla="*/ 2036164 h 3147864"/>
              <a:gd name="connsiteX5" fmla="*/ 3857469 w 4362137"/>
              <a:gd name="connsiteY5" fmla="*/ 2665751 h 3147864"/>
              <a:gd name="connsiteX6" fmla="*/ 2313482 w 4362137"/>
              <a:gd name="connsiteY6" fmla="*/ 3115456 h 3147864"/>
              <a:gd name="connsiteX7" fmla="*/ 526394 w 4362137"/>
              <a:gd name="connsiteY7" fmla="*/ 2860197 h 3147864"/>
              <a:gd name="connsiteX8" fmla="*/ 281939 w 4362137"/>
              <a:gd name="connsiteY8" fmla="*/ 2515850 h 3147864"/>
              <a:gd name="connsiteX9" fmla="*/ 589613 w 4362137"/>
              <a:gd name="connsiteY9" fmla="*/ 2320977 h 3147864"/>
              <a:gd name="connsiteX10" fmla="*/ 619593 w 4362137"/>
              <a:gd name="connsiteY10" fmla="*/ 1751351 h 3147864"/>
              <a:gd name="connsiteX11" fmla="*/ 64957 w 4362137"/>
              <a:gd name="connsiteY11" fmla="*/ 866932 h 3147864"/>
              <a:gd name="connsiteX12" fmla="*/ 229849 w 4362137"/>
              <a:gd name="connsiteY12" fmla="*/ 297305 h 3147864"/>
              <a:gd name="connsiteX13" fmla="*/ 979357 w 4362137"/>
              <a:gd name="connsiteY13" fmla="*/ 327286 h 3147864"/>
              <a:gd name="connsiteX0" fmla="*/ 925878 w 4308658"/>
              <a:gd name="connsiteY0" fmla="*/ 327286 h 3147864"/>
              <a:gd name="connsiteX1" fmla="*/ 2889590 w 4308658"/>
              <a:gd name="connsiteY1" fmla="*/ 117423 h 3147864"/>
              <a:gd name="connsiteX2" fmla="*/ 3684069 w 4308658"/>
              <a:gd name="connsiteY2" fmla="*/ 1031823 h 3147864"/>
              <a:gd name="connsiteX3" fmla="*/ 4298665 w 4308658"/>
              <a:gd name="connsiteY3" fmla="*/ 1496518 h 3147864"/>
              <a:gd name="connsiteX4" fmla="*/ 3744029 w 4308658"/>
              <a:gd name="connsiteY4" fmla="*/ 2036164 h 3147864"/>
              <a:gd name="connsiteX5" fmla="*/ 3803990 w 4308658"/>
              <a:gd name="connsiteY5" fmla="*/ 2665751 h 3147864"/>
              <a:gd name="connsiteX6" fmla="*/ 2260003 w 4308658"/>
              <a:gd name="connsiteY6" fmla="*/ 3115456 h 3147864"/>
              <a:gd name="connsiteX7" fmla="*/ 472915 w 4308658"/>
              <a:gd name="connsiteY7" fmla="*/ 2860197 h 3147864"/>
              <a:gd name="connsiteX8" fmla="*/ 228460 w 4308658"/>
              <a:gd name="connsiteY8" fmla="*/ 2515850 h 3147864"/>
              <a:gd name="connsiteX9" fmla="*/ 536134 w 4308658"/>
              <a:gd name="connsiteY9" fmla="*/ 2320977 h 3147864"/>
              <a:gd name="connsiteX10" fmla="*/ 566114 w 4308658"/>
              <a:gd name="connsiteY10" fmla="*/ 1751351 h 3147864"/>
              <a:gd name="connsiteX11" fmla="*/ 64957 w 4308658"/>
              <a:gd name="connsiteY11" fmla="*/ 866932 h 3147864"/>
              <a:gd name="connsiteX12" fmla="*/ 176370 w 4308658"/>
              <a:gd name="connsiteY12" fmla="*/ 297305 h 3147864"/>
              <a:gd name="connsiteX13" fmla="*/ 925878 w 4308658"/>
              <a:gd name="connsiteY13" fmla="*/ 327286 h 3147864"/>
              <a:gd name="connsiteX0" fmla="*/ 915182 w 4308658"/>
              <a:gd name="connsiteY0" fmla="*/ 200130 h 3173295"/>
              <a:gd name="connsiteX1" fmla="*/ 2889590 w 4308658"/>
              <a:gd name="connsiteY1" fmla="*/ 142854 h 3173295"/>
              <a:gd name="connsiteX2" fmla="*/ 3684069 w 4308658"/>
              <a:gd name="connsiteY2" fmla="*/ 1057254 h 3173295"/>
              <a:gd name="connsiteX3" fmla="*/ 4298665 w 4308658"/>
              <a:gd name="connsiteY3" fmla="*/ 1521949 h 3173295"/>
              <a:gd name="connsiteX4" fmla="*/ 3744029 w 4308658"/>
              <a:gd name="connsiteY4" fmla="*/ 2061595 h 3173295"/>
              <a:gd name="connsiteX5" fmla="*/ 3803990 w 4308658"/>
              <a:gd name="connsiteY5" fmla="*/ 2691182 h 3173295"/>
              <a:gd name="connsiteX6" fmla="*/ 2260003 w 4308658"/>
              <a:gd name="connsiteY6" fmla="*/ 3140887 h 3173295"/>
              <a:gd name="connsiteX7" fmla="*/ 472915 w 4308658"/>
              <a:gd name="connsiteY7" fmla="*/ 2885628 h 3173295"/>
              <a:gd name="connsiteX8" fmla="*/ 228460 w 4308658"/>
              <a:gd name="connsiteY8" fmla="*/ 2541281 h 3173295"/>
              <a:gd name="connsiteX9" fmla="*/ 536134 w 4308658"/>
              <a:gd name="connsiteY9" fmla="*/ 2346408 h 3173295"/>
              <a:gd name="connsiteX10" fmla="*/ 566114 w 4308658"/>
              <a:gd name="connsiteY10" fmla="*/ 1776782 h 3173295"/>
              <a:gd name="connsiteX11" fmla="*/ 64957 w 4308658"/>
              <a:gd name="connsiteY11" fmla="*/ 892363 h 3173295"/>
              <a:gd name="connsiteX12" fmla="*/ 176370 w 4308658"/>
              <a:gd name="connsiteY12" fmla="*/ 322736 h 3173295"/>
              <a:gd name="connsiteX13" fmla="*/ 915182 w 4308658"/>
              <a:gd name="connsiteY13" fmla="*/ 200130 h 3173295"/>
              <a:gd name="connsiteX0" fmla="*/ 915182 w 4308658"/>
              <a:gd name="connsiteY0" fmla="*/ 280100 h 3253265"/>
              <a:gd name="connsiteX1" fmla="*/ 1955564 w 4308658"/>
              <a:gd name="connsiteY1" fmla="*/ 9546 h 3253265"/>
              <a:gd name="connsiteX2" fmla="*/ 2889590 w 4308658"/>
              <a:gd name="connsiteY2" fmla="*/ 222824 h 3253265"/>
              <a:gd name="connsiteX3" fmla="*/ 3684069 w 4308658"/>
              <a:gd name="connsiteY3" fmla="*/ 1137224 h 3253265"/>
              <a:gd name="connsiteX4" fmla="*/ 4298665 w 4308658"/>
              <a:gd name="connsiteY4" fmla="*/ 1601919 h 3253265"/>
              <a:gd name="connsiteX5" fmla="*/ 3744029 w 4308658"/>
              <a:gd name="connsiteY5" fmla="*/ 2141565 h 3253265"/>
              <a:gd name="connsiteX6" fmla="*/ 3803990 w 4308658"/>
              <a:gd name="connsiteY6" fmla="*/ 2771152 h 3253265"/>
              <a:gd name="connsiteX7" fmla="*/ 2260003 w 4308658"/>
              <a:gd name="connsiteY7" fmla="*/ 3220857 h 3253265"/>
              <a:gd name="connsiteX8" fmla="*/ 472915 w 4308658"/>
              <a:gd name="connsiteY8" fmla="*/ 2965598 h 3253265"/>
              <a:gd name="connsiteX9" fmla="*/ 228460 w 4308658"/>
              <a:gd name="connsiteY9" fmla="*/ 2621251 h 3253265"/>
              <a:gd name="connsiteX10" fmla="*/ 536134 w 4308658"/>
              <a:gd name="connsiteY10" fmla="*/ 2426378 h 3253265"/>
              <a:gd name="connsiteX11" fmla="*/ 566114 w 4308658"/>
              <a:gd name="connsiteY11" fmla="*/ 1856752 h 3253265"/>
              <a:gd name="connsiteX12" fmla="*/ 64957 w 4308658"/>
              <a:gd name="connsiteY12" fmla="*/ 972333 h 3253265"/>
              <a:gd name="connsiteX13" fmla="*/ 176370 w 4308658"/>
              <a:gd name="connsiteY13" fmla="*/ 402706 h 3253265"/>
              <a:gd name="connsiteX14" fmla="*/ 915182 w 4308658"/>
              <a:gd name="connsiteY14" fmla="*/ 280100 h 3253265"/>
              <a:gd name="connsiteX0" fmla="*/ 895573 w 4289049"/>
              <a:gd name="connsiteY0" fmla="*/ 280100 h 3253265"/>
              <a:gd name="connsiteX1" fmla="*/ 1935955 w 4289049"/>
              <a:gd name="connsiteY1" fmla="*/ 9546 h 3253265"/>
              <a:gd name="connsiteX2" fmla="*/ 2869981 w 4289049"/>
              <a:gd name="connsiteY2" fmla="*/ 222824 h 3253265"/>
              <a:gd name="connsiteX3" fmla="*/ 3664460 w 4289049"/>
              <a:gd name="connsiteY3" fmla="*/ 1137224 h 3253265"/>
              <a:gd name="connsiteX4" fmla="*/ 4279056 w 4289049"/>
              <a:gd name="connsiteY4" fmla="*/ 1601919 h 3253265"/>
              <a:gd name="connsiteX5" fmla="*/ 3724420 w 4289049"/>
              <a:gd name="connsiteY5" fmla="*/ 2141565 h 3253265"/>
              <a:gd name="connsiteX6" fmla="*/ 3784381 w 4289049"/>
              <a:gd name="connsiteY6" fmla="*/ 2771152 h 3253265"/>
              <a:gd name="connsiteX7" fmla="*/ 2240394 w 4289049"/>
              <a:gd name="connsiteY7" fmla="*/ 3220857 h 3253265"/>
              <a:gd name="connsiteX8" fmla="*/ 453306 w 4289049"/>
              <a:gd name="connsiteY8" fmla="*/ 2965598 h 3253265"/>
              <a:gd name="connsiteX9" fmla="*/ 208851 w 4289049"/>
              <a:gd name="connsiteY9" fmla="*/ 2621251 h 3253265"/>
              <a:gd name="connsiteX10" fmla="*/ 516525 w 4289049"/>
              <a:gd name="connsiteY10" fmla="*/ 2426378 h 3253265"/>
              <a:gd name="connsiteX11" fmla="*/ 546505 w 4289049"/>
              <a:gd name="connsiteY11" fmla="*/ 1856752 h 3253265"/>
              <a:gd name="connsiteX12" fmla="*/ 45348 w 4289049"/>
              <a:gd name="connsiteY12" fmla="*/ 972333 h 3253265"/>
              <a:gd name="connsiteX13" fmla="*/ 274415 w 4289049"/>
              <a:gd name="connsiteY13" fmla="*/ 496606 h 3253265"/>
              <a:gd name="connsiteX14" fmla="*/ 895573 w 4289049"/>
              <a:gd name="connsiteY14" fmla="*/ 280100 h 3253265"/>
              <a:gd name="connsiteX0" fmla="*/ 780857 w 4174333"/>
              <a:gd name="connsiteY0" fmla="*/ 280100 h 3253265"/>
              <a:gd name="connsiteX1" fmla="*/ 1821239 w 4174333"/>
              <a:gd name="connsiteY1" fmla="*/ 9546 h 3253265"/>
              <a:gd name="connsiteX2" fmla="*/ 2755265 w 4174333"/>
              <a:gd name="connsiteY2" fmla="*/ 222824 h 3253265"/>
              <a:gd name="connsiteX3" fmla="*/ 3549744 w 4174333"/>
              <a:gd name="connsiteY3" fmla="*/ 1137224 h 3253265"/>
              <a:gd name="connsiteX4" fmla="*/ 4164340 w 4174333"/>
              <a:gd name="connsiteY4" fmla="*/ 1601919 h 3253265"/>
              <a:gd name="connsiteX5" fmla="*/ 3609704 w 4174333"/>
              <a:gd name="connsiteY5" fmla="*/ 2141565 h 3253265"/>
              <a:gd name="connsiteX6" fmla="*/ 3669665 w 4174333"/>
              <a:gd name="connsiteY6" fmla="*/ 2771152 h 3253265"/>
              <a:gd name="connsiteX7" fmla="*/ 2125678 w 4174333"/>
              <a:gd name="connsiteY7" fmla="*/ 3220857 h 3253265"/>
              <a:gd name="connsiteX8" fmla="*/ 338590 w 4174333"/>
              <a:gd name="connsiteY8" fmla="*/ 2965598 h 3253265"/>
              <a:gd name="connsiteX9" fmla="*/ 94135 w 4174333"/>
              <a:gd name="connsiteY9" fmla="*/ 2621251 h 3253265"/>
              <a:gd name="connsiteX10" fmla="*/ 401809 w 4174333"/>
              <a:gd name="connsiteY10" fmla="*/ 2426378 h 3253265"/>
              <a:gd name="connsiteX11" fmla="*/ 431789 w 4174333"/>
              <a:gd name="connsiteY11" fmla="*/ 1856752 h 3253265"/>
              <a:gd name="connsiteX12" fmla="*/ 80375 w 4174333"/>
              <a:gd name="connsiteY12" fmla="*/ 913645 h 3253265"/>
              <a:gd name="connsiteX13" fmla="*/ 159699 w 4174333"/>
              <a:gd name="connsiteY13" fmla="*/ 496606 h 3253265"/>
              <a:gd name="connsiteX14" fmla="*/ 780857 w 4174333"/>
              <a:gd name="connsiteY14" fmla="*/ 280100 h 3253265"/>
              <a:gd name="connsiteX0" fmla="*/ 780857 w 4208204"/>
              <a:gd name="connsiteY0" fmla="*/ 280100 h 3253265"/>
              <a:gd name="connsiteX1" fmla="*/ 1821239 w 4208204"/>
              <a:gd name="connsiteY1" fmla="*/ 9546 h 3253265"/>
              <a:gd name="connsiteX2" fmla="*/ 2755265 w 4208204"/>
              <a:gd name="connsiteY2" fmla="*/ 222824 h 3253265"/>
              <a:gd name="connsiteX3" fmla="*/ 3549744 w 4208204"/>
              <a:gd name="connsiteY3" fmla="*/ 1137224 h 3253265"/>
              <a:gd name="connsiteX4" fmla="*/ 4164340 w 4208204"/>
              <a:gd name="connsiteY4" fmla="*/ 1601919 h 3253265"/>
              <a:gd name="connsiteX5" fmla="*/ 3812926 w 4208204"/>
              <a:gd name="connsiteY5" fmla="*/ 2129828 h 3253265"/>
              <a:gd name="connsiteX6" fmla="*/ 3669665 w 4208204"/>
              <a:gd name="connsiteY6" fmla="*/ 2771152 h 3253265"/>
              <a:gd name="connsiteX7" fmla="*/ 2125678 w 4208204"/>
              <a:gd name="connsiteY7" fmla="*/ 3220857 h 3253265"/>
              <a:gd name="connsiteX8" fmla="*/ 338590 w 4208204"/>
              <a:gd name="connsiteY8" fmla="*/ 2965598 h 3253265"/>
              <a:gd name="connsiteX9" fmla="*/ 94135 w 4208204"/>
              <a:gd name="connsiteY9" fmla="*/ 2621251 h 3253265"/>
              <a:gd name="connsiteX10" fmla="*/ 401809 w 4208204"/>
              <a:gd name="connsiteY10" fmla="*/ 2426378 h 3253265"/>
              <a:gd name="connsiteX11" fmla="*/ 431789 w 4208204"/>
              <a:gd name="connsiteY11" fmla="*/ 1856752 h 3253265"/>
              <a:gd name="connsiteX12" fmla="*/ 80375 w 4208204"/>
              <a:gd name="connsiteY12" fmla="*/ 913645 h 3253265"/>
              <a:gd name="connsiteX13" fmla="*/ 159699 w 4208204"/>
              <a:gd name="connsiteY13" fmla="*/ 496606 h 3253265"/>
              <a:gd name="connsiteX14" fmla="*/ 780857 w 4208204"/>
              <a:gd name="connsiteY14" fmla="*/ 280100 h 3253265"/>
              <a:gd name="connsiteX0" fmla="*/ 780857 w 3950873"/>
              <a:gd name="connsiteY0" fmla="*/ 280100 h 3253265"/>
              <a:gd name="connsiteX1" fmla="*/ 1821239 w 3950873"/>
              <a:gd name="connsiteY1" fmla="*/ 9546 h 3253265"/>
              <a:gd name="connsiteX2" fmla="*/ 2755265 w 3950873"/>
              <a:gd name="connsiteY2" fmla="*/ 222824 h 3253265"/>
              <a:gd name="connsiteX3" fmla="*/ 3549744 w 3950873"/>
              <a:gd name="connsiteY3" fmla="*/ 1137224 h 3253265"/>
              <a:gd name="connsiteX4" fmla="*/ 3846401 w 3950873"/>
              <a:gd name="connsiteY4" fmla="*/ 1578445 h 3253265"/>
              <a:gd name="connsiteX5" fmla="*/ 3812926 w 3950873"/>
              <a:gd name="connsiteY5" fmla="*/ 2129828 h 3253265"/>
              <a:gd name="connsiteX6" fmla="*/ 3669665 w 3950873"/>
              <a:gd name="connsiteY6" fmla="*/ 2771152 h 3253265"/>
              <a:gd name="connsiteX7" fmla="*/ 2125678 w 3950873"/>
              <a:gd name="connsiteY7" fmla="*/ 3220857 h 3253265"/>
              <a:gd name="connsiteX8" fmla="*/ 338590 w 3950873"/>
              <a:gd name="connsiteY8" fmla="*/ 2965598 h 3253265"/>
              <a:gd name="connsiteX9" fmla="*/ 94135 w 3950873"/>
              <a:gd name="connsiteY9" fmla="*/ 2621251 h 3253265"/>
              <a:gd name="connsiteX10" fmla="*/ 401809 w 3950873"/>
              <a:gd name="connsiteY10" fmla="*/ 2426378 h 3253265"/>
              <a:gd name="connsiteX11" fmla="*/ 431789 w 3950873"/>
              <a:gd name="connsiteY11" fmla="*/ 1856752 h 3253265"/>
              <a:gd name="connsiteX12" fmla="*/ 80375 w 3950873"/>
              <a:gd name="connsiteY12" fmla="*/ 913645 h 3253265"/>
              <a:gd name="connsiteX13" fmla="*/ 159699 w 3950873"/>
              <a:gd name="connsiteY13" fmla="*/ 496606 h 3253265"/>
              <a:gd name="connsiteX14" fmla="*/ 780857 w 3950873"/>
              <a:gd name="connsiteY14" fmla="*/ 280100 h 3253265"/>
              <a:gd name="connsiteX0" fmla="*/ 780857 w 3950873"/>
              <a:gd name="connsiteY0" fmla="*/ 280100 h 3253265"/>
              <a:gd name="connsiteX1" fmla="*/ 1821239 w 3950873"/>
              <a:gd name="connsiteY1" fmla="*/ 9546 h 3253265"/>
              <a:gd name="connsiteX2" fmla="*/ 2755265 w 3950873"/>
              <a:gd name="connsiteY2" fmla="*/ 222824 h 3253265"/>
              <a:gd name="connsiteX3" fmla="*/ 3350750 w 3950873"/>
              <a:gd name="connsiteY3" fmla="*/ 725533 h 3253265"/>
              <a:gd name="connsiteX4" fmla="*/ 3549744 w 3950873"/>
              <a:gd name="connsiteY4" fmla="*/ 1137224 h 3253265"/>
              <a:gd name="connsiteX5" fmla="*/ 3846401 w 3950873"/>
              <a:gd name="connsiteY5" fmla="*/ 1578445 h 3253265"/>
              <a:gd name="connsiteX6" fmla="*/ 3812926 w 3950873"/>
              <a:gd name="connsiteY6" fmla="*/ 2129828 h 3253265"/>
              <a:gd name="connsiteX7" fmla="*/ 3669665 w 3950873"/>
              <a:gd name="connsiteY7" fmla="*/ 2771152 h 3253265"/>
              <a:gd name="connsiteX8" fmla="*/ 2125678 w 3950873"/>
              <a:gd name="connsiteY8" fmla="*/ 3220857 h 3253265"/>
              <a:gd name="connsiteX9" fmla="*/ 338590 w 3950873"/>
              <a:gd name="connsiteY9" fmla="*/ 2965598 h 3253265"/>
              <a:gd name="connsiteX10" fmla="*/ 94135 w 3950873"/>
              <a:gd name="connsiteY10" fmla="*/ 2621251 h 3253265"/>
              <a:gd name="connsiteX11" fmla="*/ 401809 w 3950873"/>
              <a:gd name="connsiteY11" fmla="*/ 2426378 h 3253265"/>
              <a:gd name="connsiteX12" fmla="*/ 431789 w 3950873"/>
              <a:gd name="connsiteY12" fmla="*/ 1856752 h 3253265"/>
              <a:gd name="connsiteX13" fmla="*/ 80375 w 3950873"/>
              <a:gd name="connsiteY13" fmla="*/ 913645 h 3253265"/>
              <a:gd name="connsiteX14" fmla="*/ 159699 w 3950873"/>
              <a:gd name="connsiteY14" fmla="*/ 496606 h 3253265"/>
              <a:gd name="connsiteX15" fmla="*/ 780857 w 3950873"/>
              <a:gd name="connsiteY15" fmla="*/ 280100 h 3253265"/>
              <a:gd name="connsiteX0" fmla="*/ 780857 w 3950873"/>
              <a:gd name="connsiteY0" fmla="*/ 280100 h 3253265"/>
              <a:gd name="connsiteX1" fmla="*/ 1821239 w 3950873"/>
              <a:gd name="connsiteY1" fmla="*/ 9546 h 3253265"/>
              <a:gd name="connsiteX2" fmla="*/ 2755265 w 3950873"/>
              <a:gd name="connsiteY2" fmla="*/ 222824 h 3253265"/>
              <a:gd name="connsiteX3" fmla="*/ 3457709 w 3950873"/>
              <a:gd name="connsiteY3" fmla="*/ 608158 h 3253265"/>
              <a:gd name="connsiteX4" fmla="*/ 3549744 w 3950873"/>
              <a:gd name="connsiteY4" fmla="*/ 1137224 h 3253265"/>
              <a:gd name="connsiteX5" fmla="*/ 3846401 w 3950873"/>
              <a:gd name="connsiteY5" fmla="*/ 1578445 h 3253265"/>
              <a:gd name="connsiteX6" fmla="*/ 3812926 w 3950873"/>
              <a:gd name="connsiteY6" fmla="*/ 2129828 h 3253265"/>
              <a:gd name="connsiteX7" fmla="*/ 3669665 w 3950873"/>
              <a:gd name="connsiteY7" fmla="*/ 2771152 h 3253265"/>
              <a:gd name="connsiteX8" fmla="*/ 2125678 w 3950873"/>
              <a:gd name="connsiteY8" fmla="*/ 3220857 h 3253265"/>
              <a:gd name="connsiteX9" fmla="*/ 338590 w 3950873"/>
              <a:gd name="connsiteY9" fmla="*/ 2965598 h 3253265"/>
              <a:gd name="connsiteX10" fmla="*/ 94135 w 3950873"/>
              <a:gd name="connsiteY10" fmla="*/ 2621251 h 3253265"/>
              <a:gd name="connsiteX11" fmla="*/ 401809 w 3950873"/>
              <a:gd name="connsiteY11" fmla="*/ 2426378 h 3253265"/>
              <a:gd name="connsiteX12" fmla="*/ 431789 w 3950873"/>
              <a:gd name="connsiteY12" fmla="*/ 1856752 h 3253265"/>
              <a:gd name="connsiteX13" fmla="*/ 80375 w 3950873"/>
              <a:gd name="connsiteY13" fmla="*/ 913645 h 3253265"/>
              <a:gd name="connsiteX14" fmla="*/ 159699 w 3950873"/>
              <a:gd name="connsiteY14" fmla="*/ 496606 h 3253265"/>
              <a:gd name="connsiteX15" fmla="*/ 780857 w 3950873"/>
              <a:gd name="connsiteY15" fmla="*/ 280100 h 3253265"/>
              <a:gd name="connsiteX0" fmla="*/ 792058 w 3962074"/>
              <a:gd name="connsiteY0" fmla="*/ 280100 h 3251309"/>
              <a:gd name="connsiteX1" fmla="*/ 1832440 w 3962074"/>
              <a:gd name="connsiteY1" fmla="*/ 9546 h 3251309"/>
              <a:gd name="connsiteX2" fmla="*/ 2766466 w 3962074"/>
              <a:gd name="connsiteY2" fmla="*/ 222824 h 3251309"/>
              <a:gd name="connsiteX3" fmla="*/ 3468910 w 3962074"/>
              <a:gd name="connsiteY3" fmla="*/ 608158 h 3251309"/>
              <a:gd name="connsiteX4" fmla="*/ 3560945 w 3962074"/>
              <a:gd name="connsiteY4" fmla="*/ 1137224 h 3251309"/>
              <a:gd name="connsiteX5" fmla="*/ 3857602 w 3962074"/>
              <a:gd name="connsiteY5" fmla="*/ 1578445 h 3251309"/>
              <a:gd name="connsiteX6" fmla="*/ 3824127 w 3962074"/>
              <a:gd name="connsiteY6" fmla="*/ 2129828 h 3251309"/>
              <a:gd name="connsiteX7" fmla="*/ 3680866 w 3962074"/>
              <a:gd name="connsiteY7" fmla="*/ 2771152 h 3251309"/>
              <a:gd name="connsiteX8" fmla="*/ 2136879 w 3962074"/>
              <a:gd name="connsiteY8" fmla="*/ 3220857 h 3251309"/>
              <a:gd name="connsiteX9" fmla="*/ 1045023 w 3962074"/>
              <a:gd name="connsiteY9" fmla="*/ 2953861 h 3251309"/>
              <a:gd name="connsiteX10" fmla="*/ 105336 w 3962074"/>
              <a:gd name="connsiteY10" fmla="*/ 2621251 h 3251309"/>
              <a:gd name="connsiteX11" fmla="*/ 413010 w 3962074"/>
              <a:gd name="connsiteY11" fmla="*/ 2426378 h 3251309"/>
              <a:gd name="connsiteX12" fmla="*/ 442990 w 3962074"/>
              <a:gd name="connsiteY12" fmla="*/ 1856752 h 3251309"/>
              <a:gd name="connsiteX13" fmla="*/ 91576 w 3962074"/>
              <a:gd name="connsiteY13" fmla="*/ 913645 h 3251309"/>
              <a:gd name="connsiteX14" fmla="*/ 170900 w 3962074"/>
              <a:gd name="connsiteY14" fmla="*/ 496606 h 3251309"/>
              <a:gd name="connsiteX15" fmla="*/ 792058 w 3962074"/>
              <a:gd name="connsiteY15" fmla="*/ 280100 h 3251309"/>
              <a:gd name="connsiteX0" fmla="*/ 742652 w 3962074"/>
              <a:gd name="connsiteY0" fmla="*/ 182759 h 3247867"/>
              <a:gd name="connsiteX1" fmla="*/ 1832440 w 3962074"/>
              <a:gd name="connsiteY1" fmla="*/ 6104 h 3247867"/>
              <a:gd name="connsiteX2" fmla="*/ 2766466 w 3962074"/>
              <a:gd name="connsiteY2" fmla="*/ 219382 h 3247867"/>
              <a:gd name="connsiteX3" fmla="*/ 3468910 w 3962074"/>
              <a:gd name="connsiteY3" fmla="*/ 604716 h 3247867"/>
              <a:gd name="connsiteX4" fmla="*/ 3560945 w 3962074"/>
              <a:gd name="connsiteY4" fmla="*/ 1133782 h 3247867"/>
              <a:gd name="connsiteX5" fmla="*/ 3857602 w 3962074"/>
              <a:gd name="connsiteY5" fmla="*/ 1575003 h 3247867"/>
              <a:gd name="connsiteX6" fmla="*/ 3824127 w 3962074"/>
              <a:gd name="connsiteY6" fmla="*/ 2126386 h 3247867"/>
              <a:gd name="connsiteX7" fmla="*/ 3680866 w 3962074"/>
              <a:gd name="connsiteY7" fmla="*/ 2767710 h 3247867"/>
              <a:gd name="connsiteX8" fmla="*/ 2136879 w 3962074"/>
              <a:gd name="connsiteY8" fmla="*/ 3217415 h 3247867"/>
              <a:gd name="connsiteX9" fmla="*/ 1045023 w 3962074"/>
              <a:gd name="connsiteY9" fmla="*/ 2950419 h 3247867"/>
              <a:gd name="connsiteX10" fmla="*/ 105336 w 3962074"/>
              <a:gd name="connsiteY10" fmla="*/ 2617809 h 3247867"/>
              <a:gd name="connsiteX11" fmla="*/ 413010 w 3962074"/>
              <a:gd name="connsiteY11" fmla="*/ 2422936 h 3247867"/>
              <a:gd name="connsiteX12" fmla="*/ 442990 w 3962074"/>
              <a:gd name="connsiteY12" fmla="*/ 1853310 h 3247867"/>
              <a:gd name="connsiteX13" fmla="*/ 91576 w 3962074"/>
              <a:gd name="connsiteY13" fmla="*/ 910203 h 3247867"/>
              <a:gd name="connsiteX14" fmla="*/ 170900 w 3962074"/>
              <a:gd name="connsiteY14" fmla="*/ 493164 h 3247867"/>
              <a:gd name="connsiteX15" fmla="*/ 742652 w 3962074"/>
              <a:gd name="connsiteY15" fmla="*/ 182759 h 3247867"/>
              <a:gd name="connsiteX0" fmla="*/ 696424 w 3915846"/>
              <a:gd name="connsiteY0" fmla="*/ 182759 h 3247867"/>
              <a:gd name="connsiteX1" fmla="*/ 1786212 w 3915846"/>
              <a:gd name="connsiteY1" fmla="*/ 6104 h 3247867"/>
              <a:gd name="connsiteX2" fmla="*/ 2720238 w 3915846"/>
              <a:gd name="connsiteY2" fmla="*/ 219382 h 3247867"/>
              <a:gd name="connsiteX3" fmla="*/ 3422682 w 3915846"/>
              <a:gd name="connsiteY3" fmla="*/ 604716 h 3247867"/>
              <a:gd name="connsiteX4" fmla="*/ 3514717 w 3915846"/>
              <a:gd name="connsiteY4" fmla="*/ 1133782 h 3247867"/>
              <a:gd name="connsiteX5" fmla="*/ 3811374 w 3915846"/>
              <a:gd name="connsiteY5" fmla="*/ 1575003 h 3247867"/>
              <a:gd name="connsiteX6" fmla="*/ 3777899 w 3915846"/>
              <a:gd name="connsiteY6" fmla="*/ 2126386 h 3247867"/>
              <a:gd name="connsiteX7" fmla="*/ 3634638 w 3915846"/>
              <a:gd name="connsiteY7" fmla="*/ 2767710 h 3247867"/>
              <a:gd name="connsiteX8" fmla="*/ 2090651 w 3915846"/>
              <a:gd name="connsiteY8" fmla="*/ 3217415 h 3247867"/>
              <a:gd name="connsiteX9" fmla="*/ 998795 w 3915846"/>
              <a:gd name="connsiteY9" fmla="*/ 2950419 h 3247867"/>
              <a:gd name="connsiteX10" fmla="*/ 551119 w 3915846"/>
              <a:gd name="connsiteY10" fmla="*/ 2699972 h 3247867"/>
              <a:gd name="connsiteX11" fmla="*/ 366782 w 3915846"/>
              <a:gd name="connsiteY11" fmla="*/ 2422936 h 3247867"/>
              <a:gd name="connsiteX12" fmla="*/ 396762 w 3915846"/>
              <a:gd name="connsiteY12" fmla="*/ 1853310 h 3247867"/>
              <a:gd name="connsiteX13" fmla="*/ 45348 w 3915846"/>
              <a:gd name="connsiteY13" fmla="*/ 910203 h 3247867"/>
              <a:gd name="connsiteX14" fmla="*/ 124672 w 3915846"/>
              <a:gd name="connsiteY14" fmla="*/ 493164 h 3247867"/>
              <a:gd name="connsiteX15" fmla="*/ 696424 w 3915846"/>
              <a:gd name="connsiteY15" fmla="*/ 182759 h 324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15846" h="3247867">
                <a:moveTo>
                  <a:pt x="696424" y="182759"/>
                </a:moveTo>
                <a:cubicBezTo>
                  <a:pt x="973347" y="101582"/>
                  <a:pt x="1448910" y="0"/>
                  <a:pt x="1786212" y="6104"/>
                </a:cubicBezTo>
                <a:cubicBezTo>
                  <a:pt x="2123514" y="12208"/>
                  <a:pt x="2447493" y="119613"/>
                  <a:pt x="2720238" y="219382"/>
                </a:cubicBezTo>
                <a:cubicBezTo>
                  <a:pt x="2992983" y="319151"/>
                  <a:pt x="3290269" y="452316"/>
                  <a:pt x="3422682" y="604716"/>
                </a:cubicBezTo>
                <a:cubicBezTo>
                  <a:pt x="3555095" y="757116"/>
                  <a:pt x="3449935" y="972068"/>
                  <a:pt x="3514717" y="1133782"/>
                </a:cubicBezTo>
                <a:cubicBezTo>
                  <a:pt x="3579499" y="1295496"/>
                  <a:pt x="3767510" y="1409569"/>
                  <a:pt x="3811374" y="1575003"/>
                </a:cubicBezTo>
                <a:cubicBezTo>
                  <a:pt x="3855238" y="1740437"/>
                  <a:pt x="3807355" y="1927601"/>
                  <a:pt x="3777899" y="2126386"/>
                </a:cubicBezTo>
                <a:cubicBezTo>
                  <a:pt x="3748443" y="2325171"/>
                  <a:pt x="3915846" y="2585872"/>
                  <a:pt x="3634638" y="2767710"/>
                </a:cubicBezTo>
                <a:cubicBezTo>
                  <a:pt x="3353430" y="2949548"/>
                  <a:pt x="2529958" y="3186964"/>
                  <a:pt x="2090651" y="3217415"/>
                </a:cubicBezTo>
                <a:cubicBezTo>
                  <a:pt x="1651344" y="3247867"/>
                  <a:pt x="1255384" y="3036659"/>
                  <a:pt x="998795" y="2950419"/>
                </a:cubicBezTo>
                <a:cubicBezTo>
                  <a:pt x="742206" y="2864179"/>
                  <a:pt x="656455" y="2787886"/>
                  <a:pt x="551119" y="2699972"/>
                </a:cubicBezTo>
                <a:cubicBezTo>
                  <a:pt x="445783" y="2612058"/>
                  <a:pt x="392508" y="2564046"/>
                  <a:pt x="366782" y="2422936"/>
                </a:cubicBezTo>
                <a:cubicBezTo>
                  <a:pt x="341056" y="2281826"/>
                  <a:pt x="450334" y="2105432"/>
                  <a:pt x="396762" y="1853310"/>
                </a:cubicBezTo>
                <a:cubicBezTo>
                  <a:pt x="343190" y="1601188"/>
                  <a:pt x="90696" y="1136894"/>
                  <a:pt x="45348" y="910203"/>
                </a:cubicBezTo>
                <a:cubicBezTo>
                  <a:pt x="0" y="683512"/>
                  <a:pt x="16159" y="614405"/>
                  <a:pt x="124672" y="493164"/>
                </a:cubicBezTo>
                <a:cubicBezTo>
                  <a:pt x="233185" y="371923"/>
                  <a:pt x="419501" y="263936"/>
                  <a:pt x="696424" y="1827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de-AT" dirty="0"/>
          </a:p>
        </p:txBody>
      </p:sp>
      <p:sp>
        <p:nvSpPr>
          <p:cNvPr id="26" name="Textfeld 25"/>
          <p:cNvSpPr txBox="1"/>
          <p:nvPr/>
        </p:nvSpPr>
        <p:spPr>
          <a:xfrm>
            <a:off x="4583833" y="1435434"/>
            <a:ext cx="3057525" cy="769431"/>
          </a:xfrm>
          <a:prstGeom prst="rect">
            <a:avLst/>
          </a:prstGeom>
          <a:noFill/>
        </p:spPr>
        <p:txBody>
          <a:bodyPr lIns="91430" tIns="45715" rIns="91430" bIns="45715">
            <a:spAutoFit/>
          </a:bodyPr>
          <a:lstStyle/>
          <a:p>
            <a:pPr>
              <a:defRPr/>
            </a:pPr>
            <a:r>
              <a:rPr lang="de-DE" sz="2000" b="1" dirty="0"/>
              <a:t>Irrelevante Umgebung</a:t>
            </a:r>
          </a:p>
          <a:p>
            <a:pPr>
              <a:defRPr/>
            </a:pPr>
            <a:r>
              <a:rPr lang="de-DE" sz="1200" dirty="0"/>
              <a:t>Hat keinen Einfluss auf unser System und kann daher (explizit) ignoriert werden.</a:t>
            </a:r>
            <a:endParaRPr lang="de-AT" sz="1200" dirty="0"/>
          </a:p>
        </p:txBody>
      </p:sp>
      <p:grpSp>
        <p:nvGrpSpPr>
          <p:cNvPr id="52" name="Gruppieren 51"/>
          <p:cNvGrpSpPr/>
          <p:nvPr/>
        </p:nvGrpSpPr>
        <p:grpSpPr>
          <a:xfrm>
            <a:off x="1127448" y="2131976"/>
            <a:ext cx="7778604" cy="4255068"/>
            <a:chOff x="97703" y="1959634"/>
            <a:chExt cx="7778604" cy="4255068"/>
          </a:xfrm>
        </p:grpSpPr>
        <p:cxnSp>
          <p:nvCxnSpPr>
            <p:cNvPr id="15" name="Gerade Verbindung 16"/>
            <p:cNvCxnSpPr/>
            <p:nvPr/>
          </p:nvCxnSpPr>
          <p:spPr>
            <a:xfrm rot="10800000" flipH="1">
              <a:off x="97703" y="5993357"/>
              <a:ext cx="990600" cy="1588"/>
            </a:xfrm>
            <a:prstGeom prst="line">
              <a:avLst/>
            </a:prstGeom>
            <a:ln w="508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ihandform 22"/>
            <p:cNvSpPr/>
            <p:nvPr/>
          </p:nvSpPr>
          <p:spPr>
            <a:xfrm>
              <a:off x="1825895" y="1959634"/>
              <a:ext cx="6050412" cy="4255068"/>
            </a:xfrm>
            <a:custGeom>
              <a:avLst/>
              <a:gdLst>
                <a:gd name="connsiteX0" fmla="*/ 979357 w 4362137"/>
                <a:gd name="connsiteY0" fmla="*/ 419725 h 3302833"/>
                <a:gd name="connsiteX1" fmla="*/ 2943069 w 4362137"/>
                <a:gd name="connsiteY1" fmla="*/ 209862 h 3302833"/>
                <a:gd name="connsiteX2" fmla="*/ 3737548 w 4362137"/>
                <a:gd name="connsiteY2" fmla="*/ 1124262 h 3302833"/>
                <a:gd name="connsiteX3" fmla="*/ 4352144 w 4362137"/>
                <a:gd name="connsiteY3" fmla="*/ 1588957 h 3302833"/>
                <a:gd name="connsiteX4" fmla="*/ 3797508 w 4362137"/>
                <a:gd name="connsiteY4" fmla="*/ 2128603 h 3302833"/>
                <a:gd name="connsiteX5" fmla="*/ 3857469 w 4362137"/>
                <a:gd name="connsiteY5" fmla="*/ 2758190 h 3302833"/>
                <a:gd name="connsiteX6" fmla="*/ 2313482 w 4362137"/>
                <a:gd name="connsiteY6" fmla="*/ 3207895 h 3302833"/>
                <a:gd name="connsiteX7" fmla="*/ 1279161 w 4362137"/>
                <a:gd name="connsiteY7" fmla="*/ 2188564 h 3302833"/>
                <a:gd name="connsiteX8" fmla="*/ 589613 w 4362137"/>
                <a:gd name="connsiteY8" fmla="*/ 2863121 h 3302833"/>
                <a:gd name="connsiteX9" fmla="*/ 619593 w 4362137"/>
                <a:gd name="connsiteY9" fmla="*/ 1843790 h 3302833"/>
                <a:gd name="connsiteX10" fmla="*/ 64957 w 4362137"/>
                <a:gd name="connsiteY10" fmla="*/ 959371 h 3302833"/>
                <a:gd name="connsiteX11" fmla="*/ 229849 w 4362137"/>
                <a:gd name="connsiteY11" fmla="*/ 89941 h 3302833"/>
                <a:gd name="connsiteX12" fmla="*/ 979357 w 4362137"/>
                <a:gd name="connsiteY12" fmla="*/ 419725 h 3302833"/>
                <a:gd name="connsiteX0" fmla="*/ 979357 w 4362137"/>
                <a:gd name="connsiteY0" fmla="*/ 419725 h 3302833"/>
                <a:gd name="connsiteX1" fmla="*/ 2943069 w 4362137"/>
                <a:gd name="connsiteY1" fmla="*/ 209862 h 3302833"/>
                <a:gd name="connsiteX2" fmla="*/ 3737548 w 4362137"/>
                <a:gd name="connsiteY2" fmla="*/ 1124262 h 3302833"/>
                <a:gd name="connsiteX3" fmla="*/ 4352144 w 4362137"/>
                <a:gd name="connsiteY3" fmla="*/ 1588957 h 3302833"/>
                <a:gd name="connsiteX4" fmla="*/ 3797508 w 4362137"/>
                <a:gd name="connsiteY4" fmla="*/ 2128603 h 3302833"/>
                <a:gd name="connsiteX5" fmla="*/ 3857469 w 4362137"/>
                <a:gd name="connsiteY5" fmla="*/ 2758190 h 3302833"/>
                <a:gd name="connsiteX6" fmla="*/ 2313482 w 4362137"/>
                <a:gd name="connsiteY6" fmla="*/ 3207895 h 3302833"/>
                <a:gd name="connsiteX7" fmla="*/ 1279161 w 4362137"/>
                <a:gd name="connsiteY7" fmla="*/ 2188564 h 3302833"/>
                <a:gd name="connsiteX8" fmla="*/ 934387 w 4362137"/>
                <a:gd name="connsiteY8" fmla="*/ 2608289 h 3302833"/>
                <a:gd name="connsiteX9" fmla="*/ 589613 w 4362137"/>
                <a:gd name="connsiteY9" fmla="*/ 2863121 h 3302833"/>
                <a:gd name="connsiteX10" fmla="*/ 619593 w 4362137"/>
                <a:gd name="connsiteY10" fmla="*/ 1843790 h 3302833"/>
                <a:gd name="connsiteX11" fmla="*/ 64957 w 4362137"/>
                <a:gd name="connsiteY11" fmla="*/ 959371 h 3302833"/>
                <a:gd name="connsiteX12" fmla="*/ 229849 w 4362137"/>
                <a:gd name="connsiteY12" fmla="*/ 89941 h 3302833"/>
                <a:gd name="connsiteX13" fmla="*/ 979357 w 4362137"/>
                <a:gd name="connsiteY13" fmla="*/ 419725 h 3302833"/>
                <a:gd name="connsiteX0" fmla="*/ 979357 w 4362137"/>
                <a:gd name="connsiteY0" fmla="*/ 419725 h 3247869"/>
                <a:gd name="connsiteX1" fmla="*/ 2943069 w 4362137"/>
                <a:gd name="connsiteY1" fmla="*/ 209862 h 3247869"/>
                <a:gd name="connsiteX2" fmla="*/ 3737548 w 4362137"/>
                <a:gd name="connsiteY2" fmla="*/ 1124262 h 3247869"/>
                <a:gd name="connsiteX3" fmla="*/ 4352144 w 4362137"/>
                <a:gd name="connsiteY3" fmla="*/ 1588957 h 3247869"/>
                <a:gd name="connsiteX4" fmla="*/ 3797508 w 4362137"/>
                <a:gd name="connsiteY4" fmla="*/ 2128603 h 3247869"/>
                <a:gd name="connsiteX5" fmla="*/ 3857469 w 4362137"/>
                <a:gd name="connsiteY5" fmla="*/ 2758190 h 3247869"/>
                <a:gd name="connsiteX6" fmla="*/ 2313482 w 4362137"/>
                <a:gd name="connsiteY6" fmla="*/ 3207895 h 3247869"/>
                <a:gd name="connsiteX7" fmla="*/ 1489023 w 4362137"/>
                <a:gd name="connsiteY7" fmla="*/ 2518348 h 3247869"/>
                <a:gd name="connsiteX8" fmla="*/ 934387 w 4362137"/>
                <a:gd name="connsiteY8" fmla="*/ 2608289 h 3247869"/>
                <a:gd name="connsiteX9" fmla="*/ 589613 w 4362137"/>
                <a:gd name="connsiteY9" fmla="*/ 2863121 h 3247869"/>
                <a:gd name="connsiteX10" fmla="*/ 619593 w 4362137"/>
                <a:gd name="connsiteY10" fmla="*/ 1843790 h 3247869"/>
                <a:gd name="connsiteX11" fmla="*/ 64957 w 4362137"/>
                <a:gd name="connsiteY11" fmla="*/ 959371 h 3247869"/>
                <a:gd name="connsiteX12" fmla="*/ 229849 w 4362137"/>
                <a:gd name="connsiteY12" fmla="*/ 89941 h 3247869"/>
                <a:gd name="connsiteX13" fmla="*/ 979357 w 4362137"/>
                <a:gd name="connsiteY13" fmla="*/ 419725 h 3247869"/>
                <a:gd name="connsiteX0" fmla="*/ 979357 w 4362137"/>
                <a:gd name="connsiteY0" fmla="*/ 419725 h 3247869"/>
                <a:gd name="connsiteX1" fmla="*/ 2943069 w 4362137"/>
                <a:gd name="connsiteY1" fmla="*/ 209862 h 3247869"/>
                <a:gd name="connsiteX2" fmla="*/ 3737548 w 4362137"/>
                <a:gd name="connsiteY2" fmla="*/ 1124262 h 3247869"/>
                <a:gd name="connsiteX3" fmla="*/ 4352144 w 4362137"/>
                <a:gd name="connsiteY3" fmla="*/ 1588957 h 3247869"/>
                <a:gd name="connsiteX4" fmla="*/ 3797508 w 4362137"/>
                <a:gd name="connsiteY4" fmla="*/ 2128603 h 3247869"/>
                <a:gd name="connsiteX5" fmla="*/ 3857469 w 4362137"/>
                <a:gd name="connsiteY5" fmla="*/ 2758190 h 3247869"/>
                <a:gd name="connsiteX6" fmla="*/ 2313482 w 4362137"/>
                <a:gd name="connsiteY6" fmla="*/ 3207895 h 3247869"/>
                <a:gd name="connsiteX7" fmla="*/ 1489023 w 4362137"/>
                <a:gd name="connsiteY7" fmla="*/ 2518348 h 3247869"/>
                <a:gd name="connsiteX8" fmla="*/ 934387 w 4362137"/>
                <a:gd name="connsiteY8" fmla="*/ 2608289 h 3247869"/>
                <a:gd name="connsiteX9" fmla="*/ 589613 w 4362137"/>
                <a:gd name="connsiteY9" fmla="*/ 2413416 h 3247869"/>
                <a:gd name="connsiteX10" fmla="*/ 619593 w 4362137"/>
                <a:gd name="connsiteY10" fmla="*/ 1843790 h 3247869"/>
                <a:gd name="connsiteX11" fmla="*/ 64957 w 4362137"/>
                <a:gd name="connsiteY11" fmla="*/ 959371 h 3247869"/>
                <a:gd name="connsiteX12" fmla="*/ 229849 w 4362137"/>
                <a:gd name="connsiteY12" fmla="*/ 89941 h 3247869"/>
                <a:gd name="connsiteX13" fmla="*/ 979357 w 4362137"/>
                <a:gd name="connsiteY13" fmla="*/ 419725 h 3247869"/>
                <a:gd name="connsiteX0" fmla="*/ 979357 w 4362137"/>
                <a:gd name="connsiteY0" fmla="*/ 327286 h 3155430"/>
                <a:gd name="connsiteX1" fmla="*/ 2943069 w 4362137"/>
                <a:gd name="connsiteY1" fmla="*/ 117423 h 3155430"/>
                <a:gd name="connsiteX2" fmla="*/ 3737548 w 4362137"/>
                <a:gd name="connsiteY2" fmla="*/ 1031823 h 3155430"/>
                <a:gd name="connsiteX3" fmla="*/ 4352144 w 4362137"/>
                <a:gd name="connsiteY3" fmla="*/ 1496518 h 3155430"/>
                <a:gd name="connsiteX4" fmla="*/ 3797508 w 4362137"/>
                <a:gd name="connsiteY4" fmla="*/ 2036164 h 3155430"/>
                <a:gd name="connsiteX5" fmla="*/ 3857469 w 4362137"/>
                <a:gd name="connsiteY5" fmla="*/ 2665751 h 3155430"/>
                <a:gd name="connsiteX6" fmla="*/ 2313482 w 4362137"/>
                <a:gd name="connsiteY6" fmla="*/ 3115456 h 3155430"/>
                <a:gd name="connsiteX7" fmla="*/ 1489023 w 4362137"/>
                <a:gd name="connsiteY7" fmla="*/ 2425909 h 3155430"/>
                <a:gd name="connsiteX8" fmla="*/ 934387 w 4362137"/>
                <a:gd name="connsiteY8" fmla="*/ 2515850 h 3155430"/>
                <a:gd name="connsiteX9" fmla="*/ 589613 w 4362137"/>
                <a:gd name="connsiteY9" fmla="*/ 2320977 h 3155430"/>
                <a:gd name="connsiteX10" fmla="*/ 619593 w 4362137"/>
                <a:gd name="connsiteY10" fmla="*/ 1751351 h 3155430"/>
                <a:gd name="connsiteX11" fmla="*/ 64957 w 4362137"/>
                <a:gd name="connsiteY11" fmla="*/ 866932 h 3155430"/>
                <a:gd name="connsiteX12" fmla="*/ 229849 w 4362137"/>
                <a:gd name="connsiteY12" fmla="*/ 297305 h 3155430"/>
                <a:gd name="connsiteX13" fmla="*/ 979357 w 4362137"/>
                <a:gd name="connsiteY13" fmla="*/ 327286 h 315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62137" h="3155430">
                  <a:moveTo>
                    <a:pt x="979357" y="327286"/>
                  </a:moveTo>
                  <a:cubicBezTo>
                    <a:pt x="1431560" y="297306"/>
                    <a:pt x="2483370" y="0"/>
                    <a:pt x="2943069" y="117423"/>
                  </a:cubicBezTo>
                  <a:cubicBezTo>
                    <a:pt x="3402768" y="234846"/>
                    <a:pt x="3502702" y="801974"/>
                    <a:pt x="3737548" y="1031823"/>
                  </a:cubicBezTo>
                  <a:cubicBezTo>
                    <a:pt x="3972394" y="1261672"/>
                    <a:pt x="4342151" y="1329128"/>
                    <a:pt x="4352144" y="1496518"/>
                  </a:cubicBezTo>
                  <a:cubicBezTo>
                    <a:pt x="4362137" y="1663908"/>
                    <a:pt x="3879954" y="1841292"/>
                    <a:pt x="3797508" y="2036164"/>
                  </a:cubicBezTo>
                  <a:cubicBezTo>
                    <a:pt x="3715062" y="2231036"/>
                    <a:pt x="4104807" y="2485869"/>
                    <a:pt x="3857469" y="2665751"/>
                  </a:cubicBezTo>
                  <a:cubicBezTo>
                    <a:pt x="3610131" y="2845633"/>
                    <a:pt x="2708223" y="3155430"/>
                    <a:pt x="2313482" y="3115456"/>
                  </a:cubicBezTo>
                  <a:cubicBezTo>
                    <a:pt x="1918741" y="3075482"/>
                    <a:pt x="1718872" y="2525843"/>
                    <a:pt x="1489023" y="2425909"/>
                  </a:cubicBezTo>
                  <a:cubicBezTo>
                    <a:pt x="1259174" y="2325975"/>
                    <a:pt x="1084289" y="2533339"/>
                    <a:pt x="934387" y="2515850"/>
                  </a:cubicBezTo>
                  <a:cubicBezTo>
                    <a:pt x="784485" y="2498361"/>
                    <a:pt x="642079" y="2448394"/>
                    <a:pt x="589613" y="2320977"/>
                  </a:cubicBezTo>
                  <a:cubicBezTo>
                    <a:pt x="537147" y="2193560"/>
                    <a:pt x="707036" y="1993692"/>
                    <a:pt x="619593" y="1751351"/>
                  </a:cubicBezTo>
                  <a:cubicBezTo>
                    <a:pt x="532150" y="1509010"/>
                    <a:pt x="129914" y="1109273"/>
                    <a:pt x="64957" y="866932"/>
                  </a:cubicBezTo>
                  <a:cubicBezTo>
                    <a:pt x="0" y="624591"/>
                    <a:pt x="77449" y="387246"/>
                    <a:pt x="229849" y="297305"/>
                  </a:cubicBezTo>
                  <a:cubicBezTo>
                    <a:pt x="382249" y="207364"/>
                    <a:pt x="527154" y="357266"/>
                    <a:pt x="979357" y="32728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6200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>
                <a:defRPr/>
              </a:pPr>
              <a:endParaRPr lang="de-AT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697690" y="2371537"/>
              <a:ext cx="2736717" cy="769431"/>
            </a:xfrm>
            <a:prstGeom prst="rect">
              <a:avLst/>
            </a:prstGeom>
            <a:noFill/>
          </p:spPr>
          <p:txBody>
            <a:bodyPr wrap="square" lIns="91430" tIns="45715" rIns="91430" bIns="45715">
              <a:spAutoFit/>
            </a:bodyPr>
            <a:lstStyle/>
            <a:p>
              <a:pPr algn="ctr">
                <a:defRPr/>
              </a:pPr>
              <a:r>
                <a:rPr lang="de-DE" sz="2000" b="1" dirty="0">
                  <a:solidFill>
                    <a:schemeClr val="bg1"/>
                  </a:solidFill>
                </a:rPr>
                <a:t>Systemkontext</a:t>
              </a:r>
            </a:p>
            <a:p>
              <a:pPr algn="ctr">
                <a:defRPr/>
              </a:pPr>
              <a:r>
                <a:rPr lang="de-DE" sz="1200" b="1" dirty="0">
                  <a:solidFill>
                    <a:schemeClr val="bg1"/>
                  </a:solidFill>
                </a:rPr>
                <a:t>Hat Einfluss auf unser System.</a:t>
              </a:r>
            </a:p>
            <a:p>
              <a:pPr algn="ctr">
                <a:defRPr/>
              </a:pPr>
              <a:r>
                <a:rPr lang="de-DE" sz="1200" b="1" dirty="0">
                  <a:solidFill>
                    <a:schemeClr val="bg1"/>
                  </a:solidFill>
                </a:rPr>
                <a:t>Ist zum Verständnis wichtig.</a:t>
              </a:r>
              <a:endParaRPr lang="de-AT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151833" y="3918892"/>
              <a:ext cx="216024" cy="6622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28" name="Gerade Verbindung mit Pfeil 27"/>
            <p:cNvCxnSpPr/>
            <p:nvPr/>
          </p:nvCxnSpPr>
          <p:spPr>
            <a:xfrm>
              <a:off x="3935809" y="4181723"/>
              <a:ext cx="64807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>
              <a:off x="3935809" y="4318449"/>
              <a:ext cx="64807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2725995" y="3906481"/>
              <a:ext cx="1476164" cy="646321"/>
            </a:xfrm>
            <a:prstGeom prst="rect">
              <a:avLst/>
            </a:prstGeom>
            <a:noFill/>
          </p:spPr>
          <p:txBody>
            <a:bodyPr wrap="square" lIns="91430" tIns="45715" rIns="91430" bIns="45715">
              <a:spAutoFit/>
            </a:bodyPr>
            <a:lstStyle/>
            <a:p>
              <a:pPr algn="ctr">
                <a:defRPr/>
              </a:pPr>
              <a:r>
                <a:rPr lang="de-DE" sz="1200" b="1" dirty="0">
                  <a:solidFill>
                    <a:schemeClr val="bg1"/>
                  </a:solidFill>
                </a:rPr>
                <a:t>Fremdsysteme</a:t>
              </a:r>
            </a:p>
            <a:p>
              <a:pPr algn="ctr">
                <a:defRPr/>
              </a:pPr>
              <a:r>
                <a:rPr lang="de-DE" sz="1200" b="1" dirty="0">
                  <a:solidFill>
                    <a:schemeClr val="bg1"/>
                  </a:solidFill>
                </a:rPr>
                <a:t>(Schnitt-</a:t>
              </a:r>
            </a:p>
            <a:p>
              <a:pPr algn="ctr">
                <a:defRPr/>
              </a:pPr>
              <a:r>
                <a:rPr lang="de-DE" sz="1200" b="1" dirty="0">
                  <a:solidFill>
                    <a:schemeClr val="bg1"/>
                  </a:solidFill>
                </a:rPr>
                <a:t>stellen)</a:t>
              </a:r>
              <a:endParaRPr lang="de-AT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Gerade Verbindung mit Pfeil 30"/>
            <p:cNvCxnSpPr/>
            <p:nvPr/>
          </p:nvCxnSpPr>
          <p:spPr>
            <a:xfrm flipH="1">
              <a:off x="6006001" y="4087168"/>
              <a:ext cx="364636" cy="33987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3750861" y="3445966"/>
              <a:ext cx="567877" cy="186927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2504728" y="3040634"/>
              <a:ext cx="1476164" cy="276989"/>
            </a:xfrm>
            <a:prstGeom prst="rect">
              <a:avLst/>
            </a:prstGeom>
            <a:noFill/>
          </p:spPr>
          <p:txBody>
            <a:bodyPr wrap="square" lIns="91430" tIns="45715" rIns="91430" bIns="45715">
              <a:spAutoFit/>
            </a:bodyPr>
            <a:lstStyle/>
            <a:p>
              <a:pPr algn="ctr">
                <a:defRPr/>
              </a:pPr>
              <a:r>
                <a:rPr lang="de-DE" sz="1200" b="1" dirty="0">
                  <a:solidFill>
                    <a:schemeClr val="bg1"/>
                  </a:solidFill>
                </a:rPr>
                <a:t>Prozesse</a:t>
              </a:r>
              <a:endParaRPr lang="de-AT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321152" y="3831433"/>
              <a:ext cx="1476164" cy="276989"/>
            </a:xfrm>
            <a:prstGeom prst="rect">
              <a:avLst/>
            </a:prstGeom>
            <a:noFill/>
          </p:spPr>
          <p:txBody>
            <a:bodyPr wrap="square" lIns="91430" tIns="45715" rIns="91430" bIns="45715">
              <a:spAutoFit/>
            </a:bodyPr>
            <a:lstStyle/>
            <a:p>
              <a:pPr algn="ctr">
                <a:defRPr/>
              </a:pPr>
              <a:r>
                <a:rPr lang="de-DE" sz="1200" b="1" dirty="0">
                  <a:solidFill>
                    <a:schemeClr val="bg1"/>
                  </a:solidFill>
                </a:rPr>
                <a:t>Daten</a:t>
              </a:r>
              <a:endParaRPr lang="de-AT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Gefaltete Ecke 34"/>
            <p:cNvSpPr/>
            <p:nvPr/>
          </p:nvSpPr>
          <p:spPr>
            <a:xfrm>
              <a:off x="6468069" y="3705668"/>
              <a:ext cx="285131" cy="433545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6" name="Gefaltete Ecke 35"/>
            <p:cNvSpPr/>
            <p:nvPr/>
          </p:nvSpPr>
          <p:spPr>
            <a:xfrm>
              <a:off x="6387847" y="3769237"/>
              <a:ext cx="285131" cy="433545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Gefaltete Ecke 36"/>
            <p:cNvSpPr/>
            <p:nvPr/>
          </p:nvSpPr>
          <p:spPr>
            <a:xfrm>
              <a:off x="6325503" y="3859551"/>
              <a:ext cx="285131" cy="433545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2855689" y="3334930"/>
              <a:ext cx="742968" cy="310094"/>
              <a:chOff x="4174028" y="3050515"/>
              <a:chExt cx="742968" cy="310094"/>
            </a:xfrm>
          </p:grpSpPr>
          <p:sp>
            <p:nvSpPr>
              <p:cNvPr id="39" name="Eingekerbter Richtungspfeil 23"/>
              <p:cNvSpPr/>
              <p:nvPr/>
            </p:nvSpPr>
            <p:spPr>
              <a:xfrm>
                <a:off x="4174028" y="3050515"/>
                <a:ext cx="252028" cy="307766"/>
              </a:xfrm>
              <a:prstGeom prst="chevr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0" name="Eingekerbter Richtungspfeil 35"/>
              <p:cNvSpPr/>
              <p:nvPr/>
            </p:nvSpPr>
            <p:spPr>
              <a:xfrm>
                <a:off x="4414529" y="3052843"/>
                <a:ext cx="252028" cy="307766"/>
              </a:xfrm>
              <a:prstGeom prst="chevr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1" name="Eingekerbter Richtungspfeil 36"/>
              <p:cNvSpPr/>
              <p:nvPr/>
            </p:nvSpPr>
            <p:spPr>
              <a:xfrm>
                <a:off x="4664968" y="3050515"/>
                <a:ext cx="252028" cy="307766"/>
              </a:xfrm>
              <a:prstGeom prst="chevr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42" name="Gewitterblitz 41"/>
            <p:cNvSpPr/>
            <p:nvPr/>
          </p:nvSpPr>
          <p:spPr>
            <a:xfrm rot="4037402">
              <a:off x="5012811" y="5067706"/>
              <a:ext cx="426172" cy="478934"/>
            </a:xfrm>
            <a:prstGeom prst="lightningBol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9837" y="5499949"/>
              <a:ext cx="1476164" cy="276989"/>
            </a:xfrm>
            <a:prstGeom prst="rect">
              <a:avLst/>
            </a:prstGeom>
            <a:noFill/>
          </p:spPr>
          <p:txBody>
            <a:bodyPr wrap="square" lIns="91430" tIns="45715" rIns="91430" bIns="45715">
              <a:spAutoFit/>
            </a:bodyPr>
            <a:lstStyle/>
            <a:p>
              <a:pPr algn="ctr">
                <a:defRPr/>
              </a:pPr>
              <a:r>
                <a:rPr lang="de-DE" sz="1200" b="1" dirty="0">
                  <a:solidFill>
                    <a:schemeClr val="bg1"/>
                  </a:solidFill>
                </a:rPr>
                <a:t>Ereignisse</a:t>
              </a:r>
              <a:endParaRPr lang="de-AT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uppieren 48"/>
            <p:cNvGrpSpPr/>
            <p:nvPr/>
          </p:nvGrpSpPr>
          <p:grpSpPr>
            <a:xfrm>
              <a:off x="6321435" y="4663837"/>
              <a:ext cx="255043" cy="632460"/>
              <a:chOff x="6894872" y="1844824"/>
              <a:chExt cx="290376" cy="720080"/>
            </a:xfrm>
            <a:solidFill>
              <a:schemeClr val="bg1"/>
            </a:solidFill>
          </p:grpSpPr>
          <p:cxnSp>
            <p:nvCxnSpPr>
              <p:cNvPr id="45" name="Gerade Verbindung 41"/>
              <p:cNvCxnSpPr/>
              <p:nvPr/>
            </p:nvCxnSpPr>
            <p:spPr>
              <a:xfrm>
                <a:off x="7039074" y="2003202"/>
                <a:ext cx="0" cy="36004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2"/>
              <p:cNvCxnSpPr/>
              <p:nvPr/>
            </p:nvCxnSpPr>
            <p:spPr>
              <a:xfrm>
                <a:off x="6894872" y="2107456"/>
                <a:ext cx="288404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/>
              <p:cNvSpPr/>
              <p:nvPr/>
            </p:nvSpPr>
            <p:spPr>
              <a:xfrm>
                <a:off x="6959885" y="1844824"/>
                <a:ext cx="158378" cy="15837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 Verbindung 44"/>
              <p:cNvCxnSpPr/>
              <p:nvPr/>
            </p:nvCxnSpPr>
            <p:spPr>
              <a:xfrm>
                <a:off x="7033679" y="2335622"/>
                <a:ext cx="151569" cy="229282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6"/>
              <p:cNvCxnSpPr/>
              <p:nvPr/>
            </p:nvCxnSpPr>
            <p:spPr>
              <a:xfrm flipH="1">
                <a:off x="6897216" y="2335622"/>
                <a:ext cx="144016" cy="229282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Gerade Verbindung mit Pfeil 49"/>
            <p:cNvCxnSpPr/>
            <p:nvPr/>
          </p:nvCxnSpPr>
          <p:spPr>
            <a:xfrm flipH="1" flipV="1">
              <a:off x="5808017" y="4733390"/>
              <a:ext cx="420054" cy="27690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/>
            <p:cNvSpPr txBox="1"/>
            <p:nvPr/>
          </p:nvSpPr>
          <p:spPr>
            <a:xfrm>
              <a:off x="5745088" y="5286416"/>
              <a:ext cx="1476164" cy="276989"/>
            </a:xfrm>
            <a:prstGeom prst="rect">
              <a:avLst/>
            </a:prstGeom>
            <a:noFill/>
          </p:spPr>
          <p:txBody>
            <a:bodyPr wrap="square" lIns="91430" tIns="45715" rIns="91430" bIns="45715">
              <a:spAutoFit/>
            </a:bodyPr>
            <a:lstStyle/>
            <a:p>
              <a:pPr algn="ctr">
                <a:defRPr/>
              </a:pPr>
              <a:r>
                <a:rPr lang="de-DE" sz="1200" b="1" dirty="0">
                  <a:solidFill>
                    <a:schemeClr val="bg1"/>
                  </a:solidFill>
                </a:rPr>
                <a:t>Nutzer</a:t>
              </a:r>
              <a:endParaRPr lang="de-AT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Systemkontext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Systemabgrenzung</a:t>
            </a:r>
          </a:p>
        </p:txBody>
      </p:sp>
      <p:sp>
        <p:nvSpPr>
          <p:cNvPr id="24" name="Ellipse 23"/>
          <p:cNvSpPr/>
          <p:nvPr/>
        </p:nvSpPr>
        <p:spPr>
          <a:xfrm>
            <a:off x="5271546" y="3458616"/>
            <a:ext cx="1770062" cy="172402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de-DE" sz="2000" b="1" dirty="0"/>
              <a:t>System</a:t>
            </a:r>
          </a:p>
          <a:p>
            <a:pPr algn="ctr">
              <a:defRPr/>
            </a:pPr>
            <a:r>
              <a:rPr lang="de-DE" sz="1200" b="1" dirty="0"/>
              <a:t>Ist von uns gestaltbar</a:t>
            </a:r>
            <a:endParaRPr lang="de-AT" sz="1200" b="1" dirty="0"/>
          </a:p>
        </p:txBody>
      </p:sp>
    </p:spTree>
    <p:extLst>
      <p:ext uri="{BB962C8B-B14F-4D97-AF65-F5344CB8AC3E}">
        <p14:creationId xmlns:p14="http://schemas.microsoft.com/office/powerpoint/2010/main" val="29084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Beschreibungsformen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Systemabgrenzung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1F2C3F0-3228-47EC-B5DF-D711B5CD1BE2}"/>
              </a:ext>
            </a:extLst>
          </p:cNvPr>
          <p:cNvGrpSpPr/>
          <p:nvPr/>
        </p:nvGrpSpPr>
        <p:grpSpPr>
          <a:xfrm>
            <a:off x="6856978" y="1798272"/>
            <a:ext cx="3459394" cy="4465574"/>
            <a:chOff x="6856978" y="1798272"/>
            <a:chExt cx="3459394" cy="446557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978" y="2376886"/>
              <a:ext cx="3459394" cy="3886960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/>
          </p:nvSpPr>
          <p:spPr>
            <a:xfrm>
              <a:off x="7090080" y="1798272"/>
              <a:ext cx="2993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/>
              <a:r>
                <a:rPr lang="de-AT" dirty="0"/>
                <a:t>Technischer Systemkontext</a:t>
              </a:r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15AEF7A-2DB7-451E-B4A2-0308970AF182}"/>
              </a:ext>
            </a:extLst>
          </p:cNvPr>
          <p:cNvGrpSpPr/>
          <p:nvPr/>
        </p:nvGrpSpPr>
        <p:grpSpPr>
          <a:xfrm>
            <a:off x="1055440" y="1798272"/>
            <a:ext cx="4481716" cy="3306519"/>
            <a:chOff x="1771015" y="1804900"/>
            <a:chExt cx="4481716" cy="3306519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015" y="2531571"/>
              <a:ext cx="4481716" cy="2579848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5C4BEEE-9C9D-4A9B-9E1F-2A14D9600134}"/>
                </a:ext>
              </a:extLst>
            </p:cNvPr>
            <p:cNvSpPr/>
            <p:nvPr/>
          </p:nvSpPr>
          <p:spPr>
            <a:xfrm>
              <a:off x="2423593" y="1804900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/>
              <a:r>
                <a:rPr lang="de-AT" dirty="0"/>
                <a:t>Fachlicher Systemkontext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53457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15" y="1628800"/>
            <a:ext cx="3174339" cy="182727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107" r="74911"/>
          <a:stretch/>
        </p:blipFill>
        <p:spPr>
          <a:xfrm>
            <a:off x="191344" y="1412776"/>
            <a:ext cx="1735314" cy="1654268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Usecase</a:t>
            </a:r>
            <a:r>
              <a:rPr lang="de-AT" dirty="0" smtClean="0"/>
              <a:t> Diagramm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Kontextsicht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5310712" y="1412776"/>
            <a:ext cx="6545928" cy="489654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dirty="0"/>
              <a:t>Use-Case Diagramm als Black-Box</a:t>
            </a:r>
          </a:p>
          <a:p>
            <a:pPr marL="817562" lvl="1" indent="-457200"/>
            <a:r>
              <a:rPr lang="de-DE" dirty="0"/>
              <a:t>Innere Use-Cases spielen keine Rolle</a:t>
            </a:r>
          </a:p>
          <a:p>
            <a:pPr marL="817562" lvl="1" indent="-457200"/>
            <a:r>
              <a:rPr lang="de-DE" dirty="0"/>
              <a:t>Abgrenzung im Fokus</a:t>
            </a:r>
          </a:p>
          <a:p>
            <a:pPr marL="817562" lvl="1" indent="-457200"/>
            <a:r>
              <a:rPr lang="de-DE" dirty="0"/>
              <a:t>Abhängigkeiten geben Hinweis auf zukünftige Schnittstellen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/>
              <a:t>Use</a:t>
            </a:r>
            <a:r>
              <a:rPr lang="de-DE" dirty="0" smtClean="0"/>
              <a:t>-Case Diagramm als White-Box</a:t>
            </a:r>
          </a:p>
          <a:p>
            <a:pPr marL="703262" lvl="1" indent="-342900"/>
            <a:r>
              <a:rPr lang="de-DE" dirty="0" smtClean="0"/>
              <a:t>Fokus liegt auf innere Anwendungsfälle des Systems</a:t>
            </a:r>
          </a:p>
          <a:p>
            <a:pPr marL="703262" lvl="1" indent="-342900"/>
            <a:r>
              <a:rPr lang="de-DE" dirty="0" smtClean="0"/>
              <a:t>Anwendungsfälle werden innerhalb des Systems aufgelistet und mit Akteuren von Außen verbunden</a:t>
            </a:r>
          </a:p>
          <a:p>
            <a:pPr marL="703262" lvl="1" indent="-342900"/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4" y="3686510"/>
            <a:ext cx="2557661" cy="26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Sequenzdiagramm (I)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Eine </a:t>
            </a:r>
            <a:r>
              <a:rPr lang="de-DE" b="1" dirty="0">
                <a:solidFill>
                  <a:schemeClr val="tx1"/>
                </a:solidFill>
              </a:rPr>
              <a:t>Sequenz</a:t>
            </a:r>
            <a:r>
              <a:rPr lang="de-DE" dirty="0">
                <a:solidFill>
                  <a:schemeClr val="tx1"/>
                </a:solidFill>
              </a:rPr>
              <a:t> zeigt eine Reihe von Nachrichten, die eine ausgewählte Menge von Beteiligten (Rollen und Akteuren) in einer zeitlich begrenzten Situation austauscht, wobei der zeitliche Ablauf betont wird.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AT" dirty="0"/>
              <a:t>Rollen mit senkrechten Lebenslinien dargestellt</a:t>
            </a:r>
          </a:p>
          <a:p>
            <a:r>
              <a:rPr lang="de-AT" dirty="0"/>
              <a:t>Zeitlicher Verlauf dadurch hervorgehoben</a:t>
            </a:r>
          </a:p>
          <a:p>
            <a:r>
              <a:rPr lang="de-AT" dirty="0"/>
              <a:t>Zeit verläuft strikt von oben nach unten</a:t>
            </a:r>
          </a:p>
        </p:txBody>
      </p:sp>
    </p:spTree>
    <p:extLst>
      <p:ext uri="{BB962C8B-B14F-4D97-AF65-F5344CB8AC3E}">
        <p14:creationId xmlns:p14="http://schemas.microsoft.com/office/powerpoint/2010/main" val="16780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Sequenzdiagramm (II)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EE7B3C-6CC5-425F-A593-79E4FE656F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03911" y="1484784"/>
            <a:ext cx="6552729" cy="4895998"/>
          </a:xfrm>
        </p:spPr>
        <p:txBody>
          <a:bodyPr/>
          <a:lstStyle/>
          <a:p>
            <a:pPr>
              <a:buClr>
                <a:srgbClr val="E2001A"/>
              </a:buClr>
              <a:defRPr/>
            </a:pPr>
            <a:r>
              <a:rPr lang="de-AT" sz="2400" dirty="0">
                <a:solidFill>
                  <a:srgbClr val="000000"/>
                </a:solidFill>
                <a:latin typeface="Arial"/>
              </a:rPr>
              <a:t>Bei </a:t>
            </a:r>
            <a:r>
              <a:rPr lang="de-AT" sz="2400" b="1" u="sng" dirty="0">
                <a:solidFill>
                  <a:srgbClr val="000000"/>
                </a:solidFill>
                <a:latin typeface="Arial"/>
              </a:rPr>
              <a:t>synchronen Nachrichten</a:t>
            </a:r>
            <a:r>
              <a:rPr lang="de-AT" sz="2400" dirty="0">
                <a:solidFill>
                  <a:srgbClr val="000000"/>
                </a:solidFill>
                <a:latin typeface="Arial"/>
              </a:rPr>
              <a:t> wartet der Sender, bis der Empfänger die Nachricht angenommen hat.</a:t>
            </a:r>
            <a:r>
              <a:rPr lang="de-AT" sz="2400" b="1" u="sng" dirty="0">
                <a:solidFill>
                  <a:srgbClr val="000000"/>
                </a:solidFill>
                <a:latin typeface="Arial"/>
              </a:rPr>
              <a:t> Antworten</a:t>
            </a:r>
            <a:r>
              <a:rPr lang="de-AT" sz="2400" dirty="0">
                <a:solidFill>
                  <a:srgbClr val="000000"/>
                </a:solidFill>
                <a:latin typeface="Arial"/>
              </a:rPr>
              <a:t> werden als strichlierter Pfeil dargestellt.</a:t>
            </a:r>
          </a:p>
          <a:p>
            <a:pPr>
              <a:buClr>
                <a:srgbClr val="E2001A"/>
              </a:buClr>
              <a:defRPr/>
            </a:pPr>
            <a:r>
              <a:rPr lang="de-AT" sz="2400" dirty="0">
                <a:solidFill>
                  <a:srgbClr val="000000"/>
                </a:solidFill>
                <a:latin typeface="Arial"/>
              </a:rPr>
              <a:t>Bei </a:t>
            </a:r>
            <a:r>
              <a:rPr lang="de-AT" sz="2400" b="1" u="sng" dirty="0">
                <a:solidFill>
                  <a:srgbClr val="000000"/>
                </a:solidFill>
                <a:latin typeface="Arial"/>
              </a:rPr>
              <a:t>asynchronen Nachrichten</a:t>
            </a:r>
            <a:r>
              <a:rPr lang="de-AT" sz="2400" dirty="0">
                <a:solidFill>
                  <a:srgbClr val="000000"/>
                </a:solidFill>
                <a:latin typeface="Arial"/>
              </a:rPr>
              <a:t> wartet der Sende </a:t>
            </a:r>
            <a:r>
              <a:rPr lang="de-AT" sz="2400" b="1" dirty="0">
                <a:solidFill>
                  <a:srgbClr val="000000"/>
                </a:solidFill>
                <a:latin typeface="Arial"/>
              </a:rPr>
              <a:t>nicht</a:t>
            </a:r>
            <a:r>
              <a:rPr lang="de-AT" sz="2400" dirty="0">
                <a:solidFill>
                  <a:srgbClr val="000000"/>
                </a:solidFill>
                <a:latin typeface="Arial"/>
              </a:rPr>
              <a:t> bis der Empfänger die Nachricht angenommen hat.</a:t>
            </a:r>
            <a:br>
              <a:rPr lang="de-AT" sz="2400" dirty="0">
                <a:solidFill>
                  <a:srgbClr val="000000"/>
                </a:solidFill>
                <a:latin typeface="Arial"/>
              </a:rPr>
            </a:br>
            <a:r>
              <a:rPr lang="de-AT" sz="2400" b="1" u="sng" dirty="0">
                <a:solidFill>
                  <a:srgbClr val="000000"/>
                </a:solidFill>
                <a:latin typeface="Arial"/>
              </a:rPr>
              <a:t>Antworten</a:t>
            </a:r>
            <a:r>
              <a:rPr lang="de-AT" sz="2400" dirty="0">
                <a:solidFill>
                  <a:srgbClr val="000000"/>
                </a:solidFill>
                <a:latin typeface="Arial"/>
              </a:rPr>
              <a:t> sind hier optional.</a:t>
            </a:r>
            <a:endParaRPr lang="de-DE" sz="1800" i="1" kern="1200" dirty="0">
              <a:solidFill>
                <a:srgbClr val="000000"/>
              </a:solidFill>
              <a:latin typeface="Arial"/>
            </a:endParaRPr>
          </a:p>
          <a:p>
            <a:pPr lvl="1">
              <a:buClr>
                <a:srgbClr val="E2001A"/>
              </a:buClr>
              <a:defRPr/>
            </a:pPr>
            <a:r>
              <a:rPr lang="de-DE" sz="1800" kern="1200" dirty="0">
                <a:solidFill>
                  <a:srgbClr val="000000"/>
                </a:solidFill>
                <a:latin typeface="Arial"/>
              </a:rPr>
              <a:t>Strichlierter Pfeil mit offener Spitze ohne Antwort beim Konstruktor</a:t>
            </a:r>
          </a:p>
          <a:p>
            <a:pPr lvl="1">
              <a:buClr>
                <a:srgbClr val="E2001A"/>
              </a:buClr>
              <a:defRPr/>
            </a:pPr>
            <a:r>
              <a:rPr lang="de-DE" sz="1800" kern="1200" dirty="0">
                <a:solidFill>
                  <a:srgbClr val="000000"/>
                </a:solidFill>
                <a:latin typeface="Arial"/>
              </a:rPr>
              <a:t>Durchgezogener Pfeil mit offener Spitze ohne Antwort im Verlauf</a:t>
            </a:r>
            <a:endParaRPr lang="de-AT" sz="18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7399" r="44062" b="35968"/>
          <a:stretch/>
        </p:blipFill>
        <p:spPr>
          <a:xfrm>
            <a:off x="407368" y="1916831"/>
            <a:ext cx="4464496" cy="37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3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Zustandsdiagramm (I)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5303911" y="1557338"/>
            <a:ext cx="6464103" cy="2303710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Ein </a:t>
            </a:r>
            <a:r>
              <a:rPr lang="de-DE" sz="2400" b="1" u="sng" dirty="0">
                <a:solidFill>
                  <a:schemeClr val="tx1"/>
                </a:solidFill>
              </a:rPr>
              <a:t>Zustandsdiagramm</a:t>
            </a:r>
            <a:r>
              <a:rPr lang="de-DE" sz="2400" dirty="0">
                <a:solidFill>
                  <a:schemeClr val="tx1"/>
                </a:solidFill>
              </a:rPr>
              <a:t> zeigt eine Folge von Zuständen, die ein Objekt im Laufe seines Lebens einnehmen kann und aufgrund welcher Stimuli welche Zustandsänderungen stattfinden.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" b="1684"/>
          <a:stretch/>
        </p:blipFill>
        <p:spPr>
          <a:xfrm>
            <a:off x="551384" y="1412776"/>
            <a:ext cx="4141571" cy="49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Zustandsdiagramm (II)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1E6A62-0E0C-412D-8243-155A4C0BA0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03911" y="1557338"/>
            <a:ext cx="6464103" cy="4751982"/>
          </a:xfrm>
        </p:spPr>
        <p:txBody>
          <a:bodyPr/>
          <a:lstStyle/>
          <a:p>
            <a:pPr>
              <a:buClr>
                <a:srgbClr val="E2001A"/>
              </a:buClr>
              <a:defRPr/>
            </a:pPr>
            <a:r>
              <a:rPr lang="de-AT" sz="2400" dirty="0">
                <a:solidFill>
                  <a:srgbClr val="000000"/>
                </a:solidFill>
                <a:latin typeface="Arial"/>
              </a:rPr>
              <a:t>Ein </a:t>
            </a:r>
            <a:r>
              <a:rPr lang="de-AT" sz="2400" b="1" u="sng" dirty="0">
                <a:solidFill>
                  <a:srgbClr val="000000"/>
                </a:solidFill>
                <a:latin typeface="Arial"/>
              </a:rPr>
              <a:t>Zustand</a:t>
            </a:r>
            <a:r>
              <a:rPr lang="de-AT" sz="2400" dirty="0">
                <a:solidFill>
                  <a:srgbClr val="000000"/>
                </a:solidFill>
                <a:latin typeface="Arial"/>
              </a:rPr>
              <a:t> ist ein Ausdruck, der die möglichen Inhalte, Zustände oder die Semantik eines Modellelements einschränkt und der stets erfüllt sein muss.</a:t>
            </a:r>
          </a:p>
          <a:p>
            <a:pPr>
              <a:buClr>
                <a:srgbClr val="E2001A"/>
              </a:buClr>
              <a:defRPr/>
            </a:pPr>
            <a:r>
              <a:rPr lang="de-AT" sz="2400" dirty="0">
                <a:solidFill>
                  <a:srgbClr val="000000"/>
                </a:solidFill>
                <a:latin typeface="Arial"/>
              </a:rPr>
              <a:t>Ein </a:t>
            </a:r>
            <a:r>
              <a:rPr lang="de-AT" sz="2400" b="1" u="sng" dirty="0">
                <a:solidFill>
                  <a:srgbClr val="000000"/>
                </a:solidFill>
                <a:latin typeface="Arial"/>
              </a:rPr>
              <a:t>Ereignis</a:t>
            </a:r>
            <a:r>
              <a:rPr lang="de-AT" sz="2400" dirty="0">
                <a:solidFill>
                  <a:srgbClr val="000000"/>
                </a:solidFill>
                <a:latin typeface="Arial"/>
              </a:rPr>
              <a:t> ist ein zu beachtendes Vorkommnis, das</a:t>
            </a:r>
          </a:p>
          <a:p>
            <a:pPr lvl="1">
              <a:buClr>
                <a:srgbClr val="8B8E8F"/>
              </a:buClr>
              <a:defRPr/>
            </a:pPr>
            <a:r>
              <a:rPr lang="de-AT" sz="1800" dirty="0">
                <a:solidFill>
                  <a:srgbClr val="000000"/>
                </a:solidFill>
                <a:latin typeface="Arial"/>
              </a:rPr>
              <a:t>in einem gegebenen Kontext eine Bedeutung hat,</a:t>
            </a:r>
          </a:p>
          <a:p>
            <a:pPr lvl="1">
              <a:buClr>
                <a:srgbClr val="8B8E8F"/>
              </a:buClr>
              <a:defRPr/>
            </a:pPr>
            <a:r>
              <a:rPr lang="de-AT" sz="1800" dirty="0">
                <a:solidFill>
                  <a:srgbClr val="000000"/>
                </a:solidFill>
                <a:latin typeface="Arial"/>
              </a:rPr>
              <a:t>sich zeitlich und räumlich lokalisieren lässt,</a:t>
            </a:r>
          </a:p>
          <a:p>
            <a:pPr lvl="1">
              <a:buClr>
                <a:srgbClr val="8B8E8F"/>
              </a:buClr>
              <a:defRPr/>
            </a:pPr>
            <a:r>
              <a:rPr lang="de-AT" sz="1800" dirty="0">
                <a:solidFill>
                  <a:srgbClr val="000000"/>
                </a:solidFill>
                <a:latin typeface="Arial"/>
              </a:rPr>
              <a:t>gewöhnlich einen </a:t>
            </a:r>
            <a:r>
              <a:rPr lang="de-AT" sz="1800" b="1" u="sng" dirty="0">
                <a:solidFill>
                  <a:srgbClr val="000000"/>
                </a:solidFill>
                <a:latin typeface="Arial"/>
              </a:rPr>
              <a:t>Zustandsübergang</a:t>
            </a:r>
            <a:r>
              <a:rPr lang="de-AT" sz="1800" dirty="0">
                <a:solidFill>
                  <a:srgbClr val="000000"/>
                </a:solidFill>
                <a:latin typeface="Arial"/>
              </a:rPr>
              <a:t> (eine Transition) auslöst.</a:t>
            </a:r>
          </a:p>
          <a:p>
            <a:pPr lvl="5">
              <a:defRPr/>
            </a:pPr>
            <a:r>
              <a:rPr lang="de-DE" dirty="0">
                <a:solidFill>
                  <a:srgbClr val="000000"/>
                </a:solidFill>
                <a:latin typeface="Arial"/>
              </a:rPr>
              <a:t>[Oestereich2009]</a:t>
            </a:r>
          </a:p>
          <a:p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158877" y="2330194"/>
            <a:ext cx="1154112" cy="587375"/>
          </a:xfrm>
          <a:prstGeom prst="roundRect">
            <a:avLst>
              <a:gd name="adj" fmla="val 33334"/>
            </a:avLst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lIns="91430" tIns="45715" rIns="91430" bIns="45715" anchor="ctr" anchorCtr="1"/>
          <a:lstStyle/>
          <a:p>
            <a:pPr>
              <a:defRPr/>
            </a:pPr>
            <a:r>
              <a:rPr lang="de-DE" sz="1600" kern="0" dirty="0">
                <a:solidFill>
                  <a:srgbClr val="000000"/>
                </a:solidFill>
                <a:cs typeface="Arial"/>
              </a:rPr>
              <a:t>[Zustand]</a:t>
            </a:r>
            <a:endParaRPr lang="de-AT" sz="160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1497307" y="4878966"/>
            <a:ext cx="2592288" cy="330994"/>
          </a:xfrm>
          <a:custGeom>
            <a:avLst/>
            <a:gdLst>
              <a:gd name="connsiteX0" fmla="*/ 0 w 2906486"/>
              <a:gd name="connsiteY0" fmla="*/ 250371 h 662214"/>
              <a:gd name="connsiteX1" fmla="*/ 1600200 w 2906486"/>
              <a:gd name="connsiteY1" fmla="*/ 620485 h 662214"/>
              <a:gd name="connsiteX2" fmla="*/ 2906486 w 2906486"/>
              <a:gd name="connsiteY2" fmla="*/ 0 h 66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6486" h="662214">
                <a:moveTo>
                  <a:pt x="0" y="250371"/>
                </a:moveTo>
                <a:cubicBezTo>
                  <a:pt x="557893" y="456292"/>
                  <a:pt x="1115786" y="662214"/>
                  <a:pt x="1600200" y="620485"/>
                </a:cubicBezTo>
                <a:cubicBezTo>
                  <a:pt x="2084614" y="578756"/>
                  <a:pt x="2672443" y="125186"/>
                  <a:pt x="2906486" y="0"/>
                </a:cubicBezTo>
              </a:path>
            </a:pathLst>
          </a:custGeom>
          <a:noFill/>
          <a:ln w="25400" cap="flat" cmpd="sng" algn="ctr">
            <a:solidFill>
              <a:srgbClr val="000000"/>
            </a:solidFill>
            <a:prstDash val="solid"/>
            <a:tailEnd type="arrow" w="lg" len="lg"/>
          </a:ln>
          <a:effectLst/>
        </p:spPr>
        <p:txBody>
          <a:bodyPr lIns="91430" tIns="45715" rIns="91430" bIns="45715" anchor="ctr" anchorCtr="1"/>
          <a:lstStyle/>
          <a:p>
            <a:pPr>
              <a:defRPr/>
            </a:pPr>
            <a:endParaRPr lang="de-AT" sz="160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7" name="Textfeld 21"/>
          <p:cNvSpPr txBox="1">
            <a:spLocks noChangeArrowheads="1"/>
          </p:cNvSpPr>
          <p:nvPr/>
        </p:nvSpPr>
        <p:spPr bwMode="auto">
          <a:xfrm>
            <a:off x="1271464" y="4569333"/>
            <a:ext cx="2928938" cy="58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ctr" anchorCtr="1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de-DE" kern="0" dirty="0">
                <a:solidFill>
                  <a:srgbClr val="000000"/>
                </a:solidFill>
                <a:latin typeface="Arial"/>
              </a:rPr>
              <a:t>[Ereignis] [Bedingung] / [Aktion]</a:t>
            </a:r>
            <a:endParaRPr lang="de-AT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54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Übung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Systemabgrenzung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5303912" y="1557338"/>
            <a:ext cx="6464105" cy="4751982"/>
          </a:xfrm>
        </p:spPr>
        <p:txBody>
          <a:bodyPr/>
          <a:lstStyle/>
          <a:p>
            <a:r>
              <a:rPr lang="de-DE" sz="2800" dirty="0" smtClean="0"/>
              <a:t>Beschreibe dein Abschlussprojekt</a:t>
            </a:r>
          </a:p>
          <a:p>
            <a:pPr lvl="1"/>
            <a:r>
              <a:rPr lang="de-DE" sz="2400" dirty="0" smtClean="0"/>
              <a:t>Zeichne einen Systemkontext</a:t>
            </a:r>
          </a:p>
          <a:p>
            <a:pPr lvl="1"/>
            <a:r>
              <a:rPr lang="de-DE" sz="2400" dirty="0" smtClean="0"/>
              <a:t>Zeichne ein </a:t>
            </a:r>
            <a:r>
              <a:rPr lang="de-DE" sz="2400" dirty="0" err="1" smtClean="0"/>
              <a:t>Usecase</a:t>
            </a:r>
            <a:r>
              <a:rPr lang="de-DE" sz="2400" dirty="0" smtClean="0"/>
              <a:t> Diagramm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245830"/>
            <a:ext cx="2922265" cy="30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4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/>
              <a:t>Entwurf und Entwicklung von Softwarearchitekturen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Bausteine entwerfen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Arten von Bausteinen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Bausteine entwerfen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4FDC28E-FE74-410E-A859-72F2B1366F45}"/>
              </a:ext>
            </a:extLst>
          </p:cNvPr>
          <p:cNvGrpSpPr/>
          <p:nvPr/>
        </p:nvGrpSpPr>
        <p:grpSpPr>
          <a:xfrm>
            <a:off x="1884486" y="1193485"/>
            <a:ext cx="9396090" cy="5385957"/>
            <a:chOff x="3464365" y="1193485"/>
            <a:chExt cx="8303651" cy="5385957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FD60EEFB-809E-4DF3-905F-1915243F1D0B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5268625" y="1532039"/>
              <a:ext cx="0" cy="470884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B9743F7-64E5-49D6-9A4A-A46C3CA09B1C}"/>
                </a:ext>
              </a:extLst>
            </p:cNvPr>
            <p:cNvSpPr txBox="1"/>
            <p:nvPr/>
          </p:nvSpPr>
          <p:spPr>
            <a:xfrm>
              <a:off x="4607626" y="1193485"/>
              <a:ext cx="13219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Grobgranular</a:t>
              </a:r>
              <a:endParaRPr lang="de-DE" b="1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A0C205F-AFE2-486C-A32A-C832F043C157}"/>
                </a:ext>
              </a:extLst>
            </p:cNvPr>
            <p:cNvSpPr txBox="1"/>
            <p:nvPr/>
          </p:nvSpPr>
          <p:spPr>
            <a:xfrm>
              <a:off x="4638083" y="6240888"/>
              <a:ext cx="1261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Feingranular</a:t>
              </a:r>
              <a:endParaRPr lang="de-DE" b="1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C9BD544-BAC5-42F8-9C76-E022946EE970}"/>
                </a:ext>
              </a:extLst>
            </p:cNvPr>
            <p:cNvSpPr txBox="1"/>
            <p:nvPr/>
          </p:nvSpPr>
          <p:spPr>
            <a:xfrm>
              <a:off x="5493044" y="1412777"/>
              <a:ext cx="3050835" cy="5027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/>
                <a:t>System von Systemen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b="1" dirty="0"/>
                <a:t>System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/>
                <a:t>Programm, Konfiguration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b="1" dirty="0"/>
                <a:t>Subsystem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/>
                <a:t>Modul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b="1" dirty="0"/>
                <a:t>Komponente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/>
                <a:t>UML-</a:t>
              </a:r>
              <a:r>
                <a:rPr lang="de-DE" b="1" dirty="0"/>
                <a:t>Paket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/>
                <a:t>Java-Paket / Namespace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/>
                <a:t>Datei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b="1" dirty="0"/>
                <a:t>Klasse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/>
                <a:t>Methode/Funktion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/>
                <a:t>Datendefinition</a:t>
              </a:r>
            </a:p>
          </p:txBody>
        </p:sp>
        <p:sp>
          <p:nvSpPr>
            <p:cNvPr id="22" name="Geschweifte Klammer links 21">
              <a:extLst>
                <a:ext uri="{FF2B5EF4-FFF2-40B4-BE49-F238E27FC236}">
                  <a16:creationId xmlns:a16="http://schemas.microsoft.com/office/drawing/2014/main" id="{D7150081-3841-45C5-8941-1E9A8E987285}"/>
                </a:ext>
              </a:extLst>
            </p:cNvPr>
            <p:cNvSpPr/>
            <p:nvPr/>
          </p:nvSpPr>
          <p:spPr>
            <a:xfrm>
              <a:off x="4623657" y="1623615"/>
              <a:ext cx="489839" cy="461727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C69B08A-FF57-4528-AE5D-90259CEAD945}"/>
                </a:ext>
              </a:extLst>
            </p:cNvPr>
            <p:cNvSpPr txBox="1"/>
            <p:nvPr/>
          </p:nvSpPr>
          <p:spPr>
            <a:xfrm>
              <a:off x="3464365" y="374161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Baustein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35F16B-A045-45EB-9DB8-A6AED988CEB7}"/>
                </a:ext>
              </a:extLst>
            </p:cNvPr>
            <p:cNvSpPr txBox="1"/>
            <p:nvPr/>
          </p:nvSpPr>
          <p:spPr>
            <a:xfrm>
              <a:off x="9408367" y="3904339"/>
              <a:ext cx="2359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Definiert durch UML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6CBB247-01F7-4DE1-AAB1-5CD0B4C8AA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931682" y="2852936"/>
              <a:ext cx="2476685" cy="123606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3C22127-FDDE-42E3-9E1E-CCB7978F62B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22590" y="3733913"/>
              <a:ext cx="2285777" cy="355092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2E10CB8-2E59-4FAE-8E48-104232C5162E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931682" y="4089005"/>
              <a:ext cx="2476685" cy="94584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C17769F-8A35-4BB7-94F1-9C1904F49A8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613501" y="4089005"/>
              <a:ext cx="2794867" cy="1284211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95E700F6-1139-4014-91CB-D43A1ADD8F7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613502" y="2060849"/>
              <a:ext cx="2794865" cy="2028156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4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AT" dirty="0"/>
              <a:t>Es gibt nicht DIE EINE Definition, sondern viele verschiedene</a:t>
            </a:r>
          </a:p>
          <a:p>
            <a:pPr lvl="1"/>
            <a:r>
              <a:rPr lang="en-GB" dirty="0">
                <a:hlinkClick r:id="rId3"/>
              </a:rPr>
              <a:t>http://www.sei.cmu.edu/architecture/start/glossary/definition-form.cfm</a:t>
            </a:r>
            <a:endParaRPr lang="en-GB" dirty="0"/>
          </a:p>
          <a:p>
            <a:r>
              <a:rPr lang="de-AT" dirty="0"/>
              <a:t>Was sind die Gemeinsamkeiten?</a:t>
            </a:r>
            <a:endParaRPr lang="en-GB" dirty="0"/>
          </a:p>
          <a:p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Beschreibungsformen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Systemabgrenzung</a:t>
            </a:r>
          </a:p>
        </p:txBody>
      </p:sp>
      <p:sp>
        <p:nvSpPr>
          <p:cNvPr id="9" name="Rechteck 8"/>
          <p:cNvSpPr/>
          <p:nvPr/>
        </p:nvSpPr>
        <p:spPr>
          <a:xfrm>
            <a:off x="1215008" y="485986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de-AT" dirty="0"/>
              <a:t>Use Case Diagramm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264969" y="485986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Bef>
                <a:spcPts val="300"/>
              </a:spcBef>
              <a:spcAft>
                <a:spcPts val="300"/>
              </a:spcAft>
            </a:pPr>
            <a:r>
              <a:rPr lang="de-AT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Komponentendiagramm</a:t>
            </a:r>
            <a:endParaRPr lang="de-D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943978" y="485986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hangingPunct="0">
              <a:spcBef>
                <a:spcPts val="300"/>
              </a:spcBef>
              <a:spcAft>
                <a:spcPts val="300"/>
              </a:spcAft>
            </a:pPr>
            <a:r>
              <a:rPr lang="de-AT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Eigener Diagrammtyp</a:t>
            </a:r>
            <a:endParaRPr lang="de-DE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r="2181"/>
          <a:stretch/>
        </p:blipFill>
        <p:spPr>
          <a:xfrm>
            <a:off x="1559496" y="2139863"/>
            <a:ext cx="9361040" cy="257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Black &amp; White Box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Bausteine entwerfen</a:t>
            </a:r>
            <a:endParaRPr lang="en-GB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5303911" y="1412776"/>
            <a:ext cx="6464103" cy="4968552"/>
          </a:xfrm>
        </p:spPr>
        <p:txBody>
          <a:bodyPr/>
          <a:lstStyle/>
          <a:p>
            <a:r>
              <a:rPr lang="de-AT" sz="2800" dirty="0"/>
              <a:t>Black Box</a:t>
            </a:r>
          </a:p>
          <a:p>
            <a:pPr lvl="1"/>
            <a:r>
              <a:rPr lang="de-AT" sz="2000" dirty="0"/>
              <a:t>Fokus auf Spezifikation und Schnittstellen</a:t>
            </a:r>
          </a:p>
          <a:p>
            <a:pPr lvl="1"/>
            <a:r>
              <a:rPr lang="de-AT" sz="2000" dirty="0"/>
              <a:t>Interne Aufbau wird nicht beachtet</a:t>
            </a:r>
          </a:p>
          <a:p>
            <a:pPr lvl="1"/>
            <a:r>
              <a:rPr lang="de-AT" sz="2000" dirty="0"/>
              <a:t>Geschlossenes System</a:t>
            </a:r>
          </a:p>
          <a:p>
            <a:pPr lvl="2"/>
            <a:r>
              <a:rPr lang="de-AT" sz="1600" dirty="0"/>
              <a:t>Datenkapselung</a:t>
            </a:r>
          </a:p>
          <a:p>
            <a:pPr lvl="2"/>
            <a:r>
              <a:rPr lang="de-AT" sz="1600" dirty="0"/>
              <a:t>Geheimnisprinzip (Information </a:t>
            </a:r>
            <a:r>
              <a:rPr lang="de-AT" sz="1600" dirty="0" err="1"/>
              <a:t>Hiding</a:t>
            </a:r>
            <a:r>
              <a:rPr lang="de-AT" sz="1600" dirty="0"/>
              <a:t>)</a:t>
            </a:r>
          </a:p>
          <a:p>
            <a:pPr lvl="1"/>
            <a:r>
              <a:rPr lang="de-AT" sz="2000" dirty="0"/>
              <a:t>EVA-Konzept</a:t>
            </a:r>
          </a:p>
          <a:p>
            <a:pPr lvl="2"/>
            <a:r>
              <a:rPr lang="de-AT" sz="1600" b="1" dirty="0"/>
              <a:t>E</a:t>
            </a:r>
            <a:r>
              <a:rPr lang="de-AT" sz="1600" dirty="0"/>
              <a:t>ingabe, </a:t>
            </a:r>
            <a:r>
              <a:rPr lang="de-AT" sz="1600" b="1" dirty="0"/>
              <a:t>V</a:t>
            </a:r>
            <a:r>
              <a:rPr lang="de-AT" sz="1600" dirty="0"/>
              <a:t>erarbeitung, </a:t>
            </a:r>
            <a:r>
              <a:rPr lang="de-AT" sz="1600" b="1" dirty="0"/>
              <a:t>A</a:t>
            </a:r>
            <a:r>
              <a:rPr lang="de-AT" sz="1600" dirty="0"/>
              <a:t>usgabe</a:t>
            </a:r>
          </a:p>
          <a:p>
            <a:r>
              <a:rPr lang="de-AT" sz="2800" dirty="0"/>
              <a:t>White Box</a:t>
            </a:r>
          </a:p>
          <a:p>
            <a:pPr lvl="1"/>
            <a:r>
              <a:rPr lang="de-AT" sz="2000" dirty="0"/>
              <a:t>Blick ins Innere (einer Black Box)</a:t>
            </a:r>
          </a:p>
          <a:p>
            <a:pPr lvl="1"/>
            <a:r>
              <a:rPr lang="de-AT" sz="2000" dirty="0"/>
              <a:t>Geschlossenes System mit bekanntem internen Aufbau</a:t>
            </a:r>
            <a:endParaRPr lang="en-GB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9" y="1350149"/>
            <a:ext cx="3887121" cy="51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27" y="3067413"/>
            <a:ext cx="5022732" cy="312693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47528" y="574084"/>
            <a:ext cx="9920489" cy="452593"/>
          </a:xfrm>
        </p:spPr>
        <p:txBody>
          <a:bodyPr>
            <a:normAutofit/>
          </a:bodyPr>
          <a:lstStyle/>
          <a:p>
            <a:r>
              <a:rPr lang="de-AT" sz="2800" dirty="0"/>
              <a:t>Wünschenswerte Eigenschaften von Bausteinen: 3K</a:t>
            </a:r>
            <a:endParaRPr lang="en-GB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Bausteine entwerfen</a:t>
            </a:r>
            <a:endParaRPr lang="en-GB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2322422" y="1877359"/>
            <a:ext cx="4565666" cy="921638"/>
          </a:xfrm>
          <a:prstGeom prst="wedgeRoundRectCallout">
            <a:avLst>
              <a:gd name="adj1" fmla="val 26952"/>
              <a:gd name="adj2" fmla="val 142296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>
                <a:solidFill>
                  <a:srgbClr val="FF0000"/>
                </a:solidFill>
              </a:rPr>
              <a:t>K</a:t>
            </a:r>
            <a:r>
              <a:rPr lang="de-DE" sz="1400" dirty="0"/>
              <a:t>apselt, was fachlich/technisch zusammengehört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 Hohe </a:t>
            </a:r>
            <a:r>
              <a:rPr lang="de-DE" sz="1400" b="1" dirty="0">
                <a:solidFill>
                  <a:srgbClr val="FF0000"/>
                </a:solidFill>
              </a:rPr>
              <a:t>K</a:t>
            </a:r>
            <a:r>
              <a:rPr lang="de-DE" sz="1400" dirty="0"/>
              <a:t>ohäsion nach 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 Geringe </a:t>
            </a:r>
            <a:r>
              <a:rPr lang="de-DE" sz="1400" b="1" dirty="0">
                <a:solidFill>
                  <a:srgbClr val="FF0000"/>
                </a:solidFill>
              </a:rPr>
              <a:t>K</a:t>
            </a:r>
            <a:r>
              <a:rPr lang="de-DE" sz="1400" dirty="0"/>
              <a:t>opplung nach außen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7225344" y="4077458"/>
            <a:ext cx="2534375" cy="566139"/>
          </a:xfrm>
          <a:prstGeom prst="wedgeRoundRectCallout">
            <a:avLst>
              <a:gd name="adj1" fmla="val -107825"/>
              <a:gd name="adj2" fmla="val 1467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r>
              <a:rPr lang="de-AT" sz="1400" dirty="0"/>
              <a:t>Wohldefinierte Schnittstellen</a:t>
            </a:r>
            <a:endParaRPr lang="de-DE" sz="14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7567820" y="3076914"/>
            <a:ext cx="2776653" cy="688050"/>
          </a:xfrm>
          <a:prstGeom prst="wedgeRoundRectCallout">
            <a:avLst>
              <a:gd name="adj1" fmla="val -38496"/>
              <a:gd name="adj2" fmla="val 8533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r>
              <a:rPr lang="de-AT" sz="1400" dirty="0"/>
              <a:t>Ermöglicht Wiederverwendung,</a:t>
            </a:r>
            <a:br>
              <a:rPr lang="de-AT" sz="1400" dirty="0"/>
            </a:br>
            <a:r>
              <a:rPr lang="de-AT" sz="1400" dirty="0"/>
              <a:t>„Zusammenstecken“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7543679" y="5081207"/>
            <a:ext cx="3520874" cy="857275"/>
          </a:xfrm>
          <a:prstGeom prst="wedgeRoundRectCallout">
            <a:avLst>
              <a:gd name="adj1" fmla="val -33652"/>
              <a:gd name="adj2" fmla="val -8900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r>
              <a:rPr lang="de-DE" sz="1400" dirty="0"/>
              <a:t>Von anderen Komponenten verwendet </a:t>
            </a:r>
            <a:br>
              <a:rPr lang="de-DE" sz="1400" dirty="0"/>
            </a:br>
            <a:r>
              <a:rPr lang="de-DE" sz="1400" b="1" dirty="0"/>
              <a:t>oder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/>
              <a:t>alleine lauffähig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8492531" y="2100640"/>
            <a:ext cx="1750827" cy="787062"/>
          </a:xfrm>
          <a:prstGeom prst="wedgeRoundRectCallout">
            <a:avLst>
              <a:gd name="adj1" fmla="val -68605"/>
              <a:gd name="adj2" fmla="val 59312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r>
              <a:rPr lang="de-AT" sz="1400" dirty="0"/>
              <a:t>Austauschbar, </a:t>
            </a:r>
            <a:r>
              <a:rPr lang="de-AT" sz="1400" dirty="0" err="1"/>
              <a:t>testbar</a:t>
            </a:r>
            <a:r>
              <a:rPr lang="de-AT" sz="1400" dirty="0"/>
              <a:t>, installierbar</a:t>
            </a:r>
          </a:p>
        </p:txBody>
      </p:sp>
    </p:spTree>
    <p:extLst>
      <p:ext uri="{BB962C8B-B14F-4D97-AF65-F5344CB8AC3E}">
        <p14:creationId xmlns:p14="http://schemas.microsoft.com/office/powerpoint/2010/main" val="1967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2435C5-1076-46C0-9213-F89E568BDE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Sichtenbasierter</a:t>
            </a:r>
            <a:r>
              <a:rPr lang="de-DE" dirty="0"/>
              <a:t> Ansatz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7EEB32-6E45-4138-9449-7FE699F2F3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03912" y="1484784"/>
            <a:ext cx="6624736" cy="4824536"/>
          </a:xfrm>
        </p:spPr>
        <p:txBody>
          <a:bodyPr/>
          <a:lstStyle/>
          <a:p>
            <a:r>
              <a:rPr lang="de-DE" sz="2800" dirty="0"/>
              <a:t>Fokus liegt auf</a:t>
            </a:r>
            <a:endParaRPr lang="de-DE" sz="2000" dirty="0"/>
          </a:p>
          <a:p>
            <a:pPr lvl="1"/>
            <a:r>
              <a:rPr lang="de-DE" sz="1816" dirty="0"/>
              <a:t>Aufteilung des Modellierungsgegenstands</a:t>
            </a:r>
          </a:p>
          <a:p>
            <a:pPr lvl="1"/>
            <a:r>
              <a:rPr lang="de-DE" sz="1816" dirty="0"/>
              <a:t>Beziehungen untereinander</a:t>
            </a:r>
          </a:p>
          <a:p>
            <a:pPr lvl="1"/>
            <a:r>
              <a:rPr lang="de-DE" sz="1816" dirty="0"/>
              <a:t>Ob Strukturen bekannte Muster bilden</a:t>
            </a:r>
          </a:p>
          <a:p>
            <a:pPr lvl="1"/>
            <a:r>
              <a:rPr lang="de-DE" sz="1816" dirty="0"/>
              <a:t>Wie Hierarchien gebildet werden können</a:t>
            </a:r>
          </a:p>
          <a:p>
            <a:pPr lvl="1"/>
            <a:endParaRPr lang="de-DE" sz="1507" dirty="0"/>
          </a:p>
          <a:p>
            <a:r>
              <a:rPr lang="de-DE" sz="2800" dirty="0"/>
              <a:t>Beispiele </a:t>
            </a:r>
          </a:p>
          <a:p>
            <a:pPr lvl="1"/>
            <a:r>
              <a:rPr lang="de-DE" sz="2000" dirty="0"/>
              <a:t>Klassen</a:t>
            </a:r>
          </a:p>
          <a:p>
            <a:pPr lvl="1"/>
            <a:r>
              <a:rPr lang="de-DE" sz="1816" dirty="0"/>
              <a:t>Komponenten</a:t>
            </a:r>
          </a:p>
          <a:p>
            <a:pPr lvl="1"/>
            <a:r>
              <a:rPr lang="de-DE" sz="1816" dirty="0"/>
              <a:t>Pakete</a:t>
            </a:r>
          </a:p>
          <a:p>
            <a:pPr lvl="1"/>
            <a:r>
              <a:rPr lang="de-DE" sz="1816" dirty="0"/>
              <a:t>Schichten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99DAAC9-1BD0-4D87-BD6D-0E9F2CE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Beispiel: Struktur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62163D-FCB0-4A6E-81CB-35CDA045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204864"/>
            <a:ext cx="4687918" cy="29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Entwurf und Entwicklung von Softwarearchitekturen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Heuristiken und Vorgehen zur Architekturentwicklung</a:t>
            </a:r>
          </a:p>
        </p:txBody>
      </p:sp>
    </p:spTree>
    <p:extLst>
      <p:ext uri="{BB962C8B-B14F-4D97-AF65-F5344CB8AC3E}">
        <p14:creationId xmlns:p14="http://schemas.microsoft.com/office/powerpoint/2010/main" val="6819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100" dirty="0"/>
              <a:t>Divide et </a:t>
            </a:r>
            <a:r>
              <a:rPr lang="en-GB" sz="3100" dirty="0" err="1"/>
              <a:t>impera</a:t>
            </a:r>
            <a:endParaRPr lang="en-GB" sz="31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Heuristiken und Vorgehen zur Architekturentwicklung</a:t>
            </a:r>
            <a:endParaRPr lang="en-GB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EA981DD-A41B-4C9E-8EA1-01C2741BFC1A}"/>
              </a:ext>
            </a:extLst>
          </p:cNvPr>
          <p:cNvGrpSpPr/>
          <p:nvPr/>
        </p:nvGrpSpPr>
        <p:grpSpPr>
          <a:xfrm>
            <a:off x="1343472" y="1439347"/>
            <a:ext cx="9257928" cy="4972013"/>
            <a:chOff x="1143000" y="1465620"/>
            <a:chExt cx="9257928" cy="4972013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55"/>
            <a:stretch/>
          </p:blipFill>
          <p:spPr>
            <a:xfrm>
              <a:off x="1143000" y="1465620"/>
              <a:ext cx="9201472" cy="4972013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1199456" y="1465620"/>
              <a:ext cx="9201472" cy="523220"/>
            </a:xfrm>
            <a:prstGeom prst="rect">
              <a:avLst/>
            </a:prstGeom>
            <a:noFill/>
            <a:effectLst>
              <a:glow rad="1066800">
                <a:schemeClr val="accent1"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de-DE" sz="2800" b="1" dirty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Teile und herrsche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24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Trenne nach Verantwortung (Separation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Concerns</a:t>
            </a:r>
            <a:r>
              <a:rPr lang="de-AT" dirty="0"/>
              <a:t>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Heuristiken und Vorgehen zur Architekturentwicklung</a:t>
            </a:r>
            <a:endParaRPr lang="en-GB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Behandle jeden Problemaspekt in eigenem Baustein</a:t>
            </a:r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346CF10-B3D4-4554-B353-B293D5878A3F}"/>
              </a:ext>
            </a:extLst>
          </p:cNvPr>
          <p:cNvGrpSpPr/>
          <p:nvPr/>
        </p:nvGrpSpPr>
        <p:grpSpPr>
          <a:xfrm>
            <a:off x="3352260" y="2636912"/>
            <a:ext cx="5400751" cy="3221016"/>
            <a:chOff x="3431554" y="3011606"/>
            <a:chExt cx="5400751" cy="3221016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636" y="3995857"/>
              <a:ext cx="2779669" cy="2236765"/>
            </a:xfrm>
            <a:prstGeom prst="rect">
              <a:avLst/>
            </a:prstGeom>
          </p:spPr>
        </p:pic>
        <p:sp>
          <p:nvSpPr>
            <p:cNvPr id="17" name="Abgerundete rechteckige Legende 16"/>
            <p:cNvSpPr/>
            <p:nvPr/>
          </p:nvSpPr>
          <p:spPr>
            <a:xfrm>
              <a:off x="3431554" y="3011606"/>
              <a:ext cx="4176614" cy="844924"/>
            </a:xfrm>
            <a:prstGeom prst="wedgeRoundRectCallout">
              <a:avLst>
                <a:gd name="adj1" fmla="val 48740"/>
                <a:gd name="adj2" fmla="val 94261"/>
                <a:gd name="adj3" fmla="val 1666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Kleine Teile sind leichter zu verstehen,  zu warten und zu testen.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5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7A67CEB4-BB23-4364-990C-78DD5A02E31E}"/>
              </a:ext>
            </a:extLst>
          </p:cNvPr>
          <p:cNvSpPr txBox="1">
            <a:spLocks/>
          </p:cNvSpPr>
          <p:nvPr/>
        </p:nvSpPr>
        <p:spPr>
          <a:xfrm>
            <a:off x="5321508" y="1412776"/>
            <a:ext cx="6679148" cy="5040560"/>
          </a:xfrm>
          <a:prstGeom prst="rect">
            <a:avLst/>
          </a:prstGeom>
        </p:spPr>
        <p:txBody>
          <a:bodyPr/>
          <a:lstStyle>
            <a:lvl1pPr marL="551012" indent="-551012" algn="l" defTabSz="1125472" rtl="0" eaLnBrk="1" latinLnBrk="0" hangingPunct="1">
              <a:lnSpc>
                <a:spcPct val="95000"/>
              </a:lnSpc>
              <a:spcBef>
                <a:spcPts val="2215"/>
              </a:spcBef>
              <a:buClr>
                <a:srgbClr val="D20029"/>
              </a:buClr>
              <a:buSzPct val="110000"/>
              <a:buFont typeface="Wingdings" panose="05000000000000000000" pitchFamily="2" charset="2"/>
              <a:buChar char="§"/>
              <a:defRPr lang="de-DE" sz="3446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  <a:lvl2pPr marL="996511" indent="-445499" algn="l" defTabSz="1125472" rtl="0" eaLnBrk="1" latinLnBrk="0" hangingPunct="1">
              <a:lnSpc>
                <a:spcPct val="95000"/>
              </a:lnSpc>
              <a:spcBef>
                <a:spcPts val="738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lang="de-DE" sz="2462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324774" indent="-328262" algn="l" defTabSz="1125472" rtl="0" eaLnBrk="1" latinLnBrk="0" hangingPunct="1">
              <a:lnSpc>
                <a:spcPct val="95000"/>
              </a:lnSpc>
              <a:spcBef>
                <a:spcPts val="369"/>
              </a:spcBef>
              <a:buFont typeface="Arial" pitchFamily="34" charset="0"/>
              <a:buChar char="•"/>
              <a:defRPr lang="de-DE" sz="1969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547524" indent="-218841" algn="l" defTabSz="1125472" rtl="0" eaLnBrk="1" latinLnBrk="0" hangingPunct="1">
              <a:lnSpc>
                <a:spcPct val="95000"/>
              </a:lnSpc>
              <a:spcBef>
                <a:spcPts val="369"/>
              </a:spcBef>
              <a:buFont typeface="Arial" pitchFamily="34" charset="0"/>
              <a:buChar char="•"/>
              <a:defRPr lang="de-DE" sz="1723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75786" indent="-218841" algn="l" defTabSz="1125472" rtl="0" eaLnBrk="1" latinLnBrk="0" hangingPunct="1">
              <a:lnSpc>
                <a:spcPct val="95000"/>
              </a:lnSpc>
              <a:spcBef>
                <a:spcPts val="369"/>
              </a:spcBef>
              <a:buFont typeface="Arial" pitchFamily="34" charset="0"/>
              <a:buChar char="•"/>
              <a:defRPr lang="de-DE" sz="1477" b="0" i="1" u="none" strike="noStrike" kern="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813679" indent="0" algn="r" defTabSz="1125472" rtl="0" eaLnBrk="1" latinLnBrk="0" hangingPunct="1">
              <a:lnSpc>
                <a:spcPct val="95000"/>
              </a:lnSpc>
              <a:spcBef>
                <a:spcPts val="369"/>
              </a:spcBef>
              <a:buFont typeface="Arial" pitchFamily="34" charset="0"/>
              <a:buNone/>
              <a:defRPr sz="1477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783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519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254" indent="-281368" algn="l" defTabSz="11254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 dirty="0">
                <a:solidFill>
                  <a:schemeClr val="tx1"/>
                </a:solidFill>
              </a:rPr>
              <a:t>Ziele </a:t>
            </a:r>
          </a:p>
          <a:p>
            <a:pPr lvl="1"/>
            <a:r>
              <a:rPr lang="de-AT" sz="1816" dirty="0">
                <a:solidFill>
                  <a:schemeClr val="tx1"/>
                </a:solidFill>
              </a:rPr>
              <a:t>Verringerung von Komplexität</a:t>
            </a:r>
          </a:p>
          <a:p>
            <a:pPr lvl="1"/>
            <a:r>
              <a:rPr lang="de-AT" sz="1816" dirty="0">
                <a:solidFill>
                  <a:schemeClr val="tx1"/>
                </a:solidFill>
              </a:rPr>
              <a:t>Inhärente Komplexität von Problemen beachten</a:t>
            </a:r>
          </a:p>
          <a:p>
            <a:r>
              <a:rPr lang="de-AT" sz="2800" dirty="0">
                <a:solidFill>
                  <a:schemeClr val="tx1"/>
                </a:solidFill>
              </a:rPr>
              <a:t>Ansätze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Keep it simple, stupid.</a:t>
            </a:r>
            <a:r>
              <a:rPr lang="de-AT" sz="2000" dirty="0">
                <a:solidFill>
                  <a:schemeClr val="tx1"/>
                </a:solidFill>
              </a:rPr>
              <a:t> (KISS-Prinzip)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You </a:t>
            </a:r>
            <a:r>
              <a:rPr lang="en-US" sz="2000" dirty="0" err="1">
                <a:solidFill>
                  <a:schemeClr val="tx1"/>
                </a:solidFill>
              </a:rPr>
              <a:t>ain´t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gonna</a:t>
            </a:r>
            <a:r>
              <a:rPr lang="en-US" sz="2000" dirty="0">
                <a:solidFill>
                  <a:schemeClr val="tx1"/>
                </a:solidFill>
              </a:rPr>
              <a:t> need it.</a:t>
            </a:r>
            <a:r>
              <a:rPr lang="de-AT" sz="2000" dirty="0">
                <a:solidFill>
                  <a:schemeClr val="tx1"/>
                </a:solidFill>
              </a:rPr>
              <a:t> (YAGNI)</a:t>
            </a:r>
          </a:p>
          <a:p>
            <a:r>
              <a:rPr lang="de-AT" sz="2800" dirty="0">
                <a:solidFill>
                  <a:schemeClr val="tx1"/>
                </a:solidFill>
              </a:rPr>
              <a:t>Beispiel KISS</a:t>
            </a:r>
          </a:p>
          <a:p>
            <a:pPr lvl="1"/>
            <a:r>
              <a:rPr lang="de-DE" sz="2000" dirty="0"/>
              <a:t>Menschen finden sich in Hierarchien leichter zurecht.</a:t>
            </a:r>
            <a:endParaRPr lang="de-AT" sz="2000" dirty="0">
              <a:solidFill>
                <a:schemeClr val="tx1"/>
              </a:solidFill>
            </a:endParaRPr>
          </a:p>
          <a:p>
            <a:pPr lvl="1"/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So-einfach-wie-möglich-Prinzip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Heuristiken und Vorgehen zur Architekturentwicklung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70" y="5440015"/>
            <a:ext cx="2346484" cy="92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8368" y="5229405"/>
            <a:ext cx="2052530" cy="12414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62" y="2553944"/>
            <a:ext cx="2150230" cy="2682548"/>
          </a:xfrm>
          <a:prstGeom prst="rect">
            <a:avLst/>
          </a:prstGeom>
        </p:spPr>
      </p:pic>
      <p:sp>
        <p:nvSpPr>
          <p:cNvPr id="11" name="Abgerundete rechteckige Legende 10"/>
          <p:cNvSpPr/>
          <p:nvPr/>
        </p:nvSpPr>
        <p:spPr>
          <a:xfrm>
            <a:off x="397241" y="2562843"/>
            <a:ext cx="2029414" cy="1120493"/>
          </a:xfrm>
          <a:prstGeom prst="wedgeRoundRectCallout">
            <a:avLst>
              <a:gd name="adj1" fmla="val 100209"/>
              <a:gd name="adj2" fmla="val 4136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„Mache die Dinge so einfach wie möglich – aber nicht einfacher.“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135921" y="495675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Albert Einstein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08BCF5-68B2-4ED0-9D62-99084F2AC47E}"/>
              </a:ext>
            </a:extLst>
          </p:cNvPr>
          <p:cNvSpPr txBox="1"/>
          <p:nvPr/>
        </p:nvSpPr>
        <p:spPr>
          <a:xfrm>
            <a:off x="8868610" y="55343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2185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/>
              <a:t>Gehe iterativ/inkrementell vor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Heuristiken und Vorgehen zur Architekturentwicklung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5314012" y="1557338"/>
            <a:ext cx="6398611" cy="4895998"/>
          </a:xfrm>
        </p:spPr>
        <p:txBody>
          <a:bodyPr/>
          <a:lstStyle/>
          <a:p>
            <a:r>
              <a:rPr lang="de-AT" sz="2800" dirty="0"/>
              <a:t>Wichtig bei großer Unsicherheit in Entscheidungen</a:t>
            </a:r>
          </a:p>
          <a:p>
            <a:r>
              <a:rPr lang="de-AT" sz="2800" dirty="0"/>
              <a:t>Schrittweise vom Groben ins Feine gehen</a:t>
            </a:r>
          </a:p>
          <a:p>
            <a:r>
              <a:rPr lang="de-AT" sz="2800" dirty="0"/>
              <a:t>Probiere aus und gehe ggf. einen Schritt zurück</a:t>
            </a:r>
          </a:p>
          <a:p>
            <a:r>
              <a:rPr lang="de-AT" sz="2800" dirty="0"/>
              <a:t>Betreibe regelmäßiges </a:t>
            </a:r>
            <a:r>
              <a:rPr lang="de-AT" sz="2800" dirty="0" err="1"/>
              <a:t>Refactoring</a:t>
            </a:r>
            <a:endParaRPr lang="de-AT" sz="2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92" y="2002718"/>
            <a:ext cx="3829340" cy="351451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90431" y="4578599"/>
            <a:ext cx="666271" cy="538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i++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472653" y="3773092"/>
            <a:ext cx="666271" cy="538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i++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93055" y="3007762"/>
            <a:ext cx="666271" cy="538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i++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87047" y="2199234"/>
            <a:ext cx="666271" cy="538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i++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168A86-CFCA-49FA-9FDD-7B8890E472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1" t="60640"/>
          <a:stretch/>
        </p:blipFill>
        <p:spPr>
          <a:xfrm rot="10800000">
            <a:off x="3117012" y="5467956"/>
            <a:ext cx="695496" cy="4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A97AE7-0176-44C3-AEA0-5C374C45C1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Heuristiken und Vorgehen zur Architekturentwicklung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F7A3B6-EB2A-4D56-9A2D-F7F173D7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Streben nach hoher Kohäsion</a:t>
            </a:r>
          </a:p>
        </p:txBody>
      </p:sp>
    </p:spTree>
    <p:extLst>
      <p:ext uri="{BB962C8B-B14F-4D97-AF65-F5344CB8AC3E}">
        <p14:creationId xmlns:p14="http://schemas.microsoft.com/office/powerpoint/2010/main" val="30939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 (I)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Definition</a:t>
            </a:r>
            <a:endParaRPr lang="en-GB" dirty="0"/>
          </a:p>
        </p:txBody>
      </p:sp>
      <p:sp>
        <p:nvSpPr>
          <p:cNvPr id="2" name="Gefaltete Ecke 1"/>
          <p:cNvSpPr/>
          <p:nvPr/>
        </p:nvSpPr>
        <p:spPr>
          <a:xfrm rot="21319967">
            <a:off x="429931" y="1638849"/>
            <a:ext cx="5143299" cy="1439317"/>
          </a:xfrm>
          <a:prstGeom prst="foldedCorner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72000" bIns="72000" rtlCol="0" anchor="ctr"/>
          <a:lstStyle/>
          <a:p>
            <a:pPr marL="0" lvl="1"/>
            <a:r>
              <a:rPr lang="en-GB" sz="1600" dirty="0">
                <a:solidFill>
                  <a:schemeClr val="tx1"/>
                </a:solidFill>
              </a:rPr>
              <a:t>The fundamental organization of a system embodied in its components, their relationships to each other, and to the environment, and the principles guiding its design and evolution.</a:t>
            </a:r>
          </a:p>
          <a:p>
            <a:pPr marL="0" lvl="1" algn="r"/>
            <a:r>
              <a:rPr lang="de-AT" sz="1600" dirty="0">
                <a:solidFill>
                  <a:schemeClr val="tx1"/>
                </a:solidFill>
              </a:rPr>
              <a:t>IEEE 1471:2000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Gefaltete Ecke 8"/>
          <p:cNvSpPr/>
          <p:nvPr/>
        </p:nvSpPr>
        <p:spPr>
          <a:xfrm>
            <a:off x="1670242" y="3690340"/>
            <a:ext cx="9970374" cy="1706328"/>
          </a:xfrm>
          <a:prstGeom prst="foldedCorner">
            <a:avLst>
              <a:gd name="adj" fmla="val 9910"/>
            </a:avLst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72000" bIns="72000" rtlCol="0" anchor="ctr"/>
          <a:lstStyle/>
          <a:p>
            <a:pPr marL="0" lvl="1"/>
            <a:r>
              <a:rPr lang="en-GB" sz="1600" dirty="0">
                <a:solidFill>
                  <a:schemeClr val="tx1"/>
                </a:solidFill>
              </a:rPr>
              <a:t>A software system architecture comprises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 collection of software and system components, connections, and constraints.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 collection of system stakeholders' need statements.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 rationale which demonstrates that the components, connections, and constraints define a system that, if implemented, would satisfy the collection of system stakeholders' need statements.</a:t>
            </a:r>
          </a:p>
          <a:p>
            <a:pPr marL="0" lvl="1" algn="r"/>
            <a:r>
              <a:rPr lang="en-GB" sz="1600" dirty="0">
                <a:solidFill>
                  <a:schemeClr val="tx1"/>
                </a:solidFill>
              </a:rPr>
              <a:t>Boehm, et al., 1995</a:t>
            </a:r>
          </a:p>
        </p:txBody>
      </p:sp>
      <p:sp>
        <p:nvSpPr>
          <p:cNvPr id="8" name="Gefaltete Ecke 7"/>
          <p:cNvSpPr/>
          <p:nvPr/>
        </p:nvSpPr>
        <p:spPr>
          <a:xfrm rot="257531">
            <a:off x="6350217" y="1833875"/>
            <a:ext cx="5403915" cy="1305546"/>
          </a:xfrm>
          <a:prstGeom prst="foldedCorner">
            <a:avLst>
              <a:gd name="adj" fmla="val 8576"/>
            </a:avLst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72000" bIns="72000" rtlCol="0" anchor="ctr"/>
          <a:lstStyle/>
          <a:p>
            <a:pPr marL="0" lvl="1"/>
            <a:r>
              <a:rPr lang="en-GB" sz="1600" dirty="0">
                <a:solidFill>
                  <a:schemeClr val="tx1"/>
                </a:solidFill>
              </a:rPr>
              <a:t>Fundamental concepts or properties of a system in its environment embodied in its elements, relationships, and in the principles of its design and evolution  </a:t>
            </a:r>
          </a:p>
          <a:p>
            <a:pPr algn="r"/>
            <a:r>
              <a:rPr lang="de-AT" sz="1600" dirty="0">
                <a:solidFill>
                  <a:schemeClr val="tx1"/>
                </a:solidFill>
              </a:rPr>
              <a:t>IEEE</a:t>
            </a:r>
            <a:r>
              <a:rPr lang="de-AT" dirty="0">
                <a:solidFill>
                  <a:schemeClr val="tx1"/>
                </a:solidFill>
              </a:rPr>
              <a:t> 1471:2011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BCFCC-E9FB-4F76-A646-8ECF407B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Motivation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A0676E-A41C-4B17-B2A4-35E95A1564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AT" dirty="0"/>
              <a:t>Streben nach hoher Kohäsion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CEECA-755D-4DC0-9CF3-48E1BC9865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985" y="1404529"/>
            <a:ext cx="11344030" cy="1570882"/>
          </a:xfrm>
        </p:spPr>
        <p:txBody>
          <a:bodyPr/>
          <a:lstStyle/>
          <a:p>
            <a:pPr marL="0" indent="0">
              <a:buNone/>
            </a:pPr>
            <a:r>
              <a:rPr lang="de-DE" sz="2800" b="1" dirty="0"/>
              <a:t>Kohäsion</a:t>
            </a:r>
            <a:r>
              <a:rPr lang="de-DE" sz="2800" dirty="0"/>
              <a:t> ist der Grad, zu dem Elemente eines Bausteins zusammengehören. Es misst die Stärke der Beziehung zwischen Teilen der Funktionalität innerhalb einer bestimmten Komponente. </a:t>
            </a:r>
            <a:endParaRPr lang="en-GB" sz="28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A8277A-65B1-41DE-A9B3-DD2E783EA2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985" y="3187572"/>
            <a:ext cx="11344030" cy="3265764"/>
          </a:xfrm>
        </p:spPr>
        <p:txBody>
          <a:bodyPr>
            <a:normAutofit/>
          </a:bodyPr>
          <a:lstStyle/>
          <a:p>
            <a:r>
              <a:rPr lang="de-DE" sz="2800" dirty="0"/>
              <a:t>Vorteile</a:t>
            </a:r>
          </a:p>
          <a:p>
            <a:pPr lvl="1"/>
            <a:r>
              <a:rPr lang="de-DE" sz="2000" dirty="0"/>
              <a:t>Wiederverwendbar </a:t>
            </a:r>
          </a:p>
          <a:p>
            <a:pPr lvl="1"/>
            <a:r>
              <a:rPr lang="de-DE" sz="2000"/>
              <a:t>Geringe Kopplung </a:t>
            </a:r>
            <a:endParaRPr lang="de-DE" sz="2000" dirty="0"/>
          </a:p>
          <a:p>
            <a:pPr lvl="1"/>
            <a:r>
              <a:rPr lang="de-DE" sz="2000" dirty="0"/>
              <a:t>Verständlich</a:t>
            </a:r>
          </a:p>
          <a:p>
            <a:r>
              <a:rPr lang="de-DE" sz="2800" dirty="0"/>
              <a:t>Prinzipien</a:t>
            </a:r>
          </a:p>
          <a:p>
            <a:pPr lvl="1"/>
            <a:r>
              <a:rPr lang="de-DE" sz="2000" dirty="0"/>
              <a:t>Zusammenhang zwischen Wiederverwendung und Release</a:t>
            </a:r>
          </a:p>
          <a:p>
            <a:pPr lvl="1"/>
            <a:r>
              <a:rPr lang="en-GB" sz="2000" dirty="0"/>
              <a:t>Common-Closure-</a:t>
            </a:r>
            <a:r>
              <a:rPr lang="en-GB" sz="2000" dirty="0" err="1"/>
              <a:t>Prinzip</a:t>
            </a:r>
            <a:endParaRPr lang="en-GB" sz="2000" dirty="0"/>
          </a:p>
          <a:p>
            <a:pPr lvl="1"/>
            <a:r>
              <a:rPr lang="de-DE" sz="2000" dirty="0"/>
              <a:t>Prinzip der gemeinsamen Wiederverwendung</a:t>
            </a:r>
            <a:endParaRPr lang="en-GB" sz="2000" dirty="0"/>
          </a:p>
          <a:p>
            <a:endParaRPr lang="en-GB" dirty="0"/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78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6"/>
          <p:cNvSpPr txBox="1">
            <a:spLocks/>
          </p:cNvSpPr>
          <p:nvPr/>
        </p:nvSpPr>
        <p:spPr>
          <a:xfrm>
            <a:off x="3082256" y="563840"/>
            <a:ext cx="8703627" cy="45259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AT" dirty="0" smtClean="0"/>
              <a:t>Niedrige Kopplung &amp; hohe Kohäsion</a:t>
            </a:r>
            <a:endParaRPr lang="en-GB" dirty="0"/>
          </a:p>
        </p:txBody>
      </p:sp>
      <p:sp>
        <p:nvSpPr>
          <p:cNvPr id="6" name="Textplatzhalter 5"/>
          <p:cNvSpPr txBox="1">
            <a:spLocks/>
          </p:cNvSpPr>
          <p:nvPr/>
        </p:nvSpPr>
        <p:spPr>
          <a:xfrm>
            <a:off x="4146061" y="0"/>
            <a:ext cx="7621954" cy="5730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rgbClr val="D20029"/>
              </a:buClr>
              <a:buSzPct val="110000"/>
              <a:buFont typeface="Wingdings" panose="05000000000000000000" pitchFamily="2" charset="2"/>
              <a:buNone/>
              <a:defRPr lang="de-DE" sz="18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  <a:lvl2pPr marL="809625" indent="-3619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lang="de-DE" sz="20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lang="de-DE" sz="16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57300" indent="-17780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lang="de-DE" sz="14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24000" indent="-17780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lang="de-DE" sz="1200" b="0" i="1" u="none" strike="noStrike" kern="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r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None/>
              <a:defRPr sz="12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Entwurfsprinzipien zur Optimierung von Abhängigkeiten</a:t>
            </a:r>
            <a:endParaRPr lang="en-GB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7CDBD7A-EF57-40F3-9DE1-A4953F79EFC7}"/>
              </a:ext>
            </a:extLst>
          </p:cNvPr>
          <p:cNvGrpSpPr/>
          <p:nvPr/>
        </p:nvGrpSpPr>
        <p:grpSpPr>
          <a:xfrm>
            <a:off x="407368" y="1484784"/>
            <a:ext cx="2045533" cy="1978626"/>
            <a:chOff x="551384" y="1597791"/>
            <a:chExt cx="2045533" cy="197862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BBCFF43-6A09-4B7C-AB5A-F1B72BD226D6}"/>
                </a:ext>
              </a:extLst>
            </p:cNvPr>
            <p:cNvSpPr/>
            <p:nvPr/>
          </p:nvSpPr>
          <p:spPr>
            <a:xfrm>
              <a:off x="551384" y="1612814"/>
              <a:ext cx="2045533" cy="19636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DED24566-0C32-45A6-B427-915FC748A92E}"/>
                </a:ext>
              </a:extLst>
            </p:cNvPr>
            <p:cNvGrpSpPr/>
            <p:nvPr/>
          </p:nvGrpSpPr>
          <p:grpSpPr>
            <a:xfrm>
              <a:off x="998086" y="1916832"/>
              <a:ext cx="1152128" cy="581296"/>
              <a:chOff x="1017661" y="2013320"/>
              <a:chExt cx="1152128" cy="581296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C2D1724-53B1-4BF8-BFEF-8F7313D59484}"/>
                  </a:ext>
                </a:extLst>
              </p:cNvPr>
              <p:cNvSpPr/>
              <p:nvPr/>
            </p:nvSpPr>
            <p:spPr>
              <a:xfrm>
                <a:off x="1017661" y="2018552"/>
                <a:ext cx="1152128" cy="57606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9FB0622-27B2-4C99-B301-CA263D3FA482}"/>
                  </a:ext>
                </a:extLst>
              </p:cNvPr>
              <p:cNvSpPr txBox="1"/>
              <p:nvPr/>
            </p:nvSpPr>
            <p:spPr>
              <a:xfrm>
                <a:off x="1108197" y="2013320"/>
                <a:ext cx="9749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&lt;&lt;</a:t>
                </a:r>
                <a:r>
                  <a:rPr lang="de-DE" sz="800" b="1" dirty="0" err="1"/>
                  <a:t>component</a:t>
                </a:r>
                <a:r>
                  <a:rPr lang="de-DE" sz="600" b="1" dirty="0"/>
                  <a:t>&gt;&gt;</a:t>
                </a:r>
              </a:p>
            </p:txBody>
          </p: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425E06EA-EC69-4D99-88DE-962308F0B4F9}"/>
                  </a:ext>
                </a:extLst>
              </p:cNvPr>
              <p:cNvGrpSpPr/>
              <p:nvPr/>
            </p:nvGrpSpPr>
            <p:grpSpPr>
              <a:xfrm>
                <a:off x="2014965" y="2060318"/>
                <a:ext cx="121576" cy="130852"/>
                <a:chOff x="4283224" y="4221088"/>
                <a:chExt cx="372616" cy="36004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DB8542D0-8339-4DD9-9C4F-71AA3E5ECE00}"/>
                    </a:ext>
                  </a:extLst>
                </p:cNvPr>
                <p:cNvSpPr/>
                <p:nvPr/>
              </p:nvSpPr>
              <p:spPr>
                <a:xfrm>
                  <a:off x="4367809" y="4221088"/>
                  <a:ext cx="288031" cy="36004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00D12409-F01B-40B4-83CD-9DCF92753D1B}"/>
                    </a:ext>
                  </a:extLst>
                </p:cNvPr>
                <p:cNvSpPr/>
                <p:nvPr/>
              </p:nvSpPr>
              <p:spPr>
                <a:xfrm>
                  <a:off x="4283224" y="4301480"/>
                  <a:ext cx="160784" cy="720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71B975F5-3BE0-4322-9408-1CD4C0769AF8}"/>
                    </a:ext>
                  </a:extLst>
                </p:cNvPr>
                <p:cNvSpPr/>
                <p:nvPr/>
              </p:nvSpPr>
              <p:spPr>
                <a:xfrm>
                  <a:off x="4287416" y="4439174"/>
                  <a:ext cx="160784" cy="720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5408C37-392C-48CC-BF5D-6D03620260D3}"/>
                  </a:ext>
                </a:extLst>
              </p:cNvPr>
              <p:cNvSpPr txBox="1"/>
              <p:nvPr/>
            </p:nvSpPr>
            <p:spPr>
              <a:xfrm>
                <a:off x="1424448" y="217943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E7270E9-B6E6-4031-9233-F709AA0A82A7}"/>
                </a:ext>
              </a:extLst>
            </p:cNvPr>
            <p:cNvGrpSpPr/>
            <p:nvPr/>
          </p:nvGrpSpPr>
          <p:grpSpPr>
            <a:xfrm>
              <a:off x="1001807" y="2844212"/>
              <a:ext cx="1152128" cy="581296"/>
              <a:chOff x="1015237" y="2847704"/>
              <a:chExt cx="1152128" cy="581296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447C255-51E5-4D94-9F9A-40DAEDA6558C}"/>
                  </a:ext>
                </a:extLst>
              </p:cNvPr>
              <p:cNvSpPr/>
              <p:nvPr/>
            </p:nvSpPr>
            <p:spPr>
              <a:xfrm>
                <a:off x="1015237" y="2852936"/>
                <a:ext cx="1152128" cy="57606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DE0560FB-B56C-4ADB-AF6C-F07A3852E557}"/>
                  </a:ext>
                </a:extLst>
              </p:cNvPr>
              <p:cNvGrpSpPr/>
              <p:nvPr/>
            </p:nvGrpSpPr>
            <p:grpSpPr>
              <a:xfrm>
                <a:off x="1105773" y="2847704"/>
                <a:ext cx="1028344" cy="215444"/>
                <a:chOff x="1105773" y="2847704"/>
                <a:chExt cx="1028344" cy="215444"/>
              </a:xfrm>
            </p:grpSpPr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DB76FA5A-4EB2-42C0-A2D2-E56757B8CDF1}"/>
                    </a:ext>
                  </a:extLst>
                </p:cNvPr>
                <p:cNvSpPr txBox="1"/>
                <p:nvPr/>
              </p:nvSpPr>
              <p:spPr>
                <a:xfrm>
                  <a:off x="1105773" y="2847704"/>
                  <a:ext cx="9749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&lt;&lt;</a:t>
                  </a:r>
                  <a:r>
                    <a:rPr lang="de-DE" sz="800" b="1" dirty="0" err="1"/>
                    <a:t>component</a:t>
                  </a:r>
                  <a:r>
                    <a:rPr lang="de-DE" sz="600" b="1" dirty="0"/>
                    <a:t>&gt;&gt;</a:t>
                  </a:r>
                </a:p>
              </p:txBody>
            </p:sp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39D6C7CC-4C47-4D1A-BF25-14501A74D6EE}"/>
                    </a:ext>
                  </a:extLst>
                </p:cNvPr>
                <p:cNvGrpSpPr/>
                <p:nvPr/>
              </p:nvGrpSpPr>
              <p:grpSpPr>
                <a:xfrm>
                  <a:off x="2012541" y="2894702"/>
                  <a:ext cx="121576" cy="130852"/>
                  <a:chOff x="4283224" y="4221088"/>
                  <a:chExt cx="372616" cy="360040"/>
                </a:xfrm>
              </p:grpSpPr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5E4DD1EB-C49C-4132-B467-ED771F7B084F}"/>
                      </a:ext>
                    </a:extLst>
                  </p:cNvPr>
                  <p:cNvSpPr/>
                  <p:nvPr/>
                </p:nvSpPr>
                <p:spPr>
                  <a:xfrm>
                    <a:off x="4367809" y="4221088"/>
                    <a:ext cx="288031" cy="3600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D935FD00-B108-474F-871B-BEA782CC42E2}"/>
                      </a:ext>
                    </a:extLst>
                  </p:cNvPr>
                  <p:cNvSpPr/>
                  <p:nvPr/>
                </p:nvSpPr>
                <p:spPr>
                  <a:xfrm>
                    <a:off x="4283224" y="4301480"/>
                    <a:ext cx="160784" cy="7200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DD29313D-C286-471E-9D7B-D4E9AFF03353}"/>
                      </a:ext>
                    </a:extLst>
                  </p:cNvPr>
                  <p:cNvSpPr/>
                  <p:nvPr/>
                </p:nvSpPr>
                <p:spPr>
                  <a:xfrm>
                    <a:off x="4287416" y="4439174"/>
                    <a:ext cx="160784" cy="7200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50F018D-D085-4C31-AC7E-2EC719DF4C77}"/>
                  </a:ext>
                </a:extLst>
              </p:cNvPr>
              <p:cNvSpPr txBox="1"/>
              <p:nvPr/>
            </p:nvSpPr>
            <p:spPr>
              <a:xfrm>
                <a:off x="1422024" y="301381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</a:t>
                </a:r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477D8F0-11C9-4092-9E2D-CD50E555C93C}"/>
                </a:ext>
              </a:extLst>
            </p:cNvPr>
            <p:cNvSpPr txBox="1"/>
            <p:nvPr/>
          </p:nvSpPr>
          <p:spPr>
            <a:xfrm>
              <a:off x="1095030" y="1597791"/>
              <a:ext cx="9749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/>
                <a:t>&lt;&lt;</a:t>
              </a:r>
              <a:r>
                <a:rPr lang="de-DE" sz="800" b="1" dirty="0" err="1"/>
                <a:t>component</a:t>
              </a:r>
              <a:r>
                <a:rPr lang="de-DE" sz="600" b="1" dirty="0"/>
                <a:t>&gt;&gt;</a:t>
              </a: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3C3EE4F-23F2-44B4-BAFC-EF52549E8784}"/>
                </a:ext>
              </a:extLst>
            </p:cNvPr>
            <p:cNvGrpSpPr/>
            <p:nvPr/>
          </p:nvGrpSpPr>
          <p:grpSpPr>
            <a:xfrm>
              <a:off x="2434773" y="1649694"/>
              <a:ext cx="121576" cy="130852"/>
              <a:chOff x="4283224" y="4221088"/>
              <a:chExt cx="372616" cy="36004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009004EE-FC1F-4A1D-8F0A-764E099CBEB3}"/>
                  </a:ext>
                </a:extLst>
              </p:cNvPr>
              <p:cNvSpPr/>
              <p:nvPr/>
            </p:nvSpPr>
            <p:spPr>
              <a:xfrm>
                <a:off x="4367809" y="4221088"/>
                <a:ext cx="288031" cy="3600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12CF548A-81D3-44C3-B348-792B12C0F05B}"/>
                  </a:ext>
                </a:extLst>
              </p:cNvPr>
              <p:cNvSpPr/>
              <p:nvPr/>
            </p:nvSpPr>
            <p:spPr>
              <a:xfrm>
                <a:off x="4283224" y="4301480"/>
                <a:ext cx="160784" cy="720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CD137D0F-B735-4E63-8EEC-9181896671F1}"/>
                  </a:ext>
                </a:extLst>
              </p:cNvPr>
              <p:cNvSpPr/>
              <p:nvPr/>
            </p:nvSpPr>
            <p:spPr>
              <a:xfrm>
                <a:off x="4287416" y="4439174"/>
                <a:ext cx="160784" cy="720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DA935F7-D6B9-4FA4-8642-89433239FDCF}"/>
              </a:ext>
            </a:extLst>
          </p:cNvPr>
          <p:cNvGrpSpPr/>
          <p:nvPr/>
        </p:nvGrpSpPr>
        <p:grpSpPr>
          <a:xfrm>
            <a:off x="2856965" y="1485842"/>
            <a:ext cx="2045533" cy="1978626"/>
            <a:chOff x="3537400" y="1634671"/>
            <a:chExt cx="2045533" cy="1978626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6BE41C5-C1DA-4E4B-BF7E-CBA7434379B0}"/>
                </a:ext>
              </a:extLst>
            </p:cNvPr>
            <p:cNvSpPr/>
            <p:nvPr/>
          </p:nvSpPr>
          <p:spPr>
            <a:xfrm>
              <a:off x="3537400" y="1649694"/>
              <a:ext cx="2045533" cy="19636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17208E88-4034-4EDC-A449-9760CD85BA13}"/>
                </a:ext>
              </a:extLst>
            </p:cNvPr>
            <p:cNvGrpSpPr/>
            <p:nvPr/>
          </p:nvGrpSpPr>
          <p:grpSpPr>
            <a:xfrm>
              <a:off x="3984102" y="1953712"/>
              <a:ext cx="1152128" cy="581296"/>
              <a:chOff x="1017661" y="2013320"/>
              <a:chExt cx="1152128" cy="581296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17DDAE37-E859-4977-9982-D8DE6EFF7EA9}"/>
                  </a:ext>
                </a:extLst>
              </p:cNvPr>
              <p:cNvSpPr/>
              <p:nvPr/>
            </p:nvSpPr>
            <p:spPr>
              <a:xfrm>
                <a:off x="1017661" y="2018552"/>
                <a:ext cx="1152128" cy="576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180F677A-0157-4C22-9B95-DBEB2D402E16}"/>
                  </a:ext>
                </a:extLst>
              </p:cNvPr>
              <p:cNvSpPr txBox="1"/>
              <p:nvPr/>
            </p:nvSpPr>
            <p:spPr>
              <a:xfrm>
                <a:off x="1108197" y="2013320"/>
                <a:ext cx="9749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&lt;&lt;</a:t>
                </a:r>
                <a:r>
                  <a:rPr lang="de-DE" sz="800" b="1" dirty="0" err="1"/>
                  <a:t>component</a:t>
                </a:r>
                <a:r>
                  <a:rPr lang="de-DE" sz="600" b="1" dirty="0"/>
                  <a:t>&gt;&gt;</a:t>
                </a:r>
              </a:p>
            </p:txBody>
          </p:sp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5C59CD90-D290-4FCC-A4A2-2FD068C84333}"/>
                  </a:ext>
                </a:extLst>
              </p:cNvPr>
              <p:cNvGrpSpPr/>
              <p:nvPr/>
            </p:nvGrpSpPr>
            <p:grpSpPr>
              <a:xfrm>
                <a:off x="2014965" y="2060318"/>
                <a:ext cx="121576" cy="130852"/>
                <a:chOff x="4283224" y="4221088"/>
                <a:chExt cx="372616" cy="360040"/>
              </a:xfrm>
            </p:grpSpPr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E9E4CB8B-074F-4A67-B4B4-3F6EDF4E7EB6}"/>
                    </a:ext>
                  </a:extLst>
                </p:cNvPr>
                <p:cNvSpPr/>
                <p:nvPr/>
              </p:nvSpPr>
              <p:spPr>
                <a:xfrm>
                  <a:off x="4367809" y="4221088"/>
                  <a:ext cx="288031" cy="36004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02E3FEC5-16CE-46E2-A5F4-1CE93662228A}"/>
                    </a:ext>
                  </a:extLst>
                </p:cNvPr>
                <p:cNvSpPr/>
                <p:nvPr/>
              </p:nvSpPr>
              <p:spPr>
                <a:xfrm>
                  <a:off x="4283224" y="4301480"/>
                  <a:ext cx="160784" cy="720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96588558-E68F-4A2D-8754-0441FD9D0209}"/>
                    </a:ext>
                  </a:extLst>
                </p:cNvPr>
                <p:cNvSpPr/>
                <p:nvPr/>
              </p:nvSpPr>
              <p:spPr>
                <a:xfrm>
                  <a:off x="4287416" y="4439174"/>
                  <a:ext cx="160784" cy="720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52DD0132-6999-47E0-A471-BA32A48965BF}"/>
                  </a:ext>
                </a:extLst>
              </p:cNvPr>
              <p:cNvSpPr txBox="1"/>
              <p:nvPr/>
            </p:nvSpPr>
            <p:spPr>
              <a:xfrm>
                <a:off x="1424448" y="217943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41DC186-7BCD-4070-A433-50E1F6D6ED68}"/>
                </a:ext>
              </a:extLst>
            </p:cNvPr>
            <p:cNvGrpSpPr/>
            <p:nvPr/>
          </p:nvGrpSpPr>
          <p:grpSpPr>
            <a:xfrm>
              <a:off x="3987823" y="2881092"/>
              <a:ext cx="1152128" cy="581296"/>
              <a:chOff x="1015237" y="2847704"/>
              <a:chExt cx="1152128" cy="581296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C2BA2392-1FF0-4600-8135-4454C6094D81}"/>
                  </a:ext>
                </a:extLst>
              </p:cNvPr>
              <p:cNvSpPr/>
              <p:nvPr/>
            </p:nvSpPr>
            <p:spPr>
              <a:xfrm>
                <a:off x="1015237" y="2852936"/>
                <a:ext cx="1152128" cy="576064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DA0F0410-0805-4F67-9C69-17180C831A1A}"/>
                  </a:ext>
                </a:extLst>
              </p:cNvPr>
              <p:cNvGrpSpPr/>
              <p:nvPr/>
            </p:nvGrpSpPr>
            <p:grpSpPr>
              <a:xfrm>
                <a:off x="1105773" y="2847704"/>
                <a:ext cx="1028344" cy="215444"/>
                <a:chOff x="1105773" y="2847704"/>
                <a:chExt cx="1028344" cy="215444"/>
              </a:xfrm>
            </p:grpSpPr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4F3BF3A-C85C-422D-B2AC-F686DC37ABBC}"/>
                    </a:ext>
                  </a:extLst>
                </p:cNvPr>
                <p:cNvSpPr txBox="1"/>
                <p:nvPr/>
              </p:nvSpPr>
              <p:spPr>
                <a:xfrm>
                  <a:off x="1105773" y="2847704"/>
                  <a:ext cx="9749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&lt;&lt;</a:t>
                  </a:r>
                  <a:r>
                    <a:rPr lang="de-DE" sz="800" b="1" dirty="0" err="1"/>
                    <a:t>component</a:t>
                  </a:r>
                  <a:r>
                    <a:rPr lang="de-DE" sz="600" b="1" dirty="0"/>
                    <a:t>&gt;&gt;</a:t>
                  </a:r>
                </a:p>
              </p:txBody>
            </p:sp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43A7CCF4-3AD2-44B8-B5F2-50389FD874AF}"/>
                    </a:ext>
                  </a:extLst>
                </p:cNvPr>
                <p:cNvGrpSpPr/>
                <p:nvPr/>
              </p:nvGrpSpPr>
              <p:grpSpPr>
                <a:xfrm>
                  <a:off x="2012541" y="2894702"/>
                  <a:ext cx="121576" cy="130852"/>
                  <a:chOff x="4283224" y="4221088"/>
                  <a:chExt cx="372616" cy="360040"/>
                </a:xfrm>
              </p:grpSpPr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F444D72C-85C0-478F-9C0D-1E5BCD80C07B}"/>
                      </a:ext>
                    </a:extLst>
                  </p:cNvPr>
                  <p:cNvSpPr/>
                  <p:nvPr/>
                </p:nvSpPr>
                <p:spPr>
                  <a:xfrm>
                    <a:off x="4367809" y="4221088"/>
                    <a:ext cx="288031" cy="3600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57AD2A52-6CB8-465C-B05B-A079B8C6B4B6}"/>
                      </a:ext>
                    </a:extLst>
                  </p:cNvPr>
                  <p:cNvSpPr/>
                  <p:nvPr/>
                </p:nvSpPr>
                <p:spPr>
                  <a:xfrm>
                    <a:off x="4283224" y="4301480"/>
                    <a:ext cx="160784" cy="7200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88171B9D-6CF1-4BA1-BBA0-16344D8506C1}"/>
                      </a:ext>
                    </a:extLst>
                  </p:cNvPr>
                  <p:cNvSpPr/>
                  <p:nvPr/>
                </p:nvSpPr>
                <p:spPr>
                  <a:xfrm>
                    <a:off x="4287416" y="4439174"/>
                    <a:ext cx="160784" cy="7200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B503DBEE-E217-43D6-9C15-3F348EE3543B}"/>
                  </a:ext>
                </a:extLst>
              </p:cNvPr>
              <p:cNvSpPr txBox="1"/>
              <p:nvPr/>
            </p:nvSpPr>
            <p:spPr>
              <a:xfrm>
                <a:off x="1422024" y="301381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D</a:t>
                </a:r>
              </a:p>
            </p:txBody>
          </p:sp>
        </p:grp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C99487E-6A88-425B-A409-A994934E758A}"/>
                </a:ext>
              </a:extLst>
            </p:cNvPr>
            <p:cNvSpPr txBox="1"/>
            <p:nvPr/>
          </p:nvSpPr>
          <p:spPr>
            <a:xfrm>
              <a:off x="4081046" y="1634671"/>
              <a:ext cx="9749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/>
                <a:t>&lt;&lt;</a:t>
              </a:r>
              <a:r>
                <a:rPr lang="de-DE" sz="800" b="1" dirty="0" err="1"/>
                <a:t>component</a:t>
              </a:r>
              <a:r>
                <a:rPr lang="de-DE" sz="600" b="1" dirty="0"/>
                <a:t>&gt;&gt;</a:t>
              </a: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C216D3DA-739D-461B-A756-0CCBA3ADEA87}"/>
                </a:ext>
              </a:extLst>
            </p:cNvPr>
            <p:cNvGrpSpPr/>
            <p:nvPr/>
          </p:nvGrpSpPr>
          <p:grpSpPr>
            <a:xfrm>
              <a:off x="5420789" y="1686574"/>
              <a:ext cx="121576" cy="130852"/>
              <a:chOff x="4283224" y="4221088"/>
              <a:chExt cx="372616" cy="3600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931543EB-E77D-4AB8-B2E7-9F6F8ED45CF4}"/>
                  </a:ext>
                </a:extLst>
              </p:cNvPr>
              <p:cNvSpPr/>
              <p:nvPr/>
            </p:nvSpPr>
            <p:spPr>
              <a:xfrm>
                <a:off x="4367809" y="4221088"/>
                <a:ext cx="288031" cy="3600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5217E6C2-0E9A-49C3-AB21-4696B8EF5119}"/>
                  </a:ext>
                </a:extLst>
              </p:cNvPr>
              <p:cNvSpPr/>
              <p:nvPr/>
            </p:nvSpPr>
            <p:spPr>
              <a:xfrm>
                <a:off x="4283224" y="4301480"/>
                <a:ext cx="160784" cy="720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6060DB45-A46F-450D-B8DF-1D80DDA38DB9}"/>
                  </a:ext>
                </a:extLst>
              </p:cNvPr>
              <p:cNvSpPr/>
              <p:nvPr/>
            </p:nvSpPr>
            <p:spPr>
              <a:xfrm>
                <a:off x="4287416" y="4439174"/>
                <a:ext cx="160784" cy="720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953866CE-B498-4707-A0B4-06FFA89F4D2F}"/>
              </a:ext>
            </a:extLst>
          </p:cNvPr>
          <p:cNvGrpSpPr/>
          <p:nvPr/>
        </p:nvGrpSpPr>
        <p:grpSpPr>
          <a:xfrm>
            <a:off x="416379" y="4293296"/>
            <a:ext cx="2045533" cy="1978626"/>
            <a:chOff x="560395" y="4077790"/>
            <a:chExt cx="2045533" cy="1978626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E4222F1E-E211-4933-A323-CDBB09A4DE18}"/>
                </a:ext>
              </a:extLst>
            </p:cNvPr>
            <p:cNvSpPr txBox="1"/>
            <p:nvPr/>
          </p:nvSpPr>
          <p:spPr>
            <a:xfrm>
              <a:off x="1818350" y="484977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2740384-F9DE-44D4-9ED7-AA40C336D87A}"/>
                </a:ext>
              </a:extLst>
            </p:cNvPr>
            <p:cNvSpPr/>
            <p:nvPr/>
          </p:nvSpPr>
          <p:spPr>
            <a:xfrm>
              <a:off x="560395" y="4092813"/>
              <a:ext cx="2045533" cy="19636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49C0AC1E-BC63-488A-B89A-CD5C91716BD6}"/>
                </a:ext>
              </a:extLst>
            </p:cNvPr>
            <p:cNvGrpSpPr/>
            <p:nvPr/>
          </p:nvGrpSpPr>
          <p:grpSpPr>
            <a:xfrm>
              <a:off x="1007097" y="4396831"/>
              <a:ext cx="1152128" cy="581296"/>
              <a:chOff x="1017661" y="2013320"/>
              <a:chExt cx="1152128" cy="581296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4513A288-28F7-4700-8C9B-4602B3011D1A}"/>
                  </a:ext>
                </a:extLst>
              </p:cNvPr>
              <p:cNvSpPr/>
              <p:nvPr/>
            </p:nvSpPr>
            <p:spPr>
              <a:xfrm>
                <a:off x="1017661" y="2018552"/>
                <a:ext cx="1152128" cy="57606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40EDEB8-2A69-4E2A-935B-825A274CDD73}"/>
                  </a:ext>
                </a:extLst>
              </p:cNvPr>
              <p:cNvSpPr txBox="1"/>
              <p:nvPr/>
            </p:nvSpPr>
            <p:spPr>
              <a:xfrm>
                <a:off x="1108197" y="2013320"/>
                <a:ext cx="9749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&lt;&lt;</a:t>
                </a:r>
                <a:r>
                  <a:rPr lang="de-DE" sz="800" b="1" dirty="0" err="1"/>
                  <a:t>component</a:t>
                </a:r>
                <a:r>
                  <a:rPr lang="de-DE" sz="600" b="1" dirty="0"/>
                  <a:t>&gt;&gt;</a:t>
                </a:r>
              </a:p>
            </p:txBody>
          </p: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AACBDD6F-9665-4699-9AD9-A181CD89AFD0}"/>
                  </a:ext>
                </a:extLst>
              </p:cNvPr>
              <p:cNvGrpSpPr/>
              <p:nvPr/>
            </p:nvGrpSpPr>
            <p:grpSpPr>
              <a:xfrm>
                <a:off x="2014965" y="2060318"/>
                <a:ext cx="121576" cy="130852"/>
                <a:chOff x="4283224" y="4221088"/>
                <a:chExt cx="372616" cy="360040"/>
              </a:xfrm>
            </p:grpSpPr>
            <p:sp>
              <p:nvSpPr>
                <p:cNvPr id="77" name="Rechteck 76">
                  <a:extLst>
                    <a:ext uri="{FF2B5EF4-FFF2-40B4-BE49-F238E27FC236}">
                      <a16:creationId xmlns:a16="http://schemas.microsoft.com/office/drawing/2014/main" id="{950DADC9-302A-47B7-871E-675D1EBFE6AC}"/>
                    </a:ext>
                  </a:extLst>
                </p:cNvPr>
                <p:cNvSpPr/>
                <p:nvPr/>
              </p:nvSpPr>
              <p:spPr>
                <a:xfrm>
                  <a:off x="4367809" y="4221088"/>
                  <a:ext cx="288031" cy="36004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Rechteck 77">
                  <a:extLst>
                    <a:ext uri="{FF2B5EF4-FFF2-40B4-BE49-F238E27FC236}">
                      <a16:creationId xmlns:a16="http://schemas.microsoft.com/office/drawing/2014/main" id="{7568524F-27E7-40FC-A776-D49EA64C767E}"/>
                    </a:ext>
                  </a:extLst>
                </p:cNvPr>
                <p:cNvSpPr/>
                <p:nvPr/>
              </p:nvSpPr>
              <p:spPr>
                <a:xfrm>
                  <a:off x="4283224" y="4301480"/>
                  <a:ext cx="160784" cy="720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Rechteck 78">
                  <a:extLst>
                    <a:ext uri="{FF2B5EF4-FFF2-40B4-BE49-F238E27FC236}">
                      <a16:creationId xmlns:a16="http://schemas.microsoft.com/office/drawing/2014/main" id="{D116BF80-A13F-4A51-9C0C-1FA0A6BD39B8}"/>
                    </a:ext>
                  </a:extLst>
                </p:cNvPr>
                <p:cNvSpPr/>
                <p:nvPr/>
              </p:nvSpPr>
              <p:spPr>
                <a:xfrm>
                  <a:off x="4287416" y="4439174"/>
                  <a:ext cx="160784" cy="720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18DA93E-B0BB-46AE-BFD2-0FD1FB736B5E}"/>
                  </a:ext>
                </a:extLst>
              </p:cNvPr>
              <p:cNvSpPr txBox="1"/>
              <p:nvPr/>
            </p:nvSpPr>
            <p:spPr>
              <a:xfrm>
                <a:off x="1424448" y="217943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</a:t>
                </a:r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629AC66D-2BF8-4805-BC82-BD7EA1AA4CCD}"/>
                </a:ext>
              </a:extLst>
            </p:cNvPr>
            <p:cNvGrpSpPr/>
            <p:nvPr/>
          </p:nvGrpSpPr>
          <p:grpSpPr>
            <a:xfrm>
              <a:off x="1010818" y="5324211"/>
              <a:ext cx="1152128" cy="581296"/>
              <a:chOff x="1015237" y="2847704"/>
              <a:chExt cx="1152128" cy="581296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548A7415-AF6F-45A6-A0CB-49E28ED16924}"/>
                  </a:ext>
                </a:extLst>
              </p:cNvPr>
              <p:cNvSpPr/>
              <p:nvPr/>
            </p:nvSpPr>
            <p:spPr>
              <a:xfrm>
                <a:off x="1015237" y="2852936"/>
                <a:ext cx="1152128" cy="576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C305B6C1-08B1-4E96-BA3E-400533945203}"/>
                  </a:ext>
                </a:extLst>
              </p:cNvPr>
              <p:cNvGrpSpPr/>
              <p:nvPr/>
            </p:nvGrpSpPr>
            <p:grpSpPr>
              <a:xfrm>
                <a:off x="1105773" y="2847704"/>
                <a:ext cx="1028344" cy="215444"/>
                <a:chOff x="1105773" y="2847704"/>
                <a:chExt cx="1028344" cy="215444"/>
              </a:xfrm>
            </p:grpSpPr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7701D4DF-6F9D-4DC2-B803-F3500006C59D}"/>
                    </a:ext>
                  </a:extLst>
                </p:cNvPr>
                <p:cNvSpPr txBox="1"/>
                <p:nvPr/>
              </p:nvSpPr>
              <p:spPr>
                <a:xfrm>
                  <a:off x="1105773" y="2847704"/>
                  <a:ext cx="9749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&lt;&lt;</a:t>
                  </a:r>
                  <a:r>
                    <a:rPr lang="de-DE" sz="800" b="1" dirty="0" err="1"/>
                    <a:t>component</a:t>
                  </a:r>
                  <a:r>
                    <a:rPr lang="de-DE" sz="600" b="1" dirty="0"/>
                    <a:t>&gt;&gt;</a:t>
                  </a:r>
                </a:p>
              </p:txBody>
            </p:sp>
            <p:grpSp>
              <p:nvGrpSpPr>
                <p:cNvPr id="69" name="Gruppieren 68">
                  <a:extLst>
                    <a:ext uri="{FF2B5EF4-FFF2-40B4-BE49-F238E27FC236}">
                      <a16:creationId xmlns:a16="http://schemas.microsoft.com/office/drawing/2014/main" id="{CEB20CEA-89FC-4975-8C84-C83DFF9F8173}"/>
                    </a:ext>
                  </a:extLst>
                </p:cNvPr>
                <p:cNvGrpSpPr/>
                <p:nvPr/>
              </p:nvGrpSpPr>
              <p:grpSpPr>
                <a:xfrm>
                  <a:off x="2012541" y="2894702"/>
                  <a:ext cx="121576" cy="130852"/>
                  <a:chOff x="4283224" y="4221088"/>
                  <a:chExt cx="372616" cy="360040"/>
                </a:xfrm>
              </p:grpSpPr>
              <p:sp>
                <p:nvSpPr>
                  <p:cNvPr id="70" name="Rechteck 69">
                    <a:extLst>
                      <a:ext uri="{FF2B5EF4-FFF2-40B4-BE49-F238E27FC236}">
                        <a16:creationId xmlns:a16="http://schemas.microsoft.com/office/drawing/2014/main" id="{3FF33AA9-B69C-4B5A-BBFF-A7A4CFEE7B4E}"/>
                      </a:ext>
                    </a:extLst>
                  </p:cNvPr>
                  <p:cNvSpPr/>
                  <p:nvPr/>
                </p:nvSpPr>
                <p:spPr>
                  <a:xfrm>
                    <a:off x="4367809" y="4221088"/>
                    <a:ext cx="288031" cy="3600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3AE78A19-215A-472C-9CAC-40D88428EFF6}"/>
                      </a:ext>
                    </a:extLst>
                  </p:cNvPr>
                  <p:cNvSpPr/>
                  <p:nvPr/>
                </p:nvSpPr>
                <p:spPr>
                  <a:xfrm>
                    <a:off x="4283224" y="4301480"/>
                    <a:ext cx="160784" cy="7200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2" name="Rechteck 71">
                    <a:extLst>
                      <a:ext uri="{FF2B5EF4-FFF2-40B4-BE49-F238E27FC236}">
                        <a16:creationId xmlns:a16="http://schemas.microsoft.com/office/drawing/2014/main" id="{7DB90084-9828-4DA2-A730-851F393E7CB8}"/>
                      </a:ext>
                    </a:extLst>
                  </p:cNvPr>
                  <p:cNvSpPr/>
                  <p:nvPr/>
                </p:nvSpPr>
                <p:spPr>
                  <a:xfrm>
                    <a:off x="4287416" y="4439174"/>
                    <a:ext cx="160784" cy="7200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512B69A0-D80F-48F8-808A-46A764C744E5}"/>
                  </a:ext>
                </a:extLst>
              </p:cNvPr>
              <p:cNvSpPr txBox="1"/>
              <p:nvPr/>
            </p:nvSpPr>
            <p:spPr>
              <a:xfrm>
                <a:off x="1422024" y="301381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0A46E382-6FB4-42E3-948F-290566D310EC}"/>
                </a:ext>
              </a:extLst>
            </p:cNvPr>
            <p:cNvSpPr txBox="1"/>
            <p:nvPr/>
          </p:nvSpPr>
          <p:spPr>
            <a:xfrm>
              <a:off x="1104041" y="4077790"/>
              <a:ext cx="9749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/>
                <a:t>&lt;&lt;</a:t>
              </a:r>
              <a:r>
                <a:rPr lang="de-DE" sz="800" b="1" dirty="0" err="1"/>
                <a:t>component</a:t>
              </a:r>
              <a:r>
                <a:rPr lang="de-DE" sz="600" b="1" dirty="0"/>
                <a:t>&gt;&gt;</a:t>
              </a:r>
            </a:p>
          </p:txBody>
        </p: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AADFC571-A82A-4BAE-B6FF-106358F033E3}"/>
                </a:ext>
              </a:extLst>
            </p:cNvPr>
            <p:cNvGrpSpPr/>
            <p:nvPr/>
          </p:nvGrpSpPr>
          <p:grpSpPr>
            <a:xfrm>
              <a:off x="2443784" y="4129693"/>
              <a:ext cx="121576" cy="130852"/>
              <a:chOff x="4283224" y="4221088"/>
              <a:chExt cx="372616" cy="360040"/>
            </a:xfrm>
          </p:grpSpPr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03190D4-CE24-4FE6-9D52-798A1A9370C2}"/>
                  </a:ext>
                </a:extLst>
              </p:cNvPr>
              <p:cNvSpPr/>
              <p:nvPr/>
            </p:nvSpPr>
            <p:spPr>
              <a:xfrm>
                <a:off x="4367809" y="4221088"/>
                <a:ext cx="288031" cy="3600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39BF9D56-D255-4568-8A63-39E062A33A94}"/>
                  </a:ext>
                </a:extLst>
              </p:cNvPr>
              <p:cNvSpPr/>
              <p:nvPr/>
            </p:nvSpPr>
            <p:spPr>
              <a:xfrm>
                <a:off x="4283224" y="4301480"/>
                <a:ext cx="160784" cy="720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10FED421-6AAA-408D-9451-40BF8F20DE2A}"/>
                  </a:ext>
                </a:extLst>
              </p:cNvPr>
              <p:cNvSpPr/>
              <p:nvPr/>
            </p:nvSpPr>
            <p:spPr>
              <a:xfrm>
                <a:off x="4287416" y="4439174"/>
                <a:ext cx="160784" cy="720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1EA77EF-DA9C-4DAD-8395-ED8072D61950}"/>
              </a:ext>
            </a:extLst>
          </p:cNvPr>
          <p:cNvGrpSpPr/>
          <p:nvPr/>
        </p:nvGrpSpPr>
        <p:grpSpPr>
          <a:xfrm>
            <a:off x="2856964" y="4293096"/>
            <a:ext cx="2045533" cy="1978626"/>
            <a:chOff x="3546411" y="4114670"/>
            <a:chExt cx="2045533" cy="1978626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E7F3CAC-0885-44F5-A6F2-22441F6F83DD}"/>
                </a:ext>
              </a:extLst>
            </p:cNvPr>
            <p:cNvSpPr/>
            <p:nvPr/>
          </p:nvSpPr>
          <p:spPr>
            <a:xfrm>
              <a:off x="3546411" y="4129693"/>
              <a:ext cx="2045533" cy="19636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2B8FEC60-FF63-44B7-BE77-CECD6699B15E}"/>
                </a:ext>
              </a:extLst>
            </p:cNvPr>
            <p:cNvGrpSpPr/>
            <p:nvPr/>
          </p:nvGrpSpPr>
          <p:grpSpPr>
            <a:xfrm>
              <a:off x="3993113" y="4433711"/>
              <a:ext cx="1152128" cy="581296"/>
              <a:chOff x="1017661" y="2013320"/>
              <a:chExt cx="1152128" cy="581296"/>
            </a:xfrm>
          </p:grpSpPr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142FB84B-1B94-4F48-8EE2-926B77A56078}"/>
                  </a:ext>
                </a:extLst>
              </p:cNvPr>
              <p:cNvSpPr/>
              <p:nvPr/>
            </p:nvSpPr>
            <p:spPr>
              <a:xfrm>
                <a:off x="1017661" y="2018552"/>
                <a:ext cx="1152128" cy="57606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1917C894-270C-41AB-91CC-42FD65A21F21}"/>
                  </a:ext>
                </a:extLst>
              </p:cNvPr>
              <p:cNvSpPr txBox="1"/>
              <p:nvPr/>
            </p:nvSpPr>
            <p:spPr>
              <a:xfrm>
                <a:off x="1108197" y="2013320"/>
                <a:ext cx="9749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b="1" dirty="0"/>
                  <a:t>&lt;&lt;</a:t>
                </a:r>
                <a:r>
                  <a:rPr lang="de-DE" sz="800" b="1" dirty="0" err="1"/>
                  <a:t>component</a:t>
                </a:r>
                <a:r>
                  <a:rPr lang="de-DE" sz="600" b="1" dirty="0"/>
                  <a:t>&gt;&gt;</a:t>
                </a:r>
              </a:p>
            </p:txBody>
          </p:sp>
          <p:grpSp>
            <p:nvGrpSpPr>
              <p:cNvPr id="99" name="Gruppieren 98">
                <a:extLst>
                  <a:ext uri="{FF2B5EF4-FFF2-40B4-BE49-F238E27FC236}">
                    <a16:creationId xmlns:a16="http://schemas.microsoft.com/office/drawing/2014/main" id="{974B2883-5FAC-47B3-93F8-29CBDA1E362A}"/>
                  </a:ext>
                </a:extLst>
              </p:cNvPr>
              <p:cNvGrpSpPr/>
              <p:nvPr/>
            </p:nvGrpSpPr>
            <p:grpSpPr>
              <a:xfrm>
                <a:off x="2014965" y="2060318"/>
                <a:ext cx="121576" cy="130852"/>
                <a:chOff x="4283224" y="4221088"/>
                <a:chExt cx="372616" cy="360040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32BBDB83-8364-4380-ADD2-0264420B0720}"/>
                    </a:ext>
                  </a:extLst>
                </p:cNvPr>
                <p:cNvSpPr/>
                <p:nvPr/>
              </p:nvSpPr>
              <p:spPr>
                <a:xfrm>
                  <a:off x="4367809" y="4221088"/>
                  <a:ext cx="288031" cy="36004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Rechteck 101">
                  <a:extLst>
                    <a:ext uri="{FF2B5EF4-FFF2-40B4-BE49-F238E27FC236}">
                      <a16:creationId xmlns:a16="http://schemas.microsoft.com/office/drawing/2014/main" id="{EBC2EB0D-D6E5-4F8D-866B-1700A67D0CD2}"/>
                    </a:ext>
                  </a:extLst>
                </p:cNvPr>
                <p:cNvSpPr/>
                <p:nvPr/>
              </p:nvSpPr>
              <p:spPr>
                <a:xfrm>
                  <a:off x="4283224" y="4301480"/>
                  <a:ext cx="160784" cy="720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id="{03C1A1BC-AE66-4657-BE88-3B238E12DC83}"/>
                    </a:ext>
                  </a:extLst>
                </p:cNvPr>
                <p:cNvSpPr/>
                <p:nvPr/>
              </p:nvSpPr>
              <p:spPr>
                <a:xfrm>
                  <a:off x="4287416" y="4439174"/>
                  <a:ext cx="160784" cy="720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E5288622-9114-4362-8DC8-5686641D1119}"/>
                  </a:ext>
                </a:extLst>
              </p:cNvPr>
              <p:cNvSpPr txBox="1"/>
              <p:nvPr/>
            </p:nvSpPr>
            <p:spPr>
              <a:xfrm>
                <a:off x="1424448" y="2179433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</a:t>
                </a:r>
              </a:p>
            </p:txBody>
          </p: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B7925052-CADD-4FBC-B6A3-FB9954668195}"/>
                </a:ext>
              </a:extLst>
            </p:cNvPr>
            <p:cNvGrpSpPr/>
            <p:nvPr/>
          </p:nvGrpSpPr>
          <p:grpSpPr>
            <a:xfrm>
              <a:off x="3996834" y="5361091"/>
              <a:ext cx="1152128" cy="581296"/>
              <a:chOff x="1015237" y="2847704"/>
              <a:chExt cx="1152128" cy="581296"/>
            </a:xfrm>
          </p:grpSpPr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3D36814C-C345-43D6-BDAB-08990F1DFCB2}"/>
                  </a:ext>
                </a:extLst>
              </p:cNvPr>
              <p:cNvSpPr/>
              <p:nvPr/>
            </p:nvSpPr>
            <p:spPr>
              <a:xfrm>
                <a:off x="1015237" y="2852936"/>
                <a:ext cx="1152128" cy="576064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2AB0FE8-F02A-4A1F-8722-ABE6C8A6AF20}"/>
                  </a:ext>
                </a:extLst>
              </p:cNvPr>
              <p:cNvGrpSpPr/>
              <p:nvPr/>
            </p:nvGrpSpPr>
            <p:grpSpPr>
              <a:xfrm>
                <a:off x="1105773" y="2847704"/>
                <a:ext cx="1028344" cy="215444"/>
                <a:chOff x="1105773" y="2847704"/>
                <a:chExt cx="1028344" cy="215444"/>
              </a:xfrm>
            </p:grpSpPr>
            <p:sp>
              <p:nvSpPr>
                <p:cNvPr id="92" name="Textfeld 91">
                  <a:extLst>
                    <a:ext uri="{FF2B5EF4-FFF2-40B4-BE49-F238E27FC236}">
                      <a16:creationId xmlns:a16="http://schemas.microsoft.com/office/drawing/2014/main" id="{4398565D-644A-411C-A0F2-FF4C21962423}"/>
                    </a:ext>
                  </a:extLst>
                </p:cNvPr>
                <p:cNvSpPr txBox="1"/>
                <p:nvPr/>
              </p:nvSpPr>
              <p:spPr>
                <a:xfrm>
                  <a:off x="1105773" y="2847704"/>
                  <a:ext cx="9749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600" b="1" dirty="0"/>
                    <a:t>&lt;&lt;</a:t>
                  </a:r>
                  <a:r>
                    <a:rPr lang="de-DE" sz="800" b="1" dirty="0" err="1"/>
                    <a:t>component</a:t>
                  </a:r>
                  <a:r>
                    <a:rPr lang="de-DE" sz="600" b="1" dirty="0"/>
                    <a:t>&gt;&gt;</a:t>
                  </a:r>
                </a:p>
              </p:txBody>
            </p:sp>
            <p:grpSp>
              <p:nvGrpSpPr>
                <p:cNvPr id="93" name="Gruppieren 92">
                  <a:extLst>
                    <a:ext uri="{FF2B5EF4-FFF2-40B4-BE49-F238E27FC236}">
                      <a16:creationId xmlns:a16="http://schemas.microsoft.com/office/drawing/2014/main" id="{A374A748-B1FF-4A97-A2BB-333E31523894}"/>
                    </a:ext>
                  </a:extLst>
                </p:cNvPr>
                <p:cNvGrpSpPr/>
                <p:nvPr/>
              </p:nvGrpSpPr>
              <p:grpSpPr>
                <a:xfrm>
                  <a:off x="2012541" y="2894702"/>
                  <a:ext cx="121576" cy="130852"/>
                  <a:chOff x="4283224" y="4221088"/>
                  <a:chExt cx="372616" cy="360040"/>
                </a:xfrm>
              </p:grpSpPr>
              <p:sp>
                <p:nvSpPr>
                  <p:cNvPr id="94" name="Rechteck 93">
                    <a:extLst>
                      <a:ext uri="{FF2B5EF4-FFF2-40B4-BE49-F238E27FC236}">
                        <a16:creationId xmlns:a16="http://schemas.microsoft.com/office/drawing/2014/main" id="{641BF1E9-3A8B-4FB8-9EED-FA2677A653DC}"/>
                      </a:ext>
                    </a:extLst>
                  </p:cNvPr>
                  <p:cNvSpPr/>
                  <p:nvPr/>
                </p:nvSpPr>
                <p:spPr>
                  <a:xfrm>
                    <a:off x="4367809" y="4221088"/>
                    <a:ext cx="288031" cy="3600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36E2CC14-4C9E-4D1C-9CE0-FABD3AD36E60}"/>
                      </a:ext>
                    </a:extLst>
                  </p:cNvPr>
                  <p:cNvSpPr/>
                  <p:nvPr/>
                </p:nvSpPr>
                <p:spPr>
                  <a:xfrm>
                    <a:off x="4283224" y="4301480"/>
                    <a:ext cx="160784" cy="7200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5DACE9B7-EF1C-41CF-98F2-40577FE02897}"/>
                      </a:ext>
                    </a:extLst>
                  </p:cNvPr>
                  <p:cNvSpPr/>
                  <p:nvPr/>
                </p:nvSpPr>
                <p:spPr>
                  <a:xfrm>
                    <a:off x="4287416" y="4439174"/>
                    <a:ext cx="160784" cy="7200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A2D46578-D45C-42C2-BAC3-E98AA3459928}"/>
                  </a:ext>
                </a:extLst>
              </p:cNvPr>
              <p:cNvSpPr txBox="1"/>
              <p:nvPr/>
            </p:nvSpPr>
            <p:spPr>
              <a:xfrm>
                <a:off x="1422024" y="301381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D</a:t>
                </a:r>
              </a:p>
            </p:txBody>
          </p:sp>
        </p:grp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8B5E9D89-6A2A-415A-9905-99E6E10D42DE}"/>
                </a:ext>
              </a:extLst>
            </p:cNvPr>
            <p:cNvSpPr txBox="1"/>
            <p:nvPr/>
          </p:nvSpPr>
          <p:spPr>
            <a:xfrm>
              <a:off x="4090057" y="4114670"/>
              <a:ext cx="9749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/>
                <a:t>&lt;&lt;</a:t>
              </a:r>
              <a:r>
                <a:rPr lang="de-DE" sz="800" b="1" dirty="0" err="1"/>
                <a:t>component</a:t>
              </a:r>
              <a:r>
                <a:rPr lang="de-DE" sz="600" b="1" dirty="0"/>
                <a:t>&gt;&gt;</a:t>
              </a:r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486A37B6-CC59-47BE-B548-3820B521EBD4}"/>
                </a:ext>
              </a:extLst>
            </p:cNvPr>
            <p:cNvGrpSpPr/>
            <p:nvPr/>
          </p:nvGrpSpPr>
          <p:grpSpPr>
            <a:xfrm>
              <a:off x="5429800" y="4166573"/>
              <a:ext cx="121576" cy="130852"/>
              <a:chOff x="4283224" y="4221088"/>
              <a:chExt cx="372616" cy="360040"/>
            </a:xfrm>
          </p:grpSpPr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549CFCB6-CC65-4051-994D-B08A367572EB}"/>
                  </a:ext>
                </a:extLst>
              </p:cNvPr>
              <p:cNvSpPr/>
              <p:nvPr/>
            </p:nvSpPr>
            <p:spPr>
              <a:xfrm>
                <a:off x="4367809" y="4221088"/>
                <a:ext cx="288031" cy="3600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36AD3A45-7D00-4814-9E3A-16256B1348A0}"/>
                  </a:ext>
                </a:extLst>
              </p:cNvPr>
              <p:cNvSpPr/>
              <p:nvPr/>
            </p:nvSpPr>
            <p:spPr>
              <a:xfrm>
                <a:off x="4283224" y="4301480"/>
                <a:ext cx="160784" cy="720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CE53FFA2-17B4-459A-A56F-614E7FCA0F8C}"/>
                  </a:ext>
                </a:extLst>
              </p:cNvPr>
              <p:cNvSpPr/>
              <p:nvPr/>
            </p:nvSpPr>
            <p:spPr>
              <a:xfrm>
                <a:off x="4287416" y="4439174"/>
                <a:ext cx="160784" cy="720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152D2198-04DA-4686-88AE-7CA67427F3A8}"/>
              </a:ext>
            </a:extLst>
          </p:cNvPr>
          <p:cNvCxnSpPr>
            <a:cxnSpLocks/>
            <a:stCxn id="24" idx="3"/>
            <a:endCxn id="48" idx="1"/>
          </p:cNvCxnSpPr>
          <p:nvPr/>
        </p:nvCxnSpPr>
        <p:spPr>
          <a:xfrm>
            <a:off x="2006198" y="2097089"/>
            <a:ext cx="1297469" cy="1058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9F3FF8E-F153-42F3-AF4A-5C8E4D452772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2009919" y="3024469"/>
            <a:ext cx="1297469" cy="1058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49B8FA1C-DC5C-4E19-A40C-EB9FD9E2D759}"/>
              </a:ext>
            </a:extLst>
          </p:cNvPr>
          <p:cNvCxnSpPr>
            <a:cxnSpLocks/>
            <a:stCxn id="73" idx="2"/>
            <a:endCxn id="65" idx="0"/>
          </p:cNvCxnSpPr>
          <p:nvPr/>
        </p:nvCxnSpPr>
        <p:spPr>
          <a:xfrm>
            <a:off x="1439145" y="5193633"/>
            <a:ext cx="3721" cy="351316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CD7ADB4-751D-4171-90F3-8E02363F0ED4}"/>
              </a:ext>
            </a:extLst>
          </p:cNvPr>
          <p:cNvCxnSpPr>
            <a:cxnSpLocks/>
            <a:stCxn id="97" idx="2"/>
            <a:endCxn id="92" idx="0"/>
          </p:cNvCxnSpPr>
          <p:nvPr/>
        </p:nvCxnSpPr>
        <p:spPr>
          <a:xfrm>
            <a:off x="3879730" y="5193433"/>
            <a:ext cx="5667" cy="346084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63E377A2-E4CC-435C-A72F-E6702D31A910}"/>
              </a:ext>
            </a:extLst>
          </p:cNvPr>
          <p:cNvSpPr txBox="1"/>
          <p:nvPr/>
        </p:nvSpPr>
        <p:spPr>
          <a:xfrm>
            <a:off x="418297" y="15217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F457F05-9BC8-4DA4-ADCD-3B4239487B14}"/>
              </a:ext>
            </a:extLst>
          </p:cNvPr>
          <p:cNvSpPr txBox="1"/>
          <p:nvPr/>
        </p:nvSpPr>
        <p:spPr>
          <a:xfrm>
            <a:off x="2855640" y="1510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7FE60AF-4B59-4A5C-A354-0C0B80D108EC}"/>
              </a:ext>
            </a:extLst>
          </p:cNvPr>
          <p:cNvSpPr txBox="1"/>
          <p:nvPr/>
        </p:nvSpPr>
        <p:spPr>
          <a:xfrm>
            <a:off x="430216" y="43192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1E3AD10B-0A8D-4A4F-A61B-69A6EA3883EF}"/>
              </a:ext>
            </a:extLst>
          </p:cNvPr>
          <p:cNvSpPr txBox="1"/>
          <p:nvPr/>
        </p:nvSpPr>
        <p:spPr>
          <a:xfrm>
            <a:off x="2856963" y="43083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12" name="Textplatzhalter 8">
            <a:extLst>
              <a:ext uri="{FF2B5EF4-FFF2-40B4-BE49-F238E27FC236}">
                <a16:creationId xmlns:a16="http://schemas.microsoft.com/office/drawing/2014/main" id="{AEE2C932-1D20-46F4-B17F-5611D570D3FF}"/>
              </a:ext>
            </a:extLst>
          </p:cNvPr>
          <p:cNvSpPr txBox="1">
            <a:spLocks/>
          </p:cNvSpPr>
          <p:nvPr/>
        </p:nvSpPr>
        <p:spPr>
          <a:xfrm>
            <a:off x="5303912" y="1412776"/>
            <a:ext cx="6696744" cy="5112568"/>
          </a:xfrm>
          <a:prstGeom prst="rect">
            <a:avLst/>
          </a:prstGeom>
        </p:spPr>
        <p:txBody>
          <a:bodyPr/>
          <a:lstStyle>
            <a:lvl1pPr marL="447675" indent="-447675" algn="l" defTabSz="914400" rtl="0" eaLnBrk="1" latinLnBrk="0" hangingPunct="1">
              <a:lnSpc>
                <a:spcPct val="95000"/>
              </a:lnSpc>
              <a:spcBef>
                <a:spcPts val="1800"/>
              </a:spcBef>
              <a:buClr>
                <a:srgbClr val="D20029"/>
              </a:buClr>
              <a:buSzPct val="110000"/>
              <a:buFont typeface="Wingdings" panose="05000000000000000000" pitchFamily="2" charset="2"/>
              <a:buChar char="§"/>
              <a:defRPr lang="de-DE" sz="28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Microsoft JhengHei" panose="020B0604030504040204" pitchFamily="34" charset="-120"/>
                <a:cs typeface="Arial" panose="020B0604020202020204" pitchFamily="34" charset="0"/>
              </a:defRPr>
            </a:lvl1pPr>
            <a:lvl2pPr marL="809625" indent="-3619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Wingdings" pitchFamily="2" charset="2"/>
              <a:buChar char="§"/>
              <a:defRPr lang="de-DE" sz="20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lang="de-DE" sz="16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57300" indent="-17780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lang="de-DE" sz="1400" b="0" i="0" u="none" strike="noStrike" kern="0" cap="none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24000" indent="-177800" algn="l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defRPr lang="de-DE" sz="1200" b="0" i="1" u="none" strike="noStrike" kern="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r" defTabSz="9144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None/>
              <a:defRPr sz="12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Kohäsion steuert auch Art und Umfang von Abhängigkeiten</a:t>
            </a:r>
          </a:p>
          <a:p>
            <a:pPr lvl="1"/>
            <a:r>
              <a:rPr lang="de-AT" dirty="0"/>
              <a:t>A-&gt;B und C-&gt;D noch immer voneinander abhängig, aber nicht mehr X und Y</a:t>
            </a:r>
          </a:p>
          <a:p>
            <a:r>
              <a:rPr lang="de-AT" dirty="0"/>
              <a:t>Niedrige Kohäsion kann Testautomatisierung erschweren</a:t>
            </a:r>
          </a:p>
          <a:p>
            <a:pPr lvl="1"/>
            <a:r>
              <a:rPr lang="de-AT" dirty="0"/>
              <a:t>X kann nun einfacher (und ggfs. früher) unabhängig von Y getestet werden.</a:t>
            </a:r>
          </a:p>
        </p:txBody>
      </p: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A149C4A5-E393-489E-95A2-487771BBE3C1}"/>
              </a:ext>
            </a:extLst>
          </p:cNvPr>
          <p:cNvCxnSpPr/>
          <p:nvPr/>
        </p:nvCxnSpPr>
        <p:spPr>
          <a:xfrm>
            <a:off x="191344" y="3861048"/>
            <a:ext cx="5040560" cy="0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BA07AE7-170B-4641-81DF-58EF6870BC23}"/>
              </a:ext>
            </a:extLst>
          </p:cNvPr>
          <p:cNvSpPr txBox="1"/>
          <p:nvPr/>
        </p:nvSpPr>
        <p:spPr>
          <a:xfrm>
            <a:off x="3074975" y="3600152"/>
            <a:ext cx="22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Niedrige Kohäsion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2B730895-844B-4047-9937-E30A8AD7223D}"/>
              </a:ext>
            </a:extLst>
          </p:cNvPr>
          <p:cNvSpPr txBox="1"/>
          <p:nvPr/>
        </p:nvSpPr>
        <p:spPr>
          <a:xfrm>
            <a:off x="3067401" y="3869951"/>
            <a:ext cx="22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Hohe Kohäsion</a:t>
            </a:r>
          </a:p>
        </p:txBody>
      </p:sp>
    </p:spTree>
    <p:extLst>
      <p:ext uri="{BB962C8B-B14F-4D97-AF65-F5344CB8AC3E}">
        <p14:creationId xmlns:p14="http://schemas.microsoft.com/office/powerpoint/2010/main" val="278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BCFCC-E9FB-4F76-A646-8ECF407B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Common-Closure-</a:t>
            </a:r>
            <a:r>
              <a:rPr lang="en-GB" dirty="0" err="1"/>
              <a:t>Prinzip</a:t>
            </a:r>
            <a:r>
              <a:rPr lang="de-AT" dirty="0"/>
              <a:t/>
            </a:r>
            <a:br>
              <a:rPr lang="de-AT" dirty="0"/>
            </a:b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A0676E-A41C-4B17-B2A4-35E95A1564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Streben nach hoher Kohäsion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B62C245-CA28-456B-B32B-538119A0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03912" y="1557338"/>
            <a:ext cx="6464104" cy="4823990"/>
          </a:xfrm>
        </p:spPr>
        <p:txBody>
          <a:bodyPr>
            <a:normAutofit/>
          </a:bodyPr>
          <a:lstStyle/>
          <a:p>
            <a:r>
              <a:rPr lang="de-DE" sz="2800" dirty="0"/>
              <a:t>Bilde Komponente aus Klassen, von denen </a:t>
            </a:r>
            <a:r>
              <a:rPr lang="de-DE" sz="2800" b="1" dirty="0"/>
              <a:t>erwartet (!!!)</a:t>
            </a:r>
            <a:r>
              <a:rPr lang="de-DE" sz="2800" dirty="0"/>
              <a:t> wird,</a:t>
            </a:r>
            <a:r>
              <a:rPr lang="de-DE" sz="2800" b="1" dirty="0"/>
              <a:t> </a:t>
            </a:r>
            <a:r>
              <a:rPr lang="de-DE" sz="2800" dirty="0"/>
              <a:t>dass sie sich aus gleichen Gründen und zur gleichen Zeit ändern werden</a:t>
            </a:r>
          </a:p>
          <a:p>
            <a:r>
              <a:rPr lang="de-DE" sz="2800" dirty="0"/>
              <a:t>Teilen Klassen in verschiedene Komponenten auf, die sich zu unterschiedlichen Zeiten und aus unterschiedlichen Gründen ändern</a:t>
            </a:r>
          </a:p>
          <a:p>
            <a:r>
              <a:rPr lang="de-DE" sz="2800" dirty="0"/>
              <a:t>Gründe müssen nicht alle auf einmal zutreffen</a:t>
            </a:r>
            <a:endParaRPr lang="de-DE" sz="2984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CBED386-BF47-4DA9-89A7-528BE1D4B737}"/>
              </a:ext>
            </a:extLst>
          </p:cNvPr>
          <p:cNvGrpSpPr/>
          <p:nvPr/>
        </p:nvGrpSpPr>
        <p:grpSpPr>
          <a:xfrm>
            <a:off x="335361" y="5678836"/>
            <a:ext cx="4752527" cy="605080"/>
            <a:chOff x="3220903" y="5854054"/>
            <a:chExt cx="5514827" cy="67129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4E8EE10-88D0-4E26-9862-BD66750EDEA4}"/>
                </a:ext>
              </a:extLst>
            </p:cNvPr>
            <p:cNvSpPr/>
            <p:nvPr/>
          </p:nvSpPr>
          <p:spPr>
            <a:xfrm>
              <a:off x="3220903" y="5877164"/>
              <a:ext cx="1414632" cy="6481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200" i="1" dirty="0"/>
                <a:t>&lt;&lt;</a:t>
              </a:r>
              <a:r>
                <a:rPr lang="en-GB" sz="1200" i="1" dirty="0"/>
                <a:t>artefact</a:t>
              </a:r>
              <a:r>
                <a:rPr lang="de-DE" sz="1200" i="1" dirty="0"/>
                <a:t>&gt;&gt;</a:t>
              </a:r>
            </a:p>
            <a:p>
              <a:pPr algn="ctr"/>
              <a:r>
                <a:rPr lang="de-DE" sz="1200" dirty="0"/>
                <a:t>MySystem.dll</a:t>
              </a:r>
            </a:p>
            <a:p>
              <a:pPr algn="ctr"/>
              <a:endParaRPr lang="de-DE" sz="1600" i="1" dirty="0"/>
            </a:p>
            <a:p>
              <a:pPr algn="ctr"/>
              <a:endParaRPr lang="de-DE" sz="1600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0A0C0BC-FCEE-4227-BE9C-2C9C901EC212}"/>
                </a:ext>
              </a:extLst>
            </p:cNvPr>
            <p:cNvSpPr/>
            <p:nvPr/>
          </p:nvSpPr>
          <p:spPr>
            <a:xfrm>
              <a:off x="5282508" y="5854054"/>
              <a:ext cx="1414632" cy="6481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200" i="1" dirty="0"/>
                <a:t>&lt;&lt;</a:t>
              </a:r>
              <a:r>
                <a:rPr lang="de-DE" sz="1200" i="1" dirty="0" err="1"/>
                <a:t>artefact</a:t>
              </a:r>
              <a:r>
                <a:rPr lang="de-DE" sz="1200" i="1" dirty="0"/>
                <a:t>&gt;&gt;</a:t>
              </a:r>
            </a:p>
            <a:p>
              <a:pPr algn="ctr"/>
              <a:r>
                <a:rPr lang="de-DE" sz="1200" dirty="0"/>
                <a:t>Adapter.dll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833537E-16FF-49D5-8C24-BB7ED06632ED}"/>
                </a:ext>
              </a:extLst>
            </p:cNvPr>
            <p:cNvSpPr/>
            <p:nvPr/>
          </p:nvSpPr>
          <p:spPr>
            <a:xfrm>
              <a:off x="7321098" y="5860992"/>
              <a:ext cx="1414632" cy="6481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200" i="1" dirty="0"/>
                <a:t>&lt;&lt;</a:t>
              </a:r>
              <a:r>
                <a:rPr lang="de-DE" sz="1200" i="1" dirty="0" err="1"/>
                <a:t>artefact</a:t>
              </a:r>
              <a:r>
                <a:rPr lang="de-DE" sz="1200" i="1" dirty="0"/>
                <a:t>&gt;&gt;</a:t>
              </a:r>
            </a:p>
            <a:p>
              <a:pPr algn="ctr"/>
              <a:r>
                <a:rPr lang="de-DE" sz="1200" dirty="0"/>
                <a:t>External </a:t>
              </a:r>
              <a:r>
                <a:rPr lang="de-DE" sz="1200" dirty="0" err="1"/>
                <a:t>Lib</a:t>
              </a:r>
              <a:endParaRPr lang="de-DE" sz="1200" dirty="0"/>
            </a:p>
          </p:txBody>
        </p:sp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60B7560E-91B4-402F-947E-8C04BBDDD4B6}"/>
                </a:ext>
              </a:extLst>
            </p:cNvPr>
            <p:cNvSpPr/>
            <p:nvPr/>
          </p:nvSpPr>
          <p:spPr>
            <a:xfrm rot="16200000">
              <a:off x="4634436" y="6112954"/>
              <a:ext cx="144016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492B2595-DCEC-4221-8D68-9601E5982DF7}"/>
                </a:ext>
              </a:extLst>
            </p:cNvPr>
            <p:cNvCxnSpPr>
              <a:stCxn id="27" idx="3"/>
              <a:endCxn id="24" idx="1"/>
            </p:cNvCxnSpPr>
            <p:nvPr/>
          </p:nvCxnSpPr>
          <p:spPr>
            <a:xfrm flipV="1">
              <a:off x="4778452" y="6178144"/>
              <a:ext cx="504056" cy="6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B3C54621-5AEA-4805-8416-8756FC83F38F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6697140" y="6178144"/>
              <a:ext cx="623958" cy="69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3" name="Tabelle 32">
            <a:extLst>
              <a:ext uri="{FF2B5EF4-FFF2-40B4-BE49-F238E27FC236}">
                <a16:creationId xmlns:a16="http://schemas.microsoft.com/office/drawing/2014/main" id="{B513C677-10AB-4E2E-B50E-3479F7825F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269" y="1464176"/>
          <a:ext cx="4784619" cy="402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11476">
                  <a:extLst>
                    <a:ext uri="{9D8B030D-6E8A-4147-A177-3AD203B41FA5}">
                      <a16:colId xmlns:a16="http://schemas.microsoft.com/office/drawing/2014/main" val="1725882769"/>
                    </a:ext>
                  </a:extLst>
                </a:gridCol>
                <a:gridCol w="1973143">
                  <a:extLst>
                    <a:ext uri="{9D8B030D-6E8A-4147-A177-3AD203B41FA5}">
                      <a16:colId xmlns:a16="http://schemas.microsoft.com/office/drawing/2014/main" val="471636901"/>
                    </a:ext>
                  </a:extLst>
                </a:gridCol>
              </a:tblGrid>
              <a:tr h="297844">
                <a:tc>
                  <a:txBody>
                    <a:bodyPr/>
                    <a:lstStyle/>
                    <a:p>
                      <a:r>
                        <a:rPr lang="en-GB" sz="16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86746"/>
                  </a:ext>
                </a:extLst>
              </a:tr>
              <a:tr h="906288">
                <a:tc>
                  <a:txBody>
                    <a:bodyPr/>
                    <a:lstStyle/>
                    <a:p>
                      <a:r>
                        <a:rPr lang="de-DE" sz="1600" dirty="0"/>
                        <a:t>Fachliche Anforderungen haben Auswirkungen auf viele Klassen.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Komponenten nach Prozessen und Anwendungsfällen schneiden.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16200"/>
                  </a:ext>
                </a:extLst>
              </a:tr>
              <a:tr h="947833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Klassen mit vielen Abhängigkeiten untereinander sind anfällig für Änderungen an vielen dieser Klassen.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Klassen mit hoher Kopplung in eigene Komponente bündeln.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87473"/>
                  </a:ext>
                </a:extLst>
              </a:tr>
              <a:tr h="1113439"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Änderungen an externen Bibliotheken verursachen Änderungen in meinem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/>
                        <a:t>Bibliotheken durch Adapter vom System entkoppeln </a:t>
                      </a:r>
                      <a:r>
                        <a:rPr lang="de-DE" sz="1600" b="1" noProof="0" dirty="0"/>
                        <a:t>und</a:t>
                      </a:r>
                      <a:r>
                        <a:rPr lang="de-DE" sz="1600" noProof="0" dirty="0"/>
                        <a:t> Adapter separat ausliefern.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3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0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BCFCC-E9FB-4F76-A646-8ECF407B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574082"/>
            <a:ext cx="10352535" cy="452593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Prinzip der gemeinsamen Wiederverwendung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A0676E-A41C-4B17-B2A4-35E95A1564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Streben nach hoher Kohäsion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B62C245-CA28-456B-B32B-538119A0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Zwinge Nutzer (Clients) nicht in Abhängigkeiten von Komponenten, die sie nicht benötigen</a:t>
            </a:r>
          </a:p>
          <a:p>
            <a:r>
              <a:rPr lang="de-DE" sz="2800" dirty="0"/>
              <a:t>Engl.: „Common Reuse </a:t>
            </a:r>
            <a:r>
              <a:rPr lang="de-DE" sz="2800" dirty="0" err="1"/>
              <a:t>Principle</a:t>
            </a:r>
            <a:r>
              <a:rPr lang="de-DE" sz="2800" dirty="0"/>
              <a:t>“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A5F05B8-D4E5-4500-939F-6FC0FE461A75}"/>
              </a:ext>
            </a:extLst>
          </p:cNvPr>
          <p:cNvGrpSpPr/>
          <p:nvPr/>
        </p:nvGrpSpPr>
        <p:grpSpPr>
          <a:xfrm>
            <a:off x="2152190" y="3405236"/>
            <a:ext cx="3223730" cy="2143719"/>
            <a:chOff x="2152190" y="3405236"/>
            <a:chExt cx="3223730" cy="214371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D973CD9-61E9-4804-B4E9-32B663D46605}"/>
                </a:ext>
              </a:extLst>
            </p:cNvPr>
            <p:cNvSpPr/>
            <p:nvPr/>
          </p:nvSpPr>
          <p:spPr>
            <a:xfrm>
              <a:off x="3961288" y="3405237"/>
              <a:ext cx="1414632" cy="211210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/>
                <a:t>&lt;&lt;component&gt;&gt;</a:t>
              </a:r>
            </a:p>
            <a:p>
              <a:pPr algn="ctr"/>
              <a:endParaRPr lang="en-US" sz="120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F7B2E6D-4BD2-4395-A747-E9705EDC4211}"/>
                </a:ext>
              </a:extLst>
            </p:cNvPr>
            <p:cNvSpPr/>
            <p:nvPr/>
          </p:nvSpPr>
          <p:spPr>
            <a:xfrm>
              <a:off x="4137858" y="3823485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75BBB65-D650-469D-B074-82D9B6FB02BA}"/>
                </a:ext>
              </a:extLst>
            </p:cNvPr>
            <p:cNvSpPr/>
            <p:nvPr/>
          </p:nvSpPr>
          <p:spPr>
            <a:xfrm>
              <a:off x="4693338" y="4111517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B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187CE70-D217-4B77-AED7-9559635AB39F}"/>
                </a:ext>
              </a:extLst>
            </p:cNvPr>
            <p:cNvSpPr/>
            <p:nvPr/>
          </p:nvSpPr>
          <p:spPr>
            <a:xfrm>
              <a:off x="4137858" y="4437112"/>
              <a:ext cx="290906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C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01C32E9-88F6-47BB-AA29-50CAC8BBB433}"/>
                </a:ext>
              </a:extLst>
            </p:cNvPr>
            <p:cNvSpPr/>
            <p:nvPr/>
          </p:nvSpPr>
          <p:spPr>
            <a:xfrm>
              <a:off x="4653343" y="4653136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BD331D3-CF26-4C8B-81EF-4A406C5C7DEC}"/>
                </a:ext>
              </a:extLst>
            </p:cNvPr>
            <p:cNvSpPr/>
            <p:nvPr/>
          </p:nvSpPr>
          <p:spPr>
            <a:xfrm>
              <a:off x="4139183" y="5085184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76FCE16-7A1E-4A6D-B1A0-ABFF08F99586}"/>
                </a:ext>
              </a:extLst>
            </p:cNvPr>
            <p:cNvSpPr/>
            <p:nvPr/>
          </p:nvSpPr>
          <p:spPr>
            <a:xfrm>
              <a:off x="2153507" y="3405236"/>
              <a:ext cx="1213394" cy="8878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/>
                <a:t>&lt;&lt;component&gt;&gt;</a:t>
              </a:r>
            </a:p>
            <a:p>
              <a:pPr algn="ctr"/>
              <a:r>
                <a:rPr lang="en-US" sz="1100" b="1"/>
                <a:t>Client1</a:t>
              </a:r>
            </a:p>
            <a:p>
              <a:pPr algn="ctr"/>
              <a:endParaRPr lang="en-US" sz="120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2878EF9-1328-424B-8EF0-7E91170FC453}"/>
                </a:ext>
              </a:extLst>
            </p:cNvPr>
            <p:cNvSpPr/>
            <p:nvPr/>
          </p:nvSpPr>
          <p:spPr>
            <a:xfrm>
              <a:off x="2614750" y="3789040"/>
              <a:ext cx="290906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DCF7082-9EEA-42BF-A00F-4D96EE4D2AD5}"/>
                </a:ext>
              </a:extLst>
            </p:cNvPr>
            <p:cNvSpPr/>
            <p:nvPr/>
          </p:nvSpPr>
          <p:spPr>
            <a:xfrm>
              <a:off x="2152190" y="4661095"/>
              <a:ext cx="1213394" cy="8878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/>
                <a:t>&lt;&lt;component&gt;&gt;</a:t>
              </a:r>
            </a:p>
            <a:p>
              <a:pPr algn="ctr"/>
              <a:r>
                <a:rPr lang="en-US" sz="1200" b="1"/>
                <a:t>Client2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7F01D92-D9F7-4C19-B155-CF74624B3F27}"/>
                </a:ext>
              </a:extLst>
            </p:cNvPr>
            <p:cNvSpPr/>
            <p:nvPr/>
          </p:nvSpPr>
          <p:spPr>
            <a:xfrm>
              <a:off x="2613433" y="5044899"/>
              <a:ext cx="290906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4E436D72-4700-42CA-98B3-EBC6BD23B652}"/>
                </a:ext>
              </a:extLst>
            </p:cNvPr>
            <p:cNvCxnSpPr>
              <a:stCxn id="16" idx="3"/>
              <a:endCxn id="6" idx="1"/>
            </p:cNvCxnSpPr>
            <p:nvPr/>
          </p:nvCxnSpPr>
          <p:spPr>
            <a:xfrm>
              <a:off x="2905656" y="3933057"/>
              <a:ext cx="1232202" cy="344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4F69FC6-F56A-431E-9491-4ADAB55F0066}"/>
                </a:ext>
              </a:extLst>
            </p:cNvPr>
            <p:cNvCxnSpPr>
              <a:cxnSpLocks/>
              <a:stCxn id="16" idx="3"/>
              <a:endCxn id="11" idx="1"/>
            </p:cNvCxnSpPr>
            <p:nvPr/>
          </p:nvCxnSpPr>
          <p:spPr>
            <a:xfrm>
              <a:off x="2905656" y="3933057"/>
              <a:ext cx="1787682" cy="32247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083D1C12-DC33-4B89-ADB9-FCE7F65FC5DB}"/>
                </a:ext>
              </a:extLst>
            </p:cNvPr>
            <p:cNvCxnSpPr>
              <a:cxnSpLocks/>
              <a:stCxn id="16" idx="3"/>
              <a:endCxn id="12" idx="0"/>
            </p:cNvCxnSpPr>
            <p:nvPr/>
          </p:nvCxnSpPr>
          <p:spPr>
            <a:xfrm>
              <a:off x="2905657" y="3933056"/>
              <a:ext cx="1377655" cy="5040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F56886D0-2F32-45CD-8D9E-7DB7E7621927}"/>
                </a:ext>
              </a:extLst>
            </p:cNvPr>
            <p:cNvCxnSpPr>
              <a:cxnSpLocks/>
              <a:stCxn id="18" idx="3"/>
              <a:endCxn id="12" idx="2"/>
            </p:cNvCxnSpPr>
            <p:nvPr/>
          </p:nvCxnSpPr>
          <p:spPr>
            <a:xfrm flipV="1">
              <a:off x="2904339" y="4725145"/>
              <a:ext cx="1378972" cy="46377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7BE8DD4A-AA1F-4E9C-8C09-C59AE4A50E53}"/>
                </a:ext>
              </a:extLst>
            </p:cNvPr>
            <p:cNvCxnSpPr>
              <a:cxnSpLocks/>
              <a:stCxn id="18" idx="3"/>
              <a:endCxn id="13" idx="1"/>
            </p:cNvCxnSpPr>
            <p:nvPr/>
          </p:nvCxnSpPr>
          <p:spPr>
            <a:xfrm flipV="1">
              <a:off x="2904339" y="4797153"/>
              <a:ext cx="1749004" cy="39176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283D1F26-0D6E-432A-8AFE-BAEAC22EF8CE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2904339" y="5188916"/>
              <a:ext cx="1234844" cy="4028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CDC85CF-4F0F-4C5E-B65D-680A6E7D8914}"/>
                </a:ext>
              </a:extLst>
            </p:cNvPr>
            <p:cNvSpPr/>
            <p:nvPr/>
          </p:nvSpPr>
          <p:spPr>
            <a:xfrm>
              <a:off x="4671883" y="5085184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425A1D7F-1444-4B95-9076-6A186E22A46D}"/>
                </a:ext>
              </a:extLst>
            </p:cNvPr>
            <p:cNvCxnSpPr>
              <a:cxnSpLocks/>
              <a:stCxn id="14" idx="3"/>
              <a:endCxn id="37" idx="1"/>
            </p:cNvCxnSpPr>
            <p:nvPr/>
          </p:nvCxnSpPr>
          <p:spPr>
            <a:xfrm>
              <a:off x="4430089" y="5229200"/>
              <a:ext cx="24179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25382CA-ED55-40BA-9835-5F3550B6009F}"/>
              </a:ext>
            </a:extLst>
          </p:cNvPr>
          <p:cNvGrpSpPr/>
          <p:nvPr/>
        </p:nvGrpSpPr>
        <p:grpSpPr>
          <a:xfrm>
            <a:off x="6880826" y="2924945"/>
            <a:ext cx="3222094" cy="3312368"/>
            <a:chOff x="6880826" y="2924945"/>
            <a:chExt cx="3222094" cy="3312368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6C5C835-DF8D-4EE4-B6A4-C8085A59F0AC}"/>
                </a:ext>
              </a:extLst>
            </p:cNvPr>
            <p:cNvSpPr/>
            <p:nvPr/>
          </p:nvSpPr>
          <p:spPr>
            <a:xfrm>
              <a:off x="8688288" y="4064016"/>
              <a:ext cx="1414632" cy="10326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/>
                <a:t>&lt;&lt;component&gt;&gt;</a:t>
              </a:r>
            </a:p>
            <a:p>
              <a:pPr algn="ctr"/>
              <a:endParaRPr lang="en-US" sz="1200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CCD3A8A-6719-43FF-9DDF-4BC0CA8D8E17}"/>
                </a:ext>
              </a:extLst>
            </p:cNvPr>
            <p:cNvSpPr/>
            <p:nvPr/>
          </p:nvSpPr>
          <p:spPr>
            <a:xfrm>
              <a:off x="8688288" y="5204654"/>
              <a:ext cx="1414632" cy="10326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/>
                <a:t>&lt;&lt;component&gt;&gt;</a:t>
              </a:r>
            </a:p>
            <a:p>
              <a:pPr algn="ctr"/>
              <a:endParaRPr lang="en-US" sz="120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5043CA-B64A-4580-9C8D-40A83F2E68A5}"/>
                </a:ext>
              </a:extLst>
            </p:cNvPr>
            <p:cNvSpPr/>
            <p:nvPr/>
          </p:nvSpPr>
          <p:spPr>
            <a:xfrm>
              <a:off x="8688288" y="2924945"/>
              <a:ext cx="1414632" cy="10326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/>
                <a:t>&lt;&lt;component&gt;&gt;</a:t>
              </a:r>
            </a:p>
            <a:p>
              <a:pPr algn="ctr"/>
              <a:endParaRPr lang="en-US" sz="1200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A75892D-F8E1-4EE7-9C5D-64C0A9E904E7}"/>
                </a:ext>
              </a:extLst>
            </p:cNvPr>
            <p:cNvSpPr/>
            <p:nvPr/>
          </p:nvSpPr>
          <p:spPr>
            <a:xfrm>
              <a:off x="8864858" y="3271185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21EDF556-B3CB-43BE-8E5A-554BD031FC99}"/>
                </a:ext>
              </a:extLst>
            </p:cNvPr>
            <p:cNvSpPr/>
            <p:nvPr/>
          </p:nvSpPr>
          <p:spPr>
            <a:xfrm>
              <a:off x="9420338" y="3559217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B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0D03641-1DFA-4719-9BDB-7B3F761F3437}"/>
                </a:ext>
              </a:extLst>
            </p:cNvPr>
            <p:cNvSpPr/>
            <p:nvPr/>
          </p:nvSpPr>
          <p:spPr>
            <a:xfrm>
              <a:off x="8866494" y="4436329"/>
              <a:ext cx="290906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C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9EB95D-08A5-41D5-B27E-6B64A1DCF1B2}"/>
                </a:ext>
              </a:extLst>
            </p:cNvPr>
            <p:cNvSpPr/>
            <p:nvPr/>
          </p:nvSpPr>
          <p:spPr>
            <a:xfrm>
              <a:off x="9381979" y="5420677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64ECF8D-3B7B-414B-86E3-AC3BE0909C01}"/>
                </a:ext>
              </a:extLst>
            </p:cNvPr>
            <p:cNvSpPr/>
            <p:nvPr/>
          </p:nvSpPr>
          <p:spPr>
            <a:xfrm>
              <a:off x="8867819" y="5852725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E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F92253D4-115E-45D1-8E0C-B2724ACB8EB9}"/>
                </a:ext>
              </a:extLst>
            </p:cNvPr>
            <p:cNvSpPr/>
            <p:nvPr/>
          </p:nvSpPr>
          <p:spPr>
            <a:xfrm>
              <a:off x="6882143" y="3404453"/>
              <a:ext cx="1213394" cy="8878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/>
                <a:t>&lt;&lt;component&gt;&gt;</a:t>
              </a:r>
            </a:p>
            <a:p>
              <a:pPr algn="ctr"/>
              <a:r>
                <a:rPr lang="en-US" sz="1200" b="1"/>
                <a:t>Client1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8005EFA-62E7-4D05-91E5-B9E9AD307F31}"/>
                </a:ext>
              </a:extLst>
            </p:cNvPr>
            <p:cNvSpPr/>
            <p:nvPr/>
          </p:nvSpPr>
          <p:spPr>
            <a:xfrm>
              <a:off x="7343386" y="3788257"/>
              <a:ext cx="290906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FCD30E3-E9FC-4D97-BE50-94231423848C}"/>
                </a:ext>
              </a:extLst>
            </p:cNvPr>
            <p:cNvSpPr/>
            <p:nvPr/>
          </p:nvSpPr>
          <p:spPr>
            <a:xfrm>
              <a:off x="6880826" y="4660312"/>
              <a:ext cx="1213394" cy="8878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i="1"/>
                <a:t>&lt;&lt;component&gt;&gt;</a:t>
              </a:r>
            </a:p>
            <a:p>
              <a:pPr algn="ctr"/>
              <a:r>
                <a:rPr lang="en-US" sz="1200" b="1"/>
                <a:t>Client2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6D8137E-006B-401B-B388-E4ACB9E87546}"/>
                </a:ext>
              </a:extLst>
            </p:cNvPr>
            <p:cNvSpPr/>
            <p:nvPr/>
          </p:nvSpPr>
          <p:spPr>
            <a:xfrm>
              <a:off x="7342069" y="5044116"/>
              <a:ext cx="290906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2417222D-A286-4456-B364-4E97F1BDB219}"/>
                </a:ext>
              </a:extLst>
            </p:cNvPr>
            <p:cNvCxnSpPr>
              <a:stCxn id="48" idx="3"/>
              <a:endCxn id="42" idx="1"/>
            </p:cNvCxnSpPr>
            <p:nvPr/>
          </p:nvCxnSpPr>
          <p:spPr>
            <a:xfrm flipV="1">
              <a:off x="7634292" y="3415201"/>
              <a:ext cx="1230566" cy="517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F87B8AD-7324-40F4-8472-9FE2F2FAADA0}"/>
                </a:ext>
              </a:extLst>
            </p:cNvPr>
            <p:cNvCxnSpPr>
              <a:cxnSpLocks/>
              <a:stCxn id="48" idx="3"/>
              <a:endCxn id="43" idx="1"/>
            </p:cNvCxnSpPr>
            <p:nvPr/>
          </p:nvCxnSpPr>
          <p:spPr>
            <a:xfrm flipV="1">
              <a:off x="7634292" y="3703233"/>
              <a:ext cx="1786046" cy="229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31E39D08-2E28-4715-BA6D-BDB0F69407FC}"/>
                </a:ext>
              </a:extLst>
            </p:cNvPr>
            <p:cNvCxnSpPr>
              <a:cxnSpLocks/>
              <a:stCxn id="48" idx="3"/>
              <a:endCxn id="44" idx="1"/>
            </p:cNvCxnSpPr>
            <p:nvPr/>
          </p:nvCxnSpPr>
          <p:spPr>
            <a:xfrm>
              <a:off x="7634292" y="3932273"/>
              <a:ext cx="1232202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F4CA375-1348-449C-8146-824CBF118EFA}"/>
                </a:ext>
              </a:extLst>
            </p:cNvPr>
            <p:cNvCxnSpPr>
              <a:cxnSpLocks/>
              <a:stCxn id="50" idx="3"/>
              <a:endCxn id="44" idx="2"/>
            </p:cNvCxnSpPr>
            <p:nvPr/>
          </p:nvCxnSpPr>
          <p:spPr>
            <a:xfrm flipV="1">
              <a:off x="7632975" y="4724362"/>
              <a:ext cx="1378972" cy="46377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7FDD8CA-5B85-43EC-8B2F-9CBD2B764CC5}"/>
                </a:ext>
              </a:extLst>
            </p:cNvPr>
            <p:cNvCxnSpPr>
              <a:cxnSpLocks/>
              <a:stCxn id="50" idx="3"/>
              <a:endCxn id="45" idx="1"/>
            </p:cNvCxnSpPr>
            <p:nvPr/>
          </p:nvCxnSpPr>
          <p:spPr>
            <a:xfrm>
              <a:off x="7632975" y="5188133"/>
              <a:ext cx="1749004" cy="37656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08A3D94-2B35-418D-A139-435E8C585BAD}"/>
                </a:ext>
              </a:extLst>
            </p:cNvPr>
            <p:cNvCxnSpPr>
              <a:cxnSpLocks/>
              <a:stCxn id="50" idx="3"/>
              <a:endCxn id="46" idx="1"/>
            </p:cNvCxnSpPr>
            <p:nvPr/>
          </p:nvCxnSpPr>
          <p:spPr>
            <a:xfrm>
              <a:off x="7632975" y="5188133"/>
              <a:ext cx="1234844" cy="80860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92E919A-4E30-4ED8-AB79-F354B04864CA}"/>
                </a:ext>
              </a:extLst>
            </p:cNvPr>
            <p:cNvSpPr/>
            <p:nvPr/>
          </p:nvSpPr>
          <p:spPr>
            <a:xfrm>
              <a:off x="9400519" y="5852725"/>
              <a:ext cx="290906" cy="2880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F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8A9ECA25-100A-4674-AAE1-C76DEE6DF4E8}"/>
                </a:ext>
              </a:extLst>
            </p:cNvPr>
            <p:cNvCxnSpPr>
              <a:cxnSpLocks/>
              <a:stCxn id="46" idx="3"/>
              <a:endCxn id="57" idx="1"/>
            </p:cNvCxnSpPr>
            <p:nvPr/>
          </p:nvCxnSpPr>
          <p:spPr>
            <a:xfrm>
              <a:off x="9158725" y="5996741"/>
              <a:ext cx="24179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91614BA2-826C-447A-A014-A10AF1A1BC30}"/>
              </a:ext>
            </a:extLst>
          </p:cNvPr>
          <p:cNvSpPr/>
          <p:nvPr/>
        </p:nvSpPr>
        <p:spPr>
          <a:xfrm>
            <a:off x="5773542" y="4185085"/>
            <a:ext cx="754507" cy="395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Sprechblase: rechteckig mit abgerundeten Ecken 63">
            <a:extLst>
              <a:ext uri="{FF2B5EF4-FFF2-40B4-BE49-F238E27FC236}">
                <a16:creationId xmlns:a16="http://schemas.microsoft.com/office/drawing/2014/main" id="{6B0AA074-2C30-49E2-BDD0-B6601F16E9EB}"/>
              </a:ext>
            </a:extLst>
          </p:cNvPr>
          <p:cNvSpPr/>
          <p:nvPr/>
        </p:nvSpPr>
        <p:spPr>
          <a:xfrm>
            <a:off x="2135560" y="5722400"/>
            <a:ext cx="3312368" cy="514913"/>
          </a:xfrm>
          <a:prstGeom prst="wedgeRoundRectCallout">
            <a:avLst>
              <a:gd name="adj1" fmla="val 30208"/>
              <a:gd name="adj2" fmla="val -11286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Eine Änderung von F hätte nach einem neuen Release auch Auswirkung auf Client 1.</a:t>
            </a:r>
          </a:p>
        </p:txBody>
      </p:sp>
    </p:spTree>
    <p:extLst>
      <p:ext uri="{BB962C8B-B14F-4D97-AF65-F5344CB8AC3E}">
        <p14:creationId xmlns:p14="http://schemas.microsoft.com/office/powerpoint/2010/main" val="40678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5A2D0F-84D6-4579-91F3-4742AEF9B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Heuristiken und Vorgehen zur Architekturentwicklung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54B46BF-0BCA-4351-AED9-14D4613A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Entwirf Top-Down und Bottom-Up</a:t>
            </a:r>
          </a:p>
        </p:txBody>
      </p:sp>
    </p:spTree>
    <p:extLst>
      <p:ext uri="{BB962C8B-B14F-4D97-AF65-F5344CB8AC3E}">
        <p14:creationId xmlns:p14="http://schemas.microsoft.com/office/powerpoint/2010/main" val="16353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8D0A1AD7-EE27-48E3-9A3B-A9BF1A8C4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2488773"/>
            <a:ext cx="5400594" cy="2689641"/>
          </a:xfrm>
          <a:prstGeom prst="rect">
            <a:avLst/>
          </a:prstGeom>
        </p:spPr>
      </p:pic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4999433" y="4797152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Entwirf Top-Down und Bottom-Up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A9DB45-DADA-4071-A341-C17BFFA027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03916" y="1490412"/>
            <a:ext cx="6464102" cy="503493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/>
              <a:t>Top-Down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000" dirty="0"/>
              <a:t>Start mit Vision vom Gesamtsystem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2000" dirty="0"/>
              <a:t>Zerlegung in Teilprobleme</a:t>
            </a:r>
            <a:br>
              <a:rPr lang="de-DE" sz="2000" dirty="0"/>
            </a:br>
            <a:endParaRPr lang="de-DE" sz="2984" dirty="0"/>
          </a:p>
          <a:p>
            <a:pPr marL="354601" indent="-342900"/>
            <a:endParaRPr lang="de-DE" sz="2984" dirty="0"/>
          </a:p>
          <a:p>
            <a:pPr marL="354601" indent="-342900"/>
            <a:endParaRPr lang="de-DE" sz="2984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/>
              <a:t>Bottom-Up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000" dirty="0"/>
              <a:t>Start mit wiederverwendeten Bausteinen </a:t>
            </a:r>
            <a:br>
              <a:rPr lang="de-DE" sz="2000" dirty="0"/>
            </a:br>
            <a:r>
              <a:rPr lang="de-DE" sz="2000" dirty="0"/>
              <a:t>(z.B. Bibliotheken)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000" dirty="0"/>
              <a:t>Zusammenbau von Teillösungen (Komposition)</a:t>
            </a:r>
            <a:endParaRPr lang="de-DE" dirty="0"/>
          </a:p>
          <a:p>
            <a:pPr marL="354601" indent="-342900"/>
            <a:endParaRPr lang="de-DE" sz="2984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Unterschiede</a:t>
            </a:r>
            <a:endParaRPr lang="en-GB" dirty="0"/>
          </a:p>
        </p:txBody>
      </p:sp>
      <p:cxnSp>
        <p:nvCxnSpPr>
          <p:cNvPr id="9" name="Gerade Verbindung mit Pfeil 8"/>
          <p:cNvCxnSpPr>
            <a:cxnSpLocks/>
          </p:cNvCxnSpPr>
          <p:nvPr/>
        </p:nvCxnSpPr>
        <p:spPr>
          <a:xfrm>
            <a:off x="4943872" y="1484784"/>
            <a:ext cx="0" cy="1200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7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5303912" y="1484784"/>
            <a:ext cx="6552158" cy="4751982"/>
          </a:xfrm>
        </p:spPr>
        <p:txBody>
          <a:bodyPr/>
          <a:lstStyle/>
          <a:p>
            <a:r>
              <a:rPr lang="de-AT" sz="2800" dirty="0"/>
              <a:t>Verfeinerung der Black Box, indem Inhalt als White Box gezeigt wird</a:t>
            </a:r>
          </a:p>
          <a:p>
            <a:r>
              <a:rPr lang="de-AT" sz="2800" dirty="0"/>
              <a:t>Inhalte sind weitere Black Boxes, diese auch verfeinern</a:t>
            </a:r>
          </a:p>
          <a:p>
            <a:r>
              <a:rPr lang="de-AT" sz="2800" dirty="0"/>
              <a:t>Faustregel der kognitiven Psychologie</a:t>
            </a:r>
          </a:p>
        </p:txBody>
      </p:sp>
      <p:sp>
        <p:nvSpPr>
          <p:cNvPr id="6" name="Explosion 1 5"/>
          <p:cNvSpPr/>
          <p:nvPr/>
        </p:nvSpPr>
        <p:spPr>
          <a:xfrm>
            <a:off x="8040216" y="4293096"/>
            <a:ext cx="1800350" cy="144016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/>
              <a:t>7 +/- 2</a:t>
            </a:r>
            <a:endParaRPr lang="de-DE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Top-Down Vorgehen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Entwirf Top-Down und Bottom-Up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" b="1074"/>
          <a:stretch/>
        </p:blipFill>
        <p:spPr>
          <a:xfrm>
            <a:off x="839266" y="1727048"/>
            <a:ext cx="3889152" cy="4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Top-Down Vor- und Nachteile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0C7246-382B-4EFC-95E5-8D075AE501E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FAAE41-FBD5-481C-A3CD-0E3D42DE83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sz="2400" dirty="0"/>
              <a:t>Gutes Verständnis für Gesamtlösung</a:t>
            </a:r>
          </a:p>
          <a:p>
            <a:r>
              <a:rPr lang="de-DE" sz="2400" dirty="0"/>
              <a:t>Unabhängig von Technologie</a:t>
            </a:r>
          </a:p>
          <a:p>
            <a:r>
              <a:rPr lang="de-DE" sz="2400" dirty="0"/>
              <a:t>Kein Abgleiten in Details</a:t>
            </a:r>
          </a:p>
          <a:p>
            <a:r>
              <a:rPr lang="de-DE" sz="2400" dirty="0"/>
              <a:t>Saubere, konsistente Schnittstellen</a:t>
            </a:r>
          </a:p>
          <a:p>
            <a:r>
              <a:rPr lang="de-DE" sz="2400" dirty="0"/>
              <a:t>Entwurf im Ergebnis erkennbar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E34E59-923A-4449-8765-30BD62B1F5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E70953C-B9FA-4CF6-A2C3-FA4E3839F3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sz="2400" dirty="0"/>
              <a:t>Übersehen von bereits existierenden Teillösungen</a:t>
            </a:r>
          </a:p>
          <a:p>
            <a:r>
              <a:rPr lang="de-DE" sz="2400" dirty="0"/>
              <a:t>Kritische Integration am Ende</a:t>
            </a:r>
          </a:p>
          <a:p>
            <a:r>
              <a:rPr lang="de-DE" sz="2400" dirty="0"/>
              <a:t>Spätes Feedback über Richtigkeit des Entwurfs</a:t>
            </a:r>
          </a:p>
          <a:p>
            <a:r>
              <a:rPr lang="de-DE" sz="2400" dirty="0"/>
              <a:t>Viele ähnliche Lösungen in verschiedenen Projekten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AT" dirty="0"/>
              <a:t>Entwirf Top-Down und Bottom-Up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Bottom-Up Vor- und Nachteile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D1EA75-CBBA-4FBD-BB12-B9D989D2E0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6177745-5753-44B5-84A2-F2AA8C1FC0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sz="2400" dirty="0"/>
              <a:t>Hoher Wiederverwendungsgrad</a:t>
            </a:r>
          </a:p>
          <a:p>
            <a:r>
              <a:rPr lang="de-DE" sz="2400" dirty="0"/>
              <a:t>Beginn mit vermuteten Teilproblemen</a:t>
            </a:r>
          </a:p>
          <a:p>
            <a:r>
              <a:rPr lang="de-DE" sz="2400" dirty="0"/>
              <a:t>Schrittweise Integration</a:t>
            </a:r>
          </a:p>
          <a:p>
            <a:r>
              <a:rPr lang="de-DE" sz="2400" dirty="0"/>
              <a:t>Frühe Tests möglich</a:t>
            </a:r>
          </a:p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E0CCD49-437C-46FC-BBD3-206D4E5BEC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08E5679-DE11-4510-887A-D281CB9BBD9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sz="2400" dirty="0"/>
              <a:t>Ev. nicht alle Teile System benötigt</a:t>
            </a:r>
          </a:p>
          <a:p>
            <a:r>
              <a:rPr lang="de-DE" sz="2400" dirty="0"/>
              <a:t>Fokus auf Technik statt Kundenwünschen</a:t>
            </a:r>
          </a:p>
          <a:p>
            <a:r>
              <a:rPr lang="de-DE" sz="2400" dirty="0"/>
              <a:t>Gefahr der frühzeitigen Optimierung</a:t>
            </a:r>
          </a:p>
          <a:p>
            <a:r>
              <a:rPr lang="de-DE" sz="2400" dirty="0"/>
              <a:t>Inkonsistentes Gesamtsystem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AT" dirty="0"/>
              <a:t>Entwirf Top-Down und Bottom-Up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13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098211-FF1E-45FB-9F99-3E0B87807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Heuristiken und Vorgehen zur Architekturentwicklung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5E57D91-9D51-4EE5-B5D1-9AC94DCA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Interaktionsorientierter vs. </a:t>
            </a:r>
            <a:br>
              <a:rPr lang="de-DE" dirty="0"/>
            </a:br>
            <a:r>
              <a:rPr lang="de-DE" dirty="0"/>
              <a:t>semantischer Ansatz</a:t>
            </a:r>
          </a:p>
        </p:txBody>
      </p:sp>
    </p:spTree>
    <p:extLst>
      <p:ext uri="{BB962C8B-B14F-4D97-AF65-F5344CB8AC3E}">
        <p14:creationId xmlns:p14="http://schemas.microsoft.com/office/powerpoint/2010/main" val="73415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 (II)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Definition</a:t>
            </a:r>
            <a:endParaRPr lang="en-GB" dirty="0"/>
          </a:p>
        </p:txBody>
      </p:sp>
      <p:sp>
        <p:nvSpPr>
          <p:cNvPr id="8" name="Gefaltete Ecke 7"/>
          <p:cNvSpPr/>
          <p:nvPr/>
        </p:nvSpPr>
        <p:spPr>
          <a:xfrm>
            <a:off x="335360" y="1525418"/>
            <a:ext cx="7027844" cy="967479"/>
          </a:xfrm>
          <a:prstGeom prst="foldedCorner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72000" bIns="72000" rtlCol="0" anchor="ctr"/>
          <a:lstStyle/>
          <a:p>
            <a:pPr marL="0" lvl="1"/>
            <a:r>
              <a:rPr lang="en-GB" sz="1600" dirty="0">
                <a:solidFill>
                  <a:schemeClr val="tx1"/>
                </a:solidFill>
              </a:rPr>
              <a:t>The structure of components, their inter-relationships, and the principles and guidelines governing their design and evolution over time.</a:t>
            </a:r>
          </a:p>
          <a:p>
            <a:pPr marL="0" lvl="1" algn="r"/>
            <a:r>
              <a:rPr lang="de-AT" sz="1600" dirty="0">
                <a:solidFill>
                  <a:schemeClr val="tx1"/>
                </a:solidFill>
              </a:rPr>
              <a:t>TOGAF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Gefaltete Ecke 8"/>
          <p:cNvSpPr/>
          <p:nvPr/>
        </p:nvSpPr>
        <p:spPr>
          <a:xfrm rot="21417393">
            <a:off x="4755391" y="2965412"/>
            <a:ext cx="7027844" cy="2951782"/>
          </a:xfrm>
          <a:prstGeom prst="foldedCorner">
            <a:avLst>
              <a:gd name="adj" fmla="val 12308"/>
            </a:avLst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72000" bIns="72000" rtlCol="0" anchor="ctr"/>
          <a:lstStyle/>
          <a:p>
            <a:pPr marL="0" lvl="1"/>
            <a:r>
              <a:rPr lang="en-GB" sz="1600" dirty="0">
                <a:solidFill>
                  <a:schemeClr val="tx1"/>
                </a:solidFill>
              </a:rPr>
              <a:t>An architecture is the set of significant decisions about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the organization of a software system, the selection of the structural elements and their interfaces by which the system is composed, together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with their </a:t>
            </a:r>
            <a:r>
              <a:rPr lang="en-GB" sz="1600" dirty="0" err="1">
                <a:solidFill>
                  <a:schemeClr val="tx1"/>
                </a:solidFill>
              </a:rPr>
              <a:t>behavior</a:t>
            </a:r>
            <a:r>
              <a:rPr lang="en-GB" sz="1600" dirty="0">
                <a:solidFill>
                  <a:schemeClr val="tx1"/>
                </a:solidFill>
              </a:rPr>
              <a:t> as specified in the collaborations among those elements,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the composition of these structural and </a:t>
            </a:r>
            <a:r>
              <a:rPr lang="en-GB" sz="1600" dirty="0" err="1">
                <a:solidFill>
                  <a:schemeClr val="tx1"/>
                </a:solidFill>
              </a:rPr>
              <a:t>behavioral</a:t>
            </a:r>
            <a:r>
              <a:rPr lang="en-GB" sz="1600" dirty="0">
                <a:solidFill>
                  <a:schemeClr val="tx1"/>
                </a:solidFill>
              </a:rPr>
              <a:t> elements into progressively larger subsystems,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and the architectural style that guides this organization --- these elements and their interfaces, their collaborations, and their composition.</a:t>
            </a:r>
          </a:p>
          <a:p>
            <a:pPr marL="0" lvl="2" algn="r"/>
            <a:r>
              <a:rPr lang="de-AT" sz="1600" dirty="0">
                <a:solidFill>
                  <a:schemeClr val="tx1"/>
                </a:solidFill>
              </a:rPr>
              <a:t>Rational </a:t>
            </a:r>
            <a:r>
              <a:rPr lang="de-AT" sz="1600" dirty="0" err="1">
                <a:solidFill>
                  <a:schemeClr val="tx1"/>
                </a:solidFill>
              </a:rPr>
              <a:t>Unified</a:t>
            </a:r>
            <a:r>
              <a:rPr lang="de-AT" sz="1600" dirty="0">
                <a:solidFill>
                  <a:schemeClr val="tx1"/>
                </a:solidFill>
              </a:rPr>
              <a:t> </a:t>
            </a:r>
            <a:r>
              <a:rPr lang="de-AT" sz="1600" dirty="0" err="1">
                <a:solidFill>
                  <a:schemeClr val="tx1"/>
                </a:solidFill>
              </a:rPr>
              <a:t>Process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Gefaltete Ecke 6"/>
          <p:cNvSpPr/>
          <p:nvPr/>
        </p:nvSpPr>
        <p:spPr>
          <a:xfrm>
            <a:off x="335360" y="2605538"/>
            <a:ext cx="4104456" cy="1687558"/>
          </a:xfrm>
          <a:prstGeom prst="foldedCorner">
            <a:avLst/>
          </a:prstGeom>
          <a:solidFill>
            <a:srgbClr val="FFFFCC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72000" bIns="72000" rtlCol="0" anchor="ctr"/>
          <a:lstStyle/>
          <a:p>
            <a:pPr marL="0" lvl="1"/>
            <a:r>
              <a:rPr lang="en-GB" sz="1600" dirty="0">
                <a:solidFill>
                  <a:schemeClr val="tx1"/>
                </a:solidFill>
              </a:rPr>
              <a:t>A formal description of a system, or a detailed plan of the system at component level, to guide its implementation.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					        ISO/IEC 42010:2007</a:t>
            </a:r>
          </a:p>
        </p:txBody>
      </p:sp>
    </p:spTree>
    <p:extLst>
      <p:ext uri="{BB962C8B-B14F-4D97-AF65-F5344CB8AC3E}">
        <p14:creationId xmlns:p14="http://schemas.microsoft.com/office/powerpoint/2010/main" val="261914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03A49B0-0451-4CB8-B71C-8B21820239FA}"/>
              </a:ext>
            </a:extLst>
          </p:cNvPr>
          <p:cNvGrpSpPr/>
          <p:nvPr/>
        </p:nvGrpSpPr>
        <p:grpSpPr>
          <a:xfrm>
            <a:off x="335360" y="3140968"/>
            <a:ext cx="3024336" cy="3221364"/>
            <a:chOff x="623393" y="3050214"/>
            <a:chExt cx="3024336" cy="3221364"/>
          </a:xfrm>
        </p:grpSpPr>
        <p:sp>
          <p:nvSpPr>
            <p:cNvPr id="7" name="Rechteck 6"/>
            <p:cNvSpPr/>
            <p:nvPr/>
          </p:nvSpPr>
          <p:spPr>
            <a:xfrm>
              <a:off x="1919555" y="3050214"/>
              <a:ext cx="1728174" cy="27190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200" i="1" dirty="0"/>
                <a:t>&lt;&lt;</a:t>
              </a:r>
              <a:r>
                <a:rPr lang="de-DE" sz="1200" i="1" dirty="0" err="1"/>
                <a:t>system</a:t>
              </a:r>
              <a:r>
                <a:rPr lang="de-DE" sz="1200" i="1" dirty="0"/>
                <a:t>&gt;&gt;</a:t>
              </a:r>
              <a:endParaRPr lang="de-DE" sz="1200" dirty="0"/>
            </a:p>
            <a:p>
              <a:pPr algn="ctr"/>
              <a:r>
                <a:rPr lang="de-DE" sz="1200" dirty="0"/>
                <a:t>ERP-System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2063562" y="3825046"/>
              <a:ext cx="1440160" cy="6844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i="1" dirty="0"/>
                <a:t>&lt;&lt;</a:t>
              </a:r>
              <a:r>
                <a:rPr lang="de-DE" sz="1200" i="1" dirty="0" err="1"/>
                <a:t>component</a:t>
              </a:r>
              <a:r>
                <a:rPr lang="de-DE" sz="1200" i="1" dirty="0"/>
                <a:t>&gt;&gt;</a:t>
              </a:r>
              <a:endParaRPr lang="en-GB" sz="1200" dirty="0"/>
            </a:p>
            <a:p>
              <a:pPr algn="ctr"/>
              <a:r>
                <a:rPr lang="en-GB" sz="1200" dirty="0" err="1"/>
                <a:t>Kundenverwaltung</a:t>
              </a:r>
              <a:endParaRPr lang="en-GB" sz="12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063562" y="4895591"/>
              <a:ext cx="1440160" cy="6844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i="1" dirty="0"/>
                <a:t>&lt;&lt;</a:t>
              </a:r>
              <a:r>
                <a:rPr lang="de-DE" sz="1200" i="1" dirty="0" err="1"/>
                <a:t>component</a:t>
              </a:r>
              <a:r>
                <a:rPr lang="de-DE" sz="1200" i="1" dirty="0"/>
                <a:t>&gt;&gt;</a:t>
              </a:r>
              <a:endParaRPr lang="en-GB" sz="1200" dirty="0"/>
            </a:p>
            <a:p>
              <a:pPr algn="ctr"/>
              <a:r>
                <a:rPr lang="en-GB" sz="1200" dirty="0"/>
                <a:t>CSV Import</a:t>
              </a:r>
            </a:p>
          </p:txBody>
        </p:sp>
        <p:grpSp>
          <p:nvGrpSpPr>
            <p:cNvPr id="27" name="Gruppieren 26"/>
            <p:cNvGrpSpPr/>
            <p:nvPr/>
          </p:nvGrpSpPr>
          <p:grpSpPr>
            <a:xfrm>
              <a:off x="1049062" y="3541935"/>
              <a:ext cx="228782" cy="424419"/>
              <a:chOff x="317441" y="2564904"/>
              <a:chExt cx="228782" cy="424419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344488" y="256490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5" name="Gerader Verbinder 14"/>
              <p:cNvCxnSpPr>
                <a:stCxn id="13" idx="4"/>
              </p:cNvCxnSpPr>
              <p:nvPr/>
            </p:nvCxnSpPr>
            <p:spPr>
              <a:xfrm>
                <a:off x="434488" y="2744904"/>
                <a:ext cx="0" cy="18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 flipH="1">
                <a:off x="434394" y="2756256"/>
                <a:ext cx="108032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317441" y="2756256"/>
                <a:ext cx="108032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 flipH="1" flipV="1">
                <a:off x="438191" y="2917315"/>
                <a:ext cx="108032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 flipV="1">
                <a:off x="321238" y="2917315"/>
                <a:ext cx="108032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Gerader Verbinder 25"/>
            <p:cNvCxnSpPr>
              <a:endCxn id="8" idx="1"/>
            </p:cNvCxnSpPr>
            <p:nvPr/>
          </p:nvCxnSpPr>
          <p:spPr>
            <a:xfrm>
              <a:off x="1493886" y="4033519"/>
              <a:ext cx="569676" cy="133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uppieren 27"/>
            <p:cNvGrpSpPr/>
            <p:nvPr/>
          </p:nvGrpSpPr>
          <p:grpSpPr>
            <a:xfrm>
              <a:off x="1049062" y="5176529"/>
              <a:ext cx="228782" cy="424419"/>
              <a:chOff x="317441" y="2564904"/>
              <a:chExt cx="228782" cy="424419"/>
            </a:xfrm>
          </p:grpSpPr>
          <p:sp>
            <p:nvSpPr>
              <p:cNvPr id="29" name="Ellipse 28"/>
              <p:cNvSpPr/>
              <p:nvPr/>
            </p:nvSpPr>
            <p:spPr>
              <a:xfrm>
                <a:off x="344488" y="256490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0" name="Gerader Verbinder 29"/>
              <p:cNvCxnSpPr>
                <a:stCxn id="29" idx="4"/>
              </p:cNvCxnSpPr>
              <p:nvPr/>
            </p:nvCxnSpPr>
            <p:spPr>
              <a:xfrm>
                <a:off x="434488" y="2744904"/>
                <a:ext cx="0" cy="18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 flipH="1">
                <a:off x="434394" y="2756256"/>
                <a:ext cx="108032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317441" y="2756256"/>
                <a:ext cx="108032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 flipH="1" flipV="1">
                <a:off x="438191" y="2917315"/>
                <a:ext cx="108032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>
              <a:xfrm flipV="1">
                <a:off x="321238" y="2917315"/>
                <a:ext cx="108032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Textfeld 34"/>
            <p:cNvSpPr txBox="1"/>
            <p:nvPr/>
          </p:nvSpPr>
          <p:spPr>
            <a:xfrm>
              <a:off x="753889" y="4033520"/>
              <a:ext cx="819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/>
                <a:t>Kunden anlegen, ansehen, ändern, löschen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623393" y="5625247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Stammdaten aus CSV importieren</a:t>
              </a:r>
              <a:endParaRPr lang="en-GB" sz="1200" dirty="0"/>
            </a:p>
          </p:txBody>
        </p:sp>
        <p:cxnSp>
          <p:nvCxnSpPr>
            <p:cNvPr id="37" name="Gerader Verbinder 36"/>
            <p:cNvCxnSpPr>
              <a:endCxn id="12" idx="1"/>
            </p:cNvCxnSpPr>
            <p:nvPr/>
          </p:nvCxnSpPr>
          <p:spPr>
            <a:xfrm flipV="1">
              <a:off x="1472152" y="5237831"/>
              <a:ext cx="591411" cy="2911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Interaktionsorientierter vs. semantischer Ansatz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03912" y="1412776"/>
            <a:ext cx="6464103" cy="5184576"/>
          </a:xfrm>
        </p:spPr>
        <p:txBody>
          <a:bodyPr>
            <a:normAutofit/>
          </a:bodyPr>
          <a:lstStyle/>
          <a:p>
            <a:r>
              <a:rPr lang="de-DE" sz="2800" dirty="0"/>
              <a:t>Vorgehen</a:t>
            </a:r>
            <a:endParaRPr lang="de-DE" dirty="0"/>
          </a:p>
          <a:p>
            <a:pPr lvl="1"/>
            <a:r>
              <a:rPr lang="de-DE" sz="2000" dirty="0"/>
              <a:t>Fasse in einem Baustein alles zusammen, was zur Interaktion mit einem „Benutzer“ nötig ist</a:t>
            </a:r>
            <a:endParaRPr lang="de-DE" dirty="0"/>
          </a:p>
          <a:p>
            <a:pPr lvl="1"/>
            <a:r>
              <a:rPr lang="de-DE" sz="2000" dirty="0"/>
              <a:t>„Benutzer“ = Menschen oder externe Systeme</a:t>
            </a:r>
          </a:p>
          <a:p>
            <a:r>
              <a:rPr lang="de-DE" sz="2800" dirty="0"/>
              <a:t>Eignung</a:t>
            </a:r>
            <a:endParaRPr lang="de-DE" dirty="0"/>
          </a:p>
          <a:p>
            <a:pPr lvl="1"/>
            <a:r>
              <a:rPr lang="de-DE" sz="2000" dirty="0"/>
              <a:t>Fachlogik besteht hauptsächlich aus Interaktion </a:t>
            </a:r>
          </a:p>
          <a:p>
            <a:pPr lvl="1"/>
            <a:r>
              <a:rPr lang="de-DE" sz="2000" dirty="0"/>
              <a:t>Datenzentrierte Fachlogik (Datenbeschaffung + einfache Operationen, Ausgabe)</a:t>
            </a:r>
          </a:p>
          <a:p>
            <a:pPr lvl="1"/>
            <a:r>
              <a:rPr lang="de-DE" sz="2000" dirty="0"/>
              <a:t>Architekten und Entwickler verstehen Objektorientierung nicht.</a:t>
            </a:r>
          </a:p>
          <a:p>
            <a:r>
              <a:rPr lang="de-DE" sz="2800" dirty="0"/>
              <a:t>Werkzeuge</a:t>
            </a:r>
          </a:p>
          <a:p>
            <a:pPr lvl="1"/>
            <a:r>
              <a:rPr lang="de-DE" sz="2000" dirty="0"/>
              <a:t>Ableitung aus Systemkontext, Anforderungen (v.a., wenn als Anwendungsfälle vorhanden)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Benutzer =&gt; Interaktionen</a:t>
            </a:r>
            <a:endParaRPr lang="en-GB" dirty="0"/>
          </a:p>
        </p:txBody>
      </p:sp>
      <p:sp>
        <p:nvSpPr>
          <p:cNvPr id="38" name="Abgerundete rechteckige Legende 16">
            <a:extLst>
              <a:ext uri="{FF2B5EF4-FFF2-40B4-BE49-F238E27FC236}">
                <a16:creationId xmlns:a16="http://schemas.microsoft.com/office/drawing/2014/main" id="{CBCCFED7-A5B3-4BB4-90B7-BAC2D10BFC60}"/>
              </a:ext>
            </a:extLst>
          </p:cNvPr>
          <p:cNvSpPr/>
          <p:nvPr/>
        </p:nvSpPr>
        <p:spPr>
          <a:xfrm>
            <a:off x="2711624" y="1654167"/>
            <a:ext cx="2448272" cy="1246352"/>
          </a:xfrm>
          <a:prstGeom prst="wedgeRoundRectCallout">
            <a:avLst>
              <a:gd name="adj1" fmla="val -34874"/>
              <a:gd name="adj2" fmla="val 14116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/>
              <a:t>Zusammenfassen von: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Auslöser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Eingabedaten validieren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Verarbeitung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Ausgabedaten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Ergebnis anzeigen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Interaktionsorientierter vs. semantischer Ansatz</a:t>
            </a:r>
            <a:endParaRPr lang="en-GB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7"/>
          </p:nvPr>
        </p:nvSpPr>
        <p:spPr>
          <a:xfrm>
            <a:off x="4871864" y="1412776"/>
            <a:ext cx="7056784" cy="4896544"/>
          </a:xfrm>
        </p:spPr>
        <p:txBody>
          <a:bodyPr>
            <a:normAutofit fontScale="92500"/>
          </a:bodyPr>
          <a:lstStyle/>
          <a:p>
            <a:r>
              <a:rPr lang="de-DE" sz="3000" dirty="0"/>
              <a:t>Vorgehen</a:t>
            </a:r>
            <a:endParaRPr lang="de-DE" sz="3300" dirty="0"/>
          </a:p>
          <a:p>
            <a:pPr marL="904875" lvl="1" indent="-457200">
              <a:buFont typeface="+mj-lt"/>
              <a:buAutoNum type="arabicPeriod"/>
            </a:pPr>
            <a:r>
              <a:rPr lang="de-DE" sz="2400" dirty="0"/>
              <a:t>Leite aus Anforderungen Fachklassen her</a:t>
            </a:r>
          </a:p>
          <a:p>
            <a:pPr marL="904875" lvl="1" indent="-457200">
              <a:buFont typeface="+mj-lt"/>
              <a:buAutoNum type="arabicPeriod"/>
            </a:pPr>
            <a:r>
              <a:rPr lang="de-DE" sz="2400" dirty="0"/>
              <a:t>Gruppiere Fachklassen </a:t>
            </a:r>
            <a:r>
              <a:rPr lang="de-DE" sz="2400" dirty="0">
                <a:sym typeface="Wingdings" panose="05000000000000000000" pitchFamily="2" charset="2"/>
              </a:rPr>
              <a:t> fachliche Bausteine</a:t>
            </a:r>
          </a:p>
          <a:p>
            <a:r>
              <a:rPr lang="de-DE" sz="3000" dirty="0"/>
              <a:t>Eignung</a:t>
            </a:r>
            <a:endParaRPr lang="de-DE" dirty="0"/>
          </a:p>
          <a:p>
            <a:pPr lvl="1"/>
            <a:r>
              <a:rPr lang="de-DE" sz="2200" dirty="0"/>
              <a:t>Fachlogik ist komplex, umfangreich oder flexibel</a:t>
            </a:r>
          </a:p>
          <a:p>
            <a:pPr lvl="1"/>
            <a:r>
              <a:rPr lang="de-DE" sz="2200" dirty="0"/>
              <a:t>Fachlogik wird in anderen Systemen wiederverwendet</a:t>
            </a:r>
          </a:p>
          <a:p>
            <a:pPr lvl="1"/>
            <a:r>
              <a:rPr lang="de-DE" sz="2200" dirty="0"/>
              <a:t>Architekten und Entwickler verstehen Objektorientiertes Paradigma</a:t>
            </a:r>
          </a:p>
          <a:p>
            <a:r>
              <a:rPr lang="de-DE" sz="3000" dirty="0"/>
              <a:t>Werkzeuge</a:t>
            </a:r>
            <a:endParaRPr lang="de-DE" dirty="0"/>
          </a:p>
          <a:p>
            <a:pPr lvl="1"/>
            <a:r>
              <a:rPr lang="de-DE" sz="2200" dirty="0"/>
              <a:t>Objektorientierter Entwurf, Domain </a:t>
            </a:r>
            <a:r>
              <a:rPr lang="de-DE" sz="2200" dirty="0" err="1"/>
              <a:t>Driven</a:t>
            </a:r>
            <a:r>
              <a:rPr lang="de-DE" sz="2200" dirty="0"/>
              <a:t> Design, CRC-Karten, …</a:t>
            </a:r>
            <a:endParaRPr lang="en-GB" sz="2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Semantik =&gt; Fachobjekte</a:t>
            </a:r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1546050" y="1646056"/>
            <a:ext cx="2173686" cy="1357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1100" i="1" dirty="0"/>
              <a:t>&lt;&lt;</a:t>
            </a:r>
            <a:r>
              <a:rPr lang="de-DE" sz="1100" i="1" dirty="0" err="1"/>
              <a:t>component</a:t>
            </a:r>
            <a:r>
              <a:rPr lang="de-DE" sz="1100" i="1" dirty="0"/>
              <a:t>&gt;&gt;</a:t>
            </a:r>
          </a:p>
          <a:p>
            <a:pPr algn="ctr"/>
            <a:r>
              <a:rPr lang="de-DE" sz="1200" dirty="0"/>
              <a:t>Kundenverwaltung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820467" y="2106425"/>
            <a:ext cx="679116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Kunde</a:t>
            </a:r>
          </a:p>
        </p:txBody>
      </p:sp>
      <p:sp>
        <p:nvSpPr>
          <p:cNvPr id="8" name="Rechteck 7"/>
          <p:cNvSpPr/>
          <p:nvPr/>
        </p:nvSpPr>
        <p:spPr>
          <a:xfrm>
            <a:off x="2774000" y="2118718"/>
            <a:ext cx="76417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Adresse</a:t>
            </a:r>
          </a:p>
        </p:txBody>
      </p:sp>
      <p:sp>
        <p:nvSpPr>
          <p:cNvPr id="9" name="Rechteck 8"/>
          <p:cNvSpPr/>
          <p:nvPr/>
        </p:nvSpPr>
        <p:spPr>
          <a:xfrm>
            <a:off x="1917732" y="3340544"/>
            <a:ext cx="1430323" cy="1332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1200" i="1" dirty="0"/>
              <a:t>&lt;&lt;</a:t>
            </a:r>
            <a:r>
              <a:rPr lang="de-DE" sz="1200" i="1" dirty="0" err="1"/>
              <a:t>component</a:t>
            </a:r>
            <a:r>
              <a:rPr lang="de-DE" sz="1200" i="1" dirty="0"/>
              <a:t>&gt;&gt;</a:t>
            </a:r>
            <a:endParaRPr lang="de-DE" sz="1200" dirty="0"/>
          </a:p>
          <a:p>
            <a:pPr algn="ctr"/>
            <a:r>
              <a:rPr lang="de-DE" sz="1200" dirty="0"/>
              <a:t>Artikelverwaltung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917732" y="5009705"/>
            <a:ext cx="1430323" cy="134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1200" i="1" dirty="0"/>
              <a:t>&lt;&lt;</a:t>
            </a:r>
            <a:r>
              <a:rPr lang="de-DE" sz="1200" i="1" dirty="0" err="1"/>
              <a:t>component</a:t>
            </a:r>
            <a:r>
              <a:rPr lang="de-DE" sz="1200" i="1" dirty="0"/>
              <a:t>&gt;&gt;</a:t>
            </a:r>
            <a:endParaRPr lang="de-DE" sz="1200" dirty="0"/>
          </a:p>
          <a:p>
            <a:pPr algn="ctr"/>
            <a:r>
              <a:rPr lang="de-DE" sz="1200" dirty="0"/>
              <a:t>Mahnwesen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1676307" y="2560908"/>
            <a:ext cx="956586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Bewertung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2303529" y="3833433"/>
            <a:ext cx="658726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Artikel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231521" y="4293096"/>
            <a:ext cx="802742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Inventur</a:t>
            </a:r>
          </a:p>
        </p:txBody>
      </p:sp>
      <p:sp>
        <p:nvSpPr>
          <p:cNvPr id="14" name="Rechteck 13"/>
          <p:cNvSpPr/>
          <p:nvPr/>
        </p:nvSpPr>
        <p:spPr>
          <a:xfrm>
            <a:off x="2213209" y="5487267"/>
            <a:ext cx="839371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Mahnung</a:t>
            </a:r>
          </a:p>
        </p:txBody>
      </p:sp>
      <p:sp>
        <p:nvSpPr>
          <p:cNvPr id="15" name="Rechteck 14"/>
          <p:cNvSpPr/>
          <p:nvPr/>
        </p:nvSpPr>
        <p:spPr>
          <a:xfrm>
            <a:off x="2213209" y="5934061"/>
            <a:ext cx="839371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Fristen</a:t>
            </a:r>
          </a:p>
        </p:txBody>
      </p:sp>
      <p:sp>
        <p:nvSpPr>
          <p:cNvPr id="16" name="Rechteck 15"/>
          <p:cNvSpPr/>
          <p:nvPr/>
        </p:nvSpPr>
        <p:spPr>
          <a:xfrm>
            <a:off x="2742568" y="2565512"/>
            <a:ext cx="839371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Bonität</a:t>
            </a:r>
          </a:p>
        </p:txBody>
      </p:sp>
    </p:spTree>
    <p:extLst>
      <p:ext uri="{BB962C8B-B14F-4D97-AF65-F5344CB8AC3E}">
        <p14:creationId xmlns:p14="http://schemas.microsoft.com/office/powerpoint/2010/main" val="191973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CRC</a:t>
            </a:r>
            <a:r>
              <a:rPr lang="de-DE" dirty="0"/>
              <a:t>-Karten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Interaktionsorientierter vs. semantischer Ansatz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336063" y="1412776"/>
            <a:ext cx="11431953" cy="4751982"/>
          </a:xfrm>
        </p:spPr>
        <p:txBody>
          <a:bodyPr/>
          <a:lstStyle/>
          <a:p>
            <a:r>
              <a:rPr lang="en-GB" sz="2800" b="1" dirty="0">
                <a:solidFill>
                  <a:srgbClr val="FF0000"/>
                </a:solidFill>
              </a:rPr>
              <a:t>C</a:t>
            </a:r>
            <a:r>
              <a:rPr lang="en-GB" sz="2800" dirty="0"/>
              <a:t>lasses-</a:t>
            </a:r>
            <a:r>
              <a:rPr lang="en-GB" sz="2800" b="1" dirty="0">
                <a:solidFill>
                  <a:srgbClr val="FF0000"/>
                </a:solidFill>
              </a:rPr>
              <a:t>R</a:t>
            </a:r>
            <a:r>
              <a:rPr lang="en-GB" sz="2800" dirty="0"/>
              <a:t>esponsibilities-</a:t>
            </a:r>
            <a:r>
              <a:rPr lang="en-GB" sz="2800" b="1" dirty="0">
                <a:solidFill>
                  <a:srgbClr val="FF0000"/>
                </a:solidFill>
              </a:rPr>
              <a:t>C</a:t>
            </a:r>
            <a:r>
              <a:rPr lang="en-GB" sz="2800" dirty="0"/>
              <a:t>ollaboration</a:t>
            </a:r>
          </a:p>
          <a:p>
            <a:r>
              <a:rPr lang="de-DE" sz="2800" dirty="0"/>
              <a:t>Vorgehen</a:t>
            </a:r>
            <a:endParaRPr lang="de-DE" dirty="0"/>
          </a:p>
          <a:p>
            <a:pPr marL="904875" lvl="1" indent="-457200">
              <a:buFont typeface="+mj-lt"/>
              <a:buAutoNum type="arabicPeriod"/>
            </a:pPr>
            <a:r>
              <a:rPr lang="de-DE" sz="2000" dirty="0"/>
              <a:t>Lese </a:t>
            </a:r>
            <a:r>
              <a:rPr lang="de-DE" sz="2000" u="sng" dirty="0"/>
              <a:t>alle</a:t>
            </a:r>
            <a:r>
              <a:rPr lang="de-DE" sz="2000" dirty="0"/>
              <a:t> relevanten Anforderungen durch</a:t>
            </a:r>
          </a:p>
          <a:p>
            <a:pPr marL="904875" lvl="1" indent="-457200">
              <a:buFont typeface="+mj-lt"/>
              <a:buAutoNum type="arabicPeriod"/>
            </a:pPr>
            <a:r>
              <a:rPr lang="de-DE" sz="2000" dirty="0"/>
              <a:t>Schreibe „jedes wichtige“ Hauptwort (Klasse) auf eine Karte</a:t>
            </a:r>
          </a:p>
          <a:p>
            <a:pPr marL="904875" lvl="1" indent="-457200">
              <a:buFont typeface="+mj-lt"/>
              <a:buAutoNum type="arabicPeriod"/>
            </a:pPr>
            <a:r>
              <a:rPr lang="de-DE" sz="2000" dirty="0"/>
              <a:t>Schreibe „wichtige Funktionen“ (Verantwortlichkeit) auf die Karte</a:t>
            </a:r>
          </a:p>
          <a:p>
            <a:pPr marL="904875" lvl="1" indent="-457200">
              <a:buFont typeface="+mj-lt"/>
              <a:buAutoNum type="arabicPeriod"/>
            </a:pPr>
            <a:r>
              <a:rPr lang="de-DE" sz="2000" dirty="0"/>
              <a:t>Schreibe beteiligte Klassen (Kollaboration) auf die Karte</a:t>
            </a:r>
          </a:p>
          <a:p>
            <a:pPr marL="904875" lvl="1" indent="-457200">
              <a:buFont typeface="+mj-lt"/>
              <a:buAutoNum type="arabicPeriod"/>
            </a:pPr>
            <a:r>
              <a:rPr lang="de-DE" sz="2000" dirty="0"/>
              <a:t>Gruppiere die Karten</a:t>
            </a:r>
          </a:p>
          <a:p>
            <a:pPr marL="904875" lvl="1" indent="-457200">
              <a:buFont typeface="+mj-lt"/>
              <a:buAutoNum type="arabicPeriod"/>
            </a:pPr>
            <a:r>
              <a:rPr lang="de-DE" sz="2000" dirty="0"/>
              <a:t>Leite aus den Gruppen die Komponenten ab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61" y="4160535"/>
            <a:ext cx="2656495" cy="228025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973" y="3295185"/>
            <a:ext cx="2736304" cy="31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B032F7-7558-4859-9E0E-D962DB26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/>
              <a:t>Übung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5303912" y="1557338"/>
            <a:ext cx="6464105" cy="4751982"/>
          </a:xfrm>
        </p:spPr>
        <p:txBody>
          <a:bodyPr/>
          <a:lstStyle/>
          <a:p>
            <a:r>
              <a:rPr lang="de-DE" sz="2800" dirty="0"/>
              <a:t>System fachlich zerlegen</a:t>
            </a:r>
          </a:p>
          <a:p>
            <a:pPr lvl="1"/>
            <a:r>
              <a:rPr lang="de-DE" sz="2000" dirty="0"/>
              <a:t>Zerlege unser System fachlich</a:t>
            </a:r>
          </a:p>
          <a:p>
            <a:pPr lvl="1"/>
            <a:r>
              <a:rPr lang="de-DE" sz="2000" dirty="0"/>
              <a:t>Mache einen Zerlegungsschritt</a:t>
            </a:r>
          </a:p>
          <a:p>
            <a:pPr lvl="1"/>
            <a:r>
              <a:rPr lang="de-DE" sz="2000" dirty="0"/>
              <a:t>Überlege, nach welchen Gesichtspunkten die Zerlegung stattfinden soll</a:t>
            </a:r>
          </a:p>
          <a:p>
            <a:pPr lvl="1"/>
            <a:r>
              <a:rPr lang="de-DE" sz="2000" dirty="0"/>
              <a:t>Zeichne das Ergebnis als Komponentendiagramm auf ein Flipchart</a:t>
            </a:r>
          </a:p>
        </p:txBody>
      </p:sp>
    </p:spTree>
    <p:extLst>
      <p:ext uri="{BB962C8B-B14F-4D97-AF65-F5344CB8AC3E}">
        <p14:creationId xmlns:p14="http://schemas.microsoft.com/office/powerpoint/2010/main" val="246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Umfassende Arbeitsdefinition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AT" dirty="0"/>
              <a:t>Definition</a:t>
            </a:r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423985" y="1845370"/>
            <a:ext cx="11344030" cy="3095798"/>
          </a:xfrm>
        </p:spPr>
        <p:txBody>
          <a:bodyPr>
            <a:noAutofit/>
          </a:bodyPr>
          <a:lstStyle/>
          <a:p>
            <a:r>
              <a:rPr lang="de-DE" sz="2400" dirty="0"/>
              <a:t>Komponenten/Bausteine mit Schnittstellen und Beziehungen</a:t>
            </a:r>
          </a:p>
          <a:p>
            <a:r>
              <a:rPr lang="de-DE" sz="2400" dirty="0"/>
              <a:t>Bausteine als allgemeiner Begriff,</a:t>
            </a:r>
            <a:br>
              <a:rPr lang="de-DE" sz="2400" dirty="0"/>
            </a:br>
            <a:r>
              <a:rPr lang="de-DE" sz="2400" dirty="0"/>
              <a:t>Komponenten als eine spezielle Ausprägung davon</a:t>
            </a:r>
          </a:p>
          <a:p>
            <a:r>
              <a:rPr lang="de-DE" sz="2400" dirty="0"/>
              <a:t>Strukturen, übergreifende Konzepte und Prinzipien</a:t>
            </a:r>
          </a:p>
          <a:p>
            <a:r>
              <a:rPr lang="de-DE" sz="2400" dirty="0"/>
              <a:t>Übergreifende Entwurfsentscheidungen mit systemweiten oder den gesamten Lebenszyklus betreffenden Konsequenzen</a:t>
            </a:r>
            <a:endParaRPr lang="en-GB" sz="2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>
          <a:xfrm>
            <a:off x="423985" y="1340768"/>
            <a:ext cx="11344030" cy="4968552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Gemeinsamkeiten aller Definitionen:</a:t>
            </a:r>
            <a:endParaRPr lang="en-GB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47BF05-EDD7-4AFF-B229-B1324FF1A5C8}"/>
              </a:ext>
            </a:extLst>
          </p:cNvPr>
          <p:cNvSpPr/>
          <p:nvPr/>
        </p:nvSpPr>
        <p:spPr>
          <a:xfrm>
            <a:off x="423985" y="5085184"/>
            <a:ext cx="11344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/>
              <a:t>SW-Architektur beschäftigt sich mit dem Groben und SW-Design mit dem Feinen.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/>
              <a:t>Die Übergänge sind fließend.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/>
              <a:t>Der Architekt macht die groben Vorgaben, innerhalb derer die Entwickler das Design selbständig entwickeln.</a:t>
            </a:r>
          </a:p>
        </p:txBody>
      </p:sp>
    </p:spTree>
    <p:extLst>
      <p:ext uri="{BB962C8B-B14F-4D97-AF65-F5344CB8AC3E}">
        <p14:creationId xmlns:p14="http://schemas.microsoft.com/office/powerpoint/2010/main" val="13871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Beziehung zu anderen Bereichen/Stakeholdern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AT" dirty="0"/>
              <a:t>Der Architekt</a:t>
            </a:r>
            <a:endParaRPr lang="en-GB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1436" y="2958149"/>
            <a:ext cx="1348620" cy="151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5204959" y="4365104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SW-Architekt</a:t>
            </a:r>
            <a:endParaRPr lang="en-GB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76B0FC7-492C-49E9-8AC6-190513C30877}"/>
              </a:ext>
            </a:extLst>
          </p:cNvPr>
          <p:cNvGrpSpPr/>
          <p:nvPr/>
        </p:nvGrpSpPr>
        <p:grpSpPr>
          <a:xfrm>
            <a:off x="6885878" y="3833217"/>
            <a:ext cx="3904776" cy="1164228"/>
            <a:chOff x="6885878" y="3833217"/>
            <a:chExt cx="3904776" cy="1164228"/>
          </a:xfrm>
        </p:grpSpPr>
        <p:sp>
          <p:nvSpPr>
            <p:cNvPr id="16" name="Textfeld 15"/>
            <p:cNvSpPr txBox="1"/>
            <p:nvPr/>
          </p:nvSpPr>
          <p:spPr>
            <a:xfrm>
              <a:off x="8400256" y="4628113"/>
              <a:ext cx="239039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de-AT" dirty="0"/>
                <a:t>Hardwareentwicklung</a:t>
              </a:r>
              <a:endParaRPr lang="en-GB" dirty="0"/>
            </a:p>
          </p:txBody>
        </p:sp>
        <p:grpSp>
          <p:nvGrpSpPr>
            <p:cNvPr id="26" name="Gruppieren 25"/>
            <p:cNvGrpSpPr/>
            <p:nvPr/>
          </p:nvGrpSpPr>
          <p:grpSpPr>
            <a:xfrm rot="21000000">
              <a:off x="7556981" y="3833217"/>
              <a:ext cx="152401" cy="1080000"/>
              <a:chOff x="-3039888" y="2204864"/>
              <a:chExt cx="152401" cy="921239"/>
            </a:xfrm>
            <a:scene3d>
              <a:camera prst="orthographicFront">
                <a:rot lat="0" lon="0" rev="3600000"/>
              </a:camera>
              <a:lightRig rig="threePt" dir="t"/>
            </a:scene3d>
          </p:grpSpPr>
          <p:cxnSp>
            <p:nvCxnSpPr>
              <p:cNvPr id="27" name="Gerade Verbindung mit Pfeil 26"/>
              <p:cNvCxnSpPr/>
              <p:nvPr/>
            </p:nvCxnSpPr>
            <p:spPr>
              <a:xfrm flipV="1">
                <a:off x="-30398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/>
              <p:nvPr/>
            </p:nvCxnSpPr>
            <p:spPr>
              <a:xfrm>
                <a:off x="-28874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Textfeld 55"/>
            <p:cNvSpPr txBox="1"/>
            <p:nvPr/>
          </p:nvSpPr>
          <p:spPr>
            <a:xfrm rot="1219971">
              <a:off x="7086218" y="3945038"/>
              <a:ext cx="1829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Qualitätsanf.,</a:t>
              </a:r>
              <a:br>
                <a:rPr lang="de-AT" sz="1200" dirty="0"/>
              </a:br>
              <a:r>
                <a:rPr lang="de-AT" sz="1200" dirty="0"/>
                <a:t>Abgrenzung SW u. HW</a:t>
              </a:r>
              <a:endParaRPr lang="en-GB" sz="1200" dirty="0"/>
            </a:p>
          </p:txBody>
        </p:sp>
        <p:sp>
          <p:nvSpPr>
            <p:cNvPr id="57" name="Textfeld 56"/>
            <p:cNvSpPr txBox="1"/>
            <p:nvPr/>
          </p:nvSpPr>
          <p:spPr>
            <a:xfrm rot="1219971">
              <a:off x="6885878" y="4472016"/>
              <a:ext cx="1369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Implementierung,</a:t>
              </a:r>
              <a:br>
                <a:rPr lang="de-AT" sz="1200" dirty="0"/>
              </a:br>
              <a:r>
                <a:rPr lang="de-AT" sz="1200" dirty="0"/>
                <a:t>Feedback</a:t>
              </a:r>
              <a:endParaRPr lang="en-GB" sz="1200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26E8B8B-057D-4A81-8B81-9653A889F01B}"/>
              </a:ext>
            </a:extLst>
          </p:cNvPr>
          <p:cNvGrpSpPr/>
          <p:nvPr/>
        </p:nvGrpSpPr>
        <p:grpSpPr>
          <a:xfrm>
            <a:off x="6754047" y="2148746"/>
            <a:ext cx="3549295" cy="1329203"/>
            <a:chOff x="6754047" y="2148746"/>
            <a:chExt cx="3549295" cy="1329203"/>
          </a:xfrm>
        </p:grpSpPr>
        <p:sp>
          <p:nvSpPr>
            <p:cNvPr id="12" name="Textfeld 11"/>
            <p:cNvSpPr txBox="1"/>
            <p:nvPr/>
          </p:nvSpPr>
          <p:spPr>
            <a:xfrm>
              <a:off x="8400257" y="2469913"/>
              <a:ext cx="190308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de-AT" dirty="0"/>
                <a:t>Implementierung</a:t>
              </a:r>
              <a:endParaRPr lang="en-GB" dirty="0"/>
            </a:p>
          </p:txBody>
        </p:sp>
        <p:grpSp>
          <p:nvGrpSpPr>
            <p:cNvPr id="47" name="Gruppieren 46"/>
            <p:cNvGrpSpPr/>
            <p:nvPr/>
          </p:nvGrpSpPr>
          <p:grpSpPr>
            <a:xfrm rot="5640000" flipV="1">
              <a:off x="7543930" y="2475118"/>
              <a:ext cx="152401" cy="1080000"/>
              <a:chOff x="-3039888" y="2204864"/>
              <a:chExt cx="152401" cy="921239"/>
            </a:xfrm>
            <a:scene3d>
              <a:camera prst="orthographicFront">
                <a:rot lat="0" lon="0" rev="12600000"/>
              </a:camera>
              <a:lightRig rig="threePt" dir="t"/>
            </a:scene3d>
          </p:grpSpPr>
          <p:cxnSp>
            <p:nvCxnSpPr>
              <p:cNvPr id="48" name="Gerade Verbindung mit Pfeil 47"/>
              <p:cNvCxnSpPr/>
              <p:nvPr/>
            </p:nvCxnSpPr>
            <p:spPr>
              <a:xfrm rot="10800000" flipH="1" flipV="1">
                <a:off x="-30398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/>
              <p:cNvCxnSpPr/>
              <p:nvPr/>
            </p:nvCxnSpPr>
            <p:spPr>
              <a:xfrm rot="10800000" flipH="1">
                <a:off x="-28874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Textfeld 57"/>
            <p:cNvSpPr txBox="1"/>
            <p:nvPr/>
          </p:nvSpPr>
          <p:spPr>
            <a:xfrm rot="20045626">
              <a:off x="6754047" y="2148746"/>
              <a:ext cx="287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/>
                <a:t>Architekturvorgabe, Randbedingungen, </a:t>
              </a:r>
            </a:p>
            <a:p>
              <a:r>
                <a:rPr lang="de-AT" sz="1200" dirty="0"/>
                <a:t>Prototypen anfragen</a:t>
              </a:r>
              <a:endParaRPr lang="en-GB" sz="1200" dirty="0"/>
            </a:p>
          </p:txBody>
        </p:sp>
        <p:sp>
          <p:nvSpPr>
            <p:cNvPr id="59" name="Textfeld 58"/>
            <p:cNvSpPr txBox="1"/>
            <p:nvPr/>
          </p:nvSpPr>
          <p:spPr>
            <a:xfrm rot="19931053">
              <a:off x="7112191" y="3016284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Implementierung, </a:t>
              </a:r>
              <a:br>
                <a:rPr lang="de-AT" sz="1200" dirty="0"/>
              </a:br>
              <a:r>
                <a:rPr lang="de-AT" sz="1200" dirty="0"/>
                <a:t>Feedback</a:t>
              </a:r>
              <a:endParaRPr lang="en-GB" sz="1200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4632B5C-8545-432B-AC45-3CACAD0EAE84}"/>
              </a:ext>
            </a:extLst>
          </p:cNvPr>
          <p:cNvGrpSpPr/>
          <p:nvPr/>
        </p:nvGrpSpPr>
        <p:grpSpPr>
          <a:xfrm>
            <a:off x="2349669" y="3838892"/>
            <a:ext cx="2659837" cy="1606333"/>
            <a:chOff x="2349669" y="3838892"/>
            <a:chExt cx="2659837" cy="1606333"/>
          </a:xfrm>
        </p:grpSpPr>
        <p:sp>
          <p:nvSpPr>
            <p:cNvPr id="15" name="Textfeld 54"/>
            <p:cNvSpPr txBox="1"/>
            <p:nvPr/>
          </p:nvSpPr>
          <p:spPr>
            <a:xfrm>
              <a:off x="2349669" y="4626885"/>
              <a:ext cx="11850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de-AT" dirty="0"/>
                <a:t>IT-Betrieb</a:t>
              </a:r>
            </a:p>
          </p:txBody>
        </p:sp>
        <p:grpSp>
          <p:nvGrpSpPr>
            <p:cNvPr id="32" name="Gruppieren 3071"/>
            <p:cNvGrpSpPr/>
            <p:nvPr/>
          </p:nvGrpSpPr>
          <p:grpSpPr>
            <a:xfrm rot="813501">
              <a:off x="4200964" y="3838892"/>
              <a:ext cx="152401" cy="1080000"/>
              <a:chOff x="-3039888" y="2204864"/>
              <a:chExt cx="152401" cy="921239"/>
            </a:xfrm>
            <a:scene3d>
              <a:camera prst="orthographicFront">
                <a:rot lat="0" lon="0" rev="18300000"/>
              </a:camera>
              <a:lightRig rig="threePt" dir="t"/>
            </a:scene3d>
          </p:grpSpPr>
          <p:cxnSp>
            <p:nvCxnSpPr>
              <p:cNvPr id="33" name="Gerade Verbindung mit Pfeil 3074"/>
              <p:cNvCxnSpPr/>
              <p:nvPr/>
            </p:nvCxnSpPr>
            <p:spPr>
              <a:xfrm>
                <a:off x="-30398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075"/>
              <p:cNvCxnSpPr/>
              <p:nvPr/>
            </p:nvCxnSpPr>
            <p:spPr>
              <a:xfrm flipV="1">
                <a:off x="-28874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feld 3072"/>
            <p:cNvSpPr txBox="1"/>
            <p:nvPr/>
          </p:nvSpPr>
          <p:spPr>
            <a:xfrm rot="20300686">
              <a:off x="3133429" y="3869119"/>
              <a:ext cx="1693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r">
                <a:defRPr sz="1200"/>
              </a:lvl1pPr>
            </a:lstStyle>
            <a:p>
              <a:r>
                <a:rPr lang="de-AT" dirty="0"/>
                <a:t>Anforderungen,</a:t>
              </a:r>
              <a:br>
                <a:rPr lang="de-AT" dirty="0"/>
              </a:br>
              <a:r>
                <a:rPr lang="de-AT" dirty="0"/>
                <a:t>Laufzeitkomponenten</a:t>
              </a:r>
            </a:p>
          </p:txBody>
        </p:sp>
        <p:sp>
          <p:nvSpPr>
            <p:cNvPr id="61" name="Textfeld 3073"/>
            <p:cNvSpPr txBox="1"/>
            <p:nvPr/>
          </p:nvSpPr>
          <p:spPr>
            <a:xfrm rot="20291177">
              <a:off x="3576100" y="4454732"/>
              <a:ext cx="1433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Randbedingungen</a:t>
              </a:r>
              <a:endParaRPr lang="en-GB" sz="12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877BABC-89F7-4335-9232-F6CF791B4814}"/>
                </a:ext>
              </a:extLst>
            </p:cNvPr>
            <p:cNvSpPr/>
            <p:nvPr/>
          </p:nvSpPr>
          <p:spPr>
            <a:xfrm>
              <a:off x="2355197" y="4983560"/>
              <a:ext cx="12666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AT" sz="1200" dirty="0"/>
                <a:t>Produktion, </a:t>
              </a:r>
            </a:p>
            <a:p>
              <a:pPr algn="ctr"/>
              <a:r>
                <a:rPr lang="de-AT" sz="1200" dirty="0"/>
                <a:t>Rechenzentrum</a:t>
              </a:r>
              <a:endParaRPr lang="en-GB" sz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E097C4A-45E6-464A-B22A-5DB0D4337900}"/>
              </a:ext>
            </a:extLst>
          </p:cNvPr>
          <p:cNvGrpSpPr/>
          <p:nvPr/>
        </p:nvGrpSpPr>
        <p:grpSpPr>
          <a:xfrm>
            <a:off x="1946256" y="2469600"/>
            <a:ext cx="3068621" cy="979188"/>
            <a:chOff x="1946256" y="2469600"/>
            <a:chExt cx="3068621" cy="979188"/>
          </a:xfrm>
        </p:grpSpPr>
        <p:sp>
          <p:nvSpPr>
            <p:cNvPr id="13" name="Textfeld 17"/>
            <p:cNvSpPr txBox="1"/>
            <p:nvPr/>
          </p:nvSpPr>
          <p:spPr>
            <a:xfrm>
              <a:off x="1946256" y="2469600"/>
              <a:ext cx="15824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de-AT" dirty="0"/>
                <a:t>Projektleitung</a:t>
              </a:r>
              <a:endParaRPr lang="en-GB" dirty="0"/>
            </a:p>
          </p:txBody>
        </p:sp>
        <p:grpSp>
          <p:nvGrpSpPr>
            <p:cNvPr id="35" name="Gruppieren 18"/>
            <p:cNvGrpSpPr/>
            <p:nvPr/>
          </p:nvGrpSpPr>
          <p:grpSpPr>
            <a:xfrm rot="5400000" flipV="1">
              <a:off x="4183993" y="2486790"/>
              <a:ext cx="152401" cy="1080000"/>
              <a:chOff x="-3039888" y="2204864"/>
              <a:chExt cx="152401" cy="921239"/>
            </a:xfrm>
            <a:scene3d>
              <a:camera prst="orthographicFront">
                <a:rot lat="0" lon="0" rev="20099999"/>
              </a:camera>
              <a:lightRig rig="threePt" dir="t"/>
            </a:scene3d>
          </p:grpSpPr>
          <p:cxnSp>
            <p:nvCxnSpPr>
              <p:cNvPr id="36" name="Gerade Verbindung mit Pfeil 23"/>
              <p:cNvCxnSpPr/>
              <p:nvPr/>
            </p:nvCxnSpPr>
            <p:spPr>
              <a:xfrm flipV="1">
                <a:off x="-30398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7"/>
              <p:cNvCxnSpPr/>
              <p:nvPr/>
            </p:nvCxnSpPr>
            <p:spPr>
              <a:xfrm>
                <a:off x="-28874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feld 19"/>
            <p:cNvSpPr txBox="1"/>
            <p:nvPr/>
          </p:nvSpPr>
          <p:spPr>
            <a:xfrm rot="1515489">
              <a:off x="3516197" y="2607189"/>
              <a:ext cx="1498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Architektur, Risiken</a:t>
              </a:r>
              <a:endParaRPr lang="en-GB" sz="1200" dirty="0"/>
            </a:p>
          </p:txBody>
        </p:sp>
        <p:sp>
          <p:nvSpPr>
            <p:cNvPr id="54" name="Textfeld 20"/>
            <p:cNvSpPr txBox="1"/>
            <p:nvPr/>
          </p:nvSpPr>
          <p:spPr>
            <a:xfrm rot="1515489">
              <a:off x="3852141" y="3171789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Projektplan</a:t>
              </a:r>
              <a:endParaRPr lang="en-GB" sz="12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6B341CA-7AB0-4789-83C7-55C663C12597}"/>
                </a:ext>
              </a:extLst>
            </p:cNvPr>
            <p:cNvSpPr/>
            <p:nvPr/>
          </p:nvSpPr>
          <p:spPr>
            <a:xfrm>
              <a:off x="2080965" y="2836363"/>
              <a:ext cx="14109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/>
                <a:t>Projektleitung</a:t>
              </a:r>
              <a:r>
                <a:rPr lang="en-GB" sz="1200" dirty="0"/>
                <a:t> und</a:t>
              </a:r>
              <a:br>
                <a:rPr lang="en-GB" sz="1200" dirty="0"/>
              </a:br>
              <a:r>
                <a:rPr lang="en-GB" sz="1200" dirty="0"/>
                <a:t>-management</a:t>
              </a:r>
            </a:p>
          </p:txBody>
        </p:sp>
      </p:grpSp>
      <p:grpSp>
        <p:nvGrpSpPr>
          <p:cNvPr id="39" name="Gruppieren 3114">
            <a:extLst>
              <a:ext uri="{FF2B5EF4-FFF2-40B4-BE49-F238E27FC236}">
                <a16:creationId xmlns:a16="http://schemas.microsoft.com/office/drawing/2014/main" id="{C022764D-714D-45EB-87CD-F020854F50B6}"/>
              </a:ext>
            </a:extLst>
          </p:cNvPr>
          <p:cNvGrpSpPr/>
          <p:nvPr/>
        </p:nvGrpSpPr>
        <p:grpSpPr>
          <a:xfrm>
            <a:off x="2603126" y="1256031"/>
            <a:ext cx="6085163" cy="1695273"/>
            <a:chOff x="1688242" y="1256030"/>
            <a:chExt cx="6085163" cy="1695273"/>
          </a:xfrm>
        </p:grpSpPr>
        <p:sp>
          <p:nvSpPr>
            <p:cNvPr id="18" name="Rechteck 3115">
              <a:extLst>
                <a:ext uri="{FF2B5EF4-FFF2-40B4-BE49-F238E27FC236}">
                  <a16:creationId xmlns:a16="http://schemas.microsoft.com/office/drawing/2014/main" id="{263E4B2D-C753-4DA3-868C-B8F237E92C02}"/>
                </a:ext>
              </a:extLst>
            </p:cNvPr>
            <p:cNvSpPr/>
            <p:nvPr/>
          </p:nvSpPr>
          <p:spPr>
            <a:xfrm>
              <a:off x="1688242" y="1256030"/>
              <a:ext cx="21247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de-AT" sz="1200" dirty="0"/>
                <a:t>Systemanalyse,</a:t>
              </a:r>
            </a:p>
            <a:p>
              <a:pPr algn="r"/>
              <a:r>
                <a:rPr lang="de-AT" sz="1200" dirty="0"/>
                <a:t>Anforderungsmanagement,</a:t>
              </a:r>
            </a:p>
            <a:p>
              <a:pPr algn="r"/>
              <a:r>
                <a:rPr lang="de-AT" sz="1200" dirty="0"/>
                <a:t>Fachbereich</a:t>
              </a:r>
              <a:endParaRPr lang="en-GB" sz="1200" dirty="0"/>
            </a:p>
          </p:txBody>
        </p:sp>
        <p:grpSp>
          <p:nvGrpSpPr>
            <p:cNvPr id="21" name="Gruppieren 3116">
              <a:extLst>
                <a:ext uri="{FF2B5EF4-FFF2-40B4-BE49-F238E27FC236}">
                  <a16:creationId xmlns:a16="http://schemas.microsoft.com/office/drawing/2014/main" id="{CC4A89DC-0B92-4C4C-B2C1-113A1BA8B91D}"/>
                </a:ext>
              </a:extLst>
            </p:cNvPr>
            <p:cNvGrpSpPr/>
            <p:nvPr/>
          </p:nvGrpSpPr>
          <p:grpSpPr>
            <a:xfrm>
              <a:off x="2662008" y="1272531"/>
              <a:ext cx="5111397" cy="1678772"/>
              <a:chOff x="2662008" y="1272531"/>
              <a:chExt cx="5111397" cy="1678772"/>
            </a:xfrm>
          </p:grpSpPr>
          <p:grpSp>
            <p:nvGrpSpPr>
              <p:cNvPr id="2" name="Gruppieren 3117"/>
              <p:cNvGrpSpPr/>
              <p:nvPr/>
            </p:nvGrpSpPr>
            <p:grpSpPr>
              <a:xfrm>
                <a:off x="2662008" y="1340768"/>
                <a:ext cx="4295951" cy="1610535"/>
                <a:chOff x="2662008" y="1340768"/>
                <a:chExt cx="4295951" cy="1610535"/>
              </a:xfrm>
            </p:grpSpPr>
            <p:sp>
              <p:nvSpPr>
                <p:cNvPr id="11" name="Textfeld 3119"/>
                <p:cNvSpPr txBox="1"/>
                <p:nvPr/>
              </p:nvSpPr>
              <p:spPr>
                <a:xfrm>
                  <a:off x="3812965" y="1340768"/>
                  <a:ext cx="2364750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rtlCol="0">
                  <a:spAutoFit/>
                </a:bodyPr>
                <a:lstStyle/>
                <a:p>
                  <a:r>
                    <a:rPr lang="de-AT" dirty="0"/>
                    <a:t>Anforderungsanalyse</a:t>
                  </a:r>
                </a:p>
              </p:txBody>
            </p:sp>
            <p:grpSp>
              <p:nvGrpSpPr>
                <p:cNvPr id="44" name="Gruppieren 3120"/>
                <p:cNvGrpSpPr/>
                <p:nvPr/>
              </p:nvGrpSpPr>
              <p:grpSpPr>
                <a:xfrm flipH="1">
                  <a:off x="4928442" y="1871303"/>
                  <a:ext cx="152401" cy="1080000"/>
                  <a:chOff x="-3039888" y="2204864"/>
                  <a:chExt cx="152401" cy="921239"/>
                </a:xfrm>
              </p:grpSpPr>
              <p:cxnSp>
                <p:nvCxnSpPr>
                  <p:cNvPr id="45" name="Gerade Verbindung mit Pfeil 3123"/>
                  <p:cNvCxnSpPr/>
                  <p:nvPr/>
                </p:nvCxnSpPr>
                <p:spPr>
                  <a:xfrm flipV="1">
                    <a:off x="-3039888" y="2204864"/>
                    <a:ext cx="1" cy="92123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 Verbindung mit Pfeil 3124"/>
                  <p:cNvCxnSpPr/>
                  <p:nvPr/>
                </p:nvCxnSpPr>
                <p:spPr>
                  <a:xfrm>
                    <a:off x="-2887488" y="2204864"/>
                    <a:ext cx="1" cy="92123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feld 3121"/>
                <p:cNvSpPr txBox="1"/>
                <p:nvPr/>
              </p:nvSpPr>
              <p:spPr>
                <a:xfrm>
                  <a:off x="5112582" y="1798298"/>
                  <a:ext cx="18453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AT" sz="1200" dirty="0"/>
                    <a:t>Nachfragen, detaillieren,</a:t>
                  </a:r>
                </a:p>
                <a:p>
                  <a:r>
                    <a:rPr lang="de-AT" sz="1200" dirty="0"/>
                    <a:t>techn. Machbarkeit,</a:t>
                  </a:r>
                  <a:br>
                    <a:rPr lang="de-AT" sz="1200" dirty="0"/>
                  </a:br>
                  <a:r>
                    <a:rPr lang="de-AT" sz="1200" dirty="0"/>
                    <a:t>Kosten</a:t>
                  </a:r>
                  <a:endParaRPr lang="en-GB" sz="1200" dirty="0"/>
                </a:p>
              </p:txBody>
            </p:sp>
            <p:sp>
              <p:nvSpPr>
                <p:cNvPr id="53" name="Textfeld 3122"/>
                <p:cNvSpPr txBox="1"/>
                <p:nvPr/>
              </p:nvSpPr>
              <p:spPr>
                <a:xfrm>
                  <a:off x="2662008" y="1787344"/>
                  <a:ext cx="228496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AT" sz="1200" dirty="0"/>
                    <a:t>Anforderungen;</a:t>
                  </a:r>
                </a:p>
                <a:p>
                  <a:pPr algn="r"/>
                  <a:r>
                    <a:rPr lang="de-AT" sz="1200" dirty="0"/>
                    <a:t>Priorisierung;</a:t>
                  </a:r>
                </a:p>
                <a:p>
                  <a:pPr algn="r"/>
                  <a:r>
                    <a:rPr lang="de-AT" sz="1200" dirty="0"/>
                    <a:t>Releases-  &amp; </a:t>
                  </a:r>
                </a:p>
                <a:p>
                  <a:pPr algn="r"/>
                  <a:r>
                    <a:rPr lang="de-AT" sz="1200" dirty="0"/>
                    <a:t>Iterationsplan</a:t>
                  </a:r>
                  <a:endParaRPr lang="en-GB" sz="1200" dirty="0"/>
                </a:p>
              </p:txBody>
            </p:sp>
          </p:grpSp>
          <p:sp>
            <p:nvSpPr>
              <p:cNvPr id="20" name="Rechteck 3118">
                <a:extLst>
                  <a:ext uri="{FF2B5EF4-FFF2-40B4-BE49-F238E27FC236}">
                    <a16:creationId xmlns:a16="http://schemas.microsoft.com/office/drawing/2014/main" id="{165CA1F2-7CFF-4D8C-9738-5B75060287F4}"/>
                  </a:ext>
                </a:extLst>
              </p:cNvPr>
              <p:cNvSpPr/>
              <p:nvPr/>
            </p:nvSpPr>
            <p:spPr>
              <a:xfrm>
                <a:off x="6165272" y="1272531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/>
                  <a:t>Produktmanagement</a:t>
                </a:r>
              </a:p>
              <a:p>
                <a:r>
                  <a:rPr lang="en-GB" sz="1200" dirty="0"/>
                  <a:t>Product Owner</a:t>
                </a:r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988E653-C9FC-4FFF-9B2E-122706E48CE7}"/>
              </a:ext>
            </a:extLst>
          </p:cNvPr>
          <p:cNvGrpSpPr/>
          <p:nvPr/>
        </p:nvGrpSpPr>
        <p:grpSpPr>
          <a:xfrm>
            <a:off x="2695606" y="4623059"/>
            <a:ext cx="2863146" cy="1960223"/>
            <a:chOff x="2695606" y="4623059"/>
            <a:chExt cx="2863146" cy="1960223"/>
          </a:xfrm>
        </p:grpSpPr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3A7B6E39-FD52-4C0F-8C3D-D46A198FB24E}"/>
                </a:ext>
              </a:extLst>
            </p:cNvPr>
            <p:cNvSpPr txBox="1"/>
            <p:nvPr/>
          </p:nvSpPr>
          <p:spPr>
            <a:xfrm>
              <a:off x="2783633" y="5949281"/>
              <a:ext cx="277511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de-AT" dirty="0"/>
                <a:t>Unternehmensarchitektur</a:t>
              </a:r>
              <a:endParaRPr lang="en-GB" dirty="0"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73231815-1FF6-4B61-8455-F3E3456BF98F}"/>
                </a:ext>
              </a:extLst>
            </p:cNvPr>
            <p:cNvGrpSpPr/>
            <p:nvPr/>
          </p:nvGrpSpPr>
          <p:grpSpPr>
            <a:xfrm rot="2361885">
              <a:off x="4761201" y="4865099"/>
              <a:ext cx="152401" cy="1080000"/>
              <a:chOff x="-3039888" y="2204864"/>
              <a:chExt cx="152401" cy="921239"/>
            </a:xfrm>
          </p:grpSpPr>
          <p:cxnSp>
            <p:nvCxnSpPr>
              <p:cNvPr id="68" name="Gerade Verbindung mit Pfeil 67">
                <a:extLst>
                  <a:ext uri="{FF2B5EF4-FFF2-40B4-BE49-F238E27FC236}">
                    <a16:creationId xmlns:a16="http://schemas.microsoft.com/office/drawing/2014/main" id="{8CBB2A12-EFC2-48B3-B5E2-00179D2EB8F5}"/>
                  </a:ext>
                </a:extLst>
              </p:cNvPr>
              <p:cNvCxnSpPr/>
              <p:nvPr/>
            </p:nvCxnSpPr>
            <p:spPr>
              <a:xfrm flipV="1">
                <a:off x="-30398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39F4434A-4FE6-417D-8E34-2F4C66785C31}"/>
                  </a:ext>
                </a:extLst>
              </p:cNvPr>
              <p:cNvCxnSpPr/>
              <p:nvPr/>
            </p:nvCxnSpPr>
            <p:spPr>
              <a:xfrm>
                <a:off x="-28874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D64713E-2032-4A70-93AE-D9EC5D4B630D}"/>
                </a:ext>
              </a:extLst>
            </p:cNvPr>
            <p:cNvSpPr txBox="1"/>
            <p:nvPr/>
          </p:nvSpPr>
          <p:spPr>
            <a:xfrm rot="18583520">
              <a:off x="4555999" y="5300288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Machbarkeit, </a:t>
              </a:r>
            </a:p>
            <a:p>
              <a:pPr algn="r"/>
              <a:r>
                <a:rPr lang="de-DE" sz="1200" dirty="0"/>
                <a:t>Zeitplan</a:t>
              </a:r>
              <a:endParaRPr lang="de-AT" sz="1200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4BC9639-4F51-4994-BF04-B8A6FAEC09CC}"/>
                </a:ext>
              </a:extLst>
            </p:cNvPr>
            <p:cNvSpPr txBox="1"/>
            <p:nvPr/>
          </p:nvSpPr>
          <p:spPr>
            <a:xfrm rot="18573158">
              <a:off x="4188390" y="5011306"/>
              <a:ext cx="1053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Organisation</a:t>
              </a:r>
              <a:endParaRPr lang="en-GB" sz="1200" dirty="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796D3D5-FA96-4FD6-87D8-3BB5A8CEB4C1}"/>
                </a:ext>
              </a:extLst>
            </p:cNvPr>
            <p:cNvSpPr/>
            <p:nvPr/>
          </p:nvSpPr>
          <p:spPr>
            <a:xfrm>
              <a:off x="2695606" y="6306283"/>
              <a:ext cx="28566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AT" sz="1200" dirty="0"/>
                <a:t>Architekturboard</a:t>
              </a:r>
              <a:endParaRPr lang="en-GB" sz="120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11AA9B0-EC67-4A08-AE7A-22F86B097CFE}"/>
              </a:ext>
            </a:extLst>
          </p:cNvPr>
          <p:cNvGrpSpPr/>
          <p:nvPr/>
        </p:nvGrpSpPr>
        <p:grpSpPr>
          <a:xfrm>
            <a:off x="5977067" y="4513735"/>
            <a:ext cx="2856652" cy="2076912"/>
            <a:chOff x="5977067" y="4513735"/>
            <a:chExt cx="2856652" cy="2076912"/>
          </a:xfrm>
        </p:grpSpPr>
        <p:sp>
          <p:nvSpPr>
            <p:cNvPr id="14" name="Textfeld 13"/>
            <p:cNvSpPr txBox="1"/>
            <p:nvPr/>
          </p:nvSpPr>
          <p:spPr>
            <a:xfrm>
              <a:off x="6357672" y="5948178"/>
              <a:ext cx="20954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de-AT" dirty="0"/>
                <a:t>Qualitätssicherung</a:t>
              </a:r>
              <a:endParaRPr lang="en-GB" dirty="0"/>
            </a:p>
          </p:txBody>
        </p:sp>
        <p:grpSp>
          <p:nvGrpSpPr>
            <p:cNvPr id="29" name="Gruppieren 28"/>
            <p:cNvGrpSpPr/>
            <p:nvPr/>
          </p:nvGrpSpPr>
          <p:grpSpPr>
            <a:xfrm rot="19066860">
              <a:off x="6926753" y="4830303"/>
              <a:ext cx="152401" cy="1160449"/>
              <a:chOff x="-3039888" y="2204864"/>
              <a:chExt cx="152401" cy="921239"/>
            </a:xfrm>
          </p:grpSpPr>
          <p:cxnSp>
            <p:nvCxnSpPr>
              <p:cNvPr id="30" name="Gerade Verbindung mit Pfeil 29"/>
              <p:cNvCxnSpPr/>
              <p:nvPr/>
            </p:nvCxnSpPr>
            <p:spPr>
              <a:xfrm flipV="1">
                <a:off x="-30398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/>
              <p:nvPr/>
            </p:nvCxnSpPr>
            <p:spPr>
              <a:xfrm>
                <a:off x="-2887488" y="2204864"/>
                <a:ext cx="1" cy="921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Textfeld 61"/>
            <p:cNvSpPr txBox="1"/>
            <p:nvPr/>
          </p:nvSpPr>
          <p:spPr>
            <a:xfrm rot="2789009">
              <a:off x="6536078" y="5038301"/>
              <a:ext cx="1510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Wechselwirkungen,</a:t>
              </a:r>
              <a:br>
                <a:rPr lang="de-AT" sz="1200" dirty="0"/>
              </a:br>
              <a:r>
                <a:rPr lang="de-AT" sz="1200" dirty="0"/>
                <a:t>Risiken, Zeitplan</a:t>
              </a:r>
            </a:p>
          </p:txBody>
        </p:sp>
        <p:sp>
          <p:nvSpPr>
            <p:cNvPr id="63" name="Textfeld 62"/>
            <p:cNvSpPr txBox="1"/>
            <p:nvPr/>
          </p:nvSpPr>
          <p:spPr>
            <a:xfrm rot="2869798">
              <a:off x="6144105" y="5292658"/>
              <a:ext cx="1047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/>
                <a:t>Testkonzept,</a:t>
              </a:r>
            </a:p>
            <a:p>
              <a:r>
                <a:rPr lang="de-AT" sz="1200" dirty="0"/>
                <a:t>Testbarkeit</a:t>
              </a:r>
              <a:endParaRPr lang="en-GB" sz="1200" dirty="0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24CACFE3-6BB0-4960-B57C-C1CAD3E0FA1D}"/>
                </a:ext>
              </a:extLst>
            </p:cNvPr>
            <p:cNvSpPr/>
            <p:nvPr/>
          </p:nvSpPr>
          <p:spPr>
            <a:xfrm>
              <a:off x="5977067" y="6313648"/>
              <a:ext cx="28566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AT" sz="1200" dirty="0"/>
                <a:t>Testmanager</a:t>
              </a:r>
              <a:r>
                <a:rPr lang="de-AT" sz="1200"/>
                <a:t>, Tester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27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Grundbegriffe von Softwarearchitekturen</a:t>
            </a:r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Conway‘s</a:t>
            </a:r>
            <a:r>
              <a:rPr lang="de-AT" dirty="0"/>
              <a:t> Law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0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Law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Gibt es in Ihrer Organisation einen Zusammenhang zwischen Architektur und Teamstruktur?</a:t>
            </a:r>
          </a:p>
        </p:txBody>
      </p:sp>
    </p:spTree>
    <p:extLst>
      <p:ext uri="{BB962C8B-B14F-4D97-AF65-F5344CB8AC3E}">
        <p14:creationId xmlns:p14="http://schemas.microsoft.com/office/powerpoint/2010/main" val="5972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QL-Folienmaster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WQL-Schriftarten">
      <a:majorFont>
        <a:latin typeface="Square721 Cn BT"/>
        <a:ea typeface=""/>
        <a:cs typeface=""/>
      </a:majorFont>
      <a:minorFont>
        <a:latin typeface="Aria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QL_Präsentationstemplate_16_9.potm" id="{9858CE55-4460-4431-B95D-061F86F7ED9A}" vid="{8F022F0D-3EB5-48D0-A0C6-DC81226854F3}"/>
    </a:ext>
  </a:extLst>
</a:theme>
</file>

<file path=ppt/theme/theme2.xml><?xml version="1.0" encoding="utf-8"?>
<a:theme xmlns:a="http://schemas.openxmlformats.org/drawingml/2006/main" name="SWQL-Personen-Master">
  <a:themeElements>
    <a:clrScheme name="SWQL-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29"/>
      </a:accent1>
      <a:accent2>
        <a:srgbClr val="0073D2"/>
      </a:accent2>
      <a:accent3>
        <a:srgbClr val="00855F"/>
      </a:accent3>
      <a:accent4>
        <a:srgbClr val="CC8812"/>
      </a:accent4>
      <a:accent5>
        <a:srgbClr val="D8D8D8"/>
      </a:accent5>
      <a:accent6>
        <a:srgbClr val="7F7F7F"/>
      </a:accent6>
      <a:hlink>
        <a:srgbClr val="005ADE"/>
      </a:hlink>
      <a:folHlink>
        <a:srgbClr val="002D6F"/>
      </a:folHlink>
    </a:clrScheme>
    <a:fontScheme name="SWQL-Schriftarten 2">
      <a:majorFont>
        <a:latin typeface="Square721 Cn BT"/>
        <a:ea typeface=""/>
        <a:cs typeface=""/>
      </a:majorFont>
      <a:minorFont>
        <a:latin typeface="Aria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QL_Präsentationstemplate_16_9.potm" id="{9858CE55-4460-4431-B95D-061F86F7ED9A}" vid="{AB441CE8-FAC1-468D-BF83-6AE8B174D29A}"/>
    </a:ext>
  </a:extLst>
</a:theme>
</file>

<file path=ppt/theme/theme3.xml><?xml version="1.0" encoding="utf-8"?>
<a:theme xmlns:a="http://schemas.openxmlformats.org/drawingml/2006/main" name="SWQL-Titelmaster">
  <a:themeElements>
    <a:clrScheme name="SWQL-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29"/>
      </a:accent1>
      <a:accent2>
        <a:srgbClr val="0073D2"/>
      </a:accent2>
      <a:accent3>
        <a:srgbClr val="00855F"/>
      </a:accent3>
      <a:accent4>
        <a:srgbClr val="CC8812"/>
      </a:accent4>
      <a:accent5>
        <a:srgbClr val="D8D8D8"/>
      </a:accent5>
      <a:accent6>
        <a:srgbClr val="7F7F7F"/>
      </a:accent6>
      <a:hlink>
        <a:srgbClr val="005ADE"/>
      </a:hlink>
      <a:folHlink>
        <a:srgbClr val="002D6F"/>
      </a:folHlink>
    </a:clrScheme>
    <a:fontScheme name="SWQL-Schriftarten 2">
      <a:majorFont>
        <a:latin typeface="Square721 Cn BT"/>
        <a:ea typeface=""/>
        <a:cs typeface=""/>
      </a:majorFont>
      <a:minorFont>
        <a:latin typeface="Aria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QL_Präsentationstemplate_16_9.potm" id="{9858CE55-4460-4431-B95D-061F86F7ED9A}" vid="{6D5CB9B1-39AD-488F-805E-682B8D2255F7}"/>
    </a:ext>
  </a:extLst>
</a:theme>
</file>

<file path=ppt/theme/theme4.xml><?xml version="1.0" encoding="utf-8"?>
<a:theme xmlns:a="http://schemas.openxmlformats.org/drawingml/2006/main" name="Leerer Hintergrund">
  <a:themeElements>
    <a:clrScheme name="SWQL-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29"/>
      </a:accent1>
      <a:accent2>
        <a:srgbClr val="0073D2"/>
      </a:accent2>
      <a:accent3>
        <a:srgbClr val="00855F"/>
      </a:accent3>
      <a:accent4>
        <a:srgbClr val="CC8812"/>
      </a:accent4>
      <a:accent5>
        <a:srgbClr val="D8D8D8"/>
      </a:accent5>
      <a:accent6>
        <a:srgbClr val="7F7F7F"/>
      </a:accent6>
      <a:hlink>
        <a:srgbClr val="005ADE"/>
      </a:hlink>
      <a:folHlink>
        <a:srgbClr val="002D6F"/>
      </a:folHlink>
    </a:clrScheme>
    <a:fontScheme name="SWQL-Schriftarten">
      <a:majorFont>
        <a:latin typeface="Square721 Cn BT"/>
        <a:ea typeface=""/>
        <a:cs typeface=""/>
      </a:majorFont>
      <a:minorFont>
        <a:latin typeface="Aria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QL_Präsentationstemplate_16_9.potm" id="{9858CE55-4460-4431-B95D-061F86F7ED9A}" vid="{D32873F0-5EC4-4A68-A066-85630D663049}"/>
    </a:ext>
  </a:extLst>
</a:theme>
</file>

<file path=ppt/theme/theme5.xml><?xml version="1.0" encoding="utf-8"?>
<a:theme xmlns:a="http://schemas.openxmlformats.org/drawingml/2006/main" name="Larissa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WQL-Schriftarten">
      <a:majorFont>
        <a:latin typeface="Square721 Cn BT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SWQL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20029"/>
      </a:accent1>
      <a:accent2>
        <a:srgbClr val="0073D2"/>
      </a:accent2>
      <a:accent3>
        <a:srgbClr val="00855F"/>
      </a:accent3>
      <a:accent4>
        <a:srgbClr val="CC8812"/>
      </a:accent4>
      <a:accent5>
        <a:srgbClr val="FFFFFF"/>
      </a:accent5>
      <a:accent6>
        <a:srgbClr val="FFFFFF"/>
      </a:accent6>
      <a:hlink>
        <a:srgbClr val="005ADE"/>
      </a:hlink>
      <a:folHlink>
        <a:srgbClr val="002D6F"/>
      </a:folHlink>
    </a:clrScheme>
    <a:fontScheme name="SWQL-Schriftarten">
      <a:majorFont>
        <a:latin typeface="Square721 Cn BT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F4FC986422944E8DD2C84DA9C5529E" ma:contentTypeVersion="4" ma:contentTypeDescription="Ein neues Dokument erstellen." ma:contentTypeScope="" ma:versionID="b9094bcfaa0c9d45cbf887753b63fc1b">
  <xsd:schema xmlns:xsd="http://www.w3.org/2001/XMLSchema" xmlns:xs="http://www.w3.org/2001/XMLSchema" xmlns:p="http://schemas.microsoft.com/office/2006/metadata/properties" xmlns:ns2="c5641394-b4d8-4528-a7da-b09efc8407ad" targetNamespace="http://schemas.microsoft.com/office/2006/metadata/properties" ma:root="true" ma:fieldsID="b78872a666ac09cad7425e5a7536e2b4" ns2:_="">
    <xsd:import namespace="c5641394-b4d8-4528-a7da-b09efc8407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41394-b4d8-4528-a7da-b09efc8407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E6B066-7E59-418D-A8E8-8C8F7A4E6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57E01-15BD-4866-A706-998EDD5E6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41394-b4d8-4528-a7da-b09efc8407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54C59A-AC05-4538-9C3A-6AE4D412B77F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5641394-b4d8-4528-a7da-b09efc8407ad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SWQL_Präsentationstemplate_16_9</Template>
  <TotalTime>0</TotalTime>
  <Words>3171</Words>
  <Application>Microsoft Office PowerPoint</Application>
  <PresentationFormat>Breitbild</PresentationFormat>
  <Paragraphs>640</Paragraphs>
  <Slides>53</Slides>
  <Notes>47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53</vt:i4>
      </vt:variant>
    </vt:vector>
  </HeadingPairs>
  <TitlesOfParts>
    <vt:vector size="63" baseType="lpstr">
      <vt:lpstr>Arial</vt:lpstr>
      <vt:lpstr>Times New Roman</vt:lpstr>
      <vt:lpstr>Microsoft JhengHei</vt:lpstr>
      <vt:lpstr>Wingdings</vt:lpstr>
      <vt:lpstr>Square721 Cn BT</vt:lpstr>
      <vt:lpstr>Tahoma</vt:lpstr>
      <vt:lpstr>SWQL-Folienmaster</vt:lpstr>
      <vt:lpstr>SWQL-Personen-Master</vt:lpstr>
      <vt:lpstr>SWQL-Titelmaster</vt:lpstr>
      <vt:lpstr>Leerer Hintergrund</vt:lpstr>
      <vt:lpstr>PowerPoint-Präsentation</vt:lpstr>
      <vt:lpstr>Metapher Gebäudearchitektur</vt:lpstr>
      <vt:lpstr>Diskussion</vt:lpstr>
      <vt:lpstr>Literatur (I)</vt:lpstr>
      <vt:lpstr>Literatur (II)</vt:lpstr>
      <vt:lpstr>Umfassende Arbeitsdefinition</vt:lpstr>
      <vt:lpstr>Beziehung zu anderen Bereichen/Stakeholdern</vt:lpstr>
      <vt:lpstr>Conway‘s Law</vt:lpstr>
      <vt:lpstr>Diskussion</vt:lpstr>
      <vt:lpstr>Definition</vt:lpstr>
      <vt:lpstr>Beispiel (I)</vt:lpstr>
      <vt:lpstr>Beispiel (II)</vt:lpstr>
      <vt:lpstr>Architekturziele</vt:lpstr>
      <vt:lpstr>Gebäudearchitektur</vt:lpstr>
      <vt:lpstr>Motivation</vt:lpstr>
      <vt:lpstr>Wechselwirkungen</vt:lpstr>
      <vt:lpstr>Projektziele vs. Architekturziele (I)</vt:lpstr>
      <vt:lpstr>Projektziele vs. Architekturziele (II)</vt:lpstr>
      <vt:lpstr>Architektursichten &amp; Diagramme</vt:lpstr>
      <vt:lpstr>Systemkontext</vt:lpstr>
      <vt:lpstr>Beschreibungsformen</vt:lpstr>
      <vt:lpstr>Usecase Diagramm</vt:lpstr>
      <vt:lpstr>Sequenzdiagramm (I)</vt:lpstr>
      <vt:lpstr>Sequenzdiagramm (II)</vt:lpstr>
      <vt:lpstr>Zustandsdiagramm (I)</vt:lpstr>
      <vt:lpstr>Zustandsdiagramm (II)</vt:lpstr>
      <vt:lpstr>Übung</vt:lpstr>
      <vt:lpstr>Bausteine entwerfen</vt:lpstr>
      <vt:lpstr>Arten von Bausteinen</vt:lpstr>
      <vt:lpstr>Beschreibungsformen</vt:lpstr>
      <vt:lpstr>Black &amp; White Box</vt:lpstr>
      <vt:lpstr>Wünschenswerte Eigenschaften von Bausteinen: 3K</vt:lpstr>
      <vt:lpstr>Beispiel: Struktur</vt:lpstr>
      <vt:lpstr>Heuristiken und Vorgehen zur Architekturentwicklung</vt:lpstr>
      <vt:lpstr>Divide et impera</vt:lpstr>
      <vt:lpstr>Trenne nach Verantwortung (Separation of Concerns)</vt:lpstr>
      <vt:lpstr>So-einfach-wie-möglich-Prinzip</vt:lpstr>
      <vt:lpstr>Gehe iterativ/inkrementell vor</vt:lpstr>
      <vt:lpstr>Streben nach hoher Kohäsion</vt:lpstr>
      <vt:lpstr>Motivation</vt:lpstr>
      <vt:lpstr>PowerPoint-Präsentation</vt:lpstr>
      <vt:lpstr>Common-Closure-Prinzip </vt:lpstr>
      <vt:lpstr>Prinzip der gemeinsamen Wiederverwendung</vt:lpstr>
      <vt:lpstr>Entwirf Top-Down und Bottom-Up</vt:lpstr>
      <vt:lpstr>Unterschiede</vt:lpstr>
      <vt:lpstr>Top-Down Vorgehen</vt:lpstr>
      <vt:lpstr>Top-Down Vor- und Nachteile</vt:lpstr>
      <vt:lpstr>Bottom-Up Vor- und Nachteile</vt:lpstr>
      <vt:lpstr>Interaktionsorientierter vs.  semantischer Ansatz</vt:lpstr>
      <vt:lpstr>Benutzer =&gt; Interaktionen</vt:lpstr>
      <vt:lpstr>Semantik =&gt; Fachobjekte</vt:lpstr>
      <vt:lpstr>CRC-Karten </vt:lpstr>
      <vt:lpstr>Übung</vt:lpstr>
    </vt:vector>
  </TitlesOfParts>
  <Manager>Johannes Bergsmann</Manager>
  <Company>Software Quality Lab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Grundbegriffe von Softwarearchitekturen</dc:title>
  <dc:subject>Präsentation</dc:subject>
  <dc:creator>Franz Schiller</dc:creator>
  <cp:lastModifiedBy>Dominic Holzweber</cp:lastModifiedBy>
  <cp:revision>21</cp:revision>
  <dcterms:created xsi:type="dcterms:W3CDTF">2021-03-17T07:04:08Z</dcterms:created>
  <dcterms:modified xsi:type="dcterms:W3CDTF">2024-04-22T21:13:05Z</dcterms:modified>
  <cp:category>SWQL Präsentation</cp:category>
  <cp:contentStatus>freigegeben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SWQL</vt:lpwstr>
  </property>
  <property fmtid="{D5CDD505-2E9C-101B-9397-08002B2CF9AE}" pid="3" name="ContentTypeId">
    <vt:lpwstr>0x010100C3F4FC986422944E8DD2C84DA9C5529E</vt:lpwstr>
  </property>
  <property fmtid="{D5CDD505-2E9C-101B-9397-08002B2CF9AE}" pid="4" name="Version">
    <vt:lpwstr>N/A</vt:lpwstr>
  </property>
  <property fmtid="{D5CDD505-2E9C-101B-9397-08002B2CF9AE}" pid="5" name="Order">
    <vt:r8>2000</vt:r8>
  </property>
  <property fmtid="{D5CDD505-2E9C-101B-9397-08002B2CF9AE}" pid="6" name="_dlc_DocIdItemGuid">
    <vt:lpwstr>3166b4f7-6935-46b9-9fb0-ba9b763c29ef</vt:lpwstr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