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87" r:id="rId3"/>
    <p:sldId id="293" r:id="rId4"/>
    <p:sldId id="309" r:id="rId5"/>
    <p:sldId id="295" r:id="rId6"/>
    <p:sldId id="296" r:id="rId7"/>
    <p:sldId id="297" r:id="rId8"/>
    <p:sldId id="323" r:id="rId9"/>
    <p:sldId id="298" r:id="rId10"/>
    <p:sldId id="299" r:id="rId11"/>
    <p:sldId id="302" r:id="rId12"/>
    <p:sldId id="301" r:id="rId13"/>
    <p:sldId id="303" r:id="rId14"/>
    <p:sldId id="304" r:id="rId15"/>
    <p:sldId id="312" r:id="rId16"/>
    <p:sldId id="328" r:id="rId17"/>
    <p:sldId id="327" r:id="rId18"/>
    <p:sldId id="330" r:id="rId19"/>
    <p:sldId id="339" r:id="rId20"/>
    <p:sldId id="338" r:id="rId21"/>
    <p:sldId id="331" r:id="rId22"/>
    <p:sldId id="333" r:id="rId23"/>
    <p:sldId id="332" r:id="rId24"/>
    <p:sldId id="341" r:id="rId25"/>
    <p:sldId id="337" r:id="rId26"/>
    <p:sldId id="335" r:id="rId27"/>
    <p:sldId id="342" r:id="rId28"/>
    <p:sldId id="340" r:id="rId29"/>
    <p:sldId id="336" r:id="rId30"/>
    <p:sldId id="329" r:id="rId31"/>
    <p:sldId id="257" r:id="rId32"/>
    <p:sldId id="343" r:id="rId33"/>
    <p:sldId id="318" r:id="rId34"/>
    <p:sldId id="334" r:id="rId35"/>
    <p:sldId id="292" r:id="rId3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4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8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7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  <p:pic>
        <p:nvPicPr>
          <p:cNvPr id="1026" name="Picture 2" descr="CODERS.BAY | Linz">
            <a:extLst>
              <a:ext uri="{FF2B5EF4-FFF2-40B4-BE49-F238E27FC236}">
                <a16:creationId xmlns:a16="http://schemas.microsoft.com/office/drawing/2014/main" id="{C079F84A-0229-4246-9A37-875D50694A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9572" y="95760"/>
            <a:ext cx="675176" cy="67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ascading Style Sheets – Wikipedia">
            <a:extLst>
              <a:ext uri="{FF2B5EF4-FFF2-40B4-BE49-F238E27FC236}">
                <a16:creationId xmlns:a16="http://schemas.microsoft.com/office/drawing/2014/main" id="{CBE4F249-A3BB-7EDE-644E-9DE4EC4682E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765" y="0"/>
            <a:ext cx="554049" cy="78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3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4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90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79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0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00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2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4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developer.mozilla.org/en-US/docs/Web/CSS/Pseudo-classe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developer.mozilla.org/en-US/docs/Web/CSS/Pseudo-element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developer.mozilla.org/en-US/docs/Web/CSS/named-color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w3schools.com/css/css_colors_rgb.as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font.asp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fonts.google.com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css-art.com/pure-css-lac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229233-9672-4675-99B7-6CBCEF1CD4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in Bild, das Screenshot, Wasser, Blau, unterwasser enthält.&#10;&#10;Automatisch generierte Beschreibung">
            <a:extLst>
              <a:ext uri="{FF2B5EF4-FFF2-40B4-BE49-F238E27FC236}">
                <a16:creationId xmlns:a16="http://schemas.microsoft.com/office/drawing/2014/main" id="{8888D5D7-5569-BBD7-CF94-2A7F62111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" r="33284"/>
          <a:stretch/>
        </p:blipFill>
        <p:spPr>
          <a:xfrm>
            <a:off x="20" y="-2"/>
            <a:ext cx="8115280" cy="6858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5FF010-B53C-46BE-BEEF-AF926A00F6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8500" y="2057400"/>
            <a:ext cx="4876800" cy="27432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09AD9C-1F43-4138-A72B-8CA988EDD4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300" y="2057400"/>
            <a:ext cx="3276600" cy="2743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16823A-F0C0-9F76-4B25-AE0CF378C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5627" y="2505059"/>
            <a:ext cx="4180927" cy="1853023"/>
          </a:xfrm>
        </p:spPr>
        <p:txBody>
          <a:bodyPr anchor="ctr">
            <a:normAutofit/>
          </a:bodyPr>
          <a:lstStyle/>
          <a:p>
            <a:r>
              <a:rPr lang="de-AT" sz="3200" dirty="0"/>
              <a:t>CSS </a:t>
            </a:r>
            <a:r>
              <a:rPr lang="de-AT" sz="3200" dirty="0" smtClean="0"/>
              <a:t>– Grundlagen I</a:t>
            </a:r>
            <a:endParaRPr lang="de-AT" sz="3200" dirty="0"/>
          </a:p>
        </p:txBody>
      </p:sp>
      <p:pic>
        <p:nvPicPr>
          <p:cNvPr id="1026" name="Picture 2" descr="Cascading Style Sheets – Wikipedia">
            <a:extLst>
              <a:ext uri="{FF2B5EF4-FFF2-40B4-BE49-F238E27FC236}">
                <a16:creationId xmlns:a16="http://schemas.microsoft.com/office/drawing/2014/main" id="{CAA3119D-4723-2DA8-23B0-07F0A4409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682" y="2602360"/>
            <a:ext cx="1171835" cy="165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69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Einfache </a:t>
            </a:r>
            <a:r>
              <a:rPr lang="de-AT" dirty="0" err="1" smtClean="0"/>
              <a:t>Selektoren</a:t>
            </a:r>
            <a:r>
              <a:rPr lang="de-AT" dirty="0" smtClean="0"/>
              <a:t>: Tag-</a:t>
            </a:r>
            <a:r>
              <a:rPr lang="de-AT" dirty="0" err="1" smtClean="0"/>
              <a:t>Selektor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 einfachste Art des </a:t>
            </a:r>
            <a:r>
              <a:rPr lang="de-DE" dirty="0" err="1"/>
              <a:t>Selektors</a:t>
            </a:r>
            <a:r>
              <a:rPr lang="de-DE" dirty="0"/>
              <a:t> ist der </a:t>
            </a:r>
            <a:r>
              <a:rPr lang="de-DE" b="1" dirty="0" smtClean="0"/>
              <a:t>Tag-</a:t>
            </a:r>
            <a:r>
              <a:rPr lang="de-DE" b="1" dirty="0" err="1" smtClean="0"/>
              <a:t>Selektor</a:t>
            </a:r>
            <a:endParaRPr lang="de-DE" dirty="0"/>
          </a:p>
          <a:p>
            <a:r>
              <a:rPr lang="de-DE" dirty="0" smtClean="0"/>
              <a:t>Besteht aus Tag-Namen </a:t>
            </a:r>
            <a:r>
              <a:rPr lang="de-DE" dirty="0"/>
              <a:t>des </a:t>
            </a:r>
            <a:r>
              <a:rPr lang="de-DE" dirty="0" smtClean="0"/>
              <a:t>Elements, </a:t>
            </a:r>
            <a:r>
              <a:rPr lang="de-DE" dirty="0"/>
              <a:t>welches man stylen möchte. </a:t>
            </a:r>
            <a:endParaRPr lang="de-DE" dirty="0" smtClean="0"/>
          </a:p>
          <a:p>
            <a:r>
              <a:rPr lang="de-DE" dirty="0" smtClean="0"/>
              <a:t>Der </a:t>
            </a:r>
            <a:r>
              <a:rPr lang="de-DE" dirty="0"/>
              <a:t>Stil betrifft alle Elemente mit dem gegebenen Tag-Namen.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892" y="4008469"/>
            <a:ext cx="8895301" cy="209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28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Einfache </a:t>
            </a:r>
            <a:r>
              <a:rPr lang="de-AT" dirty="0" err="1" smtClean="0"/>
              <a:t>Selektoren</a:t>
            </a:r>
            <a:r>
              <a:rPr lang="de-AT" dirty="0" smtClean="0"/>
              <a:t>: Class-</a:t>
            </a:r>
            <a:r>
              <a:rPr lang="de-AT" dirty="0" err="1" smtClean="0"/>
              <a:t>Selektor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38299" y="1855177"/>
            <a:ext cx="8915402" cy="4137259"/>
          </a:xfrm>
        </p:spPr>
        <p:txBody>
          <a:bodyPr/>
          <a:lstStyle/>
          <a:p>
            <a:r>
              <a:rPr lang="de-DE" dirty="0" smtClean="0"/>
              <a:t>Möchte man einen Stil </a:t>
            </a:r>
            <a:r>
              <a:rPr lang="de-DE" dirty="0"/>
              <a:t>auf mehrere Elemente anwenden, aber </a:t>
            </a:r>
            <a:r>
              <a:rPr lang="de-DE" dirty="0" smtClean="0"/>
              <a:t>nicht </a:t>
            </a:r>
            <a:r>
              <a:rPr lang="de-DE" dirty="0"/>
              <a:t>auf alle eines bestimmten Tag-Typs, so kann man </a:t>
            </a:r>
            <a:r>
              <a:rPr lang="de-DE" dirty="0" err="1"/>
              <a:t>Klassenselektoren</a:t>
            </a:r>
            <a:r>
              <a:rPr lang="de-DE" dirty="0"/>
              <a:t> verwenden. </a:t>
            </a:r>
            <a:endParaRPr lang="de-DE" dirty="0" smtClean="0"/>
          </a:p>
          <a:p>
            <a:r>
              <a:rPr lang="de-DE" dirty="0" smtClean="0"/>
              <a:t>Dazu </a:t>
            </a:r>
            <a:r>
              <a:rPr lang="de-DE" dirty="0"/>
              <a:t>beginnt man den </a:t>
            </a:r>
            <a:r>
              <a:rPr lang="de-DE" dirty="0" err="1"/>
              <a:t>Selektor</a:t>
            </a:r>
            <a:r>
              <a:rPr lang="de-DE" dirty="0"/>
              <a:t> mit . (Punkt) und schreibt dahinter den Wert eines </a:t>
            </a:r>
            <a:r>
              <a:rPr lang="de-DE" dirty="0" err="1"/>
              <a:t>class</a:t>
            </a:r>
            <a:r>
              <a:rPr lang="de-DE" dirty="0"/>
              <a:t>-Attributs. </a:t>
            </a:r>
            <a:endParaRPr lang="de-DE" dirty="0" smtClean="0"/>
          </a:p>
          <a:p>
            <a:r>
              <a:rPr lang="de-DE" dirty="0" smtClean="0"/>
              <a:t>HTML </a:t>
            </a:r>
            <a:r>
              <a:rPr lang="de-DE" dirty="0"/>
              <a:t>Elemente können mehrere Klassennamen haben, sie können im </a:t>
            </a:r>
            <a:r>
              <a:rPr lang="de-DE" dirty="0" err="1"/>
              <a:t>class</a:t>
            </a:r>
            <a:r>
              <a:rPr lang="de-DE" dirty="0"/>
              <a:t>-Attribut mit </a:t>
            </a:r>
            <a:r>
              <a:rPr lang="de-DE" dirty="0" smtClean="0"/>
              <a:t>Leerzeichen </a:t>
            </a:r>
            <a:r>
              <a:rPr lang="de-DE" dirty="0"/>
              <a:t>getrennt angegeben werden..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761" y="4375761"/>
            <a:ext cx="8294630" cy="224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44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Einfache </a:t>
            </a:r>
            <a:r>
              <a:rPr lang="de-AT" dirty="0" err="1" smtClean="0"/>
              <a:t>Selektoren</a:t>
            </a:r>
            <a:r>
              <a:rPr lang="de-AT" dirty="0" smtClean="0"/>
              <a:t>: ID-</a:t>
            </a:r>
            <a:r>
              <a:rPr lang="de-AT" dirty="0" err="1" smtClean="0"/>
              <a:t>Selektor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Mit ID </a:t>
            </a:r>
            <a:r>
              <a:rPr lang="de-DE" dirty="0" err="1"/>
              <a:t>Selektoren</a:t>
            </a:r>
            <a:r>
              <a:rPr lang="de-DE" dirty="0"/>
              <a:t> greift man auf ein ganz bestimmtes Element zu, </a:t>
            </a:r>
            <a:endParaRPr lang="de-DE" dirty="0" smtClean="0"/>
          </a:p>
          <a:p>
            <a:r>
              <a:rPr lang="de-DE" dirty="0" err="1" smtClean="0"/>
              <a:t>Selektor</a:t>
            </a:r>
            <a:r>
              <a:rPr lang="de-DE" dirty="0" smtClean="0"/>
              <a:t> beginnt </a:t>
            </a:r>
            <a:r>
              <a:rPr lang="de-DE" dirty="0"/>
              <a:t>mit # </a:t>
            </a:r>
            <a:r>
              <a:rPr lang="de-DE" dirty="0" smtClean="0"/>
              <a:t>gefolgt von </a:t>
            </a:r>
            <a:r>
              <a:rPr lang="de-DE" dirty="0" err="1"/>
              <a:t>id</a:t>
            </a:r>
            <a:r>
              <a:rPr lang="de-DE" dirty="0"/>
              <a:t>-Attribut eines Elements. </a:t>
            </a:r>
            <a:endParaRPr lang="de-DE" dirty="0" smtClean="0"/>
          </a:p>
          <a:p>
            <a:r>
              <a:rPr lang="de-DE" dirty="0" smtClean="0"/>
              <a:t>Da </a:t>
            </a:r>
            <a:r>
              <a:rPr lang="de-DE" dirty="0"/>
              <a:t>ID-Attribute auf der gesamten Webseite eindeutig sein müssen (es darf jedes nur einmal geben), gilt dieser Stil nur für genau ein Element.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299" y="4196367"/>
            <a:ext cx="8364841" cy="154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18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Pseudo-</a:t>
            </a:r>
            <a:r>
              <a:rPr lang="de-AT" dirty="0" err="1" smtClean="0"/>
              <a:t>class</a:t>
            </a:r>
            <a:r>
              <a:rPr lang="de-AT" dirty="0" smtClean="0"/>
              <a:t> </a:t>
            </a:r>
            <a:r>
              <a:rPr lang="de-AT" dirty="0" err="1" smtClean="0"/>
              <a:t>Selektoren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38300" y="2057400"/>
            <a:ext cx="8915402" cy="2725615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Pseudo Klassen </a:t>
            </a:r>
            <a:r>
              <a:rPr lang="de-DE" dirty="0" smtClean="0"/>
              <a:t>beschreiben </a:t>
            </a:r>
            <a:r>
              <a:rPr lang="de-DE" dirty="0"/>
              <a:t>Zustände und Positionen von </a:t>
            </a:r>
            <a:r>
              <a:rPr lang="de-DE" dirty="0" smtClean="0"/>
              <a:t>Elementen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Beispiel: </a:t>
            </a:r>
            <a:r>
              <a:rPr lang="de-DE" dirty="0" err="1" smtClean="0"/>
              <a:t>hovert</a:t>
            </a:r>
            <a:r>
              <a:rPr lang="de-DE" dirty="0" smtClean="0"/>
              <a:t> der </a:t>
            </a:r>
            <a:r>
              <a:rPr lang="de-DE" dirty="0"/>
              <a:t>Nutzer gerade mit der Maus </a:t>
            </a:r>
            <a:r>
              <a:rPr lang="de-DE" dirty="0" smtClean="0"/>
              <a:t>über ein Element? Die n-</a:t>
            </a:r>
            <a:r>
              <a:rPr lang="de-DE" dirty="0" err="1" smtClean="0"/>
              <a:t>te</a:t>
            </a:r>
            <a:r>
              <a:rPr lang="de-DE" dirty="0" smtClean="0"/>
              <a:t> </a:t>
            </a:r>
            <a:r>
              <a:rPr lang="de-DE" dirty="0"/>
              <a:t>Stelle in einer </a:t>
            </a:r>
            <a:r>
              <a:rPr lang="de-DE" dirty="0" smtClean="0"/>
              <a:t>Liste von Elementen,… </a:t>
            </a:r>
          </a:p>
          <a:p>
            <a:r>
              <a:rPr lang="de-DE" dirty="0" smtClean="0"/>
              <a:t>Man </a:t>
            </a:r>
            <a:r>
              <a:rPr lang="de-DE" dirty="0"/>
              <a:t>schreibt sie hinter einen : (Doppelpunkt). Sie können auch Parameter haben, welche man in ( ) übergibt</a:t>
            </a:r>
            <a:r>
              <a:rPr lang="de-DE" dirty="0" smtClean="0"/>
              <a:t>.</a:t>
            </a:r>
          </a:p>
          <a:p>
            <a:r>
              <a:rPr lang="de-DE" dirty="0" smtClean="0"/>
              <a:t> </a:t>
            </a:r>
            <a:r>
              <a:rPr lang="de-DE" dirty="0"/>
              <a:t>Meist kombiniert man Pseudo-Klassen mit einem anderen </a:t>
            </a:r>
            <a:r>
              <a:rPr lang="de-DE" dirty="0" err="1"/>
              <a:t>Selektor</a:t>
            </a:r>
            <a:r>
              <a:rPr lang="de-DE" dirty="0"/>
              <a:t>, indem man sie </a:t>
            </a:r>
            <a:r>
              <a:rPr lang="de-DE" dirty="0" smtClean="0"/>
              <a:t>zusammen </a:t>
            </a:r>
            <a:r>
              <a:rPr lang="de-DE" dirty="0"/>
              <a:t>schreibt</a:t>
            </a:r>
            <a:r>
              <a:rPr lang="de-DE" dirty="0" smtClean="0"/>
              <a:t>.</a:t>
            </a:r>
          </a:p>
          <a:p>
            <a:r>
              <a:rPr lang="de-DE" dirty="0"/>
              <a:t>Eine vollständige Liste der verfügbaren Pseudo-Klassen findet man </a:t>
            </a:r>
            <a:r>
              <a:rPr lang="de-DE" dirty="0">
                <a:hlinkClick r:id="rId2"/>
              </a:rPr>
              <a:t>hier</a:t>
            </a:r>
            <a:r>
              <a:rPr lang="de-DE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252" y="4783015"/>
            <a:ext cx="7421496" cy="198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37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Pseudo-element </a:t>
            </a:r>
            <a:r>
              <a:rPr lang="de-AT" dirty="0" err="1" smtClean="0"/>
              <a:t>Selektoren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38300" y="2057400"/>
            <a:ext cx="8915402" cy="2725615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Pseudo Elemente sind Elemente die in HTML nicht als solche existieren, aber mit CSS an bestimmten Stellen angehängt werden können. </a:t>
            </a:r>
            <a:endParaRPr lang="de-DE" dirty="0" smtClean="0"/>
          </a:p>
          <a:p>
            <a:r>
              <a:rPr lang="de-DE" dirty="0" smtClean="0"/>
              <a:t>Man </a:t>
            </a:r>
            <a:r>
              <a:rPr lang="de-DE" dirty="0"/>
              <a:t>schreibt sie mit :: (Zwei Doppelpunkte) und ihrem entsprechenden </a:t>
            </a:r>
            <a:r>
              <a:rPr lang="de-DE" dirty="0" smtClean="0"/>
              <a:t>Namen. </a:t>
            </a:r>
          </a:p>
          <a:p>
            <a:r>
              <a:rPr lang="de-DE" dirty="0" smtClean="0"/>
              <a:t>Sie </a:t>
            </a:r>
            <a:r>
              <a:rPr lang="de-DE" dirty="0"/>
              <a:t>werden beispielsweise verwendet, um eigene Arten von Aufzählungspunkten zu schaffen, oder um vor jedem Link im Text ein Icon anzuzeigen. </a:t>
            </a:r>
            <a:endParaRPr lang="de-DE" dirty="0" smtClean="0"/>
          </a:p>
          <a:p>
            <a:r>
              <a:rPr lang="de-DE" dirty="0" smtClean="0"/>
              <a:t>Pseudo-Element </a:t>
            </a:r>
            <a:r>
              <a:rPr lang="de-DE" dirty="0" err="1"/>
              <a:t>Selektoren</a:t>
            </a:r>
            <a:r>
              <a:rPr lang="de-DE" dirty="0"/>
              <a:t> werden für gewöhnlich auch mit anderen </a:t>
            </a:r>
            <a:r>
              <a:rPr lang="de-DE" dirty="0" err="1"/>
              <a:t>Selektoren</a:t>
            </a:r>
            <a:r>
              <a:rPr lang="de-DE" dirty="0"/>
              <a:t> kombiniert</a:t>
            </a:r>
            <a:r>
              <a:rPr lang="de-DE" dirty="0" smtClean="0"/>
              <a:t>.</a:t>
            </a:r>
          </a:p>
          <a:p>
            <a:r>
              <a:rPr lang="de-AT" dirty="0" smtClean="0">
                <a:hlinkClick r:id="rId2"/>
              </a:rPr>
              <a:t>Link</a:t>
            </a:r>
            <a:r>
              <a:rPr lang="de-AT" dirty="0" smtClean="0"/>
              <a:t> zur vollständigen Liste 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214" y="5053711"/>
            <a:ext cx="9551961" cy="110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71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38299" y="685800"/>
            <a:ext cx="10231316" cy="1371600"/>
          </a:xfrm>
        </p:spPr>
        <p:txBody>
          <a:bodyPr/>
          <a:lstStyle/>
          <a:p>
            <a:r>
              <a:rPr lang="de-AT" dirty="0" smtClean="0"/>
              <a:t>[Attribut] </a:t>
            </a:r>
            <a:r>
              <a:rPr lang="de-AT" dirty="0" err="1" smtClean="0"/>
              <a:t>Selektor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Der [Attribut]-</a:t>
            </a:r>
            <a:r>
              <a:rPr lang="de-DE" dirty="0" err="1"/>
              <a:t>Selektor</a:t>
            </a:r>
            <a:r>
              <a:rPr lang="de-DE" dirty="0"/>
              <a:t> wird verwendet, um Elemente mit einem angegebenen Attribut auszuwählen</a:t>
            </a:r>
            <a:r>
              <a:rPr lang="de-DE" dirty="0" smtClean="0"/>
              <a:t>.</a:t>
            </a:r>
            <a:endParaRPr lang="de-DE" dirty="0"/>
          </a:p>
          <a:p>
            <a:r>
              <a:rPr lang="de-DE" dirty="0"/>
              <a:t>Das folgende Beispiel wählt alle </a:t>
            </a:r>
            <a:r>
              <a:rPr lang="de-DE" dirty="0" smtClean="0"/>
              <a:t>&lt;</a:t>
            </a:r>
            <a:r>
              <a:rPr lang="de-DE" dirty="0" err="1" smtClean="0"/>
              <a:t>input</a:t>
            </a:r>
            <a:r>
              <a:rPr lang="de-DE" dirty="0" smtClean="0"/>
              <a:t>&gt;-</a:t>
            </a:r>
            <a:r>
              <a:rPr lang="de-DE" dirty="0"/>
              <a:t>Elemente mit </a:t>
            </a:r>
            <a:r>
              <a:rPr lang="de-DE" dirty="0" smtClean="0"/>
              <a:t>dem Attribut </a:t>
            </a:r>
            <a:r>
              <a:rPr lang="de-DE" dirty="0" err="1" smtClean="0"/>
              <a:t>placeholder</a:t>
            </a:r>
            <a:r>
              <a:rPr lang="de-DE" dirty="0" smtClean="0"/>
              <a:t>=„Email“ </a:t>
            </a:r>
            <a:r>
              <a:rPr lang="de-DE" dirty="0"/>
              <a:t>aus: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5819" y="3966638"/>
            <a:ext cx="3497883" cy="80016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/>
          <a:srcRect t="19014"/>
          <a:stretch/>
        </p:blipFill>
        <p:spPr>
          <a:xfrm>
            <a:off x="1708430" y="4126028"/>
            <a:ext cx="4801016" cy="24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672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CSS </a:t>
            </a:r>
            <a:r>
              <a:rPr lang="de-AT" dirty="0" err="1" smtClean="0"/>
              <a:t>Selektoren</a:t>
            </a:r>
            <a:r>
              <a:rPr lang="de-AT" dirty="0" smtClean="0"/>
              <a:t> Übung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301261" y="2057400"/>
            <a:ext cx="5266593" cy="4137259"/>
          </a:xfrm>
        </p:spPr>
        <p:txBody>
          <a:bodyPr/>
          <a:lstStyle/>
          <a:p>
            <a:r>
              <a:rPr lang="de-AT" dirty="0" smtClean="0"/>
              <a:t>In deinen Übungsunterlagen unter CSS/</a:t>
            </a:r>
            <a:r>
              <a:rPr lang="de-AT" dirty="0" err="1" smtClean="0"/>
              <a:t>Selectors</a:t>
            </a:r>
            <a:r>
              <a:rPr lang="de-AT" dirty="0" smtClean="0"/>
              <a:t>/ findest du 3 Dateien</a:t>
            </a:r>
          </a:p>
          <a:p>
            <a:endParaRPr lang="de-AT" dirty="0" smtClean="0"/>
          </a:p>
          <a:p>
            <a:r>
              <a:rPr lang="de-AT" dirty="0" smtClean="0"/>
              <a:t>Schreibe CSS um einen Stil wie in der Abbildung rechts zu erzielen</a:t>
            </a:r>
          </a:p>
          <a:p>
            <a:endParaRPr lang="de-AT" dirty="0" smtClean="0"/>
          </a:p>
          <a:p>
            <a:r>
              <a:rPr lang="de-AT" dirty="0" smtClean="0"/>
              <a:t>Nutze sowohl internes als auch externes Einbinden des CSS Codes</a:t>
            </a:r>
          </a:p>
          <a:p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477" y="2505807"/>
            <a:ext cx="5638915" cy="231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73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229233-9672-4675-99B7-6CBCEF1CD4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in Bild, das Screenshot, Wasser, Blau, unterwasser enthält.&#10;&#10;Automatisch generierte Beschreibung">
            <a:extLst>
              <a:ext uri="{FF2B5EF4-FFF2-40B4-BE49-F238E27FC236}">
                <a16:creationId xmlns:a16="http://schemas.microsoft.com/office/drawing/2014/main" id="{8888D5D7-5569-BBD7-CF94-2A7F62111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" r="33284"/>
          <a:stretch/>
        </p:blipFill>
        <p:spPr>
          <a:xfrm>
            <a:off x="20" y="-2"/>
            <a:ext cx="8115280" cy="6858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5FF010-B53C-46BE-BEEF-AF926A00F6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8500" y="2057400"/>
            <a:ext cx="4876800" cy="27432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09AD9C-1F43-4138-A72B-8CA988EDD4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300" y="2057400"/>
            <a:ext cx="3276600" cy="2743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16823A-F0C0-9F76-4B25-AE0CF378C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5626" y="2505059"/>
            <a:ext cx="4409527" cy="1853023"/>
          </a:xfrm>
        </p:spPr>
        <p:txBody>
          <a:bodyPr anchor="ctr">
            <a:normAutofit/>
          </a:bodyPr>
          <a:lstStyle/>
          <a:p>
            <a:r>
              <a:rPr lang="de-AT" sz="3200" dirty="0"/>
              <a:t>CSS </a:t>
            </a:r>
            <a:r>
              <a:rPr lang="de-AT" sz="3200" dirty="0" smtClean="0"/>
              <a:t>– Styling</a:t>
            </a:r>
            <a:endParaRPr lang="de-AT" sz="3200" dirty="0"/>
          </a:p>
        </p:txBody>
      </p:sp>
      <p:pic>
        <p:nvPicPr>
          <p:cNvPr id="1026" name="Picture 2" descr="Cascading Style Sheets – Wikipedia">
            <a:extLst>
              <a:ext uri="{FF2B5EF4-FFF2-40B4-BE49-F238E27FC236}">
                <a16:creationId xmlns:a16="http://schemas.microsoft.com/office/drawing/2014/main" id="{CAA3119D-4723-2DA8-23B0-07F0A4409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682" y="2602360"/>
            <a:ext cx="1171835" cy="165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23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Farben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1100" y="2057400"/>
            <a:ext cx="5210908" cy="4659923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Farben werden </a:t>
            </a:r>
            <a:r>
              <a:rPr lang="de-DE" dirty="0" smtClean="0"/>
              <a:t>in CSS mithilfe </a:t>
            </a:r>
            <a:r>
              <a:rPr lang="de-DE" dirty="0"/>
              <a:t>vordefinierter Farbnamen oder RGB-, HEX-, </a:t>
            </a:r>
            <a:r>
              <a:rPr lang="de-DE" dirty="0" smtClean="0"/>
              <a:t>HSL-Werte spezifiziert.</a:t>
            </a:r>
          </a:p>
          <a:p>
            <a:r>
              <a:rPr lang="de-DE" dirty="0" smtClean="0"/>
              <a:t>Eine Liste aller Farbnamen findest du </a:t>
            </a:r>
            <a:r>
              <a:rPr lang="de-DE" dirty="0" smtClean="0">
                <a:hlinkClick r:id="rId2"/>
              </a:rPr>
              <a:t>hier</a:t>
            </a:r>
            <a:endParaRPr lang="de-DE" dirty="0"/>
          </a:p>
          <a:p>
            <a:r>
              <a:rPr lang="de-DE" dirty="0" smtClean="0"/>
              <a:t>RGB:</a:t>
            </a:r>
            <a:br>
              <a:rPr lang="de-DE" dirty="0" smtClean="0"/>
            </a:br>
            <a:r>
              <a:rPr lang="de-DE" sz="1500" dirty="0" smtClean="0"/>
              <a:t>Jeder Parameter (Rot, Grün und Blau) definiert die Intensität der Farbe zwischen 0 und 255</a:t>
            </a:r>
          </a:p>
          <a:p>
            <a:r>
              <a:rPr lang="de-DE" dirty="0" smtClean="0"/>
              <a:t>HEX:</a:t>
            </a:r>
            <a:r>
              <a:rPr lang="de-DE" dirty="0"/>
              <a:t/>
            </a:r>
            <a:br>
              <a:rPr lang="de-DE" dirty="0"/>
            </a:br>
            <a:r>
              <a:rPr lang="de-DE" sz="1500" dirty="0"/>
              <a:t>Ein hexadezimaler Wert hat die Form</a:t>
            </a:r>
            <a:r>
              <a:rPr lang="de-DE" sz="1500" dirty="0" smtClean="0"/>
              <a:t>: #</a:t>
            </a:r>
            <a:r>
              <a:rPr lang="de-DE" sz="1500" dirty="0" err="1" smtClean="0"/>
              <a:t>rrggbb</a:t>
            </a:r>
            <a:r>
              <a:rPr lang="de-DE" sz="1500" dirty="0" smtClean="0"/>
              <a:t>.</a:t>
            </a:r>
            <a:br>
              <a:rPr lang="de-DE" sz="1500" dirty="0" smtClean="0"/>
            </a:br>
            <a:r>
              <a:rPr lang="de-DE" sz="1500" dirty="0" smtClean="0"/>
              <a:t>Dabei </a:t>
            </a:r>
            <a:r>
              <a:rPr lang="de-DE" sz="1500" dirty="0"/>
              <a:t>sind </a:t>
            </a:r>
            <a:r>
              <a:rPr lang="de-DE" sz="1500" dirty="0" err="1"/>
              <a:t>rr</a:t>
            </a:r>
            <a:r>
              <a:rPr lang="de-DE" sz="1500" dirty="0"/>
              <a:t> (rot), </a:t>
            </a:r>
            <a:r>
              <a:rPr lang="de-DE" sz="1500" dirty="0" err="1"/>
              <a:t>gg</a:t>
            </a:r>
            <a:r>
              <a:rPr lang="de-DE" sz="1500" dirty="0"/>
              <a:t> (grün) und </a:t>
            </a:r>
            <a:r>
              <a:rPr lang="de-DE" sz="1500" dirty="0" err="1"/>
              <a:t>bb</a:t>
            </a:r>
            <a:r>
              <a:rPr lang="de-DE" sz="1500" dirty="0"/>
              <a:t> (blau) hexadezimale Werte zwischen 00 und ff (entspricht dezimal 0-255</a:t>
            </a:r>
            <a:r>
              <a:rPr lang="de-DE" sz="1500" dirty="0" smtClean="0"/>
              <a:t>)</a:t>
            </a:r>
          </a:p>
          <a:p>
            <a:r>
              <a:rPr lang="de-DE" dirty="0" smtClean="0"/>
              <a:t>HSL:</a:t>
            </a:r>
            <a:br>
              <a:rPr lang="de-DE" dirty="0" smtClean="0"/>
            </a:br>
            <a:r>
              <a:rPr lang="de-DE" sz="1500" dirty="0"/>
              <a:t>Unter Verwendung von Farben im HSL-Format erfolgt die Angabe in der folgenden </a:t>
            </a:r>
            <a:r>
              <a:rPr lang="de-DE" sz="1500" dirty="0" smtClean="0"/>
              <a:t>Form:</a:t>
            </a:r>
            <a:br>
              <a:rPr lang="de-DE" sz="1500" dirty="0" smtClean="0"/>
            </a:br>
            <a:r>
              <a:rPr lang="de-DE" sz="1500" dirty="0" err="1" smtClean="0"/>
              <a:t>hsl</a:t>
            </a:r>
            <a:r>
              <a:rPr lang="de-DE" sz="1500" dirty="0" smtClean="0"/>
              <a:t>(Farbwinkel</a:t>
            </a:r>
            <a:r>
              <a:rPr lang="de-DE" sz="1500" dirty="0"/>
              <a:t>, Sättigung, Helligkeit</a:t>
            </a:r>
            <a:r>
              <a:rPr lang="de-DE" sz="1500" dirty="0" smtClean="0"/>
              <a:t>)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6832" y="2144633"/>
            <a:ext cx="4734788" cy="347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723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RGB – (ROT, GRÜN, BLAU)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Jeder Parameter (Rot, Grün und Blau) definiert die Intensität der Farbe zwischen 0 und </a:t>
            </a:r>
            <a:r>
              <a:rPr lang="de-DE" dirty="0" smtClean="0"/>
              <a:t>255</a:t>
            </a:r>
            <a:endParaRPr lang="de-DE" dirty="0"/>
          </a:p>
          <a:p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www.w3schools.com/css/css_colors_rgb.asp</a:t>
            </a:r>
            <a:r>
              <a:rPr lang="de-DE" dirty="0" smtClean="0"/>
              <a:t> </a:t>
            </a:r>
          </a:p>
          <a:p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721" y="3522662"/>
            <a:ext cx="7582557" cy="281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44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56F2BD-014F-4CE8-F0A5-D27F59C9E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EE4AEB-AC98-AED7-8380-7DB99A4C3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405" y="1688284"/>
            <a:ext cx="4913503" cy="5006131"/>
          </a:xfrm>
        </p:spPr>
        <p:txBody>
          <a:bodyPr>
            <a:normAutofit fontScale="92500" lnSpcReduction="20000"/>
          </a:bodyPr>
          <a:lstStyle/>
          <a:p>
            <a:r>
              <a:rPr lang="de-AT" dirty="0"/>
              <a:t>Einleitung</a:t>
            </a:r>
          </a:p>
          <a:p>
            <a:pPr lvl="2"/>
            <a:r>
              <a:rPr lang="de-AT" dirty="0"/>
              <a:t>CSS – Wozu und Warum?</a:t>
            </a:r>
          </a:p>
          <a:p>
            <a:pPr lvl="2"/>
            <a:r>
              <a:rPr lang="de-AT" dirty="0"/>
              <a:t>Einbinden von CSS (extern </a:t>
            </a:r>
            <a:r>
              <a:rPr lang="de-AT" dirty="0" err="1"/>
              <a:t>vs</a:t>
            </a:r>
            <a:r>
              <a:rPr lang="de-AT" dirty="0"/>
              <a:t> intern </a:t>
            </a:r>
            <a:r>
              <a:rPr lang="de-AT" dirty="0" err="1"/>
              <a:t>vs</a:t>
            </a:r>
            <a:r>
              <a:rPr lang="de-AT" dirty="0"/>
              <a:t> inline</a:t>
            </a:r>
            <a:r>
              <a:rPr lang="de-AT" dirty="0" smtClean="0"/>
              <a:t>)</a:t>
            </a:r>
          </a:p>
          <a:p>
            <a:r>
              <a:rPr lang="de-AT" dirty="0" err="1" smtClean="0"/>
              <a:t>Selektoren</a:t>
            </a:r>
            <a:endParaRPr lang="de-AT" dirty="0" smtClean="0"/>
          </a:p>
          <a:p>
            <a:pPr marL="731520" lvl="4">
              <a:spcBef>
                <a:spcPts val="1000"/>
              </a:spcBef>
            </a:pPr>
            <a:r>
              <a:rPr lang="de-AT" dirty="0"/>
              <a:t>Aufbau von </a:t>
            </a:r>
            <a:r>
              <a:rPr lang="de-AT" dirty="0" smtClean="0"/>
              <a:t>Stilen</a:t>
            </a:r>
            <a:endParaRPr lang="de-AT" dirty="0"/>
          </a:p>
          <a:p>
            <a:pPr lvl="2"/>
            <a:r>
              <a:rPr lang="de-AT" dirty="0"/>
              <a:t>Einfache </a:t>
            </a:r>
            <a:r>
              <a:rPr lang="de-AT" dirty="0" err="1" smtClean="0"/>
              <a:t>Selektoren</a:t>
            </a:r>
            <a:endParaRPr lang="de-AT" dirty="0" smtClean="0"/>
          </a:p>
          <a:p>
            <a:pPr lvl="2"/>
            <a:r>
              <a:rPr lang="de-AT" dirty="0"/>
              <a:t>Pseudo-</a:t>
            </a:r>
            <a:r>
              <a:rPr lang="de-AT" dirty="0" err="1"/>
              <a:t>class</a:t>
            </a:r>
            <a:r>
              <a:rPr lang="de-AT" dirty="0"/>
              <a:t> </a:t>
            </a:r>
            <a:r>
              <a:rPr lang="de-AT" dirty="0" err="1" smtClean="0"/>
              <a:t>Selektoren</a:t>
            </a:r>
            <a:endParaRPr lang="de-AT" dirty="0" smtClean="0"/>
          </a:p>
          <a:p>
            <a:pPr lvl="2"/>
            <a:r>
              <a:rPr lang="de-AT" dirty="0"/>
              <a:t>Pseudo-elements </a:t>
            </a:r>
            <a:r>
              <a:rPr lang="de-AT" dirty="0" err="1" smtClean="0"/>
              <a:t>Selektoren</a:t>
            </a:r>
            <a:endParaRPr lang="de-AT" dirty="0" smtClean="0"/>
          </a:p>
          <a:p>
            <a:pPr lvl="2"/>
            <a:r>
              <a:rPr lang="de-AT" dirty="0"/>
              <a:t>Attribut </a:t>
            </a:r>
            <a:r>
              <a:rPr lang="de-AT" dirty="0" err="1" smtClean="0"/>
              <a:t>Selektoren</a:t>
            </a:r>
            <a:endParaRPr lang="de-AT" dirty="0" smtClean="0"/>
          </a:p>
          <a:p>
            <a:r>
              <a:rPr lang="de-AT" dirty="0" smtClean="0"/>
              <a:t>Styling</a:t>
            </a:r>
          </a:p>
          <a:p>
            <a:pPr lvl="2"/>
            <a:r>
              <a:rPr lang="de-AT" dirty="0" smtClean="0"/>
              <a:t>Farben</a:t>
            </a:r>
          </a:p>
          <a:p>
            <a:pPr lvl="2"/>
            <a:r>
              <a:rPr lang="de-AT" dirty="0" smtClean="0"/>
              <a:t>Schrift</a:t>
            </a:r>
            <a:endParaRPr lang="de-AT" dirty="0"/>
          </a:p>
          <a:p>
            <a:r>
              <a:rPr lang="de-AT" dirty="0" smtClean="0"/>
              <a:t>CSS </a:t>
            </a:r>
            <a:r>
              <a:rPr lang="de-AT" dirty="0"/>
              <a:t>Box Modell</a:t>
            </a:r>
          </a:p>
          <a:p>
            <a:pPr lvl="2"/>
            <a:r>
              <a:rPr lang="de-AT" dirty="0" smtClean="0"/>
              <a:t>Margin</a:t>
            </a:r>
          </a:p>
          <a:p>
            <a:pPr lvl="2"/>
            <a:r>
              <a:rPr lang="de-AT" dirty="0" err="1" smtClean="0"/>
              <a:t>Padding</a:t>
            </a:r>
            <a:endParaRPr lang="de-AT" dirty="0" smtClean="0"/>
          </a:p>
          <a:p>
            <a:pPr lvl="2"/>
            <a:r>
              <a:rPr lang="de-AT" dirty="0" err="1" smtClean="0"/>
              <a:t>Border</a:t>
            </a:r>
            <a:r>
              <a:rPr lang="de-AT" dirty="0" smtClean="0"/>
              <a:t> </a:t>
            </a:r>
          </a:p>
          <a:p>
            <a:pPr lvl="2"/>
            <a:r>
              <a:rPr lang="de-AT" dirty="0" smtClean="0"/>
              <a:t>Content</a:t>
            </a:r>
            <a:endParaRPr lang="de-AT" dirty="0"/>
          </a:p>
          <a:p>
            <a:endParaRPr lang="de-AT" dirty="0"/>
          </a:p>
          <a:p>
            <a:endParaRPr lang="de-AT" dirty="0"/>
          </a:p>
          <a:p>
            <a:pPr marL="0" indent="0">
              <a:buNone/>
            </a:pPr>
            <a:endParaRPr lang="de-AT" dirty="0"/>
          </a:p>
          <a:p>
            <a:pPr lvl="2"/>
            <a:endParaRPr lang="de-AT" dirty="0"/>
          </a:p>
          <a:p>
            <a:endParaRPr lang="de-AT" dirty="0"/>
          </a:p>
        </p:txBody>
      </p:sp>
      <p:pic>
        <p:nvPicPr>
          <p:cNvPr id="2050" name="Picture 2" descr="Cascading Style Sheets – Wikipedia">
            <a:extLst>
              <a:ext uri="{FF2B5EF4-FFF2-40B4-BE49-F238E27FC236}">
                <a16:creationId xmlns:a16="http://schemas.microsoft.com/office/drawing/2014/main" id="{FC755AA9-7E63-D273-FEA8-38DBDB4FB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9448" y="2453055"/>
            <a:ext cx="1747872" cy="2465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51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Schrift-, Hintergrund- und Rahmen-Farbe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38300" y="2057400"/>
            <a:ext cx="7101254" cy="4137259"/>
          </a:xfrm>
        </p:spPr>
        <p:txBody>
          <a:bodyPr/>
          <a:lstStyle/>
          <a:p>
            <a:r>
              <a:rPr lang="de-DE" dirty="0" smtClean="0"/>
              <a:t>Folgende CSS Properties werden verwendet um </a:t>
            </a:r>
            <a:r>
              <a:rPr lang="de-AT" dirty="0"/>
              <a:t>Schrift-, Hintergrund- und </a:t>
            </a:r>
            <a:r>
              <a:rPr lang="de-AT" dirty="0" smtClean="0"/>
              <a:t>Rahmen-Farbe zu definieren</a:t>
            </a:r>
          </a:p>
          <a:p>
            <a:r>
              <a:rPr lang="de-AT" dirty="0" smtClean="0"/>
              <a:t>Schrift: </a:t>
            </a:r>
            <a:r>
              <a:rPr lang="de-AT" dirty="0" err="1" smtClean="0"/>
              <a:t>color</a:t>
            </a:r>
            <a:endParaRPr lang="de-AT" dirty="0"/>
          </a:p>
          <a:p>
            <a:r>
              <a:rPr lang="de-AT" dirty="0" smtClean="0"/>
              <a:t>Hintergrund: background-color</a:t>
            </a:r>
          </a:p>
          <a:p>
            <a:r>
              <a:rPr lang="de-AT" dirty="0" smtClean="0"/>
              <a:t>Rahmen-Farbe: </a:t>
            </a:r>
            <a:r>
              <a:rPr lang="de-AT" dirty="0" err="1" smtClean="0"/>
              <a:t>border</a:t>
            </a:r>
            <a:r>
              <a:rPr lang="de-AT" dirty="0" smtClean="0"/>
              <a:t>-color</a:t>
            </a:r>
          </a:p>
          <a:p>
            <a:r>
              <a:rPr lang="de-AT" dirty="0" smtClean="0"/>
              <a:t>Rahmen: </a:t>
            </a:r>
            <a:r>
              <a:rPr lang="de-AT" dirty="0" err="1" smtClean="0"/>
              <a:t>border</a:t>
            </a:r>
            <a:r>
              <a:rPr lang="de-AT" dirty="0" smtClean="0"/>
              <a:t>: 10px solid </a:t>
            </a:r>
            <a:r>
              <a:rPr lang="de-AT" dirty="0" err="1" smtClean="0"/>
              <a:t>green</a:t>
            </a:r>
            <a:endParaRPr lang="de-AT" dirty="0" smtClean="0"/>
          </a:p>
          <a:p>
            <a:endParaRPr lang="de-AT" dirty="0" smtClean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096" y="5088658"/>
            <a:ext cx="5364945" cy="83065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8397" y="2700118"/>
            <a:ext cx="3712795" cy="196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49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Schriftgröße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38300" y="2057400"/>
            <a:ext cx="5439508" cy="4137259"/>
          </a:xfrm>
        </p:spPr>
        <p:txBody>
          <a:bodyPr/>
          <a:lstStyle/>
          <a:p>
            <a:r>
              <a:rPr lang="de-AT" dirty="0" smtClean="0"/>
              <a:t>Schriftgröße wird über das Property „</a:t>
            </a:r>
            <a:r>
              <a:rPr lang="de-AT" b="1" dirty="0" err="1" smtClean="0"/>
              <a:t>font</a:t>
            </a:r>
            <a:r>
              <a:rPr lang="de-AT" b="1" dirty="0" smtClean="0"/>
              <a:t>-size</a:t>
            </a:r>
            <a:r>
              <a:rPr lang="de-AT" dirty="0" smtClean="0"/>
              <a:t>“ definiert</a:t>
            </a:r>
            <a:endParaRPr lang="de-AT" dirty="0" smtClean="0"/>
          </a:p>
          <a:p>
            <a:r>
              <a:rPr lang="de-AT" dirty="0" smtClean="0"/>
              <a:t>Die Schriftgröße kann über 4 verschieden Einheiten definiert werden</a:t>
            </a:r>
          </a:p>
          <a:p>
            <a:r>
              <a:rPr lang="de-AT" dirty="0" smtClean="0"/>
              <a:t>Statische Schriftgröße</a:t>
            </a:r>
          </a:p>
          <a:p>
            <a:pPr lvl="1"/>
            <a:r>
              <a:rPr lang="de-AT" dirty="0" smtClean="0"/>
              <a:t>Pixel (</a:t>
            </a:r>
            <a:r>
              <a:rPr lang="de-AT" dirty="0" err="1" smtClean="0"/>
              <a:t>px</a:t>
            </a:r>
            <a:r>
              <a:rPr lang="de-AT" dirty="0" smtClean="0"/>
              <a:t>): 	0,25 mm</a:t>
            </a:r>
          </a:p>
          <a:p>
            <a:pPr lvl="1"/>
            <a:r>
              <a:rPr lang="de-AT" dirty="0" smtClean="0"/>
              <a:t>Point (</a:t>
            </a:r>
            <a:r>
              <a:rPr lang="de-AT" dirty="0" err="1" smtClean="0"/>
              <a:t>pt</a:t>
            </a:r>
            <a:r>
              <a:rPr lang="de-AT" dirty="0" smtClean="0"/>
              <a:t>): 	0,35 mm</a:t>
            </a:r>
          </a:p>
          <a:p>
            <a:r>
              <a:rPr lang="de-AT" dirty="0" smtClean="0"/>
              <a:t>Dynamische Schriftgrößen</a:t>
            </a:r>
          </a:p>
          <a:p>
            <a:pPr lvl="1"/>
            <a:r>
              <a:rPr lang="de-AT" dirty="0" smtClean="0"/>
              <a:t>1 </a:t>
            </a:r>
            <a:r>
              <a:rPr lang="de-AT" dirty="0" err="1"/>
              <a:t>e</a:t>
            </a:r>
            <a:r>
              <a:rPr lang="de-AT" dirty="0" err="1" smtClean="0"/>
              <a:t>m</a:t>
            </a:r>
            <a:r>
              <a:rPr lang="de-AT" dirty="0" smtClean="0"/>
              <a:t>: 	1 x Schriftgröße des Parent Elements</a:t>
            </a:r>
          </a:p>
          <a:p>
            <a:pPr lvl="1"/>
            <a:r>
              <a:rPr lang="de-AT" dirty="0" smtClean="0"/>
              <a:t>1</a:t>
            </a:r>
            <a:r>
              <a:rPr lang="de-AT" dirty="0" smtClean="0"/>
              <a:t> </a:t>
            </a:r>
            <a:r>
              <a:rPr lang="de-AT" dirty="0" err="1" smtClean="0"/>
              <a:t>rem</a:t>
            </a:r>
            <a:r>
              <a:rPr lang="de-AT" dirty="0" smtClean="0"/>
              <a:t>: 	1 x </a:t>
            </a:r>
            <a:r>
              <a:rPr lang="de-AT" dirty="0" err="1" smtClean="0"/>
              <a:t>Schfriftgröße</a:t>
            </a:r>
            <a:r>
              <a:rPr lang="de-AT" dirty="0" smtClean="0"/>
              <a:t> des </a:t>
            </a:r>
            <a:r>
              <a:rPr lang="de-AT" dirty="0" err="1" smtClean="0"/>
              <a:t>root</a:t>
            </a:r>
            <a:r>
              <a:rPr lang="de-AT" dirty="0" smtClean="0"/>
              <a:t> Elements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2447" y="2057400"/>
            <a:ext cx="4832838" cy="211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2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Schriftstärke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38299" y="2057400"/>
            <a:ext cx="5580186" cy="4137259"/>
          </a:xfrm>
        </p:spPr>
        <p:txBody>
          <a:bodyPr/>
          <a:lstStyle/>
          <a:p>
            <a:r>
              <a:rPr lang="de-AT" dirty="0" smtClean="0"/>
              <a:t>Die Schriftstärke „</a:t>
            </a:r>
            <a:r>
              <a:rPr lang="de-AT" b="1" dirty="0" err="1" smtClean="0"/>
              <a:t>font-weight</a:t>
            </a:r>
            <a:r>
              <a:rPr lang="de-AT" dirty="0" smtClean="0"/>
              <a:t>“ </a:t>
            </a:r>
            <a:r>
              <a:rPr lang="de-AT" dirty="0" smtClean="0"/>
              <a:t>kann durch Angabe einer Zahl oder durch Keywords definiert werden</a:t>
            </a:r>
          </a:p>
          <a:p>
            <a:r>
              <a:rPr lang="de-AT" dirty="0" smtClean="0"/>
              <a:t>Zahl: 100, 200, … , 800, 900</a:t>
            </a:r>
          </a:p>
          <a:p>
            <a:r>
              <a:rPr lang="de-AT" dirty="0" smtClean="0"/>
              <a:t>Keywords:</a:t>
            </a:r>
          </a:p>
          <a:p>
            <a:pPr lvl="1"/>
            <a:r>
              <a:rPr lang="de-AT" dirty="0"/>
              <a:t>n</a:t>
            </a:r>
            <a:r>
              <a:rPr lang="de-AT" dirty="0" smtClean="0"/>
              <a:t>ormal = 400</a:t>
            </a:r>
          </a:p>
          <a:p>
            <a:pPr lvl="1"/>
            <a:r>
              <a:rPr lang="de-AT" dirty="0" err="1"/>
              <a:t>b</a:t>
            </a:r>
            <a:r>
              <a:rPr lang="de-AT" dirty="0" err="1" smtClean="0"/>
              <a:t>old</a:t>
            </a:r>
            <a:r>
              <a:rPr lang="de-AT" dirty="0" smtClean="0"/>
              <a:t> = 700 oder 800 abhängig von </a:t>
            </a:r>
            <a:r>
              <a:rPr lang="de-AT" dirty="0" err="1" smtClean="0"/>
              <a:t>font-family</a:t>
            </a:r>
            <a:endParaRPr lang="de-AT" dirty="0" smtClean="0"/>
          </a:p>
          <a:p>
            <a:pPr lvl="1"/>
            <a:r>
              <a:rPr lang="de-AT" dirty="0" err="1"/>
              <a:t>l</a:t>
            </a:r>
            <a:r>
              <a:rPr lang="de-AT" dirty="0" err="1" smtClean="0"/>
              <a:t>ighter</a:t>
            </a:r>
            <a:r>
              <a:rPr lang="de-AT" dirty="0" smtClean="0"/>
              <a:t> = </a:t>
            </a:r>
            <a:r>
              <a:rPr lang="de-AT" dirty="0" err="1" smtClean="0"/>
              <a:t>font-weight</a:t>
            </a:r>
            <a:r>
              <a:rPr lang="de-AT" dirty="0" smtClean="0"/>
              <a:t> des </a:t>
            </a:r>
            <a:r>
              <a:rPr lang="de-AT" dirty="0" err="1" smtClean="0"/>
              <a:t>parent</a:t>
            </a:r>
            <a:r>
              <a:rPr lang="de-AT" dirty="0" smtClean="0"/>
              <a:t>-elements – 100</a:t>
            </a:r>
          </a:p>
          <a:p>
            <a:pPr lvl="1"/>
            <a:r>
              <a:rPr lang="de-AT" dirty="0" err="1"/>
              <a:t>b</a:t>
            </a:r>
            <a:r>
              <a:rPr lang="de-AT" dirty="0" err="1" smtClean="0"/>
              <a:t>older</a:t>
            </a:r>
            <a:r>
              <a:rPr lang="de-AT" dirty="0" smtClean="0"/>
              <a:t> = </a:t>
            </a:r>
            <a:r>
              <a:rPr lang="de-AT" dirty="0" err="1"/>
              <a:t>font-weight</a:t>
            </a:r>
            <a:r>
              <a:rPr lang="de-AT" dirty="0"/>
              <a:t> des </a:t>
            </a:r>
            <a:r>
              <a:rPr lang="de-AT" dirty="0" err="1"/>
              <a:t>parent</a:t>
            </a:r>
            <a:r>
              <a:rPr lang="de-AT" dirty="0"/>
              <a:t>-elements </a:t>
            </a:r>
            <a:r>
              <a:rPr lang="de-AT" dirty="0" smtClean="0"/>
              <a:t>+ 100</a:t>
            </a:r>
          </a:p>
          <a:p>
            <a:pPr lvl="1"/>
            <a:endParaRPr lang="de-AT" dirty="0" smtClean="0"/>
          </a:p>
          <a:p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459" y="2127660"/>
            <a:ext cx="4082493" cy="283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71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Schriftart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34208" y="2057400"/>
            <a:ext cx="8044961" cy="4598377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In CSS </a:t>
            </a:r>
            <a:r>
              <a:rPr lang="de-DE" dirty="0" smtClean="0"/>
              <a:t>verwendet man </a:t>
            </a:r>
            <a:r>
              <a:rPr lang="de-DE" dirty="0"/>
              <a:t>die Eigenschaft "</a:t>
            </a:r>
            <a:r>
              <a:rPr lang="de-DE" b="1" dirty="0" err="1"/>
              <a:t>font-family</a:t>
            </a:r>
            <a:r>
              <a:rPr lang="de-DE" dirty="0"/>
              <a:t>", um die Schriftart eines Textes </a:t>
            </a:r>
            <a:r>
              <a:rPr lang="de-DE" dirty="0" smtClean="0"/>
              <a:t>anzugeben</a:t>
            </a:r>
          </a:p>
          <a:p>
            <a:r>
              <a:rPr lang="de-DE" dirty="0"/>
              <a:t>Wenn der Schriftartenname aus mehreren Wörtern besteht, muss er in Anführungszeichen stehen, wie zum Beispiel: "Times New </a:t>
            </a:r>
            <a:r>
              <a:rPr lang="de-DE" dirty="0" smtClean="0"/>
              <a:t>Roman„</a:t>
            </a:r>
          </a:p>
          <a:p>
            <a:r>
              <a:rPr lang="de-DE" dirty="0" smtClean="0"/>
              <a:t>Es sollten </a:t>
            </a:r>
            <a:r>
              <a:rPr lang="de-DE" dirty="0"/>
              <a:t>mehrere Schriftnamen als "</a:t>
            </a:r>
            <a:r>
              <a:rPr lang="de-DE" dirty="0" err="1"/>
              <a:t>Fallback</a:t>
            </a:r>
            <a:r>
              <a:rPr lang="de-DE" dirty="0"/>
              <a:t>"-System </a:t>
            </a:r>
            <a:r>
              <a:rPr lang="de-DE" dirty="0" smtClean="0"/>
              <a:t>verwendet werden</a:t>
            </a:r>
          </a:p>
          <a:p>
            <a:pPr lvl="1"/>
            <a:r>
              <a:rPr lang="en-US" dirty="0" smtClean="0"/>
              <a:t>font-family</a:t>
            </a:r>
            <a:r>
              <a:rPr lang="en-US" dirty="0"/>
              <a:t>: </a:t>
            </a:r>
            <a:r>
              <a:rPr lang="de-DE" dirty="0"/>
              <a:t>"Times New </a:t>
            </a:r>
            <a:r>
              <a:rPr lang="de-DE" dirty="0" smtClean="0"/>
              <a:t>Roman“</a:t>
            </a:r>
            <a:r>
              <a:rPr lang="en-US" dirty="0" smtClean="0"/>
              <a:t>,serif;</a:t>
            </a:r>
            <a:endParaRPr lang="de-DE" dirty="0" smtClean="0"/>
          </a:p>
          <a:p>
            <a:r>
              <a:rPr lang="de-DE" dirty="0" smtClean="0"/>
              <a:t>Beginne mit </a:t>
            </a:r>
            <a:r>
              <a:rPr lang="de-DE" dirty="0"/>
              <a:t>der gewünschten Schriftart und </a:t>
            </a:r>
            <a:r>
              <a:rPr lang="de-DE" dirty="0" smtClean="0"/>
              <a:t>ende </a:t>
            </a:r>
            <a:r>
              <a:rPr lang="de-DE" dirty="0"/>
              <a:t>mit einer generischen </a:t>
            </a:r>
            <a:r>
              <a:rPr lang="de-DE" dirty="0" smtClean="0"/>
              <a:t>Schriftart</a:t>
            </a:r>
          </a:p>
          <a:p>
            <a:pPr lvl="1"/>
            <a:r>
              <a:rPr lang="de-DE" dirty="0" smtClean="0"/>
              <a:t>Serif</a:t>
            </a:r>
          </a:p>
          <a:p>
            <a:pPr lvl="1"/>
            <a:r>
              <a:rPr lang="de-DE" dirty="0" smtClean="0"/>
              <a:t>Sans-</a:t>
            </a:r>
            <a:r>
              <a:rPr lang="de-DE" dirty="0" err="1" smtClean="0"/>
              <a:t>serif</a:t>
            </a:r>
            <a:endParaRPr lang="de-DE" dirty="0" smtClean="0"/>
          </a:p>
          <a:p>
            <a:pPr lvl="1"/>
            <a:r>
              <a:rPr lang="de-DE" dirty="0" err="1" smtClean="0"/>
              <a:t>Monospace</a:t>
            </a:r>
            <a:endParaRPr lang="de-DE" dirty="0" smtClean="0"/>
          </a:p>
          <a:p>
            <a:pPr lvl="1"/>
            <a:r>
              <a:rPr lang="de-DE" dirty="0" smtClean="0"/>
              <a:t>Kursiv</a:t>
            </a:r>
          </a:p>
          <a:p>
            <a:pPr lvl="1"/>
            <a:r>
              <a:rPr lang="de-DE" dirty="0" smtClean="0"/>
              <a:t>Fantasy</a:t>
            </a:r>
          </a:p>
          <a:p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9680" y="2286481"/>
            <a:ext cx="1777567" cy="340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80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Serif </a:t>
            </a:r>
            <a:r>
              <a:rPr lang="de-AT" dirty="0" err="1" smtClean="0"/>
              <a:t>vs</a:t>
            </a:r>
            <a:r>
              <a:rPr lang="de-AT" dirty="0" smtClean="0"/>
              <a:t> </a:t>
            </a:r>
            <a:r>
              <a:rPr lang="de-AT" dirty="0"/>
              <a:t>S</a:t>
            </a:r>
            <a:r>
              <a:rPr lang="de-AT" dirty="0" smtClean="0"/>
              <a:t>ans-</a:t>
            </a:r>
            <a:r>
              <a:rPr lang="de-AT" dirty="0" err="1" smtClean="0"/>
              <a:t>serif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Serifen-Schriftarten haben an den Enden jeder Buchstabe eine kleine Strichführung. Sie erzeugen ein Gefühl von Formalität und Eleganz.</a:t>
            </a:r>
          </a:p>
          <a:p>
            <a:r>
              <a:rPr lang="de-DE" dirty="0"/>
              <a:t>Serifenlose Schriftarten haben klare Linien (keine kleinen Striche). Sie erzeugen einen modernen und minimalistischen Look</a:t>
            </a:r>
            <a:r>
              <a:rPr lang="de-DE" dirty="0" smtClean="0"/>
              <a:t>.</a:t>
            </a:r>
          </a:p>
          <a:p>
            <a:r>
              <a:rPr lang="de-DE" dirty="0"/>
              <a:t>Auf Computerbildschirmen gelten serifenlose Schriftarten als leichter lesbar als serifenbetonte Schriftarten.</a:t>
            </a:r>
            <a:endParaRPr lang="de-DE" dirty="0" smtClean="0"/>
          </a:p>
          <a:p>
            <a:endParaRPr lang="de-DE" dirty="0"/>
          </a:p>
          <a:p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575" y="4533355"/>
            <a:ext cx="4580017" cy="1661304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3823575" y="6269816"/>
            <a:ext cx="4839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www.w3schools.com/css/css_font.asp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51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Google Fonts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Wenn du keine der Standard-Schriftarten in HTML verwenden möchtest, kannst du Google Fonts nutzen</a:t>
            </a:r>
            <a:r>
              <a:rPr lang="de-DE" dirty="0" smtClean="0"/>
              <a:t>.</a:t>
            </a:r>
            <a:br>
              <a:rPr lang="de-DE" dirty="0" smtClean="0"/>
            </a:br>
            <a:endParaRPr lang="de-DE" dirty="0"/>
          </a:p>
          <a:p>
            <a:r>
              <a:rPr lang="de-DE" dirty="0"/>
              <a:t>Google Fonts sind kostenlos und bieten mehr als 1000 Schriftarten zur Auswahl.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1160377" y="11246566"/>
            <a:ext cx="50694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https://fonts.google.com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050" name="Picture 2" descr="Datei:Google Fonts logo.svg – Wikipedia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480" y="4259088"/>
            <a:ext cx="4475040" cy="648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4839288" y="5081927"/>
            <a:ext cx="2762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https://fonts.google.com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31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2122" y="3059724"/>
            <a:ext cx="5553562" cy="22947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Text Ausrichtung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38300" y="2057400"/>
            <a:ext cx="6274777" cy="4137259"/>
          </a:xfrm>
        </p:spPr>
        <p:txBody>
          <a:bodyPr/>
          <a:lstStyle/>
          <a:p>
            <a:r>
              <a:rPr lang="de-DE" dirty="0"/>
              <a:t>Die Eigenschaft "</a:t>
            </a:r>
            <a:r>
              <a:rPr lang="de-DE" b="1" dirty="0"/>
              <a:t>text-</a:t>
            </a:r>
            <a:r>
              <a:rPr lang="de-DE" b="1" dirty="0" err="1"/>
              <a:t>align</a:t>
            </a:r>
            <a:r>
              <a:rPr lang="de-DE" dirty="0"/>
              <a:t>" wird verwendet, um die horizontale Ausrichtung eines Textes festzulegen</a:t>
            </a:r>
            <a:r>
              <a:rPr lang="de-DE" dirty="0" smtClean="0"/>
              <a:t>.</a:t>
            </a:r>
            <a:endParaRPr lang="de-DE" dirty="0"/>
          </a:p>
          <a:p>
            <a:r>
              <a:rPr lang="de-DE" dirty="0"/>
              <a:t>Ein Text </a:t>
            </a:r>
            <a:r>
              <a:rPr lang="de-DE" dirty="0" smtClean="0"/>
              <a:t>kann folgendermaßen ausgerichtet werden.</a:t>
            </a:r>
          </a:p>
          <a:p>
            <a:pPr lvl="1"/>
            <a:r>
              <a:rPr lang="de-DE" dirty="0" smtClean="0"/>
              <a:t>Linksbündig: </a:t>
            </a:r>
            <a:r>
              <a:rPr lang="de-DE" dirty="0" err="1" smtClean="0"/>
              <a:t>left</a:t>
            </a:r>
            <a:endParaRPr lang="de-DE" dirty="0" smtClean="0"/>
          </a:p>
          <a:p>
            <a:pPr lvl="1"/>
            <a:r>
              <a:rPr lang="de-DE" dirty="0" smtClean="0"/>
              <a:t>Rechtsbündig: </a:t>
            </a:r>
            <a:r>
              <a:rPr lang="de-DE" dirty="0" err="1" smtClean="0"/>
              <a:t>right</a:t>
            </a:r>
            <a:r>
              <a:rPr lang="de-DE" dirty="0" smtClean="0"/>
              <a:t> </a:t>
            </a:r>
          </a:p>
          <a:p>
            <a:pPr lvl="1"/>
            <a:r>
              <a:rPr lang="de-DE" dirty="0" smtClean="0"/>
              <a:t>Zentriert: </a:t>
            </a:r>
            <a:r>
              <a:rPr lang="de-DE" dirty="0" err="1" smtClean="0"/>
              <a:t>center</a:t>
            </a:r>
            <a:r>
              <a:rPr lang="de-DE" dirty="0" smtClean="0"/>
              <a:t> </a:t>
            </a:r>
          </a:p>
          <a:p>
            <a:pPr lvl="1"/>
            <a:r>
              <a:rPr lang="de-DE" dirty="0" smtClean="0"/>
              <a:t>Blocksatz: </a:t>
            </a:r>
            <a:r>
              <a:rPr lang="de-DE" dirty="0" err="1" smtClean="0"/>
              <a:t>justify</a:t>
            </a:r>
            <a:endParaRPr lang="de-DE" dirty="0" smtClean="0"/>
          </a:p>
          <a:p>
            <a:r>
              <a:rPr lang="de-DE" dirty="0"/>
              <a:t>Die Eigenschaften "</a:t>
            </a:r>
            <a:r>
              <a:rPr lang="de-DE" b="1" dirty="0" err="1"/>
              <a:t>direction</a:t>
            </a:r>
            <a:r>
              <a:rPr lang="de-DE" dirty="0"/>
              <a:t>" und "</a:t>
            </a:r>
            <a:r>
              <a:rPr lang="de-DE" b="1" dirty="0"/>
              <a:t>unicode-</a:t>
            </a:r>
            <a:r>
              <a:rPr lang="de-DE" b="1" dirty="0" err="1"/>
              <a:t>bidi</a:t>
            </a:r>
            <a:r>
              <a:rPr lang="de-DE" dirty="0"/>
              <a:t>" können verwendet werden, um die Textrichtung eines Elements zu ändern.</a:t>
            </a:r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0847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Zusätzliche Text Formatierung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86608" y="2057400"/>
            <a:ext cx="5307623" cy="4137259"/>
          </a:xfrm>
        </p:spPr>
        <p:txBody>
          <a:bodyPr>
            <a:normAutofit lnSpcReduction="10000"/>
          </a:bodyPr>
          <a:lstStyle/>
          <a:p>
            <a:r>
              <a:rPr lang="de-DE" dirty="0"/>
              <a:t>Die Eigenschaft "</a:t>
            </a:r>
            <a:r>
              <a:rPr lang="de-DE" b="1" dirty="0"/>
              <a:t>text-</a:t>
            </a:r>
            <a:r>
              <a:rPr lang="de-DE" b="1" dirty="0" err="1"/>
              <a:t>decoration</a:t>
            </a:r>
            <a:r>
              <a:rPr lang="de-DE" b="1" dirty="0"/>
              <a:t>-</a:t>
            </a:r>
            <a:r>
              <a:rPr lang="de-DE" b="1" dirty="0" err="1"/>
              <a:t>line</a:t>
            </a:r>
            <a:r>
              <a:rPr lang="de-DE" dirty="0"/>
              <a:t>" wird verwendet, um eine dekorative Linie zu einem Text </a:t>
            </a:r>
            <a:r>
              <a:rPr lang="de-DE" dirty="0" smtClean="0"/>
              <a:t>hinzuzufügen</a:t>
            </a:r>
          </a:p>
          <a:p>
            <a:r>
              <a:rPr lang="de-DE" dirty="0"/>
              <a:t>Die Eigenschaft "</a:t>
            </a:r>
            <a:r>
              <a:rPr lang="de-DE" b="1" dirty="0"/>
              <a:t>text-</a:t>
            </a:r>
            <a:r>
              <a:rPr lang="de-DE" b="1" dirty="0" err="1"/>
              <a:t>transform</a:t>
            </a:r>
            <a:r>
              <a:rPr lang="de-DE" dirty="0"/>
              <a:t>" kann verwendet werden, um den Text in Großbuchstaben, Kleinbuchstaben oder den ersten Buchstaben jedes Wortes in Großbuchstaben umzuwandeln (kapitalisieren</a:t>
            </a:r>
            <a:r>
              <a:rPr lang="de-DE" dirty="0" smtClean="0"/>
              <a:t>)</a:t>
            </a:r>
          </a:p>
          <a:p>
            <a:r>
              <a:rPr lang="de-DE" dirty="0"/>
              <a:t>Die Eigenschaft "</a:t>
            </a:r>
            <a:r>
              <a:rPr lang="de-DE" b="1" dirty="0"/>
              <a:t>text-</a:t>
            </a:r>
            <a:r>
              <a:rPr lang="de-DE" b="1" dirty="0" err="1"/>
              <a:t>shadow</a:t>
            </a:r>
            <a:r>
              <a:rPr lang="de-DE" dirty="0"/>
              <a:t>" fügt Schatten zum Text </a:t>
            </a:r>
            <a:r>
              <a:rPr lang="de-DE" dirty="0" smtClean="0"/>
              <a:t>hinzu</a:t>
            </a:r>
          </a:p>
          <a:p>
            <a:r>
              <a:rPr lang="de-DE" dirty="0"/>
              <a:t>Die Eigenschaft "</a:t>
            </a:r>
            <a:r>
              <a:rPr lang="de-DE" b="1" dirty="0" err="1"/>
              <a:t>line-height</a:t>
            </a:r>
            <a:r>
              <a:rPr lang="de-DE" dirty="0"/>
              <a:t>" wird verwendet, um den Abstand zwischen Zeilen festzulegen.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464" y="1797918"/>
            <a:ext cx="4747671" cy="465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83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Hintergrund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00100" y="1881554"/>
            <a:ext cx="8651631" cy="4800600"/>
          </a:xfrm>
        </p:spPr>
        <p:txBody>
          <a:bodyPr>
            <a:normAutofit fontScale="85000" lnSpcReduction="10000"/>
          </a:bodyPr>
          <a:lstStyle/>
          <a:p>
            <a:r>
              <a:rPr lang="de-DE" dirty="0"/>
              <a:t>Hintergrund-Eigenschaften in CSS ermöglichen die Steuerung des Erscheinungsbilds des Hintergrunds eines Elements.</a:t>
            </a:r>
          </a:p>
          <a:p>
            <a:r>
              <a:rPr lang="de-DE" b="1" dirty="0" smtClean="0"/>
              <a:t>Background-Color</a:t>
            </a:r>
            <a:r>
              <a:rPr lang="de-DE" dirty="0" smtClean="0"/>
              <a:t>: Legt </a:t>
            </a:r>
            <a:r>
              <a:rPr lang="de-DE" dirty="0"/>
              <a:t>eine einheitliche Hintergrundfarbe für ein Element </a:t>
            </a:r>
            <a:r>
              <a:rPr lang="de-DE" dirty="0" smtClean="0"/>
              <a:t>fest.</a:t>
            </a:r>
            <a:br>
              <a:rPr lang="de-DE" dirty="0" smtClean="0"/>
            </a:br>
            <a:r>
              <a:rPr lang="de-DE" dirty="0" smtClean="0"/>
              <a:t>Beispiel</a:t>
            </a:r>
            <a:r>
              <a:rPr lang="de-DE" dirty="0"/>
              <a:t>: background-color: #3498db;</a:t>
            </a:r>
          </a:p>
          <a:p>
            <a:r>
              <a:rPr lang="de-DE" b="1" dirty="0" smtClean="0"/>
              <a:t>Background-Image</a:t>
            </a:r>
            <a:r>
              <a:rPr lang="de-DE" dirty="0" smtClean="0"/>
              <a:t>: Setzt </a:t>
            </a:r>
            <a:r>
              <a:rPr lang="de-DE" dirty="0"/>
              <a:t>ein Bild als Hintergrund für ein </a:t>
            </a:r>
            <a:r>
              <a:rPr lang="de-DE" dirty="0" smtClean="0"/>
              <a:t>Element.</a:t>
            </a:r>
            <a:br>
              <a:rPr lang="de-DE" dirty="0" smtClean="0"/>
            </a:br>
            <a:r>
              <a:rPr lang="de-DE" dirty="0" smtClean="0"/>
              <a:t>Beispiel</a:t>
            </a:r>
            <a:r>
              <a:rPr lang="de-DE" dirty="0"/>
              <a:t>: background-image: </a:t>
            </a:r>
            <a:r>
              <a:rPr lang="de-DE" dirty="0" err="1"/>
              <a:t>url</a:t>
            </a:r>
            <a:r>
              <a:rPr lang="de-DE" dirty="0"/>
              <a:t>('hintergrund.jpg');</a:t>
            </a:r>
          </a:p>
          <a:p>
            <a:r>
              <a:rPr lang="de-DE" b="1" dirty="0" smtClean="0"/>
              <a:t>Background-Size</a:t>
            </a:r>
            <a:r>
              <a:rPr lang="de-DE" dirty="0" smtClean="0"/>
              <a:t>: Definiert </a:t>
            </a:r>
            <a:r>
              <a:rPr lang="de-DE" dirty="0"/>
              <a:t>die Größe des </a:t>
            </a:r>
            <a:r>
              <a:rPr lang="de-DE" dirty="0" smtClean="0"/>
              <a:t>Hintergrundbildes.</a:t>
            </a:r>
            <a:br>
              <a:rPr lang="de-DE" dirty="0" smtClean="0"/>
            </a:br>
            <a:r>
              <a:rPr lang="de-DE" dirty="0" smtClean="0"/>
              <a:t>Beispiel</a:t>
            </a:r>
            <a:r>
              <a:rPr lang="de-DE" dirty="0"/>
              <a:t>: background-size: </a:t>
            </a:r>
            <a:r>
              <a:rPr lang="de-DE" dirty="0" err="1"/>
              <a:t>cover</a:t>
            </a:r>
            <a:r>
              <a:rPr lang="de-DE" dirty="0"/>
              <a:t>;</a:t>
            </a:r>
          </a:p>
          <a:p>
            <a:r>
              <a:rPr lang="de-DE" b="1" dirty="0" smtClean="0"/>
              <a:t>Background-Repeat</a:t>
            </a:r>
            <a:r>
              <a:rPr lang="de-DE" dirty="0" smtClean="0"/>
              <a:t>: Bestimmt</a:t>
            </a:r>
            <a:r>
              <a:rPr lang="de-DE" dirty="0"/>
              <a:t>, wie das Hintergrundbild wiederholt </a:t>
            </a:r>
            <a:r>
              <a:rPr lang="de-DE" dirty="0" smtClean="0"/>
              <a:t>wird.</a:t>
            </a:r>
            <a:br>
              <a:rPr lang="de-DE" dirty="0" smtClean="0"/>
            </a:br>
            <a:r>
              <a:rPr lang="de-DE" dirty="0" smtClean="0"/>
              <a:t>Beispiel</a:t>
            </a:r>
            <a:r>
              <a:rPr lang="de-DE" dirty="0"/>
              <a:t>: background-</a:t>
            </a:r>
            <a:r>
              <a:rPr lang="de-DE" dirty="0" err="1"/>
              <a:t>repeat</a:t>
            </a:r>
            <a:r>
              <a:rPr lang="de-DE" dirty="0"/>
              <a:t>: </a:t>
            </a:r>
            <a:r>
              <a:rPr lang="de-DE" dirty="0" err="1"/>
              <a:t>no-repeat</a:t>
            </a:r>
            <a:r>
              <a:rPr lang="de-DE" dirty="0"/>
              <a:t>;</a:t>
            </a:r>
          </a:p>
          <a:p>
            <a:r>
              <a:rPr lang="de-DE" b="1" dirty="0" smtClean="0"/>
              <a:t>Background-Position</a:t>
            </a:r>
            <a:r>
              <a:rPr lang="de-DE" dirty="0" smtClean="0"/>
              <a:t>: Legt </a:t>
            </a:r>
            <a:r>
              <a:rPr lang="de-DE" dirty="0"/>
              <a:t>die Startposition des Hintergrundbildes </a:t>
            </a:r>
            <a:r>
              <a:rPr lang="de-DE" dirty="0" smtClean="0"/>
              <a:t>fest.</a:t>
            </a:r>
            <a:br>
              <a:rPr lang="de-DE" dirty="0" smtClean="0"/>
            </a:br>
            <a:r>
              <a:rPr lang="de-DE" dirty="0" smtClean="0"/>
              <a:t>Beispiel</a:t>
            </a:r>
            <a:r>
              <a:rPr lang="de-DE" dirty="0"/>
              <a:t>: background-position: </a:t>
            </a:r>
            <a:r>
              <a:rPr lang="de-DE" dirty="0" err="1"/>
              <a:t>center</a:t>
            </a:r>
            <a:r>
              <a:rPr lang="de-DE" dirty="0"/>
              <a:t>;</a:t>
            </a:r>
          </a:p>
          <a:p>
            <a:r>
              <a:rPr lang="de-DE" b="1" dirty="0" smtClean="0"/>
              <a:t>Background-Attachment</a:t>
            </a:r>
            <a:r>
              <a:rPr lang="de-DE" dirty="0" smtClean="0"/>
              <a:t>: Steuert</a:t>
            </a:r>
            <a:r>
              <a:rPr lang="de-DE" dirty="0"/>
              <a:t>, ob das Hintergrundbild mit dem Inhalt </a:t>
            </a:r>
            <a:r>
              <a:rPr lang="de-DE" dirty="0" smtClean="0"/>
              <a:t>scrollt</a:t>
            </a:r>
            <a:br>
              <a:rPr lang="de-DE" dirty="0" smtClean="0"/>
            </a:br>
            <a:r>
              <a:rPr lang="de-DE" dirty="0" smtClean="0"/>
              <a:t>Beispiel</a:t>
            </a:r>
            <a:r>
              <a:rPr lang="de-DE" dirty="0"/>
              <a:t>: background-</a:t>
            </a:r>
            <a:r>
              <a:rPr lang="de-DE" dirty="0" err="1"/>
              <a:t>attachment</a:t>
            </a:r>
            <a:r>
              <a:rPr lang="de-DE" dirty="0"/>
              <a:t>: </a:t>
            </a:r>
            <a:r>
              <a:rPr lang="de-DE" dirty="0" err="1"/>
              <a:t>fixed</a:t>
            </a:r>
            <a:r>
              <a:rPr lang="de-DE" dirty="0"/>
              <a:t>;</a:t>
            </a:r>
          </a:p>
          <a:p>
            <a:r>
              <a:rPr lang="de-DE" dirty="0"/>
              <a:t>Mehrere </a:t>
            </a:r>
            <a:r>
              <a:rPr lang="de-DE" dirty="0" smtClean="0"/>
              <a:t>Hintergründe: CSS </a:t>
            </a:r>
            <a:r>
              <a:rPr lang="de-DE" dirty="0"/>
              <a:t>erlaubt das Anwenden mehrerer Hintergründe auf ein Element</a:t>
            </a:r>
            <a:r>
              <a:rPr lang="de-DE" dirty="0" smtClean="0"/>
              <a:t>.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2660" y="5324220"/>
            <a:ext cx="3630939" cy="69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70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CSS Übung Styling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82969" y="2074985"/>
            <a:ext cx="4613031" cy="4137259"/>
          </a:xfrm>
        </p:spPr>
        <p:txBody>
          <a:bodyPr/>
          <a:lstStyle/>
          <a:p>
            <a:r>
              <a:rPr lang="de-AT" dirty="0" smtClean="0"/>
              <a:t>Übungsunterlagen: CSS/Styling</a:t>
            </a:r>
            <a:br>
              <a:rPr lang="de-AT" dirty="0" smtClean="0"/>
            </a:br>
            <a:endParaRPr lang="de-AT" dirty="0" smtClean="0"/>
          </a:p>
          <a:p>
            <a:r>
              <a:rPr lang="de-AT" dirty="0" smtClean="0"/>
              <a:t>Schreibe internen CSS Code um Farben und Schriftarten wie im Bild rechts zu erzielen</a:t>
            </a:r>
            <a:br>
              <a:rPr lang="de-AT" dirty="0" smtClean="0"/>
            </a:br>
            <a:r>
              <a:rPr lang="de-AT" dirty="0" smtClean="0"/>
              <a:t> </a:t>
            </a:r>
          </a:p>
          <a:p>
            <a:r>
              <a:rPr lang="de-AT" dirty="0" smtClean="0"/>
              <a:t>Eine Schritt für Schritt Anleitung findest du im index.html </a:t>
            </a:r>
            <a:r>
              <a:rPr lang="de-AT" dirty="0"/>
              <a:t>F</a:t>
            </a:r>
            <a:r>
              <a:rPr lang="de-AT" dirty="0" smtClean="0"/>
              <a:t>ile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9206" y="2057400"/>
            <a:ext cx="5051775" cy="433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58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FB6734-100B-C01B-BCDF-3B873AACD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Wozu und Warum?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0ECEF1-6B6A-4864-98F2-241F1AAAD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126" y="2084664"/>
            <a:ext cx="7430199" cy="4137259"/>
          </a:xfrm>
        </p:spPr>
        <p:txBody>
          <a:bodyPr/>
          <a:lstStyle/>
          <a:p>
            <a:r>
              <a:rPr lang="de-AT" dirty="0"/>
              <a:t>CSS steht für </a:t>
            </a:r>
            <a:r>
              <a:rPr lang="de-AT" b="1" dirty="0"/>
              <a:t>Cascading Style Sheet</a:t>
            </a:r>
            <a:r>
              <a:rPr lang="de-AT" dirty="0"/>
              <a:t>. Möchte man vom Standard-Aussehen einer Webseite im Browser abweichen, so kann man Stile für die genutzten Elemente definieren</a:t>
            </a:r>
          </a:p>
          <a:p>
            <a:r>
              <a:rPr lang="de-AT" dirty="0"/>
              <a:t>Ein Stil kann jeweils für ein oder mehrere Elemente gelten, je nach Definition. </a:t>
            </a:r>
          </a:p>
          <a:p>
            <a:r>
              <a:rPr lang="de-AT" dirty="0"/>
              <a:t>Es können Farben, Größen, Rahmenlinien, Schatten, Positionen, Hintergrundbilder und vieles weitere definiert werden. </a:t>
            </a:r>
          </a:p>
          <a:p>
            <a:r>
              <a:rPr lang="de-AT" dirty="0"/>
              <a:t>CSS Stile können entweder als Datei in die Webseite eingebunden werden, oder im HTML direkt definiert werden, letzteres sollte gut überlegt sein!</a:t>
            </a:r>
          </a:p>
        </p:txBody>
      </p:sp>
      <p:pic>
        <p:nvPicPr>
          <p:cNvPr id="4" name="Picture 2" descr="Cascading Style Sheets – Wikipedia">
            <a:extLst>
              <a:ext uri="{FF2B5EF4-FFF2-40B4-BE49-F238E27FC236}">
                <a16:creationId xmlns:a16="http://schemas.microsoft.com/office/drawing/2014/main" id="{AEEFECD8-A3D8-1560-90D4-BBD071E43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9111" y="2403915"/>
            <a:ext cx="2069179" cy="2919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009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229233-9672-4675-99B7-6CBCEF1CD4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in Bild, das Screenshot, Wasser, Blau, unterwasser enthält.&#10;&#10;Automatisch generierte Beschreibung">
            <a:extLst>
              <a:ext uri="{FF2B5EF4-FFF2-40B4-BE49-F238E27FC236}">
                <a16:creationId xmlns:a16="http://schemas.microsoft.com/office/drawing/2014/main" id="{8888D5D7-5569-BBD7-CF94-2A7F62111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" r="33284"/>
          <a:stretch/>
        </p:blipFill>
        <p:spPr>
          <a:xfrm>
            <a:off x="20" y="-2"/>
            <a:ext cx="8115280" cy="6858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5FF010-B53C-46BE-BEEF-AF926A00F6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8500" y="2057400"/>
            <a:ext cx="4876800" cy="27432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09AD9C-1F43-4138-A72B-8CA988EDD4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300" y="2057400"/>
            <a:ext cx="3276600" cy="2743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16823A-F0C0-9F76-4B25-AE0CF378C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5626" y="2505059"/>
            <a:ext cx="4409527" cy="1853023"/>
          </a:xfrm>
        </p:spPr>
        <p:txBody>
          <a:bodyPr anchor="ctr">
            <a:normAutofit/>
          </a:bodyPr>
          <a:lstStyle/>
          <a:p>
            <a:r>
              <a:rPr lang="de-AT" sz="3200" dirty="0"/>
              <a:t>CSS </a:t>
            </a:r>
            <a:r>
              <a:rPr lang="de-AT" sz="3200" dirty="0" smtClean="0"/>
              <a:t>– Box Modell</a:t>
            </a:r>
            <a:endParaRPr lang="de-AT" sz="3200" dirty="0"/>
          </a:p>
        </p:txBody>
      </p:sp>
      <p:pic>
        <p:nvPicPr>
          <p:cNvPr id="1026" name="Picture 2" descr="Cascading Style Sheets – Wikipedia">
            <a:extLst>
              <a:ext uri="{FF2B5EF4-FFF2-40B4-BE49-F238E27FC236}">
                <a16:creationId xmlns:a16="http://schemas.microsoft.com/office/drawing/2014/main" id="{CAA3119D-4723-2DA8-23B0-07F0A4409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682" y="2602360"/>
            <a:ext cx="1171835" cy="165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53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1149DC-9D6B-A568-CC88-0C9834BEA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Box Modell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5BE335-D373-C792-A4ED-E35F6905E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749" y="1928679"/>
            <a:ext cx="6160201" cy="4307136"/>
          </a:xfrm>
        </p:spPr>
        <p:txBody>
          <a:bodyPr>
            <a:normAutofit/>
          </a:bodyPr>
          <a:lstStyle/>
          <a:p>
            <a:r>
              <a:rPr lang="de-AT" dirty="0"/>
              <a:t>Das Box Model beschreibt, auf welche Weise ein Element Platz einnimmt, wo und wie es Platz reserviert. Von innen nach außen hat jedes Element folgende Bereiche: </a:t>
            </a:r>
          </a:p>
          <a:p>
            <a:r>
              <a:rPr lang="de-AT" b="1" dirty="0" err="1"/>
              <a:t>c</a:t>
            </a:r>
            <a:r>
              <a:rPr lang="de-AT" b="1" dirty="0" err="1" smtClean="0"/>
              <a:t>ontent</a:t>
            </a:r>
            <a:r>
              <a:rPr lang="de-AT" dirty="0" smtClean="0"/>
              <a:t>: Bereich </a:t>
            </a:r>
            <a:r>
              <a:rPr lang="de-AT" dirty="0"/>
              <a:t>in dem Inhalt platziert wird </a:t>
            </a:r>
          </a:p>
          <a:p>
            <a:r>
              <a:rPr lang="de-AT" b="1" dirty="0" err="1"/>
              <a:t>padding</a:t>
            </a:r>
            <a:r>
              <a:rPr lang="de-AT" dirty="0"/>
              <a:t>: Abstand zum Rand des Elements </a:t>
            </a:r>
          </a:p>
          <a:p>
            <a:r>
              <a:rPr lang="de-AT" b="1" dirty="0" err="1"/>
              <a:t>border</a:t>
            </a:r>
            <a:r>
              <a:rPr lang="de-AT" dirty="0"/>
              <a:t>: Rand des Elements </a:t>
            </a:r>
          </a:p>
          <a:p>
            <a:r>
              <a:rPr lang="de-AT" b="1" dirty="0" err="1"/>
              <a:t>margin</a:t>
            </a:r>
            <a:r>
              <a:rPr lang="de-AT" dirty="0"/>
              <a:t>: Abstand zu anderen Elementen </a:t>
            </a:r>
          </a:p>
        </p:txBody>
      </p:sp>
      <p:sp>
        <p:nvSpPr>
          <p:cNvPr id="4" name="AutoShape 2" descr="Bootstrap">
            <a:extLst>
              <a:ext uri="{FF2B5EF4-FFF2-40B4-BE49-F238E27FC236}">
                <a16:creationId xmlns:a16="http://schemas.microsoft.com/office/drawing/2014/main" id="{B2D97E5E-59AD-7A5C-6637-DC23FC432F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62087" y="5038287"/>
            <a:ext cx="2395057" cy="239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sp>
        <p:nvSpPr>
          <p:cNvPr id="6" name="AutoShape 4" descr="Bootstrap">
            <a:extLst>
              <a:ext uri="{FF2B5EF4-FFF2-40B4-BE49-F238E27FC236}">
                <a16:creationId xmlns:a16="http://schemas.microsoft.com/office/drawing/2014/main" id="{AE19536E-7D3B-43B7-3C57-1A83E196D5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B2B7C55-6DD6-6ECE-3EE0-8D2D3BE36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1238" y="2057401"/>
            <a:ext cx="3370591" cy="263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4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1149DC-9D6B-A568-CC88-0C9834BEA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Box </a:t>
            </a:r>
            <a:r>
              <a:rPr lang="de-AT" dirty="0" smtClean="0"/>
              <a:t>Modell Einheiten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5BE335-D373-C792-A4ED-E35F6905E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749" y="1928679"/>
            <a:ext cx="6160201" cy="4307136"/>
          </a:xfrm>
        </p:spPr>
        <p:txBody>
          <a:bodyPr>
            <a:normAutofit fontScale="92500" lnSpcReduction="20000"/>
          </a:bodyPr>
          <a:lstStyle/>
          <a:p>
            <a:r>
              <a:rPr lang="de-DE" b="1" dirty="0"/>
              <a:t>Pixel (</a:t>
            </a:r>
            <a:r>
              <a:rPr lang="de-DE" b="1" dirty="0" err="1"/>
              <a:t>px</a:t>
            </a:r>
            <a:r>
              <a:rPr lang="de-DE" b="1" dirty="0"/>
              <a:t>): </a:t>
            </a:r>
            <a:r>
              <a:rPr lang="de-DE" dirty="0"/>
              <a:t>Die Einheit "</a:t>
            </a:r>
            <a:r>
              <a:rPr lang="de-DE" dirty="0" err="1"/>
              <a:t>px</a:t>
            </a:r>
            <a:r>
              <a:rPr lang="de-DE" dirty="0"/>
              <a:t>" (Pixel) ist eine feste Einheit und gibt die Anzahl der Bildpunkte auf dem Bildschirm an. Zum Beispiel: 10px, 20px, usw</a:t>
            </a:r>
            <a:r>
              <a:rPr lang="de-DE" dirty="0" smtClean="0"/>
              <a:t>.</a:t>
            </a:r>
            <a:endParaRPr lang="de-DE" dirty="0"/>
          </a:p>
          <a:p>
            <a:r>
              <a:rPr lang="de-DE" b="1" dirty="0" err="1"/>
              <a:t>Em</a:t>
            </a:r>
            <a:r>
              <a:rPr lang="de-DE" b="1" dirty="0"/>
              <a:t>: </a:t>
            </a:r>
            <a:r>
              <a:rPr lang="de-DE" dirty="0"/>
              <a:t>Die Einheit "</a:t>
            </a:r>
            <a:r>
              <a:rPr lang="de-DE" dirty="0" err="1"/>
              <a:t>em</a:t>
            </a:r>
            <a:r>
              <a:rPr lang="de-DE" dirty="0"/>
              <a:t>" ist relativ zur aktuellen Schriftgröße des Elements. Zum Beispiel: 1em, 1.5em, usw.</a:t>
            </a:r>
          </a:p>
          <a:p>
            <a:r>
              <a:rPr lang="de-DE" b="1" dirty="0"/>
              <a:t>Rem</a:t>
            </a:r>
            <a:r>
              <a:rPr lang="de-DE" dirty="0"/>
              <a:t>: Die Einheit "</a:t>
            </a:r>
            <a:r>
              <a:rPr lang="de-DE" dirty="0" err="1"/>
              <a:t>rem</a:t>
            </a:r>
            <a:r>
              <a:rPr lang="de-DE" dirty="0"/>
              <a:t>" ist relativ zur Schriftgröße des Wurzelelements (normalerweise des &lt;</a:t>
            </a:r>
            <a:r>
              <a:rPr lang="de-DE" dirty="0" err="1"/>
              <a:t>html</a:t>
            </a:r>
            <a:r>
              <a:rPr lang="de-DE" dirty="0"/>
              <a:t>&gt;-Elements). Zum Beispiel: 1rem, 1.5rem, usw</a:t>
            </a:r>
            <a:r>
              <a:rPr lang="de-DE" dirty="0" smtClean="0"/>
              <a:t>.</a:t>
            </a:r>
            <a:endParaRPr lang="de-DE" b="1" dirty="0" smtClean="0"/>
          </a:p>
          <a:p>
            <a:r>
              <a:rPr lang="de-DE" b="1" dirty="0" smtClean="0"/>
              <a:t>Prozent </a:t>
            </a:r>
            <a:r>
              <a:rPr lang="de-DE" b="1" dirty="0"/>
              <a:t>(%): </a:t>
            </a:r>
            <a:r>
              <a:rPr lang="de-DE" dirty="0"/>
              <a:t>Prozentuale Werte beziehen sich auf einen Prozentsatz der Breite des übergeordneten Elements. Zum Beispiel: 10%, 50%, usw</a:t>
            </a:r>
            <a:r>
              <a:rPr lang="de-DE" dirty="0" smtClean="0"/>
              <a:t>.</a:t>
            </a:r>
            <a:endParaRPr lang="de-DE" dirty="0"/>
          </a:p>
          <a:p>
            <a:r>
              <a:rPr lang="de-DE" b="1" dirty="0" err="1" smtClean="0"/>
              <a:t>Viewport</a:t>
            </a:r>
            <a:r>
              <a:rPr lang="de-DE" b="1" dirty="0" smtClean="0"/>
              <a:t> </a:t>
            </a:r>
            <a:r>
              <a:rPr lang="de-DE" b="1" dirty="0"/>
              <a:t>Width (</a:t>
            </a:r>
            <a:r>
              <a:rPr lang="de-DE" b="1" dirty="0" err="1"/>
              <a:t>vw</a:t>
            </a:r>
            <a:r>
              <a:rPr lang="de-DE" b="1" dirty="0"/>
              <a:t>) und </a:t>
            </a:r>
            <a:r>
              <a:rPr lang="de-DE" b="1" dirty="0" err="1"/>
              <a:t>Viewport</a:t>
            </a:r>
            <a:r>
              <a:rPr lang="de-DE" b="1" dirty="0"/>
              <a:t> Height (</a:t>
            </a:r>
            <a:r>
              <a:rPr lang="de-DE" b="1" dirty="0" err="1"/>
              <a:t>vh</a:t>
            </a:r>
            <a:r>
              <a:rPr lang="de-DE" b="1" dirty="0"/>
              <a:t>): </a:t>
            </a:r>
            <a:r>
              <a:rPr lang="de-DE" dirty="0"/>
              <a:t>Diese Einheiten sind relativ zur Breite bzw. Höhe des sichtbaren Bildschirms. Zum Beispiel: 10vw, 5vh, usw.</a:t>
            </a:r>
            <a:endParaRPr lang="de-AT" dirty="0"/>
          </a:p>
        </p:txBody>
      </p:sp>
      <p:sp>
        <p:nvSpPr>
          <p:cNvPr id="4" name="AutoShape 2" descr="Bootstrap">
            <a:extLst>
              <a:ext uri="{FF2B5EF4-FFF2-40B4-BE49-F238E27FC236}">
                <a16:creationId xmlns:a16="http://schemas.microsoft.com/office/drawing/2014/main" id="{B2D97E5E-59AD-7A5C-6637-DC23FC432F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62087" y="5038287"/>
            <a:ext cx="2395057" cy="239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sp>
        <p:nvSpPr>
          <p:cNvPr id="6" name="AutoShape 4" descr="Bootstrap">
            <a:extLst>
              <a:ext uri="{FF2B5EF4-FFF2-40B4-BE49-F238E27FC236}">
                <a16:creationId xmlns:a16="http://schemas.microsoft.com/office/drawing/2014/main" id="{AE19536E-7D3B-43B7-3C57-1A83E196D5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B2B7C55-6DD6-6ECE-3EE0-8D2D3BE36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1238" y="2057401"/>
            <a:ext cx="3370591" cy="263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62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CSS </a:t>
            </a:r>
            <a:r>
              <a:rPr lang="de-AT" dirty="0" smtClean="0"/>
              <a:t>Übung Box Modell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44870" y="1855178"/>
            <a:ext cx="5052645" cy="4137259"/>
          </a:xfrm>
        </p:spPr>
        <p:txBody>
          <a:bodyPr/>
          <a:lstStyle/>
          <a:p>
            <a:r>
              <a:rPr lang="de-AT" dirty="0" smtClean="0"/>
              <a:t>Übungsunterlagen: CSS/Box Model/</a:t>
            </a:r>
          </a:p>
          <a:p>
            <a:r>
              <a:rPr lang="de-AT" dirty="0" smtClean="0"/>
              <a:t>Verwende dein Wissen über das CSS Box Modell und Farben, um das Bild rechts zu reproduzieren</a:t>
            </a:r>
          </a:p>
          <a:p>
            <a:r>
              <a:rPr lang="de-AT" dirty="0" smtClean="0"/>
              <a:t>Eine TODO Liste und Hinweise findest du im index.html File als Kommentar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978"/>
          <a:stretch/>
        </p:blipFill>
        <p:spPr>
          <a:xfrm>
            <a:off x="7218485" y="1389313"/>
            <a:ext cx="4451474" cy="514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55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CSS </a:t>
            </a:r>
            <a:r>
              <a:rPr lang="de-AT" dirty="0" smtClean="0"/>
              <a:t>1 Abschlussübung </a:t>
            </a:r>
            <a:r>
              <a:rPr lang="de-AT" dirty="0" smtClean="0"/>
              <a:t>Motivationsposter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44870" y="1855178"/>
            <a:ext cx="8915402" cy="4137259"/>
          </a:xfrm>
        </p:spPr>
        <p:txBody>
          <a:bodyPr/>
          <a:lstStyle/>
          <a:p>
            <a:r>
              <a:rPr lang="de-AT" dirty="0" smtClean="0"/>
              <a:t>Erstelle ein Motivationsposter ähnlich zu folgendem. Nutze dafür dein Wissen über </a:t>
            </a:r>
            <a:r>
              <a:rPr lang="de-AT" dirty="0" err="1" smtClean="0"/>
              <a:t>Selektoren</a:t>
            </a:r>
            <a:r>
              <a:rPr lang="de-AT" dirty="0" smtClean="0"/>
              <a:t>, Styling und das Box Modell</a:t>
            </a:r>
            <a:endParaRPr lang="en-US" dirty="0"/>
          </a:p>
        </p:txBody>
      </p:sp>
      <p:pic>
        <p:nvPicPr>
          <p:cNvPr id="4098" name="Picture 2" descr="Motivationsposter - Motive und Anwendu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122" y="2821161"/>
            <a:ext cx="5049959" cy="372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06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15C6C17-3994-268F-CD9B-1F627A31A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213" y="370652"/>
            <a:ext cx="8127574" cy="2736443"/>
          </a:xfrm>
        </p:spPr>
        <p:txBody>
          <a:bodyPr/>
          <a:lstStyle/>
          <a:p>
            <a:r>
              <a:rPr lang="de-AT" dirty="0"/>
              <a:t>Viel Erfolg beim Entwickeln!</a:t>
            </a:r>
          </a:p>
        </p:txBody>
      </p:sp>
      <p:pic>
        <p:nvPicPr>
          <p:cNvPr id="2050" name="Picture 2" descr="CODERS.BAY | Linz">
            <a:extLst>
              <a:ext uri="{FF2B5EF4-FFF2-40B4-BE49-F238E27FC236}">
                <a16:creationId xmlns:a16="http://schemas.microsoft.com/office/drawing/2014/main" id="{FC92A2D7-CD40-5160-E3FA-7A115A1EC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119" y="3768185"/>
            <a:ext cx="1507761" cy="150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14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CSS Art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17932" y="5688623"/>
            <a:ext cx="3607222" cy="419001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https://css-art.com/pure-css-lace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3042" y="1951892"/>
            <a:ext cx="3925244" cy="345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69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0EF6CC-BFA0-AE32-24F8-69023ED08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443558" cy="1371600"/>
          </a:xfrm>
        </p:spPr>
        <p:txBody>
          <a:bodyPr>
            <a:normAutofit/>
          </a:bodyPr>
          <a:lstStyle/>
          <a:p>
            <a:r>
              <a:rPr lang="de-AT" dirty="0"/>
              <a:t>Einbinden von CSS (extern)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6F350D-09CB-A270-0CE8-C46BCB465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299" y="2057400"/>
            <a:ext cx="9642231" cy="4137259"/>
          </a:xfrm>
        </p:spPr>
        <p:txBody>
          <a:bodyPr/>
          <a:lstStyle/>
          <a:p>
            <a:r>
              <a:rPr lang="de-AT" dirty="0"/>
              <a:t>Mit einem externen Stylesheet kann mit einer Änderung an einer Stelle, das Aussehen mehrerer Seiten geändert </a:t>
            </a:r>
            <a:r>
              <a:rPr lang="de-AT" dirty="0" smtClean="0"/>
              <a:t>werden</a:t>
            </a:r>
          </a:p>
          <a:p>
            <a:r>
              <a:rPr lang="de-DE" dirty="0"/>
              <a:t>Jede HTML-Seite muss eine Verweis auf die externe Stylesheet-Datei innerhalb des &lt;link&gt;-Elements im &lt;</a:t>
            </a:r>
            <a:r>
              <a:rPr lang="de-DE" dirty="0" err="1"/>
              <a:t>head</a:t>
            </a:r>
            <a:r>
              <a:rPr lang="de-DE" dirty="0"/>
              <a:t>&gt;-Bereich enthalten.</a:t>
            </a:r>
            <a:r>
              <a:rPr lang="de-AT" dirty="0"/>
              <a:t/>
            </a:r>
            <a:br>
              <a:rPr lang="de-AT" dirty="0"/>
            </a:br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71871D0-4E41-5A46-D585-154C5B461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129" y="4126029"/>
            <a:ext cx="5153744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30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0EF6CC-BFA0-AE32-24F8-69023ED08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443558" cy="1371600"/>
          </a:xfrm>
        </p:spPr>
        <p:txBody>
          <a:bodyPr>
            <a:normAutofit/>
          </a:bodyPr>
          <a:lstStyle/>
          <a:p>
            <a:r>
              <a:rPr lang="de-AT" dirty="0"/>
              <a:t>Einbinden von CSS </a:t>
            </a:r>
            <a:r>
              <a:rPr lang="de-AT" dirty="0" smtClean="0"/>
              <a:t>(internal)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6F350D-09CB-A270-0CE8-C46BCB465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1" y="2057400"/>
            <a:ext cx="5694484" cy="4137259"/>
          </a:xfrm>
        </p:spPr>
        <p:txBody>
          <a:bodyPr/>
          <a:lstStyle/>
          <a:p>
            <a:r>
              <a:rPr lang="de-AT" dirty="0" smtClean="0"/>
              <a:t>Bei </a:t>
            </a:r>
            <a:r>
              <a:rPr lang="de-AT" dirty="0"/>
              <a:t>internem Styling wird das Aussehen einer speziellen Seite definiert. CSS Code wird innerhalb der HTML Datei geschrieben </a:t>
            </a:r>
            <a:endParaRPr lang="de-AT" dirty="0" smtClean="0"/>
          </a:p>
          <a:p>
            <a:r>
              <a:rPr lang="de-DE" dirty="0" smtClean="0"/>
              <a:t>Das </a:t>
            </a:r>
            <a:r>
              <a:rPr lang="de-DE" dirty="0"/>
              <a:t>interne Stylesheet wird innerhalb des &lt;style&gt;-Elements im &lt;</a:t>
            </a:r>
            <a:r>
              <a:rPr lang="de-DE" dirty="0" err="1"/>
              <a:t>head</a:t>
            </a:r>
            <a:r>
              <a:rPr lang="de-DE" dirty="0" smtClean="0"/>
              <a:t>&gt;-oder im &lt;</a:t>
            </a:r>
            <a:r>
              <a:rPr lang="de-DE" dirty="0" err="1" smtClean="0"/>
              <a:t>body</a:t>
            </a:r>
            <a:r>
              <a:rPr lang="de-DE" dirty="0" smtClean="0"/>
              <a:t>&gt; Bereich </a:t>
            </a:r>
            <a:r>
              <a:rPr lang="de-DE" dirty="0"/>
              <a:t>definiert.</a:t>
            </a:r>
            <a:endParaRPr lang="de-AT" dirty="0"/>
          </a:p>
          <a:p>
            <a:endParaRPr lang="de-AT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C6201C0-96D2-F662-F7DD-CBAC3BAA6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808" y="2211237"/>
            <a:ext cx="3267531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35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0EF6CC-BFA0-AE32-24F8-69023ED08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443558" cy="1371600"/>
          </a:xfrm>
        </p:spPr>
        <p:txBody>
          <a:bodyPr>
            <a:normAutofit/>
          </a:bodyPr>
          <a:lstStyle/>
          <a:p>
            <a:r>
              <a:rPr lang="de-AT" dirty="0"/>
              <a:t>Einbinden von CSS </a:t>
            </a:r>
            <a:r>
              <a:rPr lang="de-AT" dirty="0" smtClean="0"/>
              <a:t>(inline)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6F350D-09CB-A270-0CE8-C46BCB465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2057400"/>
            <a:ext cx="9443557" cy="4137259"/>
          </a:xfrm>
        </p:spPr>
        <p:txBody>
          <a:bodyPr/>
          <a:lstStyle/>
          <a:p>
            <a:r>
              <a:rPr lang="de-DE" dirty="0"/>
              <a:t>Ein Inline-Style kann verwendet werden, um einen einzigartigen Stil für ein einzelnes Element anzuwenden</a:t>
            </a:r>
            <a:r>
              <a:rPr lang="de-DE" dirty="0" smtClean="0"/>
              <a:t>.</a:t>
            </a:r>
            <a:endParaRPr lang="de-DE" dirty="0"/>
          </a:p>
          <a:p>
            <a:r>
              <a:rPr lang="de-DE" dirty="0"/>
              <a:t>Um Inline-Styles zu verwenden, fügen Sie das style-Attribut zum entsprechenden Element hinzu. Das style-Attribut kann jede CSS-Eigenschaft enthalten</a:t>
            </a:r>
            <a:r>
              <a:rPr lang="de-DE" dirty="0" smtClean="0"/>
              <a:t>.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/>
              <a:t>Ein Inline-Style verliert viele der Vorteile eines Stylesheets (indem er Inhalt und Präsentation miteinander vermischt). Verwenden Sie diese Methode </a:t>
            </a:r>
            <a:r>
              <a:rPr lang="de-DE" dirty="0" smtClean="0"/>
              <a:t>sparsam!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387" y="3775479"/>
            <a:ext cx="7773074" cy="7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040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229233-9672-4675-99B7-6CBCEF1CD4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in Bild, das Screenshot, Wasser, Blau, unterwasser enthält.&#10;&#10;Automatisch generierte Beschreibung">
            <a:extLst>
              <a:ext uri="{FF2B5EF4-FFF2-40B4-BE49-F238E27FC236}">
                <a16:creationId xmlns:a16="http://schemas.microsoft.com/office/drawing/2014/main" id="{8888D5D7-5569-BBD7-CF94-2A7F62111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" r="33284"/>
          <a:stretch/>
        </p:blipFill>
        <p:spPr>
          <a:xfrm>
            <a:off x="20" y="-2"/>
            <a:ext cx="8115280" cy="6858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5FF010-B53C-46BE-BEEF-AF926A00F6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8500" y="2057400"/>
            <a:ext cx="4876800" cy="27432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09AD9C-1F43-4138-A72B-8CA988EDD4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300" y="2057400"/>
            <a:ext cx="3276600" cy="2743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16823A-F0C0-9F76-4B25-AE0CF378C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5627" y="2505059"/>
            <a:ext cx="3740181" cy="1853023"/>
          </a:xfrm>
        </p:spPr>
        <p:txBody>
          <a:bodyPr anchor="ctr">
            <a:normAutofit/>
          </a:bodyPr>
          <a:lstStyle/>
          <a:p>
            <a:r>
              <a:rPr lang="de-AT" sz="3200" dirty="0"/>
              <a:t>CSS - </a:t>
            </a:r>
            <a:r>
              <a:rPr lang="de-AT" sz="3200" dirty="0" err="1" smtClean="0"/>
              <a:t>Selektoren</a:t>
            </a:r>
            <a:endParaRPr lang="de-AT" sz="3200" dirty="0"/>
          </a:p>
        </p:txBody>
      </p:sp>
      <p:pic>
        <p:nvPicPr>
          <p:cNvPr id="1026" name="Picture 2" descr="Cascading Style Sheets – Wikipedia">
            <a:extLst>
              <a:ext uri="{FF2B5EF4-FFF2-40B4-BE49-F238E27FC236}">
                <a16:creationId xmlns:a16="http://schemas.microsoft.com/office/drawing/2014/main" id="{CAA3119D-4723-2DA8-23B0-07F0A4409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682" y="2602360"/>
            <a:ext cx="1171835" cy="165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74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Aufbau von Stilen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38301" y="2057400"/>
            <a:ext cx="5377962" cy="4137259"/>
          </a:xfrm>
        </p:spPr>
        <p:txBody>
          <a:bodyPr/>
          <a:lstStyle/>
          <a:p>
            <a:r>
              <a:rPr lang="de-DE" dirty="0"/>
              <a:t>CSS Stil D</a:t>
            </a:r>
            <a:r>
              <a:rPr lang="de-DE" dirty="0" smtClean="0"/>
              <a:t>efinitionen </a:t>
            </a:r>
            <a:r>
              <a:rPr lang="de-DE" dirty="0"/>
              <a:t>bestehen aus sogenannten </a:t>
            </a:r>
            <a:r>
              <a:rPr lang="de-DE" b="1" dirty="0" err="1"/>
              <a:t>Selektoren</a:t>
            </a:r>
            <a:r>
              <a:rPr lang="de-DE" dirty="0"/>
              <a:t> und dazu gehörenden Stilen. </a:t>
            </a:r>
            <a:endParaRPr lang="de-DE" dirty="0" smtClean="0"/>
          </a:p>
          <a:p>
            <a:r>
              <a:rPr lang="de-DE" dirty="0" smtClean="0"/>
              <a:t>Der</a:t>
            </a:r>
            <a:r>
              <a:rPr lang="de-DE" b="1" dirty="0" smtClean="0"/>
              <a:t> </a:t>
            </a:r>
            <a:r>
              <a:rPr lang="de-DE" b="1" dirty="0" err="1"/>
              <a:t>Selektor</a:t>
            </a:r>
            <a:r>
              <a:rPr lang="de-DE" b="1" dirty="0"/>
              <a:t> </a:t>
            </a:r>
            <a:r>
              <a:rPr lang="de-DE" dirty="0" smtClean="0"/>
              <a:t>definiert</a:t>
            </a:r>
            <a:r>
              <a:rPr lang="de-DE" dirty="0"/>
              <a:t>, für welches Element, bzw. für welche Elemente ein bestimmter Stil gilt. </a:t>
            </a:r>
            <a:endParaRPr lang="de-DE" dirty="0" smtClean="0"/>
          </a:p>
          <a:p>
            <a:r>
              <a:rPr lang="de-DE" dirty="0" smtClean="0"/>
              <a:t>Auf </a:t>
            </a:r>
            <a:r>
              <a:rPr lang="de-DE" dirty="0"/>
              <a:t>den </a:t>
            </a:r>
            <a:r>
              <a:rPr lang="de-DE" dirty="0" err="1"/>
              <a:t>Selektor</a:t>
            </a:r>
            <a:r>
              <a:rPr lang="de-DE" dirty="0"/>
              <a:t> folgen </a:t>
            </a:r>
            <a:r>
              <a:rPr lang="de-DE" b="1" dirty="0"/>
              <a:t>geschwungene Klammern</a:t>
            </a:r>
            <a:r>
              <a:rPr lang="de-DE" dirty="0"/>
              <a:t>, im inneren von diesen sind die einzelnen Stile als </a:t>
            </a:r>
            <a:r>
              <a:rPr lang="de-DE" b="1" dirty="0"/>
              <a:t>Key-Value Paare </a:t>
            </a:r>
            <a:r>
              <a:rPr lang="de-DE" dirty="0" smtClean="0"/>
              <a:t>definiert</a:t>
            </a:r>
            <a:r>
              <a:rPr lang="de-DE" dirty="0"/>
              <a:t>. </a:t>
            </a:r>
            <a:endParaRPr lang="de-DE" dirty="0" smtClean="0"/>
          </a:p>
          <a:p>
            <a:r>
              <a:rPr lang="de-DE" dirty="0" smtClean="0"/>
              <a:t>Diese werden </a:t>
            </a:r>
            <a:r>
              <a:rPr lang="de-DE" dirty="0"/>
              <a:t>mit : (Doppelpunkt) getrennt und am Ende der Zeile mit ; (Semikolon) abgeschlossen.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583" y="2223173"/>
            <a:ext cx="4141380" cy="222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73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Encase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E729BF"/>
      </a:accent1>
      <a:accent2>
        <a:srgbClr val="AD17D5"/>
      </a:accent2>
      <a:accent3>
        <a:srgbClr val="7029E7"/>
      </a:accent3>
      <a:accent4>
        <a:srgbClr val="2E35D9"/>
      </a:accent4>
      <a:accent5>
        <a:srgbClr val="2980E7"/>
      </a:accent5>
      <a:accent6>
        <a:srgbClr val="17BDD5"/>
      </a:accent6>
      <a:hlink>
        <a:srgbClr val="3F64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1440</Words>
  <Application>Microsoft Office PowerPoint</Application>
  <PresentationFormat>Breitbild</PresentationFormat>
  <Paragraphs>181</Paragraphs>
  <Slides>35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35</vt:i4>
      </vt:variant>
    </vt:vector>
  </HeadingPairs>
  <TitlesOfParts>
    <vt:vector size="39" baseType="lpstr">
      <vt:lpstr>Arial</vt:lpstr>
      <vt:lpstr>Avenir Next LT Pro</vt:lpstr>
      <vt:lpstr>Avenir Next LT Pro Light</vt:lpstr>
      <vt:lpstr>EncaseVTI</vt:lpstr>
      <vt:lpstr>CSS – Grundlagen I</vt:lpstr>
      <vt:lpstr>Übersicht</vt:lpstr>
      <vt:lpstr>CSS Wozu und Warum?</vt:lpstr>
      <vt:lpstr>CSS Art</vt:lpstr>
      <vt:lpstr>Einbinden von CSS (extern)</vt:lpstr>
      <vt:lpstr>Einbinden von CSS (internal)</vt:lpstr>
      <vt:lpstr>Einbinden von CSS (inline)</vt:lpstr>
      <vt:lpstr>CSS - Selektoren</vt:lpstr>
      <vt:lpstr>Aufbau von Stilen</vt:lpstr>
      <vt:lpstr>Einfache Selektoren: Tag-Selektor</vt:lpstr>
      <vt:lpstr>Einfache Selektoren: Class-Selektor</vt:lpstr>
      <vt:lpstr>Einfache Selektoren: ID-Selektor</vt:lpstr>
      <vt:lpstr>Pseudo-class Selektoren</vt:lpstr>
      <vt:lpstr>Pseudo-element Selektoren</vt:lpstr>
      <vt:lpstr>[Attribut] Selektor</vt:lpstr>
      <vt:lpstr>CSS Selektoren Übung</vt:lpstr>
      <vt:lpstr>CSS – Styling</vt:lpstr>
      <vt:lpstr>Farben</vt:lpstr>
      <vt:lpstr>RGB – (ROT, GRÜN, BLAU) </vt:lpstr>
      <vt:lpstr>Schrift-, Hintergrund- und Rahmen-Farbe</vt:lpstr>
      <vt:lpstr>Schriftgröße</vt:lpstr>
      <vt:lpstr>Schriftstärke</vt:lpstr>
      <vt:lpstr>Schriftart</vt:lpstr>
      <vt:lpstr>Serif vs Sans-serif</vt:lpstr>
      <vt:lpstr>Google Fonts</vt:lpstr>
      <vt:lpstr>Text Ausrichtung</vt:lpstr>
      <vt:lpstr>Zusätzliche Text Formatierung</vt:lpstr>
      <vt:lpstr>Hintergrund</vt:lpstr>
      <vt:lpstr>CSS Übung Styling</vt:lpstr>
      <vt:lpstr>CSS – Box Modell</vt:lpstr>
      <vt:lpstr>CSS Box Modell</vt:lpstr>
      <vt:lpstr>CSS Box Modell Einheiten</vt:lpstr>
      <vt:lpstr>CSS Übung Box Modell</vt:lpstr>
      <vt:lpstr>CSS 1 Abschlussübung Motivationsposter</vt:lpstr>
      <vt:lpstr>Viel Erfolg beim Entwickeln!</vt:lpstr>
    </vt:vector>
  </TitlesOfParts>
  <Company>GRZ IT Center Linz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Dominic Holzweber</dc:creator>
  <cp:lastModifiedBy>Dominic Holzweber</cp:lastModifiedBy>
  <cp:revision>81</cp:revision>
  <dcterms:created xsi:type="dcterms:W3CDTF">2023-08-23T09:07:38Z</dcterms:created>
  <dcterms:modified xsi:type="dcterms:W3CDTF">2023-10-03T13:58:57Z</dcterms:modified>
</cp:coreProperties>
</file>