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376" r:id="rId4"/>
    <p:sldId id="429" r:id="rId5"/>
    <p:sldId id="423" r:id="rId6"/>
    <p:sldId id="413" r:id="rId7"/>
    <p:sldId id="420" r:id="rId8"/>
    <p:sldId id="421" r:id="rId9"/>
    <p:sldId id="415" r:id="rId10"/>
    <p:sldId id="416" r:id="rId11"/>
    <p:sldId id="430" r:id="rId12"/>
    <p:sldId id="424" r:id="rId13"/>
    <p:sldId id="425" r:id="rId14"/>
    <p:sldId id="427" r:id="rId15"/>
    <p:sldId id="428" r:id="rId16"/>
    <p:sldId id="431" r:id="rId17"/>
    <p:sldId id="432" r:id="rId18"/>
    <p:sldId id="29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JavaScript logo and symbol, meaning, history, PNG"/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877" y="62105"/>
            <a:ext cx="1187976" cy="7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063" y="2502485"/>
            <a:ext cx="5061674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 err="1"/>
              <a:t>Javascript</a:t>
            </a:r>
            <a:r>
              <a:rPr lang="de-AT" sz="2800" dirty="0"/>
              <a:t> in Webseiten</a:t>
            </a:r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Elemente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8680" y="2055329"/>
            <a:ext cx="6318503" cy="4137259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Elemente können auf verschiedene Weisen bearbeitet werden:</a:t>
            </a:r>
          </a:p>
          <a:p>
            <a:r>
              <a:rPr lang="de-AT" b="1" dirty="0"/>
              <a:t>style</a:t>
            </a:r>
            <a:r>
              <a:rPr lang="de-AT" dirty="0"/>
              <a:t> lässt uns die Stile auslesen und verändern (Achtung, nur inline Styles auslesbar!)</a:t>
            </a:r>
          </a:p>
          <a:p>
            <a:pPr lvl="1"/>
            <a:r>
              <a:rPr lang="de-AT" dirty="0"/>
              <a:t>die Schreibweise einzelner Stile kann leicht abweiche: Stile, die man in CSS mit – im Namen schreibt, schreibt man in diesem Objekt in </a:t>
            </a:r>
            <a:r>
              <a:rPr lang="de-AT" dirty="0" err="1"/>
              <a:t>camelCase</a:t>
            </a:r>
            <a:r>
              <a:rPr lang="de-AT" dirty="0"/>
              <a:t> (z.B. background-color in CSS entspricht </a:t>
            </a:r>
            <a:r>
              <a:rPr lang="de-AT" dirty="0" err="1"/>
              <a:t>backgroundColor</a:t>
            </a:r>
            <a:r>
              <a:rPr lang="de-AT" dirty="0"/>
              <a:t> in JavaScript).</a:t>
            </a:r>
          </a:p>
          <a:p>
            <a:r>
              <a:rPr lang="de-AT" dirty="0" err="1"/>
              <a:t>className</a:t>
            </a:r>
            <a:r>
              <a:rPr lang="de-AT" dirty="0"/>
              <a:t> bzw. </a:t>
            </a:r>
            <a:r>
              <a:rPr lang="de-AT" dirty="0" err="1"/>
              <a:t>classList</a:t>
            </a:r>
            <a:r>
              <a:rPr lang="de-AT" dirty="0"/>
              <a:t> lässt uns die Klassen eines Elements lesen und verändern</a:t>
            </a:r>
          </a:p>
          <a:p>
            <a:r>
              <a:rPr lang="de-AT" dirty="0" err="1"/>
              <a:t>innerText</a:t>
            </a:r>
            <a:r>
              <a:rPr lang="de-AT" dirty="0"/>
              <a:t> bzw. </a:t>
            </a:r>
            <a:r>
              <a:rPr lang="de-AT" dirty="0" err="1"/>
              <a:t>innerHTML</a:t>
            </a:r>
            <a:r>
              <a:rPr lang="de-AT" dirty="0"/>
              <a:t> lässt uns den Inhalt des Elements verändern</a:t>
            </a:r>
          </a:p>
          <a:p>
            <a:r>
              <a:rPr lang="de-AT" dirty="0" err="1"/>
              <a:t>value</a:t>
            </a:r>
            <a:r>
              <a:rPr lang="de-AT" dirty="0"/>
              <a:t> lässt uns den Wert eines Input-Elements auslesen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6371F8-3DDA-7FDE-9014-17A931662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" r="54904" b="12968"/>
          <a:stretch/>
        </p:blipFill>
        <p:spPr>
          <a:xfrm>
            <a:off x="7723248" y="2034941"/>
            <a:ext cx="4330843" cy="19497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8362078-BB75-F0F3-7350-8D304ABB8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63" b="19498"/>
          <a:stretch/>
        </p:blipFill>
        <p:spPr>
          <a:xfrm>
            <a:off x="7763596" y="4368746"/>
            <a:ext cx="4250148" cy="18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4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 zu DOM Manipulation Teil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7523" y="2057400"/>
            <a:ext cx="5855912" cy="4137259"/>
          </a:xfrm>
        </p:spPr>
        <p:txBody>
          <a:bodyPr>
            <a:normAutofit/>
          </a:bodyPr>
          <a:lstStyle/>
          <a:p>
            <a:r>
              <a:rPr lang="de-DE" dirty="0" smtClean="0"/>
              <a:t>Schreibe eine JavaScript-Datei (index.js) und manipuliere den DOM, um Folgendes zu erreichen:</a:t>
            </a:r>
          </a:p>
          <a:p>
            <a:r>
              <a:rPr lang="de-DE" dirty="0" smtClean="0"/>
              <a:t>Wähle das &lt;p&gt;-Element mit der ID "</a:t>
            </a:r>
            <a:r>
              <a:rPr lang="de-DE" dirty="0" err="1" smtClean="0"/>
              <a:t>output</a:t>
            </a:r>
            <a:r>
              <a:rPr lang="de-DE" dirty="0" smtClean="0"/>
              <a:t>" aus und ändere seinen Textinhalt auf "Text geändert!".</a:t>
            </a:r>
          </a:p>
          <a:p>
            <a:r>
              <a:rPr lang="de-DE" dirty="0" smtClean="0"/>
              <a:t>Wähle </a:t>
            </a:r>
            <a:r>
              <a:rPr lang="de-DE" dirty="0"/>
              <a:t>das &lt;h1&gt;-Element innerhalb des &lt;div&gt; mit der ID "main-container" aus und ändere seinen Textinhalt auf "DOM-Manipulationsübung abgeschlossen</a:t>
            </a:r>
            <a:r>
              <a:rPr lang="de-DE" dirty="0" smtClean="0"/>
              <a:t>!".</a:t>
            </a:r>
            <a:endParaRPr lang="de-DE" dirty="0"/>
          </a:p>
          <a:p>
            <a:r>
              <a:rPr lang="de-DE" dirty="0" smtClean="0"/>
              <a:t>Wähle </a:t>
            </a:r>
            <a:r>
              <a:rPr lang="de-DE" dirty="0"/>
              <a:t>das &lt;</a:t>
            </a:r>
            <a:r>
              <a:rPr lang="de-DE" dirty="0" err="1"/>
              <a:t>button</a:t>
            </a:r>
            <a:r>
              <a:rPr lang="de-DE" dirty="0"/>
              <a:t>&gt;-Element mit der ID "</a:t>
            </a:r>
            <a:r>
              <a:rPr lang="de-DE" dirty="0" err="1"/>
              <a:t>changeTextButton</a:t>
            </a:r>
            <a:r>
              <a:rPr lang="de-DE" dirty="0"/>
              <a:t>" aus und ändere </a:t>
            </a:r>
            <a:r>
              <a:rPr lang="de-DE" dirty="0" smtClean="0"/>
              <a:t>seinen Textinhalt auf "Klick mich!„ und seine Hintergrundfarbe auf blau.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r="25433"/>
          <a:stretch/>
        </p:blipFill>
        <p:spPr>
          <a:xfrm>
            <a:off x="7071220" y="2203704"/>
            <a:ext cx="4761115" cy="38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Elemente erstellen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0979" y="1885551"/>
            <a:ext cx="10217261" cy="4137259"/>
          </a:xfrm>
        </p:spPr>
        <p:txBody>
          <a:bodyPr>
            <a:normAutofit/>
          </a:bodyPr>
          <a:lstStyle/>
          <a:p>
            <a:r>
              <a:rPr lang="de-AT" dirty="0"/>
              <a:t>Mit </a:t>
            </a:r>
            <a:r>
              <a:rPr lang="de-AT" dirty="0" err="1"/>
              <a:t>document.createElement</a:t>
            </a:r>
            <a:r>
              <a:rPr lang="de-AT" dirty="0"/>
              <a:t>(</a:t>
            </a:r>
            <a:r>
              <a:rPr lang="de-AT" dirty="0" err="1"/>
              <a:t>tagname</a:t>
            </a:r>
            <a:r>
              <a:rPr lang="de-AT" dirty="0"/>
              <a:t>) kann man Elemente erstellen.</a:t>
            </a:r>
          </a:p>
          <a:p>
            <a:r>
              <a:rPr lang="de-AT" dirty="0"/>
              <a:t>Mit .</a:t>
            </a:r>
            <a:r>
              <a:rPr lang="de-AT" dirty="0" err="1"/>
              <a:t>appendChild</a:t>
            </a:r>
            <a:r>
              <a:rPr lang="de-AT" dirty="0"/>
              <a:t>(</a:t>
            </a:r>
            <a:r>
              <a:rPr lang="de-AT" dirty="0" err="1"/>
              <a:t>createdElement</a:t>
            </a:r>
            <a:r>
              <a:rPr lang="de-AT" dirty="0"/>
              <a:t>) kann man sie an gewünschter Stelle einfügen, es hängt das </a:t>
            </a:r>
            <a:r>
              <a:rPr lang="de-AT" dirty="0" err="1"/>
              <a:t>element</a:t>
            </a:r>
            <a:r>
              <a:rPr lang="de-AT" dirty="0"/>
              <a:t> immer als letztes Children an.</a:t>
            </a:r>
          </a:p>
          <a:p>
            <a:r>
              <a:rPr lang="de-AT" dirty="0"/>
              <a:t>Mit .</a:t>
            </a:r>
            <a:r>
              <a:rPr lang="de-AT" dirty="0" err="1"/>
              <a:t>insertBefore</a:t>
            </a:r>
            <a:r>
              <a:rPr lang="de-AT" dirty="0"/>
              <a:t>(</a:t>
            </a:r>
            <a:r>
              <a:rPr lang="de-AT" dirty="0" err="1"/>
              <a:t>createdElement</a:t>
            </a:r>
            <a:r>
              <a:rPr lang="de-AT" dirty="0"/>
              <a:t>, </a:t>
            </a:r>
            <a:r>
              <a:rPr lang="de-AT" dirty="0" err="1"/>
              <a:t>otherChild</a:t>
            </a:r>
            <a:r>
              <a:rPr lang="de-AT" dirty="0"/>
              <a:t>) kann man das Element auch an gewünschter Stelle in den Children platzieren.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5282D3-95E2-57AF-E086-5DBBCCD2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19" y="4147962"/>
            <a:ext cx="9595820" cy="20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Elemente löschen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0979" y="1885551"/>
            <a:ext cx="10217261" cy="4137259"/>
          </a:xfrm>
        </p:spPr>
        <p:txBody>
          <a:bodyPr>
            <a:normAutofit/>
          </a:bodyPr>
          <a:lstStyle/>
          <a:p>
            <a:r>
              <a:rPr lang="de-AT" dirty="0"/>
              <a:t>Mit .</a:t>
            </a:r>
            <a:r>
              <a:rPr lang="de-AT" dirty="0" err="1"/>
              <a:t>remove</a:t>
            </a:r>
            <a:r>
              <a:rPr lang="de-AT" dirty="0"/>
              <a:t>() kann ein Element aus dem DOM gelöscht werden.</a:t>
            </a:r>
          </a:p>
          <a:p>
            <a:r>
              <a:rPr lang="de-AT" dirty="0"/>
              <a:t>Das gleiche kann auch mit </a:t>
            </a:r>
            <a:r>
              <a:rPr lang="de-AT" dirty="0" err="1"/>
              <a:t>Parent.removeChild</a:t>
            </a:r>
            <a:r>
              <a:rPr lang="de-AT" dirty="0"/>
              <a:t>(</a:t>
            </a:r>
            <a:r>
              <a:rPr lang="de-AT" dirty="0" err="1"/>
              <a:t>node</a:t>
            </a:r>
            <a:r>
              <a:rPr lang="de-AT" dirty="0"/>
              <a:t>) erzielt werden. Letztere gibt das entfernte Element zurück, so dass man es an anderer Stelle wieder einfügen kann.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285EBC-FF79-93EE-FFA9-4D48EC8D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49" y="3429000"/>
            <a:ext cx="9963919" cy="24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7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0980" y="1885551"/>
            <a:ext cx="6124804" cy="4137259"/>
          </a:xfrm>
        </p:spPr>
        <p:txBody>
          <a:bodyPr>
            <a:normAutofit lnSpcReduction="10000"/>
          </a:bodyPr>
          <a:lstStyle/>
          <a:p>
            <a:r>
              <a:rPr lang="de-AT" dirty="0"/>
              <a:t>Ein Event ist ein Ereignis, das meist durch eine Interaktion des Benutzers ausgelöst wird, </a:t>
            </a:r>
            <a:r>
              <a:rPr lang="de-AT" dirty="0" err="1"/>
              <a:t>z.B</a:t>
            </a:r>
            <a:r>
              <a:rPr lang="de-AT" dirty="0"/>
              <a:t> der Nutzer drückt einen Button. </a:t>
            </a:r>
          </a:p>
          <a:p>
            <a:r>
              <a:rPr lang="de-AT" dirty="0"/>
              <a:t>JavaScript erlaubt es uns, auf solche Ereignisse zu reagieren, und in Folge dessen Code auszuführen. </a:t>
            </a:r>
          </a:p>
          <a:p>
            <a:r>
              <a:rPr lang="de-AT" dirty="0"/>
              <a:t>Dabei gibt es verschiedene Wege, einen sogenannten</a:t>
            </a:r>
          </a:p>
          <a:p>
            <a:r>
              <a:rPr lang="de-AT" dirty="0"/>
              <a:t>Event-</a:t>
            </a:r>
            <a:r>
              <a:rPr lang="de-AT" dirty="0" err="1"/>
              <a:t>Listener</a:t>
            </a:r>
            <a:r>
              <a:rPr lang="de-AT" dirty="0"/>
              <a:t> zu definieren:</a:t>
            </a:r>
          </a:p>
          <a:p>
            <a:pPr lvl="1"/>
            <a:r>
              <a:rPr lang="de-AT" dirty="0"/>
              <a:t>Direkt im HTML als Attribut (nicht empfohlen!)</a:t>
            </a:r>
          </a:p>
          <a:p>
            <a:pPr lvl="1"/>
            <a:r>
              <a:rPr lang="de-AT" dirty="0"/>
              <a:t>Setzen des Attributs mit JavaScript</a:t>
            </a:r>
          </a:p>
          <a:p>
            <a:pPr lvl="1"/>
            <a:r>
              <a:rPr lang="de-AT" dirty="0"/>
              <a:t>Explizite setzen eines Event-</a:t>
            </a:r>
            <a:r>
              <a:rPr lang="de-AT" dirty="0" err="1"/>
              <a:t>Listeners</a:t>
            </a:r>
            <a:r>
              <a:rPr lang="de-AT" dirty="0"/>
              <a:t> (der bevorzugte Weg):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9ACA569-41CD-6B05-DE3E-6092570D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84" y="2103536"/>
            <a:ext cx="4612695" cy="208133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D60E0FF-12DA-9B49-A7D8-A39AF5BF1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864" y="4367824"/>
            <a:ext cx="4823136" cy="8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1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Eventübersicht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39311" y="2529068"/>
            <a:ext cx="5655104" cy="4123402"/>
          </a:xfrm>
        </p:spPr>
        <p:txBody>
          <a:bodyPr>
            <a:normAutofit/>
          </a:bodyPr>
          <a:lstStyle/>
          <a:p>
            <a:pPr lvl="2"/>
            <a:r>
              <a:rPr lang="de-AT" sz="1500" dirty="0" err="1"/>
              <a:t>click</a:t>
            </a:r>
            <a:r>
              <a:rPr lang="de-AT" sz="1500" dirty="0"/>
              <a:t>: Klick auf ein Element</a:t>
            </a:r>
          </a:p>
          <a:p>
            <a:pPr lvl="2"/>
            <a:r>
              <a:rPr lang="de-AT" sz="1500" dirty="0" err="1"/>
              <a:t>contextmenu</a:t>
            </a:r>
            <a:r>
              <a:rPr lang="de-AT" sz="1500" dirty="0"/>
              <a:t>: Klick mit der rechten Maustaste auf ein Element</a:t>
            </a:r>
          </a:p>
          <a:p>
            <a:pPr lvl="2"/>
            <a:r>
              <a:rPr lang="de-AT" sz="1500" dirty="0" err="1"/>
              <a:t>mouseover</a:t>
            </a:r>
            <a:r>
              <a:rPr lang="de-AT" sz="1500" dirty="0"/>
              <a:t>: Cursor wird über ein Element bewegt</a:t>
            </a:r>
          </a:p>
          <a:p>
            <a:pPr lvl="2"/>
            <a:r>
              <a:rPr lang="de-AT" sz="1500" dirty="0" err="1"/>
              <a:t>mouseout</a:t>
            </a:r>
            <a:r>
              <a:rPr lang="de-AT" sz="1500" dirty="0"/>
              <a:t>: Cursor verlässt ein Element</a:t>
            </a:r>
          </a:p>
          <a:p>
            <a:pPr lvl="2"/>
            <a:r>
              <a:rPr lang="de-AT" sz="1500" dirty="0" err="1"/>
              <a:t>mousedown</a:t>
            </a:r>
            <a:r>
              <a:rPr lang="de-AT" sz="1500" dirty="0"/>
              <a:t>: Maustaste wird gedrückt</a:t>
            </a:r>
          </a:p>
          <a:p>
            <a:pPr lvl="2"/>
            <a:r>
              <a:rPr lang="de-AT" sz="1500" dirty="0" err="1"/>
              <a:t>mouseup</a:t>
            </a:r>
            <a:r>
              <a:rPr lang="de-AT" sz="1500" dirty="0"/>
              <a:t>: Maustaste wird losgelassen</a:t>
            </a:r>
          </a:p>
          <a:p>
            <a:pPr lvl="2"/>
            <a:r>
              <a:rPr lang="de-AT" sz="1500" dirty="0" err="1"/>
              <a:t>mousemove</a:t>
            </a:r>
            <a:r>
              <a:rPr lang="de-AT" sz="1500" dirty="0"/>
              <a:t>: Maus wird bewegt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3E92978-6B03-B6DC-7F6E-769068FF4A7C}"/>
              </a:ext>
            </a:extLst>
          </p:cNvPr>
          <p:cNvSpPr txBox="1">
            <a:spLocks/>
          </p:cNvSpPr>
          <p:nvPr/>
        </p:nvSpPr>
        <p:spPr>
          <a:xfrm>
            <a:off x="6842620" y="2529068"/>
            <a:ext cx="4734187" cy="3168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err="1"/>
              <a:t>dblclick</a:t>
            </a:r>
            <a:r>
              <a:rPr lang="de-AT" dirty="0"/>
              <a:t>: Doppelklick auf ein Element</a:t>
            </a:r>
          </a:p>
          <a:p>
            <a:r>
              <a:rPr lang="de-AT" dirty="0" err="1"/>
              <a:t>submit</a:t>
            </a:r>
            <a:r>
              <a:rPr lang="de-AT" dirty="0"/>
              <a:t>: Formular wird abgeschickt</a:t>
            </a:r>
          </a:p>
          <a:p>
            <a:r>
              <a:rPr lang="de-AT" dirty="0" err="1"/>
              <a:t>focus</a:t>
            </a:r>
            <a:r>
              <a:rPr lang="de-AT" dirty="0"/>
              <a:t>: Anwender setzt den Fokus auf ein Element</a:t>
            </a:r>
          </a:p>
          <a:p>
            <a:r>
              <a:rPr lang="de-AT" dirty="0" err="1"/>
              <a:t>blur</a:t>
            </a:r>
            <a:r>
              <a:rPr lang="de-AT" dirty="0"/>
              <a:t>: Ein Element verliert den Fokus</a:t>
            </a:r>
          </a:p>
          <a:p>
            <a:r>
              <a:rPr lang="de-AT" dirty="0" err="1"/>
              <a:t>keydown</a:t>
            </a:r>
            <a:r>
              <a:rPr lang="de-AT" dirty="0"/>
              <a:t>: Drücken einer Taste auf der Tastatur</a:t>
            </a:r>
          </a:p>
          <a:p>
            <a:r>
              <a:rPr lang="de-AT" dirty="0" err="1"/>
              <a:t>keyup</a:t>
            </a:r>
            <a:r>
              <a:rPr lang="de-AT" dirty="0"/>
              <a:t>: Loslassen einer Taste auf der Tastatur</a:t>
            </a:r>
          </a:p>
          <a:p>
            <a:r>
              <a:rPr lang="de-AT" dirty="0" err="1"/>
              <a:t>load</a:t>
            </a:r>
            <a:r>
              <a:rPr lang="de-AT" dirty="0"/>
              <a:t>: Wird ausgelöst, wenn der Inhalt geladen ist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02FABA2-738C-91D5-6CF9-02D9C87EA886}"/>
              </a:ext>
            </a:extLst>
          </p:cNvPr>
          <p:cNvSpPr txBox="1">
            <a:spLocks/>
          </p:cNvSpPr>
          <p:nvPr/>
        </p:nvSpPr>
        <p:spPr>
          <a:xfrm>
            <a:off x="1341314" y="1861719"/>
            <a:ext cx="9933490" cy="3818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Es gibt in JavaScript eine Vielzahl an Events, hier eine kurze Übersicht über die wichtigsten:</a:t>
            </a:r>
          </a:p>
          <a:p>
            <a:pPr lvl="1"/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53FFF1-AFE6-3934-8CDF-37A4D999EBD3}"/>
              </a:ext>
            </a:extLst>
          </p:cNvPr>
          <p:cNvSpPr txBox="1"/>
          <p:nvPr/>
        </p:nvSpPr>
        <p:spPr>
          <a:xfrm>
            <a:off x="1408425" y="5523347"/>
            <a:ext cx="9509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Wird der Event-</a:t>
            </a:r>
            <a:r>
              <a:rPr lang="de-AT" sz="1800" kern="1200" dirty="0" err="1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Listener</a:t>
            </a: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 als Attribut auf das Element gesetzt, so wird "on" vor den Eventnamen gesetzt</a:t>
            </a:r>
            <a:r>
              <a:rPr lang="de-AT" dirty="0"/>
              <a:t> </a:t>
            </a: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(siehe vorige Folie für ein Beispiel).</a:t>
            </a:r>
            <a:endParaRPr lang="de-A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376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 zu DOM Manipulation Teil 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184" y="2057400"/>
            <a:ext cx="5855912" cy="4137259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Aktualisiere deine </a:t>
            </a:r>
            <a:r>
              <a:rPr lang="de-DE" dirty="0" smtClean="0"/>
              <a:t>index.js-Datei</a:t>
            </a:r>
            <a:r>
              <a:rPr lang="de-DE" dirty="0"/>
              <a:t>, um die Ereignisbehandlung einzubeziehen</a:t>
            </a:r>
            <a:r>
              <a:rPr lang="de-DE" dirty="0" smtClean="0"/>
              <a:t>:</a:t>
            </a:r>
          </a:p>
          <a:p>
            <a:r>
              <a:rPr lang="de-DE" dirty="0" smtClean="0"/>
              <a:t>Füge dem main-container einen weiteren Button mit dem Text „Dark Mode“ nur unter Verwendung von </a:t>
            </a:r>
            <a:r>
              <a:rPr lang="de-DE" dirty="0" err="1" smtClean="0"/>
              <a:t>Javascript</a:t>
            </a:r>
            <a:r>
              <a:rPr lang="de-DE" dirty="0" smtClean="0"/>
              <a:t> hinzu</a:t>
            </a:r>
            <a:endParaRPr lang="de-DE" dirty="0"/>
          </a:p>
          <a:p>
            <a:r>
              <a:rPr lang="de-DE" dirty="0"/>
              <a:t>Füge </a:t>
            </a:r>
            <a:r>
              <a:rPr lang="de-DE" dirty="0" smtClean="0"/>
              <a:t>dem neuen </a:t>
            </a:r>
            <a:r>
              <a:rPr lang="de-DE" dirty="0"/>
              <a:t>Button </a:t>
            </a:r>
            <a:r>
              <a:rPr lang="de-DE" dirty="0" smtClean="0"/>
              <a:t>einen Ereignis </a:t>
            </a:r>
            <a:r>
              <a:rPr lang="de-DE" dirty="0" err="1" smtClean="0"/>
              <a:t>Listener</a:t>
            </a:r>
            <a:r>
              <a:rPr lang="de-DE" dirty="0" smtClean="0"/>
              <a:t> </a:t>
            </a:r>
            <a:r>
              <a:rPr lang="de-DE" dirty="0"/>
              <a:t>hinzu. Wenn darauf geklickt wird, </a:t>
            </a:r>
            <a:r>
              <a:rPr lang="de-DE" dirty="0" smtClean="0"/>
              <a:t>ändert sich </a:t>
            </a:r>
            <a:r>
              <a:rPr lang="de-DE" dirty="0"/>
              <a:t>Hintergrundfarbe des &lt;div&gt; mit der ID "main-container</a:t>
            </a:r>
            <a:r>
              <a:rPr lang="de-DE" dirty="0" smtClean="0"/>
              <a:t>" zu schwarz und die Schrift darin wird weiß. Der Text innerhalb des Buttons ändert sich zu „Light Mode“</a:t>
            </a:r>
            <a:endParaRPr lang="de-DE" dirty="0"/>
          </a:p>
          <a:p>
            <a:r>
              <a:rPr lang="de-DE" dirty="0" smtClean="0"/>
              <a:t>Wird der Button erneut geklickt dann ändert sich die Hintergrundfarbe wieder auf weiß und der Text des neuen Button zu „Dark Mode“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r="25433"/>
          <a:stretch/>
        </p:blipFill>
        <p:spPr>
          <a:xfrm>
            <a:off x="7071220" y="2203704"/>
            <a:ext cx="4761115" cy="38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81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Abschlussübung „The </a:t>
            </a:r>
            <a:r>
              <a:rPr lang="de-AT" dirty="0" err="1" smtClean="0"/>
              <a:t>Dice</a:t>
            </a:r>
            <a:r>
              <a:rPr lang="de-AT" dirty="0" smtClean="0"/>
              <a:t> Game“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3192" y="2057400"/>
            <a:ext cx="6101862" cy="4137259"/>
          </a:xfrm>
        </p:spPr>
        <p:txBody>
          <a:bodyPr/>
          <a:lstStyle/>
          <a:p>
            <a:r>
              <a:rPr lang="de-AT" dirty="0" smtClean="0"/>
              <a:t>Schreibe JS Code um ein Spiel zu implementieren bei dem 2 Würfel zufällig geworfen werden, einer für Spieler 1 und einer für Spieler 2. </a:t>
            </a:r>
          </a:p>
          <a:p>
            <a:r>
              <a:rPr lang="de-AT" dirty="0" smtClean="0"/>
              <a:t>Das Programm soll je nachdem wer die höhere Zahl gewürfelt hat den Sieger ernennen. </a:t>
            </a:r>
          </a:p>
          <a:p>
            <a:r>
              <a:rPr lang="de-AT" dirty="0" smtClean="0"/>
              <a:t>Durch Klick auf einen Button wird das Spiel erneut gestartet	</a:t>
            </a:r>
          </a:p>
          <a:p>
            <a:r>
              <a:rPr lang="de-AT" dirty="0" smtClean="0"/>
              <a:t>Das HTML Grundgerüst findet ihr in euren Codebeispielen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992" y="2057400"/>
            <a:ext cx="4383030" cy="24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04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2" y="501162"/>
            <a:ext cx="8915402" cy="1371600"/>
          </a:xfrm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250" y="1956652"/>
            <a:ext cx="4913503" cy="5006131"/>
          </a:xfrm>
        </p:spPr>
        <p:txBody>
          <a:bodyPr>
            <a:normAutofit/>
          </a:bodyPr>
          <a:lstStyle/>
          <a:p>
            <a:r>
              <a:rPr lang="de-AT" dirty="0" err="1"/>
              <a:t>Javascript</a:t>
            </a:r>
            <a:r>
              <a:rPr lang="de-AT" dirty="0"/>
              <a:t> in Webseite einbinden</a:t>
            </a:r>
          </a:p>
          <a:p>
            <a:r>
              <a:rPr lang="de-AT" dirty="0" err="1"/>
              <a:t>Document</a:t>
            </a:r>
            <a:r>
              <a:rPr lang="de-AT" dirty="0"/>
              <a:t> </a:t>
            </a:r>
            <a:r>
              <a:rPr lang="de-AT" dirty="0" err="1"/>
              <a:t>Object</a:t>
            </a:r>
            <a:r>
              <a:rPr lang="de-AT" dirty="0"/>
              <a:t> Model (DOM)</a:t>
            </a:r>
          </a:p>
          <a:p>
            <a:r>
              <a:rPr lang="de-AT" dirty="0"/>
              <a:t>DOM Elemente selektieren</a:t>
            </a:r>
          </a:p>
          <a:p>
            <a:r>
              <a:rPr lang="de-AT" dirty="0"/>
              <a:t>Elemente bearbeiten</a:t>
            </a:r>
          </a:p>
          <a:p>
            <a:r>
              <a:rPr lang="de-AT" dirty="0"/>
              <a:t>Events</a:t>
            </a:r>
          </a:p>
          <a:p>
            <a:endParaRPr lang="de-AT" sz="1600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1026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841" y="2040622"/>
            <a:ext cx="5081025" cy="31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Javascript</a:t>
            </a:r>
            <a:r>
              <a:rPr lang="de-AT" dirty="0"/>
              <a:t> in Webseite einbinden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131A480-1EE7-3F9B-5823-5D520E7F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2" y="2057400"/>
            <a:ext cx="5833520" cy="4137259"/>
          </a:xfrm>
        </p:spPr>
        <p:txBody>
          <a:bodyPr>
            <a:normAutofit/>
          </a:bodyPr>
          <a:lstStyle/>
          <a:p>
            <a:r>
              <a:rPr lang="de-AT" dirty="0"/>
              <a:t>Über den &lt;</a:t>
            </a:r>
            <a:r>
              <a:rPr lang="de-AT" dirty="0" err="1"/>
              <a:t>script</a:t>
            </a:r>
            <a:r>
              <a:rPr lang="de-AT" dirty="0"/>
              <a:t>&gt; Tag wird JS in HTML </a:t>
            </a:r>
            <a:r>
              <a:rPr lang="de-AT" dirty="0" smtClean="0"/>
              <a:t>Eingebunden</a:t>
            </a:r>
            <a:endParaRPr lang="de-AT" dirty="0" smtClean="0"/>
          </a:p>
          <a:p>
            <a:r>
              <a:rPr lang="de-AT" dirty="0" smtClean="0"/>
              <a:t>Es </a:t>
            </a:r>
            <a:r>
              <a:rPr lang="de-AT" dirty="0"/>
              <a:t>gibt 3 unterschiedliche Möglichkeiten </a:t>
            </a:r>
            <a:r>
              <a:rPr lang="de-AT" dirty="0" err="1"/>
              <a:t>Javascript</a:t>
            </a:r>
            <a:r>
              <a:rPr lang="de-AT" dirty="0"/>
              <a:t> im HTML einzubinden</a:t>
            </a:r>
          </a:p>
          <a:p>
            <a:pPr lvl="1"/>
            <a:r>
              <a:rPr lang="de-AT" dirty="0" smtClean="0"/>
              <a:t>Inline</a:t>
            </a:r>
          </a:p>
          <a:p>
            <a:pPr lvl="1"/>
            <a:r>
              <a:rPr lang="de-AT" dirty="0" smtClean="0"/>
              <a:t>Internal</a:t>
            </a:r>
          </a:p>
          <a:p>
            <a:pPr lvl="1"/>
            <a:r>
              <a:rPr lang="de-AT" dirty="0" smtClean="0"/>
              <a:t>Externe </a:t>
            </a:r>
            <a:r>
              <a:rPr lang="de-AT" dirty="0" err="1" smtClean="0"/>
              <a:t>js</a:t>
            </a:r>
            <a:r>
              <a:rPr lang="de-AT" dirty="0" smtClean="0"/>
              <a:t> Files</a:t>
            </a:r>
          </a:p>
          <a:p>
            <a:r>
              <a:rPr lang="de-AT" dirty="0" smtClean="0"/>
              <a:t>Die Stelle an der </a:t>
            </a:r>
            <a:r>
              <a:rPr lang="de-AT" dirty="0" err="1" smtClean="0"/>
              <a:t>Javascript</a:t>
            </a:r>
            <a:r>
              <a:rPr lang="de-AT" dirty="0" smtClean="0"/>
              <a:t> im HTML eingebunden wird ist von großer Bedeutung</a:t>
            </a:r>
          </a:p>
          <a:p>
            <a:r>
              <a:rPr lang="de-AT" dirty="0" smtClean="0"/>
              <a:t>In den meisten Fällen am Ende des Body Tags empfehlenswert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BBC1CB3-8EAF-4375-C52A-338CB0DC3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68"/>
          <a:stretch/>
        </p:blipFill>
        <p:spPr>
          <a:xfrm>
            <a:off x="8080131" y="2778158"/>
            <a:ext cx="3554592" cy="25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1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Document</a:t>
            </a:r>
            <a:r>
              <a:rPr lang="de-AT" dirty="0"/>
              <a:t> </a:t>
            </a:r>
            <a:r>
              <a:rPr lang="de-AT" dirty="0" err="1"/>
              <a:t>Object</a:t>
            </a:r>
            <a:r>
              <a:rPr lang="de-AT" dirty="0"/>
              <a:t> Model (DOM)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131A480-1EE7-3F9B-5823-5D520E7F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2" y="2057400"/>
            <a:ext cx="4764024" cy="4137259"/>
          </a:xfrm>
        </p:spPr>
        <p:txBody>
          <a:bodyPr>
            <a:normAutofit fontScale="92500"/>
          </a:bodyPr>
          <a:lstStyle/>
          <a:p>
            <a:r>
              <a:rPr lang="de-AT" dirty="0"/>
              <a:t>Browser wandelt HTML Datei in eine hierarchische Baum-Struktur um </a:t>
            </a:r>
          </a:p>
          <a:p>
            <a:r>
              <a:rPr lang="de-AT" dirty="0"/>
              <a:t>Jedes HTML-Element repräsentiert ein Objekt des Baumes</a:t>
            </a:r>
          </a:p>
          <a:p>
            <a:r>
              <a:rPr lang="de-AT" dirty="0"/>
              <a:t>Objekte besitzen Eigenschaften (Properties)</a:t>
            </a:r>
          </a:p>
          <a:p>
            <a:pPr lvl="1"/>
            <a:r>
              <a:rPr lang="de-AT" dirty="0" err="1"/>
              <a:t>innerHTML</a:t>
            </a:r>
            <a:r>
              <a:rPr lang="de-AT" dirty="0"/>
              <a:t>, style, </a:t>
            </a:r>
            <a:r>
              <a:rPr lang="de-AT" dirty="0" err="1"/>
              <a:t>firstChild</a:t>
            </a:r>
            <a:r>
              <a:rPr lang="de-AT" dirty="0"/>
              <a:t>,…</a:t>
            </a:r>
          </a:p>
          <a:p>
            <a:r>
              <a:rPr lang="de-AT" dirty="0"/>
              <a:t>Objekte besitzen Methoden</a:t>
            </a:r>
          </a:p>
          <a:p>
            <a:pPr lvl="1"/>
            <a:r>
              <a:rPr lang="de-AT" dirty="0"/>
              <a:t>Click(), </a:t>
            </a:r>
            <a:r>
              <a:rPr lang="de-AT" dirty="0" err="1"/>
              <a:t>setAttribute</a:t>
            </a:r>
            <a:r>
              <a:rPr lang="de-AT" dirty="0"/>
              <a:t>(), </a:t>
            </a:r>
            <a:r>
              <a:rPr lang="de-AT" dirty="0" err="1"/>
              <a:t>appendChild</a:t>
            </a:r>
            <a:r>
              <a:rPr lang="de-AT" dirty="0"/>
              <a:t>()</a:t>
            </a:r>
          </a:p>
          <a:p>
            <a:r>
              <a:rPr lang="de-AT" dirty="0" err="1"/>
              <a:t>Javascript</a:t>
            </a:r>
            <a:r>
              <a:rPr lang="de-AT" dirty="0"/>
              <a:t> kann sowohl Methoden als auch Eigenschaften abrufen und verändern</a:t>
            </a:r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5A835F-376F-A0E4-365D-358C6FD0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168" y="2200573"/>
            <a:ext cx="5700354" cy="245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4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DOM Elemente selektieren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131A480-1EE7-3F9B-5823-5D520E7F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1" y="2057400"/>
            <a:ext cx="5644365" cy="4137259"/>
          </a:xfrm>
        </p:spPr>
        <p:txBody>
          <a:bodyPr>
            <a:normAutofit/>
          </a:bodyPr>
          <a:lstStyle/>
          <a:p>
            <a:r>
              <a:rPr lang="de-AT" dirty="0"/>
              <a:t>Um einzelne Elemente im DOM zu selektieren können folgende Methoden verwendet werden</a:t>
            </a:r>
          </a:p>
          <a:p>
            <a:pPr lvl="1"/>
            <a:r>
              <a:rPr lang="de-AT" dirty="0" err="1"/>
              <a:t>getElementsByTagName</a:t>
            </a:r>
            <a:endParaRPr lang="de-AT" dirty="0"/>
          </a:p>
          <a:p>
            <a:pPr lvl="1"/>
            <a:r>
              <a:rPr lang="de-AT" dirty="0" err="1"/>
              <a:t>getElementsByClassName</a:t>
            </a:r>
            <a:endParaRPr lang="de-AT" dirty="0"/>
          </a:p>
          <a:p>
            <a:pPr lvl="1"/>
            <a:r>
              <a:rPr lang="de-AT" dirty="0" err="1"/>
              <a:t>getElementById</a:t>
            </a:r>
            <a:endParaRPr lang="de-AT" dirty="0"/>
          </a:p>
          <a:p>
            <a:pPr lvl="1"/>
            <a:r>
              <a:rPr lang="de-AT" dirty="0" err="1"/>
              <a:t>querySelector</a:t>
            </a:r>
            <a:endParaRPr lang="de-AT" dirty="0"/>
          </a:p>
          <a:p>
            <a:pPr lvl="1"/>
            <a:r>
              <a:rPr lang="de-AT" dirty="0" err="1"/>
              <a:t>querySelectorAll</a:t>
            </a:r>
            <a:endParaRPr lang="de-AT" dirty="0"/>
          </a:p>
          <a:p>
            <a:pPr lvl="1"/>
            <a:r>
              <a:rPr lang="de-AT" dirty="0" err="1"/>
              <a:t>getElementsByName</a:t>
            </a:r>
            <a:r>
              <a:rPr lang="de-AT" dirty="0"/>
              <a:t> (wird hauptsächlich für Formularelemente verwendet)</a:t>
            </a:r>
          </a:p>
          <a:p>
            <a:r>
              <a:rPr lang="de-AT" dirty="0"/>
              <a:t>Elemente werden auch häufig als Nodes bezeichnet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622062-3977-3947-80C7-5F0275CCE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70" y="2382473"/>
            <a:ext cx="5408074" cy="307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Get</a:t>
            </a:r>
            <a:r>
              <a:rPr lang="de-AT" dirty="0"/>
              <a:t> Elements By Tag Name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83463" y="1848975"/>
            <a:ext cx="9746723" cy="4137259"/>
          </a:xfrm>
        </p:spPr>
        <p:txBody>
          <a:bodyPr>
            <a:normAutofit/>
          </a:bodyPr>
          <a:lstStyle/>
          <a:p>
            <a:r>
              <a:rPr lang="de-AT" dirty="0"/>
              <a:t>Mit </a:t>
            </a:r>
            <a:r>
              <a:rPr lang="de-AT" dirty="0" err="1"/>
              <a:t>document.getElementsByTagName</a:t>
            </a:r>
            <a:r>
              <a:rPr lang="de-AT" dirty="0"/>
              <a:t>(</a:t>
            </a:r>
            <a:r>
              <a:rPr lang="de-AT" dirty="0" err="1"/>
              <a:t>tagname</a:t>
            </a:r>
            <a:r>
              <a:rPr lang="de-AT" dirty="0"/>
              <a:t>) erhalten wir eine Liste an Elementen.</a:t>
            </a:r>
          </a:p>
          <a:p>
            <a:r>
              <a:rPr lang="de-AT" b="1" dirty="0"/>
              <a:t>Achtung, diese Liste (</a:t>
            </a:r>
            <a:r>
              <a:rPr lang="de-AT" b="1" dirty="0" err="1"/>
              <a:t>HTMLCollection</a:t>
            </a:r>
            <a:r>
              <a:rPr lang="de-AT" b="1" dirty="0"/>
              <a:t>) ist kein echtes Array, nur Array-ähnlich.</a:t>
            </a:r>
          </a:p>
          <a:p>
            <a:r>
              <a:rPr lang="de-AT" dirty="0"/>
              <a:t>Man kann mit .</a:t>
            </a:r>
            <a:r>
              <a:rPr lang="de-AT" dirty="0" err="1"/>
              <a:t>length</a:t>
            </a:r>
            <a:r>
              <a:rPr lang="de-AT" dirty="0"/>
              <a:t> die Länge abprüfen, und mit [i] auf bestimmte Stellen zugreifen, aber keine Array-Methoden wie </a:t>
            </a:r>
            <a:r>
              <a:rPr lang="de-AT" dirty="0" err="1"/>
              <a:t>z.b.</a:t>
            </a:r>
            <a:r>
              <a:rPr lang="de-AT" dirty="0"/>
              <a:t> .</a:t>
            </a:r>
            <a:r>
              <a:rPr lang="de-AT" dirty="0" err="1"/>
              <a:t>forEach</a:t>
            </a:r>
            <a:r>
              <a:rPr lang="de-AT" dirty="0"/>
              <a:t>() benutzen. </a:t>
            </a:r>
          </a:p>
          <a:p>
            <a:r>
              <a:rPr lang="de-AT" dirty="0" err="1"/>
              <a:t>for</a:t>
            </a:r>
            <a:r>
              <a:rPr lang="de-AT" dirty="0"/>
              <a:t>-Schleifen können aber verwendet werden.</a:t>
            </a:r>
          </a:p>
          <a:p>
            <a:endParaRPr lang="de-AT" b="1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4F768BD-AD8D-B722-951B-290342E00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88" y="4059474"/>
            <a:ext cx="10619232" cy="23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Get</a:t>
            </a:r>
            <a:r>
              <a:rPr lang="de-AT" dirty="0"/>
              <a:t> Elements By Class Name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3976" y="1848975"/>
            <a:ext cx="10458273" cy="4137259"/>
          </a:xfrm>
        </p:spPr>
        <p:txBody>
          <a:bodyPr>
            <a:normAutofit/>
          </a:bodyPr>
          <a:lstStyle/>
          <a:p>
            <a:r>
              <a:rPr lang="de-AT" dirty="0"/>
              <a:t>Mit </a:t>
            </a:r>
            <a:r>
              <a:rPr lang="de-AT" dirty="0" err="1"/>
              <a:t>document.getElementsByClassName</a:t>
            </a:r>
            <a:r>
              <a:rPr lang="de-AT" dirty="0"/>
              <a:t>(</a:t>
            </a:r>
            <a:r>
              <a:rPr lang="de-AT" dirty="0" err="1"/>
              <a:t>classname</a:t>
            </a:r>
            <a:r>
              <a:rPr lang="de-AT" dirty="0"/>
              <a:t>) erhalten wir eine Liste an Elementen.</a:t>
            </a:r>
          </a:p>
          <a:p>
            <a:r>
              <a:rPr lang="de-AT" dirty="0"/>
              <a:t>Ergebnis enthält erneut eine HTML-Collection und verhält sich genauso wie </a:t>
            </a:r>
            <a:r>
              <a:rPr lang="de-AT" dirty="0" err="1"/>
              <a:t>getElementsByTagName</a:t>
            </a:r>
            <a:r>
              <a:rPr lang="de-AT" dirty="0"/>
              <a:t>(tag)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7C7FE7-CA97-7424-A63C-3DD37534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76" y="3480862"/>
            <a:ext cx="10830186" cy="25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Get</a:t>
            </a:r>
            <a:r>
              <a:rPr lang="de-AT" dirty="0"/>
              <a:t> Element By ID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3976" y="1848975"/>
            <a:ext cx="10458273" cy="4137259"/>
          </a:xfrm>
        </p:spPr>
        <p:txBody>
          <a:bodyPr>
            <a:normAutofit/>
          </a:bodyPr>
          <a:lstStyle/>
          <a:p>
            <a:r>
              <a:rPr lang="de-AT" dirty="0"/>
              <a:t>Mit </a:t>
            </a:r>
            <a:r>
              <a:rPr lang="de-AT" dirty="0" err="1"/>
              <a:t>document.getElementById</a:t>
            </a:r>
            <a:r>
              <a:rPr lang="de-AT" dirty="0"/>
              <a:t>(ID) erhalten wir genau ein Element oder null, je nachdem ob es ein Element mit der angegebenen ID gibt.</a:t>
            </a:r>
          </a:p>
          <a:p>
            <a:r>
              <a:rPr lang="de-AT" dirty="0"/>
              <a:t>Wir können direkt auf das Ergebnis zugreifen und Eigenschaften oder Methoden abrufen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DC2975-F2FB-73CA-E1DD-DFAE4112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10" y="3663348"/>
            <a:ext cx="10631313" cy="22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4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Query </a:t>
            </a:r>
            <a:r>
              <a:rPr lang="de-AT" dirty="0" err="1"/>
              <a:t>Selector</a:t>
            </a:r>
            <a:r>
              <a:rPr lang="de-AT" dirty="0"/>
              <a:t> (All)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28344" y="2057400"/>
            <a:ext cx="4553103" cy="4125038"/>
          </a:xfrm>
        </p:spPr>
        <p:txBody>
          <a:bodyPr>
            <a:normAutofit/>
          </a:bodyPr>
          <a:lstStyle/>
          <a:p>
            <a:r>
              <a:rPr lang="de-AT" dirty="0"/>
              <a:t>Mit </a:t>
            </a:r>
            <a:r>
              <a:rPr lang="de-AT" b="1" dirty="0" err="1"/>
              <a:t>document.querySelector</a:t>
            </a:r>
            <a:r>
              <a:rPr lang="de-AT" b="1" dirty="0"/>
              <a:t>(</a:t>
            </a:r>
            <a:r>
              <a:rPr lang="de-AT" b="1" dirty="0" err="1"/>
              <a:t>query</a:t>
            </a:r>
            <a:r>
              <a:rPr lang="de-AT" b="1" dirty="0"/>
              <a:t>) </a:t>
            </a:r>
            <a:r>
              <a:rPr lang="de-AT" dirty="0"/>
              <a:t>können </a:t>
            </a:r>
            <a:r>
              <a:rPr lang="de-AT" b="1" dirty="0"/>
              <a:t>CSS-Selektoren </a:t>
            </a:r>
            <a:r>
              <a:rPr lang="de-AT" dirty="0"/>
              <a:t>als </a:t>
            </a:r>
            <a:r>
              <a:rPr lang="de-AT" dirty="0" err="1"/>
              <a:t>query</a:t>
            </a:r>
            <a:r>
              <a:rPr lang="de-AT" dirty="0"/>
              <a:t> verwendet werden.</a:t>
            </a:r>
          </a:p>
          <a:p>
            <a:r>
              <a:rPr lang="de-AT" dirty="0"/>
              <a:t>Man erhält </a:t>
            </a:r>
            <a:r>
              <a:rPr lang="de-AT" b="1" dirty="0"/>
              <a:t>ein Element </a:t>
            </a:r>
            <a:r>
              <a:rPr lang="de-AT" dirty="0"/>
              <a:t>oder null. </a:t>
            </a:r>
          </a:p>
          <a:p>
            <a:r>
              <a:rPr lang="de-AT" dirty="0"/>
              <a:t>Gibt es mehrere Elemente die auf die </a:t>
            </a:r>
            <a:r>
              <a:rPr lang="de-AT" dirty="0" err="1"/>
              <a:t>query</a:t>
            </a:r>
            <a:r>
              <a:rPr lang="de-AT" dirty="0"/>
              <a:t> zutreffen, bekommt man nur das erste davon.</a:t>
            </a:r>
          </a:p>
          <a:p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Mit </a:t>
            </a:r>
            <a:r>
              <a:rPr lang="de-AT" b="1" dirty="0" err="1"/>
              <a:t>document.querySelectorAll</a:t>
            </a:r>
            <a:r>
              <a:rPr lang="de-AT" b="1" dirty="0"/>
              <a:t>(</a:t>
            </a:r>
            <a:r>
              <a:rPr lang="de-AT" b="1" dirty="0" err="1"/>
              <a:t>query</a:t>
            </a:r>
            <a:r>
              <a:rPr lang="de-AT" b="1" dirty="0"/>
              <a:t>) </a:t>
            </a:r>
            <a:r>
              <a:rPr lang="de-AT" dirty="0"/>
              <a:t>können ebenfalls CSS-</a:t>
            </a:r>
            <a:r>
              <a:rPr lang="de-AT" dirty="0" err="1"/>
              <a:t>Selektoren</a:t>
            </a:r>
            <a:r>
              <a:rPr lang="de-AT" dirty="0"/>
              <a:t> als </a:t>
            </a:r>
            <a:r>
              <a:rPr lang="de-AT" dirty="0" err="1"/>
              <a:t>query</a:t>
            </a:r>
            <a:r>
              <a:rPr lang="de-AT" dirty="0"/>
              <a:t> verwendet werden.</a:t>
            </a:r>
          </a:p>
          <a:p>
            <a:r>
              <a:rPr lang="de-AT" dirty="0"/>
              <a:t>Man erhält hier eine </a:t>
            </a:r>
            <a:r>
              <a:rPr lang="de-AT" b="1" dirty="0"/>
              <a:t>Liste an Elementen </a:t>
            </a:r>
            <a:r>
              <a:rPr lang="de-AT" dirty="0"/>
              <a:t>(wiederrum kein echtes Array).</a:t>
            </a:r>
            <a:endParaRPr lang="en-US" dirty="0"/>
          </a:p>
          <a:p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EE6095-FD09-45C3-5704-0AE561C61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00" y="5145862"/>
            <a:ext cx="5078801" cy="93721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C8DD9A-7671-7B21-7F23-17E253B0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5113985"/>
            <a:ext cx="5474902" cy="9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4BB0DD-7324-45C4-B5A6-14D95BB9F6E7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</Words>
  <Application>Microsoft Office PowerPoint</Application>
  <PresentationFormat>Breitbild</PresentationFormat>
  <Paragraphs>111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Avenir Next LT Pro</vt:lpstr>
      <vt:lpstr>Avenir Next LT Pro Light</vt:lpstr>
      <vt:lpstr>EncaseVTI</vt:lpstr>
      <vt:lpstr>Javascript in Webseiten</vt:lpstr>
      <vt:lpstr>Übersicht</vt:lpstr>
      <vt:lpstr>Javascript in Webseite einbinden</vt:lpstr>
      <vt:lpstr>Document Object Model (DOM)</vt:lpstr>
      <vt:lpstr>DOM Elemente selektieren</vt:lpstr>
      <vt:lpstr>Get Elements By Tag Name</vt:lpstr>
      <vt:lpstr>Get Elements By Class Name</vt:lpstr>
      <vt:lpstr>Get Element By ID</vt:lpstr>
      <vt:lpstr>Query Selector (All)</vt:lpstr>
      <vt:lpstr>Elemente bearbeiten</vt:lpstr>
      <vt:lpstr>Übung zu DOM Manipulation Teil 1</vt:lpstr>
      <vt:lpstr>Elemente erstellen</vt:lpstr>
      <vt:lpstr>Elemente löschen</vt:lpstr>
      <vt:lpstr>Events</vt:lpstr>
      <vt:lpstr>Eventübersicht</vt:lpstr>
      <vt:lpstr>Übung zu DOM Manipulation Teil 2</vt:lpstr>
      <vt:lpstr>Abschlussübung „The Dice Game“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198</cp:revision>
  <dcterms:created xsi:type="dcterms:W3CDTF">2023-08-23T09:07:38Z</dcterms:created>
  <dcterms:modified xsi:type="dcterms:W3CDTF">2023-11-25T08:02:23Z</dcterms:modified>
</cp:coreProperties>
</file>