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2"/>
  </p:notesMasterIdLst>
  <p:sldIdLst>
    <p:sldId id="256" r:id="rId2"/>
    <p:sldId id="287" r:id="rId3"/>
    <p:sldId id="524" r:id="rId4"/>
    <p:sldId id="523" r:id="rId5"/>
    <p:sldId id="532" r:id="rId6"/>
    <p:sldId id="525" r:id="rId7"/>
    <p:sldId id="533" r:id="rId8"/>
    <p:sldId id="534" r:id="rId9"/>
    <p:sldId id="531" r:id="rId10"/>
    <p:sldId id="29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83706" autoAdjust="0"/>
  </p:normalViewPr>
  <p:slideViewPr>
    <p:cSldViewPr snapToGrid="0">
      <p:cViewPr>
        <p:scale>
          <a:sx n="75" d="100"/>
          <a:sy n="75" d="100"/>
        </p:scale>
        <p:origin x="835" y="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CDAC1-6FCA-45D2-8937-C5FBB2AD5D5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B60C3-44C3-43DA-B37B-CB760CF063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03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60C3-44C3-43DA-B37B-CB760CF063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2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60C3-44C3-43DA-B37B-CB760CF063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61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60C3-44C3-43DA-B37B-CB760CF063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97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60C3-44C3-43DA-B37B-CB760CF063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9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60C3-44C3-43DA-B37B-CB760CF063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1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723" y="95897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miro.medium.com/v2/resize:fit:875/1*BQZAbczBfLYtPp-6HmN0ZQ.jpeg"/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762" y="142875"/>
            <a:ext cx="9048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6336" y="2502486"/>
            <a:ext cx="4084840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2800" dirty="0" smtClean="0"/>
              <a:t>Einführung in </a:t>
            </a:r>
            <a:r>
              <a:rPr lang="de-AT" sz="2800" dirty="0" err="1" smtClean="0"/>
              <a:t>NextJS</a:t>
            </a:r>
            <a:endParaRPr lang="de-AT" sz="2800" dirty="0"/>
          </a:p>
        </p:txBody>
      </p:sp>
      <p:pic>
        <p:nvPicPr>
          <p:cNvPr id="3" name="Picture 2" descr="Next.js 13: A Beginner's Guide. Next.js is a React framework used to… | by  Guilherme Pompilio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2057399"/>
            <a:ext cx="4076700" cy="274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6F2BD-014F-4CE8-F0A5-D27F59C9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22" y="501162"/>
            <a:ext cx="8915402" cy="1371600"/>
          </a:xfrm>
        </p:spPr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E4AEB-AC98-AED7-8380-7DB99A4C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378" y="1956652"/>
            <a:ext cx="5150376" cy="5006131"/>
          </a:xfrm>
        </p:spPr>
        <p:txBody>
          <a:bodyPr>
            <a:normAutofit/>
          </a:bodyPr>
          <a:lstStyle/>
          <a:p>
            <a:r>
              <a:rPr lang="de-AT" dirty="0" smtClean="0"/>
              <a:t>Was </a:t>
            </a:r>
            <a:r>
              <a:rPr lang="de-AT" dirty="0" smtClean="0"/>
              <a:t>ist </a:t>
            </a:r>
            <a:r>
              <a:rPr lang="de-AT" dirty="0" err="1" smtClean="0"/>
              <a:t>NextJs</a:t>
            </a:r>
            <a:r>
              <a:rPr lang="de-AT" dirty="0" smtClean="0"/>
              <a:t>?</a:t>
            </a:r>
            <a:endParaRPr lang="de-AT" dirty="0" smtClean="0"/>
          </a:p>
          <a:p>
            <a:r>
              <a:rPr lang="de-AT" dirty="0"/>
              <a:t>Serverseitig </a:t>
            </a:r>
            <a:r>
              <a:rPr lang="de-AT" dirty="0" err="1"/>
              <a:t>vs</a:t>
            </a:r>
            <a:r>
              <a:rPr lang="de-AT" dirty="0"/>
              <a:t> Clientseitiges </a:t>
            </a:r>
            <a:r>
              <a:rPr lang="de-AT" dirty="0" smtClean="0"/>
              <a:t>Rendering</a:t>
            </a:r>
          </a:p>
          <a:p>
            <a:r>
              <a:rPr lang="de-AT" dirty="0"/>
              <a:t>Übung: </a:t>
            </a:r>
            <a:r>
              <a:rPr lang="de-AT" dirty="0" err="1" smtClean="0"/>
              <a:t>my</a:t>
            </a:r>
            <a:r>
              <a:rPr lang="de-AT" dirty="0" smtClean="0"/>
              <a:t>-first-</a:t>
            </a:r>
            <a:r>
              <a:rPr lang="de-AT" dirty="0" err="1" smtClean="0"/>
              <a:t>nextjs</a:t>
            </a:r>
            <a:r>
              <a:rPr lang="de-AT" dirty="0" smtClean="0"/>
              <a:t>-</a:t>
            </a:r>
            <a:r>
              <a:rPr lang="de-AT" dirty="0" err="1" smtClean="0"/>
              <a:t>app</a:t>
            </a:r>
            <a:endParaRPr lang="de-AT" dirty="0" smtClean="0"/>
          </a:p>
          <a:p>
            <a:r>
              <a:rPr lang="de-AT" dirty="0" smtClean="0"/>
              <a:t>Routing mit Projektstruktur</a:t>
            </a:r>
          </a:p>
          <a:p>
            <a:r>
              <a:rPr lang="de-AT" dirty="0"/>
              <a:t>API Endpoints mit </a:t>
            </a:r>
            <a:r>
              <a:rPr lang="de-AT" dirty="0" err="1"/>
              <a:t>Nextjs</a:t>
            </a:r>
            <a:endParaRPr lang="de-AT" dirty="0" smtClean="0"/>
          </a:p>
          <a:p>
            <a:r>
              <a:rPr lang="de-AT" dirty="0" smtClean="0"/>
              <a:t>Optimierung out-</a:t>
            </a:r>
            <a:r>
              <a:rPr lang="de-AT" dirty="0" err="1" smtClean="0"/>
              <a:t>of</a:t>
            </a:r>
            <a:r>
              <a:rPr lang="de-AT" dirty="0" smtClean="0"/>
              <a:t>-</a:t>
            </a:r>
            <a:r>
              <a:rPr lang="de-AT" dirty="0" err="1" smtClean="0"/>
              <a:t>the</a:t>
            </a:r>
            <a:r>
              <a:rPr lang="de-AT" dirty="0" smtClean="0"/>
              <a:t>-box </a:t>
            </a:r>
            <a:endParaRPr lang="de-AT" dirty="0" smtClean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sz="1600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pPr lvl="2"/>
            <a:endParaRPr lang="de-AT" dirty="0"/>
          </a:p>
          <a:p>
            <a:endParaRPr lang="de-AT" dirty="0"/>
          </a:p>
        </p:txBody>
      </p:sp>
      <p:pic>
        <p:nvPicPr>
          <p:cNvPr id="2050" name="Picture 2" descr="Next.js 13: A Beginner's Guide. Next.js is a React framework used to… | by  Guilherme Pompilio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248750"/>
            <a:ext cx="4817209" cy="289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37684" y="685800"/>
            <a:ext cx="8915402" cy="1371600"/>
          </a:xfrm>
        </p:spPr>
        <p:txBody>
          <a:bodyPr/>
          <a:lstStyle/>
          <a:p>
            <a:r>
              <a:rPr lang="de-AT" dirty="0" smtClean="0"/>
              <a:t>Was ist </a:t>
            </a:r>
            <a:r>
              <a:rPr lang="de-AT" dirty="0" smtClean="0"/>
              <a:t>Next.js und wofür brauche ich es</a:t>
            </a:r>
            <a:r>
              <a:rPr lang="de-AT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37684" y="2057400"/>
            <a:ext cx="9416018" cy="4137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Was ist </a:t>
            </a:r>
            <a:r>
              <a:rPr lang="de-DE" b="1" dirty="0" smtClean="0"/>
              <a:t>Next.js?</a:t>
            </a:r>
          </a:p>
          <a:p>
            <a:r>
              <a:rPr lang="de-DE" dirty="0" smtClean="0"/>
              <a:t>Ein </a:t>
            </a:r>
            <a:r>
              <a:rPr lang="de-DE" dirty="0" err="1"/>
              <a:t>React</a:t>
            </a:r>
            <a:r>
              <a:rPr lang="de-DE" dirty="0"/>
              <a:t>-Framework für die Entwicklung </a:t>
            </a:r>
            <a:r>
              <a:rPr lang="de-DE" dirty="0" smtClean="0"/>
              <a:t>von performanten und SEO optimierten Webanwendungen durch </a:t>
            </a:r>
            <a:r>
              <a:rPr lang="de-DE" dirty="0" err="1" smtClean="0"/>
              <a:t>Serverside</a:t>
            </a:r>
            <a:r>
              <a:rPr lang="de-DE" dirty="0" smtClean="0"/>
              <a:t>-rendering (SSR) und statische Site Generation (SSG) </a:t>
            </a:r>
          </a:p>
          <a:p>
            <a:pPr marL="0" indent="0">
              <a:buNone/>
            </a:pPr>
            <a:r>
              <a:rPr lang="de-DE" b="1" dirty="0" smtClean="0"/>
              <a:t>Warum </a:t>
            </a:r>
            <a:r>
              <a:rPr lang="de-DE" b="1" dirty="0"/>
              <a:t>Next.js</a:t>
            </a:r>
            <a:r>
              <a:rPr lang="de-DE" b="1" dirty="0" smtClean="0"/>
              <a:t>?</a:t>
            </a:r>
          </a:p>
          <a:p>
            <a:r>
              <a:rPr lang="de-DE" dirty="0" smtClean="0"/>
              <a:t>Ermöglicht </a:t>
            </a:r>
            <a:r>
              <a:rPr lang="de-DE" dirty="0" err="1" smtClean="0"/>
              <a:t>Fullstack</a:t>
            </a:r>
            <a:r>
              <a:rPr lang="de-DE" dirty="0" smtClean="0"/>
              <a:t> </a:t>
            </a:r>
            <a:r>
              <a:rPr lang="de-DE" dirty="0" err="1" smtClean="0"/>
              <a:t>Webdevelopment</a:t>
            </a:r>
            <a:r>
              <a:rPr lang="de-DE" dirty="0" smtClean="0"/>
              <a:t> (ohne separaten Node.js Server)</a:t>
            </a:r>
          </a:p>
          <a:p>
            <a:r>
              <a:rPr lang="de-DE" dirty="0" smtClean="0"/>
              <a:t>Bietet </a:t>
            </a:r>
            <a:r>
              <a:rPr lang="de-DE" dirty="0"/>
              <a:t>eine vollständige Lösung für das Routing, </a:t>
            </a:r>
            <a:r>
              <a:rPr lang="de-DE" dirty="0" smtClean="0"/>
              <a:t>das Data </a:t>
            </a:r>
            <a:r>
              <a:rPr lang="de-DE" dirty="0" err="1" smtClean="0"/>
              <a:t>Fetching</a:t>
            </a:r>
            <a:r>
              <a:rPr lang="de-DE" dirty="0" smtClean="0"/>
              <a:t> und </a:t>
            </a:r>
            <a:r>
              <a:rPr lang="de-DE" dirty="0"/>
              <a:t>das Rendering.</a:t>
            </a:r>
          </a:p>
          <a:p>
            <a:r>
              <a:rPr lang="de-DE" dirty="0"/>
              <a:t>Ermöglicht die Erstellung von performanten und SEO-freundlichen Webanwendungen</a:t>
            </a:r>
            <a:r>
              <a:rPr lang="de-DE" dirty="0" smtClean="0"/>
              <a:t>.</a:t>
            </a:r>
          </a:p>
          <a:p>
            <a:r>
              <a:rPr lang="de-DE" dirty="0" smtClean="0"/>
              <a:t>Zukunft von </a:t>
            </a:r>
            <a:r>
              <a:rPr lang="de-DE" dirty="0" err="1" smtClean="0"/>
              <a:t>React</a:t>
            </a:r>
            <a:r>
              <a:rPr lang="de-DE" dirty="0" smtClean="0"/>
              <a:t>?</a:t>
            </a:r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Serverseitig </a:t>
            </a:r>
            <a:r>
              <a:rPr lang="de-AT" dirty="0" err="1" smtClean="0"/>
              <a:t>vs</a:t>
            </a:r>
            <a:r>
              <a:rPr lang="de-AT" dirty="0" smtClean="0"/>
              <a:t> Clientseitiges Rendering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8828" y="2057400"/>
            <a:ext cx="7868093" cy="41372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1" dirty="0"/>
              <a:t>Serverseitiges Rendering (</a:t>
            </a:r>
            <a:r>
              <a:rPr lang="de-DE" b="1" dirty="0" smtClean="0"/>
              <a:t>SSR)</a:t>
            </a:r>
          </a:p>
          <a:p>
            <a:r>
              <a:rPr lang="de-DE" dirty="0" smtClean="0"/>
              <a:t>Dynamische </a:t>
            </a:r>
            <a:r>
              <a:rPr lang="de-DE" dirty="0"/>
              <a:t>Generierung von HTML auf dem Server für jede Anfrage.</a:t>
            </a:r>
          </a:p>
          <a:p>
            <a:r>
              <a:rPr lang="de-DE" dirty="0"/>
              <a:t>Verbessert die Suchmaschinenoptimierung (SEO) und die Benutzererfahrung durch schnellere Ladezeiten.</a:t>
            </a:r>
          </a:p>
          <a:p>
            <a:pPr marL="0" indent="0">
              <a:buNone/>
            </a:pPr>
            <a:r>
              <a:rPr lang="de-DE" b="1" dirty="0"/>
              <a:t>Statisches Site-Generation (SSG</a:t>
            </a:r>
            <a:r>
              <a:rPr lang="de-DE" b="1" dirty="0" smtClean="0"/>
              <a:t>)</a:t>
            </a:r>
          </a:p>
          <a:p>
            <a:r>
              <a:rPr lang="de-DE" dirty="0" smtClean="0"/>
              <a:t>Vorabgenerierung </a:t>
            </a:r>
            <a:r>
              <a:rPr lang="de-DE" dirty="0"/>
              <a:t>von HTML-Seiten bei </a:t>
            </a:r>
            <a:r>
              <a:rPr lang="de-DE" dirty="0" err="1"/>
              <a:t>Build</a:t>
            </a:r>
            <a:r>
              <a:rPr lang="de-DE" dirty="0"/>
              <a:t>-Zeit.</a:t>
            </a:r>
          </a:p>
          <a:p>
            <a:r>
              <a:rPr lang="de-DE" dirty="0"/>
              <a:t>Ideal für Inhalte, die sich selten ändern, da sie schnell geladen </a:t>
            </a:r>
            <a:r>
              <a:rPr lang="de-DE" dirty="0" smtClean="0"/>
              <a:t>werden können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b="1" dirty="0"/>
              <a:t>Hybride </a:t>
            </a:r>
            <a:r>
              <a:rPr lang="de-DE" b="1" dirty="0" smtClean="0"/>
              <a:t>Unterstützung</a:t>
            </a:r>
          </a:p>
          <a:p>
            <a:r>
              <a:rPr lang="de-DE" dirty="0" smtClean="0"/>
              <a:t>Kombination </a:t>
            </a:r>
            <a:r>
              <a:rPr lang="de-DE" dirty="0"/>
              <a:t>von SSR und SSG in einer Anwendung möglich.</a:t>
            </a:r>
          </a:p>
          <a:p>
            <a:r>
              <a:rPr lang="de-DE" dirty="0"/>
              <a:t>Flexibilität für verschiedene Anwendungsfälle.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141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Übung: </a:t>
            </a:r>
            <a:r>
              <a:rPr lang="de-AT" dirty="0" err="1" smtClean="0"/>
              <a:t>my</a:t>
            </a:r>
            <a:r>
              <a:rPr lang="de-AT" dirty="0" smtClean="0"/>
              <a:t>-first-</a:t>
            </a:r>
            <a:r>
              <a:rPr lang="de-AT" dirty="0" err="1" smtClean="0"/>
              <a:t>nextjs</a:t>
            </a:r>
            <a:r>
              <a:rPr lang="de-AT" dirty="0" smtClean="0"/>
              <a:t>-</a:t>
            </a:r>
            <a:r>
              <a:rPr lang="de-AT" dirty="0" err="1" smtClean="0"/>
              <a:t>app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Installations-Befehl: </a:t>
            </a:r>
            <a:r>
              <a:rPr lang="de-AT" dirty="0" err="1" smtClean="0"/>
              <a:t>npx</a:t>
            </a:r>
            <a:r>
              <a:rPr lang="de-AT" dirty="0" smtClean="0"/>
              <a:t> </a:t>
            </a:r>
            <a:r>
              <a:rPr lang="de-AT" dirty="0" err="1" smtClean="0"/>
              <a:t>create-next-app@latest</a:t>
            </a:r>
            <a:endParaRPr lang="de-AT" dirty="0" smtClean="0"/>
          </a:p>
          <a:p>
            <a:r>
              <a:rPr lang="de-AT" dirty="0" smtClean="0"/>
              <a:t>Start-Befehl: </a:t>
            </a:r>
            <a:r>
              <a:rPr lang="de-AT" dirty="0" err="1" smtClean="0"/>
              <a:t>npm</a:t>
            </a:r>
            <a:r>
              <a:rPr lang="de-AT" dirty="0" smtClean="0"/>
              <a:t> </a:t>
            </a:r>
            <a:r>
              <a:rPr lang="de-AT" dirty="0" err="1" smtClean="0"/>
              <a:t>run</a:t>
            </a:r>
            <a:r>
              <a:rPr lang="de-AT" dirty="0" smtClean="0"/>
              <a:t> </a:t>
            </a:r>
            <a:r>
              <a:rPr lang="de-AT" dirty="0" err="1" smtClean="0"/>
              <a:t>dev</a:t>
            </a:r>
            <a:endParaRPr lang="de-AT" dirty="0" smtClean="0"/>
          </a:p>
          <a:p>
            <a:endParaRPr lang="de-AT" dirty="0" smtClean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790" y="2187039"/>
            <a:ext cx="3400900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3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1579" y="487234"/>
            <a:ext cx="8915402" cy="1371600"/>
          </a:xfrm>
        </p:spPr>
        <p:txBody>
          <a:bodyPr/>
          <a:lstStyle/>
          <a:p>
            <a:r>
              <a:rPr lang="de-AT" dirty="0" smtClean="0"/>
              <a:t>Routing mit Projektstruktur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0324" y="1858834"/>
            <a:ext cx="8270476" cy="435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Dateibasierte </a:t>
            </a:r>
            <a:r>
              <a:rPr lang="de-DE" b="1" dirty="0" smtClean="0"/>
              <a:t>Routing</a:t>
            </a:r>
          </a:p>
          <a:p>
            <a:r>
              <a:rPr lang="de-DE" dirty="0" smtClean="0"/>
              <a:t>Automatische </a:t>
            </a:r>
            <a:r>
              <a:rPr lang="de-DE" dirty="0"/>
              <a:t>Routen-Generierung basierend auf der Projektstruktur.</a:t>
            </a:r>
          </a:p>
          <a:p>
            <a:r>
              <a:rPr lang="de-DE" dirty="0"/>
              <a:t>Einfache Einrichtung durch Hinzufügen von </a:t>
            </a:r>
            <a:r>
              <a:rPr lang="de-DE" dirty="0" smtClean="0"/>
              <a:t>Ordnern und Dateien mit dem Namen „</a:t>
            </a:r>
            <a:r>
              <a:rPr lang="de-DE" dirty="0" err="1" smtClean="0"/>
              <a:t>page</a:t>
            </a:r>
            <a:r>
              <a:rPr lang="de-DE" dirty="0" smtClean="0"/>
              <a:t>“</a:t>
            </a:r>
            <a:endParaRPr lang="de-DE" dirty="0"/>
          </a:p>
          <a:p>
            <a:r>
              <a:rPr lang="de-DE" dirty="0"/>
              <a:t>Unterstützung für dynamische Routen durch Dateinamen-Syntax.</a:t>
            </a:r>
          </a:p>
          <a:p>
            <a:pPr marL="0" indent="0">
              <a:buNone/>
            </a:pPr>
            <a:r>
              <a:rPr lang="de-DE" b="1" dirty="0" smtClean="0"/>
              <a:t>API-Routen</a:t>
            </a:r>
          </a:p>
          <a:p>
            <a:r>
              <a:rPr lang="de-DE" dirty="0" smtClean="0"/>
              <a:t>Möglichkeit</a:t>
            </a:r>
            <a:r>
              <a:rPr lang="de-DE" dirty="0"/>
              <a:t>, serverseitige API-Endpunkte direkt innerhalb der Next.js-Anwendung zu erstellen.</a:t>
            </a:r>
          </a:p>
          <a:p>
            <a:r>
              <a:rPr lang="de-DE" dirty="0"/>
              <a:t>Einfaches Setup und Verwaltung von Backend-Funktionen ohne externe Server.</a:t>
            </a:r>
          </a:p>
          <a:p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136" y="2362420"/>
            <a:ext cx="3200847" cy="140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3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1579" y="487234"/>
            <a:ext cx="8915402" cy="1371600"/>
          </a:xfrm>
        </p:spPr>
        <p:txBody>
          <a:bodyPr/>
          <a:lstStyle/>
          <a:p>
            <a:r>
              <a:rPr lang="de-AT" dirty="0" smtClean="0"/>
              <a:t>API Endpoints mit </a:t>
            </a:r>
            <a:r>
              <a:rPr lang="de-AT" dirty="0" err="1" smtClean="0"/>
              <a:t>Nextjs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0324" y="1858834"/>
            <a:ext cx="4582396" cy="4357491"/>
          </a:xfrm>
        </p:spPr>
        <p:txBody>
          <a:bodyPr>
            <a:normAutofit fontScale="92500" lnSpcReduction="20000"/>
          </a:bodyPr>
          <a:lstStyle/>
          <a:p>
            <a:r>
              <a:rPr lang="de-AT" dirty="0" smtClean="0"/>
              <a:t>Erstelle ein Verzeichnis „</a:t>
            </a:r>
            <a:r>
              <a:rPr lang="de-AT" dirty="0" err="1" smtClean="0"/>
              <a:t>api</a:t>
            </a:r>
            <a:r>
              <a:rPr lang="de-AT" dirty="0" smtClean="0"/>
              <a:t>“ innerhalb von </a:t>
            </a:r>
            <a:r>
              <a:rPr lang="de-AT" dirty="0" err="1" smtClean="0"/>
              <a:t>app</a:t>
            </a:r>
            <a:endParaRPr lang="de-AT" dirty="0" smtClean="0"/>
          </a:p>
          <a:p>
            <a:r>
              <a:rPr lang="de-AT" dirty="0" smtClean="0"/>
              <a:t>Erstelle eine Datenbank </a:t>
            </a:r>
            <a:r>
              <a:rPr lang="de-AT" dirty="0" err="1"/>
              <a:t>C</a:t>
            </a:r>
            <a:r>
              <a:rPr lang="de-AT" dirty="0" err="1" smtClean="0"/>
              <a:t>onfig</a:t>
            </a:r>
            <a:r>
              <a:rPr lang="de-AT" dirty="0" smtClean="0"/>
              <a:t> Datei „db.js“ mit der die Datenbankverbindung aufgebaut wird </a:t>
            </a:r>
          </a:p>
          <a:p>
            <a:r>
              <a:rPr lang="de-AT" dirty="0" smtClean="0"/>
              <a:t>Erstelle für jeden </a:t>
            </a:r>
            <a:r>
              <a:rPr lang="de-AT" dirty="0" err="1" smtClean="0"/>
              <a:t>Endpoint</a:t>
            </a:r>
            <a:r>
              <a:rPr lang="de-AT" dirty="0" smtClean="0"/>
              <a:t> einen eigenen Ordner mit Namen des Endpoints</a:t>
            </a:r>
          </a:p>
          <a:p>
            <a:r>
              <a:rPr lang="de-AT" dirty="0" smtClean="0"/>
              <a:t>Erstelle eine Datei „route.js“ Innerhalb des Ordners, die die Logik des Endpoints beinhaltet</a:t>
            </a:r>
          </a:p>
          <a:p>
            <a:pPr lvl="1"/>
            <a:r>
              <a:rPr lang="de-AT" dirty="0" smtClean="0"/>
              <a:t>Exportiere für jede verwendete HTTP Methode eine eigene Funktion (</a:t>
            </a:r>
            <a:r>
              <a:rPr lang="de-AT" dirty="0" err="1" smtClean="0"/>
              <a:t>Bsp</a:t>
            </a:r>
            <a:r>
              <a:rPr lang="de-AT" dirty="0" smtClean="0"/>
              <a:t>: GET)</a:t>
            </a:r>
          </a:p>
          <a:p>
            <a:pPr lvl="1"/>
            <a:r>
              <a:rPr lang="de-AT" dirty="0" smtClean="0"/>
              <a:t>Verwende die „</a:t>
            </a:r>
            <a:r>
              <a:rPr lang="en-US" dirty="0" err="1" smtClean="0"/>
              <a:t>NextResponse</a:t>
            </a:r>
            <a:r>
              <a:rPr lang="en-US" dirty="0" smtClean="0"/>
              <a:t>” </a:t>
            </a:r>
            <a:r>
              <a:rPr lang="en-US" dirty="0" err="1" smtClean="0"/>
              <a:t>Funktion</a:t>
            </a:r>
            <a:r>
              <a:rPr lang="en-US" dirty="0" smtClean="0"/>
              <a:t> um </a:t>
            </a:r>
            <a:r>
              <a:rPr lang="en-US" dirty="0" err="1" smtClean="0"/>
              <a:t>Antworten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Server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senden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156" y="1652871"/>
            <a:ext cx="1879676" cy="179136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480" y="4038576"/>
            <a:ext cx="6146800" cy="204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db.js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2687" y="1092200"/>
            <a:ext cx="5136833" cy="51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Optimierung out-</a:t>
            </a:r>
            <a:r>
              <a:rPr lang="de-AT" dirty="0" err="1" smtClean="0"/>
              <a:t>of</a:t>
            </a:r>
            <a:r>
              <a:rPr lang="de-AT" dirty="0" smtClean="0"/>
              <a:t>-</a:t>
            </a:r>
            <a:r>
              <a:rPr lang="de-AT" dirty="0" err="1" smtClean="0"/>
              <a:t>the</a:t>
            </a:r>
            <a:r>
              <a:rPr lang="de-AT" dirty="0" smtClean="0"/>
              <a:t>-box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30300" y="1945640"/>
            <a:ext cx="8915402" cy="41372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 smtClean="0"/>
              <a:t>Bildoptimierung</a:t>
            </a:r>
          </a:p>
          <a:p>
            <a:r>
              <a:rPr lang="de-DE" dirty="0" smtClean="0"/>
              <a:t>Automatische </a:t>
            </a:r>
            <a:r>
              <a:rPr lang="de-DE" dirty="0"/>
              <a:t>Optimierung und Laden von Bildern mit dem </a:t>
            </a:r>
            <a:r>
              <a:rPr lang="de-DE" dirty="0" err="1"/>
              <a:t>next</a:t>
            </a:r>
            <a:r>
              <a:rPr lang="de-DE" dirty="0"/>
              <a:t>/image-Komponente.</a:t>
            </a:r>
          </a:p>
          <a:p>
            <a:r>
              <a:rPr lang="de-DE" dirty="0"/>
              <a:t>Unterstützung für verschiedene Bildformate und -größen, um Ladezeiten zu minimieren.</a:t>
            </a:r>
          </a:p>
          <a:p>
            <a:pPr marL="0" indent="0">
              <a:buNone/>
            </a:pPr>
            <a:r>
              <a:rPr lang="de-DE" b="1" dirty="0" smtClean="0"/>
              <a:t>Code-Splitting</a:t>
            </a:r>
          </a:p>
          <a:p>
            <a:r>
              <a:rPr lang="de-DE" dirty="0" smtClean="0"/>
              <a:t>Automatische </a:t>
            </a:r>
            <a:r>
              <a:rPr lang="de-DE" dirty="0"/>
              <a:t>Trennung und </a:t>
            </a:r>
            <a:r>
              <a:rPr lang="de-DE" dirty="0" err="1"/>
              <a:t>Lazy-Loading</a:t>
            </a:r>
            <a:r>
              <a:rPr lang="de-DE" dirty="0"/>
              <a:t> von JavaScript-Code.</a:t>
            </a:r>
          </a:p>
          <a:p>
            <a:r>
              <a:rPr lang="de-DE" dirty="0"/>
              <a:t>Reduziert die initiale Ladezeit und verbessert die Performance.</a:t>
            </a:r>
          </a:p>
          <a:p>
            <a:pPr marL="0" indent="0">
              <a:buNone/>
            </a:pPr>
            <a:r>
              <a:rPr lang="de-DE" b="1" dirty="0" smtClean="0"/>
              <a:t>Performance-Optimierungen</a:t>
            </a:r>
          </a:p>
          <a:p>
            <a:r>
              <a:rPr lang="de-DE" dirty="0" smtClean="0"/>
              <a:t>Integrierte </a:t>
            </a:r>
            <a:r>
              <a:rPr lang="de-DE" dirty="0"/>
              <a:t>Unterstützung für Caching, </a:t>
            </a:r>
            <a:r>
              <a:rPr lang="de-DE" dirty="0" err="1"/>
              <a:t>Prefetching</a:t>
            </a:r>
            <a:r>
              <a:rPr lang="de-DE" dirty="0"/>
              <a:t> und andere Techniken.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0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4BB0DD-7324-45C4-B5A6-14D95BB9F6E7}">
  <we:reference id="wa104380862" version="1.5.0.0" store="de-DE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Breitbild</PresentationFormat>
  <Paragraphs>72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EncaseVTI</vt:lpstr>
      <vt:lpstr>Einführung in NextJS</vt:lpstr>
      <vt:lpstr>Übersicht</vt:lpstr>
      <vt:lpstr>Was ist Next.js und wofür brauche ich es?</vt:lpstr>
      <vt:lpstr>Serverseitig vs Clientseitiges Rendering</vt:lpstr>
      <vt:lpstr>Übung: my-first-nextjs-app</vt:lpstr>
      <vt:lpstr>Routing mit Projektstruktur</vt:lpstr>
      <vt:lpstr>API Endpoints mit Nextjs</vt:lpstr>
      <vt:lpstr>db.js</vt:lpstr>
      <vt:lpstr>Optimierung out-of-the-box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394</cp:revision>
  <dcterms:created xsi:type="dcterms:W3CDTF">2023-08-23T09:07:38Z</dcterms:created>
  <dcterms:modified xsi:type="dcterms:W3CDTF">2024-07-03T00:38:43Z</dcterms:modified>
</cp:coreProperties>
</file>