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87" r:id="rId3"/>
    <p:sldId id="525" r:id="rId4"/>
    <p:sldId id="632" r:id="rId5"/>
    <p:sldId id="633" r:id="rId6"/>
    <p:sldId id="529" r:id="rId7"/>
    <p:sldId id="531" r:id="rId8"/>
    <p:sldId id="646" r:id="rId9"/>
    <p:sldId id="647" r:id="rId10"/>
    <p:sldId id="635" r:id="rId11"/>
    <p:sldId id="636" r:id="rId12"/>
    <p:sldId id="637" r:id="rId13"/>
    <p:sldId id="638" r:id="rId14"/>
    <p:sldId id="639" r:id="rId15"/>
    <p:sldId id="641" r:id="rId16"/>
    <p:sldId id="640" r:id="rId17"/>
    <p:sldId id="642" r:id="rId18"/>
    <p:sldId id="643" r:id="rId19"/>
    <p:sldId id="644" r:id="rId20"/>
    <p:sldId id="645" r:id="rId21"/>
    <p:sldId id="2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706" autoAdjust="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3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HP – Wikipedia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720" y="184638"/>
            <a:ext cx="928077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502486"/>
            <a:ext cx="4876800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smtClean="0"/>
              <a:t>PHP</a:t>
            </a:r>
            <a:r>
              <a:rPr lang="de-AT" sz="2800" dirty="0"/>
              <a:t/>
            </a:r>
            <a:br>
              <a:rPr lang="de-AT" sz="2800" dirty="0"/>
            </a:br>
            <a:r>
              <a:rPr lang="de-AT" sz="2800" dirty="0"/>
              <a:t>Hypertext </a:t>
            </a:r>
            <a:r>
              <a:rPr lang="de-AT" sz="2800" dirty="0" err="1"/>
              <a:t>Preprocessor</a:t>
            </a:r>
            <a:endParaRPr lang="de-AT" sz="2800" dirty="0"/>
          </a:p>
        </p:txBody>
      </p:sp>
      <p:pic>
        <p:nvPicPr>
          <p:cNvPr id="1026" name="Picture 2" descr="PHP –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99" y="2778407"/>
            <a:ext cx="2659892" cy="143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98" y="685800"/>
            <a:ext cx="9607403" cy="1371600"/>
          </a:xfrm>
        </p:spPr>
        <p:txBody>
          <a:bodyPr/>
          <a:lstStyle/>
          <a:p>
            <a:r>
              <a:rPr lang="de-AT" dirty="0" smtClean="0"/>
              <a:t>Syntax von PHP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7" y="1967022"/>
            <a:ext cx="6762306" cy="4731489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 smtClean="0"/>
              <a:t>Ähnlichkeiten zu </a:t>
            </a:r>
            <a:r>
              <a:rPr lang="de-DE" sz="2000" dirty="0"/>
              <a:t>C/C</a:t>
            </a:r>
            <a:r>
              <a:rPr lang="de-DE" sz="2000" dirty="0" smtClean="0"/>
              <a:t>++</a:t>
            </a:r>
            <a:br>
              <a:rPr lang="de-DE" sz="2000" dirty="0" smtClean="0"/>
            </a:br>
            <a:r>
              <a:rPr lang="de-DE" sz="2000" dirty="0" err="1" smtClean="0"/>
              <a:t>Bsp</a:t>
            </a:r>
            <a:r>
              <a:rPr lang="de-DE" sz="2000" dirty="0" smtClean="0"/>
              <a:t>: Jede Codezeile muss mit einem “;“ beendet werden</a:t>
            </a:r>
            <a:endParaRPr lang="de-DE" sz="2000" dirty="0"/>
          </a:p>
          <a:p>
            <a:r>
              <a:rPr lang="de-DE" sz="2000" dirty="0" smtClean="0"/>
              <a:t>Code wird innerhalb von Codeblöcken mit &lt;?</a:t>
            </a:r>
            <a:r>
              <a:rPr lang="de-DE" sz="2000" dirty="0" err="1"/>
              <a:t>php</a:t>
            </a:r>
            <a:r>
              <a:rPr lang="de-DE" sz="2000" dirty="0"/>
              <a:t> ... ?&gt; </a:t>
            </a:r>
            <a:r>
              <a:rPr lang="de-DE" sz="2000" dirty="0" smtClean="0"/>
              <a:t>angegeben</a:t>
            </a:r>
            <a:endParaRPr lang="de-DE" sz="2000" dirty="0"/>
          </a:p>
          <a:p>
            <a:r>
              <a:rPr lang="de-DE" sz="2000" dirty="0" smtClean="0"/>
              <a:t>Variablen</a:t>
            </a:r>
            <a:r>
              <a:rPr lang="de-DE" sz="2000" dirty="0"/>
              <a:t> </a:t>
            </a:r>
            <a:r>
              <a:rPr lang="de-DE" sz="2000" dirty="0" smtClean="0"/>
              <a:t>werden immer mit $-Zeichen definiert und können ihren Datentyp dynamisch ändern</a:t>
            </a:r>
          </a:p>
          <a:p>
            <a:r>
              <a:rPr lang="de-DE" sz="2000" dirty="0" smtClean="0"/>
              <a:t>Darüber hinaus werden bekannte Datentypen (</a:t>
            </a:r>
            <a:r>
              <a:rPr lang="de-DE" sz="2000" dirty="0"/>
              <a:t>A</a:t>
            </a:r>
            <a:r>
              <a:rPr lang="de-DE" sz="2000" dirty="0" smtClean="0"/>
              <a:t>rrays, </a:t>
            </a:r>
            <a:r>
              <a:rPr lang="de-DE" sz="2000" dirty="0" err="1"/>
              <a:t>I</a:t>
            </a:r>
            <a:r>
              <a:rPr lang="de-DE" sz="2000" dirty="0" err="1" smtClean="0"/>
              <a:t>ntegers</a:t>
            </a:r>
            <a:r>
              <a:rPr lang="de-DE" sz="2000" dirty="0" smtClean="0"/>
              <a:t>, </a:t>
            </a:r>
            <a:r>
              <a:rPr lang="de-DE" sz="2000" dirty="0" err="1" smtClean="0"/>
              <a:t>strings</a:t>
            </a:r>
            <a:r>
              <a:rPr lang="de-DE" sz="2000" dirty="0" smtClean="0"/>
              <a:t>,…), Bedingungen (</a:t>
            </a:r>
            <a:r>
              <a:rPr lang="de-DE" sz="2000" dirty="0" err="1" smtClean="0"/>
              <a:t>if</a:t>
            </a:r>
            <a:r>
              <a:rPr lang="de-DE" sz="2000" dirty="0" smtClean="0"/>
              <a:t>), Schleifen (</a:t>
            </a:r>
            <a:r>
              <a:rPr lang="de-DE" sz="2000" dirty="0" err="1" smtClean="0"/>
              <a:t>for</a:t>
            </a:r>
            <a:r>
              <a:rPr lang="de-DE" sz="2000" dirty="0" smtClean="0"/>
              <a:t>, </a:t>
            </a:r>
            <a:r>
              <a:rPr lang="de-DE" sz="2000" dirty="0" err="1" smtClean="0"/>
              <a:t>while</a:t>
            </a:r>
            <a:r>
              <a:rPr lang="de-DE" sz="2000" dirty="0" smtClean="0"/>
              <a:t>) </a:t>
            </a:r>
          </a:p>
          <a:p>
            <a:r>
              <a:rPr lang="de-DE" sz="2000" dirty="0" smtClean="0"/>
              <a:t>Über den Befehl „echo“ wird Inhalt im Browser angezeigt. Wird </a:t>
            </a:r>
            <a:r>
              <a:rPr lang="de-DE" sz="2000" dirty="0" err="1" smtClean="0"/>
              <a:t>php</a:t>
            </a:r>
            <a:r>
              <a:rPr lang="de-DE" sz="2000" dirty="0" smtClean="0"/>
              <a:t> im Backend verwendet wird die Ausgabe über echo in der Entwicklerkonsole sichtbar (Hilfreich für Debugging) 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33" y="1376916"/>
            <a:ext cx="4658041" cy="27753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656" y="3846857"/>
            <a:ext cx="4063444" cy="2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 Code mit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411" y="1908544"/>
            <a:ext cx="7005970" cy="456668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PHP kann verwendet werden, um HTML-Code dynamisch zu generieren und in eine Webseite einzubetten.</a:t>
            </a:r>
          </a:p>
          <a:p>
            <a:r>
              <a:rPr lang="de-DE" dirty="0"/>
              <a:t>Dies ermöglicht es, Daten aus Variablen oder Datenbankabfragen in HTML-Strukturen zu integrieren.</a:t>
            </a:r>
          </a:p>
          <a:p>
            <a:r>
              <a:rPr lang="de-DE" dirty="0" smtClean="0"/>
              <a:t>Dafür werden </a:t>
            </a:r>
            <a:r>
              <a:rPr lang="de-DE" dirty="0"/>
              <a:t>Codeblöcken mit &lt;?</a:t>
            </a:r>
            <a:r>
              <a:rPr lang="de-DE" dirty="0" err="1"/>
              <a:t>php</a:t>
            </a:r>
            <a:r>
              <a:rPr lang="de-DE" dirty="0"/>
              <a:t> ... ?&gt; </a:t>
            </a:r>
            <a:r>
              <a:rPr lang="de-DE" dirty="0" smtClean="0"/>
              <a:t> innerhalb von normalen HTML-Tags geschrieben</a:t>
            </a:r>
          </a:p>
          <a:p>
            <a:r>
              <a:rPr lang="de-DE" dirty="0" smtClean="0"/>
              <a:t>Der durch „echo“ ausgegebene Inhalt kann wiederum die bekannten HTML Tags verwenden. </a:t>
            </a:r>
          </a:p>
          <a:p>
            <a:r>
              <a:rPr lang="de-DE" dirty="0" smtClean="0"/>
              <a:t>PHP injiziert sozusagen Dynamischen HTML Code in den statischen Code Drumherum</a:t>
            </a:r>
          </a:p>
          <a:p>
            <a:r>
              <a:rPr lang="de-DE" dirty="0" smtClean="0"/>
              <a:t>Achtung! Werden PHP-Codeblöcke innerhalb von HTML Code verwendet  muss die Datei die Endung „.</a:t>
            </a:r>
            <a:r>
              <a:rPr lang="de-DE" dirty="0" err="1" smtClean="0"/>
              <a:t>php</a:t>
            </a:r>
            <a:r>
              <a:rPr lang="de-DE" dirty="0" smtClean="0"/>
              <a:t>“ besitzen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81" y="2057400"/>
            <a:ext cx="44119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 Code mit PHP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10" y="1839326"/>
            <a:ext cx="552497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HTML mit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90848" y="2057400"/>
            <a:ext cx="6570920" cy="4137259"/>
          </a:xfrm>
        </p:spPr>
        <p:txBody>
          <a:bodyPr/>
          <a:lstStyle/>
          <a:p>
            <a:r>
              <a:rPr lang="de-AT" dirty="0" smtClean="0"/>
              <a:t>Kopiere das Frontend deiner bestehenden </a:t>
            </a:r>
            <a:r>
              <a:rPr lang="de-AT" dirty="0" err="1" smtClean="0"/>
              <a:t>Todo</a:t>
            </a:r>
            <a:r>
              <a:rPr lang="de-AT" dirty="0" smtClean="0"/>
              <a:t>-Liste in ein </a:t>
            </a:r>
            <a:r>
              <a:rPr lang="de-AT" dirty="0" err="1" smtClean="0"/>
              <a:t>todo.php</a:t>
            </a:r>
            <a:r>
              <a:rPr lang="de-AT" dirty="0" smtClean="0"/>
              <a:t> File</a:t>
            </a:r>
          </a:p>
          <a:p>
            <a:r>
              <a:rPr lang="de-AT" dirty="0" smtClean="0"/>
              <a:t>Verwende PHP und HTML um eine statische </a:t>
            </a:r>
            <a:r>
              <a:rPr lang="de-AT" dirty="0" err="1" smtClean="0"/>
              <a:t>Todo</a:t>
            </a:r>
            <a:r>
              <a:rPr lang="de-AT" dirty="0" smtClean="0"/>
              <a:t> Liste zu erstellen</a:t>
            </a:r>
          </a:p>
          <a:p>
            <a:r>
              <a:rPr lang="de-AT" dirty="0" smtClean="0"/>
              <a:t>Alle </a:t>
            </a:r>
            <a:r>
              <a:rPr lang="de-AT" dirty="0" err="1" smtClean="0"/>
              <a:t>Todos</a:t>
            </a:r>
            <a:r>
              <a:rPr lang="de-AT" dirty="0" smtClean="0"/>
              <a:t> sollen dabei als Strings in einem Array gespeichert sein</a:t>
            </a:r>
          </a:p>
          <a:p>
            <a:r>
              <a:rPr lang="de-AT" dirty="0" smtClean="0"/>
              <a:t>Nutze dieses Array und eine Schleife um die Arrayelemente als HTML Elemente auszugeben</a:t>
            </a:r>
          </a:p>
          <a:p>
            <a:pPr marL="0" indent="0">
              <a:buNone/>
            </a:pPr>
            <a:endParaRPr lang="de-AT" dirty="0" smtClean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D9FAFA-6E3F-F1D9-FCF7-1F584398E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4" r="7828" b="9305"/>
          <a:stretch/>
        </p:blipFill>
        <p:spPr>
          <a:xfrm>
            <a:off x="7935583" y="2057400"/>
            <a:ext cx="3711277" cy="3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API mit PHP (ohne Frameworks)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18437" y="2057400"/>
            <a:ext cx="8920716" cy="4137259"/>
          </a:xfrm>
        </p:spPr>
        <p:txBody>
          <a:bodyPr/>
          <a:lstStyle/>
          <a:p>
            <a:r>
              <a:rPr lang="de-AT" dirty="0" smtClean="0"/>
              <a:t>PHP kann verwendet werden um eine REST API aufzubauen</a:t>
            </a:r>
          </a:p>
          <a:p>
            <a:r>
              <a:rPr lang="de-AT" dirty="0" smtClean="0"/>
              <a:t>Dafür wird im ersten Schritt ein Datenbank </a:t>
            </a:r>
            <a:r>
              <a:rPr lang="de-AT" dirty="0" err="1"/>
              <a:t>C</a:t>
            </a:r>
            <a:r>
              <a:rPr lang="de-AT" dirty="0" err="1" smtClean="0"/>
              <a:t>onfig</a:t>
            </a:r>
            <a:r>
              <a:rPr lang="de-AT" dirty="0" smtClean="0"/>
              <a:t> Datei erstellt in der die Verbindung zur Datenbank hergestellt wird</a:t>
            </a:r>
          </a:p>
          <a:p>
            <a:r>
              <a:rPr lang="de-AT" dirty="0" smtClean="0"/>
              <a:t>Häufig werden eigene PHP Dateien erstellt um Middleware Funktionen abzudecken</a:t>
            </a:r>
          </a:p>
          <a:p>
            <a:r>
              <a:rPr lang="de-AT" dirty="0" smtClean="0"/>
              <a:t>Danach werden für jeden </a:t>
            </a:r>
            <a:r>
              <a:rPr lang="de-AT" dirty="0" err="1" smtClean="0"/>
              <a:t>Endpoint</a:t>
            </a:r>
            <a:r>
              <a:rPr lang="de-AT" dirty="0" smtClean="0"/>
              <a:t> eigene PHP Dateien erstellt die die </a:t>
            </a:r>
            <a:r>
              <a:rPr lang="de-AT" dirty="0" err="1" smtClean="0"/>
              <a:t>Config</a:t>
            </a:r>
            <a:r>
              <a:rPr lang="de-AT" dirty="0" smtClean="0"/>
              <a:t> Datei importieren und die eingehenden Anfragen bearbeiten</a:t>
            </a:r>
          </a:p>
          <a:p>
            <a:r>
              <a:rPr lang="de-AT" dirty="0" smtClean="0"/>
              <a:t>Über den Befehl „echo“ wird eine Antwort in Form von JSON zurück gesendet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8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 </a:t>
            </a:r>
            <a:r>
              <a:rPr lang="de-AT" dirty="0" err="1"/>
              <a:t>C</a:t>
            </a:r>
            <a:r>
              <a:rPr lang="de-AT" dirty="0" err="1" smtClean="0"/>
              <a:t>onfig</a:t>
            </a:r>
            <a:r>
              <a:rPr lang="de-AT" dirty="0" smtClean="0"/>
              <a:t> mit PHP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57400"/>
            <a:ext cx="6267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 </a:t>
            </a:r>
            <a:r>
              <a:rPr lang="de-AT" dirty="0" err="1"/>
              <a:t>C</a:t>
            </a:r>
            <a:r>
              <a:rPr lang="de-AT" dirty="0" err="1" smtClean="0"/>
              <a:t>onfig</a:t>
            </a:r>
            <a:r>
              <a:rPr lang="de-AT" dirty="0" smtClean="0"/>
              <a:t> mit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6640" y="1981200"/>
            <a:ext cx="1043432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Header </a:t>
            </a:r>
            <a:r>
              <a:rPr lang="en-US" dirty="0" err="1"/>
              <a:t>für</a:t>
            </a:r>
            <a:r>
              <a:rPr lang="en-US" dirty="0"/>
              <a:t> CORS (Cross-Origin Resource Sharing) </a:t>
            </a:r>
            <a:r>
              <a:rPr lang="en-US" dirty="0" err="1"/>
              <a:t>setzen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header("Access-Control-Allow-Origin</a:t>
            </a:r>
            <a:r>
              <a:rPr lang="en-US" dirty="0"/>
              <a:t>: *");: </a:t>
            </a:r>
            <a:r>
              <a:rPr lang="en-US" dirty="0" err="1"/>
              <a:t>Erlaubt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 von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Ursprüngen</a:t>
            </a:r>
            <a:r>
              <a:rPr lang="en-US" dirty="0"/>
              <a:t> auf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header</a:t>
            </a:r>
            <a:r>
              <a:rPr lang="en-US" dirty="0"/>
              <a:t>("Content-Type: application/</a:t>
            </a:r>
            <a:r>
              <a:rPr lang="en-US" dirty="0" err="1"/>
              <a:t>json</a:t>
            </a:r>
            <a:r>
              <a:rPr lang="en-US" dirty="0"/>
              <a:t>; charset=UTF-8");: </a:t>
            </a:r>
            <a:r>
              <a:rPr lang="en-US" dirty="0" err="1"/>
              <a:t>Gibt</a:t>
            </a:r>
            <a:r>
              <a:rPr lang="en-US" dirty="0"/>
              <a:t> an,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Antwort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JSON-Format </a:t>
            </a:r>
            <a:r>
              <a:rPr lang="en-US" dirty="0" err="1"/>
              <a:t>mit</a:t>
            </a:r>
            <a:r>
              <a:rPr lang="en-US" dirty="0"/>
              <a:t> UTF-8-Zeichenkodierung </a:t>
            </a:r>
            <a:r>
              <a:rPr lang="en-US" dirty="0" err="1"/>
              <a:t>vorliegt</a:t>
            </a:r>
            <a:r>
              <a:rPr lang="en-US" dirty="0"/>
              <a:t>.</a:t>
            </a:r>
          </a:p>
          <a:p>
            <a:r>
              <a:rPr lang="en-US" dirty="0"/>
              <a:t>Definition der </a:t>
            </a:r>
            <a:r>
              <a:rPr lang="en-US" dirty="0" err="1" smtClean="0"/>
              <a:t>Datenbankverbindungsinformationen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</a:t>
            </a:r>
            <a:r>
              <a:rPr lang="en-US" dirty="0"/>
              <a:t>('DB_HOST', 'localhost</a:t>
            </a:r>
            <a:r>
              <a:rPr lang="en-US" dirty="0" smtClean="0"/>
              <a:t>') </a:t>
            </a:r>
            <a:r>
              <a:rPr lang="en-US" dirty="0" err="1"/>
              <a:t>d</a:t>
            </a:r>
            <a:r>
              <a:rPr lang="en-US" dirty="0" err="1" smtClean="0"/>
              <a:t>efiniert</a:t>
            </a:r>
            <a:r>
              <a:rPr lang="en-US" dirty="0" smtClean="0"/>
              <a:t> </a:t>
            </a:r>
            <a:r>
              <a:rPr lang="en-US" dirty="0"/>
              <a:t>den </a:t>
            </a:r>
            <a:r>
              <a:rPr lang="en-US" dirty="0" err="1"/>
              <a:t>Hostnamen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Datenbankverbindung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define('DB_USERNAME', 'root</a:t>
            </a:r>
            <a:r>
              <a:rPr lang="en-US" dirty="0" smtClean="0"/>
              <a:t>')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/>
              <a:t>den </a:t>
            </a:r>
            <a:r>
              <a:rPr lang="en-US" dirty="0" err="1"/>
              <a:t>Benutzernamen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Datenbankverbindung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define('DB_PASSWORD', </a:t>
            </a:r>
            <a:r>
              <a:rPr lang="en-US" dirty="0" smtClean="0"/>
              <a:t>'')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/>
              <a:t>Passwort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Datenbankverbindung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define('DB_NAME', '</a:t>
            </a:r>
            <a:r>
              <a:rPr lang="en-US" dirty="0" err="1"/>
              <a:t>myDatabase</a:t>
            </a:r>
            <a:r>
              <a:rPr lang="en-US" dirty="0" smtClean="0"/>
              <a:t>')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/>
              <a:t>den </a:t>
            </a:r>
            <a:r>
              <a:rPr lang="en-US" dirty="0" err="1"/>
              <a:t>Namen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r>
              <a:rPr lang="en-US" dirty="0"/>
              <a:t>.</a:t>
            </a:r>
          </a:p>
          <a:p>
            <a:r>
              <a:rPr lang="en-US" dirty="0" err="1"/>
              <a:t>Herstellen</a:t>
            </a:r>
            <a:r>
              <a:rPr lang="en-US" dirty="0"/>
              <a:t> der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mysqli_connect</a:t>
            </a:r>
            <a:r>
              <a:rPr lang="en-US" dirty="0"/>
              <a:t>(DB_HOST, DB_USERNAME, DB_PASSWORD, </a:t>
            </a:r>
            <a:r>
              <a:rPr lang="en-US" dirty="0" smtClean="0"/>
              <a:t>DB_NAME)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MySQL-</a:t>
            </a:r>
            <a:r>
              <a:rPr lang="en-US" dirty="0" err="1"/>
              <a:t>Datenbank</a:t>
            </a:r>
            <a:r>
              <a:rPr lang="en-US" dirty="0"/>
              <a:t> her.</a:t>
            </a:r>
          </a:p>
          <a:p>
            <a:pPr lvl="1"/>
            <a:r>
              <a:rPr lang="en-US" dirty="0" err="1"/>
              <a:t>mysqli_set_charset</a:t>
            </a:r>
            <a:r>
              <a:rPr lang="en-US" dirty="0"/>
              <a:t>($link, "utf8</a:t>
            </a:r>
            <a:r>
              <a:rPr lang="en-US" dirty="0" smtClean="0"/>
              <a:t>")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/>
              <a:t>Zeichensatzformat</a:t>
            </a:r>
            <a:r>
              <a:rPr lang="en-US" dirty="0"/>
              <a:t> auf UTF-8.</a:t>
            </a:r>
          </a:p>
          <a:p>
            <a:r>
              <a:rPr lang="en-US" dirty="0" err="1"/>
              <a:t>Überprüfen</a:t>
            </a:r>
            <a:r>
              <a:rPr lang="en-US" dirty="0"/>
              <a:t> der </a:t>
            </a:r>
            <a:r>
              <a:rPr lang="en-US" dirty="0" err="1"/>
              <a:t>Verbindung</a:t>
            </a:r>
            <a:r>
              <a:rPr lang="en-US" dirty="0"/>
              <a:t> und </a:t>
            </a:r>
            <a:r>
              <a:rPr lang="en-US" dirty="0" err="1"/>
              <a:t>Fehlerbehandlung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if($link === false) { ... </a:t>
            </a:r>
            <a:r>
              <a:rPr lang="en-US" dirty="0" smtClean="0"/>
              <a:t>} </a:t>
            </a:r>
            <a:r>
              <a:rPr lang="en-US" dirty="0" err="1" smtClean="0"/>
              <a:t>überprüft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erfolgreich</a:t>
            </a:r>
            <a:r>
              <a:rPr lang="en-US" dirty="0"/>
              <a:t> </a:t>
            </a:r>
            <a:r>
              <a:rPr lang="en-US" dirty="0" err="1"/>
              <a:t>hergestellt</a:t>
            </a:r>
            <a:r>
              <a:rPr lang="en-US" dirty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die</a:t>
            </a:r>
            <a:r>
              <a:rPr lang="en-US" dirty="0"/>
              <a:t>("ERROR: Could not connect. " . </a:t>
            </a:r>
            <a:r>
              <a:rPr lang="en-US" dirty="0" err="1"/>
              <a:t>mysqli_connect_error</a:t>
            </a:r>
            <a:r>
              <a:rPr lang="en-US" dirty="0" smtClean="0"/>
              <a:t>())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Fehlermeldung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 smtClean="0"/>
              <a:t>fehlschlägt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header</a:t>
            </a:r>
            <a:r>
              <a:rPr lang="en-US" dirty="0"/>
              <a:t>("location: </a:t>
            </a:r>
            <a:r>
              <a:rPr lang="en-US" dirty="0" err="1"/>
              <a:t>databaseNotFound.php</a:t>
            </a:r>
            <a:r>
              <a:rPr lang="en-US" dirty="0" smtClean="0"/>
              <a:t>") </a:t>
            </a:r>
            <a:r>
              <a:rPr lang="en-US" dirty="0" err="1" smtClean="0"/>
              <a:t>leitet</a:t>
            </a:r>
            <a:r>
              <a:rPr lang="en-US" dirty="0" smtClean="0"/>
              <a:t> </a:t>
            </a:r>
            <a:r>
              <a:rPr lang="en-US" dirty="0"/>
              <a:t>den </a:t>
            </a:r>
            <a:r>
              <a:rPr lang="en-US" dirty="0" err="1"/>
              <a:t>Benutzer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um,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 smtClean="0"/>
              <a:t>fehlschlägt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exit</a:t>
            </a:r>
            <a:r>
              <a:rPr lang="en-US" dirty="0"/>
              <a:t>;: </a:t>
            </a:r>
            <a:r>
              <a:rPr lang="en-US" dirty="0" err="1"/>
              <a:t>Beendet</a:t>
            </a:r>
            <a:r>
              <a:rPr lang="en-US" dirty="0"/>
              <a:t> das </a:t>
            </a:r>
            <a:r>
              <a:rPr lang="en-US" dirty="0" err="1" smtClean="0"/>
              <a:t>Skript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9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Middleware mit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160" y="1498600"/>
            <a:ext cx="10698480" cy="4272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insertActivity</a:t>
            </a:r>
            <a:r>
              <a:rPr lang="de-DE" dirty="0"/>
              <a:t>($link, $</a:t>
            </a:r>
            <a:r>
              <a:rPr lang="de-DE" dirty="0" err="1"/>
              <a:t>activity</a:t>
            </a:r>
            <a:r>
              <a:rPr lang="de-DE" dirty="0"/>
              <a:t>, $</a:t>
            </a:r>
            <a:r>
              <a:rPr lang="de-DE" dirty="0" err="1"/>
              <a:t>username</a:t>
            </a:r>
            <a:r>
              <a:rPr lang="de-DE" dirty="0"/>
              <a:t>) { ... }: Definiert </a:t>
            </a:r>
            <a:r>
              <a:rPr lang="de-DE" dirty="0" smtClean="0"/>
              <a:t>eine Middleware die Aktivitäten in einer Datenbank loggen soll</a:t>
            </a:r>
          </a:p>
          <a:p>
            <a:r>
              <a:rPr lang="de-DE" dirty="0" smtClean="0"/>
              <a:t>SQL-Abfrage mit einfachem String erstellen</a:t>
            </a:r>
          </a:p>
          <a:p>
            <a:pPr lvl="1"/>
            <a:r>
              <a:rPr lang="en-US" dirty="0" smtClean="0"/>
              <a:t>"INSERT </a:t>
            </a:r>
            <a:r>
              <a:rPr lang="en-US" dirty="0"/>
              <a:t>INTO activities SET Activity = </a:t>
            </a:r>
            <a:r>
              <a:rPr lang="en-US" dirty="0" smtClean="0"/>
              <a:t>'$activity', </a:t>
            </a:r>
            <a:r>
              <a:rPr lang="en-US" dirty="0"/>
              <a:t>Username = </a:t>
            </a:r>
            <a:r>
              <a:rPr lang="en-US" dirty="0" smtClean="0"/>
              <a:t>'$username‘ "</a:t>
            </a:r>
            <a:endParaRPr lang="de-DE" dirty="0"/>
          </a:p>
          <a:p>
            <a:r>
              <a:rPr lang="de-DE" dirty="0" smtClean="0"/>
              <a:t>SQL-Abfrage ausführen</a:t>
            </a:r>
            <a:endParaRPr lang="de-DE" dirty="0"/>
          </a:p>
          <a:p>
            <a:pPr lvl="1"/>
            <a:r>
              <a:rPr lang="de-DE" dirty="0" err="1"/>
              <a:t>mysqli_query</a:t>
            </a:r>
            <a:r>
              <a:rPr lang="de-DE" dirty="0"/>
              <a:t>($link, $</a:t>
            </a:r>
            <a:r>
              <a:rPr lang="de-DE" dirty="0" err="1" smtClean="0"/>
              <a:t>activitysql</a:t>
            </a:r>
            <a:r>
              <a:rPr lang="de-DE" dirty="0" smtClean="0"/>
              <a:t>) Führt </a:t>
            </a:r>
            <a:r>
              <a:rPr lang="de-DE" dirty="0"/>
              <a:t>die SQL-Abfrage mithilfe der gegebenen Datenbankverbindung ($link) aus. Dadurch wird die Aktivität zusammen mit dem Benutzernamen in die Datenbanktabelle eingefügt.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4871720"/>
            <a:ext cx="8629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PHP Endpoints definieren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8240" y="2057400"/>
            <a:ext cx="9255760" cy="4373880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Importieren der benötigten Datenbank </a:t>
            </a:r>
            <a:r>
              <a:rPr lang="de-DE" dirty="0" err="1" smtClean="0"/>
              <a:t>Config</a:t>
            </a:r>
            <a:r>
              <a:rPr lang="de-DE" dirty="0" smtClean="0"/>
              <a:t> und der Middleware</a:t>
            </a:r>
          </a:p>
          <a:p>
            <a:pPr lvl="1"/>
            <a:r>
              <a:rPr lang="de-DE"/>
              <a:t>r</a:t>
            </a:r>
            <a:r>
              <a:rPr lang="de-DE" smtClean="0"/>
              <a:t>equire_once</a:t>
            </a:r>
            <a:endParaRPr lang="de-DE" dirty="0" smtClean="0"/>
          </a:p>
          <a:p>
            <a:r>
              <a:rPr lang="de-DE" dirty="0" smtClean="0"/>
              <a:t>SQL-Abfrage </a:t>
            </a:r>
            <a:r>
              <a:rPr lang="de-DE" dirty="0"/>
              <a:t>ausführen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$</a:t>
            </a:r>
            <a:r>
              <a:rPr lang="de-DE" dirty="0" err="1"/>
              <a:t>sql</a:t>
            </a:r>
            <a:r>
              <a:rPr lang="de-DE" dirty="0"/>
              <a:t> = "SELECT * FROM </a:t>
            </a:r>
            <a:r>
              <a:rPr lang="de-DE" dirty="0" err="1"/>
              <a:t>todos</a:t>
            </a:r>
            <a:r>
              <a:rPr lang="de-DE" dirty="0"/>
              <a:t> ORDER BY ID ASC";: Definiert eine SQL-Abfrage, die alle Daten aus der Tabelle "</a:t>
            </a:r>
            <a:r>
              <a:rPr lang="de-DE" dirty="0" err="1"/>
              <a:t>todos</a:t>
            </a:r>
            <a:r>
              <a:rPr lang="de-DE" dirty="0"/>
              <a:t>" abruft und nach der Spalte "ID" aufsteigend sortiert.</a:t>
            </a:r>
          </a:p>
          <a:p>
            <a:r>
              <a:rPr lang="de-DE" dirty="0"/>
              <a:t>SQL-Abfrageergebnisse abrufen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$</a:t>
            </a:r>
            <a:r>
              <a:rPr lang="de-DE" dirty="0" err="1"/>
              <a:t>result</a:t>
            </a:r>
            <a:r>
              <a:rPr lang="de-DE" dirty="0"/>
              <a:t> = </a:t>
            </a:r>
            <a:r>
              <a:rPr lang="de-DE" dirty="0" err="1"/>
              <a:t>mysqli_query</a:t>
            </a:r>
            <a:r>
              <a:rPr lang="de-DE" dirty="0"/>
              <a:t>($link, $</a:t>
            </a:r>
            <a:r>
              <a:rPr lang="de-DE" dirty="0" err="1"/>
              <a:t>sql</a:t>
            </a:r>
            <a:r>
              <a:rPr lang="de-DE" dirty="0"/>
              <a:t>);: Führt die SQL-Abfrage mithilfe der angegebenen Datenbankverbindung ($link) aus und speichert das Ergebnis im $</a:t>
            </a:r>
            <a:r>
              <a:rPr lang="de-DE" dirty="0" err="1"/>
              <a:t>result</a:t>
            </a:r>
            <a:r>
              <a:rPr lang="de-DE" dirty="0"/>
              <a:t>.</a:t>
            </a:r>
          </a:p>
          <a:p>
            <a:r>
              <a:rPr lang="de-DE" dirty="0"/>
              <a:t>Daten in ein assoziatives Array konvertieren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$</a:t>
            </a:r>
            <a:r>
              <a:rPr lang="de-DE" dirty="0" err="1"/>
              <a:t>rows</a:t>
            </a:r>
            <a:r>
              <a:rPr lang="de-DE" dirty="0"/>
              <a:t> = </a:t>
            </a:r>
            <a:r>
              <a:rPr lang="de-DE" dirty="0" err="1"/>
              <a:t>array</a:t>
            </a:r>
            <a:r>
              <a:rPr lang="de-DE" dirty="0" smtClean="0"/>
              <a:t>(): </a:t>
            </a:r>
            <a:r>
              <a:rPr lang="de-DE" dirty="0"/>
              <a:t>Initialisiert ein leeres Array namens $</a:t>
            </a:r>
            <a:r>
              <a:rPr lang="de-DE" dirty="0" err="1"/>
              <a:t>rows</a:t>
            </a:r>
            <a:r>
              <a:rPr lang="de-DE" dirty="0"/>
              <a:t>, das dazu verwendet wird, die abgerufenen Daten zu speichern.</a:t>
            </a:r>
          </a:p>
          <a:p>
            <a:pPr lvl="1"/>
            <a:r>
              <a:rPr lang="de-DE" dirty="0" err="1"/>
              <a:t>while</a:t>
            </a:r>
            <a:r>
              <a:rPr lang="de-DE" dirty="0"/>
              <a:t>($r = </a:t>
            </a:r>
            <a:r>
              <a:rPr lang="de-DE" dirty="0" err="1"/>
              <a:t>mysqli_fetch_assoc</a:t>
            </a:r>
            <a:r>
              <a:rPr lang="de-DE" dirty="0"/>
              <a:t>($</a:t>
            </a:r>
            <a:r>
              <a:rPr lang="de-DE" dirty="0" err="1"/>
              <a:t>result</a:t>
            </a:r>
            <a:r>
              <a:rPr lang="de-DE" dirty="0"/>
              <a:t>)) { $</a:t>
            </a:r>
            <a:r>
              <a:rPr lang="de-DE" dirty="0" err="1"/>
              <a:t>rows</a:t>
            </a:r>
            <a:r>
              <a:rPr lang="de-DE" dirty="0"/>
              <a:t>[] = $r; }: Iteriert über jedes Zeilenobjekt im $</a:t>
            </a:r>
            <a:r>
              <a:rPr lang="de-DE" dirty="0" err="1"/>
              <a:t>result</a:t>
            </a:r>
            <a:r>
              <a:rPr lang="de-DE" dirty="0"/>
              <a:t> und konvertiert es in ein assoziatives Array ($r) mit dem Namen $</a:t>
            </a:r>
            <a:r>
              <a:rPr lang="de-DE" dirty="0" err="1"/>
              <a:t>rows</a:t>
            </a:r>
            <a:r>
              <a:rPr lang="de-DE" dirty="0"/>
              <a:t>[]. </a:t>
            </a:r>
            <a:endParaRPr lang="de-DE" dirty="0" smtClean="0"/>
          </a:p>
          <a:p>
            <a:r>
              <a:rPr lang="de-DE" dirty="0" smtClean="0"/>
              <a:t>HTTP-Statuscode </a:t>
            </a:r>
            <a:r>
              <a:rPr lang="de-DE" dirty="0"/>
              <a:t>setzen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http_response_code</a:t>
            </a:r>
            <a:r>
              <a:rPr lang="de-DE" dirty="0"/>
              <a:t>(200);: </a:t>
            </a:r>
            <a:endParaRPr lang="de-DE" dirty="0" smtClean="0"/>
          </a:p>
          <a:p>
            <a:r>
              <a:rPr lang="de-DE" dirty="0" smtClean="0"/>
              <a:t>JSON-Antwort </a:t>
            </a:r>
            <a:r>
              <a:rPr lang="de-DE" dirty="0"/>
              <a:t>senden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echo </a:t>
            </a:r>
            <a:r>
              <a:rPr lang="de-DE" dirty="0" err="1"/>
              <a:t>json_encode</a:t>
            </a:r>
            <a:r>
              <a:rPr lang="de-DE" dirty="0"/>
              <a:t>($</a:t>
            </a:r>
            <a:r>
              <a:rPr lang="de-DE" dirty="0" err="1"/>
              <a:t>rows</a:t>
            </a:r>
            <a:r>
              <a:rPr lang="de-DE" dirty="0" smtClean="0"/>
              <a:t>): </a:t>
            </a:r>
            <a:r>
              <a:rPr lang="de-DE" dirty="0"/>
              <a:t>Konvertiert das Array $</a:t>
            </a:r>
            <a:r>
              <a:rPr lang="de-DE" dirty="0" err="1"/>
              <a:t>rows</a:t>
            </a:r>
            <a:r>
              <a:rPr lang="de-DE" dirty="0"/>
              <a:t> in das JSON-Format und sendet es als Antwort zurück. Dabei werden die Daten der "</a:t>
            </a:r>
            <a:r>
              <a:rPr lang="de-DE" dirty="0" err="1"/>
              <a:t>todos</a:t>
            </a:r>
            <a:r>
              <a:rPr lang="de-DE" dirty="0"/>
              <a:t>"-Tabelle im JSON-Format an den Client gesendet.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8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PHP Endpoints definieren	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565" y="1894388"/>
            <a:ext cx="5172869" cy="43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2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1823484"/>
            <a:ext cx="8176438" cy="496540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Was </a:t>
            </a:r>
            <a:r>
              <a:rPr lang="de-DE" sz="2000" dirty="0"/>
              <a:t>ist PHP? </a:t>
            </a:r>
            <a:endParaRPr lang="de-DE" sz="2000" dirty="0" smtClean="0"/>
          </a:p>
          <a:p>
            <a:r>
              <a:rPr lang="de-DE" sz="2000" dirty="0" smtClean="0"/>
              <a:t>Ist </a:t>
            </a:r>
            <a:r>
              <a:rPr lang="de-DE" sz="2000" dirty="0"/>
              <a:t>PHP heute noch relevant? </a:t>
            </a:r>
            <a:endParaRPr lang="de-DE" sz="2000" dirty="0" smtClean="0"/>
          </a:p>
          <a:p>
            <a:r>
              <a:rPr lang="de-DE" sz="2000" dirty="0" smtClean="0"/>
              <a:t>Wie </a:t>
            </a:r>
            <a:r>
              <a:rPr lang="de-DE" sz="2000" dirty="0"/>
              <a:t>wird PHP verwendet</a:t>
            </a:r>
            <a:r>
              <a:rPr lang="de-DE" sz="2000" dirty="0" smtClean="0"/>
              <a:t>?</a:t>
            </a:r>
          </a:p>
          <a:p>
            <a:r>
              <a:rPr lang="de-DE" sz="2000" dirty="0"/>
              <a:t>Vor und Nachteile von </a:t>
            </a:r>
            <a:r>
              <a:rPr lang="de-DE" sz="2000" dirty="0" smtClean="0"/>
              <a:t>PHP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r>
              <a:rPr lang="de-DE" sz="2000" dirty="0" smtClean="0"/>
              <a:t>Syntax </a:t>
            </a:r>
            <a:r>
              <a:rPr lang="de-DE" sz="2000" dirty="0"/>
              <a:t>von PHP (im Vergleich zu </a:t>
            </a:r>
            <a:r>
              <a:rPr lang="de-DE" sz="2000" dirty="0" err="1"/>
              <a:t>Javascript</a:t>
            </a:r>
            <a:r>
              <a:rPr lang="de-DE" sz="2000" dirty="0" smtClean="0"/>
              <a:t>) </a:t>
            </a:r>
          </a:p>
          <a:p>
            <a:r>
              <a:rPr lang="de-DE" sz="2000" dirty="0" smtClean="0"/>
              <a:t>HTML Code mit PHP</a:t>
            </a:r>
          </a:p>
          <a:p>
            <a:r>
              <a:rPr lang="de-DE" sz="2000" dirty="0" smtClean="0"/>
              <a:t>REST </a:t>
            </a:r>
            <a:r>
              <a:rPr lang="de-DE" sz="2000" dirty="0"/>
              <a:t>API mit PHP ohne </a:t>
            </a:r>
            <a:r>
              <a:rPr lang="de-DE" sz="2000" dirty="0" smtClean="0"/>
              <a:t>Frameworks</a:t>
            </a:r>
            <a:endParaRPr lang="de-DE" sz="2000" dirty="0"/>
          </a:p>
          <a:p>
            <a:r>
              <a:rPr lang="de-DE" sz="2000" dirty="0" smtClean="0"/>
              <a:t>Übung </a:t>
            </a:r>
            <a:r>
              <a:rPr lang="de-DE" sz="2000" dirty="0"/>
              <a:t>„PHP REST API für </a:t>
            </a:r>
            <a:r>
              <a:rPr lang="de-DE" sz="2000" dirty="0" err="1"/>
              <a:t>Todo</a:t>
            </a:r>
            <a:r>
              <a:rPr lang="de-DE" sz="2000" dirty="0"/>
              <a:t> Liste“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5" name="Picture 2" descr="PHP –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63" y="2449513"/>
            <a:ext cx="3438283" cy="18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zu REST API mit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3338" y="2057400"/>
            <a:ext cx="5629086" cy="4137259"/>
          </a:xfrm>
        </p:spPr>
        <p:txBody>
          <a:bodyPr/>
          <a:lstStyle/>
          <a:p>
            <a:r>
              <a:rPr lang="de-DE" dirty="0" smtClean="0"/>
              <a:t>Schreibe einen REST </a:t>
            </a:r>
            <a:r>
              <a:rPr lang="de-DE" dirty="0" err="1" smtClean="0"/>
              <a:t>Endpoint</a:t>
            </a:r>
            <a:r>
              <a:rPr lang="de-DE" dirty="0" smtClean="0"/>
              <a:t> (GET) mit PHP den du anschließend in deiner </a:t>
            </a:r>
            <a:r>
              <a:rPr lang="de-DE" dirty="0" err="1" smtClean="0"/>
              <a:t>React</a:t>
            </a:r>
            <a:r>
              <a:rPr lang="de-DE" dirty="0" smtClean="0"/>
              <a:t> TODO Listen App verwendest.</a:t>
            </a:r>
          </a:p>
          <a:p>
            <a:r>
              <a:rPr lang="de-DE" dirty="0" smtClean="0"/>
              <a:t>Tipp: Aufruf eines PHP Endpoints funktioniert genau wie der Aufruf eines </a:t>
            </a:r>
            <a:r>
              <a:rPr lang="de-DE" dirty="0" err="1" smtClean="0"/>
              <a:t>Node</a:t>
            </a:r>
            <a:r>
              <a:rPr lang="de-DE" dirty="0" smtClean="0"/>
              <a:t> Endpoints mit Hilfe von </a:t>
            </a:r>
            <a:r>
              <a:rPr lang="de-DE" dirty="0" err="1" smtClean="0"/>
              <a:t>fetch</a:t>
            </a:r>
            <a:r>
              <a:rPr lang="de-DE" dirty="0" smtClean="0"/>
              <a:t>(Pfad zu PHP Datei)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D9FAFA-6E3F-F1D9-FCF7-1F584398E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4" r="7828" b="9305"/>
          <a:stretch/>
        </p:blipFill>
        <p:spPr>
          <a:xfrm>
            <a:off x="7935583" y="2057400"/>
            <a:ext cx="3711277" cy="3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947E-8607-3DF9-BA45-ECD0D3F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</a:t>
            </a:r>
            <a:r>
              <a:rPr lang="de-AT" dirty="0" smtClean="0"/>
              <a:t>PHP?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A2379-FF19-7CD0-1E8B-C2F63288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5" y="2076275"/>
            <a:ext cx="7223458" cy="4137259"/>
          </a:xfrm>
        </p:spPr>
        <p:txBody>
          <a:bodyPr/>
          <a:lstStyle/>
          <a:p>
            <a:r>
              <a:rPr lang="de-DE" dirty="0"/>
              <a:t>PHP steht für "Hypertext </a:t>
            </a:r>
            <a:r>
              <a:rPr lang="de-DE" dirty="0" err="1"/>
              <a:t>Preprocessor</a:t>
            </a:r>
            <a:r>
              <a:rPr lang="de-DE" dirty="0"/>
              <a:t>" und ist eine serverseitige Skriptsprache.</a:t>
            </a:r>
          </a:p>
          <a:p>
            <a:r>
              <a:rPr lang="de-DE" dirty="0"/>
              <a:t>Es wird hauptsächlich für die dynamische Webentwicklung verwendet, um Inhalte auf Webseiten zu generieren.</a:t>
            </a:r>
          </a:p>
          <a:p>
            <a:r>
              <a:rPr lang="de-DE" dirty="0"/>
              <a:t>PHP-Code wird auf dem Server ausgeführt und kann HTML eingebettet werden, um dynamische Webseiten zu erstellen.</a:t>
            </a:r>
          </a:p>
          <a:p>
            <a:r>
              <a:rPr lang="de-DE" dirty="0"/>
              <a:t>Es ist eine Open-Source-Sprache, die eine breite Unterstützung und eine große Entwicklergemeinschaft hat.</a:t>
            </a:r>
          </a:p>
        </p:txBody>
      </p:sp>
      <p:pic>
        <p:nvPicPr>
          <p:cNvPr id="7" name="Picture 2" descr="PHP –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63" y="2449513"/>
            <a:ext cx="3438283" cy="18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Zeitlicher Trend von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333" y="2290122"/>
            <a:ext cx="9295145" cy="4137259"/>
          </a:xfrm>
        </p:spPr>
        <p:txBody>
          <a:bodyPr/>
          <a:lstStyle/>
          <a:p>
            <a:r>
              <a:rPr lang="de-DE" dirty="0"/>
              <a:t>Anfangsphase (1995-2000): PHP etabliert sich als führende Sprache für die Entwicklung dynamischer Websites.</a:t>
            </a:r>
          </a:p>
          <a:p>
            <a:r>
              <a:rPr lang="de-DE" dirty="0"/>
              <a:t>Wachstumsphase (2000-2010): PHP wird immer beliebter und erreicht seinen Höhepunkt mit einem Marktanteil von über 80%.</a:t>
            </a:r>
          </a:p>
          <a:p>
            <a:r>
              <a:rPr lang="de-DE" dirty="0"/>
              <a:t>Stabilisierungsphase (2010-2020): PHP behält seinen Marktanteil, aber neuere Sprachen wie JavaScript und Python gewinnen an Bedeutung.</a:t>
            </a:r>
          </a:p>
          <a:p>
            <a:r>
              <a:rPr lang="de-DE" dirty="0"/>
              <a:t>Heutige Situation (2020-heute): PHP ist nach wie vor eine wichtige Sprache für die Webentwicklung, aber es ist nicht mehr die dominierende Kraft, die es einmal war.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MU Verl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19" y="570868"/>
            <a:ext cx="9510602" cy="56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E35F9-2AA9-A63A-48FB-5DB1FEEF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Ist PHP heute noch relevant?</a:t>
            </a:r>
            <a:endParaRPr lang="de-AT" dirty="0"/>
          </a:p>
        </p:txBody>
      </p:sp>
      <p:sp>
        <p:nvSpPr>
          <p:cNvPr id="4" name="AutoShape 2" descr="npm start">
            <a:extLst>
              <a:ext uri="{FF2B5EF4-FFF2-40B4-BE49-F238E27FC236}">
                <a16:creationId xmlns:a16="http://schemas.microsoft.com/office/drawing/2014/main" id="{CAE081A7-934E-3D46-D061-EA04CC9F21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90914" y="2078666"/>
            <a:ext cx="6975694" cy="42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/>
              <a:t>Ja, PHP ist nach wie vor eine relevante und weit verbreitete Sprache für die Webentwicklung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Ca</a:t>
            </a:r>
            <a:r>
              <a:rPr lang="de-DE" dirty="0" smtClean="0"/>
              <a:t> 70% aller Webseiten verwenden PHP</a:t>
            </a:r>
            <a:endParaRPr lang="de-DE" dirty="0"/>
          </a:p>
          <a:p>
            <a:r>
              <a:rPr lang="de-DE" dirty="0"/>
              <a:t>Es wird in vielen bekannten Content-Management-Systemen wie </a:t>
            </a:r>
            <a:r>
              <a:rPr lang="de-DE" dirty="0" err="1"/>
              <a:t>WordPress</a:t>
            </a:r>
            <a:r>
              <a:rPr lang="de-DE" dirty="0"/>
              <a:t>, </a:t>
            </a:r>
            <a:r>
              <a:rPr lang="de-DE" dirty="0" err="1"/>
              <a:t>Drupal</a:t>
            </a:r>
            <a:r>
              <a:rPr lang="de-DE" dirty="0"/>
              <a:t> und Joomla verwendet.</a:t>
            </a:r>
          </a:p>
          <a:p>
            <a:r>
              <a:rPr lang="de-DE" dirty="0"/>
              <a:t>PHP hat sich weiterentwickelt und ist mit modernen Funktionen </a:t>
            </a:r>
            <a:r>
              <a:rPr lang="de-DE" dirty="0" smtClean="0"/>
              <a:t>und Frameworks wie </a:t>
            </a:r>
            <a:r>
              <a:rPr lang="de-DE" dirty="0" err="1" smtClean="0"/>
              <a:t>Laravel</a:t>
            </a:r>
            <a:r>
              <a:rPr lang="de-DE" dirty="0" smtClean="0"/>
              <a:t> oder Symphonie ausgestattet</a:t>
            </a:r>
            <a:endParaRPr lang="de-DE" dirty="0"/>
          </a:p>
          <a:p>
            <a:r>
              <a:rPr lang="de-DE" dirty="0"/>
              <a:t>Es gibt eine große Anzahl von </a:t>
            </a:r>
            <a:r>
              <a:rPr lang="de-DE" dirty="0" smtClean="0"/>
              <a:t>PHP-Entwicklern, </a:t>
            </a:r>
            <a:r>
              <a:rPr lang="de-DE" dirty="0"/>
              <a:t>eine </a:t>
            </a:r>
            <a:r>
              <a:rPr lang="de-DE" dirty="0" smtClean="0"/>
              <a:t>große Community und eine Vielzahl an Bibliotheken.</a:t>
            </a:r>
            <a:endParaRPr lang="de-AT" dirty="0"/>
          </a:p>
        </p:txBody>
      </p:sp>
      <p:pic>
        <p:nvPicPr>
          <p:cNvPr id="2050" name="Picture 2" descr="Laravel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828" y="1806119"/>
            <a:ext cx="4080244" cy="23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s Symfony Framework – das Wichtigste im Überblick - mf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56" y="3605034"/>
            <a:ext cx="3474188" cy="18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 wird PHP verwendet?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7" y="2270051"/>
            <a:ext cx="6762306" cy="4137259"/>
          </a:xfrm>
        </p:spPr>
        <p:txBody>
          <a:bodyPr>
            <a:normAutofit fontScale="85000" lnSpcReduction="10000"/>
          </a:bodyPr>
          <a:lstStyle/>
          <a:p>
            <a:r>
              <a:rPr lang="de-DE" sz="2000" dirty="0"/>
              <a:t>PHP wird verwendet, um dynamische Webseiten zu erstellen, Formulardaten zu verarbeiten, Inhalte aus Datenbanken abzurufen und vieles mehr.</a:t>
            </a:r>
          </a:p>
          <a:p>
            <a:r>
              <a:rPr lang="de-DE" sz="2000" dirty="0"/>
              <a:t>Es kann auch für die Erstellung von REST APIs, Befehlszeilenanwendungen und sogar Desktopanwendungen verwendet werden.</a:t>
            </a:r>
          </a:p>
          <a:p>
            <a:r>
              <a:rPr lang="de-DE" sz="2000" dirty="0"/>
              <a:t>PHP wird häufig in Kombination mit HTML, CSS und JavaScript verwendet, um vollständige Webanwendungen zu erstellen.</a:t>
            </a:r>
          </a:p>
          <a:p>
            <a:r>
              <a:rPr lang="de-DE" sz="2000" dirty="0" smtClean="0"/>
              <a:t>Heutzutage wird es außerhalb von CMS Systemen mehr im Backend verwendet als im Frontend. Frameworks wie </a:t>
            </a:r>
            <a:r>
              <a:rPr lang="de-DE" sz="2000" dirty="0" err="1" smtClean="0"/>
              <a:t>React</a:t>
            </a:r>
            <a:r>
              <a:rPr lang="de-DE" sz="2000" dirty="0" smtClean="0"/>
              <a:t> und Angular sind hier stärker im Trend können aber durchaus mit PHP gemeinsam verwendet werden</a:t>
            </a:r>
            <a:endParaRPr lang="de-DE" sz="2000" dirty="0"/>
          </a:p>
        </p:txBody>
      </p:sp>
      <p:pic>
        <p:nvPicPr>
          <p:cNvPr id="7170" name="Picture 2" descr="PHP vs. Angular: Was sollten Entwickler im Jahr 2024 wähle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33" y="2464512"/>
            <a:ext cx="4791373" cy="15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von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9428286" cy="4137259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/>
              <a:t>Weit verbreitet und dokumentiert:</a:t>
            </a:r>
            <a:r>
              <a:rPr lang="de-DE" dirty="0"/>
              <a:t> PHP ist eine der am weitesten verbreiteten serverseitigen Skriptsprachen mit einer großen Community und umfangreicher Dokumentation, was die Einarbeitung und Entwicklung erleichtert.</a:t>
            </a:r>
          </a:p>
          <a:p>
            <a:r>
              <a:rPr lang="de-DE" b="1" dirty="0"/>
              <a:t>Einfach zu erlernen und einzusetzen:</a:t>
            </a:r>
            <a:r>
              <a:rPr lang="de-DE" dirty="0"/>
              <a:t> PHP ist bekannt für seine Benutzerfreundlichkeit und Einfachheit, was es für Anfänger leicht macht, die Grundlagen zu erlernen und schnell produktive Ergebnisse zu erzielen.</a:t>
            </a:r>
          </a:p>
          <a:p>
            <a:r>
              <a:rPr lang="de-DE" b="1" dirty="0"/>
              <a:t>Integration mit Webtechnologien:</a:t>
            </a:r>
            <a:r>
              <a:rPr lang="de-DE" dirty="0"/>
              <a:t> PHP bietet nativen Support für verschiedene Webtechnologien wie HTML, CSS und JavaScript, was die Entwicklung von Webanwendungen erleichtert.</a:t>
            </a:r>
          </a:p>
          <a:p>
            <a:r>
              <a:rPr lang="de-DE" b="1" dirty="0"/>
              <a:t>Umfangreiche Bibliotheken und Frameworks:</a:t>
            </a:r>
            <a:r>
              <a:rPr lang="de-DE" dirty="0"/>
              <a:t> PHP verfügt über eine Vielzahl von Bibliotheken und Frameworks wie </a:t>
            </a:r>
            <a:r>
              <a:rPr lang="de-DE" dirty="0" err="1"/>
              <a:t>Laravel</a:t>
            </a:r>
            <a:r>
              <a:rPr lang="de-DE" dirty="0"/>
              <a:t>, </a:t>
            </a:r>
            <a:r>
              <a:rPr lang="de-DE" dirty="0" err="1"/>
              <a:t>Symfony</a:t>
            </a:r>
            <a:r>
              <a:rPr lang="de-DE" dirty="0"/>
              <a:t> und </a:t>
            </a:r>
            <a:r>
              <a:rPr lang="de-DE" dirty="0" err="1"/>
              <a:t>CodeIgniter</a:t>
            </a:r>
            <a:r>
              <a:rPr lang="de-DE" dirty="0"/>
              <a:t>, die die Entwicklung beschleunigen und bewährte Methoden für die Implementierung von Funktionen bieten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9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 von PHP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2131" y="2057400"/>
            <a:ext cx="9331571" cy="4137259"/>
          </a:xfrm>
        </p:spPr>
        <p:txBody>
          <a:bodyPr>
            <a:normAutofit/>
          </a:bodyPr>
          <a:lstStyle/>
          <a:p>
            <a:r>
              <a:rPr lang="de-DE" b="1" dirty="0"/>
              <a:t>Performance:</a:t>
            </a:r>
            <a:r>
              <a:rPr lang="de-DE" dirty="0"/>
              <a:t> Im Vergleich zu anderen Sprachen wie Java oder C kann PHP eine niedrigere Leistung haben, insbesondere bei hochbelasteten Anwendungen. Dies liegt teilweise daran, dass PHP eine interpretierte Sprache ist und nicht direkt in Maschinencode kompiliert wird.</a:t>
            </a:r>
          </a:p>
          <a:p>
            <a:r>
              <a:rPr lang="de-DE" b="1" dirty="0"/>
              <a:t>Skalierbarkeit:</a:t>
            </a:r>
            <a:r>
              <a:rPr lang="de-DE" dirty="0"/>
              <a:t> PHP kann bei der Skalierung großer Anwendungen oder bei der Verwaltung von hohem Datenverkehr eine Herausforderung darstellen. Obwohl es möglich ist, skalierbare PHP-Anwendungen zu entwickeln, erfordert dies oft zusätzliche Ressourcen und Optimierungen.</a:t>
            </a:r>
          </a:p>
          <a:p>
            <a:r>
              <a:rPr lang="de-DE" b="1" dirty="0" smtClean="0"/>
              <a:t>Sicherheit:</a:t>
            </a:r>
            <a:r>
              <a:rPr lang="de-DE" dirty="0" smtClean="0"/>
              <a:t> </a:t>
            </a:r>
            <a:r>
              <a:rPr lang="de-DE" dirty="0"/>
              <a:t>Historisch gesehen wurde PHP für Sicherheitslücken und Schwachstellen </a:t>
            </a:r>
            <a:r>
              <a:rPr lang="de-DE" dirty="0" smtClean="0"/>
              <a:t>kritisiert. </a:t>
            </a:r>
            <a:r>
              <a:rPr lang="de-DE" dirty="0"/>
              <a:t>D</a:t>
            </a:r>
            <a:r>
              <a:rPr lang="de-DE" dirty="0" smtClean="0"/>
              <a:t>ie </a:t>
            </a:r>
            <a:r>
              <a:rPr lang="de-DE" dirty="0"/>
              <a:t>sichere Entwicklung von PHP-Anwendungen </a:t>
            </a:r>
            <a:r>
              <a:rPr lang="de-DE" dirty="0" smtClean="0"/>
              <a:t>erfordert besondere </a:t>
            </a:r>
            <a:r>
              <a:rPr lang="de-DE" dirty="0"/>
              <a:t>Aufmerksamkeit und sorgfältige Best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575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Breitbild</PresentationFormat>
  <Paragraphs>113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Wingdings</vt:lpstr>
      <vt:lpstr>EncaseVTI</vt:lpstr>
      <vt:lpstr>PHP Hypertext Preprocessor</vt:lpstr>
      <vt:lpstr>Übersicht</vt:lpstr>
      <vt:lpstr>Was ist PHP?</vt:lpstr>
      <vt:lpstr>Zeitlicher Trend von PHP</vt:lpstr>
      <vt:lpstr>PowerPoint-Präsentation</vt:lpstr>
      <vt:lpstr>Ist PHP heute noch relevant?</vt:lpstr>
      <vt:lpstr>Wie wird PHP verwendet?</vt:lpstr>
      <vt:lpstr>Vorteile von PHP</vt:lpstr>
      <vt:lpstr>Nachteile von PHP</vt:lpstr>
      <vt:lpstr>Syntax von PHP </vt:lpstr>
      <vt:lpstr>HTML Code mit PHP</vt:lpstr>
      <vt:lpstr>HTML Code mit PHP</vt:lpstr>
      <vt:lpstr>Übung zu HTML mit PHP</vt:lpstr>
      <vt:lpstr>REST API mit PHP (ohne Frameworks)</vt:lpstr>
      <vt:lpstr>Datenbank Config mit PHP</vt:lpstr>
      <vt:lpstr>Datenbank Config mit PHP</vt:lpstr>
      <vt:lpstr>Middleware mit PHP</vt:lpstr>
      <vt:lpstr>PHP Endpoints definieren </vt:lpstr>
      <vt:lpstr>PHP Endpoints definieren </vt:lpstr>
      <vt:lpstr>Übung zu REST API mit PHP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394</cp:revision>
  <dcterms:created xsi:type="dcterms:W3CDTF">2023-08-23T09:07:38Z</dcterms:created>
  <dcterms:modified xsi:type="dcterms:W3CDTF">2024-03-26T15:22:27Z</dcterms:modified>
</cp:coreProperties>
</file>