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57" r:id="rId4"/>
    <p:sldId id="312" r:id="rId5"/>
    <p:sldId id="313" r:id="rId6"/>
    <p:sldId id="314" r:id="rId7"/>
    <p:sldId id="316" r:id="rId8"/>
    <p:sldId id="317" r:id="rId9"/>
    <p:sldId id="319" r:id="rId10"/>
    <p:sldId id="311" r:id="rId11"/>
    <p:sldId id="315" r:id="rId12"/>
    <p:sldId id="318" r:id="rId13"/>
    <p:sldId id="320" r:id="rId14"/>
    <p:sldId id="324" r:id="rId15"/>
    <p:sldId id="326" r:id="rId16"/>
    <p:sldId id="322" r:id="rId17"/>
    <p:sldId id="327" r:id="rId18"/>
    <p:sldId id="321" r:id="rId19"/>
    <p:sldId id="323" r:id="rId20"/>
    <p:sldId id="329" r:id="rId21"/>
    <p:sldId id="325" r:id="rId22"/>
    <p:sldId id="330" r:id="rId23"/>
    <p:sldId id="331" r:id="rId24"/>
    <p:sldId id="333" r:id="rId25"/>
    <p:sldId id="332" r:id="rId26"/>
    <p:sldId id="292"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a:xfrm>
            <a:off x="1078463" y="461865"/>
            <a:ext cx="8915402"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a:xfrm>
            <a:off x="1078464" y="1833465"/>
            <a:ext cx="8915402" cy="41372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D27C2CED-844D-FB3A-376C-CCFBFA08CC06}"/>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
        <p:nvSpPr>
          <p:cNvPr id="8" name="Slide Number Placeholder 5">
            <a:extLst>
              <a:ext uri="{FF2B5EF4-FFF2-40B4-BE49-F238E27FC236}">
                <a16:creationId xmlns:a16="http://schemas.microsoft.com/office/drawing/2014/main" id="{58548272-96C4-AA32-3C20-4FA674B19316}"/>
              </a:ext>
            </a:extLst>
          </p:cNvPr>
          <p:cNvSpPr txBox="1">
            <a:spLocks/>
          </p:cNvSpPr>
          <p:nvPr userDrawn="1"/>
        </p:nvSpPr>
        <p:spPr>
          <a:xfrm>
            <a:off x="11466503" y="6519861"/>
            <a:ext cx="710647" cy="365125"/>
          </a:xfrm>
          <a:prstGeom prst="rect">
            <a:avLst/>
          </a:prstGeom>
        </p:spPr>
        <p:txBody>
          <a:bodyPr vert="horz" lIns="91440" tIns="45720" rIns="91440" bIns="45720" rtlCol="0" anchor="ctr"/>
          <a:lstStyle>
            <a:defPPr>
              <a:defRPr lang="de-DE"/>
            </a:defPPr>
            <a:lvl1pPr marL="0" algn="r" defTabSz="914400" rtl="0" eaLnBrk="1" latinLnBrk="0" hangingPunct="1">
              <a:defRPr sz="80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37F8FC-4B86-4690-8888-22AB2F781BEF}" type="slidenum">
              <a:rPr lang="en-US" smtClean="0"/>
              <a:pPr/>
              <a:t>‹Nr.›</a:t>
            </a:fld>
            <a:endParaRPr lang="en-US" dirty="0"/>
          </a:p>
        </p:txBody>
      </p:sp>
    </p:spTree>
    <p:extLst>
      <p:ext uri="{BB962C8B-B14F-4D97-AF65-F5344CB8AC3E}">
        <p14:creationId xmlns:p14="http://schemas.microsoft.com/office/powerpoint/2010/main" val="213133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9/25/2023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9/25/2023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pic>
        <p:nvPicPr>
          <p:cNvPr id="7"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tml.com/blog/html-5-cheat-sheet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imdb.com/search/title/?groups=top_100&amp;sort=user_rating,des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fo.cern.ch/hypertext/WWW/TheProjec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415628" y="2505059"/>
            <a:ext cx="3899572" cy="1853023"/>
          </a:xfrm>
        </p:spPr>
        <p:txBody>
          <a:bodyPr anchor="ctr">
            <a:normAutofit/>
          </a:bodyPr>
          <a:lstStyle/>
          <a:p>
            <a:r>
              <a:rPr lang="de-AT" sz="3200" dirty="0"/>
              <a:t>HTML Grundlagen</a:t>
            </a:r>
          </a:p>
        </p:txBody>
      </p:sp>
      <p:pic>
        <p:nvPicPr>
          <p:cNvPr id="1038" name="Picture 14" descr="Download HTML5 Logo PNG, Free Transparent HTML5 Images - Free Transparent  PNG Logos">
            <a:extLst>
              <a:ext uri="{FF2B5EF4-FFF2-40B4-BE49-F238E27FC236}">
                <a16:creationId xmlns:a16="http://schemas.microsoft.com/office/drawing/2014/main" id="{E93D0FD9-2760-0CD6-96EF-F11A186B9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590"/>
          <a:stretch/>
        </p:blipFill>
        <p:spPr bwMode="auto">
          <a:xfrm>
            <a:off x="9034943" y="2387432"/>
            <a:ext cx="1626256" cy="208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3074" name="Picture 2" descr="HTML 5 Cheat Sheets »">
            <a:extLst>
              <a:ext uri="{FF2B5EF4-FFF2-40B4-BE49-F238E27FC236}">
                <a16:creationId xmlns:a16="http://schemas.microsoft.com/office/drawing/2014/main" id="{C4DF4B36-40E6-8488-58D5-C575A1721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101" b="965"/>
          <a:stretch/>
        </p:blipFill>
        <p:spPr bwMode="auto">
          <a:xfrm>
            <a:off x="2160383" y="1527225"/>
            <a:ext cx="7868986" cy="4801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9C56C9E-0716-2B02-C464-CFA1F99404D8}"/>
              </a:ext>
            </a:extLst>
          </p:cNvPr>
          <p:cNvSpPr txBox="1"/>
          <p:nvPr/>
        </p:nvSpPr>
        <p:spPr>
          <a:xfrm>
            <a:off x="4129481" y="6278459"/>
            <a:ext cx="6094602" cy="307777"/>
          </a:xfrm>
          <a:prstGeom prst="rect">
            <a:avLst/>
          </a:prstGeom>
          <a:noFill/>
        </p:spPr>
        <p:txBody>
          <a:bodyPr wrap="square">
            <a:spAutoFit/>
          </a:bodyPr>
          <a:lstStyle/>
          <a:p>
            <a:r>
              <a:rPr lang="de-AT" sz="1400" dirty="0">
                <a:hlinkClick r:id="rId3"/>
              </a:rPr>
              <a:t>https://html.com/blog/html-5-cheat-sheets/</a:t>
            </a:r>
            <a:r>
              <a:rPr lang="de-AT" sz="1400" dirty="0"/>
              <a:t> </a:t>
            </a:r>
          </a:p>
        </p:txBody>
      </p:sp>
    </p:spTree>
    <p:extLst>
      <p:ext uri="{BB962C8B-B14F-4D97-AF65-F5344CB8AC3E}">
        <p14:creationId xmlns:p14="http://schemas.microsoft.com/office/powerpoint/2010/main" val="2798181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 name="Inhaltsplatzhalter 2">
            <a:extLst>
              <a:ext uri="{FF2B5EF4-FFF2-40B4-BE49-F238E27FC236}">
                <a16:creationId xmlns:a16="http://schemas.microsoft.com/office/drawing/2014/main" id="{027046E6-DC4A-4462-8FD8-A44DCBA3D02A}"/>
              </a:ext>
            </a:extLst>
          </p:cNvPr>
          <p:cNvSpPr>
            <a:spLocks noGrp="1"/>
          </p:cNvSpPr>
          <p:nvPr>
            <p:ph idx="1"/>
          </p:nvPr>
        </p:nvSpPr>
        <p:spPr>
          <a:xfrm>
            <a:off x="952628" y="1833464"/>
            <a:ext cx="5352922" cy="4367311"/>
          </a:xfrm>
        </p:spPr>
        <p:txBody>
          <a:bodyPr>
            <a:normAutofit/>
          </a:bodyPr>
          <a:lstStyle/>
          <a:p>
            <a:pPr marL="0" indent="0">
              <a:buNone/>
            </a:pPr>
            <a:r>
              <a:rPr lang="de-AT" sz="2000" b="1" dirty="0" err="1"/>
              <a:t>Formattierung</a:t>
            </a:r>
            <a:endParaRPr lang="de-AT" sz="2000" b="1" dirty="0"/>
          </a:p>
          <a:p>
            <a:r>
              <a:rPr lang="de-AT" sz="2000" dirty="0"/>
              <a:t>Division &lt;div&gt;</a:t>
            </a:r>
          </a:p>
          <a:p>
            <a:r>
              <a:rPr lang="de-AT" sz="2000" dirty="0" err="1"/>
              <a:t>Heading</a:t>
            </a:r>
            <a:r>
              <a:rPr lang="de-AT" sz="2000" dirty="0"/>
              <a:t> &lt;h1&gt;…&lt;h6&gt;</a:t>
            </a:r>
          </a:p>
          <a:p>
            <a:r>
              <a:rPr lang="de-AT" sz="2000" dirty="0"/>
              <a:t>Paragraph &lt;p&gt;</a:t>
            </a:r>
          </a:p>
          <a:p>
            <a:r>
              <a:rPr lang="de-AT" sz="2000" dirty="0"/>
              <a:t>List &lt;</a:t>
            </a:r>
            <a:r>
              <a:rPr lang="de-AT" sz="2000" dirty="0" err="1"/>
              <a:t>ul</a:t>
            </a:r>
            <a:r>
              <a:rPr lang="de-AT" sz="2000" dirty="0"/>
              <a:t>&gt;, &lt;</a:t>
            </a:r>
            <a:r>
              <a:rPr lang="de-AT" sz="2000" dirty="0" err="1"/>
              <a:t>ol</a:t>
            </a:r>
            <a:r>
              <a:rPr lang="de-AT" sz="2000" dirty="0"/>
              <a:t>&gt;</a:t>
            </a:r>
          </a:p>
          <a:p>
            <a:r>
              <a:rPr lang="de-AT" sz="2000" dirty="0"/>
              <a:t>Break &lt;</a:t>
            </a:r>
            <a:r>
              <a:rPr lang="de-AT" sz="2000" dirty="0" err="1"/>
              <a:t>br</a:t>
            </a:r>
            <a:r>
              <a:rPr lang="de-AT" sz="2000" dirty="0" smtClean="0"/>
              <a:t>&gt;</a:t>
            </a:r>
            <a:endParaRPr lang="de-AT" sz="2000" dirty="0"/>
          </a:p>
          <a:p>
            <a:endParaRPr lang="de-AT" sz="2000" dirty="0"/>
          </a:p>
          <a:p>
            <a:endParaRPr lang="de-AT" sz="2000" dirty="0"/>
          </a:p>
        </p:txBody>
      </p:sp>
      <p:sp>
        <p:nvSpPr>
          <p:cNvPr id="7" name="Inhaltsplatzhalter 2">
            <a:extLst>
              <a:ext uri="{FF2B5EF4-FFF2-40B4-BE49-F238E27FC236}">
                <a16:creationId xmlns:a16="http://schemas.microsoft.com/office/drawing/2014/main" id="{C1D886FA-4FEF-9279-0BAD-F183C85C6EF2}"/>
              </a:ext>
            </a:extLst>
          </p:cNvPr>
          <p:cNvSpPr txBox="1">
            <a:spLocks/>
          </p:cNvSpPr>
          <p:nvPr/>
        </p:nvSpPr>
        <p:spPr>
          <a:xfrm>
            <a:off x="4766778" y="1833463"/>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Inhalt</a:t>
            </a:r>
          </a:p>
          <a:p>
            <a:r>
              <a:rPr lang="de-AT" sz="2000" dirty="0"/>
              <a:t>Table &lt;</a:t>
            </a:r>
            <a:r>
              <a:rPr lang="de-AT" sz="2000" dirty="0" err="1"/>
              <a:t>table</a:t>
            </a:r>
            <a:r>
              <a:rPr lang="de-AT" sz="2000" dirty="0"/>
              <a:t>&gt;</a:t>
            </a:r>
          </a:p>
          <a:p>
            <a:r>
              <a:rPr lang="de-AT" sz="2000" dirty="0"/>
              <a:t>Image &lt;</a:t>
            </a:r>
            <a:r>
              <a:rPr lang="de-AT" sz="2000" dirty="0" err="1"/>
              <a:t>img</a:t>
            </a:r>
            <a:r>
              <a:rPr lang="de-AT" sz="2000" dirty="0"/>
              <a:t>&gt;</a:t>
            </a:r>
          </a:p>
          <a:p>
            <a:r>
              <a:rPr lang="de-AT" sz="2000" dirty="0" err="1"/>
              <a:t>Textarea</a:t>
            </a:r>
            <a:r>
              <a:rPr lang="de-AT" sz="2000" dirty="0"/>
              <a:t> &lt;</a:t>
            </a:r>
            <a:r>
              <a:rPr lang="de-AT" sz="2000" dirty="0" err="1"/>
              <a:t>textarea</a:t>
            </a:r>
            <a:r>
              <a:rPr lang="de-AT" sz="2000" dirty="0"/>
              <a:t>&gt;</a:t>
            </a:r>
          </a:p>
          <a:p>
            <a:endParaRPr lang="de-AT" sz="2000" dirty="0"/>
          </a:p>
          <a:p>
            <a:endParaRPr lang="de-AT" sz="2000" dirty="0"/>
          </a:p>
        </p:txBody>
      </p:sp>
      <p:sp>
        <p:nvSpPr>
          <p:cNvPr id="8" name="Inhaltsplatzhalter 2">
            <a:extLst>
              <a:ext uri="{FF2B5EF4-FFF2-40B4-BE49-F238E27FC236}">
                <a16:creationId xmlns:a16="http://schemas.microsoft.com/office/drawing/2014/main" id="{D2F88E10-8714-6F58-2C63-A31409F1915B}"/>
              </a:ext>
            </a:extLst>
          </p:cNvPr>
          <p:cNvSpPr txBox="1">
            <a:spLocks/>
          </p:cNvSpPr>
          <p:nvPr/>
        </p:nvSpPr>
        <p:spPr>
          <a:xfrm>
            <a:off x="8367923" y="1868504"/>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Funktional</a:t>
            </a:r>
          </a:p>
          <a:p>
            <a:r>
              <a:rPr lang="de-AT" sz="2000" dirty="0"/>
              <a:t>Anchor &lt;a&gt;</a:t>
            </a:r>
          </a:p>
          <a:p>
            <a:r>
              <a:rPr lang="de-AT" sz="2000" dirty="0"/>
              <a:t>Select &lt;</a:t>
            </a:r>
            <a:r>
              <a:rPr lang="de-AT" sz="2000" dirty="0" err="1"/>
              <a:t>select</a:t>
            </a:r>
            <a:r>
              <a:rPr lang="de-AT" sz="2000" dirty="0"/>
              <a:t>&gt;</a:t>
            </a:r>
          </a:p>
          <a:p>
            <a:r>
              <a:rPr lang="de-AT" sz="2000" dirty="0"/>
              <a:t>Input &lt;</a:t>
            </a:r>
            <a:r>
              <a:rPr lang="de-AT" sz="2000" dirty="0" err="1"/>
              <a:t>input</a:t>
            </a:r>
            <a:r>
              <a:rPr lang="de-AT" sz="2000" dirty="0"/>
              <a:t>&gt;</a:t>
            </a:r>
          </a:p>
          <a:p>
            <a:r>
              <a:rPr lang="de-AT" sz="2000" dirty="0"/>
              <a:t>Button &lt;</a:t>
            </a:r>
            <a:r>
              <a:rPr lang="de-AT" sz="2000" dirty="0" err="1"/>
              <a:t>button</a:t>
            </a:r>
            <a:r>
              <a:rPr lang="de-AT" sz="2000" dirty="0"/>
              <a:t>&gt;</a:t>
            </a:r>
          </a:p>
          <a:p>
            <a:endParaRPr lang="de-AT" sz="2000" dirty="0"/>
          </a:p>
        </p:txBody>
      </p:sp>
      <p:sp>
        <p:nvSpPr>
          <p:cNvPr id="5" name="Textfeld 4"/>
          <p:cNvSpPr txBox="1"/>
          <p:nvPr/>
        </p:nvSpPr>
        <p:spPr>
          <a:xfrm rot="20942763">
            <a:off x="2195643" y="4639037"/>
            <a:ext cx="6265547" cy="923330"/>
          </a:xfrm>
          <a:prstGeom prst="rect">
            <a:avLst/>
          </a:prstGeom>
          <a:solidFill>
            <a:srgbClr val="FFFF00"/>
          </a:solidFill>
        </p:spPr>
        <p:txBody>
          <a:bodyPr wrap="square" rtlCol="0">
            <a:spAutoFit/>
          </a:bodyPr>
          <a:lstStyle/>
          <a:p>
            <a:r>
              <a:rPr lang="de-AT" dirty="0" smtClean="0"/>
              <a:t>Diese List ist nur ein Auszug aus häufig verwendeten Tags. Im Laufe des Kurses, werden wir durch Übungen noch viele weitere Tags kennen lernen und auch anwenden</a:t>
            </a:r>
            <a:endParaRPr lang="en-US" dirty="0"/>
          </a:p>
        </p:txBody>
      </p:sp>
    </p:spTree>
    <p:extLst>
      <p:ext uri="{BB962C8B-B14F-4D97-AF65-F5344CB8AC3E}">
        <p14:creationId xmlns:p14="http://schemas.microsoft.com/office/powerpoint/2010/main" val="16630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500"/>
                                        <p:tgtEl>
                                          <p:spTgt spid="8">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500"/>
                                        <p:tgtEl>
                                          <p:spTgt spid="8">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500"/>
                                        <p:tgtEl>
                                          <p:spTgt spid="8">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fade">
                                      <p:cBhvr>
                                        <p:cTn id="44" dur="5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a:t>Übung zu HTML Tags „Kochrezept“</a:t>
            </a:r>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4351951" cy="4137259"/>
          </a:xfrm>
        </p:spPr>
        <p:txBody>
          <a:bodyPr/>
          <a:lstStyle/>
          <a:p>
            <a:r>
              <a:rPr lang="de-AT" dirty="0"/>
              <a:t>Befüllt euer zuvor erstelltes </a:t>
            </a:r>
            <a:r>
              <a:rPr lang="de-AT" dirty="0" err="1"/>
              <a:t>Boilerplate</a:t>
            </a:r>
            <a:r>
              <a:rPr lang="de-AT" dirty="0"/>
              <a:t> mit Inhalt</a:t>
            </a:r>
          </a:p>
          <a:p>
            <a:r>
              <a:rPr lang="de-AT" dirty="0"/>
              <a:t>Welches Kochrezept würdet ihr gerne mit uns teilen? Jetzt habt ihr die Chance dazu</a:t>
            </a:r>
          </a:p>
          <a:p>
            <a:r>
              <a:rPr lang="de-AT" dirty="0"/>
              <a:t>Verwendet dafür mindestens 5 der bekannten HTML-Tags  </a:t>
            </a:r>
          </a:p>
        </p:txBody>
      </p:sp>
      <p:pic>
        <p:nvPicPr>
          <p:cNvPr id="5" name="Grafik 4">
            <a:extLst>
              <a:ext uri="{FF2B5EF4-FFF2-40B4-BE49-F238E27FC236}">
                <a16:creationId xmlns:a16="http://schemas.microsoft.com/office/drawing/2014/main" id="{9C2698E4-ED43-4D15-6A3B-C3B910B8090C}"/>
              </a:ext>
            </a:extLst>
          </p:cNvPr>
          <p:cNvPicPr>
            <a:picLocks noChangeAspect="1"/>
          </p:cNvPicPr>
          <p:nvPr/>
        </p:nvPicPr>
        <p:blipFill>
          <a:blip r:embed="rId2"/>
          <a:stretch>
            <a:fillRect/>
          </a:stretch>
        </p:blipFill>
        <p:spPr>
          <a:xfrm>
            <a:off x="6235471" y="1941015"/>
            <a:ext cx="4878064" cy="2975970"/>
          </a:xfrm>
          <a:prstGeom prst="rect">
            <a:avLst/>
          </a:prstGeom>
        </p:spPr>
      </p:pic>
    </p:spTree>
    <p:extLst>
      <p:ext uri="{BB962C8B-B14F-4D97-AF65-F5344CB8AC3E}">
        <p14:creationId xmlns:p14="http://schemas.microsoft.com/office/powerpoint/2010/main" val="4017478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smtClean="0"/>
              <a:t>HTML Elemente </a:t>
            </a:r>
            <a:endParaRPr lang="de-AT" dirty="0"/>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8786505" cy="4137259"/>
          </a:xfrm>
        </p:spPr>
        <p:txBody>
          <a:bodyPr/>
          <a:lstStyle/>
          <a:p>
            <a:r>
              <a:rPr lang="de-AT" dirty="0" smtClean="0"/>
              <a:t>Weitere HTML Elemente im Detail</a:t>
            </a:r>
          </a:p>
          <a:p>
            <a:r>
              <a:rPr lang="de-AT" dirty="0" smtClean="0"/>
              <a:t>Live Preview im online Editor</a:t>
            </a:r>
          </a:p>
          <a:p>
            <a:r>
              <a:rPr lang="de-AT" dirty="0" smtClean="0"/>
              <a:t>Styling (Vorschau wird mit CSS vertieft)</a:t>
            </a:r>
          </a:p>
          <a:p>
            <a:r>
              <a:rPr lang="de-AT" dirty="0" smtClean="0">
                <a:hlinkClick r:id="rId2"/>
              </a:rPr>
              <a:t>https</a:t>
            </a:r>
            <a:r>
              <a:rPr lang="de-AT" dirty="0">
                <a:hlinkClick r:id="rId2"/>
              </a:rPr>
              <a:t>://</a:t>
            </a:r>
            <a:r>
              <a:rPr lang="de-AT" dirty="0" smtClean="0">
                <a:hlinkClick r:id="rId2"/>
              </a:rPr>
              <a:t>www.w3schools.com/html/default.asp</a:t>
            </a:r>
            <a:r>
              <a:rPr lang="de-AT" dirty="0" smtClean="0"/>
              <a:t>  </a:t>
            </a:r>
            <a:endParaRPr lang="de-AT" dirty="0"/>
          </a:p>
        </p:txBody>
      </p:sp>
      <p:pic>
        <p:nvPicPr>
          <p:cNvPr id="6"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6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Iframe</a:t>
            </a:r>
            <a:r>
              <a:rPr lang="de-AT" dirty="0" smtClean="0"/>
              <a:t> Element</a:t>
            </a:r>
            <a:endParaRPr lang="en-US" dirty="0"/>
          </a:p>
        </p:txBody>
      </p:sp>
      <p:sp>
        <p:nvSpPr>
          <p:cNvPr id="3" name="Inhaltsplatzhalter 2"/>
          <p:cNvSpPr>
            <a:spLocks noGrp="1"/>
          </p:cNvSpPr>
          <p:nvPr>
            <p:ph idx="1"/>
          </p:nvPr>
        </p:nvSpPr>
        <p:spPr>
          <a:xfrm>
            <a:off x="1078463" y="1833465"/>
            <a:ext cx="9238353" cy="4137259"/>
          </a:xfrm>
        </p:spPr>
        <p:txBody>
          <a:bodyPr/>
          <a:lstStyle/>
          <a:p>
            <a:r>
              <a:rPr lang="de-AT" dirty="0" smtClean="0"/>
              <a:t>Einbetten von externen </a:t>
            </a:r>
            <a:r>
              <a:rPr lang="de-AT" dirty="0" smtClean="0"/>
              <a:t>oder </a:t>
            </a:r>
            <a:r>
              <a:rPr lang="de-AT" dirty="0" smtClean="0"/>
              <a:t>internen </a:t>
            </a:r>
            <a:r>
              <a:rPr lang="de-AT" dirty="0" smtClean="0"/>
              <a:t>Webseiten </a:t>
            </a:r>
            <a:r>
              <a:rPr lang="de-AT" dirty="0" smtClean="0"/>
              <a:t>und Inhalten im aktuellen HTML File</a:t>
            </a:r>
            <a:endParaRPr lang="en-US" dirty="0"/>
          </a:p>
        </p:txBody>
      </p:sp>
      <p:pic>
        <p:nvPicPr>
          <p:cNvPr id="7" name="Grafik 6"/>
          <p:cNvPicPr>
            <a:picLocks noChangeAspect="1"/>
          </p:cNvPicPr>
          <p:nvPr/>
        </p:nvPicPr>
        <p:blipFill>
          <a:blip r:embed="rId2"/>
          <a:stretch>
            <a:fillRect/>
          </a:stretch>
        </p:blipFill>
        <p:spPr>
          <a:xfrm>
            <a:off x="852853" y="2563549"/>
            <a:ext cx="10556630" cy="419073"/>
          </a:xfrm>
          <a:prstGeom prst="rect">
            <a:avLst/>
          </a:prstGeom>
        </p:spPr>
      </p:pic>
      <p:pic>
        <p:nvPicPr>
          <p:cNvPr id="8" name="Grafik 7"/>
          <p:cNvPicPr>
            <a:picLocks noChangeAspect="1"/>
          </p:cNvPicPr>
          <p:nvPr/>
        </p:nvPicPr>
        <p:blipFill>
          <a:blip r:embed="rId3"/>
          <a:stretch>
            <a:fillRect/>
          </a:stretch>
        </p:blipFill>
        <p:spPr>
          <a:xfrm>
            <a:off x="3691401" y="3327000"/>
            <a:ext cx="4879533" cy="2970872"/>
          </a:xfrm>
          <a:prstGeom prst="rect">
            <a:avLst/>
          </a:prstGeom>
        </p:spPr>
      </p:pic>
    </p:spTree>
    <p:extLst>
      <p:ext uri="{BB962C8B-B14F-4D97-AF65-F5344CB8AC3E}">
        <p14:creationId xmlns:p14="http://schemas.microsoft.com/office/powerpoint/2010/main" val="955291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Tabelle</a:t>
            </a:r>
            <a:endParaRPr lang="en-US" dirty="0"/>
          </a:p>
        </p:txBody>
      </p:sp>
      <p:sp>
        <p:nvSpPr>
          <p:cNvPr id="3" name="Inhaltsplatzhalter 2"/>
          <p:cNvSpPr>
            <a:spLocks noGrp="1"/>
          </p:cNvSpPr>
          <p:nvPr>
            <p:ph idx="1"/>
          </p:nvPr>
        </p:nvSpPr>
        <p:spPr>
          <a:xfrm>
            <a:off x="1078464" y="1833465"/>
            <a:ext cx="6799444" cy="4137259"/>
          </a:xfrm>
        </p:spPr>
        <p:txBody>
          <a:bodyPr>
            <a:normAutofit/>
          </a:bodyPr>
          <a:lstStyle/>
          <a:p>
            <a:r>
              <a:rPr lang="de-DE" sz="2000" dirty="0"/>
              <a:t>HTML-Tabellen ermöglichen </a:t>
            </a:r>
            <a:r>
              <a:rPr lang="de-DE" sz="2000" dirty="0" smtClean="0"/>
              <a:t>es, </a:t>
            </a:r>
            <a:r>
              <a:rPr lang="de-DE" sz="2000" dirty="0"/>
              <a:t>Daten in Zeilen und Spalten anzuordnen</a:t>
            </a:r>
            <a:r>
              <a:rPr lang="de-DE" sz="2000" dirty="0" smtClean="0"/>
              <a:t>.</a:t>
            </a:r>
          </a:p>
          <a:p>
            <a:r>
              <a:rPr lang="de-DE" sz="2000" dirty="0" smtClean="0"/>
              <a:t>&lt;</a:t>
            </a:r>
            <a:r>
              <a:rPr lang="de-DE" sz="2000" dirty="0" err="1" smtClean="0"/>
              <a:t>table</a:t>
            </a:r>
            <a:r>
              <a:rPr lang="de-DE" sz="2000" dirty="0" smtClean="0"/>
              <a:t>&gt;: Tabellen-Tag</a:t>
            </a:r>
          </a:p>
          <a:p>
            <a:r>
              <a:rPr lang="de-DE" sz="2000" dirty="0" smtClean="0"/>
              <a:t>&lt;</a:t>
            </a:r>
            <a:r>
              <a:rPr lang="de-DE" sz="2000" dirty="0" err="1" smtClean="0"/>
              <a:t>tr</a:t>
            </a:r>
            <a:r>
              <a:rPr lang="de-DE" sz="2000" dirty="0" smtClean="0"/>
              <a:t>&gt;: </a:t>
            </a:r>
            <a:r>
              <a:rPr lang="de-DE" sz="2000" dirty="0" err="1" smtClean="0"/>
              <a:t>table</a:t>
            </a:r>
            <a:r>
              <a:rPr lang="de-DE" sz="2000" dirty="0" smtClean="0"/>
              <a:t> </a:t>
            </a:r>
            <a:r>
              <a:rPr lang="de-DE" sz="2000" dirty="0" err="1" smtClean="0"/>
              <a:t>row</a:t>
            </a:r>
            <a:r>
              <a:rPr lang="de-DE" sz="2000" dirty="0" smtClean="0"/>
              <a:t> – Reihen</a:t>
            </a:r>
          </a:p>
          <a:p>
            <a:r>
              <a:rPr lang="de-DE" sz="2000" dirty="0" smtClean="0"/>
              <a:t>&lt;</a:t>
            </a:r>
            <a:r>
              <a:rPr lang="de-DE" sz="2000" dirty="0" err="1" smtClean="0"/>
              <a:t>td</a:t>
            </a:r>
            <a:r>
              <a:rPr lang="de-DE" sz="2000" dirty="0" smtClean="0"/>
              <a:t>&gt;: </a:t>
            </a:r>
            <a:r>
              <a:rPr lang="de-DE" sz="2000" dirty="0" err="1" smtClean="0"/>
              <a:t>table</a:t>
            </a:r>
            <a:r>
              <a:rPr lang="de-DE" sz="2000" dirty="0" smtClean="0"/>
              <a:t> </a:t>
            </a:r>
            <a:r>
              <a:rPr lang="de-DE" sz="2000" dirty="0" err="1" smtClean="0"/>
              <a:t>data</a:t>
            </a:r>
            <a:r>
              <a:rPr lang="de-DE" sz="2000" dirty="0" smtClean="0"/>
              <a:t> – Zellen</a:t>
            </a:r>
          </a:p>
          <a:p>
            <a:r>
              <a:rPr lang="de-DE" sz="2000" dirty="0" smtClean="0"/>
              <a:t>&lt;</a:t>
            </a:r>
            <a:r>
              <a:rPr lang="de-DE" sz="2000" dirty="0" err="1" smtClean="0"/>
              <a:t>th</a:t>
            </a:r>
            <a:r>
              <a:rPr lang="de-DE" sz="2000" dirty="0" smtClean="0"/>
              <a:t>&gt;: </a:t>
            </a:r>
            <a:r>
              <a:rPr lang="de-DE" sz="2000" dirty="0" err="1" smtClean="0"/>
              <a:t>table</a:t>
            </a:r>
            <a:r>
              <a:rPr lang="de-DE" sz="2000" dirty="0" smtClean="0"/>
              <a:t> </a:t>
            </a:r>
            <a:r>
              <a:rPr lang="de-DE" sz="2000" dirty="0" err="1" smtClean="0"/>
              <a:t>header</a:t>
            </a:r>
            <a:r>
              <a:rPr lang="de-DE" sz="2000" dirty="0" smtClean="0"/>
              <a:t> – Kopfzeile</a:t>
            </a:r>
          </a:p>
          <a:p>
            <a:r>
              <a:rPr lang="de-DE" sz="2000" dirty="0" smtClean="0"/>
              <a:t>&lt;</a:t>
            </a:r>
            <a:r>
              <a:rPr lang="de-DE" sz="2000" dirty="0" err="1" smtClean="0"/>
              <a:t>td</a:t>
            </a:r>
            <a:r>
              <a:rPr lang="de-DE" sz="2000" dirty="0" smtClean="0"/>
              <a:t> </a:t>
            </a:r>
            <a:r>
              <a:rPr lang="de-DE" sz="2000" dirty="0" err="1" smtClean="0"/>
              <a:t>colspan</a:t>
            </a:r>
            <a:r>
              <a:rPr lang="de-DE" sz="2000" dirty="0" smtClean="0"/>
              <a:t> = </a:t>
            </a:r>
            <a:r>
              <a:rPr lang="en-US" sz="2000" dirty="0" smtClean="0"/>
              <a:t>“</a:t>
            </a:r>
            <a:r>
              <a:rPr lang="de-DE" sz="2000" dirty="0" smtClean="0"/>
              <a:t>2</a:t>
            </a:r>
            <a:r>
              <a:rPr lang="en-US" sz="2000" dirty="0" smtClean="0"/>
              <a:t>”&gt; </a:t>
            </a:r>
            <a:r>
              <a:rPr lang="en-US" sz="2000" dirty="0" err="1" smtClean="0"/>
              <a:t>umfasst</a:t>
            </a:r>
            <a:r>
              <a:rPr lang="en-US" sz="2000" dirty="0" smtClean="0"/>
              <a:t> 2 </a:t>
            </a:r>
            <a:r>
              <a:rPr lang="en-US" sz="2000" dirty="0" err="1" smtClean="0"/>
              <a:t>Spalten</a:t>
            </a:r>
            <a:endParaRPr lang="en-US" sz="2000" dirty="0" smtClean="0"/>
          </a:p>
          <a:p>
            <a:r>
              <a:rPr lang="en-US" sz="2000" dirty="0" smtClean="0"/>
              <a:t>&lt;td </a:t>
            </a:r>
            <a:r>
              <a:rPr lang="en-US" sz="2000" dirty="0" err="1" smtClean="0"/>
              <a:t>rowspan</a:t>
            </a:r>
            <a:r>
              <a:rPr lang="en-US" sz="2000" dirty="0" smtClean="0"/>
              <a:t> = “2”&gt; </a:t>
            </a:r>
            <a:r>
              <a:rPr lang="en-US" sz="2000" dirty="0" err="1" smtClean="0"/>
              <a:t>umfasst</a:t>
            </a:r>
            <a:r>
              <a:rPr lang="en-US" sz="2000" dirty="0" smtClean="0"/>
              <a:t> 2 </a:t>
            </a:r>
            <a:r>
              <a:rPr lang="en-US" sz="2000" dirty="0" err="1" smtClean="0"/>
              <a:t>Reihen</a:t>
            </a:r>
            <a:endParaRPr lang="de-DE" sz="2000" dirty="0" smtClean="0"/>
          </a:p>
          <a:p>
            <a:endParaRPr lang="de-DE" sz="2000" dirty="0"/>
          </a:p>
          <a:p>
            <a:endParaRPr lang="en-US" sz="2000" dirty="0"/>
          </a:p>
        </p:txBody>
      </p:sp>
      <p:pic>
        <p:nvPicPr>
          <p:cNvPr id="4" name="Grafik 3"/>
          <p:cNvPicPr>
            <a:picLocks noChangeAspect="1"/>
          </p:cNvPicPr>
          <p:nvPr/>
        </p:nvPicPr>
        <p:blipFill>
          <a:blip r:embed="rId2"/>
          <a:stretch>
            <a:fillRect/>
          </a:stretch>
        </p:blipFill>
        <p:spPr>
          <a:xfrm>
            <a:off x="6321667" y="4902227"/>
            <a:ext cx="5742215" cy="1385019"/>
          </a:xfrm>
          <a:prstGeom prst="rect">
            <a:avLst/>
          </a:prstGeom>
        </p:spPr>
      </p:pic>
      <p:pic>
        <p:nvPicPr>
          <p:cNvPr id="6" name="Grafik 5"/>
          <p:cNvPicPr>
            <a:picLocks noChangeAspect="1"/>
          </p:cNvPicPr>
          <p:nvPr/>
        </p:nvPicPr>
        <p:blipFill>
          <a:blip r:embed="rId3"/>
          <a:stretch>
            <a:fillRect/>
          </a:stretch>
        </p:blipFill>
        <p:spPr>
          <a:xfrm>
            <a:off x="7877908" y="621957"/>
            <a:ext cx="3185436" cy="3993226"/>
          </a:xfrm>
          <a:prstGeom prst="rect">
            <a:avLst/>
          </a:prstGeom>
        </p:spPr>
      </p:pic>
    </p:spTree>
    <p:extLst>
      <p:ext uri="{BB962C8B-B14F-4D97-AF65-F5344CB8AC3E}">
        <p14:creationId xmlns:p14="http://schemas.microsoft.com/office/powerpoint/2010/main" val="38662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Semantische HTML Tags</a:t>
            </a:r>
            <a:endParaRPr lang="en-US" dirty="0"/>
          </a:p>
        </p:txBody>
      </p:sp>
      <p:sp>
        <p:nvSpPr>
          <p:cNvPr id="3" name="Inhaltsplatzhalter 2"/>
          <p:cNvSpPr>
            <a:spLocks noGrp="1"/>
          </p:cNvSpPr>
          <p:nvPr>
            <p:ph idx="1"/>
          </p:nvPr>
        </p:nvSpPr>
        <p:spPr>
          <a:xfrm>
            <a:off x="868489" y="1833465"/>
            <a:ext cx="7379736" cy="4137259"/>
          </a:xfrm>
        </p:spPr>
        <p:txBody>
          <a:bodyPr>
            <a:normAutofit fontScale="92500" lnSpcReduction="20000"/>
          </a:bodyPr>
          <a:lstStyle/>
          <a:p>
            <a:r>
              <a:rPr lang="de-DE" b="1" dirty="0"/>
              <a:t>Klarere Struktur und Bedeutung:</a:t>
            </a:r>
            <a:r>
              <a:rPr lang="de-DE" dirty="0"/>
              <a:t> </a:t>
            </a:r>
            <a:r>
              <a:rPr lang="de-DE" dirty="0" smtClean="0"/>
              <a:t/>
            </a:r>
            <a:br>
              <a:rPr lang="de-DE" dirty="0" smtClean="0"/>
            </a:br>
            <a:r>
              <a:rPr lang="de-DE" sz="1700" dirty="0" smtClean="0"/>
              <a:t>Sie </a:t>
            </a:r>
            <a:r>
              <a:rPr lang="de-DE" sz="1700" dirty="0"/>
              <a:t>beschreiben den Inhalt genauer und machen deutlich, welche Rolle verschiedene Teile des Dokuments spielen. Dies erleichtert es Entwicklern und Suchmaschinen, den Inhalt zu verstehen und richtig zu interpretieren.</a:t>
            </a:r>
          </a:p>
          <a:p>
            <a:r>
              <a:rPr lang="de-DE" b="1" dirty="0"/>
              <a:t>Barrierefreiheit und Zugänglichkeit:</a:t>
            </a:r>
            <a:r>
              <a:rPr lang="de-DE" dirty="0"/>
              <a:t> </a:t>
            </a:r>
            <a:r>
              <a:rPr lang="de-DE" dirty="0" smtClean="0"/>
              <a:t/>
            </a:r>
            <a:br>
              <a:rPr lang="de-DE" dirty="0" smtClean="0"/>
            </a:br>
            <a:r>
              <a:rPr lang="de-DE" sz="1700" dirty="0" smtClean="0"/>
              <a:t>Bildschirmlesegeräte </a:t>
            </a:r>
            <a:r>
              <a:rPr lang="de-DE" sz="1700" dirty="0"/>
              <a:t>und andere </a:t>
            </a:r>
            <a:r>
              <a:rPr lang="de-DE" sz="1700" dirty="0" err="1"/>
              <a:t>assistive</a:t>
            </a:r>
            <a:r>
              <a:rPr lang="de-DE" sz="1700" dirty="0"/>
              <a:t> Technologien können semantische Tags verwenden, um den Inhalt sinnvoll vorzulesen. Dies ist besonders wichtig für Menschen mit Behinderungen, die auf solche Technologien angewiesen sind.</a:t>
            </a:r>
          </a:p>
          <a:p>
            <a:r>
              <a:rPr lang="de-DE" b="1" dirty="0"/>
              <a:t>SEO-Vorteile:</a:t>
            </a:r>
            <a:r>
              <a:rPr lang="de-DE" dirty="0"/>
              <a:t> </a:t>
            </a:r>
            <a:r>
              <a:rPr lang="de-DE" dirty="0" smtClean="0"/>
              <a:t/>
            </a:r>
            <a:br>
              <a:rPr lang="de-DE" dirty="0" smtClean="0"/>
            </a:br>
            <a:r>
              <a:rPr lang="de-DE" sz="1700" dirty="0" smtClean="0"/>
              <a:t>Suchmaschinen </a:t>
            </a:r>
            <a:r>
              <a:rPr lang="de-DE" sz="1700" dirty="0"/>
              <a:t>wie Google bewerten Webseiten besser, wenn semantische Tags verwendet werden. Dies kann dazu beitragen, dass Ihre Webseite in den Suchergebnissen höher gerankt wird, da Suchmaschinen den Inhalt besser verstehen und interpretieren können.</a:t>
            </a:r>
          </a:p>
          <a:p>
            <a:endParaRPr lang="en-US" dirty="0"/>
          </a:p>
        </p:txBody>
      </p:sp>
      <p:pic>
        <p:nvPicPr>
          <p:cNvPr id="4" name="Grafik 3"/>
          <p:cNvPicPr>
            <a:picLocks noChangeAspect="1"/>
          </p:cNvPicPr>
          <p:nvPr/>
        </p:nvPicPr>
        <p:blipFill>
          <a:blip r:embed="rId2"/>
          <a:stretch>
            <a:fillRect/>
          </a:stretch>
        </p:blipFill>
        <p:spPr>
          <a:xfrm>
            <a:off x="8248225" y="1833465"/>
            <a:ext cx="3491282" cy="3891922"/>
          </a:xfrm>
          <a:prstGeom prst="rect">
            <a:avLst/>
          </a:prstGeom>
        </p:spPr>
      </p:pic>
    </p:spTree>
    <p:extLst>
      <p:ext uri="{BB962C8B-B14F-4D97-AF65-F5344CB8AC3E}">
        <p14:creationId xmlns:p14="http://schemas.microsoft.com/office/powerpoint/2010/main" val="85100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Übung „</a:t>
            </a:r>
            <a:r>
              <a:rPr lang="de-AT" dirty="0" err="1"/>
              <a:t>M</a:t>
            </a:r>
            <a:r>
              <a:rPr lang="de-AT" dirty="0" err="1" smtClean="0"/>
              <a:t>y</a:t>
            </a:r>
            <a:r>
              <a:rPr lang="de-AT" dirty="0" smtClean="0"/>
              <a:t> Personal </a:t>
            </a:r>
            <a:r>
              <a:rPr lang="de-AT" dirty="0" err="1" smtClean="0"/>
              <a:t>IMDb</a:t>
            </a:r>
            <a:r>
              <a:rPr lang="de-AT" dirty="0" smtClean="0"/>
              <a:t>“</a:t>
            </a:r>
            <a:endParaRPr lang="en-US" dirty="0"/>
          </a:p>
        </p:txBody>
      </p:sp>
      <p:sp>
        <p:nvSpPr>
          <p:cNvPr id="3" name="Inhaltsplatzhalter 2"/>
          <p:cNvSpPr>
            <a:spLocks noGrp="1"/>
          </p:cNvSpPr>
          <p:nvPr>
            <p:ph idx="1"/>
          </p:nvPr>
        </p:nvSpPr>
        <p:spPr/>
        <p:txBody>
          <a:bodyPr>
            <a:normAutofit lnSpcReduction="10000"/>
          </a:bodyPr>
          <a:lstStyle/>
          <a:p>
            <a:r>
              <a:rPr lang="de-AT" dirty="0" smtClean="0"/>
              <a:t>Erstelle eine Tabelle mit den TOP 5 der besten Filme aller Zeiten</a:t>
            </a:r>
          </a:p>
          <a:p>
            <a:r>
              <a:rPr lang="de-AT" dirty="0" smtClean="0"/>
              <a:t>Die Tabelle sollte folgende Spalten beinhalten</a:t>
            </a:r>
          </a:p>
          <a:p>
            <a:pPr lvl="1"/>
            <a:r>
              <a:rPr lang="de-AT" dirty="0" smtClean="0"/>
              <a:t>Filmtitel (ersten 3 Plätze mit Link zu Detailseite)</a:t>
            </a:r>
          </a:p>
          <a:p>
            <a:pPr lvl="1"/>
            <a:r>
              <a:rPr lang="de-AT" dirty="0" smtClean="0"/>
              <a:t>Genre</a:t>
            </a:r>
          </a:p>
          <a:p>
            <a:pPr lvl="1"/>
            <a:r>
              <a:rPr lang="de-AT" dirty="0" smtClean="0"/>
              <a:t>Regisseur</a:t>
            </a:r>
          </a:p>
          <a:p>
            <a:pPr lvl="1"/>
            <a:r>
              <a:rPr lang="de-AT" dirty="0" smtClean="0"/>
              <a:t>Erscheinungsjahr</a:t>
            </a:r>
            <a:br>
              <a:rPr lang="de-AT" dirty="0" smtClean="0"/>
            </a:br>
            <a:endParaRPr lang="de-AT" dirty="0" smtClean="0"/>
          </a:p>
          <a:p>
            <a:r>
              <a:rPr lang="de-AT" dirty="0" smtClean="0"/>
              <a:t>Der Filmtitel verlinkt zu einer Detailseite des Films, in der ein Trailer des Films und eine kurze Zusammenfassung des Films angezeigt wird. Hier bieten sich zusätzlich semantische Tags an.</a:t>
            </a:r>
          </a:p>
          <a:p>
            <a:r>
              <a:rPr lang="de-AT" dirty="0">
                <a:hlinkClick r:id="rId2"/>
              </a:rPr>
              <a:t>https://www.imdb.com/search/title/?</a:t>
            </a:r>
            <a:r>
              <a:rPr lang="de-AT" dirty="0" smtClean="0">
                <a:hlinkClick r:id="rId2"/>
              </a:rPr>
              <a:t>groups=top_100&amp;sort=user_rating,desc</a:t>
            </a:r>
            <a:r>
              <a:rPr lang="de-AT" dirty="0" smtClean="0"/>
              <a:t>  </a:t>
            </a:r>
          </a:p>
          <a:p>
            <a:pPr lvl="1"/>
            <a:endParaRPr lang="en-US" dirty="0"/>
          </a:p>
        </p:txBody>
      </p:sp>
      <p:pic>
        <p:nvPicPr>
          <p:cNvPr id="4" name="Grafik 3"/>
          <p:cNvPicPr>
            <a:picLocks noChangeAspect="1"/>
          </p:cNvPicPr>
          <p:nvPr/>
        </p:nvPicPr>
        <p:blipFill rotWithShape="1">
          <a:blip r:embed="rId3"/>
          <a:srcRect r="24462"/>
          <a:stretch/>
        </p:blipFill>
        <p:spPr>
          <a:xfrm>
            <a:off x="8165065" y="1833465"/>
            <a:ext cx="3657600" cy="2440448"/>
          </a:xfrm>
          <a:prstGeom prst="rect">
            <a:avLst/>
          </a:prstGeom>
        </p:spPr>
      </p:pic>
    </p:spTree>
    <p:extLst>
      <p:ext uri="{BB962C8B-B14F-4D97-AF65-F5344CB8AC3E}">
        <p14:creationId xmlns:p14="http://schemas.microsoft.com/office/powerpoint/2010/main" val="110573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20727195">
            <a:off x="3013801" y="3260527"/>
            <a:ext cx="6627303" cy="1477328"/>
          </a:xfrm>
          <a:prstGeom prst="rect">
            <a:avLst/>
          </a:prstGeom>
          <a:solidFill>
            <a:srgbClr val="FFFF00"/>
          </a:solidFill>
        </p:spPr>
        <p:txBody>
          <a:bodyPr wrap="square" rtlCol="0">
            <a:spAutoFit/>
          </a:bodyPr>
          <a:lstStyle/>
          <a:p>
            <a:r>
              <a:rPr lang="de-DE" dirty="0" smtClean="0"/>
              <a:t>Zusammengefasst: Inline-Elemente </a:t>
            </a:r>
            <a:r>
              <a:rPr lang="de-DE" dirty="0"/>
              <a:t>dazu gedacht, innerhalb von Text verwendet zu werden, ohne Zeilenumbrüche zu erzwingen, während Block-Elemente dazu dienen, den Textfluss zu unterbrechen und strukturelle Elemente auf der Seite zu definieren.</a:t>
            </a:r>
            <a:endParaRPr lang="en-US" dirty="0"/>
          </a:p>
        </p:txBody>
      </p:sp>
    </p:spTree>
    <p:extLst>
      <p:ext uri="{BB962C8B-B14F-4D97-AF65-F5344CB8AC3E}">
        <p14:creationId xmlns:p14="http://schemas.microsoft.com/office/powerpoint/2010/main" val="166023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078463" y="2023844"/>
            <a:ext cx="5182378" cy="4137259"/>
          </a:xfrm>
        </p:spPr>
        <p:txBody>
          <a:bodyPr>
            <a:normAutofit/>
          </a:bodyPr>
          <a:lstStyle/>
          <a:p>
            <a:pPr>
              <a:lnSpc>
                <a:spcPct val="150000"/>
              </a:lnSpc>
            </a:pPr>
            <a:r>
              <a:rPr lang="de-AT" sz="2400" dirty="0"/>
              <a:t>Was ist HTML?</a:t>
            </a:r>
          </a:p>
          <a:p>
            <a:pPr>
              <a:lnSpc>
                <a:spcPct val="150000"/>
              </a:lnSpc>
            </a:pPr>
            <a:r>
              <a:rPr lang="de-AT" sz="2400" dirty="0"/>
              <a:t>HTML Elemente</a:t>
            </a:r>
          </a:p>
          <a:p>
            <a:pPr>
              <a:lnSpc>
                <a:spcPct val="150000"/>
              </a:lnSpc>
            </a:pPr>
            <a:r>
              <a:rPr lang="de-AT" sz="2400" dirty="0"/>
              <a:t>HTML Attribute</a:t>
            </a:r>
          </a:p>
          <a:p>
            <a:pPr>
              <a:lnSpc>
                <a:spcPct val="150000"/>
              </a:lnSpc>
            </a:pPr>
            <a:r>
              <a:rPr lang="de-AT" sz="2400" dirty="0"/>
              <a:t>HTML </a:t>
            </a:r>
            <a:r>
              <a:rPr lang="de-AT" sz="2400" dirty="0" err="1"/>
              <a:t>Boilerplate</a:t>
            </a:r>
            <a:endParaRPr lang="de-AT" sz="2400" dirty="0"/>
          </a:p>
          <a:p>
            <a:pPr>
              <a:lnSpc>
                <a:spcPct val="150000"/>
              </a:lnSpc>
            </a:pPr>
            <a:r>
              <a:rPr lang="de-AT" sz="2400" dirty="0"/>
              <a:t>HTML Tags</a:t>
            </a:r>
          </a:p>
        </p:txBody>
      </p:sp>
      <p:pic>
        <p:nvPicPr>
          <p:cNvPr id="2050"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„Kontaktformular“ Übung</a:t>
            </a:r>
            <a:endParaRPr lang="en-US" dirty="0"/>
          </a:p>
        </p:txBody>
      </p:sp>
      <p:sp>
        <p:nvSpPr>
          <p:cNvPr id="3" name="Inhaltsplatzhalter 2"/>
          <p:cNvSpPr>
            <a:spLocks noGrp="1"/>
          </p:cNvSpPr>
          <p:nvPr>
            <p:ph idx="1"/>
          </p:nvPr>
        </p:nvSpPr>
        <p:spPr>
          <a:xfrm>
            <a:off x="1078465" y="1833465"/>
            <a:ext cx="6060889" cy="4620089"/>
          </a:xfrm>
        </p:spPr>
        <p:txBody>
          <a:bodyPr>
            <a:normAutofit/>
          </a:bodyPr>
          <a:lstStyle/>
          <a:p>
            <a:r>
              <a:rPr lang="de-AT" dirty="0" smtClean="0"/>
              <a:t>Erstelle eine Formular &lt;form&gt;&lt;/form&gt; mit Eingabefeldern um eine Kontaktanfrage zu versenden</a:t>
            </a:r>
          </a:p>
          <a:p>
            <a:r>
              <a:rPr lang="de-AT" dirty="0" smtClean="0"/>
              <a:t>Folgende Eingabefelder sollen vorhanden sein:</a:t>
            </a:r>
          </a:p>
          <a:p>
            <a:pPr lvl="1"/>
            <a:r>
              <a:rPr lang="de-AT" dirty="0" smtClean="0"/>
              <a:t>Name (Input)</a:t>
            </a:r>
          </a:p>
          <a:p>
            <a:pPr lvl="1"/>
            <a:r>
              <a:rPr lang="de-AT" dirty="0" smtClean="0"/>
              <a:t>Email (Input)</a:t>
            </a:r>
          </a:p>
          <a:p>
            <a:pPr lvl="1"/>
            <a:r>
              <a:rPr lang="de-AT" dirty="0" smtClean="0"/>
              <a:t>Nachricht (</a:t>
            </a:r>
            <a:r>
              <a:rPr lang="de-AT" dirty="0" err="1" smtClean="0"/>
              <a:t>Textarea</a:t>
            </a:r>
            <a:r>
              <a:rPr lang="de-AT" dirty="0" smtClean="0"/>
              <a:t>)</a:t>
            </a:r>
          </a:p>
          <a:p>
            <a:pPr lvl="1"/>
            <a:r>
              <a:rPr lang="de-AT" dirty="0" smtClean="0"/>
              <a:t>Geschlecht (Radio)</a:t>
            </a:r>
          </a:p>
          <a:p>
            <a:pPr lvl="1"/>
            <a:r>
              <a:rPr lang="de-AT" dirty="0" smtClean="0"/>
              <a:t>Interessen (Checkbox)</a:t>
            </a:r>
          </a:p>
          <a:p>
            <a:pPr lvl="1"/>
            <a:r>
              <a:rPr lang="de-AT" dirty="0" err="1" smtClean="0"/>
              <a:t>Submit</a:t>
            </a:r>
            <a:r>
              <a:rPr lang="de-AT" dirty="0" smtClean="0"/>
              <a:t> Button &lt;</a:t>
            </a:r>
            <a:r>
              <a:rPr lang="de-AT" dirty="0" err="1" smtClean="0"/>
              <a:t>input</a:t>
            </a:r>
            <a:r>
              <a:rPr lang="de-AT" dirty="0" smtClean="0"/>
              <a:t> type=„</a:t>
            </a:r>
            <a:r>
              <a:rPr lang="de-AT" dirty="0" err="1" smtClean="0"/>
              <a:t>submit</a:t>
            </a:r>
            <a:r>
              <a:rPr lang="de-AT" dirty="0" smtClean="0"/>
              <a:t>“&gt;</a:t>
            </a:r>
          </a:p>
          <a:p>
            <a:r>
              <a:rPr lang="de-AT" dirty="0" smtClean="0"/>
              <a:t>Verwende dafür sowohl Inline als auch Block Elemente.</a:t>
            </a:r>
            <a:endParaRPr lang="en-US" dirty="0"/>
          </a:p>
        </p:txBody>
      </p:sp>
      <p:pic>
        <p:nvPicPr>
          <p:cNvPr id="4" name="Grafik 3"/>
          <p:cNvPicPr>
            <a:picLocks noChangeAspect="1"/>
          </p:cNvPicPr>
          <p:nvPr/>
        </p:nvPicPr>
        <p:blipFill>
          <a:blip r:embed="rId2"/>
          <a:stretch>
            <a:fillRect/>
          </a:stretch>
        </p:blipFill>
        <p:spPr>
          <a:xfrm>
            <a:off x="7506209" y="1833465"/>
            <a:ext cx="4139115" cy="3746282"/>
          </a:xfrm>
          <a:prstGeom prst="rect">
            <a:avLst/>
          </a:prstGeom>
        </p:spPr>
      </p:pic>
    </p:spTree>
    <p:extLst>
      <p:ext uri="{BB962C8B-B14F-4D97-AF65-F5344CB8AC3E}">
        <p14:creationId xmlns:p14="http://schemas.microsoft.com/office/powerpoint/2010/main" val="267996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a:t>
            </a:r>
            <a:r>
              <a:rPr lang="de-AT" dirty="0" smtClean="0"/>
              <a:t>Formulare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DE" dirty="0"/>
              <a:t>Ein HTML-Formular wird verwendet, um Benutzereingaben zu sammeln. Die Benutzereingabe wird in der Regel an einen Server zur Verarbeitung </a:t>
            </a:r>
            <a:r>
              <a:rPr lang="de-DE" dirty="0" smtClean="0"/>
              <a:t>gesendet</a:t>
            </a:r>
          </a:p>
          <a:p>
            <a:r>
              <a:rPr lang="de-DE" dirty="0"/>
              <a:t>Ein HTML-Formular ist ein Container für verschiedene Arten von Eingabeelementen, wie zum Beispiel: Textfelder, Kontrollkästchen, Optionsfelder (Radio-Buttons), </a:t>
            </a:r>
            <a:r>
              <a:rPr lang="de-DE" dirty="0" err="1"/>
              <a:t>Absendebuttons</a:t>
            </a:r>
            <a:r>
              <a:rPr lang="de-DE" dirty="0"/>
              <a:t> usw</a:t>
            </a:r>
            <a:r>
              <a:rPr lang="de-DE" dirty="0" smtClean="0"/>
              <a:t>.</a:t>
            </a:r>
          </a:p>
          <a:p>
            <a:r>
              <a:rPr lang="de-AT" dirty="0" smtClean="0"/>
              <a:t>Felder werden über ein serverseitiges Skript (PHP, </a:t>
            </a:r>
            <a:r>
              <a:rPr lang="de-AT" dirty="0" err="1" smtClean="0"/>
              <a:t>Nodejs</a:t>
            </a:r>
            <a:r>
              <a:rPr lang="de-AT" dirty="0" smtClean="0"/>
              <a:t>,…) verarbeitet</a:t>
            </a:r>
          </a:p>
          <a:p>
            <a:r>
              <a:rPr lang="de-AT" dirty="0" smtClean="0"/>
              <a:t>Über einen Button &lt;</a:t>
            </a:r>
            <a:r>
              <a:rPr lang="de-AT" dirty="0" err="1" smtClean="0"/>
              <a:t>input</a:t>
            </a:r>
            <a:r>
              <a:rPr lang="de-AT" dirty="0" smtClean="0"/>
              <a:t> type=„</a:t>
            </a:r>
            <a:r>
              <a:rPr lang="de-AT" dirty="0" err="1" smtClean="0"/>
              <a:t>submit</a:t>
            </a:r>
            <a:r>
              <a:rPr lang="de-AT" dirty="0" smtClean="0"/>
              <a:t>“&gt; wird das Formular abgeschickt </a:t>
            </a:r>
            <a:endParaRPr lang="de-AT" dirty="0" smtClean="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92230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a:t>
            </a:r>
            <a:r>
              <a:rPr lang="de-AT" dirty="0" smtClean="0"/>
              <a:t>Formular Attribute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AT" dirty="0" smtClean="0"/>
              <a:t>Mit </a:t>
            </a:r>
            <a:r>
              <a:rPr lang="de-AT" dirty="0"/>
              <a:t>dem </a:t>
            </a:r>
            <a:r>
              <a:rPr lang="de-AT" b="1" dirty="0"/>
              <a:t>action</a:t>
            </a:r>
            <a:r>
              <a:rPr lang="de-AT" dirty="0"/>
              <a:t>-Attribut wird das Backend Skript angegeben, welches beim Absenden aufgerufen </a:t>
            </a:r>
            <a:r>
              <a:rPr lang="de-AT" dirty="0" smtClean="0"/>
              <a:t>wird</a:t>
            </a:r>
            <a:endParaRPr lang="de-DE" dirty="0" smtClean="0"/>
          </a:p>
          <a:p>
            <a:r>
              <a:rPr lang="de-DE" dirty="0" smtClean="0"/>
              <a:t>Das Attribut </a:t>
            </a:r>
            <a:r>
              <a:rPr lang="de-DE" b="1" dirty="0" err="1" smtClean="0"/>
              <a:t>method</a:t>
            </a:r>
            <a:r>
              <a:rPr lang="de-DE" dirty="0" smtClean="0"/>
              <a:t> gibt den Typ des HTTP </a:t>
            </a:r>
            <a:r>
              <a:rPr lang="de-DE" dirty="0" err="1" smtClean="0"/>
              <a:t>Requests</a:t>
            </a:r>
            <a:r>
              <a:rPr lang="de-DE" dirty="0" smtClean="0"/>
              <a:t> an</a:t>
            </a:r>
            <a:br>
              <a:rPr lang="de-DE" dirty="0" smtClean="0"/>
            </a:br>
            <a:r>
              <a:rPr lang="de-DE" dirty="0" smtClean="0"/>
              <a:t>(GET, POST, PUT oder DELETE) </a:t>
            </a:r>
          </a:p>
          <a:p>
            <a:r>
              <a:rPr lang="de-AT" dirty="0" smtClean="0"/>
              <a:t>Das Attribut </a:t>
            </a:r>
            <a:r>
              <a:rPr lang="en-US" b="1" dirty="0"/>
              <a:t>autocomplete="on</a:t>
            </a:r>
            <a:r>
              <a:rPr lang="en-US" b="1" dirty="0" smtClean="0"/>
              <a:t>"</a:t>
            </a:r>
            <a:r>
              <a:rPr lang="de-AT" dirty="0" smtClean="0"/>
              <a:t> definiert ob ein Formular </a:t>
            </a:r>
            <a:r>
              <a:rPr lang="de-AT" dirty="0" err="1"/>
              <a:t>A</a:t>
            </a:r>
            <a:r>
              <a:rPr lang="de-AT" dirty="0" err="1" smtClean="0"/>
              <a:t>utocomplete</a:t>
            </a:r>
            <a:r>
              <a:rPr lang="de-AT" dirty="0" smtClean="0"/>
              <a:t> verwendet oder nicht</a:t>
            </a:r>
          </a:p>
          <a:p>
            <a:r>
              <a:rPr lang="de-AT" dirty="0" smtClean="0"/>
              <a:t>Das Attribut „</a:t>
            </a:r>
            <a:r>
              <a:rPr lang="de-AT" b="1" dirty="0" err="1" smtClean="0"/>
              <a:t>novalidate</a:t>
            </a:r>
            <a:r>
              <a:rPr lang="de-AT" dirty="0" smtClean="0"/>
              <a:t>“ definiert ob das Formular validiert wird oder nicht</a:t>
            </a:r>
          </a:p>
          <a:p>
            <a:endParaRPr lang="en-US" b="1" dirty="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127910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a:t>
            </a:r>
            <a:r>
              <a:rPr lang="de-AT" dirty="0" smtClean="0"/>
              <a:t>Formular Input Attribute</a:t>
            </a:r>
            <a:endParaRPr lang="en-US" dirty="0"/>
          </a:p>
        </p:txBody>
      </p:sp>
      <p:sp>
        <p:nvSpPr>
          <p:cNvPr id="3" name="Inhaltsplatzhalter 2"/>
          <p:cNvSpPr>
            <a:spLocks noGrp="1"/>
          </p:cNvSpPr>
          <p:nvPr>
            <p:ph idx="1"/>
          </p:nvPr>
        </p:nvSpPr>
        <p:spPr>
          <a:xfrm>
            <a:off x="1078464" y="1833465"/>
            <a:ext cx="6597221" cy="4137259"/>
          </a:xfrm>
        </p:spPr>
        <p:txBody>
          <a:bodyPr>
            <a:normAutofit fontScale="85000" lnSpcReduction="10000"/>
          </a:bodyPr>
          <a:lstStyle/>
          <a:p>
            <a:r>
              <a:rPr lang="de-AT" dirty="0"/>
              <a:t>Daten </a:t>
            </a:r>
            <a:r>
              <a:rPr lang="de-AT" dirty="0" smtClean="0"/>
              <a:t>der Felder werden </a:t>
            </a:r>
            <a:r>
              <a:rPr lang="de-AT" dirty="0"/>
              <a:t>über das </a:t>
            </a:r>
            <a:r>
              <a:rPr lang="de-AT" b="1" dirty="0"/>
              <a:t>name</a:t>
            </a:r>
            <a:r>
              <a:rPr lang="de-AT" dirty="0"/>
              <a:t>-Attribut an das Backend übergeben</a:t>
            </a:r>
          </a:p>
          <a:p>
            <a:r>
              <a:rPr lang="de-AT" dirty="0" smtClean="0"/>
              <a:t>Über das Attribut </a:t>
            </a:r>
            <a:r>
              <a:rPr lang="de-AT" b="1" dirty="0" smtClean="0"/>
              <a:t>type </a:t>
            </a:r>
            <a:r>
              <a:rPr lang="de-AT" dirty="0" smtClean="0"/>
              <a:t>kann die Art des Formularfelds angegeben werden. Beispiel: </a:t>
            </a:r>
            <a:r>
              <a:rPr lang="en-US" dirty="0"/>
              <a:t>&lt;input type</a:t>
            </a:r>
            <a:r>
              <a:rPr lang="en-US" dirty="0" smtClean="0"/>
              <a:t>=“email" /&gt;</a:t>
            </a:r>
          </a:p>
          <a:p>
            <a:r>
              <a:rPr lang="de-AT" dirty="0" smtClean="0"/>
              <a:t>Das</a:t>
            </a:r>
            <a:r>
              <a:rPr lang="de-AT" b="1" dirty="0" smtClean="0"/>
              <a:t> </a:t>
            </a:r>
            <a:r>
              <a:rPr lang="de-AT" b="1" dirty="0" err="1" smtClean="0"/>
              <a:t>readonly</a:t>
            </a:r>
            <a:r>
              <a:rPr lang="de-AT" b="1" dirty="0" smtClean="0"/>
              <a:t> </a:t>
            </a:r>
            <a:r>
              <a:rPr lang="de-AT" dirty="0" smtClean="0"/>
              <a:t>Attribut gibt an dass das Feld nicht bearbeitet werden kann. Feldwerte werden aber an das Backend übertragen</a:t>
            </a:r>
          </a:p>
          <a:p>
            <a:r>
              <a:rPr lang="de-AT" dirty="0" smtClean="0"/>
              <a:t>Felder mit dem Attribut </a:t>
            </a:r>
            <a:r>
              <a:rPr lang="de-AT" b="1" dirty="0" err="1" smtClean="0"/>
              <a:t>disabled</a:t>
            </a:r>
            <a:r>
              <a:rPr lang="de-AT" b="1" dirty="0" smtClean="0"/>
              <a:t> </a:t>
            </a:r>
            <a:r>
              <a:rPr lang="de-AT" dirty="0" smtClean="0"/>
              <a:t>können nicht bearbeitet werden und werden auch nicht an das Backend geschickt</a:t>
            </a:r>
          </a:p>
          <a:p>
            <a:r>
              <a:rPr lang="de-AT" dirty="0" smtClean="0"/>
              <a:t>Pflichtfelder erhalten das Attribut </a:t>
            </a:r>
            <a:r>
              <a:rPr lang="de-AT" b="1" dirty="0" err="1" smtClean="0"/>
              <a:t>required</a:t>
            </a:r>
            <a:r>
              <a:rPr lang="de-AT" b="1" dirty="0" smtClean="0"/>
              <a:t> </a:t>
            </a:r>
            <a:r>
              <a:rPr lang="de-AT" dirty="0" smtClean="0"/>
              <a:t>und werden beim Senden validiert</a:t>
            </a:r>
            <a:endParaRPr lang="de-DE" dirty="0" smtClean="0"/>
          </a:p>
          <a:p>
            <a:r>
              <a:rPr lang="de-DE" dirty="0" smtClean="0"/>
              <a:t>Der Input-type </a:t>
            </a:r>
            <a:r>
              <a:rPr lang="de-DE" b="1" dirty="0" err="1" smtClean="0"/>
              <a:t>submit</a:t>
            </a:r>
            <a:r>
              <a:rPr lang="de-DE" b="1" dirty="0" smtClean="0"/>
              <a:t> </a:t>
            </a:r>
            <a:r>
              <a:rPr lang="de-DE" dirty="0" smtClean="0"/>
              <a:t>schickt das Formular mit den eingegebenen Feldwerten an das Backend </a:t>
            </a:r>
            <a:r>
              <a:rPr lang="en-US" dirty="0" smtClean="0"/>
              <a:t>&lt;input </a:t>
            </a:r>
            <a:r>
              <a:rPr lang="en-US" dirty="0"/>
              <a:t>type="submit" /&gt;</a:t>
            </a:r>
          </a:p>
          <a:p>
            <a:endParaRPr lang="de-DE" dirty="0" smtClean="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922233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Exkurs: </a:t>
            </a:r>
            <a:r>
              <a:rPr lang="de-AT" dirty="0" err="1" smtClean="0"/>
              <a:t>php</a:t>
            </a:r>
            <a:r>
              <a:rPr lang="de-AT" dirty="0"/>
              <a:t> </a:t>
            </a:r>
            <a:r>
              <a:rPr lang="de-AT" dirty="0" smtClean="0"/>
              <a:t>als Backend</a:t>
            </a:r>
            <a:endParaRPr lang="en-US" dirty="0"/>
          </a:p>
        </p:txBody>
      </p:sp>
      <p:sp>
        <p:nvSpPr>
          <p:cNvPr id="3" name="Inhaltsplatzhalter 2"/>
          <p:cNvSpPr>
            <a:spLocks noGrp="1"/>
          </p:cNvSpPr>
          <p:nvPr>
            <p:ph idx="1"/>
          </p:nvPr>
        </p:nvSpPr>
        <p:spPr/>
        <p:txBody>
          <a:bodyPr/>
          <a:lstStyle/>
          <a:p>
            <a:r>
              <a:rPr lang="de-AT" dirty="0" smtClean="0"/>
              <a:t>Siehe Codebeispiel im </a:t>
            </a:r>
            <a:r>
              <a:rPr lang="de-AT" dirty="0" err="1" smtClean="0"/>
              <a:t>Kursrepository</a:t>
            </a:r>
            <a:r>
              <a:rPr lang="de-AT" dirty="0" smtClean="0"/>
              <a:t> „</a:t>
            </a:r>
            <a:r>
              <a:rPr lang="de-AT" dirty="0" err="1" smtClean="0"/>
              <a:t>process.php</a:t>
            </a:r>
            <a:r>
              <a:rPr lang="de-AT" dirty="0" smtClean="0"/>
              <a:t>“</a:t>
            </a:r>
            <a:endParaRPr lang="en-US" dirty="0"/>
          </a:p>
        </p:txBody>
      </p:sp>
      <p:pic>
        <p:nvPicPr>
          <p:cNvPr id="2050" name="Picture 2" descr="PH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776" y="2698979"/>
            <a:ext cx="5272698" cy="284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7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95287" y="1748770"/>
            <a:ext cx="10093624" cy="4710753"/>
          </a:xfrm>
        </p:spPr>
        <p:txBody>
          <a:bodyPr>
            <a:normAutofit/>
          </a:bodyPr>
          <a:lstStyle/>
          <a:p>
            <a:pPr lvl="1">
              <a:lnSpc>
                <a:spcPct val="150000"/>
              </a:lnSpc>
            </a:pPr>
            <a:r>
              <a:rPr lang="de-AT" sz="2400" dirty="0">
                <a:solidFill>
                  <a:srgbClr val="374151"/>
                </a:solidFill>
                <a:latin typeface="Montserrat" panose="00000500000000000000" pitchFamily="2" charset="0"/>
              </a:rPr>
              <a:t>Zeit, um eure Fragen zu klären!</a:t>
            </a:r>
          </a:p>
          <a:p>
            <a:pPr marL="274320" lvl="1" indent="0">
              <a:lnSpc>
                <a:spcPct val="150000"/>
              </a:lnSpc>
              <a:buNone/>
            </a:pPr>
            <a:endParaRPr lang="de-AT" sz="2400" dirty="0">
              <a:solidFill>
                <a:srgbClr val="374151"/>
              </a:solidFill>
              <a:latin typeface="Montserrat" panose="00000500000000000000" pitchFamily="2" charset="0"/>
            </a:endParaRP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795287" y="183346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p:txBody>
      </p:sp>
      <p:sp>
        <p:nvSpPr>
          <p:cNvPr id="4" name="Foliennummernplatzhalter 3">
            <a:extLst>
              <a:ext uri="{FF2B5EF4-FFF2-40B4-BE49-F238E27FC236}">
                <a16:creationId xmlns:a16="http://schemas.microsoft.com/office/drawing/2014/main" id="{9DE22005-0B5A-2C04-992C-E1FC95F24FFD}"/>
              </a:ext>
            </a:extLst>
          </p:cNvPr>
          <p:cNvSpPr>
            <a:spLocks noGrp="1"/>
          </p:cNvSpPr>
          <p:nvPr>
            <p:ph type="sldNum" sz="quarter" idx="12"/>
          </p:nvPr>
        </p:nvSpPr>
        <p:spPr/>
        <p:txBody>
          <a:bodyPr/>
          <a:lstStyle/>
          <a:p>
            <a:fld id="{D637F8FC-4B86-4690-8888-22AB2F781BEF}" type="slidenum">
              <a:rPr lang="en-US" smtClean="0"/>
              <a:t>25</a:t>
            </a:fld>
            <a:endParaRPr lang="en-US" dirty="0"/>
          </a:p>
        </p:txBody>
      </p:sp>
      <p:pic>
        <p:nvPicPr>
          <p:cNvPr id="7" name="Grafik 6" descr="Ein Bild, das Schwarz, Dunkelheit enthält.&#10;&#10;Automatisch generierte Beschreibung">
            <a:extLst>
              <a:ext uri="{FF2B5EF4-FFF2-40B4-BE49-F238E27FC236}">
                <a16:creationId xmlns:a16="http://schemas.microsoft.com/office/drawing/2014/main" id="{C91D61D1-462F-BFC7-0A43-A534BF706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799" y="2742864"/>
            <a:ext cx="2903955" cy="2903955"/>
          </a:xfrm>
          <a:prstGeom prst="rect">
            <a:avLst/>
          </a:prstGeom>
        </p:spPr>
      </p:pic>
    </p:spTree>
    <p:extLst>
      <p:ext uri="{BB962C8B-B14F-4D97-AF65-F5344CB8AC3E}">
        <p14:creationId xmlns:p14="http://schemas.microsoft.com/office/powerpoint/2010/main" val="381613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2" y="342077"/>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429000"/>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13" name="Picture 2" descr="The Building Blocks of Web Development: HTML, CSS, and JavaScript">
            <a:extLst>
              <a:ext uri="{FF2B5EF4-FFF2-40B4-BE49-F238E27FC236}">
                <a16:creationId xmlns:a16="http://schemas.microsoft.com/office/drawing/2014/main" id="{62CF16E3-7037-93C0-CBE4-EDAE21CA5A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96" r="34845"/>
          <a:stretch/>
        </p:blipFill>
        <p:spPr bwMode="auto">
          <a:xfrm>
            <a:off x="5180299" y="1551558"/>
            <a:ext cx="1484852"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he Building Blocks of Web Development: HTML, CSS, and JavaScript">
            <a:extLst>
              <a:ext uri="{FF2B5EF4-FFF2-40B4-BE49-F238E27FC236}">
                <a16:creationId xmlns:a16="http://schemas.microsoft.com/office/drawing/2014/main" id="{8006EE94-41DE-AA24-BBD8-C79DF310D2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63"/>
          <a:stretch/>
        </p:blipFill>
        <p:spPr bwMode="auto">
          <a:xfrm>
            <a:off x="1666683" y="1551558"/>
            <a:ext cx="1820315"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he Building Blocks of Web Development: HTML, CSS, and JavaScript">
            <a:extLst>
              <a:ext uri="{FF2B5EF4-FFF2-40B4-BE49-F238E27FC236}">
                <a16:creationId xmlns:a16="http://schemas.microsoft.com/office/drawing/2014/main" id="{69FF65C0-5153-9A89-2791-2356001463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50"/>
          <a:stretch/>
        </p:blipFill>
        <p:spPr bwMode="auto">
          <a:xfrm>
            <a:off x="8358452" y="1551558"/>
            <a:ext cx="1730536" cy="47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5" name="Grafik 4">
            <a:extLst>
              <a:ext uri="{FF2B5EF4-FFF2-40B4-BE49-F238E27FC236}">
                <a16:creationId xmlns:a16="http://schemas.microsoft.com/office/drawing/2014/main" id="{C8DFD52B-8EF0-65C3-72B6-131E707F6D8D}"/>
              </a:ext>
            </a:extLst>
          </p:cNvPr>
          <p:cNvPicPr>
            <a:picLocks noChangeAspect="1"/>
          </p:cNvPicPr>
          <p:nvPr/>
        </p:nvPicPr>
        <p:blipFill>
          <a:blip r:embed="rId2"/>
          <a:stretch>
            <a:fillRect/>
          </a:stretch>
        </p:blipFill>
        <p:spPr>
          <a:xfrm>
            <a:off x="7357144" y="1396779"/>
            <a:ext cx="3842048" cy="4064442"/>
          </a:xfrm>
          <a:prstGeom prst="rect">
            <a:avLst/>
          </a:prstGeom>
        </p:spPr>
      </p:pic>
      <p:sp>
        <p:nvSpPr>
          <p:cNvPr id="8" name="Textfeld 7">
            <a:extLst>
              <a:ext uri="{FF2B5EF4-FFF2-40B4-BE49-F238E27FC236}">
                <a16:creationId xmlns:a16="http://schemas.microsoft.com/office/drawing/2014/main" id="{A62DE606-6C7B-A644-4BC5-7A4578F45040}"/>
              </a:ext>
            </a:extLst>
          </p:cNvPr>
          <p:cNvSpPr txBox="1"/>
          <p:nvPr/>
        </p:nvSpPr>
        <p:spPr>
          <a:xfrm>
            <a:off x="7357144" y="5559520"/>
            <a:ext cx="7271158" cy="261610"/>
          </a:xfrm>
          <a:prstGeom prst="rect">
            <a:avLst/>
          </a:prstGeom>
          <a:noFill/>
        </p:spPr>
        <p:txBody>
          <a:bodyPr wrap="square">
            <a:spAutoFit/>
          </a:bodyPr>
          <a:lstStyle/>
          <a:p>
            <a:r>
              <a:rPr lang="de-AT" sz="1100" dirty="0"/>
              <a:t>Erste Website: </a:t>
            </a:r>
            <a:r>
              <a:rPr lang="de-AT" sz="1100" dirty="0">
                <a:hlinkClick r:id="rId3"/>
              </a:rPr>
              <a:t>https://info.cern.ch/hypertext/WWW/TheProject.html</a:t>
            </a:r>
            <a:r>
              <a:rPr lang="de-AT" sz="1100" dirty="0"/>
              <a:t> </a:t>
            </a:r>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926344" cy="3910111"/>
          </a:xfrm>
        </p:spPr>
        <p:txBody>
          <a:bodyPr>
            <a:normAutofit/>
          </a:bodyPr>
          <a:lstStyle/>
          <a:p>
            <a:r>
              <a:rPr lang="de-AT" dirty="0"/>
              <a:t>HTML steht für </a:t>
            </a:r>
            <a:r>
              <a:rPr lang="de-AT" b="1" dirty="0"/>
              <a:t>Hypertext Markup Language</a:t>
            </a:r>
            <a:r>
              <a:rPr lang="de-AT" dirty="0"/>
              <a:t> </a:t>
            </a:r>
          </a:p>
          <a:p>
            <a:r>
              <a:rPr lang="de-AT" dirty="0"/>
              <a:t>Hypertext = Text verlinkt zu weiteren Websites</a:t>
            </a:r>
          </a:p>
          <a:p>
            <a:r>
              <a:rPr lang="de-AT" dirty="0"/>
              <a:t>Markup Language = kennzeichne Teile des Inhalts, wie "das ist eine Überschrift", "das ist ein Absatz", "das ist ein Link", usw.</a:t>
            </a:r>
          </a:p>
          <a:p>
            <a:r>
              <a:rPr lang="de-AT" dirty="0"/>
              <a:t>HTML beschreibt die Struktur einer Webseite. </a:t>
            </a:r>
          </a:p>
          <a:p>
            <a:r>
              <a:rPr lang="de-AT" dirty="0"/>
              <a:t>HTML besteht aus einer Reihe von Elementen. </a:t>
            </a:r>
          </a:p>
          <a:p>
            <a:r>
              <a:rPr lang="de-AT" dirty="0"/>
              <a:t>HTML-Elemente sagen dem Browser, wie der Inhalt angezeigt werden soll. </a:t>
            </a:r>
          </a:p>
        </p:txBody>
      </p:sp>
    </p:spTree>
    <p:extLst>
      <p:ext uri="{BB962C8B-B14F-4D97-AF65-F5344CB8AC3E}">
        <p14:creationId xmlns:p14="http://schemas.microsoft.com/office/powerpoint/2010/main" val="26937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Elemente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sz="2000" dirty="0"/>
              <a:t>HTML Elemente beinhalten Start und End-Tag</a:t>
            </a:r>
            <a:br>
              <a:rPr lang="de-AT" sz="2000" dirty="0"/>
            </a:br>
            <a:endParaRPr lang="de-AT" sz="2000" dirty="0"/>
          </a:p>
          <a:p>
            <a:r>
              <a:rPr lang="de-AT" sz="2000" dirty="0"/>
              <a:t>Inhalt steht zwischen Start und End-Tag</a:t>
            </a:r>
            <a:br>
              <a:rPr lang="de-AT" sz="2000" dirty="0"/>
            </a:br>
            <a:endParaRPr lang="de-AT" sz="2000" dirty="0"/>
          </a:p>
          <a:p>
            <a:r>
              <a:rPr lang="de-AT" sz="2000" dirty="0"/>
              <a:t>HTML-Element können verschachtelt werden</a:t>
            </a:r>
          </a:p>
        </p:txBody>
      </p:sp>
      <p:pic>
        <p:nvPicPr>
          <p:cNvPr id="11" name="Grafik 10">
            <a:extLst>
              <a:ext uri="{FF2B5EF4-FFF2-40B4-BE49-F238E27FC236}">
                <a16:creationId xmlns:a16="http://schemas.microsoft.com/office/drawing/2014/main" id="{C9D2742B-36CA-2F45-BBCF-8EF036344E91}"/>
              </a:ext>
            </a:extLst>
          </p:cNvPr>
          <p:cNvPicPr>
            <a:picLocks noChangeAspect="1"/>
          </p:cNvPicPr>
          <p:nvPr/>
        </p:nvPicPr>
        <p:blipFill rotWithShape="1">
          <a:blip r:embed="rId2"/>
          <a:srcRect t="1" r="73945" b="-6536"/>
          <a:stretch/>
        </p:blipFill>
        <p:spPr>
          <a:xfrm>
            <a:off x="6400672" y="1891086"/>
            <a:ext cx="1524000" cy="466853"/>
          </a:xfrm>
          <a:prstGeom prst="rect">
            <a:avLst/>
          </a:prstGeom>
        </p:spPr>
      </p:pic>
      <p:pic>
        <p:nvPicPr>
          <p:cNvPr id="13" name="Grafik 12">
            <a:extLst>
              <a:ext uri="{FF2B5EF4-FFF2-40B4-BE49-F238E27FC236}">
                <a16:creationId xmlns:a16="http://schemas.microsoft.com/office/drawing/2014/main" id="{DED1268F-F7D7-B74D-F92D-16F4724F1C8B}"/>
              </a:ext>
            </a:extLst>
          </p:cNvPr>
          <p:cNvPicPr>
            <a:picLocks noChangeAspect="1"/>
          </p:cNvPicPr>
          <p:nvPr/>
        </p:nvPicPr>
        <p:blipFill rotWithShape="1">
          <a:blip r:embed="rId2"/>
          <a:srcRect l="68407" t="1" r="2282" b="-6536"/>
          <a:stretch/>
        </p:blipFill>
        <p:spPr>
          <a:xfrm>
            <a:off x="10382122" y="1891086"/>
            <a:ext cx="1714500" cy="466853"/>
          </a:xfrm>
          <a:prstGeom prst="rect">
            <a:avLst/>
          </a:prstGeom>
        </p:spPr>
      </p:pic>
      <p:pic>
        <p:nvPicPr>
          <p:cNvPr id="15" name="Grafik 14">
            <a:extLst>
              <a:ext uri="{FF2B5EF4-FFF2-40B4-BE49-F238E27FC236}">
                <a16:creationId xmlns:a16="http://schemas.microsoft.com/office/drawing/2014/main" id="{B4823EE2-0CB3-13B4-7351-BCBFE4D562F9}"/>
              </a:ext>
            </a:extLst>
          </p:cNvPr>
          <p:cNvPicPr>
            <a:picLocks noChangeAspect="1"/>
          </p:cNvPicPr>
          <p:nvPr/>
        </p:nvPicPr>
        <p:blipFill rotWithShape="1">
          <a:blip r:embed="rId2"/>
          <a:srcRect l="26055" t="1" r="31931" b="-6536"/>
          <a:stretch/>
        </p:blipFill>
        <p:spPr>
          <a:xfrm>
            <a:off x="7924672" y="1891086"/>
            <a:ext cx="2457450" cy="466853"/>
          </a:xfrm>
          <a:prstGeom prst="rect">
            <a:avLst/>
          </a:prstGeom>
        </p:spPr>
      </p:pic>
      <p:pic>
        <p:nvPicPr>
          <p:cNvPr id="19" name="Grafik 18">
            <a:extLst>
              <a:ext uri="{FF2B5EF4-FFF2-40B4-BE49-F238E27FC236}">
                <a16:creationId xmlns:a16="http://schemas.microsoft.com/office/drawing/2014/main" id="{2C24D1BD-610B-10D6-4D03-8F67185E8457}"/>
              </a:ext>
            </a:extLst>
          </p:cNvPr>
          <p:cNvPicPr>
            <a:picLocks noChangeAspect="1"/>
          </p:cNvPicPr>
          <p:nvPr/>
        </p:nvPicPr>
        <p:blipFill>
          <a:blip r:embed="rId3"/>
          <a:stretch>
            <a:fillRect/>
          </a:stretch>
        </p:blipFill>
        <p:spPr>
          <a:xfrm>
            <a:off x="6488089" y="2616772"/>
            <a:ext cx="3505776" cy="3153986"/>
          </a:xfrm>
          <a:prstGeom prst="rect">
            <a:avLst/>
          </a:prstGeom>
        </p:spPr>
      </p:pic>
    </p:spTree>
    <p:extLst>
      <p:ext uri="{BB962C8B-B14F-4D97-AF65-F5344CB8AC3E}">
        <p14:creationId xmlns:p14="http://schemas.microsoft.com/office/powerpoint/2010/main" val="22143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dirty="0"/>
              <a:t>Alle HTML-Elemente können Attribute haben</a:t>
            </a:r>
          </a:p>
          <a:p>
            <a:r>
              <a:rPr lang="de-AT" dirty="0"/>
              <a:t>Attribute liefern zusätzliche Informationen über Elemente </a:t>
            </a:r>
          </a:p>
          <a:p>
            <a:r>
              <a:rPr lang="de-AT" dirty="0"/>
              <a:t>Attribute werden immer im Start-Tag angegeben </a:t>
            </a:r>
          </a:p>
          <a:p>
            <a:r>
              <a:rPr lang="de-AT" dirty="0"/>
              <a:t>Attribute kommen in Namen/Wert-Paaren vor, wie zum Beispiel: </a:t>
            </a:r>
            <a:r>
              <a:rPr lang="de-AT" dirty="0" err="1"/>
              <a:t>name</a:t>
            </a:r>
            <a:r>
              <a:rPr lang="de-AT" dirty="0"/>
              <a:t>="Wert„ oder ohne Werte</a:t>
            </a:r>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10325" y="187156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614590"/>
            <a:ext cx="5077534" cy="314369"/>
          </a:xfrm>
          <a:prstGeom prst="rect">
            <a:avLst/>
          </a:prstGeom>
        </p:spPr>
      </p:pic>
      <p:pic>
        <p:nvPicPr>
          <p:cNvPr id="18" name="Grafik 17">
            <a:extLst>
              <a:ext uri="{FF2B5EF4-FFF2-40B4-BE49-F238E27FC236}">
                <a16:creationId xmlns:a16="http://schemas.microsoft.com/office/drawing/2014/main" id="{D823DFE5-AEFE-F98F-B94B-C1EC31781056}"/>
              </a:ext>
            </a:extLst>
          </p:cNvPr>
          <p:cNvPicPr>
            <a:picLocks noChangeAspect="1"/>
          </p:cNvPicPr>
          <p:nvPr/>
        </p:nvPicPr>
        <p:blipFill>
          <a:blip r:embed="rId4"/>
          <a:stretch>
            <a:fillRect/>
          </a:stretch>
        </p:blipFill>
        <p:spPr>
          <a:xfrm>
            <a:off x="6443668" y="3361813"/>
            <a:ext cx="4991797" cy="333422"/>
          </a:xfrm>
          <a:prstGeom prst="rect">
            <a:avLst/>
          </a:prstGeom>
        </p:spPr>
      </p:pic>
    </p:spTree>
    <p:extLst>
      <p:ext uri="{BB962C8B-B14F-4D97-AF65-F5344CB8AC3E}">
        <p14:creationId xmlns:p14="http://schemas.microsoft.com/office/powerpoint/2010/main" val="215438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fontScale="92500" lnSpcReduction="20000"/>
          </a:bodyPr>
          <a:lstStyle/>
          <a:p>
            <a:r>
              <a:rPr lang="de-AT" dirty="0" err="1"/>
              <a:t>id</a:t>
            </a:r>
            <a:r>
              <a:rPr lang="de-AT" dirty="0"/>
              <a:t>: Eindeutige Kennzeichnung für HTML-Elemente.</a:t>
            </a:r>
          </a:p>
          <a:p>
            <a:r>
              <a:rPr lang="de-AT" dirty="0" err="1"/>
              <a:t>class</a:t>
            </a:r>
            <a:r>
              <a:rPr lang="de-AT" dirty="0"/>
              <a:t>: Hinzufügen von CSS-Klassen zur Stilgestaltung.</a:t>
            </a:r>
          </a:p>
          <a:p>
            <a:r>
              <a:rPr lang="de-AT" dirty="0" err="1"/>
              <a:t>src</a:t>
            </a:r>
            <a:r>
              <a:rPr lang="de-AT" dirty="0"/>
              <a:t>: Angabe der Quell-URL für Bilder und Multimedia.</a:t>
            </a:r>
          </a:p>
          <a:p>
            <a:r>
              <a:rPr lang="de-AT" dirty="0" err="1"/>
              <a:t>href</a:t>
            </a:r>
            <a:r>
              <a:rPr lang="de-AT" dirty="0"/>
              <a:t>: Ziel-URL für Hyperlinks.</a:t>
            </a:r>
          </a:p>
          <a:p>
            <a:r>
              <a:rPr lang="de-AT" dirty="0"/>
              <a:t>alt: Alternative Textbeschreibung für Bilder.</a:t>
            </a:r>
          </a:p>
          <a:p>
            <a:r>
              <a:rPr lang="de-AT" dirty="0"/>
              <a:t>title: Anzeige eines Mouseover-Titels.</a:t>
            </a:r>
          </a:p>
          <a:p>
            <a:r>
              <a:rPr lang="de-AT" dirty="0" err="1"/>
              <a:t>width</a:t>
            </a:r>
            <a:r>
              <a:rPr lang="de-AT" dirty="0"/>
              <a:t> und </a:t>
            </a:r>
            <a:r>
              <a:rPr lang="de-AT" dirty="0" err="1"/>
              <a:t>height</a:t>
            </a:r>
            <a:r>
              <a:rPr lang="de-AT" dirty="0"/>
              <a:t>: Bildabmessungen in Pixeln.</a:t>
            </a:r>
          </a:p>
          <a:p>
            <a:r>
              <a:rPr lang="de-AT" dirty="0" err="1"/>
              <a:t>target</a:t>
            </a:r>
            <a:r>
              <a:rPr lang="de-AT" dirty="0"/>
              <a:t>: Festlegung, wie Hyperlinks geöffnet werden.</a:t>
            </a:r>
          </a:p>
          <a:p>
            <a:r>
              <a:rPr lang="de-AT" dirty="0"/>
              <a:t>type: Angabe des Typs von Formularelementen.</a:t>
            </a:r>
          </a:p>
          <a:p>
            <a:r>
              <a:rPr lang="de-AT" dirty="0"/>
              <a:t>disabled: Deaktivierung von Formularelementen.</a:t>
            </a:r>
            <a:endParaRPr lang="de-AT" sz="1800" dirty="0"/>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48431" y="288294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374992"/>
            <a:ext cx="5077534" cy="314369"/>
          </a:xfrm>
          <a:prstGeom prst="rect">
            <a:avLst/>
          </a:prstGeom>
        </p:spPr>
      </p:pic>
      <p:pic>
        <p:nvPicPr>
          <p:cNvPr id="15" name="Grafik 14">
            <a:extLst>
              <a:ext uri="{FF2B5EF4-FFF2-40B4-BE49-F238E27FC236}">
                <a16:creationId xmlns:a16="http://schemas.microsoft.com/office/drawing/2014/main" id="{5EF9CA1C-2423-44AC-23C0-E356AE522204}"/>
              </a:ext>
            </a:extLst>
          </p:cNvPr>
          <p:cNvPicPr>
            <a:picLocks noChangeAspect="1"/>
          </p:cNvPicPr>
          <p:nvPr/>
        </p:nvPicPr>
        <p:blipFill>
          <a:blip r:embed="rId4"/>
          <a:stretch>
            <a:fillRect/>
          </a:stretch>
        </p:blipFill>
        <p:spPr>
          <a:xfrm>
            <a:off x="6448431" y="3438484"/>
            <a:ext cx="5620534" cy="295316"/>
          </a:xfrm>
          <a:prstGeom prst="rect">
            <a:avLst/>
          </a:prstGeom>
        </p:spPr>
      </p:pic>
      <p:pic>
        <p:nvPicPr>
          <p:cNvPr id="17" name="Grafik 16">
            <a:extLst>
              <a:ext uri="{FF2B5EF4-FFF2-40B4-BE49-F238E27FC236}">
                <a16:creationId xmlns:a16="http://schemas.microsoft.com/office/drawing/2014/main" id="{78BB6B19-7B64-5A29-DD09-ED7271029067}"/>
              </a:ext>
            </a:extLst>
          </p:cNvPr>
          <p:cNvPicPr>
            <a:picLocks noChangeAspect="1"/>
          </p:cNvPicPr>
          <p:nvPr/>
        </p:nvPicPr>
        <p:blipFill>
          <a:blip r:embed="rId5"/>
          <a:stretch>
            <a:fillRect/>
          </a:stretch>
        </p:blipFill>
        <p:spPr>
          <a:xfrm>
            <a:off x="6410325" y="1929899"/>
            <a:ext cx="4686954" cy="295316"/>
          </a:xfrm>
          <a:prstGeom prst="rect">
            <a:avLst/>
          </a:prstGeom>
        </p:spPr>
      </p:pic>
    </p:spTree>
    <p:extLst>
      <p:ext uri="{BB962C8B-B14F-4D97-AF65-F5344CB8AC3E}">
        <p14:creationId xmlns:p14="http://schemas.microsoft.com/office/powerpoint/2010/main" val="7795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
            </a:r>
            <a:r>
              <a:rPr lang="de-AT" dirty="0" err="1"/>
              <a:t>Boilerplate</a:t>
            </a:r>
            <a:endParaRPr lang="de-AT" dirty="0"/>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lnSpcReduction="10000"/>
          </a:bodyPr>
          <a:lstStyle/>
          <a:p>
            <a:r>
              <a:rPr lang="de-AT" sz="1200" b="1" dirty="0" err="1"/>
              <a:t>Boilerplate</a:t>
            </a:r>
            <a:r>
              <a:rPr lang="de-AT" sz="1200" b="1" dirty="0"/>
              <a:t>: </a:t>
            </a:r>
            <a:r>
              <a:rPr lang="de-AT" sz="1200" dirty="0"/>
              <a:t>ein vordefiniertes und wiederverwendbares Grundgerüst oder eine Vorlage, die in verschiedenen Kontexten verwendet werden kann</a:t>
            </a:r>
          </a:p>
          <a:p>
            <a:r>
              <a:rPr lang="de-AT" sz="1200" b="1" dirty="0"/>
              <a:t>&lt;!DOCTYPE </a:t>
            </a:r>
            <a:r>
              <a:rPr lang="de-AT" sz="1200" b="1" dirty="0" err="1"/>
              <a:t>html</a:t>
            </a:r>
            <a:r>
              <a:rPr lang="de-AT" sz="1200" b="1" dirty="0"/>
              <a:t>&gt;: </a:t>
            </a:r>
            <a:r>
              <a:rPr lang="de-AT" sz="1200" dirty="0"/>
              <a:t>Deklaration des HTML-Dokumenttyps für Browser.</a:t>
            </a:r>
          </a:p>
          <a:p>
            <a:r>
              <a:rPr lang="de-AT" sz="1200" b="1" dirty="0"/>
              <a:t>&lt;</a:t>
            </a:r>
            <a:r>
              <a:rPr lang="de-AT" sz="1200" b="1" dirty="0" err="1"/>
              <a:t>html</a:t>
            </a:r>
            <a:r>
              <a:rPr lang="de-AT" sz="1200" b="1" dirty="0"/>
              <a:t> lang="de"&gt;: </a:t>
            </a:r>
            <a:r>
              <a:rPr lang="de-AT" sz="1200" dirty="0"/>
              <a:t>Start des HTML-Dokuments mit Angabe der Sprache (deutsch).</a:t>
            </a:r>
          </a:p>
          <a:p>
            <a:r>
              <a:rPr lang="de-AT" sz="1200" b="1" dirty="0"/>
              <a:t>&lt;</a:t>
            </a:r>
            <a:r>
              <a:rPr lang="de-AT" sz="1200" b="1" dirty="0" err="1"/>
              <a:t>head</a:t>
            </a:r>
            <a:r>
              <a:rPr lang="de-AT" sz="1200" b="1" dirty="0"/>
              <a:t>&gt;: </a:t>
            </a:r>
            <a:r>
              <a:rPr lang="de-AT" sz="1200" dirty="0"/>
              <a:t>Kopfbereich des Dokuments für Meta-Informationen und Verknüpfungen zu externen Ressourcen.</a:t>
            </a:r>
          </a:p>
          <a:p>
            <a:r>
              <a:rPr lang="de-AT" sz="1200" b="1" dirty="0"/>
              <a:t>&lt;</a:t>
            </a:r>
            <a:r>
              <a:rPr lang="de-AT" sz="1200" b="1" dirty="0" err="1"/>
              <a:t>meta</a:t>
            </a:r>
            <a:r>
              <a:rPr lang="de-AT" sz="1200" b="1" dirty="0"/>
              <a:t> </a:t>
            </a:r>
            <a:r>
              <a:rPr lang="de-AT" sz="1200" b="1" dirty="0" err="1"/>
              <a:t>charset</a:t>
            </a:r>
            <a:r>
              <a:rPr lang="de-AT" sz="1200" b="1" dirty="0"/>
              <a:t>="UTF-8"&gt;: </a:t>
            </a:r>
            <a:r>
              <a:rPr lang="de-AT" sz="1200" dirty="0"/>
              <a:t>Einstellung der Zeichencodierung auf UTF-8.</a:t>
            </a:r>
          </a:p>
          <a:p>
            <a:r>
              <a:rPr lang="de-AT" sz="1200" b="1" dirty="0"/>
              <a:t>&lt;</a:t>
            </a:r>
            <a:r>
              <a:rPr lang="de-AT" sz="1200" b="1" dirty="0" err="1"/>
              <a:t>meta</a:t>
            </a:r>
            <a:r>
              <a:rPr lang="de-AT" sz="1200" b="1" dirty="0"/>
              <a:t> </a:t>
            </a:r>
            <a:r>
              <a:rPr lang="de-AT" sz="1200" b="1" dirty="0" err="1"/>
              <a:t>name</a:t>
            </a:r>
            <a:r>
              <a:rPr lang="de-AT" sz="1200" b="1" dirty="0"/>
              <a:t>="</a:t>
            </a:r>
            <a:r>
              <a:rPr lang="de-AT" sz="1200" b="1" dirty="0" err="1"/>
              <a:t>viewport</a:t>
            </a:r>
            <a:r>
              <a:rPr lang="de-AT" sz="1200" b="1" dirty="0"/>
              <a:t>" </a:t>
            </a:r>
            <a:r>
              <a:rPr lang="de-AT" sz="1200" b="1" dirty="0" err="1"/>
              <a:t>content</a:t>
            </a:r>
            <a:r>
              <a:rPr lang="de-AT" sz="1200" b="1" dirty="0"/>
              <a:t>="</a:t>
            </a:r>
            <a:r>
              <a:rPr lang="de-AT" sz="1200" b="1" dirty="0" err="1"/>
              <a:t>width</a:t>
            </a:r>
            <a:r>
              <a:rPr lang="de-AT" sz="1200" b="1" dirty="0"/>
              <a:t>=</a:t>
            </a:r>
            <a:r>
              <a:rPr lang="de-AT" sz="1200" b="1" dirty="0" err="1"/>
              <a:t>device-width</a:t>
            </a:r>
            <a:r>
              <a:rPr lang="de-AT" sz="1200" b="1" dirty="0"/>
              <a:t>, initial-</a:t>
            </a:r>
            <a:r>
              <a:rPr lang="de-AT" sz="1200" b="1" dirty="0" err="1"/>
              <a:t>scale</a:t>
            </a:r>
            <a:r>
              <a:rPr lang="de-AT" sz="1200" b="1" dirty="0"/>
              <a:t>=1.0"&gt;: </a:t>
            </a:r>
            <a:r>
              <a:rPr lang="de-AT" sz="1200" dirty="0"/>
              <a:t>Einstellungen für die responsive Darstellung auf verschiedenen Geräten.</a:t>
            </a:r>
          </a:p>
          <a:p>
            <a:r>
              <a:rPr lang="de-AT" sz="1200" b="1" dirty="0"/>
              <a:t>&lt;title&gt;: </a:t>
            </a:r>
            <a:r>
              <a:rPr lang="de-AT" sz="1200" dirty="0"/>
              <a:t>Titel der Webseite im Browser-Tab.</a:t>
            </a:r>
          </a:p>
          <a:p>
            <a:r>
              <a:rPr lang="de-AT" sz="1200" b="1" dirty="0"/>
              <a:t>&lt;</a:t>
            </a:r>
            <a:r>
              <a:rPr lang="de-AT" sz="1200" b="1" dirty="0" err="1"/>
              <a:t>body</a:t>
            </a:r>
            <a:r>
              <a:rPr lang="de-AT" sz="1200" b="1" dirty="0"/>
              <a:t>&gt;: </a:t>
            </a:r>
            <a:r>
              <a:rPr lang="de-AT" sz="1200" dirty="0"/>
              <a:t>Hauptinhalt der Webseite.</a:t>
            </a:r>
          </a:p>
          <a:p>
            <a:r>
              <a:rPr lang="de-AT" sz="1200" b="1" dirty="0"/>
              <a:t>&lt;</a:t>
            </a:r>
            <a:r>
              <a:rPr lang="de-AT" sz="1200" b="1" dirty="0" err="1"/>
              <a:t>header</a:t>
            </a:r>
            <a:r>
              <a:rPr lang="de-AT" sz="1200" b="1" dirty="0"/>
              <a:t>&gt;: </a:t>
            </a:r>
            <a:r>
              <a:rPr lang="de-AT" sz="1200" dirty="0"/>
              <a:t>Kopfbereich der Webseite.</a:t>
            </a:r>
          </a:p>
        </p:txBody>
      </p:sp>
      <p:sp>
        <p:nvSpPr>
          <p:cNvPr id="8" name="Textfeld 7">
            <a:extLst>
              <a:ext uri="{FF2B5EF4-FFF2-40B4-BE49-F238E27FC236}">
                <a16:creationId xmlns:a16="http://schemas.microsoft.com/office/drawing/2014/main" id="{31B10E1D-91BD-49A7-3F75-C2A065A9F01B}"/>
              </a:ext>
            </a:extLst>
          </p:cNvPr>
          <p:cNvSpPr txBox="1"/>
          <p:nvPr/>
        </p:nvSpPr>
        <p:spPr>
          <a:xfrm>
            <a:off x="6577447" y="1833464"/>
            <a:ext cx="6115095" cy="2462213"/>
          </a:xfrm>
          <a:prstGeom prst="rect">
            <a:avLst/>
          </a:prstGeom>
          <a:noFill/>
        </p:spPr>
        <p:txBody>
          <a:bodyPr wrap="square">
            <a:spAutoFit/>
          </a:bodyPr>
          <a:lstStyle/>
          <a:p>
            <a:r>
              <a:rPr lang="de-AT" sz="1400" b="0" dirty="0">
                <a:solidFill>
                  <a:srgbClr val="DFE2E7"/>
                </a:solidFill>
                <a:effectLst/>
                <a:latin typeface="MonoLisa"/>
              </a:rPr>
              <a:t>&lt;!</a:t>
            </a:r>
            <a:r>
              <a:rPr lang="de-AT" sz="1400" b="0" dirty="0">
                <a:solidFill>
                  <a:srgbClr val="86D9CA"/>
                </a:solidFill>
                <a:effectLst/>
                <a:latin typeface="MonoLisa"/>
              </a:rPr>
              <a:t>DOCTYPE</a:t>
            </a:r>
            <a:r>
              <a:rPr lang="de-AT" sz="1400" b="0" dirty="0">
                <a:solidFill>
                  <a:srgbClr val="DFE2E7"/>
                </a:solidFill>
                <a:effectLst/>
                <a:latin typeface="MonoLisa"/>
              </a:rPr>
              <a:t> </a:t>
            </a:r>
            <a:r>
              <a:rPr lang="de-AT" sz="1400" b="0" dirty="0" err="1">
                <a:solidFill>
                  <a:srgbClr val="77B7D7"/>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 </a:t>
            </a:r>
            <a:r>
              <a:rPr lang="de-AT" sz="1400" b="0" dirty="0">
                <a:solidFill>
                  <a:srgbClr val="77B7D7"/>
                </a:solidFill>
                <a:effectLst/>
                <a:latin typeface="MonoLisa"/>
              </a:rPr>
              <a:t>lang</a:t>
            </a:r>
            <a:r>
              <a:rPr lang="de-AT" sz="1400" b="0" dirty="0">
                <a:solidFill>
                  <a:srgbClr val="DFE2E7"/>
                </a:solidFill>
                <a:effectLst/>
                <a:latin typeface="MonoLisa"/>
              </a:rPr>
              <a:t>="</a:t>
            </a:r>
            <a:r>
              <a:rPr lang="de-AT" sz="1400" b="0" dirty="0">
                <a:solidFill>
                  <a:srgbClr val="977CDC"/>
                </a:solidFill>
                <a:effectLst/>
                <a:latin typeface="MonoLisa"/>
              </a:rPr>
              <a:t>en</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charset</a:t>
            </a:r>
            <a:r>
              <a:rPr lang="de-AT" sz="1400" b="0" dirty="0">
                <a:solidFill>
                  <a:srgbClr val="DFE2E7"/>
                </a:solidFill>
                <a:effectLst/>
                <a:latin typeface="MonoLisa"/>
              </a:rPr>
              <a:t>="</a:t>
            </a:r>
            <a:r>
              <a:rPr lang="de-AT" sz="1400" b="0" dirty="0">
                <a:solidFill>
                  <a:srgbClr val="977CDC"/>
                </a:solidFill>
                <a:effectLst/>
                <a:latin typeface="MonoLisa"/>
              </a:rPr>
              <a:t>UTF-8</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name</a:t>
            </a:r>
            <a:r>
              <a:rPr lang="de-AT" sz="1400" b="0" dirty="0">
                <a:solidFill>
                  <a:srgbClr val="DFE2E7"/>
                </a:solidFill>
                <a:effectLst/>
                <a:latin typeface="MonoLisa"/>
              </a:rPr>
              <a:t>="</a:t>
            </a:r>
            <a:r>
              <a:rPr lang="de-AT" sz="1400" b="0" dirty="0" err="1">
                <a:solidFill>
                  <a:srgbClr val="977CDC"/>
                </a:solidFill>
                <a:effectLst/>
                <a:latin typeface="MonoLisa"/>
              </a:rPr>
              <a:t>viewport</a:t>
            </a:r>
            <a:r>
              <a:rPr lang="de-AT" sz="1400" b="0" dirty="0">
                <a:solidFill>
                  <a:srgbClr val="DFE2E7"/>
                </a:solidFill>
                <a:effectLst/>
                <a:latin typeface="MonoLisa"/>
              </a:rPr>
              <a:t>" </a:t>
            </a:r>
            <a:r>
              <a:rPr lang="de-AT" sz="1400" b="0" dirty="0" err="1">
                <a:solidFill>
                  <a:srgbClr val="77B7D7"/>
                </a:solidFill>
                <a:effectLst/>
                <a:latin typeface="MonoLisa"/>
              </a:rPr>
              <a:t>content</a:t>
            </a:r>
            <a:r>
              <a:rPr lang="de-AT" sz="1400" b="0" dirty="0">
                <a:solidFill>
                  <a:srgbClr val="DFE2E7"/>
                </a:solidFill>
                <a:effectLst/>
                <a:latin typeface="MonoLisa"/>
              </a:rPr>
              <a:t>="</a:t>
            </a:r>
            <a:r>
              <a:rPr lang="de-AT" sz="1400" b="0" dirty="0" err="1">
                <a:solidFill>
                  <a:srgbClr val="977CDC"/>
                </a:solidFill>
                <a:effectLst/>
                <a:latin typeface="MonoLisa"/>
              </a:rPr>
              <a:t>width</a:t>
            </a:r>
            <a:r>
              <a:rPr lang="de-AT" sz="1400" b="0" dirty="0">
                <a:solidFill>
                  <a:srgbClr val="977CDC"/>
                </a:solidFill>
                <a:effectLst/>
                <a:latin typeface="MonoLisa"/>
              </a:rPr>
              <a:t>=</a:t>
            </a:r>
            <a:r>
              <a:rPr lang="de-AT" sz="1400" b="0" dirty="0" err="1">
                <a:solidFill>
                  <a:srgbClr val="977CDC"/>
                </a:solidFill>
                <a:effectLst/>
                <a:latin typeface="MonoLisa"/>
              </a:rPr>
              <a:t>device-width</a:t>
            </a:r>
            <a:r>
              <a:rPr lang="de-AT" sz="1400" b="0" dirty="0">
                <a:solidFill>
                  <a:srgbClr val="977CDC"/>
                </a:solidFill>
                <a:effectLst/>
                <a:latin typeface="MonoLisa"/>
              </a:rPr>
              <a:t>, initial-</a:t>
            </a:r>
            <a:r>
              <a:rPr lang="de-AT" sz="1400" b="0" dirty="0" err="1">
                <a:solidFill>
                  <a:srgbClr val="977CDC"/>
                </a:solidFill>
                <a:effectLst/>
                <a:latin typeface="MonoLisa"/>
              </a:rPr>
              <a:t>scale</a:t>
            </a:r>
            <a:r>
              <a:rPr lang="de-AT" sz="1400" b="0" dirty="0">
                <a:solidFill>
                  <a:srgbClr val="977CDC"/>
                </a:solidFill>
                <a:effectLst/>
                <a:latin typeface="MonoLisa"/>
              </a:rPr>
              <a:t>=1.0</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r>
              <a:rPr lang="de-AT" sz="1400" b="0" dirty="0" err="1">
                <a:solidFill>
                  <a:srgbClr val="FFFFFF"/>
                </a:solidFill>
                <a:effectLst/>
                <a:latin typeface="MonoLisa"/>
              </a:rPr>
              <a:t>Document</a:t>
            </a:r>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i="1" dirty="0">
                <a:solidFill>
                  <a:srgbClr val="757575"/>
                </a:solidFill>
                <a:effectLst/>
                <a:latin typeface="MonoLisa"/>
              </a:rPr>
              <a:t>&lt;!--Hier steht der Inhalt der Seite--&gt;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p:txBody>
      </p:sp>
    </p:spTree>
    <p:extLst>
      <p:ext uri="{BB962C8B-B14F-4D97-AF65-F5344CB8AC3E}">
        <p14:creationId xmlns:p14="http://schemas.microsoft.com/office/powerpoint/2010/main" val="32246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F23DC-632B-2A30-2076-F7A51DD86CA0}"/>
              </a:ext>
            </a:extLst>
          </p:cNvPr>
          <p:cNvSpPr>
            <a:spLocks noGrp="1"/>
          </p:cNvSpPr>
          <p:nvPr>
            <p:ph type="title"/>
          </p:nvPr>
        </p:nvSpPr>
        <p:spPr/>
        <p:txBody>
          <a:bodyPr/>
          <a:lstStyle/>
          <a:p>
            <a:r>
              <a:rPr lang="de-AT" dirty="0"/>
              <a:t>Übung zu HTML </a:t>
            </a:r>
            <a:r>
              <a:rPr lang="de-AT" dirty="0" err="1"/>
              <a:t>Boilerplate</a:t>
            </a:r>
            <a:endParaRPr lang="de-AT" dirty="0"/>
          </a:p>
        </p:txBody>
      </p:sp>
      <p:sp>
        <p:nvSpPr>
          <p:cNvPr id="3" name="Inhaltsplatzhalter 2">
            <a:extLst>
              <a:ext uri="{FF2B5EF4-FFF2-40B4-BE49-F238E27FC236}">
                <a16:creationId xmlns:a16="http://schemas.microsoft.com/office/drawing/2014/main" id="{BE98AC77-A4FB-7DA5-D3A9-FC5A2C75BE4C}"/>
              </a:ext>
            </a:extLst>
          </p:cNvPr>
          <p:cNvSpPr>
            <a:spLocks noGrp="1"/>
          </p:cNvSpPr>
          <p:nvPr>
            <p:ph idx="1"/>
          </p:nvPr>
        </p:nvSpPr>
        <p:spPr>
          <a:xfrm>
            <a:off x="1078464" y="1833465"/>
            <a:ext cx="3624166" cy="4137259"/>
          </a:xfrm>
        </p:spPr>
        <p:txBody>
          <a:bodyPr/>
          <a:lstStyle/>
          <a:p>
            <a:r>
              <a:rPr lang="de-AT" dirty="0"/>
              <a:t>Nehmt euch 5 Minuten Zeit, um das HTML </a:t>
            </a:r>
            <a:r>
              <a:rPr lang="de-AT" dirty="0" err="1"/>
              <a:t>Boilerplate</a:t>
            </a:r>
            <a:r>
              <a:rPr lang="de-AT" dirty="0"/>
              <a:t> genau zu studieren.</a:t>
            </a:r>
          </a:p>
          <a:p>
            <a:r>
              <a:rPr lang="de-AT" dirty="0"/>
              <a:t>Danach versucht ihr es, ohne auf die Vorlage zu blicken nachzuschreiben</a:t>
            </a:r>
          </a:p>
          <a:p>
            <a:r>
              <a:rPr lang="de-AT" dirty="0"/>
              <a:t>Wenn ihr nicht mehr weiterkommt, werft erneut einen kurzen Blick auf die Vorlage</a:t>
            </a:r>
          </a:p>
        </p:txBody>
      </p:sp>
      <p:pic>
        <p:nvPicPr>
          <p:cNvPr id="6" name="Grafik 5">
            <a:extLst>
              <a:ext uri="{FF2B5EF4-FFF2-40B4-BE49-F238E27FC236}">
                <a16:creationId xmlns:a16="http://schemas.microsoft.com/office/drawing/2014/main" id="{01D4EBD1-A2D8-BE0A-BF82-B1246D1C8C8D}"/>
              </a:ext>
            </a:extLst>
          </p:cNvPr>
          <p:cNvPicPr>
            <a:picLocks noChangeAspect="1"/>
          </p:cNvPicPr>
          <p:nvPr/>
        </p:nvPicPr>
        <p:blipFill>
          <a:blip r:embed="rId2"/>
          <a:stretch>
            <a:fillRect/>
          </a:stretch>
        </p:blipFill>
        <p:spPr>
          <a:xfrm>
            <a:off x="4990095" y="1914247"/>
            <a:ext cx="7201905" cy="2581635"/>
          </a:xfrm>
          <a:prstGeom prst="rect">
            <a:avLst/>
          </a:prstGeom>
        </p:spPr>
      </p:pic>
    </p:spTree>
    <p:extLst>
      <p:ext uri="{BB962C8B-B14F-4D97-AF65-F5344CB8AC3E}">
        <p14:creationId xmlns:p14="http://schemas.microsoft.com/office/powerpoint/2010/main" val="299491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Breitbild</PresentationFormat>
  <Paragraphs>164</Paragraphs>
  <Slides>26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Avenir Next LT Pro</vt:lpstr>
      <vt:lpstr>Avenir Next LT Pro Light</vt:lpstr>
      <vt:lpstr>MonoLisa</vt:lpstr>
      <vt:lpstr>Montserrat</vt:lpstr>
      <vt:lpstr>EncaseVTI</vt:lpstr>
      <vt:lpstr>HTML Grundlagen</vt:lpstr>
      <vt:lpstr>Übersicht</vt:lpstr>
      <vt:lpstr>Was ist HTML? </vt:lpstr>
      <vt:lpstr>Was ist HTML? </vt:lpstr>
      <vt:lpstr>HTML Elemente</vt:lpstr>
      <vt:lpstr>HTML Attribute</vt:lpstr>
      <vt:lpstr>Die wichtigsten HTML Attribute</vt:lpstr>
      <vt:lpstr>HTML Boilerplate</vt:lpstr>
      <vt:lpstr>Übung zu HTML Boilerplate</vt:lpstr>
      <vt:lpstr>HTML5 Tags</vt:lpstr>
      <vt:lpstr>Die wichtigsten HTML5 Tags</vt:lpstr>
      <vt:lpstr>Übung zu HTML Tags „Kochrezept“</vt:lpstr>
      <vt:lpstr>HTML Elemente </vt:lpstr>
      <vt:lpstr>Iframe Element</vt:lpstr>
      <vt:lpstr>HTML Tabelle</vt:lpstr>
      <vt:lpstr>Semantische HTML Tags</vt:lpstr>
      <vt:lpstr>HTML Übung „My Personal IMDb“</vt:lpstr>
      <vt:lpstr>             vs.            Elemente</vt:lpstr>
      <vt:lpstr>             vs.            Elemente</vt:lpstr>
      <vt:lpstr>HTML „Kontaktformular“ Übung</vt:lpstr>
      <vt:lpstr>HTML Formulare</vt:lpstr>
      <vt:lpstr>HTML Formular Attribute</vt:lpstr>
      <vt:lpstr>HTML Formular Input Attribute</vt:lpstr>
      <vt:lpstr>Exkurs: php als Backend</vt:lpstr>
      <vt:lpstr>Fragen &amp; Antworten</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103</cp:revision>
  <dcterms:created xsi:type="dcterms:W3CDTF">2023-08-23T09:07:38Z</dcterms:created>
  <dcterms:modified xsi:type="dcterms:W3CDTF">2023-09-26T10:59:36Z</dcterms:modified>
</cp:coreProperties>
</file>