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293" r:id="rId4"/>
    <p:sldId id="309" r:id="rId5"/>
    <p:sldId id="295" r:id="rId6"/>
    <p:sldId id="296" r:id="rId7"/>
    <p:sldId id="297" r:id="rId8"/>
    <p:sldId id="323" r:id="rId9"/>
    <p:sldId id="298" r:id="rId10"/>
    <p:sldId id="299" r:id="rId11"/>
    <p:sldId id="302" r:id="rId12"/>
    <p:sldId id="301" r:id="rId13"/>
    <p:sldId id="303" r:id="rId14"/>
    <p:sldId id="304" r:id="rId15"/>
    <p:sldId id="312" r:id="rId16"/>
    <p:sldId id="324" r:id="rId17"/>
    <p:sldId id="311" r:id="rId18"/>
    <p:sldId id="305" r:id="rId19"/>
    <p:sldId id="306" r:id="rId20"/>
    <p:sldId id="307" r:id="rId21"/>
    <p:sldId id="308" r:id="rId22"/>
    <p:sldId id="310" r:id="rId23"/>
    <p:sldId id="325" r:id="rId24"/>
    <p:sldId id="313" r:id="rId25"/>
    <p:sldId id="314" r:id="rId26"/>
    <p:sldId id="326" r:id="rId27"/>
    <p:sldId id="316" r:id="rId28"/>
    <p:sldId id="317" r:id="rId29"/>
    <p:sldId id="319" r:id="rId30"/>
    <p:sldId id="320" r:id="rId31"/>
    <p:sldId id="321" r:id="rId32"/>
    <p:sldId id="322" r:id="rId33"/>
    <p:sldId id="327" r:id="rId34"/>
    <p:sldId id="257" r:id="rId35"/>
    <p:sldId id="315" r:id="rId36"/>
    <p:sldId id="318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mozilla.org/en-US/docs/Web/CSS/Pseudo-clas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en-US/docs/Web/CSS/Pseudo-elemen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pecificity.asp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ss-art.com/pure-css-la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3740181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- Grundlagen</a:t>
            </a:r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</a:t>
            </a:r>
            <a:r>
              <a:rPr lang="de-AT" dirty="0" err="1" smtClean="0"/>
              <a:t>Selektoren</a:t>
            </a:r>
            <a:r>
              <a:rPr lang="de-AT" dirty="0" smtClean="0"/>
              <a:t>: Tag-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einfachste Art des </a:t>
            </a:r>
            <a:r>
              <a:rPr lang="de-DE" dirty="0" err="1"/>
              <a:t>Selektors</a:t>
            </a:r>
            <a:r>
              <a:rPr lang="de-DE" dirty="0"/>
              <a:t> ist der </a:t>
            </a:r>
            <a:r>
              <a:rPr lang="de-DE" b="1" dirty="0" smtClean="0"/>
              <a:t>Tag-</a:t>
            </a:r>
            <a:r>
              <a:rPr lang="de-DE" b="1" dirty="0" err="1" smtClean="0"/>
              <a:t>Selektor</a:t>
            </a:r>
            <a:endParaRPr lang="de-DE" dirty="0"/>
          </a:p>
          <a:p>
            <a:r>
              <a:rPr lang="de-DE" dirty="0" smtClean="0"/>
              <a:t>Besteht aus Tag-Namen </a:t>
            </a:r>
            <a:r>
              <a:rPr lang="de-DE" dirty="0"/>
              <a:t>des </a:t>
            </a:r>
            <a:r>
              <a:rPr lang="de-DE" dirty="0" smtClean="0"/>
              <a:t>Elements, </a:t>
            </a:r>
            <a:r>
              <a:rPr lang="de-DE" dirty="0"/>
              <a:t>welches man stylen möchte. </a:t>
            </a:r>
            <a:endParaRPr lang="de-DE" dirty="0" smtClean="0"/>
          </a:p>
          <a:p>
            <a:r>
              <a:rPr lang="de-DE" dirty="0" smtClean="0"/>
              <a:t>Der </a:t>
            </a:r>
            <a:r>
              <a:rPr lang="de-DE" dirty="0"/>
              <a:t>Stil betrifft alle Elemente mit dem gegebenen Tag-Namen.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4008469"/>
            <a:ext cx="8895301" cy="20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</a:t>
            </a:r>
            <a:r>
              <a:rPr lang="de-AT" dirty="0" err="1" smtClean="0"/>
              <a:t>Selektoren</a:t>
            </a:r>
            <a:r>
              <a:rPr lang="de-AT" dirty="0" smtClean="0"/>
              <a:t>: Class-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1855177"/>
            <a:ext cx="8915402" cy="4137259"/>
          </a:xfrm>
        </p:spPr>
        <p:txBody>
          <a:bodyPr/>
          <a:lstStyle/>
          <a:p>
            <a:r>
              <a:rPr lang="de-DE" dirty="0" smtClean="0"/>
              <a:t>Möchte man einen Stil </a:t>
            </a:r>
            <a:r>
              <a:rPr lang="de-DE" dirty="0"/>
              <a:t>auf mehrere Elemente anwenden, aber </a:t>
            </a:r>
            <a:r>
              <a:rPr lang="de-DE" dirty="0" smtClean="0"/>
              <a:t>nicht </a:t>
            </a:r>
            <a:r>
              <a:rPr lang="de-DE" dirty="0"/>
              <a:t>auf alle eines bestimmten Tag-Typs, so kann man </a:t>
            </a:r>
            <a:r>
              <a:rPr lang="de-DE" dirty="0" err="1"/>
              <a:t>Klassenselektoren</a:t>
            </a:r>
            <a:r>
              <a:rPr lang="de-DE" dirty="0"/>
              <a:t> verwenden. </a:t>
            </a:r>
            <a:endParaRPr lang="de-DE" dirty="0" smtClean="0"/>
          </a:p>
          <a:p>
            <a:r>
              <a:rPr lang="de-DE" dirty="0" smtClean="0"/>
              <a:t>Dazu </a:t>
            </a:r>
            <a:r>
              <a:rPr lang="de-DE" dirty="0"/>
              <a:t>beginnt man den </a:t>
            </a:r>
            <a:r>
              <a:rPr lang="de-DE" dirty="0" err="1"/>
              <a:t>Selektor</a:t>
            </a:r>
            <a:r>
              <a:rPr lang="de-DE" dirty="0"/>
              <a:t> mit . (Punkt) und schreibt dahinter den Wert eines </a:t>
            </a:r>
            <a:r>
              <a:rPr lang="de-DE" dirty="0" err="1"/>
              <a:t>class</a:t>
            </a:r>
            <a:r>
              <a:rPr lang="de-DE" dirty="0"/>
              <a:t>-Attributs. </a:t>
            </a:r>
            <a:endParaRPr lang="de-DE" dirty="0" smtClean="0"/>
          </a:p>
          <a:p>
            <a:r>
              <a:rPr lang="de-DE" dirty="0" smtClean="0"/>
              <a:t>HTML </a:t>
            </a:r>
            <a:r>
              <a:rPr lang="de-DE" dirty="0"/>
              <a:t>Elemente können mehrere Klassennamen haben, sie können im </a:t>
            </a:r>
            <a:r>
              <a:rPr lang="de-DE" dirty="0" err="1"/>
              <a:t>class</a:t>
            </a:r>
            <a:r>
              <a:rPr lang="de-DE" dirty="0"/>
              <a:t>-Attribut mit </a:t>
            </a:r>
            <a:r>
              <a:rPr lang="de-DE" dirty="0" smtClean="0"/>
              <a:t>Leerzeichen </a:t>
            </a:r>
            <a:r>
              <a:rPr lang="de-DE" dirty="0"/>
              <a:t>getrennt angegeben werden..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61" y="4375761"/>
            <a:ext cx="8294630" cy="22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</a:t>
            </a:r>
            <a:r>
              <a:rPr lang="de-AT" dirty="0" err="1" smtClean="0"/>
              <a:t>Selektoren</a:t>
            </a:r>
            <a:r>
              <a:rPr lang="de-AT" dirty="0" smtClean="0"/>
              <a:t>: ID-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ID </a:t>
            </a:r>
            <a:r>
              <a:rPr lang="de-DE" dirty="0" err="1"/>
              <a:t>Selektoren</a:t>
            </a:r>
            <a:r>
              <a:rPr lang="de-DE" dirty="0"/>
              <a:t> greift man auf ein ganz bestimmtes Element zu, </a:t>
            </a:r>
            <a:endParaRPr lang="de-DE" dirty="0" smtClean="0"/>
          </a:p>
          <a:p>
            <a:r>
              <a:rPr lang="de-DE" dirty="0" err="1" smtClean="0"/>
              <a:t>Selektor</a:t>
            </a:r>
            <a:r>
              <a:rPr lang="de-DE" dirty="0" smtClean="0"/>
              <a:t> beginnt </a:t>
            </a:r>
            <a:r>
              <a:rPr lang="de-DE" dirty="0"/>
              <a:t>mit # </a:t>
            </a:r>
            <a:r>
              <a:rPr lang="de-DE" dirty="0" smtClean="0"/>
              <a:t>gefolgt von </a:t>
            </a:r>
            <a:r>
              <a:rPr lang="de-DE" dirty="0" err="1"/>
              <a:t>id</a:t>
            </a:r>
            <a:r>
              <a:rPr lang="de-DE" dirty="0"/>
              <a:t>-Attribut eines Elements. </a:t>
            </a:r>
            <a:endParaRPr lang="de-DE" dirty="0" smtClean="0"/>
          </a:p>
          <a:p>
            <a:r>
              <a:rPr lang="de-DE" dirty="0" smtClean="0"/>
              <a:t>Da </a:t>
            </a:r>
            <a:r>
              <a:rPr lang="de-DE" dirty="0"/>
              <a:t>ID-Attribute auf der gesamten Webseite eindeutig sein müssen (es darf jedes nur einmal geben), gilt dieser Stil nur für genau ein Element.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4196367"/>
            <a:ext cx="8364841" cy="15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Pseudo-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272561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Pseudo Klassen </a:t>
            </a:r>
            <a:r>
              <a:rPr lang="de-DE" dirty="0" smtClean="0"/>
              <a:t>beschreiben </a:t>
            </a:r>
            <a:r>
              <a:rPr lang="de-DE" dirty="0"/>
              <a:t>Zustände und Positionen von </a:t>
            </a:r>
            <a:r>
              <a:rPr lang="de-DE" dirty="0" smtClean="0"/>
              <a:t>Elementen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Beispiel: </a:t>
            </a:r>
            <a:r>
              <a:rPr lang="de-DE" dirty="0" err="1" smtClean="0"/>
              <a:t>hovert</a:t>
            </a:r>
            <a:r>
              <a:rPr lang="de-DE" dirty="0" smtClean="0"/>
              <a:t> der </a:t>
            </a:r>
            <a:r>
              <a:rPr lang="de-DE" dirty="0"/>
              <a:t>Nutzer gerade mit der Maus </a:t>
            </a:r>
            <a:r>
              <a:rPr lang="de-DE" dirty="0" smtClean="0"/>
              <a:t>über ein Element? Die n-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/>
              <a:t>Stelle in einer </a:t>
            </a:r>
            <a:r>
              <a:rPr lang="de-DE" dirty="0" smtClean="0"/>
              <a:t>Liste von Elementen,… </a:t>
            </a:r>
          </a:p>
          <a:p>
            <a:r>
              <a:rPr lang="de-DE" dirty="0" smtClean="0"/>
              <a:t>Man </a:t>
            </a:r>
            <a:r>
              <a:rPr lang="de-DE" dirty="0"/>
              <a:t>schreibt sie hinter einen : (Doppelpunkt). Sie können auch Parameter haben, welche man in ( ) übergibt</a:t>
            </a:r>
            <a:r>
              <a:rPr lang="de-DE" dirty="0" smtClean="0"/>
              <a:t>.</a:t>
            </a:r>
          </a:p>
          <a:p>
            <a:r>
              <a:rPr lang="de-DE" dirty="0" smtClean="0"/>
              <a:t> </a:t>
            </a:r>
            <a:r>
              <a:rPr lang="de-DE" dirty="0"/>
              <a:t>Meist kombiniert man Pseudo-Klassen mit einem anderen </a:t>
            </a:r>
            <a:r>
              <a:rPr lang="de-DE" dirty="0" err="1"/>
              <a:t>Selektor</a:t>
            </a:r>
            <a:r>
              <a:rPr lang="de-DE" dirty="0"/>
              <a:t>, indem man sie </a:t>
            </a:r>
            <a:r>
              <a:rPr lang="de-DE" dirty="0" smtClean="0"/>
              <a:t>zusammen </a:t>
            </a:r>
            <a:r>
              <a:rPr lang="de-DE" dirty="0"/>
              <a:t>schreibt</a:t>
            </a:r>
            <a:r>
              <a:rPr lang="de-DE" dirty="0" smtClean="0"/>
              <a:t>.</a:t>
            </a:r>
          </a:p>
          <a:p>
            <a:r>
              <a:rPr lang="de-DE" dirty="0"/>
              <a:t>Eine vollständige Liste der verfügbaren Pseudo-Klassen findet man </a:t>
            </a:r>
            <a:r>
              <a:rPr lang="de-DE" dirty="0">
                <a:hlinkClick r:id="rId2"/>
              </a:rPr>
              <a:t>hier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52" y="4783015"/>
            <a:ext cx="7421496" cy="19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Pseudo-element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272561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Pseudo Elemente sind Elemente die in HTML nicht als solche existieren, aber mit CSS an bestimmten Stellen angehängt werden können.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schreibt sie mit :: (Zwei Doppelpunkte) und ihrem entsprechenden </a:t>
            </a:r>
            <a:r>
              <a:rPr lang="de-DE" dirty="0" smtClean="0"/>
              <a:t>Namen. </a:t>
            </a:r>
          </a:p>
          <a:p>
            <a:r>
              <a:rPr lang="de-DE" dirty="0" smtClean="0"/>
              <a:t>Sie </a:t>
            </a:r>
            <a:r>
              <a:rPr lang="de-DE" dirty="0"/>
              <a:t>werden beispielsweise verwendet, um eigene Arten von Aufzählungspunkten zu schaffen, oder um vor jedem Link im Text ein Icon anzuzeigen. </a:t>
            </a:r>
            <a:endParaRPr lang="de-DE" dirty="0" smtClean="0"/>
          </a:p>
          <a:p>
            <a:r>
              <a:rPr lang="de-DE" dirty="0" smtClean="0"/>
              <a:t>Pseudo-Element </a:t>
            </a:r>
            <a:r>
              <a:rPr lang="de-DE" dirty="0" err="1"/>
              <a:t>Selektoren</a:t>
            </a:r>
            <a:r>
              <a:rPr lang="de-DE" dirty="0"/>
              <a:t> werden für gewöhnlich auch mit anderen </a:t>
            </a:r>
            <a:r>
              <a:rPr lang="de-DE" dirty="0" err="1"/>
              <a:t>Selektoren</a:t>
            </a:r>
            <a:r>
              <a:rPr lang="de-DE" dirty="0"/>
              <a:t> kombiniert</a:t>
            </a:r>
            <a:r>
              <a:rPr lang="de-DE" dirty="0" smtClean="0"/>
              <a:t>.</a:t>
            </a:r>
          </a:p>
          <a:p>
            <a:r>
              <a:rPr lang="de-AT" dirty="0" smtClean="0">
                <a:hlinkClick r:id="rId2"/>
              </a:rPr>
              <a:t>Link</a:t>
            </a:r>
            <a:r>
              <a:rPr lang="de-AT" dirty="0" smtClean="0"/>
              <a:t> zur vollständigen Liste 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14" y="5053711"/>
            <a:ext cx="9551961" cy="1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[Attribut] 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[Attribut]-</a:t>
            </a:r>
            <a:r>
              <a:rPr lang="de-DE" dirty="0" err="1"/>
              <a:t>Selektor</a:t>
            </a:r>
            <a:r>
              <a:rPr lang="de-DE" dirty="0"/>
              <a:t> wird verwendet, um Elemente mit einem angegebenen Attribut auszuwählen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Das folgende Beispiel wählt alle </a:t>
            </a:r>
            <a:r>
              <a:rPr lang="de-DE" dirty="0" smtClean="0"/>
              <a:t>&lt;</a:t>
            </a:r>
            <a:r>
              <a:rPr lang="de-DE" dirty="0" err="1" smtClean="0"/>
              <a:t>input</a:t>
            </a:r>
            <a:r>
              <a:rPr lang="de-DE" dirty="0" smtClean="0"/>
              <a:t>&gt;-</a:t>
            </a:r>
            <a:r>
              <a:rPr lang="de-DE" dirty="0"/>
              <a:t>Elemente mit </a:t>
            </a:r>
            <a:r>
              <a:rPr lang="de-DE" dirty="0" smtClean="0"/>
              <a:t>dem Attribut </a:t>
            </a:r>
            <a:r>
              <a:rPr lang="de-DE" dirty="0" err="1" smtClean="0"/>
              <a:t>placeholder</a:t>
            </a:r>
            <a:r>
              <a:rPr lang="de-DE" dirty="0" smtClean="0"/>
              <a:t>=„Email“ </a:t>
            </a:r>
            <a:r>
              <a:rPr lang="de-DE" dirty="0"/>
              <a:t>aus: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19" y="3966638"/>
            <a:ext cx="3497883" cy="8001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t="19014"/>
          <a:stretch/>
        </p:blipFill>
        <p:spPr>
          <a:xfrm>
            <a:off x="1708430" y="4126028"/>
            <a:ext cx="4801016" cy="2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Kombination von </a:t>
            </a:r>
            <a:r>
              <a:rPr lang="de-AT" sz="3200" dirty="0" err="1" smtClean="0"/>
              <a:t>Selektoren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Element spezifizieren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Indem man </a:t>
            </a:r>
            <a:r>
              <a:rPr lang="de-DE" dirty="0" err="1"/>
              <a:t>Selektoren</a:t>
            </a:r>
            <a:r>
              <a:rPr lang="de-DE" dirty="0"/>
              <a:t> ohne Abstand aneinander schreibt, kann man ein </a:t>
            </a:r>
            <a:r>
              <a:rPr lang="de-DE" dirty="0" smtClean="0"/>
              <a:t>Element </a:t>
            </a:r>
            <a:r>
              <a:rPr lang="de-DE" dirty="0"/>
              <a:t>genauer </a:t>
            </a:r>
            <a:r>
              <a:rPr lang="de-DE" dirty="0" smtClean="0"/>
              <a:t>spezifizieren</a:t>
            </a:r>
            <a:r>
              <a:rPr lang="de-DE" dirty="0"/>
              <a:t>. Die kombinierten </a:t>
            </a:r>
            <a:r>
              <a:rPr lang="de-DE" dirty="0" err="1"/>
              <a:t>Selektoren</a:t>
            </a:r>
            <a:r>
              <a:rPr lang="de-DE" dirty="0"/>
              <a:t> betreffen dann das selbe Element. </a:t>
            </a:r>
            <a:endParaRPr lang="de-DE" dirty="0" smtClean="0"/>
          </a:p>
          <a:p>
            <a:r>
              <a:rPr lang="de-DE" dirty="0" smtClean="0"/>
              <a:t>Wird </a:t>
            </a:r>
            <a:r>
              <a:rPr lang="de-DE" dirty="0"/>
              <a:t>ein Tag </a:t>
            </a:r>
            <a:r>
              <a:rPr lang="de-DE" dirty="0" err="1"/>
              <a:t>Selektor</a:t>
            </a:r>
            <a:r>
              <a:rPr lang="de-DE" dirty="0"/>
              <a:t> dabei kombiniert, so muss dieser an erster Stelle stehen (da </a:t>
            </a:r>
            <a:r>
              <a:rPr lang="de-DE" dirty="0" smtClean="0"/>
              <a:t>kein </a:t>
            </a:r>
            <a:r>
              <a:rPr lang="de-DE" dirty="0" err="1" smtClean="0"/>
              <a:t>Prefix</a:t>
            </a:r>
            <a:r>
              <a:rPr lang="de-DE" dirty="0" smtClean="0"/>
              <a:t>-Zeichen davor steht).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379817"/>
            <a:ext cx="9369670" cy="1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ODER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/>
              <a:t>auch miteinander </a:t>
            </a:r>
            <a:r>
              <a:rPr lang="de-DE" dirty="0" smtClean="0"/>
              <a:t>kombinieren dabei </a:t>
            </a:r>
            <a:r>
              <a:rPr lang="de-DE" dirty="0"/>
              <a:t>gibt es verschiedene Möglichkeiten, sie miteinander zu verknüpfen. </a:t>
            </a:r>
            <a:endParaRPr lang="de-DE" dirty="0" smtClean="0"/>
          </a:p>
          <a:p>
            <a:r>
              <a:rPr lang="de-DE" dirty="0" smtClean="0"/>
              <a:t>Trennt </a:t>
            </a:r>
            <a:r>
              <a:rPr lang="de-DE" dirty="0"/>
              <a:t>man zwei </a:t>
            </a:r>
            <a:r>
              <a:rPr lang="de-DE" dirty="0" err="1"/>
              <a:t>Selektoren</a:t>
            </a:r>
            <a:r>
              <a:rPr lang="de-DE" dirty="0"/>
              <a:t> mit , (Komma) so ist das ein ODER.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54" y="3760551"/>
            <a:ext cx="8035745" cy="10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</a:t>
            </a:r>
            <a:r>
              <a:rPr lang="de-DE" dirty="0" err="1"/>
              <a:t>leerzeichen</a:t>
            </a:r>
            <a:r>
              <a:rPr lang="de-DE" dirty="0"/>
              <a:t>, so wird das </a:t>
            </a:r>
            <a:r>
              <a:rPr lang="de-DE" dirty="0" err="1"/>
              <a:t>zweitere</a:t>
            </a:r>
            <a:r>
              <a:rPr lang="de-DE" dirty="0"/>
              <a:t> ausgewählt, welches sich in ersterem </a:t>
            </a:r>
            <a:r>
              <a:rPr lang="de-DE" dirty="0" err="1"/>
              <a:t>bendet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kein direktes </a:t>
            </a:r>
            <a:r>
              <a:rPr lang="de-DE" dirty="0" err="1"/>
              <a:t>Children</a:t>
            </a:r>
            <a:r>
              <a:rPr lang="de-DE" dirty="0"/>
              <a:t> sein, sondern kann auch tiefer liegen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553228"/>
            <a:ext cx="9923585" cy="28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05" y="1688284"/>
            <a:ext cx="4913503" cy="5006131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Einleitung</a:t>
            </a:r>
          </a:p>
          <a:p>
            <a:pPr lvl="2"/>
            <a:r>
              <a:rPr lang="de-AT" dirty="0"/>
              <a:t>CSS – Wozu und Warum?</a:t>
            </a:r>
          </a:p>
          <a:p>
            <a:pPr lvl="2"/>
            <a:r>
              <a:rPr lang="de-AT" dirty="0"/>
              <a:t>Einbinden von CSS (extern </a:t>
            </a:r>
            <a:r>
              <a:rPr lang="de-AT" dirty="0" err="1"/>
              <a:t>vs</a:t>
            </a:r>
            <a:r>
              <a:rPr lang="de-AT" dirty="0"/>
              <a:t> intern </a:t>
            </a:r>
            <a:r>
              <a:rPr lang="de-AT" dirty="0" err="1"/>
              <a:t>vs</a:t>
            </a:r>
            <a:r>
              <a:rPr lang="de-AT" dirty="0"/>
              <a:t> inline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Selektoren</a:t>
            </a:r>
            <a:endParaRPr lang="de-AT" dirty="0" smtClean="0"/>
          </a:p>
          <a:p>
            <a:pPr marL="731520" lvl="4">
              <a:spcBef>
                <a:spcPts val="1000"/>
              </a:spcBef>
            </a:pPr>
            <a:r>
              <a:rPr lang="de-AT" dirty="0"/>
              <a:t>Aufbau von </a:t>
            </a:r>
            <a:r>
              <a:rPr lang="de-AT" dirty="0" smtClean="0"/>
              <a:t>Stilen</a:t>
            </a:r>
            <a:endParaRPr lang="de-AT" dirty="0"/>
          </a:p>
          <a:p>
            <a:pPr lvl="2"/>
            <a:r>
              <a:rPr lang="de-AT" dirty="0"/>
              <a:t>Einfache </a:t>
            </a:r>
            <a:r>
              <a:rPr lang="de-AT" dirty="0" err="1" smtClean="0"/>
              <a:t>Selektoren</a:t>
            </a:r>
            <a:endParaRPr lang="de-AT" dirty="0" smtClean="0"/>
          </a:p>
          <a:p>
            <a:pPr lvl="2"/>
            <a:r>
              <a:rPr lang="de-AT" dirty="0"/>
              <a:t>Pseudo-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 smtClean="0"/>
              <a:t>Selektoren</a:t>
            </a:r>
            <a:endParaRPr lang="de-AT" dirty="0" smtClean="0"/>
          </a:p>
          <a:p>
            <a:pPr lvl="2"/>
            <a:r>
              <a:rPr lang="de-AT" dirty="0"/>
              <a:t>Pseudo-elements </a:t>
            </a:r>
            <a:r>
              <a:rPr lang="de-AT" dirty="0" err="1" smtClean="0"/>
              <a:t>Selektoren</a:t>
            </a:r>
            <a:endParaRPr lang="de-AT" dirty="0" smtClean="0"/>
          </a:p>
          <a:p>
            <a:pPr lvl="2"/>
            <a:r>
              <a:rPr lang="de-AT" dirty="0"/>
              <a:t>Attribut </a:t>
            </a:r>
            <a:r>
              <a:rPr lang="de-AT" dirty="0" err="1" smtClean="0"/>
              <a:t>Selektoren</a:t>
            </a:r>
            <a:endParaRPr lang="de-AT" dirty="0"/>
          </a:p>
          <a:p>
            <a:r>
              <a:rPr lang="de-AT" dirty="0" smtClean="0"/>
              <a:t>Kombination </a:t>
            </a:r>
            <a:r>
              <a:rPr lang="de-AT" dirty="0" smtClean="0"/>
              <a:t>von </a:t>
            </a:r>
            <a:r>
              <a:rPr lang="de-AT" dirty="0" err="1" smtClean="0"/>
              <a:t>Selektoren</a:t>
            </a:r>
            <a:endParaRPr lang="de-AT" dirty="0"/>
          </a:p>
          <a:p>
            <a:r>
              <a:rPr lang="de-AT" dirty="0" smtClean="0"/>
              <a:t>CSS </a:t>
            </a:r>
            <a:r>
              <a:rPr lang="de-AT" dirty="0" smtClean="0"/>
              <a:t>Kaskade</a:t>
            </a:r>
            <a:endParaRPr lang="de-AT" dirty="0"/>
          </a:p>
          <a:p>
            <a:r>
              <a:rPr lang="de-AT" dirty="0"/>
              <a:t>CSS Box Modell</a:t>
            </a:r>
          </a:p>
          <a:p>
            <a:pPr lvl="2"/>
            <a:r>
              <a:rPr lang="de-AT" dirty="0"/>
              <a:t>Margin, Padding, Border, Content</a:t>
            </a:r>
          </a:p>
          <a:p>
            <a:r>
              <a:rPr lang="de-AT" dirty="0"/>
              <a:t>Positionierung</a:t>
            </a:r>
          </a:p>
          <a:p>
            <a:pPr lvl="2"/>
            <a:r>
              <a:rPr lang="de-AT" dirty="0"/>
              <a:t>Absolute, relative, </a:t>
            </a:r>
            <a:r>
              <a:rPr lang="de-AT" dirty="0" err="1"/>
              <a:t>fixed</a:t>
            </a:r>
            <a:r>
              <a:rPr lang="de-AT" dirty="0"/>
              <a:t>, </a:t>
            </a:r>
            <a:r>
              <a:rPr lang="de-AT" dirty="0" err="1"/>
              <a:t>inherit</a:t>
            </a:r>
            <a:r>
              <a:rPr lang="de-AT" dirty="0"/>
              <a:t>, </a:t>
            </a:r>
            <a:r>
              <a:rPr lang="de-AT" dirty="0" err="1"/>
              <a:t>static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Cascading Style Sheets – Wikipedia">
            <a:extLst>
              <a:ext uri="{FF2B5EF4-FFF2-40B4-BE49-F238E27FC236}">
                <a16:creationId xmlns:a16="http://schemas.microsoft.com/office/drawing/2014/main" id="{FC755AA9-7E63-D273-FEA8-38DBDB4F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01" y="2681655"/>
            <a:ext cx="1747872" cy="24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&gt;,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in ersterem </a:t>
            </a:r>
            <a:r>
              <a:rPr lang="de-DE" dirty="0" err="1"/>
              <a:t>bendet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ein direktes </a:t>
            </a:r>
            <a:r>
              <a:rPr lang="de-DE" dirty="0" err="1"/>
              <a:t>Children</a:t>
            </a:r>
            <a:r>
              <a:rPr lang="de-DE" dirty="0"/>
              <a:t> sein!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5638"/>
            <a:ext cx="9345504" cy="27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~ (Tilde), so wird das </a:t>
            </a:r>
            <a:r>
              <a:rPr lang="de-DE" dirty="0" err="1"/>
              <a:t>zweitere</a:t>
            </a:r>
            <a:r>
              <a:rPr lang="de-DE" dirty="0"/>
              <a:t> ausgewählt, welches sich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nicht direkt anschließend stehen, es können andere Elemente dazwischen stehen.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126029"/>
            <a:ext cx="8943420" cy="17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+ (Plus),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unterhalb von ersterem </a:t>
            </a:r>
            <a:r>
              <a:rPr lang="de-DE" dirty="0" err="1"/>
              <a:t>bendet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direkt anschließend stehen!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69" y="3807069"/>
            <a:ext cx="8880739" cy="20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Kaskade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285" y="2039815"/>
            <a:ext cx="5430715" cy="413725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Die CSS-Kaskade ist das Konzept, wie CSS-Regeln auf HTML-Elemente angewendet werden, wenn mehrere Regeln konkurrieren</a:t>
            </a:r>
            <a:r>
              <a:rPr lang="de-DE" dirty="0" smtClean="0"/>
              <a:t>.</a:t>
            </a:r>
          </a:p>
          <a:p>
            <a:r>
              <a:rPr lang="de-DE" dirty="0"/>
              <a:t>Konflikte werden durch die Reihenfolge der Regeln, die Spezifität von </a:t>
            </a:r>
            <a:r>
              <a:rPr lang="de-DE" dirty="0" err="1"/>
              <a:t>Selektoren</a:t>
            </a:r>
            <a:r>
              <a:rPr lang="de-DE" dirty="0"/>
              <a:t> und die Verwendung von !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smtClean="0"/>
              <a:t>gelöst</a:t>
            </a:r>
          </a:p>
          <a:p>
            <a:r>
              <a:rPr lang="de-DE" dirty="0"/>
              <a:t>Es gibt vier Kategorien, die das Spezifitätsniveau eines </a:t>
            </a:r>
            <a:r>
              <a:rPr lang="de-DE" dirty="0" err="1"/>
              <a:t>Selektors</a:t>
            </a:r>
            <a:r>
              <a:rPr lang="de-DE" dirty="0"/>
              <a:t> definieren:</a:t>
            </a:r>
          </a:p>
          <a:p>
            <a:pPr lvl="1"/>
            <a:r>
              <a:rPr lang="de-DE" dirty="0"/>
              <a:t>Inline-Stile - Beispiel: &lt;h1 style="</a:t>
            </a:r>
            <a:r>
              <a:rPr lang="de-DE" dirty="0" err="1"/>
              <a:t>color</a:t>
            </a:r>
            <a:r>
              <a:rPr lang="de-DE" dirty="0"/>
              <a:t>: pink;"&gt;</a:t>
            </a:r>
          </a:p>
          <a:p>
            <a:pPr lvl="1"/>
            <a:r>
              <a:rPr lang="de-DE" dirty="0"/>
              <a:t>IDs - Beispiel: #</a:t>
            </a:r>
            <a:r>
              <a:rPr lang="de-DE" dirty="0" err="1"/>
              <a:t>navbar</a:t>
            </a:r>
            <a:endParaRPr lang="de-DE" dirty="0"/>
          </a:p>
          <a:p>
            <a:pPr lvl="1"/>
            <a:r>
              <a:rPr lang="de-DE" dirty="0"/>
              <a:t>Klassen, Pseudoklassen, </a:t>
            </a:r>
            <a:r>
              <a:rPr lang="de-DE" dirty="0" err="1"/>
              <a:t>Attributselektoren</a:t>
            </a:r>
            <a:r>
              <a:rPr lang="de-DE" dirty="0"/>
              <a:t> - Beispiel: .</a:t>
            </a:r>
            <a:r>
              <a:rPr lang="de-DE" dirty="0" err="1"/>
              <a:t>test</a:t>
            </a:r>
            <a:r>
              <a:rPr lang="de-DE" dirty="0"/>
              <a:t>, :</a:t>
            </a:r>
            <a:r>
              <a:rPr lang="de-DE" dirty="0" err="1"/>
              <a:t>hover</a:t>
            </a:r>
            <a:r>
              <a:rPr lang="de-DE" dirty="0"/>
              <a:t>, [</a:t>
            </a:r>
            <a:r>
              <a:rPr lang="de-DE" dirty="0" err="1"/>
              <a:t>href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Elemente und Pseudo-Elemente - Beispiel: h1, ::</a:t>
            </a:r>
            <a:r>
              <a:rPr lang="de-DE" dirty="0" err="1"/>
              <a:t>before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23" y="2162908"/>
            <a:ext cx="5698654" cy="32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Berechnung der Spezifität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514" y="2057400"/>
            <a:ext cx="9783194" cy="379995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619969" y="5961157"/>
            <a:ext cx="543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www.w3schools.com/css/css_specificity.asp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</a:t>
            </a:r>
            <a:r>
              <a:rPr lang="de-AT" sz="3200" dirty="0" smtClean="0"/>
              <a:t>Positionierung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Positioning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7874977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Die </a:t>
            </a:r>
            <a:r>
              <a:rPr lang="de-DE" dirty="0"/>
              <a:t>Eigenschaft "</a:t>
            </a:r>
            <a:r>
              <a:rPr lang="de-DE" dirty="0" err="1"/>
              <a:t>position</a:t>
            </a:r>
            <a:r>
              <a:rPr lang="de-DE" dirty="0"/>
              <a:t>" legt die Art der Positionierungsmethode für ein Element fest.</a:t>
            </a:r>
          </a:p>
          <a:p>
            <a:r>
              <a:rPr lang="de-DE" dirty="0"/>
              <a:t>Es gibt fünf verschiedene Werte für "</a:t>
            </a:r>
            <a:r>
              <a:rPr lang="de-DE" dirty="0" err="1"/>
              <a:t>position</a:t>
            </a:r>
            <a:r>
              <a:rPr lang="de-DE" dirty="0"/>
              <a:t>":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static</a:t>
            </a:r>
            <a:r>
              <a:rPr lang="de-DE" dirty="0"/>
              <a:t>" (statisch)</a:t>
            </a:r>
          </a:p>
          <a:p>
            <a:pPr lvl="1"/>
            <a:r>
              <a:rPr lang="de-DE" dirty="0"/>
              <a:t>"relative" (relativ)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fixed</a:t>
            </a:r>
            <a:r>
              <a:rPr lang="de-DE" dirty="0"/>
              <a:t>" (fixiert)</a:t>
            </a:r>
          </a:p>
          <a:p>
            <a:pPr lvl="1"/>
            <a:r>
              <a:rPr lang="de-DE" dirty="0"/>
              <a:t>"absolute" (absolut)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sticky</a:t>
            </a:r>
            <a:r>
              <a:rPr lang="de-DE" dirty="0"/>
              <a:t>" (klebend)</a:t>
            </a:r>
          </a:p>
          <a:p>
            <a:r>
              <a:rPr lang="de-DE" dirty="0"/>
              <a:t>Die Positionierung von Elementen erfolgt dann mithilfe der Eigenschaften </a:t>
            </a:r>
            <a:endParaRPr lang="de-DE" dirty="0" smtClean="0"/>
          </a:p>
          <a:p>
            <a:pPr lvl="1"/>
            <a:r>
              <a:rPr lang="de-DE" dirty="0" smtClean="0"/>
              <a:t>"</a:t>
            </a:r>
            <a:r>
              <a:rPr lang="de-DE" dirty="0"/>
              <a:t>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". </a:t>
            </a:r>
            <a:endParaRPr lang="de-DE" dirty="0" smtClean="0"/>
          </a:p>
          <a:p>
            <a:r>
              <a:rPr lang="de-DE" dirty="0" smtClean="0"/>
              <a:t>Diese </a:t>
            </a:r>
            <a:r>
              <a:rPr lang="de-DE" dirty="0"/>
              <a:t>Eigenschaften funktionieren jedoch nicht, es sei denn, die "</a:t>
            </a:r>
            <a:r>
              <a:rPr lang="de-DE" dirty="0" err="1"/>
              <a:t>position</a:t>
            </a:r>
            <a:r>
              <a:rPr lang="de-DE" dirty="0"/>
              <a:t>"-Eigenschaft wurde zuerst festgelegt. Sie verhalten sich auch unterschiedlich, abhängig vom Wert der "</a:t>
            </a:r>
            <a:r>
              <a:rPr lang="de-DE" dirty="0" err="1"/>
              <a:t>position</a:t>
            </a:r>
            <a:r>
              <a:rPr lang="de-DE" dirty="0"/>
              <a:t>"-Eigenschaft.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static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HTML-Elemente sind standardmäßig statisch positioniert.</a:t>
            </a:r>
          </a:p>
          <a:p>
            <a:r>
              <a:rPr lang="de-DE" dirty="0"/>
              <a:t>Statisch positionierte Elemente werden nicht von den Eigenschaften "top",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 beeinflusst.</a:t>
            </a:r>
          </a:p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;" wird auf keine besondere Weise positioniert; es folgt immer dem normalen Fluss der Seite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82" y="4502238"/>
            <a:ext cx="4446982" cy="16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relative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Ein </a:t>
            </a:r>
            <a:r>
              <a:rPr lang="de-DE" dirty="0"/>
              <a:t>Element mit "</a:t>
            </a:r>
            <a:r>
              <a:rPr lang="de-DE" dirty="0" err="1"/>
              <a:t>position</a:t>
            </a:r>
            <a:r>
              <a:rPr lang="de-DE" dirty="0"/>
              <a:t>: relative;" wird relativ zu seiner normalen Position positioniert.</a:t>
            </a:r>
          </a:p>
          <a:p>
            <a:r>
              <a:rPr lang="de-DE" dirty="0"/>
              <a:t>Wenn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eines relativ positionierten Elements festgelegt werden, wird es von seiner normalen Position verschoben. </a:t>
            </a:r>
          </a:p>
          <a:p>
            <a:r>
              <a:rPr lang="de-DE" dirty="0" smtClean="0"/>
              <a:t>Es </a:t>
            </a:r>
            <a:r>
              <a:rPr lang="de-DE" dirty="0"/>
              <a:t>wird kein anderer Inhalt angepasst, um in eventuelle Lücken zu passen, die durch das Element entstehen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49" y="4235087"/>
            <a:ext cx="4080647" cy="19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Wozu und Warum?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84664"/>
            <a:ext cx="7430199" cy="4137259"/>
          </a:xfrm>
        </p:spPr>
        <p:txBody>
          <a:bodyPr/>
          <a:lstStyle/>
          <a:p>
            <a:r>
              <a:rPr lang="de-AT" dirty="0"/>
              <a:t>CSS steht für </a:t>
            </a:r>
            <a:r>
              <a:rPr lang="de-AT" b="1" dirty="0"/>
              <a:t>Cascading Style Sheet</a:t>
            </a:r>
            <a:r>
              <a:rPr lang="de-AT" dirty="0"/>
              <a:t>. Möchte man vom Standard-Aussehen einer Webseite im Browser abweichen, so kann man Stile für die genutzten Elemente definieren</a:t>
            </a:r>
          </a:p>
          <a:p>
            <a:r>
              <a:rPr lang="de-AT" dirty="0"/>
              <a:t>Ein Stil kann jeweils für ein oder mehrere Elemente gelten, je nach Definition. </a:t>
            </a:r>
          </a:p>
          <a:p>
            <a:r>
              <a:rPr lang="de-AT" dirty="0"/>
              <a:t>Es können Farben, Größen, Rahmenlinien, Schatten, Positionen, Hintergrundbilder und vieles weitere definiert werden. </a:t>
            </a:r>
          </a:p>
          <a:p>
            <a:r>
              <a:rPr lang="de-AT" dirty="0"/>
              <a:t>CSS Stile können entweder als Datei in die Webseite eingebunden werden, oder im HTML direkt definiert werden, letzteres sollte gut überlegt sein!</a:t>
            </a:r>
          </a:p>
        </p:txBody>
      </p:sp>
      <p:pic>
        <p:nvPicPr>
          <p:cNvPr id="4" name="Picture 2" descr="Cascading Style Sheets – Wikipedia">
            <a:extLst>
              <a:ext uri="{FF2B5EF4-FFF2-40B4-BE49-F238E27FC236}">
                <a16:creationId xmlns:a16="http://schemas.microsoft.com/office/drawing/2014/main" id="{AEEFECD8-A3D8-1560-90D4-BBD071E4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111" y="2403915"/>
            <a:ext cx="2069179" cy="291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fixed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;" wird relativ zum </a:t>
            </a:r>
            <a:r>
              <a:rPr lang="de-DE" dirty="0" err="1"/>
              <a:t>Viewport</a:t>
            </a:r>
            <a:r>
              <a:rPr lang="de-DE" dirty="0"/>
              <a:t> positioniert, was bedeutet, dass es immer an derselben Stelle bleibt, auch wenn die Seite gescrollt wird.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werden verwendet, um das Element zu positionieren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fixiertes Element hinterlässt keine Lücke auf der Seite, an der es normalerweise positioniert gewesen wäre.</a:t>
            </a:r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5" y="4099211"/>
            <a:ext cx="4534928" cy="25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absolute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6591300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absolute;" wird relativ zum nächstgelegenen positionierten Elternelement positioniert (statt relativ zum </a:t>
            </a:r>
            <a:r>
              <a:rPr lang="de-DE" dirty="0" err="1"/>
              <a:t>Viewport</a:t>
            </a:r>
            <a:r>
              <a:rPr lang="de-DE" dirty="0"/>
              <a:t> wie bei "</a:t>
            </a:r>
            <a:r>
              <a:rPr lang="de-DE" dirty="0" err="1"/>
              <a:t>fixed</a:t>
            </a:r>
            <a:r>
              <a:rPr lang="de-DE" dirty="0" smtClean="0"/>
              <a:t>").</a:t>
            </a:r>
            <a:endParaRPr lang="de-DE" dirty="0"/>
          </a:p>
          <a:p>
            <a:r>
              <a:rPr lang="de-DE" dirty="0"/>
              <a:t>Wenn ein absolut positioniertes Element jedoch keine positionierten Vorelemente hat, wird das Dokumentbody verwendet, und es bewegt sich beim Scrollen der Seite mit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Hinweis: Absolut positionierte Elemente werden aus dem normalen Fluss genommen und können sich überlappen</a:t>
            </a:r>
            <a:r>
              <a:rPr lang="de-DE" dirty="0" smtClean="0"/>
              <a:t>.</a:t>
            </a:r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61" y="2359172"/>
            <a:ext cx="3676448" cy="2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sticky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sticky</a:t>
            </a:r>
            <a:r>
              <a:rPr lang="de-DE" dirty="0"/>
              <a:t>;" wird basierend auf der </a:t>
            </a:r>
            <a:r>
              <a:rPr lang="de-DE" dirty="0" err="1"/>
              <a:t>Scrollposition</a:t>
            </a:r>
            <a:r>
              <a:rPr lang="de-DE" dirty="0"/>
              <a:t> des Benutzers positioniert.</a:t>
            </a:r>
          </a:p>
          <a:p>
            <a:endParaRPr lang="de-DE" dirty="0"/>
          </a:p>
          <a:p>
            <a:r>
              <a:rPr lang="de-DE" dirty="0"/>
              <a:t>Ein "</a:t>
            </a:r>
            <a:r>
              <a:rPr lang="de-DE" dirty="0" err="1"/>
              <a:t>sticky</a:t>
            </a:r>
            <a:r>
              <a:rPr lang="de-DE" dirty="0"/>
              <a:t>" Element wechselt zwischen relativ und fixiert, abhängig von der </a:t>
            </a:r>
            <a:r>
              <a:rPr lang="de-DE" dirty="0" err="1"/>
              <a:t>Scrollposition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wird relativ positioniert, bis eine bestimmte Offset-Position im </a:t>
            </a:r>
            <a:r>
              <a:rPr lang="de-DE" dirty="0" err="1"/>
              <a:t>Viewport</a:t>
            </a:r>
            <a:r>
              <a:rPr lang="de-DE" dirty="0"/>
              <a:t> erreicht ist. Dann bleibt es an dieser Stelle "kleben" (ähnlich wie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").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57" y="2420718"/>
            <a:ext cx="5107743" cy="24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</a:t>
            </a:r>
            <a:r>
              <a:rPr lang="de-AT" sz="3200" dirty="0" smtClean="0"/>
              <a:t>Box Modell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Box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49" y="1928679"/>
            <a:ext cx="6160201" cy="4307136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Das Box Model beschreibt, auf welche Weise ein Element Platz einnimmt, wo und wie es Platz reserviert. Von innen nach außen hat jedes Element folgende Bereiche: </a:t>
            </a:r>
          </a:p>
          <a:p>
            <a:r>
              <a:rPr lang="de-AT" dirty="0"/>
              <a:t>Bereich in dem Inhalt platziert wird </a:t>
            </a:r>
          </a:p>
          <a:p>
            <a:r>
              <a:rPr lang="de-AT" b="1" dirty="0" err="1"/>
              <a:t>padding</a:t>
            </a:r>
            <a:r>
              <a:rPr lang="de-AT" dirty="0"/>
              <a:t>: Abstand zum Rand des Elements </a:t>
            </a:r>
          </a:p>
          <a:p>
            <a:r>
              <a:rPr lang="de-AT" b="1" dirty="0" err="1"/>
              <a:t>border</a:t>
            </a:r>
            <a:r>
              <a:rPr lang="de-AT" dirty="0"/>
              <a:t>: Rand des Elements </a:t>
            </a:r>
          </a:p>
          <a:p>
            <a:r>
              <a:rPr lang="de-AT" b="1" dirty="0" err="1"/>
              <a:t>margin</a:t>
            </a:r>
            <a:r>
              <a:rPr lang="de-AT" dirty="0"/>
              <a:t>: Abstand zu anderen Elementen </a:t>
            </a:r>
          </a:p>
          <a:p>
            <a:r>
              <a:rPr lang="de-AT" dirty="0"/>
              <a:t>Darüber hinaus kann jedes Element auch noch eine </a:t>
            </a:r>
            <a:r>
              <a:rPr lang="de-AT" dirty="0" err="1"/>
              <a:t>outline</a:t>
            </a:r>
            <a:r>
              <a:rPr lang="de-AT" dirty="0"/>
              <a:t> und einen box-</a:t>
            </a:r>
            <a:r>
              <a:rPr lang="de-AT" dirty="0" err="1"/>
              <a:t>shadow</a:t>
            </a:r>
            <a:r>
              <a:rPr lang="de-AT" dirty="0"/>
              <a:t> haben, welche im Bereich des </a:t>
            </a:r>
            <a:r>
              <a:rPr lang="de-AT" dirty="0" err="1"/>
              <a:t>margin</a:t>
            </a:r>
            <a:r>
              <a:rPr lang="de-AT" dirty="0"/>
              <a:t> angezeigt werden, aber keinen Platz reservieren. Sie können also auch andere Elemente überlagern. Daher zählen sie nicht zum Box Model. </a:t>
            </a:r>
            <a:r>
              <a:rPr lang="de-AT" dirty="0" err="1"/>
              <a:t>widt</a:t>
            </a:r>
            <a:endParaRPr lang="en-US" b="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2B7C55-6DD6-6ECE-3EE0-8D2D3BE3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38" y="2057401"/>
            <a:ext cx="3370591" cy="26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 Flagge von Laos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5" y="2057400"/>
            <a:ext cx="4826977" cy="4137259"/>
          </a:xfrm>
        </p:spPr>
        <p:txBody>
          <a:bodyPr>
            <a:normAutofit fontScale="85000" lnSpcReduction="10000"/>
          </a:bodyPr>
          <a:lstStyle/>
          <a:p>
            <a:r>
              <a:rPr lang="de-AT" dirty="0" smtClean="0"/>
              <a:t>Im Repository findest du ein </a:t>
            </a:r>
            <a:r>
              <a:rPr lang="de-AT" dirty="0" err="1" smtClean="0"/>
              <a:t>file</a:t>
            </a:r>
            <a:r>
              <a:rPr lang="de-AT" dirty="0" smtClean="0"/>
              <a:t> „flag.html“ im CSS Folder deiner persönlichen Codebeispiele</a:t>
            </a:r>
          </a:p>
          <a:p>
            <a:r>
              <a:rPr lang="de-AT" dirty="0" smtClean="0"/>
              <a:t>Definiere den Style des Dokuments im </a:t>
            </a:r>
            <a:r>
              <a:rPr lang="de-AT" dirty="0" err="1" smtClean="0"/>
              <a:t>head</a:t>
            </a:r>
            <a:r>
              <a:rPr lang="de-AT" dirty="0" smtClean="0"/>
              <a:t> sodass </a:t>
            </a:r>
            <a:r>
              <a:rPr lang="de-AT" dirty="0"/>
              <a:t>d</a:t>
            </a:r>
            <a:r>
              <a:rPr lang="de-AT" dirty="0" smtClean="0"/>
              <a:t>ie Flagge von Laos erscheint</a:t>
            </a:r>
          </a:p>
          <a:p>
            <a:r>
              <a:rPr lang="de-DE" dirty="0"/>
              <a:t>WICHTIG! Ändere nicht das HTML. Füge keine Klassen/IDs/Elemente hinzu. Nutze dein Wissen über das Kombinieren von </a:t>
            </a:r>
            <a:r>
              <a:rPr lang="de-DE" dirty="0" err="1"/>
              <a:t>Selektoren</a:t>
            </a:r>
            <a:r>
              <a:rPr lang="de-DE" dirty="0"/>
              <a:t> und die Spezifität von CSS stattdessen.</a:t>
            </a:r>
          </a:p>
          <a:p>
            <a:r>
              <a:rPr lang="de-DE" dirty="0" smtClean="0"/>
              <a:t>Hinweis </a:t>
            </a:r>
            <a:r>
              <a:rPr lang="de-DE" dirty="0"/>
              <a:t>1: Die Flagge hat Abmessungen von 900px x 600px, und der Kreis ist 200px x 200px groß.</a:t>
            </a:r>
          </a:p>
          <a:p>
            <a:r>
              <a:rPr lang="de-DE" dirty="0"/>
              <a:t>Hinweis 2: Du kannst folgende Farben verwenden #CE1126, #002868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0"/>
            <a:ext cx="5830731" cy="39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 Motivationsposter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4870" y="1855178"/>
            <a:ext cx="8915402" cy="4137259"/>
          </a:xfrm>
        </p:spPr>
        <p:txBody>
          <a:bodyPr/>
          <a:lstStyle/>
          <a:p>
            <a:r>
              <a:rPr lang="de-AT" dirty="0" smtClean="0"/>
              <a:t>Erstelle ein Motivationsposter ähnlich zu folgendem. Nutze dafür dein Wissen über Positionierung, </a:t>
            </a:r>
            <a:r>
              <a:rPr lang="de-AT" dirty="0" err="1" smtClean="0"/>
              <a:t>Selektoren</a:t>
            </a:r>
            <a:r>
              <a:rPr lang="de-AT" dirty="0" smtClean="0"/>
              <a:t> und das Box Modell</a:t>
            </a:r>
            <a:endParaRPr lang="en-US" dirty="0"/>
          </a:p>
        </p:txBody>
      </p:sp>
      <p:pic>
        <p:nvPicPr>
          <p:cNvPr id="4098" name="Picture 2" descr="Motivationsposter - Motive und Anwend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22" y="2821161"/>
            <a:ext cx="5049959" cy="37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Art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7932" y="5688623"/>
            <a:ext cx="3607222" cy="41900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https://css-art.com/pure-css-lace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042" y="1951892"/>
            <a:ext cx="3925244" cy="34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EF6CC-BFA0-AE32-24F8-69023ED0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443558" cy="1371600"/>
          </a:xfrm>
        </p:spPr>
        <p:txBody>
          <a:bodyPr>
            <a:normAutofit/>
          </a:bodyPr>
          <a:lstStyle/>
          <a:p>
            <a:r>
              <a:rPr lang="de-AT" dirty="0"/>
              <a:t>Einbinden von CSS (extern)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350D-09CB-A270-0CE8-C46BCB46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057400"/>
            <a:ext cx="9642231" cy="4137259"/>
          </a:xfrm>
        </p:spPr>
        <p:txBody>
          <a:bodyPr/>
          <a:lstStyle/>
          <a:p>
            <a:r>
              <a:rPr lang="de-AT" dirty="0"/>
              <a:t>Mit einem externen Stylesheet kann mit einer Änderung an einer Stelle, das Aussehen mehrerer Seiten geändert </a:t>
            </a:r>
            <a:r>
              <a:rPr lang="de-AT" dirty="0" smtClean="0"/>
              <a:t>werden</a:t>
            </a:r>
          </a:p>
          <a:p>
            <a:r>
              <a:rPr lang="de-DE" dirty="0"/>
              <a:t>Jede HTML-Seite muss eine Verweis auf die externe Stylesheet-Datei innerhalb des &lt;link&gt;-Elements im &lt;</a:t>
            </a:r>
            <a:r>
              <a:rPr lang="de-DE" dirty="0" err="1"/>
              <a:t>head</a:t>
            </a:r>
            <a:r>
              <a:rPr lang="de-DE" dirty="0"/>
              <a:t>&gt;-Bereich enthalten.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1871D0-4E41-5A46-D585-154C5B46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9" y="4126029"/>
            <a:ext cx="515374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EF6CC-BFA0-AE32-24F8-69023ED0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443558" cy="1371600"/>
          </a:xfrm>
        </p:spPr>
        <p:txBody>
          <a:bodyPr>
            <a:normAutofit/>
          </a:bodyPr>
          <a:lstStyle/>
          <a:p>
            <a:r>
              <a:rPr lang="de-AT" dirty="0"/>
              <a:t>Einbinden von CSS </a:t>
            </a:r>
            <a:r>
              <a:rPr lang="de-AT" dirty="0" smtClean="0"/>
              <a:t>(internal)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350D-09CB-A270-0CE8-C46BCB46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1" y="2057400"/>
            <a:ext cx="5694484" cy="4137259"/>
          </a:xfrm>
        </p:spPr>
        <p:txBody>
          <a:bodyPr/>
          <a:lstStyle/>
          <a:p>
            <a:r>
              <a:rPr lang="de-AT" dirty="0" smtClean="0"/>
              <a:t>Bei </a:t>
            </a:r>
            <a:r>
              <a:rPr lang="de-AT" dirty="0"/>
              <a:t>internem Styling wird das Aussehen einer speziellen Seite definiert. CSS Code wird innerhalb der HTML Datei geschrieben </a:t>
            </a:r>
            <a:endParaRPr lang="de-AT" dirty="0" smtClean="0"/>
          </a:p>
          <a:p>
            <a:r>
              <a:rPr lang="de-DE" dirty="0" smtClean="0"/>
              <a:t>Das </a:t>
            </a:r>
            <a:r>
              <a:rPr lang="de-DE" dirty="0"/>
              <a:t>interne Stylesheet wird innerhalb des &lt;style&gt;-Elements im &lt;</a:t>
            </a:r>
            <a:r>
              <a:rPr lang="de-DE" dirty="0" err="1"/>
              <a:t>head</a:t>
            </a:r>
            <a:r>
              <a:rPr lang="de-DE" dirty="0" smtClean="0"/>
              <a:t>&gt;-oder im &lt;</a:t>
            </a:r>
            <a:r>
              <a:rPr lang="de-DE" dirty="0" err="1" smtClean="0"/>
              <a:t>body</a:t>
            </a:r>
            <a:r>
              <a:rPr lang="de-DE" dirty="0" smtClean="0"/>
              <a:t>&gt; Bereich </a:t>
            </a:r>
            <a:r>
              <a:rPr lang="de-DE" dirty="0"/>
              <a:t>definiert.</a:t>
            </a:r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6201C0-96D2-F662-F7DD-CBAC3BAA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808" y="2211237"/>
            <a:ext cx="326753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EF6CC-BFA0-AE32-24F8-69023ED0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443558" cy="1371600"/>
          </a:xfrm>
        </p:spPr>
        <p:txBody>
          <a:bodyPr>
            <a:normAutofit/>
          </a:bodyPr>
          <a:lstStyle/>
          <a:p>
            <a:r>
              <a:rPr lang="de-AT" dirty="0"/>
              <a:t>Einbinden von CSS </a:t>
            </a:r>
            <a:r>
              <a:rPr lang="de-AT" dirty="0" smtClean="0"/>
              <a:t>(inline)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350D-09CB-A270-0CE8-C46BCB46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443557" cy="4137259"/>
          </a:xfrm>
        </p:spPr>
        <p:txBody>
          <a:bodyPr/>
          <a:lstStyle/>
          <a:p>
            <a:r>
              <a:rPr lang="de-DE" dirty="0"/>
              <a:t>Ein Inline-Style kann verwendet werden, um einen einzigartigen Stil für ein einzelnes Element anzuwenden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Um Inline-Styles zu verwenden, fügen Sie das style-Attribut zum entsprechenden Element hinzu. Das style-Attribut kann jede CSS-Eigenschaft enthalten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Ein Inline-Style verliert viele der Vorteile eines Stylesheets (indem er Inhalt und Präsentation miteinander vermischt). Verwenden Sie diese Methode </a:t>
            </a:r>
            <a:r>
              <a:rPr lang="de-DE" dirty="0" smtClean="0"/>
              <a:t>sparsam!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87" y="3775479"/>
            <a:ext cx="7773074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4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3740181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- </a:t>
            </a:r>
            <a:r>
              <a:rPr lang="de-AT" sz="3200" dirty="0" err="1" smtClean="0"/>
              <a:t>Selektoren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Aufbau von Stilen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1" y="2057400"/>
            <a:ext cx="5377962" cy="4137259"/>
          </a:xfrm>
        </p:spPr>
        <p:txBody>
          <a:bodyPr/>
          <a:lstStyle/>
          <a:p>
            <a:r>
              <a:rPr lang="de-DE" dirty="0"/>
              <a:t>CSS Stil D</a:t>
            </a:r>
            <a:r>
              <a:rPr lang="de-DE" dirty="0" smtClean="0"/>
              <a:t>efinitionen </a:t>
            </a:r>
            <a:r>
              <a:rPr lang="de-DE" dirty="0"/>
              <a:t>bestehen aus sogenannten </a:t>
            </a:r>
            <a:r>
              <a:rPr lang="de-DE" b="1" dirty="0" err="1"/>
              <a:t>Selektoren</a:t>
            </a:r>
            <a:r>
              <a:rPr lang="de-DE" dirty="0"/>
              <a:t> und dazu gehörenden Stilen. </a:t>
            </a:r>
            <a:endParaRPr lang="de-DE" dirty="0" smtClean="0"/>
          </a:p>
          <a:p>
            <a:r>
              <a:rPr lang="de-DE" dirty="0" smtClean="0"/>
              <a:t>Der</a:t>
            </a:r>
            <a:r>
              <a:rPr lang="de-DE" b="1" dirty="0" smtClean="0"/>
              <a:t> </a:t>
            </a:r>
            <a:r>
              <a:rPr lang="de-DE" b="1" dirty="0" err="1"/>
              <a:t>Selektor</a:t>
            </a:r>
            <a:r>
              <a:rPr lang="de-DE" b="1" dirty="0"/>
              <a:t> </a:t>
            </a:r>
            <a:r>
              <a:rPr lang="de-DE" dirty="0" smtClean="0"/>
              <a:t>definiert</a:t>
            </a:r>
            <a:r>
              <a:rPr lang="de-DE" dirty="0"/>
              <a:t>, für welches Element, bzw. für welche Elemente ein bestimmter Stil gilt.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den </a:t>
            </a:r>
            <a:r>
              <a:rPr lang="de-DE" dirty="0" err="1"/>
              <a:t>Selektor</a:t>
            </a:r>
            <a:r>
              <a:rPr lang="de-DE" dirty="0"/>
              <a:t> folgen </a:t>
            </a:r>
            <a:r>
              <a:rPr lang="de-DE" b="1" dirty="0"/>
              <a:t>geschwungene Klammern</a:t>
            </a:r>
            <a:r>
              <a:rPr lang="de-DE" dirty="0"/>
              <a:t>, im inneren von diesen sind die einzelnen Stile als </a:t>
            </a:r>
            <a:r>
              <a:rPr lang="de-DE" b="1" dirty="0"/>
              <a:t>Key-Value Paare </a:t>
            </a:r>
            <a:r>
              <a:rPr lang="de-DE" dirty="0" smtClean="0"/>
              <a:t>definiert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Diese werden </a:t>
            </a:r>
            <a:r>
              <a:rPr lang="de-DE" dirty="0"/>
              <a:t>mit : (Doppelpunkt) getrennt und am Ende der Zeile mit ; (Semikolon) abgeschlossen.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83" y="2223173"/>
            <a:ext cx="4141380" cy="22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Microsoft Office PowerPoint</Application>
  <PresentationFormat>Breitbild</PresentationFormat>
  <Paragraphs>152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Avenir Next LT Pro</vt:lpstr>
      <vt:lpstr>Avenir Next LT Pro Light</vt:lpstr>
      <vt:lpstr>Montserrat</vt:lpstr>
      <vt:lpstr>EncaseVTI</vt:lpstr>
      <vt:lpstr>CSS - Grundlagen</vt:lpstr>
      <vt:lpstr>Übersicht</vt:lpstr>
      <vt:lpstr>CSS Wozu und Warum?</vt:lpstr>
      <vt:lpstr>CSS Art</vt:lpstr>
      <vt:lpstr>Einbinden von CSS (extern)</vt:lpstr>
      <vt:lpstr>Einbinden von CSS (internal)</vt:lpstr>
      <vt:lpstr>Einbinden von CSS (inline)</vt:lpstr>
      <vt:lpstr>CSS - Selektoren</vt:lpstr>
      <vt:lpstr>Aufbau von Stilen</vt:lpstr>
      <vt:lpstr>Einfache Selektoren: Tag-Selektor</vt:lpstr>
      <vt:lpstr>Einfache Selektoren: Class-Selektor</vt:lpstr>
      <vt:lpstr>Einfache Selektoren: ID-Selektor</vt:lpstr>
      <vt:lpstr>Pseudo-class Selektoren</vt:lpstr>
      <vt:lpstr>Pseudo-element Selektoren</vt:lpstr>
      <vt:lpstr>[Attribut] Selektor</vt:lpstr>
      <vt:lpstr>CSS – Kombination von Selektoren</vt:lpstr>
      <vt:lpstr>Kombination von Selektoren: Element spezifizieren</vt:lpstr>
      <vt:lpstr>Kombination von Selektoren: ODER</vt:lpstr>
      <vt:lpstr>Kombination von Selektoren: INNERHALB</vt:lpstr>
      <vt:lpstr>Kombination von Selektoren: DIREKT INNERHALB</vt:lpstr>
      <vt:lpstr>Kombination von Selektoren: UNTERHALB</vt:lpstr>
      <vt:lpstr>Kombination von Selektoren: DIREKT UNTERHALB</vt:lpstr>
      <vt:lpstr>CSS – Kaskade</vt:lpstr>
      <vt:lpstr>CSS Kaskade</vt:lpstr>
      <vt:lpstr>Berechnung der Spezifität</vt:lpstr>
      <vt:lpstr>CSS - Positionierung</vt:lpstr>
      <vt:lpstr>CSS Positioning</vt:lpstr>
      <vt:lpstr>CSS Position: static</vt:lpstr>
      <vt:lpstr>CSS Position: relative</vt:lpstr>
      <vt:lpstr>CSS Position: fixed</vt:lpstr>
      <vt:lpstr>CSS Position: absolute</vt:lpstr>
      <vt:lpstr>CSS Position: sticky</vt:lpstr>
      <vt:lpstr>CSS – Box Modell</vt:lpstr>
      <vt:lpstr>CSS Box Modell</vt:lpstr>
      <vt:lpstr>CSS Übung Flagge von Laos</vt:lpstr>
      <vt:lpstr>CSS Übung Motivationsposter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48</cp:revision>
  <dcterms:created xsi:type="dcterms:W3CDTF">2023-08-23T09:07:38Z</dcterms:created>
  <dcterms:modified xsi:type="dcterms:W3CDTF">2023-09-26T14:01:59Z</dcterms:modified>
</cp:coreProperties>
</file>