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5"/>
  </p:notesMasterIdLst>
  <p:sldIdLst>
    <p:sldId id="256" r:id="rId2"/>
    <p:sldId id="287" r:id="rId3"/>
    <p:sldId id="522" r:id="rId4"/>
    <p:sldId id="523" r:id="rId5"/>
    <p:sldId id="521" r:id="rId6"/>
    <p:sldId id="525" r:id="rId7"/>
    <p:sldId id="529" r:id="rId8"/>
    <p:sldId id="531" r:id="rId9"/>
    <p:sldId id="547" r:id="rId10"/>
    <p:sldId id="524" r:id="rId11"/>
    <p:sldId id="530" r:id="rId12"/>
    <p:sldId id="534" r:id="rId13"/>
    <p:sldId id="526" r:id="rId14"/>
    <p:sldId id="533" r:id="rId15"/>
    <p:sldId id="542" r:id="rId16"/>
    <p:sldId id="527" r:id="rId17"/>
    <p:sldId id="532" r:id="rId18"/>
    <p:sldId id="535" r:id="rId19"/>
    <p:sldId id="536" r:id="rId20"/>
    <p:sldId id="537" r:id="rId21"/>
    <p:sldId id="559" r:id="rId22"/>
    <p:sldId id="540" r:id="rId23"/>
    <p:sldId id="543" r:id="rId24"/>
    <p:sldId id="538" r:id="rId25"/>
    <p:sldId id="541" r:id="rId26"/>
    <p:sldId id="545" r:id="rId27"/>
    <p:sldId id="546" r:id="rId28"/>
    <p:sldId id="548" r:id="rId29"/>
    <p:sldId id="544" r:id="rId30"/>
    <p:sldId id="549" r:id="rId31"/>
    <p:sldId id="550" r:id="rId32"/>
    <p:sldId id="551" r:id="rId33"/>
    <p:sldId id="557" r:id="rId34"/>
    <p:sldId id="552" r:id="rId35"/>
    <p:sldId id="553" r:id="rId36"/>
    <p:sldId id="555" r:id="rId37"/>
    <p:sldId id="558" r:id="rId38"/>
    <p:sldId id="539" r:id="rId39"/>
    <p:sldId id="560" r:id="rId40"/>
    <p:sldId id="562" r:id="rId41"/>
    <p:sldId id="563" r:id="rId42"/>
    <p:sldId id="565" r:id="rId43"/>
    <p:sldId id="564" r:id="rId44"/>
    <p:sldId id="566" r:id="rId45"/>
    <p:sldId id="567" r:id="rId46"/>
    <p:sldId id="568" r:id="rId47"/>
    <p:sldId id="569" r:id="rId48"/>
    <p:sldId id="570" r:id="rId49"/>
    <p:sldId id="571" r:id="rId50"/>
    <p:sldId id="573" r:id="rId51"/>
    <p:sldId id="572" r:id="rId52"/>
    <p:sldId id="575" r:id="rId53"/>
    <p:sldId id="578" r:id="rId54"/>
    <p:sldId id="579" r:id="rId55"/>
    <p:sldId id="577" r:id="rId56"/>
    <p:sldId id="574" r:id="rId57"/>
    <p:sldId id="588" r:id="rId58"/>
    <p:sldId id="576" r:id="rId59"/>
    <p:sldId id="586" r:id="rId60"/>
    <p:sldId id="581" r:id="rId61"/>
    <p:sldId id="580" r:id="rId62"/>
    <p:sldId id="583" r:id="rId63"/>
    <p:sldId id="582" r:id="rId64"/>
    <p:sldId id="584" r:id="rId65"/>
    <p:sldId id="585" r:id="rId66"/>
    <p:sldId id="587" r:id="rId67"/>
    <p:sldId id="589" r:id="rId68"/>
    <p:sldId id="590" r:id="rId69"/>
    <p:sldId id="591" r:id="rId70"/>
    <p:sldId id="592" r:id="rId71"/>
    <p:sldId id="593" r:id="rId72"/>
    <p:sldId id="594" r:id="rId73"/>
    <p:sldId id="292" r:id="rId7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77321" autoAdjust="0"/>
  </p:normalViewPr>
  <p:slideViewPr>
    <p:cSldViewPr snapToGrid="0">
      <p:cViewPr varScale="1">
        <p:scale>
          <a:sx n="88" d="100"/>
          <a:sy n="88" d="100"/>
        </p:scale>
        <p:origin x="756"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CDAC1-6FCA-45D2-8937-C5FBB2AD5D5F}" type="datetimeFigureOut">
              <a:rPr lang="en-US" smtClean="0"/>
              <a:t>3/5/2024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B60C3-44C3-43DA-B37B-CB760CF063AA}" type="slidenum">
              <a:rPr lang="en-US" smtClean="0"/>
              <a:t>‹Nr.›</a:t>
            </a:fld>
            <a:endParaRPr lang="en-US"/>
          </a:p>
        </p:txBody>
      </p:sp>
    </p:spTree>
    <p:extLst>
      <p:ext uri="{BB962C8B-B14F-4D97-AF65-F5344CB8AC3E}">
        <p14:creationId xmlns:p14="http://schemas.microsoft.com/office/powerpoint/2010/main" val="398110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40</a:t>
            </a:fld>
            <a:endParaRPr lang="en-US"/>
          </a:p>
        </p:txBody>
      </p:sp>
    </p:spTree>
    <p:extLst>
      <p:ext uri="{BB962C8B-B14F-4D97-AF65-F5344CB8AC3E}">
        <p14:creationId xmlns:p14="http://schemas.microsoft.com/office/powerpoint/2010/main" val="6167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57</a:t>
            </a:fld>
            <a:endParaRPr lang="en-US"/>
          </a:p>
        </p:txBody>
      </p:sp>
    </p:spTree>
    <p:extLst>
      <p:ext uri="{BB962C8B-B14F-4D97-AF65-F5344CB8AC3E}">
        <p14:creationId xmlns:p14="http://schemas.microsoft.com/office/powerpoint/2010/main" val="27917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58</a:t>
            </a:fld>
            <a:endParaRPr lang="en-US"/>
          </a:p>
        </p:txBody>
      </p:sp>
    </p:spTree>
    <p:extLst>
      <p:ext uri="{BB962C8B-B14F-4D97-AF65-F5344CB8AC3E}">
        <p14:creationId xmlns:p14="http://schemas.microsoft.com/office/powerpoint/2010/main" val="150209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59</a:t>
            </a:fld>
            <a:endParaRPr lang="en-US"/>
          </a:p>
        </p:txBody>
      </p:sp>
    </p:spTree>
    <p:extLst>
      <p:ext uri="{BB962C8B-B14F-4D97-AF65-F5344CB8AC3E}">
        <p14:creationId xmlns:p14="http://schemas.microsoft.com/office/powerpoint/2010/main" val="322943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60</a:t>
            </a:fld>
            <a:endParaRPr lang="en-US"/>
          </a:p>
        </p:txBody>
      </p:sp>
    </p:spTree>
    <p:extLst>
      <p:ext uri="{BB962C8B-B14F-4D97-AF65-F5344CB8AC3E}">
        <p14:creationId xmlns:p14="http://schemas.microsoft.com/office/powerpoint/2010/main" val="4263319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61</a:t>
            </a:fld>
            <a:endParaRPr lang="en-US"/>
          </a:p>
        </p:txBody>
      </p:sp>
    </p:spTree>
    <p:extLst>
      <p:ext uri="{BB962C8B-B14F-4D97-AF65-F5344CB8AC3E}">
        <p14:creationId xmlns:p14="http://schemas.microsoft.com/office/powerpoint/2010/main" val="339369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62</a:t>
            </a:fld>
            <a:endParaRPr lang="en-US"/>
          </a:p>
        </p:txBody>
      </p:sp>
    </p:spTree>
    <p:extLst>
      <p:ext uri="{BB962C8B-B14F-4D97-AF65-F5344CB8AC3E}">
        <p14:creationId xmlns:p14="http://schemas.microsoft.com/office/powerpoint/2010/main" val="16535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br>
              <a:rPr lang="de-AT" dirty="0"/>
            </a:br>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63</a:t>
            </a:fld>
            <a:endParaRPr lang="en-US"/>
          </a:p>
        </p:txBody>
      </p:sp>
    </p:spTree>
    <p:extLst>
      <p:ext uri="{BB962C8B-B14F-4D97-AF65-F5344CB8AC3E}">
        <p14:creationId xmlns:p14="http://schemas.microsoft.com/office/powerpoint/2010/main" val="1696664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64</a:t>
            </a:fld>
            <a:endParaRPr lang="en-US"/>
          </a:p>
        </p:txBody>
      </p:sp>
    </p:spTree>
    <p:extLst>
      <p:ext uri="{BB962C8B-B14F-4D97-AF65-F5344CB8AC3E}">
        <p14:creationId xmlns:p14="http://schemas.microsoft.com/office/powerpoint/2010/main" val="112310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67</a:t>
            </a:fld>
            <a:endParaRPr lang="en-US"/>
          </a:p>
        </p:txBody>
      </p:sp>
    </p:spTree>
    <p:extLst>
      <p:ext uri="{BB962C8B-B14F-4D97-AF65-F5344CB8AC3E}">
        <p14:creationId xmlns:p14="http://schemas.microsoft.com/office/powerpoint/2010/main" val="322565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68</a:t>
            </a:fld>
            <a:endParaRPr lang="en-US"/>
          </a:p>
        </p:txBody>
      </p:sp>
    </p:spTree>
    <p:extLst>
      <p:ext uri="{BB962C8B-B14F-4D97-AF65-F5344CB8AC3E}">
        <p14:creationId xmlns:p14="http://schemas.microsoft.com/office/powerpoint/2010/main" val="33966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41</a:t>
            </a:fld>
            <a:endParaRPr lang="en-US"/>
          </a:p>
        </p:txBody>
      </p:sp>
    </p:spTree>
    <p:extLst>
      <p:ext uri="{BB962C8B-B14F-4D97-AF65-F5344CB8AC3E}">
        <p14:creationId xmlns:p14="http://schemas.microsoft.com/office/powerpoint/2010/main" val="3341846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69</a:t>
            </a:fld>
            <a:endParaRPr lang="en-US"/>
          </a:p>
        </p:txBody>
      </p:sp>
    </p:spTree>
    <p:extLst>
      <p:ext uri="{BB962C8B-B14F-4D97-AF65-F5344CB8AC3E}">
        <p14:creationId xmlns:p14="http://schemas.microsoft.com/office/powerpoint/2010/main" val="210004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70</a:t>
            </a:fld>
            <a:endParaRPr lang="en-US"/>
          </a:p>
        </p:txBody>
      </p:sp>
    </p:spTree>
    <p:extLst>
      <p:ext uri="{BB962C8B-B14F-4D97-AF65-F5344CB8AC3E}">
        <p14:creationId xmlns:p14="http://schemas.microsoft.com/office/powerpoint/2010/main" val="2306058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71</a:t>
            </a:fld>
            <a:endParaRPr lang="en-US"/>
          </a:p>
        </p:txBody>
      </p:sp>
    </p:spTree>
    <p:extLst>
      <p:ext uri="{BB962C8B-B14F-4D97-AF65-F5344CB8AC3E}">
        <p14:creationId xmlns:p14="http://schemas.microsoft.com/office/powerpoint/2010/main" val="1701395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72</a:t>
            </a:fld>
            <a:endParaRPr lang="en-US"/>
          </a:p>
        </p:txBody>
      </p:sp>
    </p:spTree>
    <p:extLst>
      <p:ext uri="{BB962C8B-B14F-4D97-AF65-F5344CB8AC3E}">
        <p14:creationId xmlns:p14="http://schemas.microsoft.com/office/powerpoint/2010/main" val="428523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42</a:t>
            </a:fld>
            <a:endParaRPr lang="en-US"/>
          </a:p>
        </p:txBody>
      </p:sp>
    </p:spTree>
    <p:extLst>
      <p:ext uri="{BB962C8B-B14F-4D97-AF65-F5344CB8AC3E}">
        <p14:creationId xmlns:p14="http://schemas.microsoft.com/office/powerpoint/2010/main" val="1496091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44</a:t>
            </a:fld>
            <a:endParaRPr lang="en-US"/>
          </a:p>
        </p:txBody>
      </p:sp>
    </p:spTree>
    <p:extLst>
      <p:ext uri="{BB962C8B-B14F-4D97-AF65-F5344CB8AC3E}">
        <p14:creationId xmlns:p14="http://schemas.microsoft.com/office/powerpoint/2010/main" val="94747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48</a:t>
            </a:fld>
            <a:endParaRPr lang="en-US"/>
          </a:p>
        </p:txBody>
      </p:sp>
    </p:spTree>
    <p:extLst>
      <p:ext uri="{BB962C8B-B14F-4D97-AF65-F5344CB8AC3E}">
        <p14:creationId xmlns:p14="http://schemas.microsoft.com/office/powerpoint/2010/main" val="338361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49</a:t>
            </a:fld>
            <a:endParaRPr lang="en-US"/>
          </a:p>
        </p:txBody>
      </p:sp>
    </p:spTree>
    <p:extLst>
      <p:ext uri="{BB962C8B-B14F-4D97-AF65-F5344CB8AC3E}">
        <p14:creationId xmlns:p14="http://schemas.microsoft.com/office/powerpoint/2010/main" val="127376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50</a:t>
            </a:fld>
            <a:endParaRPr lang="en-US"/>
          </a:p>
        </p:txBody>
      </p:sp>
    </p:spTree>
    <p:extLst>
      <p:ext uri="{BB962C8B-B14F-4D97-AF65-F5344CB8AC3E}">
        <p14:creationId xmlns:p14="http://schemas.microsoft.com/office/powerpoint/2010/main" val="321657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51</a:t>
            </a:fld>
            <a:endParaRPr lang="en-US"/>
          </a:p>
        </p:txBody>
      </p:sp>
    </p:spTree>
    <p:extLst>
      <p:ext uri="{BB962C8B-B14F-4D97-AF65-F5344CB8AC3E}">
        <p14:creationId xmlns:p14="http://schemas.microsoft.com/office/powerpoint/2010/main" val="101794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56</a:t>
            </a:fld>
            <a:endParaRPr lang="en-US"/>
          </a:p>
        </p:txBody>
      </p:sp>
    </p:spTree>
    <p:extLst>
      <p:ext uri="{BB962C8B-B14F-4D97-AF65-F5344CB8AC3E}">
        <p14:creationId xmlns:p14="http://schemas.microsoft.com/office/powerpoint/2010/main" val="1113386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sp>
        <p:nvSpPr>
          <p:cNvPr id="10" name="Textfeld 9">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04269" y="95760"/>
            <a:ext cx="675176" cy="6751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act – Wikipedia">
            <a:extLst>
              <a:ext uri="{FF2B5EF4-FFF2-40B4-BE49-F238E27FC236}">
                <a16:creationId xmlns:a16="http://schemas.microsoft.com/office/drawing/2014/main" id="{1A5D6DA5-0E30-E534-432A-C03670F276D7}"/>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1228877" y="95760"/>
            <a:ext cx="78898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3/5/2024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3/5/2024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
        <p:nvSpPr>
          <p:cNvPr id="7" name="Textfeld 6">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ransform.tools/html-to-js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act.dev/learn/passing-props-to-a-component#challenges" TargetMode="External"/><Relationship Id="rId2" Type="http://schemas.openxmlformats.org/officeDocument/2006/relationships/hyperlink" Target="https://react.dev/learn/javascript-in-jsx-with-curly-braces#challenges"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react.dev/learn/rendering-lists#challenges" TargetMode="External"/><Relationship Id="rId4" Type="http://schemas.openxmlformats.org/officeDocument/2006/relationships/hyperlink" Target="https://react.dev/learn/conditional-rendering#challeng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eact.dev/learn/queueing-a-series-of-state-update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react.dev/learn/state-as-a-snapshot#challeng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react.dev/learn/queueing-a-series-of-state-updates#challeng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react.dev/learn/preserving-and-resetting-stat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3" Type="http://schemas.openxmlformats.org/officeDocument/2006/relationships/hyperlink" Target="https://react.dev/lear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react.dev/learn/passing-data-deeply-with-context#challenge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e-react-app.dev/"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4.png"/></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a:t>Grundlagen zu React.js</a:t>
            </a:r>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9BFBAC-F174-E2C5-296F-FBBECDB735AA}"/>
              </a:ext>
            </a:extLst>
          </p:cNvPr>
          <p:cNvSpPr>
            <a:spLocks noGrp="1"/>
          </p:cNvSpPr>
          <p:nvPr>
            <p:ph type="title"/>
          </p:nvPr>
        </p:nvSpPr>
        <p:spPr/>
        <p:txBody>
          <a:bodyPr/>
          <a:lstStyle/>
          <a:p>
            <a:r>
              <a:rPr lang="de-AT" dirty="0" err="1"/>
              <a:t>React</a:t>
            </a:r>
            <a:r>
              <a:rPr lang="de-AT" dirty="0"/>
              <a:t> Komponenten</a:t>
            </a:r>
          </a:p>
        </p:txBody>
      </p:sp>
      <p:sp>
        <p:nvSpPr>
          <p:cNvPr id="3" name="Inhaltsplatzhalter 2">
            <a:extLst>
              <a:ext uri="{FF2B5EF4-FFF2-40B4-BE49-F238E27FC236}">
                <a16:creationId xmlns:a16="http://schemas.microsoft.com/office/drawing/2014/main" id="{1D08B22A-FFF5-CF70-7FA2-665BE43C587D}"/>
              </a:ext>
            </a:extLst>
          </p:cNvPr>
          <p:cNvSpPr>
            <a:spLocks noGrp="1"/>
          </p:cNvSpPr>
          <p:nvPr>
            <p:ph idx="1"/>
          </p:nvPr>
        </p:nvSpPr>
        <p:spPr>
          <a:xfrm>
            <a:off x="420624" y="1830897"/>
            <a:ext cx="5675376" cy="4469235"/>
          </a:xfrm>
        </p:spPr>
        <p:txBody>
          <a:bodyPr>
            <a:normAutofit/>
          </a:bodyPr>
          <a:lstStyle/>
          <a:p>
            <a:r>
              <a:rPr lang="de-AT" dirty="0" err="1"/>
              <a:t>React</a:t>
            </a:r>
            <a:r>
              <a:rPr lang="de-AT" dirty="0"/>
              <a:t>-Anwendungen bestehen aus Komponenten.</a:t>
            </a:r>
          </a:p>
          <a:p>
            <a:r>
              <a:rPr lang="de-AT" dirty="0"/>
              <a:t>Eine Komponente ist ein Teil der Benutzeroberfläche (UI), der über seine eigene Logik und Darstellung verfügt.</a:t>
            </a:r>
          </a:p>
          <a:p>
            <a:r>
              <a:rPr lang="de-AT" dirty="0"/>
              <a:t>Eine Komponente kann so klein wie eine Schaltfläche oder so groß wie eine ganze Seite sein.</a:t>
            </a:r>
          </a:p>
          <a:p>
            <a:r>
              <a:rPr lang="de-AT" dirty="0"/>
              <a:t>Komponenten können ineinander verschachtelt werden</a:t>
            </a:r>
          </a:p>
          <a:p>
            <a:pPr lvl="1"/>
            <a:r>
              <a:rPr lang="de-AT" dirty="0"/>
              <a:t>Achtung: Komponenten können andere Komponenten rendern, aber ihre Definitionen dürfen niemals verschachtelt sein.</a:t>
            </a:r>
          </a:p>
          <a:p>
            <a:endParaRPr lang="de-AT" dirty="0"/>
          </a:p>
        </p:txBody>
      </p:sp>
      <p:pic>
        <p:nvPicPr>
          <p:cNvPr id="7" name="Grafik 6">
            <a:extLst>
              <a:ext uri="{FF2B5EF4-FFF2-40B4-BE49-F238E27FC236}">
                <a16:creationId xmlns:a16="http://schemas.microsoft.com/office/drawing/2014/main" id="{D29BCA38-E46A-BD3A-9997-B3A0361AC480}"/>
              </a:ext>
            </a:extLst>
          </p:cNvPr>
          <p:cNvPicPr>
            <a:picLocks noChangeAspect="1"/>
          </p:cNvPicPr>
          <p:nvPr/>
        </p:nvPicPr>
        <p:blipFill>
          <a:blip r:embed="rId2"/>
          <a:stretch>
            <a:fillRect/>
          </a:stretch>
        </p:blipFill>
        <p:spPr>
          <a:xfrm>
            <a:off x="6096000" y="1892808"/>
            <a:ext cx="5928875" cy="3863229"/>
          </a:xfrm>
          <a:prstGeom prst="rect">
            <a:avLst/>
          </a:prstGeom>
        </p:spPr>
      </p:pic>
    </p:spTree>
    <p:extLst>
      <p:ext uri="{BB962C8B-B14F-4D97-AF65-F5344CB8AC3E}">
        <p14:creationId xmlns:p14="http://schemas.microsoft.com/office/powerpoint/2010/main" val="386574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9BFBAC-F174-E2C5-296F-FBBECDB735AA}"/>
              </a:ext>
            </a:extLst>
          </p:cNvPr>
          <p:cNvSpPr>
            <a:spLocks noGrp="1"/>
          </p:cNvSpPr>
          <p:nvPr>
            <p:ph type="title"/>
          </p:nvPr>
        </p:nvSpPr>
        <p:spPr/>
        <p:txBody>
          <a:bodyPr/>
          <a:lstStyle/>
          <a:p>
            <a:r>
              <a:rPr lang="de-AT" dirty="0" err="1"/>
              <a:t>React</a:t>
            </a:r>
            <a:r>
              <a:rPr lang="de-AT" dirty="0"/>
              <a:t> Komponenten als Funktionen</a:t>
            </a:r>
          </a:p>
        </p:txBody>
      </p:sp>
      <p:sp>
        <p:nvSpPr>
          <p:cNvPr id="3" name="Inhaltsplatzhalter 2">
            <a:extLst>
              <a:ext uri="{FF2B5EF4-FFF2-40B4-BE49-F238E27FC236}">
                <a16:creationId xmlns:a16="http://schemas.microsoft.com/office/drawing/2014/main" id="{1D08B22A-FFF5-CF70-7FA2-665BE43C587D}"/>
              </a:ext>
            </a:extLst>
          </p:cNvPr>
          <p:cNvSpPr>
            <a:spLocks noGrp="1"/>
          </p:cNvSpPr>
          <p:nvPr>
            <p:ph idx="1"/>
          </p:nvPr>
        </p:nvSpPr>
        <p:spPr>
          <a:xfrm>
            <a:off x="654342" y="2057400"/>
            <a:ext cx="7751428" cy="4137259"/>
          </a:xfrm>
        </p:spPr>
        <p:txBody>
          <a:bodyPr>
            <a:normAutofit fontScale="92500" lnSpcReduction="10000"/>
          </a:bodyPr>
          <a:lstStyle/>
          <a:p>
            <a:r>
              <a:rPr lang="de-AT" dirty="0" err="1"/>
              <a:t>React</a:t>
            </a:r>
            <a:r>
              <a:rPr lang="de-AT" dirty="0"/>
              <a:t> Komponenten können durch Klassen oder durch Funktionen definiert werden, wobei Trend stark Richtung Funktionen geht</a:t>
            </a:r>
          </a:p>
          <a:p>
            <a:r>
              <a:rPr lang="de-AT" dirty="0" err="1"/>
              <a:t>React</a:t>
            </a:r>
            <a:r>
              <a:rPr lang="de-AT" dirty="0"/>
              <a:t>-Komponenten starten IMMER mit Großbuchstaben</a:t>
            </a:r>
          </a:p>
          <a:p>
            <a:r>
              <a:rPr lang="de-AT" dirty="0" err="1"/>
              <a:t>React</a:t>
            </a:r>
            <a:r>
              <a:rPr lang="de-AT" dirty="0"/>
              <a:t>-Komponenten sind JavaScript-Funktionen, die Markup (JSX siehe nächste Folie) zurückgeben.</a:t>
            </a:r>
          </a:p>
          <a:p>
            <a:r>
              <a:rPr lang="de-AT" dirty="0"/>
              <a:t>„</a:t>
            </a:r>
            <a:r>
              <a:rPr lang="de-AT" dirty="0" err="1"/>
              <a:t>export</a:t>
            </a:r>
            <a:r>
              <a:rPr lang="de-AT" dirty="0"/>
              <a:t> </a:t>
            </a:r>
            <a:r>
              <a:rPr lang="de-AT" dirty="0" err="1"/>
              <a:t>default</a:t>
            </a:r>
            <a:r>
              <a:rPr lang="de-AT" dirty="0"/>
              <a:t>“ ist eine Standard-JavaScript-Syntax (nicht spezifisch für </a:t>
            </a:r>
            <a:r>
              <a:rPr lang="de-AT" dirty="0" err="1"/>
              <a:t>React</a:t>
            </a:r>
            <a:r>
              <a:rPr lang="de-AT" dirty="0"/>
              <a:t>). Es ermöglicht, die Hauptfunktion in einer Datei zu markieren, damit sie später von anderen Dateien über „</a:t>
            </a:r>
            <a:r>
              <a:rPr lang="de-AT" dirty="0" err="1"/>
              <a:t>import</a:t>
            </a:r>
            <a:r>
              <a:rPr lang="de-AT" dirty="0"/>
              <a:t>“ importiert werden kann</a:t>
            </a:r>
          </a:p>
          <a:p>
            <a:r>
              <a:rPr lang="de-AT" dirty="0" err="1"/>
              <a:t>Bsp</a:t>
            </a:r>
            <a:r>
              <a:rPr lang="de-AT" dirty="0"/>
              <a:t>: </a:t>
            </a:r>
            <a:r>
              <a:rPr lang="de-AT" dirty="0" err="1"/>
              <a:t>import</a:t>
            </a:r>
            <a:r>
              <a:rPr lang="de-AT" dirty="0"/>
              <a:t> </a:t>
            </a:r>
            <a:r>
              <a:rPr lang="de-AT" dirty="0" err="1"/>
              <a:t>MyApp</a:t>
            </a:r>
            <a:r>
              <a:rPr lang="de-AT" dirty="0"/>
              <a:t> </a:t>
            </a:r>
            <a:r>
              <a:rPr lang="de-AT" dirty="0" err="1"/>
              <a:t>from</a:t>
            </a:r>
            <a:r>
              <a:rPr lang="de-AT" dirty="0"/>
              <a:t> “./MyApp.js“</a:t>
            </a:r>
          </a:p>
          <a:p>
            <a:r>
              <a:rPr lang="de-AT" dirty="0"/>
              <a:t>Tipp: Best </a:t>
            </a:r>
            <a:r>
              <a:rPr lang="de-AT" dirty="0" err="1"/>
              <a:t>practice</a:t>
            </a:r>
            <a:r>
              <a:rPr lang="de-AT" dirty="0"/>
              <a:t> ist eine Komponente je JS-Datei, wobei die Datei denselben Namen wie die Funktion der </a:t>
            </a:r>
            <a:r>
              <a:rPr lang="de-AT" dirty="0" err="1"/>
              <a:t>React</a:t>
            </a:r>
            <a:r>
              <a:rPr lang="de-AT" dirty="0"/>
              <a:t> Komponente hat</a:t>
            </a:r>
          </a:p>
          <a:p>
            <a:pPr marL="0" indent="0">
              <a:buNone/>
            </a:pPr>
            <a:endParaRPr lang="de-AT" dirty="0"/>
          </a:p>
          <a:p>
            <a:endParaRPr lang="de-AT" dirty="0"/>
          </a:p>
        </p:txBody>
      </p:sp>
      <p:pic>
        <p:nvPicPr>
          <p:cNvPr id="5" name="Grafik 4">
            <a:extLst>
              <a:ext uri="{FF2B5EF4-FFF2-40B4-BE49-F238E27FC236}">
                <a16:creationId xmlns:a16="http://schemas.microsoft.com/office/drawing/2014/main" id="{3D0A2AA7-9476-6483-8309-DCDFFB06D466}"/>
              </a:ext>
            </a:extLst>
          </p:cNvPr>
          <p:cNvPicPr>
            <a:picLocks noChangeAspect="1"/>
          </p:cNvPicPr>
          <p:nvPr/>
        </p:nvPicPr>
        <p:blipFill>
          <a:blip r:embed="rId2"/>
          <a:stretch>
            <a:fillRect/>
          </a:stretch>
        </p:blipFill>
        <p:spPr>
          <a:xfrm>
            <a:off x="8769432" y="2221621"/>
            <a:ext cx="3176253" cy="3430795"/>
          </a:xfrm>
          <a:prstGeom prst="rect">
            <a:avLst/>
          </a:prstGeom>
        </p:spPr>
      </p:pic>
    </p:spTree>
    <p:extLst>
      <p:ext uri="{BB962C8B-B14F-4D97-AF65-F5344CB8AC3E}">
        <p14:creationId xmlns:p14="http://schemas.microsoft.com/office/powerpoint/2010/main" val="355106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austein ▷ Rechtschreibung, Bedeutung, Definition, Herkunft | Duden">
            <a:extLst>
              <a:ext uri="{FF2B5EF4-FFF2-40B4-BE49-F238E27FC236}">
                <a16:creationId xmlns:a16="http://schemas.microsoft.com/office/drawing/2014/main" id="{78BD1E8B-A735-E5D9-4421-6CDB8CF7C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020" y="2265617"/>
            <a:ext cx="3799762" cy="253498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2047636A-00EC-347E-74B6-851844C8D6D2}"/>
              </a:ext>
            </a:extLst>
          </p:cNvPr>
          <p:cNvSpPr>
            <a:spLocks noGrp="1"/>
          </p:cNvSpPr>
          <p:nvPr>
            <p:ph type="title"/>
          </p:nvPr>
        </p:nvSpPr>
        <p:spPr/>
        <p:txBody>
          <a:bodyPr/>
          <a:lstStyle/>
          <a:p>
            <a:r>
              <a:rPr lang="de-AT" dirty="0"/>
              <a:t>Übung zu </a:t>
            </a:r>
            <a:r>
              <a:rPr lang="de-AT" dirty="0" err="1"/>
              <a:t>React</a:t>
            </a:r>
            <a:r>
              <a:rPr lang="de-AT" dirty="0"/>
              <a:t> Komponenten</a:t>
            </a:r>
          </a:p>
        </p:txBody>
      </p:sp>
      <p:sp>
        <p:nvSpPr>
          <p:cNvPr id="3" name="Inhaltsplatzhalter 2">
            <a:extLst>
              <a:ext uri="{FF2B5EF4-FFF2-40B4-BE49-F238E27FC236}">
                <a16:creationId xmlns:a16="http://schemas.microsoft.com/office/drawing/2014/main" id="{C36A20DF-7B59-5E5B-CCB9-7E2023435A75}"/>
              </a:ext>
            </a:extLst>
          </p:cNvPr>
          <p:cNvSpPr>
            <a:spLocks noGrp="1"/>
          </p:cNvSpPr>
          <p:nvPr>
            <p:ph idx="1"/>
          </p:nvPr>
        </p:nvSpPr>
        <p:spPr>
          <a:xfrm>
            <a:off x="896112" y="2057400"/>
            <a:ext cx="7379208" cy="4137259"/>
          </a:xfrm>
        </p:spPr>
        <p:txBody>
          <a:bodyPr>
            <a:normAutofit/>
          </a:bodyPr>
          <a:lstStyle/>
          <a:p>
            <a:r>
              <a:rPr lang="de-AT" dirty="0"/>
              <a:t>Erstelle einen Ordner „</a:t>
            </a:r>
            <a:r>
              <a:rPr lang="de-AT" dirty="0" err="1"/>
              <a:t>components</a:t>
            </a:r>
            <a:r>
              <a:rPr lang="de-AT" dirty="0"/>
              <a:t>“ in deinem </a:t>
            </a:r>
            <a:r>
              <a:rPr lang="de-AT" dirty="0" err="1"/>
              <a:t>React</a:t>
            </a:r>
            <a:r>
              <a:rPr lang="de-AT" dirty="0"/>
              <a:t> Projekt</a:t>
            </a:r>
          </a:p>
          <a:p>
            <a:r>
              <a:rPr lang="de-AT" dirty="0"/>
              <a:t>Erstelle die Datei „MyParentComponent.js“ und „MyNestedComponent.js“ innerhalb des Ordners „</a:t>
            </a:r>
            <a:r>
              <a:rPr lang="de-AT" dirty="0" err="1"/>
              <a:t>components</a:t>
            </a:r>
            <a:r>
              <a:rPr lang="de-AT" dirty="0"/>
              <a:t>“</a:t>
            </a:r>
          </a:p>
          <a:p>
            <a:r>
              <a:rPr lang="de-AT" dirty="0"/>
              <a:t>MyNestedComponent.js beinhaltet eine gleichnamige Funktion die ein &lt;div&gt; Element zurückgibt welches den Text „Ich bin eine verschachtelte Komponente“ beinhaltet</a:t>
            </a:r>
          </a:p>
          <a:p>
            <a:r>
              <a:rPr lang="de-AT" dirty="0"/>
              <a:t>MyParentComponent.js beinhaltet eine gleichnamige Funktion die ein &lt;div&gt; Element mit dem Text „Ich bin die Parent Komponente“ und zusätzlich die Komponente “</a:t>
            </a:r>
            <a:r>
              <a:rPr lang="de-AT" dirty="0" err="1"/>
              <a:t>MyNestedComponent</a:t>
            </a:r>
            <a:r>
              <a:rPr lang="de-AT" dirty="0"/>
              <a:t>“ zurückgibt</a:t>
            </a:r>
          </a:p>
          <a:p>
            <a:r>
              <a:rPr lang="de-AT" dirty="0"/>
              <a:t>Bind die Komponente “</a:t>
            </a:r>
            <a:r>
              <a:rPr lang="de-AT" dirty="0" err="1"/>
              <a:t>MyParentComponent</a:t>
            </a:r>
            <a:r>
              <a:rPr lang="de-AT" dirty="0"/>
              <a:t>“ in App.js ein</a:t>
            </a:r>
          </a:p>
        </p:txBody>
      </p:sp>
    </p:spTree>
    <p:extLst>
      <p:ext uri="{BB962C8B-B14F-4D97-AF65-F5344CB8AC3E}">
        <p14:creationId xmlns:p14="http://schemas.microsoft.com/office/powerpoint/2010/main" val="415170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59115-00E6-2B1B-A696-B82A7BF8D05D}"/>
              </a:ext>
            </a:extLst>
          </p:cNvPr>
          <p:cNvSpPr>
            <a:spLocks noGrp="1"/>
          </p:cNvSpPr>
          <p:nvPr>
            <p:ph type="title"/>
          </p:nvPr>
        </p:nvSpPr>
        <p:spPr>
          <a:xfrm>
            <a:off x="1291905" y="685800"/>
            <a:ext cx="9261796" cy="1371600"/>
          </a:xfrm>
        </p:spPr>
        <p:txBody>
          <a:bodyPr/>
          <a:lstStyle/>
          <a:p>
            <a:r>
              <a:rPr lang="de-AT" dirty="0"/>
              <a:t>JavaScript XML (JSX)</a:t>
            </a:r>
          </a:p>
        </p:txBody>
      </p:sp>
      <p:sp>
        <p:nvSpPr>
          <p:cNvPr id="3" name="Inhaltsplatzhalter 2">
            <a:extLst>
              <a:ext uri="{FF2B5EF4-FFF2-40B4-BE49-F238E27FC236}">
                <a16:creationId xmlns:a16="http://schemas.microsoft.com/office/drawing/2014/main" id="{9659347F-18A4-708F-420C-9D069254D359}"/>
              </a:ext>
            </a:extLst>
          </p:cNvPr>
          <p:cNvSpPr>
            <a:spLocks noGrp="1"/>
          </p:cNvSpPr>
          <p:nvPr>
            <p:ph idx="1"/>
          </p:nvPr>
        </p:nvSpPr>
        <p:spPr>
          <a:xfrm>
            <a:off x="679509" y="2057400"/>
            <a:ext cx="7175187" cy="4137259"/>
          </a:xfrm>
        </p:spPr>
        <p:txBody>
          <a:bodyPr>
            <a:normAutofit/>
          </a:bodyPr>
          <a:lstStyle/>
          <a:p>
            <a:r>
              <a:rPr lang="de-AT" dirty="0"/>
              <a:t>JSX steht für JavaScript XML und ist eine Syntaxerweiterung für JavaScript.</a:t>
            </a:r>
          </a:p>
          <a:p>
            <a:r>
              <a:rPr lang="de-AT" dirty="0"/>
              <a:t>Es ermöglicht das Schreiben von HTML-ähnlichem Code innerhalb von JavaScript, was die Erstellung von Benutzeroberflächen in </a:t>
            </a:r>
            <a:r>
              <a:rPr lang="de-AT" dirty="0" err="1"/>
              <a:t>React</a:t>
            </a:r>
            <a:r>
              <a:rPr lang="de-AT" dirty="0"/>
              <a:t> erleichtert.</a:t>
            </a:r>
          </a:p>
          <a:p>
            <a:pPr lvl="1"/>
            <a:r>
              <a:rPr lang="de-AT" dirty="0"/>
              <a:t>Um HTML in JSX zu verwandeln kann folgender Converter verwendet werden: </a:t>
            </a:r>
            <a:r>
              <a:rPr lang="de-AT" dirty="0">
                <a:hlinkClick r:id="rId2"/>
              </a:rPr>
              <a:t>https://transform.tools/html-to-jsx</a:t>
            </a:r>
            <a:r>
              <a:rPr lang="de-AT" dirty="0"/>
              <a:t> </a:t>
            </a:r>
          </a:p>
          <a:p>
            <a:r>
              <a:rPr lang="de-AT" dirty="0"/>
              <a:t>JSX wird von </a:t>
            </a:r>
            <a:r>
              <a:rPr lang="de-AT" dirty="0" err="1"/>
              <a:t>React</a:t>
            </a:r>
            <a:r>
              <a:rPr lang="de-AT" dirty="0"/>
              <a:t> verwendet, um virtuelle DOM-Elemente zu erstellen, die dann weiters in tatsächliches HTML umgewandelt und im Browser gerendert werden</a:t>
            </a:r>
          </a:p>
        </p:txBody>
      </p:sp>
      <p:pic>
        <p:nvPicPr>
          <p:cNvPr id="13314" name="Picture 2" descr="JSX">
            <a:extLst>
              <a:ext uri="{FF2B5EF4-FFF2-40B4-BE49-F238E27FC236}">
                <a16:creationId xmlns:a16="http://schemas.microsoft.com/office/drawing/2014/main" id="{D794EE1D-914B-CE0C-3F72-AEF4475656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4"/>
          <a:stretch/>
        </p:blipFill>
        <p:spPr bwMode="auto">
          <a:xfrm>
            <a:off x="8255439" y="2143950"/>
            <a:ext cx="3639669" cy="180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97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0E543-30E0-CC1E-451A-53EEE3E66E3C}"/>
              </a:ext>
            </a:extLst>
          </p:cNvPr>
          <p:cNvSpPr>
            <a:spLocks noGrp="1"/>
          </p:cNvSpPr>
          <p:nvPr>
            <p:ph type="title"/>
          </p:nvPr>
        </p:nvSpPr>
        <p:spPr/>
        <p:txBody>
          <a:bodyPr/>
          <a:lstStyle/>
          <a:p>
            <a:r>
              <a:rPr lang="de-AT" dirty="0"/>
              <a:t>Regeln für JSX</a:t>
            </a:r>
          </a:p>
        </p:txBody>
      </p:sp>
      <p:sp>
        <p:nvSpPr>
          <p:cNvPr id="3" name="Inhaltsplatzhalter 2">
            <a:extLst>
              <a:ext uri="{FF2B5EF4-FFF2-40B4-BE49-F238E27FC236}">
                <a16:creationId xmlns:a16="http://schemas.microsoft.com/office/drawing/2014/main" id="{1BE67FBE-642A-84C5-7AD2-69BE8B91182D}"/>
              </a:ext>
            </a:extLst>
          </p:cNvPr>
          <p:cNvSpPr>
            <a:spLocks noGrp="1"/>
          </p:cNvSpPr>
          <p:nvPr>
            <p:ph idx="1"/>
          </p:nvPr>
        </p:nvSpPr>
        <p:spPr>
          <a:xfrm>
            <a:off x="676657" y="1781654"/>
            <a:ext cx="6492239" cy="4628290"/>
          </a:xfrm>
        </p:spPr>
        <p:txBody>
          <a:bodyPr>
            <a:normAutofit fontScale="92500" lnSpcReduction="10000"/>
          </a:bodyPr>
          <a:lstStyle/>
          <a:p>
            <a:pPr marL="342900" indent="-342900">
              <a:buFont typeface="+mj-lt"/>
              <a:buAutoNum type="arabicPeriod"/>
            </a:pPr>
            <a:r>
              <a:rPr lang="de-AT" dirty="0"/>
              <a:t>Gib ein einziges Parent Element zurück</a:t>
            </a:r>
          </a:p>
          <a:p>
            <a:pPr lvl="1"/>
            <a:r>
              <a:rPr lang="de-AT" sz="1400" dirty="0"/>
              <a:t>Um mehrere Elemente aus einer Komponente zurückzugeben, umschließe sie mit einem einzigen Elternelement, zum Beispiel mit einem &lt;div&gt;</a:t>
            </a:r>
          </a:p>
          <a:p>
            <a:pPr lvl="1"/>
            <a:r>
              <a:rPr lang="de-AT" sz="1400" dirty="0"/>
              <a:t>Wenn man kein zusätzliches &lt;div&gt; im HTML hinzufügen möchten, kann stattdessen ein leeres Fragment &lt;&gt;&lt;/&gt; als Parent Element verwendet werden</a:t>
            </a:r>
          </a:p>
          <a:p>
            <a:pPr marL="342900" indent="-342900">
              <a:buFont typeface="+mj-lt"/>
              <a:buAutoNum type="arabicPeriod"/>
            </a:pPr>
            <a:r>
              <a:rPr lang="de-AT" dirty="0"/>
              <a:t>Schließe alle Tags</a:t>
            </a:r>
          </a:p>
          <a:p>
            <a:pPr lvl="1"/>
            <a:r>
              <a:rPr lang="de-AT" sz="1400" dirty="0"/>
              <a:t>JSX erfordert, dass Tags explizit geschlossen werden: Selbstschließende Tags wie &lt;</a:t>
            </a:r>
            <a:r>
              <a:rPr lang="de-AT" sz="1400" dirty="0" err="1"/>
              <a:t>img</a:t>
            </a:r>
            <a:r>
              <a:rPr lang="de-AT" sz="1400" dirty="0"/>
              <a:t>&gt; oder &lt;li&gt; müssen explizit mit &lt;/</a:t>
            </a:r>
            <a:r>
              <a:rPr lang="de-AT" sz="1400" dirty="0" err="1"/>
              <a:t>img</a:t>
            </a:r>
            <a:r>
              <a:rPr lang="de-AT" sz="1400" dirty="0"/>
              <a:t>&gt; oder &lt;/li&gt; geschlossen werden</a:t>
            </a:r>
          </a:p>
          <a:p>
            <a:pPr marL="342900" indent="-342900">
              <a:buFont typeface="+mj-lt"/>
              <a:buAutoNum type="arabicPeriod"/>
            </a:pPr>
            <a:r>
              <a:rPr lang="de-AT" dirty="0"/>
              <a:t>Verwende meistens </a:t>
            </a:r>
            <a:r>
              <a:rPr lang="de-AT" dirty="0" err="1"/>
              <a:t>camelCase</a:t>
            </a:r>
            <a:r>
              <a:rPr lang="de-AT" dirty="0"/>
              <a:t>! </a:t>
            </a:r>
          </a:p>
          <a:p>
            <a:pPr lvl="1"/>
            <a:r>
              <a:rPr lang="de-AT" sz="1400" dirty="0"/>
              <a:t>JavaScript hat Einschränkungen bei Variablennamen. Zum Beispiel dürfen ihre Namen keine Bindestriche enthalten oder reservierte Wörter wie "</a:t>
            </a:r>
            <a:r>
              <a:rPr lang="de-AT" sz="1400" dirty="0" err="1"/>
              <a:t>class</a:t>
            </a:r>
            <a:r>
              <a:rPr lang="de-AT" sz="1400" dirty="0"/>
              <a:t>" sein. </a:t>
            </a:r>
          </a:p>
          <a:p>
            <a:pPr lvl="1"/>
            <a:r>
              <a:rPr lang="de-AT" sz="1400" dirty="0"/>
              <a:t>Deshalb werden in </a:t>
            </a:r>
            <a:r>
              <a:rPr lang="de-AT" sz="1400" dirty="0" err="1"/>
              <a:t>React</a:t>
            </a:r>
            <a:r>
              <a:rPr lang="de-AT" sz="1400" dirty="0"/>
              <a:t> viele HTML- und SVG-Attribute in </a:t>
            </a:r>
            <a:r>
              <a:rPr lang="de-AT" sz="1400" dirty="0" err="1"/>
              <a:t>camelCase</a:t>
            </a:r>
            <a:r>
              <a:rPr lang="de-AT" sz="1400" dirty="0"/>
              <a:t> geschrieben.  </a:t>
            </a:r>
          </a:p>
          <a:p>
            <a:pPr lvl="1"/>
            <a:r>
              <a:rPr lang="de-AT" sz="1400" dirty="0"/>
              <a:t>Wichtiges Beispiel:</a:t>
            </a:r>
            <a:br>
              <a:rPr lang="de-AT" sz="1400" dirty="0"/>
            </a:br>
            <a:r>
              <a:rPr lang="de-AT" sz="1400" dirty="0"/>
              <a:t>"</a:t>
            </a:r>
            <a:r>
              <a:rPr lang="de-AT" sz="1400" dirty="0" err="1"/>
              <a:t>class</a:t>
            </a:r>
            <a:r>
              <a:rPr lang="de-AT" sz="1400" dirty="0"/>
              <a:t>" wird in JSX zu "</a:t>
            </a:r>
            <a:r>
              <a:rPr lang="de-AT" sz="1400" dirty="0" err="1"/>
              <a:t>className</a:t>
            </a:r>
            <a:r>
              <a:rPr lang="de-AT" sz="1400" dirty="0"/>
              <a:t>", </a:t>
            </a:r>
          </a:p>
          <a:p>
            <a:pPr marL="617220" lvl="1" indent="-342900">
              <a:buFont typeface="+mj-lt"/>
              <a:buAutoNum type="arabicPeriod"/>
            </a:pPr>
            <a:endParaRPr lang="de-AT" sz="800" dirty="0"/>
          </a:p>
        </p:txBody>
      </p:sp>
      <p:pic>
        <p:nvPicPr>
          <p:cNvPr id="7" name="Grafik 6">
            <a:extLst>
              <a:ext uri="{FF2B5EF4-FFF2-40B4-BE49-F238E27FC236}">
                <a16:creationId xmlns:a16="http://schemas.microsoft.com/office/drawing/2014/main" id="{5DDEAD27-6792-4C1A-3BB9-B533D20CE734}"/>
              </a:ext>
            </a:extLst>
          </p:cNvPr>
          <p:cNvPicPr>
            <a:picLocks noChangeAspect="1"/>
          </p:cNvPicPr>
          <p:nvPr/>
        </p:nvPicPr>
        <p:blipFill>
          <a:blip r:embed="rId2"/>
          <a:stretch>
            <a:fillRect/>
          </a:stretch>
        </p:blipFill>
        <p:spPr>
          <a:xfrm>
            <a:off x="7800593" y="2073858"/>
            <a:ext cx="4091337" cy="3262579"/>
          </a:xfrm>
          <a:prstGeom prst="rect">
            <a:avLst/>
          </a:prstGeom>
        </p:spPr>
      </p:pic>
    </p:spTree>
    <p:extLst>
      <p:ext uri="{BB962C8B-B14F-4D97-AF65-F5344CB8AC3E}">
        <p14:creationId xmlns:p14="http://schemas.microsoft.com/office/powerpoint/2010/main" val="317557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ABA95-5661-C850-A968-6F78A7370C16}"/>
              </a:ext>
            </a:extLst>
          </p:cNvPr>
          <p:cNvSpPr>
            <a:spLocks noGrp="1"/>
          </p:cNvSpPr>
          <p:nvPr>
            <p:ph type="title"/>
          </p:nvPr>
        </p:nvSpPr>
        <p:spPr/>
        <p:txBody>
          <a:bodyPr/>
          <a:lstStyle/>
          <a:p>
            <a:r>
              <a:rPr lang="de-AT" dirty="0"/>
              <a:t>Quiz zu JSX: Wo ist der Fehler?</a:t>
            </a:r>
          </a:p>
        </p:txBody>
      </p:sp>
      <p:pic>
        <p:nvPicPr>
          <p:cNvPr id="7" name="Grafik 6">
            <a:extLst>
              <a:ext uri="{FF2B5EF4-FFF2-40B4-BE49-F238E27FC236}">
                <a16:creationId xmlns:a16="http://schemas.microsoft.com/office/drawing/2014/main" id="{60B65420-168B-C6BF-CB6F-0838BC05FD2B}"/>
              </a:ext>
            </a:extLst>
          </p:cNvPr>
          <p:cNvPicPr>
            <a:picLocks noChangeAspect="1"/>
          </p:cNvPicPr>
          <p:nvPr/>
        </p:nvPicPr>
        <p:blipFill>
          <a:blip r:embed="rId2"/>
          <a:stretch>
            <a:fillRect/>
          </a:stretch>
        </p:blipFill>
        <p:spPr>
          <a:xfrm>
            <a:off x="3128422" y="2204846"/>
            <a:ext cx="5935155" cy="3683889"/>
          </a:xfrm>
          <a:prstGeom prst="rect">
            <a:avLst/>
          </a:prstGeom>
        </p:spPr>
      </p:pic>
    </p:spTree>
    <p:extLst>
      <p:ext uri="{BB962C8B-B14F-4D97-AF65-F5344CB8AC3E}">
        <p14:creationId xmlns:p14="http://schemas.microsoft.com/office/powerpoint/2010/main" val="267100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D7154-BE86-C6FF-73FD-2B4C09485F8C}"/>
              </a:ext>
            </a:extLst>
          </p:cNvPr>
          <p:cNvSpPr>
            <a:spLocks noGrp="1"/>
          </p:cNvSpPr>
          <p:nvPr>
            <p:ph type="title"/>
          </p:nvPr>
        </p:nvSpPr>
        <p:spPr/>
        <p:txBody>
          <a:bodyPr/>
          <a:lstStyle/>
          <a:p>
            <a:r>
              <a:rPr lang="de-AT" dirty="0"/>
              <a:t>JavaScript in JSX verwenden</a:t>
            </a:r>
          </a:p>
        </p:txBody>
      </p:sp>
      <p:sp>
        <p:nvSpPr>
          <p:cNvPr id="3" name="Inhaltsplatzhalter 2">
            <a:extLst>
              <a:ext uri="{FF2B5EF4-FFF2-40B4-BE49-F238E27FC236}">
                <a16:creationId xmlns:a16="http://schemas.microsoft.com/office/drawing/2014/main" id="{3B378839-7F39-09AE-56DC-D02496128D32}"/>
              </a:ext>
            </a:extLst>
          </p:cNvPr>
          <p:cNvSpPr>
            <a:spLocks noGrp="1"/>
          </p:cNvSpPr>
          <p:nvPr>
            <p:ph idx="1"/>
          </p:nvPr>
        </p:nvSpPr>
        <p:spPr>
          <a:xfrm>
            <a:off x="660199" y="1948343"/>
            <a:ext cx="7087966" cy="4137259"/>
          </a:xfrm>
        </p:spPr>
        <p:txBody>
          <a:bodyPr>
            <a:normAutofit fontScale="92500" lnSpcReduction="20000"/>
          </a:bodyPr>
          <a:lstStyle/>
          <a:p>
            <a:r>
              <a:rPr lang="de-AT" dirty="0"/>
              <a:t>Das Einbetten von JavaScript-Ausdrücken innerhalb von JSX wird ermöglicht, indem der Code in geschweifte Klammern {} eingeschlossen wird.</a:t>
            </a:r>
          </a:p>
          <a:p>
            <a:r>
              <a:rPr lang="de-AT" dirty="0"/>
              <a:t>So können auch zuvor definierte Variablen, Funktionen und Ausdrücke in JSX verwendet werden, um dynamische Inhalte zu rendern.</a:t>
            </a:r>
          </a:p>
          <a:p>
            <a:r>
              <a:rPr lang="de-AT" dirty="0"/>
              <a:t>Man kann geschweifte Klammern in JSX nur auf zwei Arten verwenden:</a:t>
            </a:r>
          </a:p>
          <a:p>
            <a:pPr lvl="1"/>
            <a:r>
              <a:rPr lang="de-AT" dirty="0"/>
              <a:t>Als Text direkt innerhalb eines JSX-Tags: </a:t>
            </a:r>
            <a:br>
              <a:rPr lang="de-AT" dirty="0"/>
            </a:br>
            <a:r>
              <a:rPr lang="de-AT" dirty="0"/>
              <a:t>&lt;h1&gt;{</a:t>
            </a:r>
            <a:r>
              <a:rPr lang="de-AT" dirty="0" err="1"/>
              <a:t>name</a:t>
            </a:r>
            <a:r>
              <a:rPr lang="de-AT" dirty="0"/>
              <a:t>}'s </a:t>
            </a:r>
            <a:r>
              <a:rPr lang="de-AT" dirty="0" err="1"/>
              <a:t>To</a:t>
            </a:r>
            <a:r>
              <a:rPr lang="de-AT" dirty="0"/>
              <a:t> Do List&lt;/h1&gt; funktioniert, aber </a:t>
            </a:r>
            <a:br>
              <a:rPr lang="de-AT" dirty="0"/>
            </a:br>
            <a:r>
              <a:rPr lang="de-AT" dirty="0"/>
              <a:t>&lt;{tag}&gt;Gregorio Y. </a:t>
            </a:r>
            <a:r>
              <a:rPr lang="de-AT" dirty="0" err="1"/>
              <a:t>Zara's</a:t>
            </a:r>
            <a:r>
              <a:rPr lang="de-AT" dirty="0"/>
              <a:t> </a:t>
            </a:r>
            <a:r>
              <a:rPr lang="de-AT" dirty="0" err="1"/>
              <a:t>To</a:t>
            </a:r>
            <a:r>
              <a:rPr lang="de-AT" dirty="0"/>
              <a:t> Do List&lt;/{tag}&gt; funktioniert nicht.</a:t>
            </a:r>
          </a:p>
          <a:p>
            <a:pPr lvl="1"/>
            <a:r>
              <a:rPr lang="de-AT" dirty="0"/>
              <a:t>Als Attribute, die unmittelbar auf das =-Zeichen folgen: </a:t>
            </a:r>
            <a:br>
              <a:rPr lang="de-AT" dirty="0"/>
            </a:br>
            <a:r>
              <a:rPr lang="de-AT" dirty="0" err="1"/>
              <a:t>src</a:t>
            </a:r>
            <a:r>
              <a:rPr lang="de-AT" dirty="0"/>
              <a:t>={</a:t>
            </a:r>
            <a:r>
              <a:rPr lang="de-AT" dirty="0" err="1"/>
              <a:t>avatar</a:t>
            </a:r>
            <a:r>
              <a:rPr lang="de-AT" dirty="0"/>
              <a:t>} liest die Variable </a:t>
            </a:r>
            <a:r>
              <a:rPr lang="de-AT" dirty="0" err="1"/>
              <a:t>avatar</a:t>
            </a:r>
            <a:r>
              <a:rPr lang="de-AT" dirty="0"/>
              <a:t>, aber </a:t>
            </a:r>
            <a:r>
              <a:rPr lang="de-AT" dirty="0" err="1"/>
              <a:t>src</a:t>
            </a:r>
            <a:r>
              <a:rPr lang="de-AT" dirty="0"/>
              <a:t>="{</a:t>
            </a:r>
            <a:r>
              <a:rPr lang="de-AT" dirty="0" err="1"/>
              <a:t>avatar</a:t>
            </a:r>
            <a:r>
              <a:rPr lang="de-AT" dirty="0"/>
              <a:t>}" übergibt den String "{</a:t>
            </a:r>
            <a:r>
              <a:rPr lang="de-AT" dirty="0" err="1"/>
              <a:t>avatar</a:t>
            </a:r>
            <a:r>
              <a:rPr lang="de-AT" dirty="0"/>
              <a:t>}".</a:t>
            </a:r>
          </a:p>
        </p:txBody>
      </p:sp>
      <p:pic>
        <p:nvPicPr>
          <p:cNvPr id="8" name="Grafik 7">
            <a:extLst>
              <a:ext uri="{FF2B5EF4-FFF2-40B4-BE49-F238E27FC236}">
                <a16:creationId xmlns:a16="http://schemas.microsoft.com/office/drawing/2014/main" id="{0B95705D-39EA-F01C-207A-D5DBBECE63FF}"/>
              </a:ext>
            </a:extLst>
          </p:cNvPr>
          <p:cNvPicPr>
            <a:picLocks noChangeAspect="1"/>
          </p:cNvPicPr>
          <p:nvPr/>
        </p:nvPicPr>
        <p:blipFill rotWithShape="1">
          <a:blip r:embed="rId2"/>
          <a:srcRect t="12035"/>
          <a:stretch/>
        </p:blipFill>
        <p:spPr>
          <a:xfrm>
            <a:off x="7987819" y="2179250"/>
            <a:ext cx="3849009" cy="2499500"/>
          </a:xfrm>
          <a:prstGeom prst="rect">
            <a:avLst/>
          </a:prstGeom>
        </p:spPr>
      </p:pic>
    </p:spTree>
    <p:extLst>
      <p:ext uri="{BB962C8B-B14F-4D97-AF65-F5344CB8AC3E}">
        <p14:creationId xmlns:p14="http://schemas.microsoft.com/office/powerpoint/2010/main" val="76016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D7154-BE86-C6FF-73FD-2B4C09485F8C}"/>
              </a:ext>
            </a:extLst>
          </p:cNvPr>
          <p:cNvSpPr>
            <a:spLocks noGrp="1"/>
          </p:cNvSpPr>
          <p:nvPr>
            <p:ph type="title"/>
          </p:nvPr>
        </p:nvSpPr>
        <p:spPr/>
        <p:txBody>
          <a:bodyPr/>
          <a:lstStyle/>
          <a:p>
            <a:r>
              <a:rPr lang="de-AT" dirty="0"/>
              <a:t>Styling in JSX</a:t>
            </a:r>
          </a:p>
        </p:txBody>
      </p:sp>
      <p:sp>
        <p:nvSpPr>
          <p:cNvPr id="3" name="Inhaltsplatzhalter 2">
            <a:extLst>
              <a:ext uri="{FF2B5EF4-FFF2-40B4-BE49-F238E27FC236}">
                <a16:creationId xmlns:a16="http://schemas.microsoft.com/office/drawing/2014/main" id="{3B378839-7F39-09AE-56DC-D02496128D32}"/>
              </a:ext>
            </a:extLst>
          </p:cNvPr>
          <p:cNvSpPr>
            <a:spLocks noGrp="1"/>
          </p:cNvSpPr>
          <p:nvPr>
            <p:ph idx="1"/>
          </p:nvPr>
        </p:nvSpPr>
        <p:spPr>
          <a:xfrm>
            <a:off x="660199" y="1948343"/>
            <a:ext cx="7327620" cy="4137259"/>
          </a:xfrm>
        </p:spPr>
        <p:txBody>
          <a:bodyPr>
            <a:normAutofit/>
          </a:bodyPr>
          <a:lstStyle/>
          <a:p>
            <a:r>
              <a:rPr lang="de-AT" dirty="0"/>
              <a:t>Um externe Stylesheets einzubinden wird das CSS File importiert:</a:t>
            </a:r>
            <a:br>
              <a:rPr lang="de-AT" dirty="0"/>
            </a:br>
            <a:r>
              <a:rPr lang="de-AT" dirty="0"/>
              <a:t>Beispiel: </a:t>
            </a:r>
            <a:r>
              <a:rPr lang="de-AT" dirty="0" err="1"/>
              <a:t>import</a:t>
            </a:r>
            <a:r>
              <a:rPr lang="de-AT" dirty="0"/>
              <a:t> “./</a:t>
            </a:r>
            <a:r>
              <a:rPr lang="de-AT" dirty="0" err="1"/>
              <a:t>pathToSytle</a:t>
            </a:r>
            <a:r>
              <a:rPr lang="de-AT" dirty="0"/>
              <a:t>/style.css“</a:t>
            </a:r>
          </a:p>
          <a:p>
            <a:r>
              <a:rPr lang="de-AT" dirty="0"/>
              <a:t>Um einem JSX Element eine Klasse des CSS zu geben wird das Attribut </a:t>
            </a:r>
            <a:r>
              <a:rPr lang="de-AT" dirty="0" err="1"/>
              <a:t>className</a:t>
            </a:r>
            <a:r>
              <a:rPr lang="de-AT" dirty="0"/>
              <a:t> verwendet</a:t>
            </a:r>
          </a:p>
          <a:p>
            <a:r>
              <a:rPr lang="de-AT" dirty="0"/>
              <a:t>Inline Styling ist auch in JSX möglich. Dafür verwendet man doppelte geschwungene Klammern {{..}} innerhalb derer der Style angegeben wird</a:t>
            </a:r>
          </a:p>
          <a:p>
            <a:r>
              <a:rPr lang="de-AT" dirty="0"/>
              <a:t>Bei Inline Styling werden CSS-Attribute ohne Bindestrich, stattdessen mit </a:t>
            </a:r>
            <a:r>
              <a:rPr lang="de-AT" dirty="0" err="1"/>
              <a:t>CamelCase</a:t>
            </a:r>
            <a:r>
              <a:rPr lang="de-AT" dirty="0"/>
              <a:t> geschrieben </a:t>
            </a:r>
            <a:br>
              <a:rPr lang="de-AT" dirty="0"/>
            </a:br>
            <a:r>
              <a:rPr lang="de-AT" dirty="0" err="1"/>
              <a:t>Bsp</a:t>
            </a:r>
            <a:r>
              <a:rPr lang="de-AT" dirty="0"/>
              <a:t>: background-color </a:t>
            </a:r>
            <a:r>
              <a:rPr lang="de-AT" dirty="0">
                <a:sym typeface="Wingdings" panose="05000000000000000000" pitchFamily="2" charset="2"/>
              </a:rPr>
              <a:t> </a:t>
            </a:r>
            <a:r>
              <a:rPr lang="de-AT" dirty="0" err="1">
                <a:sym typeface="Wingdings" panose="05000000000000000000" pitchFamily="2" charset="2"/>
              </a:rPr>
              <a:t>backgroundColor</a:t>
            </a:r>
            <a:endParaRPr lang="de-AT" dirty="0"/>
          </a:p>
        </p:txBody>
      </p:sp>
      <p:pic>
        <p:nvPicPr>
          <p:cNvPr id="10" name="Grafik 9">
            <a:extLst>
              <a:ext uri="{FF2B5EF4-FFF2-40B4-BE49-F238E27FC236}">
                <a16:creationId xmlns:a16="http://schemas.microsoft.com/office/drawing/2014/main" id="{F2AD9028-3623-B8AA-5BD2-141EDC0E5A7A}"/>
              </a:ext>
            </a:extLst>
          </p:cNvPr>
          <p:cNvPicPr>
            <a:picLocks noChangeAspect="1"/>
          </p:cNvPicPr>
          <p:nvPr/>
        </p:nvPicPr>
        <p:blipFill>
          <a:blip r:embed="rId2"/>
          <a:stretch>
            <a:fillRect/>
          </a:stretch>
        </p:blipFill>
        <p:spPr>
          <a:xfrm>
            <a:off x="8455486" y="2057400"/>
            <a:ext cx="3400900" cy="3372321"/>
          </a:xfrm>
          <a:prstGeom prst="rect">
            <a:avLst/>
          </a:prstGeom>
        </p:spPr>
      </p:pic>
    </p:spTree>
    <p:extLst>
      <p:ext uri="{BB962C8B-B14F-4D97-AF65-F5344CB8AC3E}">
        <p14:creationId xmlns:p14="http://schemas.microsoft.com/office/powerpoint/2010/main" val="40050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260BE-4E39-E2BB-BA81-3EF835931985}"/>
              </a:ext>
            </a:extLst>
          </p:cNvPr>
          <p:cNvSpPr>
            <a:spLocks noGrp="1"/>
          </p:cNvSpPr>
          <p:nvPr>
            <p:ph type="title"/>
          </p:nvPr>
        </p:nvSpPr>
        <p:spPr/>
        <p:txBody>
          <a:bodyPr/>
          <a:lstStyle/>
          <a:p>
            <a:r>
              <a:rPr lang="de-AT" dirty="0" err="1"/>
              <a:t>React</a:t>
            </a:r>
            <a:r>
              <a:rPr lang="de-AT" dirty="0"/>
              <a:t> </a:t>
            </a:r>
            <a:r>
              <a:rPr lang="de-AT" dirty="0" err="1"/>
              <a:t>props</a:t>
            </a:r>
            <a:r>
              <a:rPr lang="de-AT" dirty="0"/>
              <a:t> in </a:t>
            </a:r>
            <a:r>
              <a:rPr lang="de-AT" dirty="0" err="1"/>
              <a:t>Parentkomponente</a:t>
            </a:r>
            <a:endParaRPr lang="de-AT" dirty="0"/>
          </a:p>
        </p:txBody>
      </p:sp>
      <p:sp>
        <p:nvSpPr>
          <p:cNvPr id="3" name="Inhaltsplatzhalter 2">
            <a:extLst>
              <a:ext uri="{FF2B5EF4-FFF2-40B4-BE49-F238E27FC236}">
                <a16:creationId xmlns:a16="http://schemas.microsoft.com/office/drawing/2014/main" id="{BB8256B5-0755-E5A8-69E6-1A557455E83D}"/>
              </a:ext>
            </a:extLst>
          </p:cNvPr>
          <p:cNvSpPr>
            <a:spLocks noGrp="1"/>
          </p:cNvSpPr>
          <p:nvPr>
            <p:ph idx="1"/>
          </p:nvPr>
        </p:nvSpPr>
        <p:spPr>
          <a:xfrm>
            <a:off x="1009126" y="2057400"/>
            <a:ext cx="7019305" cy="4137259"/>
          </a:xfrm>
        </p:spPr>
        <p:txBody>
          <a:bodyPr/>
          <a:lstStyle/>
          <a:p>
            <a:r>
              <a:rPr lang="de-AT" dirty="0" err="1"/>
              <a:t>React</a:t>
            </a:r>
            <a:r>
              <a:rPr lang="de-AT" dirty="0"/>
              <a:t>-Komponenten verwenden </a:t>
            </a:r>
            <a:r>
              <a:rPr lang="de-AT" dirty="0" err="1"/>
              <a:t>Props</a:t>
            </a:r>
            <a:r>
              <a:rPr lang="de-AT" dirty="0"/>
              <a:t>, um miteinander zu kommunizieren. Jede Elternkomponente kann ihren </a:t>
            </a:r>
            <a:r>
              <a:rPr lang="de-AT" dirty="0" err="1"/>
              <a:t>Kindkomponenten</a:t>
            </a:r>
            <a:r>
              <a:rPr lang="de-AT" dirty="0"/>
              <a:t> Informationen über </a:t>
            </a:r>
            <a:r>
              <a:rPr lang="de-AT" dirty="0" err="1"/>
              <a:t>Props</a:t>
            </a:r>
            <a:r>
              <a:rPr lang="de-AT" dirty="0"/>
              <a:t> übergeben. </a:t>
            </a:r>
          </a:p>
          <a:p>
            <a:r>
              <a:rPr lang="de-AT" dirty="0"/>
              <a:t>Mittels </a:t>
            </a:r>
            <a:r>
              <a:rPr lang="de-AT" dirty="0" err="1"/>
              <a:t>Props</a:t>
            </a:r>
            <a:r>
              <a:rPr lang="de-AT" dirty="0"/>
              <a:t> können jegliche JavaScript-Werte übergeben werden, einschließlich Variablen, Objekten, Arrays und Funktionen.</a:t>
            </a:r>
          </a:p>
          <a:p>
            <a:r>
              <a:rPr lang="de-AT" dirty="0"/>
              <a:t>Objekte werden durch Doppelte geschwungene Klammern übergeben</a:t>
            </a:r>
          </a:p>
          <a:p>
            <a:r>
              <a:rPr lang="de-AT" dirty="0" err="1"/>
              <a:t>Props</a:t>
            </a:r>
            <a:r>
              <a:rPr lang="de-AT" dirty="0"/>
              <a:t> werden über JSX-Tags an </a:t>
            </a:r>
            <a:r>
              <a:rPr lang="de-AT" dirty="0" err="1"/>
              <a:t>Kindkomponenten</a:t>
            </a:r>
            <a:r>
              <a:rPr lang="de-AT" dirty="0"/>
              <a:t> übergeben</a:t>
            </a:r>
          </a:p>
        </p:txBody>
      </p:sp>
      <p:pic>
        <p:nvPicPr>
          <p:cNvPr id="5" name="Grafik 4">
            <a:extLst>
              <a:ext uri="{FF2B5EF4-FFF2-40B4-BE49-F238E27FC236}">
                <a16:creationId xmlns:a16="http://schemas.microsoft.com/office/drawing/2014/main" id="{01C8D0AF-B79A-F908-6EF3-025361EADA02}"/>
              </a:ext>
            </a:extLst>
          </p:cNvPr>
          <p:cNvPicPr>
            <a:picLocks noChangeAspect="1"/>
          </p:cNvPicPr>
          <p:nvPr/>
        </p:nvPicPr>
        <p:blipFill>
          <a:blip r:embed="rId2"/>
          <a:stretch>
            <a:fillRect/>
          </a:stretch>
        </p:blipFill>
        <p:spPr>
          <a:xfrm>
            <a:off x="7760215" y="2194559"/>
            <a:ext cx="4326169" cy="1499617"/>
          </a:xfrm>
          <a:prstGeom prst="rect">
            <a:avLst/>
          </a:prstGeom>
        </p:spPr>
      </p:pic>
    </p:spTree>
    <p:extLst>
      <p:ext uri="{BB962C8B-B14F-4D97-AF65-F5344CB8AC3E}">
        <p14:creationId xmlns:p14="http://schemas.microsoft.com/office/powerpoint/2010/main" val="228312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260BE-4E39-E2BB-BA81-3EF835931985}"/>
              </a:ext>
            </a:extLst>
          </p:cNvPr>
          <p:cNvSpPr>
            <a:spLocks noGrp="1"/>
          </p:cNvSpPr>
          <p:nvPr>
            <p:ph type="title"/>
          </p:nvPr>
        </p:nvSpPr>
        <p:spPr/>
        <p:txBody>
          <a:bodyPr/>
          <a:lstStyle/>
          <a:p>
            <a:r>
              <a:rPr lang="de-AT" dirty="0" err="1"/>
              <a:t>React</a:t>
            </a:r>
            <a:r>
              <a:rPr lang="de-AT" dirty="0"/>
              <a:t> </a:t>
            </a:r>
            <a:r>
              <a:rPr lang="de-AT" dirty="0" err="1"/>
              <a:t>props</a:t>
            </a:r>
            <a:r>
              <a:rPr lang="de-AT" dirty="0"/>
              <a:t> in </a:t>
            </a:r>
            <a:r>
              <a:rPr lang="de-AT" dirty="0" err="1"/>
              <a:t>Kindkomponente</a:t>
            </a:r>
            <a:endParaRPr lang="de-AT" dirty="0"/>
          </a:p>
        </p:txBody>
      </p:sp>
      <p:sp>
        <p:nvSpPr>
          <p:cNvPr id="3" name="Inhaltsplatzhalter 2">
            <a:extLst>
              <a:ext uri="{FF2B5EF4-FFF2-40B4-BE49-F238E27FC236}">
                <a16:creationId xmlns:a16="http://schemas.microsoft.com/office/drawing/2014/main" id="{BB8256B5-0755-E5A8-69E6-1A557455E83D}"/>
              </a:ext>
            </a:extLst>
          </p:cNvPr>
          <p:cNvSpPr>
            <a:spLocks noGrp="1"/>
          </p:cNvSpPr>
          <p:nvPr>
            <p:ph idx="1"/>
          </p:nvPr>
        </p:nvSpPr>
        <p:spPr>
          <a:xfrm>
            <a:off x="1009126" y="2057400"/>
            <a:ext cx="7019305" cy="4137259"/>
          </a:xfrm>
        </p:spPr>
        <p:txBody>
          <a:bodyPr>
            <a:normAutofit/>
          </a:bodyPr>
          <a:lstStyle/>
          <a:p>
            <a:r>
              <a:rPr lang="de-AT" dirty="0"/>
              <a:t>Du kannst diese </a:t>
            </a:r>
            <a:r>
              <a:rPr lang="de-AT" dirty="0" err="1"/>
              <a:t>Props</a:t>
            </a:r>
            <a:r>
              <a:rPr lang="de-AT" dirty="0"/>
              <a:t> lesen, indem du ihre Namen (z.B. </a:t>
            </a:r>
            <a:r>
              <a:rPr lang="de-AT" dirty="0" err="1"/>
              <a:t>person</a:t>
            </a:r>
            <a:r>
              <a:rPr lang="de-AT" dirty="0"/>
              <a:t>, </a:t>
            </a:r>
            <a:r>
              <a:rPr lang="de-AT" dirty="0" err="1"/>
              <a:t>size</a:t>
            </a:r>
            <a:r>
              <a:rPr lang="de-AT" dirty="0"/>
              <a:t>) durch Kommas getrennt innerhalb von ({ und }) direkt nach der Funktion Avatar auflistest. </a:t>
            </a:r>
          </a:p>
          <a:p>
            <a:r>
              <a:rPr lang="de-AT" dirty="0"/>
              <a:t>Dies ermöglicht es dir, sie innerhalb der Komponente zu verwenden, ähnlich wie du es mit einer Variablen tun würdest.</a:t>
            </a:r>
          </a:p>
          <a:p>
            <a:r>
              <a:rPr lang="de-AT" dirty="0"/>
              <a:t>Es ist auch möglich alle übergebenen Werte in der Variable “</a:t>
            </a:r>
            <a:r>
              <a:rPr lang="de-AT" dirty="0" err="1"/>
              <a:t>props</a:t>
            </a:r>
            <a:r>
              <a:rPr lang="de-AT" dirty="0"/>
              <a:t>“ zu übergeben ohne alle Variablen einzeln zu listen</a:t>
            </a:r>
          </a:p>
          <a:p>
            <a:r>
              <a:rPr lang="de-AT" dirty="0"/>
              <a:t>Um eine spezielle Variable der </a:t>
            </a:r>
            <a:r>
              <a:rPr lang="de-AT" dirty="0" err="1"/>
              <a:t>Props</a:t>
            </a:r>
            <a:r>
              <a:rPr lang="de-AT" dirty="0"/>
              <a:t> anzusprechen, wird </a:t>
            </a:r>
            <a:r>
              <a:rPr lang="de-AT" dirty="0" err="1"/>
              <a:t>props</a:t>
            </a:r>
            <a:r>
              <a:rPr lang="de-AT" dirty="0"/>
              <a:t>.[</a:t>
            </a:r>
            <a:r>
              <a:rPr lang="de-AT" dirty="0" err="1"/>
              <a:t>Variblenname</a:t>
            </a:r>
            <a:r>
              <a:rPr lang="de-AT" dirty="0"/>
              <a:t>] verwendet</a:t>
            </a:r>
          </a:p>
        </p:txBody>
      </p:sp>
      <p:pic>
        <p:nvPicPr>
          <p:cNvPr id="6" name="Grafik 5">
            <a:extLst>
              <a:ext uri="{FF2B5EF4-FFF2-40B4-BE49-F238E27FC236}">
                <a16:creationId xmlns:a16="http://schemas.microsoft.com/office/drawing/2014/main" id="{828DB84C-262D-71E1-3068-61CD2BFFDB2F}"/>
              </a:ext>
            </a:extLst>
          </p:cNvPr>
          <p:cNvPicPr>
            <a:picLocks noChangeAspect="1"/>
          </p:cNvPicPr>
          <p:nvPr/>
        </p:nvPicPr>
        <p:blipFill>
          <a:blip r:embed="rId2"/>
          <a:stretch>
            <a:fillRect/>
          </a:stretch>
        </p:blipFill>
        <p:spPr>
          <a:xfrm>
            <a:off x="9034942" y="1840144"/>
            <a:ext cx="2832727" cy="2114845"/>
          </a:xfrm>
          <a:prstGeom prst="rect">
            <a:avLst/>
          </a:prstGeom>
        </p:spPr>
      </p:pic>
      <p:pic>
        <p:nvPicPr>
          <p:cNvPr id="9" name="Grafik 8">
            <a:extLst>
              <a:ext uri="{FF2B5EF4-FFF2-40B4-BE49-F238E27FC236}">
                <a16:creationId xmlns:a16="http://schemas.microsoft.com/office/drawing/2014/main" id="{C9B300F8-6FB5-03CA-4E0E-6859EB65EBEF}"/>
              </a:ext>
            </a:extLst>
          </p:cNvPr>
          <p:cNvPicPr>
            <a:picLocks noChangeAspect="1"/>
          </p:cNvPicPr>
          <p:nvPr/>
        </p:nvPicPr>
        <p:blipFill>
          <a:blip r:embed="rId3"/>
          <a:stretch>
            <a:fillRect/>
          </a:stretch>
        </p:blipFill>
        <p:spPr>
          <a:xfrm>
            <a:off x="9034942" y="4057355"/>
            <a:ext cx="2829320" cy="2114845"/>
          </a:xfrm>
          <a:prstGeom prst="rect">
            <a:avLst/>
          </a:prstGeom>
        </p:spPr>
      </p:pic>
    </p:spTree>
    <p:extLst>
      <p:ext uri="{BB962C8B-B14F-4D97-AF65-F5344CB8AC3E}">
        <p14:creationId xmlns:p14="http://schemas.microsoft.com/office/powerpoint/2010/main" val="403959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a:xfrm>
            <a:off x="1611922" y="501162"/>
            <a:ext cx="8915402" cy="1371600"/>
          </a:xfrm>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470250" y="1956652"/>
            <a:ext cx="4913503" cy="5006131"/>
          </a:xfrm>
        </p:spPr>
        <p:txBody>
          <a:bodyPr>
            <a:normAutofit/>
          </a:bodyPr>
          <a:lstStyle/>
          <a:p>
            <a:r>
              <a:rPr lang="de-AT" dirty="0"/>
              <a:t>Traditionelle Websites </a:t>
            </a:r>
            <a:r>
              <a:rPr lang="de-AT" dirty="0" err="1"/>
              <a:t>vs</a:t>
            </a:r>
            <a:r>
              <a:rPr lang="de-AT" dirty="0"/>
              <a:t> SPA</a:t>
            </a:r>
          </a:p>
          <a:p>
            <a:r>
              <a:rPr lang="de-AT" dirty="0"/>
              <a:t>Was ist React.js?</a:t>
            </a:r>
          </a:p>
          <a:p>
            <a:r>
              <a:rPr lang="de-AT" dirty="0"/>
              <a:t>Create-</a:t>
            </a:r>
            <a:r>
              <a:rPr lang="de-AT" dirty="0" err="1"/>
              <a:t>React</a:t>
            </a:r>
            <a:r>
              <a:rPr lang="de-AT" dirty="0"/>
              <a:t>-App</a:t>
            </a:r>
          </a:p>
          <a:p>
            <a:r>
              <a:rPr lang="de-AT" dirty="0" err="1"/>
              <a:t>React</a:t>
            </a:r>
            <a:r>
              <a:rPr lang="de-AT" dirty="0"/>
              <a:t> Elemente</a:t>
            </a:r>
          </a:p>
          <a:p>
            <a:pPr lvl="1"/>
            <a:r>
              <a:rPr lang="de-AT" dirty="0" err="1"/>
              <a:t>React</a:t>
            </a:r>
            <a:r>
              <a:rPr lang="de-AT" dirty="0"/>
              <a:t> Komponenten</a:t>
            </a:r>
          </a:p>
          <a:p>
            <a:pPr lvl="1"/>
            <a:r>
              <a:rPr lang="de-AT" dirty="0"/>
              <a:t>JavaScript XML (JSX)</a:t>
            </a:r>
          </a:p>
          <a:p>
            <a:pPr lvl="1"/>
            <a:r>
              <a:rPr lang="de-AT" dirty="0" err="1"/>
              <a:t>React</a:t>
            </a:r>
            <a:r>
              <a:rPr lang="de-AT" dirty="0"/>
              <a:t> </a:t>
            </a:r>
            <a:r>
              <a:rPr lang="de-AT" dirty="0" err="1"/>
              <a:t>Props</a:t>
            </a:r>
            <a:endParaRPr lang="de-AT" dirty="0"/>
          </a:p>
          <a:p>
            <a:pPr lvl="1"/>
            <a:r>
              <a:rPr lang="de-AT" dirty="0" err="1"/>
              <a:t>Conditional</a:t>
            </a:r>
            <a:r>
              <a:rPr lang="de-AT" dirty="0"/>
              <a:t> &amp; List Rendering</a:t>
            </a:r>
          </a:p>
          <a:p>
            <a:pPr lvl="1"/>
            <a:endParaRPr lang="de-AT" dirty="0"/>
          </a:p>
          <a:p>
            <a:endParaRPr lang="de-AT" dirty="0"/>
          </a:p>
          <a:p>
            <a:endParaRPr lang="de-AT" dirty="0"/>
          </a:p>
          <a:p>
            <a:endParaRPr lang="de-AT" dirty="0"/>
          </a:p>
          <a:p>
            <a:endParaRPr lang="de-AT" dirty="0"/>
          </a:p>
          <a:p>
            <a:endParaRPr lang="de-AT" dirty="0"/>
          </a:p>
          <a:p>
            <a:endParaRPr lang="de-AT" sz="1600" dirty="0"/>
          </a:p>
          <a:p>
            <a:pPr lvl="1"/>
            <a:endParaRPr lang="de-AT" dirty="0"/>
          </a:p>
          <a:p>
            <a:pPr lvl="1"/>
            <a:endParaRPr lang="de-AT" dirty="0"/>
          </a:p>
          <a:p>
            <a:endParaRPr lang="de-AT" dirty="0"/>
          </a:p>
          <a:p>
            <a:pPr marL="0" indent="0">
              <a:buNone/>
            </a:pPr>
            <a:endParaRPr lang="de-AT" dirty="0"/>
          </a:p>
          <a:p>
            <a:pPr lvl="2"/>
            <a:endParaRPr lang="de-AT" dirty="0"/>
          </a:p>
          <a:p>
            <a:endParaRPr lang="de-AT" dirty="0"/>
          </a:p>
        </p:txBody>
      </p:sp>
      <p:pic>
        <p:nvPicPr>
          <p:cNvPr id="2050" name="Picture 2" descr="React – Wikipedia">
            <a:extLst>
              <a:ext uri="{FF2B5EF4-FFF2-40B4-BE49-F238E27FC236}">
                <a16:creationId xmlns:a16="http://schemas.microsoft.com/office/drawing/2014/main" id="{59E70242-3A64-17F6-604D-044A6C434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9560" y="2053452"/>
            <a:ext cx="3515224" cy="305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F937F5-A9DE-1623-E05D-C1200550CB11}"/>
              </a:ext>
            </a:extLst>
          </p:cNvPr>
          <p:cNvSpPr>
            <a:spLocks noGrp="1"/>
          </p:cNvSpPr>
          <p:nvPr>
            <p:ph type="title"/>
          </p:nvPr>
        </p:nvSpPr>
        <p:spPr/>
        <p:txBody>
          <a:bodyPr/>
          <a:lstStyle/>
          <a:p>
            <a:r>
              <a:rPr lang="de-AT" dirty="0"/>
              <a:t>Übung zu </a:t>
            </a:r>
            <a:r>
              <a:rPr lang="de-AT" dirty="0" err="1"/>
              <a:t>React</a:t>
            </a:r>
            <a:r>
              <a:rPr lang="de-AT" dirty="0"/>
              <a:t> &amp; JSX </a:t>
            </a:r>
          </a:p>
        </p:txBody>
      </p:sp>
      <p:sp>
        <p:nvSpPr>
          <p:cNvPr id="3" name="Inhaltsplatzhalter 2">
            <a:extLst>
              <a:ext uri="{FF2B5EF4-FFF2-40B4-BE49-F238E27FC236}">
                <a16:creationId xmlns:a16="http://schemas.microsoft.com/office/drawing/2014/main" id="{9A38214A-622F-FE61-7A54-93C89F4C53F8}"/>
              </a:ext>
            </a:extLst>
          </p:cNvPr>
          <p:cNvSpPr>
            <a:spLocks noGrp="1"/>
          </p:cNvSpPr>
          <p:nvPr>
            <p:ph idx="1"/>
          </p:nvPr>
        </p:nvSpPr>
        <p:spPr>
          <a:xfrm>
            <a:off x="981513" y="2057400"/>
            <a:ext cx="7298421" cy="4502791"/>
          </a:xfrm>
        </p:spPr>
        <p:txBody>
          <a:bodyPr>
            <a:normAutofit fontScale="92500"/>
          </a:bodyPr>
          <a:lstStyle/>
          <a:p>
            <a:r>
              <a:rPr lang="de-AT" dirty="0"/>
              <a:t>Definiere eine Variable </a:t>
            </a:r>
            <a:r>
              <a:rPr lang="de-AT" dirty="0" err="1"/>
              <a:t>let</a:t>
            </a:r>
            <a:r>
              <a:rPr lang="de-AT" dirty="0"/>
              <a:t> </a:t>
            </a:r>
            <a:r>
              <a:rPr lang="de-AT" dirty="0" err="1"/>
              <a:t>color</a:t>
            </a:r>
            <a:r>
              <a:rPr lang="de-AT" dirty="0"/>
              <a:t> = [beliebige Farbe] innerhalb von </a:t>
            </a:r>
            <a:r>
              <a:rPr lang="de-AT" dirty="0" err="1"/>
              <a:t>MyParentComponent</a:t>
            </a:r>
            <a:endParaRPr lang="de-AT" dirty="0"/>
          </a:p>
          <a:p>
            <a:r>
              <a:rPr lang="de-AT" dirty="0"/>
              <a:t>Übergib die Farbe als </a:t>
            </a:r>
            <a:r>
              <a:rPr lang="de-AT" dirty="0" err="1"/>
              <a:t>prop</a:t>
            </a:r>
            <a:r>
              <a:rPr lang="de-AT" dirty="0"/>
              <a:t> an die </a:t>
            </a:r>
            <a:r>
              <a:rPr lang="de-AT" dirty="0" err="1"/>
              <a:t>MyNestedComponent</a:t>
            </a:r>
            <a:r>
              <a:rPr lang="de-AT" dirty="0"/>
              <a:t> </a:t>
            </a:r>
          </a:p>
          <a:p>
            <a:r>
              <a:rPr lang="de-AT" dirty="0"/>
              <a:t>In der „</a:t>
            </a:r>
            <a:r>
              <a:rPr lang="de-AT" dirty="0" err="1"/>
              <a:t>MyNestedComponent</a:t>
            </a:r>
            <a:r>
              <a:rPr lang="de-AT" dirty="0"/>
              <a:t>“ wird die übergebene Farbe verwendet um die Textfarbe zu definieren. Verwende dafür Inline Styling</a:t>
            </a:r>
          </a:p>
          <a:p>
            <a:r>
              <a:rPr lang="de-AT" dirty="0"/>
              <a:t>Zusatzaufgabe (etwas schwerer): </a:t>
            </a:r>
          </a:p>
          <a:p>
            <a:pPr lvl="1"/>
            <a:r>
              <a:rPr lang="de-AT" dirty="0"/>
              <a:t>Definiere eine zusätzliche Variable </a:t>
            </a:r>
            <a:r>
              <a:rPr lang="de-AT" dirty="0" err="1"/>
              <a:t>let</a:t>
            </a:r>
            <a:r>
              <a:rPr lang="de-AT" dirty="0"/>
              <a:t> </a:t>
            </a:r>
            <a:r>
              <a:rPr lang="de-AT" dirty="0" err="1"/>
              <a:t>componentVisibility</a:t>
            </a:r>
            <a:r>
              <a:rPr lang="de-AT" dirty="0"/>
              <a:t> = </a:t>
            </a:r>
            <a:r>
              <a:rPr lang="de-AT" dirty="0" err="1"/>
              <a:t>true</a:t>
            </a:r>
            <a:r>
              <a:rPr lang="de-AT" dirty="0"/>
              <a:t>/</a:t>
            </a:r>
            <a:r>
              <a:rPr lang="de-AT" dirty="0" err="1"/>
              <a:t>false</a:t>
            </a:r>
            <a:r>
              <a:rPr lang="de-AT" dirty="0"/>
              <a:t> innerhalb von </a:t>
            </a:r>
            <a:r>
              <a:rPr lang="de-AT" dirty="0" err="1"/>
              <a:t>MyParentComponent</a:t>
            </a:r>
            <a:r>
              <a:rPr lang="de-AT" dirty="0"/>
              <a:t> und übergib diesen Wert als </a:t>
            </a:r>
            <a:r>
              <a:rPr lang="de-AT" dirty="0" err="1"/>
              <a:t>prop</a:t>
            </a:r>
            <a:r>
              <a:rPr lang="de-AT" dirty="0"/>
              <a:t> an </a:t>
            </a:r>
            <a:r>
              <a:rPr lang="de-AT" dirty="0" err="1"/>
              <a:t>MyNestedComponent</a:t>
            </a:r>
            <a:endParaRPr lang="de-AT" dirty="0"/>
          </a:p>
          <a:p>
            <a:pPr lvl="1"/>
            <a:r>
              <a:rPr lang="de-AT" dirty="0"/>
              <a:t>Implementiere Logik in </a:t>
            </a:r>
            <a:r>
              <a:rPr lang="de-AT" dirty="0" err="1"/>
              <a:t>MyNestedComponent</a:t>
            </a:r>
            <a:r>
              <a:rPr lang="de-AT" dirty="0"/>
              <a:t> wodurch die Komponente nur gerendert wird wenn </a:t>
            </a:r>
            <a:r>
              <a:rPr lang="de-AT" dirty="0" err="1"/>
              <a:t>componentVisibility</a:t>
            </a:r>
            <a:r>
              <a:rPr lang="de-AT" dirty="0"/>
              <a:t> === </a:t>
            </a:r>
            <a:r>
              <a:rPr lang="de-AT" dirty="0" err="1"/>
              <a:t>true</a:t>
            </a:r>
            <a:br>
              <a:rPr lang="de-AT" dirty="0"/>
            </a:br>
            <a:r>
              <a:rPr lang="de-AT" dirty="0"/>
              <a:t>Achtung: Dafür darf kein Styling verwendet werden </a:t>
            </a:r>
            <a:r>
              <a:rPr lang="de-AT" dirty="0" err="1"/>
              <a:t>bsp</a:t>
            </a:r>
            <a:r>
              <a:rPr lang="de-AT" dirty="0"/>
              <a:t>: </a:t>
            </a:r>
            <a:r>
              <a:rPr lang="de-AT" dirty="0" err="1"/>
              <a:t>display</a:t>
            </a:r>
            <a:r>
              <a:rPr lang="de-AT" dirty="0"/>
              <a:t> oder </a:t>
            </a:r>
            <a:r>
              <a:rPr lang="de-AT" dirty="0" err="1"/>
              <a:t>visibility</a:t>
            </a:r>
            <a:endParaRPr lang="de-AT" dirty="0"/>
          </a:p>
          <a:p>
            <a:pPr lvl="1"/>
            <a:endParaRPr lang="de-AT" dirty="0"/>
          </a:p>
          <a:p>
            <a:endParaRPr lang="de-AT" dirty="0"/>
          </a:p>
        </p:txBody>
      </p:sp>
      <p:pic>
        <p:nvPicPr>
          <p:cNvPr id="4" name="Picture 2" descr="JSX">
            <a:extLst>
              <a:ext uri="{FF2B5EF4-FFF2-40B4-BE49-F238E27FC236}">
                <a16:creationId xmlns:a16="http://schemas.microsoft.com/office/drawing/2014/main" id="{02C9A8BA-7E70-3EEC-BA04-36A6B1140B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14"/>
          <a:stretch/>
        </p:blipFill>
        <p:spPr bwMode="auto">
          <a:xfrm>
            <a:off x="9080026" y="4498848"/>
            <a:ext cx="2504186" cy="12409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act – Wikipedia">
            <a:extLst>
              <a:ext uri="{FF2B5EF4-FFF2-40B4-BE49-F238E27FC236}">
                <a16:creationId xmlns:a16="http://schemas.microsoft.com/office/drawing/2014/main" id="{F7A94A40-50F1-686D-4C11-6C2ECE97251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278736" y="2148840"/>
            <a:ext cx="2106766" cy="183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8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Bilder einfügen</a:t>
            </a:r>
            <a:endParaRPr lang="en-US" dirty="0"/>
          </a:p>
        </p:txBody>
      </p:sp>
      <p:sp>
        <p:nvSpPr>
          <p:cNvPr id="3" name="Inhaltsplatzhalter 2"/>
          <p:cNvSpPr>
            <a:spLocks noGrp="1"/>
          </p:cNvSpPr>
          <p:nvPr>
            <p:ph idx="1"/>
          </p:nvPr>
        </p:nvSpPr>
        <p:spPr>
          <a:xfrm>
            <a:off x="931985" y="2057400"/>
            <a:ext cx="6321669" cy="4137259"/>
          </a:xfrm>
        </p:spPr>
        <p:txBody>
          <a:bodyPr/>
          <a:lstStyle/>
          <a:p>
            <a:r>
              <a:rPr lang="de-AT" dirty="0"/>
              <a:t>Um Bilder in </a:t>
            </a:r>
            <a:r>
              <a:rPr lang="de-AT" dirty="0" err="1"/>
              <a:t>React</a:t>
            </a:r>
            <a:r>
              <a:rPr lang="de-AT" dirty="0"/>
              <a:t> einzubinden muss es zunächst importiert werden</a:t>
            </a:r>
          </a:p>
          <a:p>
            <a:pPr lvl="1"/>
            <a:r>
              <a:rPr lang="de-AT" dirty="0" err="1"/>
              <a:t>Bsp</a:t>
            </a:r>
            <a:r>
              <a:rPr lang="de-AT" dirty="0"/>
              <a:t>: </a:t>
            </a:r>
            <a:r>
              <a:rPr lang="de-AT" dirty="0" err="1"/>
              <a:t>import</a:t>
            </a:r>
            <a:r>
              <a:rPr lang="de-AT" dirty="0"/>
              <a:t> </a:t>
            </a:r>
            <a:r>
              <a:rPr lang="de-AT" dirty="0" err="1"/>
              <a:t>image</a:t>
            </a:r>
            <a:r>
              <a:rPr lang="de-AT" dirty="0"/>
              <a:t> </a:t>
            </a:r>
            <a:r>
              <a:rPr lang="de-AT" dirty="0" err="1"/>
              <a:t>from</a:t>
            </a:r>
            <a:r>
              <a:rPr lang="de-AT" dirty="0"/>
              <a:t> „./</a:t>
            </a:r>
            <a:r>
              <a:rPr lang="de-AT" dirty="0" err="1"/>
              <a:t>images</a:t>
            </a:r>
            <a:r>
              <a:rPr lang="de-AT" dirty="0"/>
              <a:t>/image.png“</a:t>
            </a:r>
          </a:p>
          <a:p>
            <a:pPr lvl="1"/>
            <a:endParaRPr lang="de-AT" dirty="0"/>
          </a:p>
          <a:p>
            <a:r>
              <a:rPr lang="de-AT" dirty="0"/>
              <a:t>Danach wird die importierte Variable als </a:t>
            </a:r>
            <a:r>
              <a:rPr lang="de-AT" dirty="0" err="1"/>
              <a:t>src</a:t>
            </a:r>
            <a:r>
              <a:rPr lang="de-AT" dirty="0"/>
              <a:t> eines </a:t>
            </a:r>
            <a:r>
              <a:rPr lang="de-AT" dirty="0" err="1"/>
              <a:t>img</a:t>
            </a:r>
            <a:r>
              <a:rPr lang="de-AT" dirty="0"/>
              <a:t> Tags eingebunden</a:t>
            </a:r>
          </a:p>
          <a:p>
            <a:pPr lvl="1"/>
            <a:r>
              <a:rPr lang="de-AT" dirty="0" err="1"/>
              <a:t>Bsp</a:t>
            </a:r>
            <a:r>
              <a:rPr lang="de-AT" dirty="0"/>
              <a:t>: &lt;</a:t>
            </a:r>
            <a:r>
              <a:rPr lang="de-AT" dirty="0" err="1"/>
              <a:t>img</a:t>
            </a:r>
            <a:r>
              <a:rPr lang="de-AT" dirty="0"/>
              <a:t> </a:t>
            </a:r>
            <a:r>
              <a:rPr lang="de-AT" dirty="0" err="1"/>
              <a:t>src</a:t>
            </a:r>
            <a:r>
              <a:rPr lang="de-AT" dirty="0"/>
              <a:t>={</a:t>
            </a:r>
            <a:r>
              <a:rPr lang="de-AT" dirty="0" err="1"/>
              <a:t>image</a:t>
            </a:r>
            <a:r>
              <a:rPr lang="de-AT" dirty="0"/>
              <a:t>}&gt;</a:t>
            </a:r>
            <a:endParaRPr lang="en-US" dirty="0"/>
          </a:p>
        </p:txBody>
      </p:sp>
      <p:pic>
        <p:nvPicPr>
          <p:cNvPr id="4" name="Grafik 3"/>
          <p:cNvPicPr>
            <a:picLocks noChangeAspect="1"/>
          </p:cNvPicPr>
          <p:nvPr/>
        </p:nvPicPr>
        <p:blipFill>
          <a:blip r:embed="rId2"/>
          <a:stretch>
            <a:fillRect/>
          </a:stretch>
        </p:blipFill>
        <p:spPr>
          <a:xfrm>
            <a:off x="7395359" y="2130288"/>
            <a:ext cx="4377409" cy="2705482"/>
          </a:xfrm>
          <a:prstGeom prst="rect">
            <a:avLst/>
          </a:prstGeom>
        </p:spPr>
      </p:pic>
    </p:spTree>
    <p:extLst>
      <p:ext uri="{BB962C8B-B14F-4D97-AF65-F5344CB8AC3E}">
        <p14:creationId xmlns:p14="http://schemas.microsoft.com/office/powerpoint/2010/main" val="133740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D4181-A115-7F22-1952-0A114A6892A1}"/>
              </a:ext>
            </a:extLst>
          </p:cNvPr>
          <p:cNvSpPr>
            <a:spLocks noGrp="1"/>
          </p:cNvSpPr>
          <p:nvPr>
            <p:ph type="title"/>
          </p:nvPr>
        </p:nvSpPr>
        <p:spPr>
          <a:xfrm>
            <a:off x="973123" y="685800"/>
            <a:ext cx="9580578" cy="1371600"/>
          </a:xfrm>
        </p:spPr>
        <p:txBody>
          <a:bodyPr/>
          <a:lstStyle/>
          <a:p>
            <a:r>
              <a:rPr lang="de-AT" dirty="0"/>
              <a:t>Übung zur Wiederholung „The Dice Game“</a:t>
            </a:r>
          </a:p>
        </p:txBody>
      </p:sp>
      <p:sp>
        <p:nvSpPr>
          <p:cNvPr id="3" name="Inhaltsplatzhalter 2">
            <a:extLst>
              <a:ext uri="{FF2B5EF4-FFF2-40B4-BE49-F238E27FC236}">
                <a16:creationId xmlns:a16="http://schemas.microsoft.com/office/drawing/2014/main" id="{B88CA1EC-F8D8-8168-D2C6-53A3BB562FD5}"/>
              </a:ext>
            </a:extLst>
          </p:cNvPr>
          <p:cNvSpPr>
            <a:spLocks noGrp="1"/>
          </p:cNvSpPr>
          <p:nvPr>
            <p:ph idx="1"/>
          </p:nvPr>
        </p:nvSpPr>
        <p:spPr>
          <a:xfrm>
            <a:off x="832104" y="2057400"/>
            <a:ext cx="6574536" cy="4137259"/>
          </a:xfrm>
        </p:spPr>
        <p:txBody>
          <a:bodyPr>
            <a:normAutofit fontScale="92500" lnSpcReduction="10000"/>
          </a:bodyPr>
          <a:lstStyle/>
          <a:p>
            <a:r>
              <a:rPr lang="de-AT" dirty="0"/>
              <a:t>Wir haben bereits einmal das „Dice Game“ programmiert</a:t>
            </a:r>
          </a:p>
          <a:p>
            <a:r>
              <a:rPr lang="de-AT" dirty="0"/>
              <a:t>Das Programm soll je nachdem wer die höhere Zahl gewürfelt hat den Sieger ernennen. </a:t>
            </a:r>
          </a:p>
          <a:p>
            <a:r>
              <a:rPr lang="de-AT" dirty="0"/>
              <a:t>Wenn die Seite neu geladen wird, werden erneut 2 Würfel gewürfelt</a:t>
            </a:r>
          </a:p>
          <a:p>
            <a:r>
              <a:rPr lang="de-AT" dirty="0"/>
              <a:t>Innerhalb der </a:t>
            </a:r>
            <a:r>
              <a:rPr lang="de-AT" dirty="0" err="1"/>
              <a:t>DiceGame</a:t>
            </a:r>
            <a:r>
              <a:rPr lang="de-AT" dirty="0"/>
              <a:t> Komponente sollen die Zufallszahlen der Würfel bestimmt werden und über </a:t>
            </a:r>
            <a:r>
              <a:rPr lang="de-AT" dirty="0" err="1"/>
              <a:t>props</a:t>
            </a:r>
            <a:r>
              <a:rPr lang="de-AT" dirty="0"/>
              <a:t> an die Dice Komponente übergeben werden</a:t>
            </a:r>
          </a:p>
          <a:p>
            <a:r>
              <a:rPr lang="de-AT" dirty="0"/>
              <a:t>Innerhalb der </a:t>
            </a:r>
            <a:r>
              <a:rPr lang="de-AT" dirty="0" err="1"/>
              <a:t>DiceGame</a:t>
            </a:r>
            <a:r>
              <a:rPr lang="de-AT" dirty="0"/>
              <a:t> Komponente soll der Gewinner des Spiels bestimmt werden und über </a:t>
            </a:r>
            <a:r>
              <a:rPr lang="de-AT" dirty="0" err="1"/>
              <a:t>props</a:t>
            </a:r>
            <a:r>
              <a:rPr lang="de-AT" dirty="0"/>
              <a:t> an die Header Komponente übergeben werden</a:t>
            </a:r>
          </a:p>
          <a:p>
            <a:r>
              <a:rPr lang="de-AT" dirty="0"/>
              <a:t>Die Komponenten sollten folgender Baumstruktur entsprechen</a:t>
            </a:r>
          </a:p>
        </p:txBody>
      </p:sp>
      <p:pic>
        <p:nvPicPr>
          <p:cNvPr id="4" name="Grafik 3">
            <a:extLst>
              <a:ext uri="{FF2B5EF4-FFF2-40B4-BE49-F238E27FC236}">
                <a16:creationId xmlns:a16="http://schemas.microsoft.com/office/drawing/2014/main" id="{1ECC4204-021A-3751-E721-4342A75F3C00}"/>
              </a:ext>
            </a:extLst>
          </p:cNvPr>
          <p:cNvPicPr>
            <a:picLocks noChangeAspect="1"/>
          </p:cNvPicPr>
          <p:nvPr/>
        </p:nvPicPr>
        <p:blipFill>
          <a:blip r:embed="rId2"/>
          <a:stretch>
            <a:fillRect/>
          </a:stretch>
        </p:blipFill>
        <p:spPr>
          <a:xfrm>
            <a:off x="7935984" y="2057400"/>
            <a:ext cx="3971799" cy="2210339"/>
          </a:xfrm>
          <a:prstGeom prst="rect">
            <a:avLst/>
          </a:prstGeom>
        </p:spPr>
      </p:pic>
      <p:pic>
        <p:nvPicPr>
          <p:cNvPr id="8" name="Grafik 7">
            <a:extLst>
              <a:ext uri="{FF2B5EF4-FFF2-40B4-BE49-F238E27FC236}">
                <a16:creationId xmlns:a16="http://schemas.microsoft.com/office/drawing/2014/main" id="{9321F513-7EFB-78D8-976F-C27C0F903814}"/>
              </a:ext>
            </a:extLst>
          </p:cNvPr>
          <p:cNvPicPr>
            <a:picLocks noChangeAspect="1"/>
          </p:cNvPicPr>
          <p:nvPr/>
        </p:nvPicPr>
        <p:blipFill>
          <a:blip r:embed="rId3"/>
          <a:stretch>
            <a:fillRect/>
          </a:stretch>
        </p:blipFill>
        <p:spPr>
          <a:xfrm>
            <a:off x="8142837" y="4642618"/>
            <a:ext cx="1930157" cy="1291837"/>
          </a:xfrm>
          <a:prstGeom prst="rect">
            <a:avLst/>
          </a:prstGeom>
        </p:spPr>
      </p:pic>
    </p:spTree>
    <p:extLst>
      <p:ext uri="{BB962C8B-B14F-4D97-AF65-F5344CB8AC3E}">
        <p14:creationId xmlns:p14="http://schemas.microsoft.com/office/powerpoint/2010/main" val="332588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6D437-81CD-481F-2EAA-833B08647FFC}"/>
              </a:ext>
            </a:extLst>
          </p:cNvPr>
          <p:cNvSpPr>
            <a:spLocks noGrp="1"/>
          </p:cNvSpPr>
          <p:nvPr>
            <p:ph type="title"/>
          </p:nvPr>
        </p:nvSpPr>
        <p:spPr>
          <a:xfrm>
            <a:off x="1235963" y="690773"/>
            <a:ext cx="8915402" cy="1371600"/>
          </a:xfrm>
        </p:spPr>
        <p:txBody>
          <a:bodyPr/>
          <a:lstStyle/>
          <a:p>
            <a:r>
              <a:rPr lang="de-AT" dirty="0"/>
              <a:t>Komponenten ineinander verschachteln</a:t>
            </a:r>
          </a:p>
        </p:txBody>
      </p:sp>
      <p:sp>
        <p:nvSpPr>
          <p:cNvPr id="3" name="Inhaltsplatzhalter 2">
            <a:extLst>
              <a:ext uri="{FF2B5EF4-FFF2-40B4-BE49-F238E27FC236}">
                <a16:creationId xmlns:a16="http://schemas.microsoft.com/office/drawing/2014/main" id="{8DCE66FE-51EB-BEB0-C7B5-68B1144E28A5}"/>
              </a:ext>
            </a:extLst>
          </p:cNvPr>
          <p:cNvSpPr>
            <a:spLocks noGrp="1"/>
          </p:cNvSpPr>
          <p:nvPr>
            <p:ph idx="1"/>
          </p:nvPr>
        </p:nvSpPr>
        <p:spPr>
          <a:xfrm>
            <a:off x="901512" y="2057400"/>
            <a:ext cx="7895016" cy="4137259"/>
          </a:xfrm>
        </p:spPr>
        <p:txBody>
          <a:bodyPr/>
          <a:lstStyle/>
          <a:p>
            <a:r>
              <a:rPr lang="de-AT" dirty="0"/>
              <a:t>Es ist üblich, eingebaute Browser-Tags zu verschachteln.</a:t>
            </a:r>
          </a:p>
          <a:p>
            <a:r>
              <a:rPr lang="de-AT" dirty="0"/>
              <a:t>Häufig möchten wir unsere eigenen </a:t>
            </a:r>
            <a:r>
              <a:rPr lang="de-AT" dirty="0" err="1"/>
              <a:t>React</a:t>
            </a:r>
            <a:r>
              <a:rPr lang="de-AT" dirty="0"/>
              <a:t> Komponenten ineinander verschachteln.</a:t>
            </a:r>
          </a:p>
          <a:p>
            <a:r>
              <a:rPr lang="de-AT" dirty="0"/>
              <a:t>Wenn Inhalte innerhalb eines JSX-Tags verschachtelt werden, wird die übergeordnete Komponente diese Inhalte in einer </a:t>
            </a:r>
            <a:r>
              <a:rPr lang="de-AT" dirty="0" err="1"/>
              <a:t>Prop</a:t>
            </a:r>
            <a:r>
              <a:rPr lang="de-AT" dirty="0"/>
              <a:t> namens </a:t>
            </a:r>
            <a:r>
              <a:rPr lang="de-AT" dirty="0" err="1"/>
              <a:t>children</a:t>
            </a:r>
            <a:r>
              <a:rPr lang="de-AT" dirty="0"/>
              <a:t> erhalten.</a:t>
            </a:r>
          </a:p>
          <a:p>
            <a:r>
              <a:rPr lang="de-AT" dirty="0"/>
              <a:t>Die </a:t>
            </a:r>
            <a:r>
              <a:rPr lang="de-AT" dirty="0" err="1"/>
              <a:t>children-Prop</a:t>
            </a:r>
            <a:r>
              <a:rPr lang="de-AT" dirty="0"/>
              <a:t> ermöglicht es der übergeordneten Komponente, den Inhalt innerhalb des Tags zu rendern oder auf ihn zuzugreifen.</a:t>
            </a:r>
          </a:p>
          <a:p>
            <a:endParaRPr lang="de-AT" dirty="0"/>
          </a:p>
        </p:txBody>
      </p:sp>
      <p:pic>
        <p:nvPicPr>
          <p:cNvPr id="9" name="Grafik 8">
            <a:extLst>
              <a:ext uri="{FF2B5EF4-FFF2-40B4-BE49-F238E27FC236}">
                <a16:creationId xmlns:a16="http://schemas.microsoft.com/office/drawing/2014/main" id="{BA625556-CCFC-7D58-EAB8-E978E4F4BBCA}"/>
              </a:ext>
            </a:extLst>
          </p:cNvPr>
          <p:cNvPicPr>
            <a:picLocks noChangeAspect="1"/>
          </p:cNvPicPr>
          <p:nvPr/>
        </p:nvPicPr>
        <p:blipFill>
          <a:blip r:embed="rId2"/>
          <a:stretch>
            <a:fillRect/>
          </a:stretch>
        </p:blipFill>
        <p:spPr>
          <a:xfrm>
            <a:off x="8979408" y="2011183"/>
            <a:ext cx="2912793" cy="4398911"/>
          </a:xfrm>
          <a:prstGeom prst="rect">
            <a:avLst/>
          </a:prstGeom>
        </p:spPr>
      </p:pic>
    </p:spTree>
    <p:extLst>
      <p:ext uri="{BB962C8B-B14F-4D97-AF65-F5344CB8AC3E}">
        <p14:creationId xmlns:p14="http://schemas.microsoft.com/office/powerpoint/2010/main" val="2822789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A5B5A-66E6-7523-587A-62572C1F1FCB}"/>
              </a:ext>
            </a:extLst>
          </p:cNvPr>
          <p:cNvSpPr>
            <a:spLocks noGrp="1"/>
          </p:cNvSpPr>
          <p:nvPr>
            <p:ph type="title"/>
          </p:nvPr>
        </p:nvSpPr>
        <p:spPr/>
        <p:txBody>
          <a:bodyPr/>
          <a:lstStyle/>
          <a:p>
            <a:r>
              <a:rPr lang="de-AT" dirty="0" err="1"/>
              <a:t>Conditional</a:t>
            </a:r>
            <a:r>
              <a:rPr lang="de-AT" dirty="0"/>
              <a:t> Rendering</a:t>
            </a:r>
          </a:p>
        </p:txBody>
      </p:sp>
      <p:sp>
        <p:nvSpPr>
          <p:cNvPr id="3" name="Inhaltsplatzhalter 2">
            <a:extLst>
              <a:ext uri="{FF2B5EF4-FFF2-40B4-BE49-F238E27FC236}">
                <a16:creationId xmlns:a16="http://schemas.microsoft.com/office/drawing/2014/main" id="{CDCD0E65-C0E1-9349-0C7F-C951FDE675B1}"/>
              </a:ext>
            </a:extLst>
          </p:cNvPr>
          <p:cNvSpPr>
            <a:spLocks noGrp="1"/>
          </p:cNvSpPr>
          <p:nvPr>
            <p:ph idx="1"/>
          </p:nvPr>
        </p:nvSpPr>
        <p:spPr>
          <a:xfrm>
            <a:off x="521208" y="2057400"/>
            <a:ext cx="7708392" cy="4137259"/>
          </a:xfrm>
        </p:spPr>
        <p:txBody>
          <a:bodyPr/>
          <a:lstStyle/>
          <a:p>
            <a:r>
              <a:rPr lang="de-AT" dirty="0"/>
              <a:t>In </a:t>
            </a:r>
            <a:r>
              <a:rPr lang="de-AT" dirty="0" err="1"/>
              <a:t>React</a:t>
            </a:r>
            <a:r>
              <a:rPr lang="de-AT" dirty="0"/>
              <a:t> können wir JSX bedingt rendern, indem wir:</a:t>
            </a:r>
          </a:p>
          <a:p>
            <a:r>
              <a:rPr lang="de-AT" dirty="0"/>
              <a:t>Innerhalb von JavaScript (außerhalb vom </a:t>
            </a:r>
            <a:r>
              <a:rPr lang="de-AT" dirty="0" err="1"/>
              <a:t>return</a:t>
            </a:r>
            <a:r>
              <a:rPr lang="de-AT" dirty="0"/>
              <a:t> Statement) :</a:t>
            </a:r>
          </a:p>
          <a:p>
            <a:pPr lvl="1"/>
            <a:r>
              <a:rPr lang="de-AT" dirty="0"/>
              <a:t> JavaScript-Syntax wie </a:t>
            </a:r>
            <a:r>
              <a:rPr lang="de-AT" dirty="0" err="1"/>
              <a:t>if</a:t>
            </a:r>
            <a:r>
              <a:rPr lang="de-AT" dirty="0"/>
              <a:t>-Anweisungen</a:t>
            </a:r>
          </a:p>
          <a:p>
            <a:pPr lvl="1"/>
            <a:r>
              <a:rPr lang="de-AT" dirty="0"/>
              <a:t>Ternäre Operatoren (&amp;&amp; und ? :) verwenden</a:t>
            </a:r>
          </a:p>
          <a:p>
            <a:r>
              <a:rPr lang="de-AT" dirty="0"/>
              <a:t>Innerhalb vom JSX Code:</a:t>
            </a:r>
          </a:p>
          <a:p>
            <a:pPr lvl="1"/>
            <a:r>
              <a:rPr lang="de-AT" dirty="0"/>
              <a:t>Ternäre Operatoren (&amp;&amp; und ? :)</a:t>
            </a:r>
          </a:p>
          <a:p>
            <a:pPr lvl="1"/>
            <a:r>
              <a:rPr lang="de-AT" dirty="0" err="1"/>
              <a:t>If</a:t>
            </a:r>
            <a:r>
              <a:rPr lang="de-AT" dirty="0"/>
              <a:t>-Anweisungen können </a:t>
            </a:r>
            <a:r>
              <a:rPr lang="de-AT" b="1" dirty="0"/>
              <a:t>nicht</a:t>
            </a:r>
            <a:r>
              <a:rPr lang="de-AT" dirty="0"/>
              <a:t> innerhalb von JSX Code verwendet werden</a:t>
            </a:r>
          </a:p>
          <a:p>
            <a:pPr marL="0" indent="0">
              <a:buNone/>
            </a:pPr>
            <a:endParaRPr lang="de-AT" dirty="0"/>
          </a:p>
          <a:p>
            <a:endParaRPr lang="de-AT" dirty="0"/>
          </a:p>
          <a:p>
            <a:endParaRPr lang="de-AT" dirty="0"/>
          </a:p>
        </p:txBody>
      </p:sp>
      <p:pic>
        <p:nvPicPr>
          <p:cNvPr id="5" name="Grafik 4">
            <a:extLst>
              <a:ext uri="{FF2B5EF4-FFF2-40B4-BE49-F238E27FC236}">
                <a16:creationId xmlns:a16="http://schemas.microsoft.com/office/drawing/2014/main" id="{3D46DE6B-FE2E-28B4-04F3-C364F892B4ED}"/>
              </a:ext>
            </a:extLst>
          </p:cNvPr>
          <p:cNvPicPr>
            <a:picLocks noChangeAspect="1"/>
          </p:cNvPicPr>
          <p:nvPr/>
        </p:nvPicPr>
        <p:blipFill>
          <a:blip r:embed="rId2"/>
          <a:stretch>
            <a:fillRect/>
          </a:stretch>
        </p:blipFill>
        <p:spPr>
          <a:xfrm>
            <a:off x="8462149" y="1109954"/>
            <a:ext cx="3505689" cy="847843"/>
          </a:xfrm>
          <a:prstGeom prst="rect">
            <a:avLst/>
          </a:prstGeom>
        </p:spPr>
      </p:pic>
      <p:pic>
        <p:nvPicPr>
          <p:cNvPr id="7" name="Grafik 6">
            <a:extLst>
              <a:ext uri="{FF2B5EF4-FFF2-40B4-BE49-F238E27FC236}">
                <a16:creationId xmlns:a16="http://schemas.microsoft.com/office/drawing/2014/main" id="{54B519E0-71F7-463F-F921-D769DE64D574}"/>
              </a:ext>
            </a:extLst>
          </p:cNvPr>
          <p:cNvPicPr>
            <a:picLocks noChangeAspect="1"/>
          </p:cNvPicPr>
          <p:nvPr/>
        </p:nvPicPr>
        <p:blipFill>
          <a:blip r:embed="rId3"/>
          <a:stretch>
            <a:fillRect/>
          </a:stretch>
        </p:blipFill>
        <p:spPr>
          <a:xfrm>
            <a:off x="8462149" y="3610076"/>
            <a:ext cx="3208643" cy="1132463"/>
          </a:xfrm>
          <a:prstGeom prst="rect">
            <a:avLst/>
          </a:prstGeom>
        </p:spPr>
      </p:pic>
      <p:sp>
        <p:nvSpPr>
          <p:cNvPr id="8" name="Textfeld 7">
            <a:extLst>
              <a:ext uri="{FF2B5EF4-FFF2-40B4-BE49-F238E27FC236}">
                <a16:creationId xmlns:a16="http://schemas.microsoft.com/office/drawing/2014/main" id="{04354A35-EB4F-9590-CC52-FFA093967A46}"/>
              </a:ext>
            </a:extLst>
          </p:cNvPr>
          <p:cNvSpPr txBox="1"/>
          <p:nvPr/>
        </p:nvSpPr>
        <p:spPr>
          <a:xfrm>
            <a:off x="771787" y="5416860"/>
            <a:ext cx="10489107" cy="92333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de-AT" dirty="0"/>
              <a:t>Ternäre Operatoren in Beispielen:</a:t>
            </a:r>
          </a:p>
          <a:p>
            <a:r>
              <a:rPr lang="de-AT" dirty="0"/>
              <a:t>&amp;&amp;:  Wenn Bedingung erfüllt ist, (&amp;&amp;) dann rendere </a:t>
            </a:r>
            <a:r>
              <a:rPr lang="de-AT" dirty="0" err="1"/>
              <a:t>name</a:t>
            </a:r>
            <a:r>
              <a:rPr lang="de-AT" dirty="0"/>
              <a:t> + „ ✅“. Sonst rendere nichts (null)</a:t>
            </a:r>
          </a:p>
          <a:p>
            <a:r>
              <a:rPr lang="de-AT" dirty="0"/>
              <a:t>?:      Wenn Bedingung erfüllt ist, (?) dann rendere </a:t>
            </a:r>
            <a:r>
              <a:rPr lang="de-AT" dirty="0" err="1"/>
              <a:t>name</a:t>
            </a:r>
            <a:r>
              <a:rPr lang="de-AT" dirty="0"/>
              <a:t> + „ ✅“. (</a:t>
            </a:r>
            <a:r>
              <a:rPr lang="de-AT" dirty="0">
                <a:sym typeface="Wingdings" panose="05000000000000000000" pitchFamily="2" charset="2"/>
              </a:rPr>
              <a:t>:) s</a:t>
            </a:r>
            <a:r>
              <a:rPr lang="de-AT" dirty="0"/>
              <a:t>onst rendere </a:t>
            </a:r>
            <a:r>
              <a:rPr lang="de-AT" dirty="0" err="1"/>
              <a:t>name</a:t>
            </a:r>
            <a:endParaRPr lang="de-AT" dirty="0"/>
          </a:p>
        </p:txBody>
      </p:sp>
      <p:pic>
        <p:nvPicPr>
          <p:cNvPr id="10" name="Grafik 9">
            <a:extLst>
              <a:ext uri="{FF2B5EF4-FFF2-40B4-BE49-F238E27FC236}">
                <a16:creationId xmlns:a16="http://schemas.microsoft.com/office/drawing/2014/main" id="{6B8483A6-7A26-3A6E-E9F5-90CA12375BF8}"/>
              </a:ext>
            </a:extLst>
          </p:cNvPr>
          <p:cNvPicPr>
            <a:picLocks noChangeAspect="1"/>
          </p:cNvPicPr>
          <p:nvPr/>
        </p:nvPicPr>
        <p:blipFill>
          <a:blip r:embed="rId4"/>
          <a:stretch>
            <a:fillRect/>
          </a:stretch>
        </p:blipFill>
        <p:spPr>
          <a:xfrm>
            <a:off x="8462149" y="2318567"/>
            <a:ext cx="2798745" cy="1219371"/>
          </a:xfrm>
          <a:prstGeom prst="rect">
            <a:avLst/>
          </a:prstGeom>
        </p:spPr>
      </p:pic>
      <p:sp>
        <p:nvSpPr>
          <p:cNvPr id="11" name="Textfeld 10">
            <a:extLst>
              <a:ext uri="{FF2B5EF4-FFF2-40B4-BE49-F238E27FC236}">
                <a16:creationId xmlns:a16="http://schemas.microsoft.com/office/drawing/2014/main" id="{D4992D4B-89C8-61F8-D731-093695FF73CA}"/>
              </a:ext>
            </a:extLst>
          </p:cNvPr>
          <p:cNvSpPr txBox="1"/>
          <p:nvPr/>
        </p:nvSpPr>
        <p:spPr>
          <a:xfrm>
            <a:off x="8462149" y="1957797"/>
            <a:ext cx="3505689" cy="261610"/>
          </a:xfrm>
          <a:prstGeom prst="rect">
            <a:avLst/>
          </a:prstGeom>
          <a:noFill/>
        </p:spPr>
        <p:txBody>
          <a:bodyPr wrap="square" rtlCol="0">
            <a:spAutoFit/>
          </a:bodyPr>
          <a:lstStyle/>
          <a:p>
            <a:r>
              <a:rPr lang="de-AT" sz="1100" dirty="0" err="1"/>
              <a:t>If</a:t>
            </a:r>
            <a:r>
              <a:rPr lang="de-AT" sz="1100" dirty="0"/>
              <a:t> Anweisungen</a:t>
            </a:r>
          </a:p>
        </p:txBody>
      </p:sp>
      <p:sp>
        <p:nvSpPr>
          <p:cNvPr id="12" name="Textfeld 11">
            <a:extLst>
              <a:ext uri="{FF2B5EF4-FFF2-40B4-BE49-F238E27FC236}">
                <a16:creationId xmlns:a16="http://schemas.microsoft.com/office/drawing/2014/main" id="{FAF590E8-6DA4-B878-7111-C1D367FEF3B5}"/>
              </a:ext>
            </a:extLst>
          </p:cNvPr>
          <p:cNvSpPr txBox="1"/>
          <p:nvPr/>
        </p:nvSpPr>
        <p:spPr>
          <a:xfrm>
            <a:off x="8462148" y="4822462"/>
            <a:ext cx="3505689" cy="261610"/>
          </a:xfrm>
          <a:prstGeom prst="rect">
            <a:avLst/>
          </a:prstGeom>
          <a:noFill/>
        </p:spPr>
        <p:txBody>
          <a:bodyPr wrap="square" rtlCol="0">
            <a:spAutoFit/>
          </a:bodyPr>
          <a:lstStyle/>
          <a:p>
            <a:r>
              <a:rPr lang="de-AT" sz="1100" dirty="0"/>
              <a:t>Ternäre Operatoren &amp;&amp; / ?:</a:t>
            </a:r>
          </a:p>
        </p:txBody>
      </p:sp>
    </p:spTree>
    <p:extLst>
      <p:ext uri="{BB962C8B-B14F-4D97-AF65-F5344CB8AC3E}">
        <p14:creationId xmlns:p14="http://schemas.microsoft.com/office/powerpoint/2010/main" val="1086709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2EFB2-8559-6AD6-C495-6E0AD82208D1}"/>
              </a:ext>
            </a:extLst>
          </p:cNvPr>
          <p:cNvSpPr>
            <a:spLocks noGrp="1"/>
          </p:cNvSpPr>
          <p:nvPr>
            <p:ph type="title"/>
          </p:nvPr>
        </p:nvSpPr>
        <p:spPr>
          <a:xfrm>
            <a:off x="1261872" y="685800"/>
            <a:ext cx="9291829" cy="1371600"/>
          </a:xfrm>
        </p:spPr>
        <p:txBody>
          <a:bodyPr/>
          <a:lstStyle/>
          <a:p>
            <a:r>
              <a:rPr lang="de-AT" dirty="0"/>
              <a:t>Rendering von Listen</a:t>
            </a:r>
          </a:p>
        </p:txBody>
      </p:sp>
      <p:sp>
        <p:nvSpPr>
          <p:cNvPr id="3" name="Inhaltsplatzhalter 2">
            <a:extLst>
              <a:ext uri="{FF2B5EF4-FFF2-40B4-BE49-F238E27FC236}">
                <a16:creationId xmlns:a16="http://schemas.microsoft.com/office/drawing/2014/main" id="{20FDC68F-0F2D-F3C2-182C-29F6F6613C04}"/>
              </a:ext>
            </a:extLst>
          </p:cNvPr>
          <p:cNvSpPr>
            <a:spLocks noGrp="1"/>
          </p:cNvSpPr>
          <p:nvPr>
            <p:ph idx="1"/>
          </p:nvPr>
        </p:nvSpPr>
        <p:spPr>
          <a:xfrm>
            <a:off x="989902" y="2057400"/>
            <a:ext cx="5721292" cy="4137259"/>
          </a:xfrm>
        </p:spPr>
        <p:txBody>
          <a:bodyPr/>
          <a:lstStyle/>
          <a:p>
            <a:r>
              <a:rPr lang="de-AT" dirty="0"/>
              <a:t>Oft möchten wir die selbe Komponenten mit unterschiedlichen Daten, aus einem Array oder einem Objekt stammend, anzeigen.</a:t>
            </a:r>
          </a:p>
          <a:p>
            <a:r>
              <a:rPr lang="de-AT" dirty="0"/>
              <a:t>Dafür können wir die JavaScript-Methoden verwenden, um ein Array oder ein </a:t>
            </a:r>
            <a:r>
              <a:rPr lang="de-AT" dirty="0" err="1"/>
              <a:t>Object</a:t>
            </a:r>
            <a:r>
              <a:rPr lang="de-AT" dirty="0"/>
              <a:t> von Daten zu mappen</a:t>
            </a:r>
          </a:p>
          <a:p>
            <a:r>
              <a:rPr lang="de-AT" dirty="0" err="1"/>
              <a:t>map</a:t>
            </a:r>
            <a:r>
              <a:rPr lang="de-AT" dirty="0"/>
              <a:t>() wird verwendet, um ein Datenarray in ein Array von Komponenten zu transformieren.</a:t>
            </a:r>
          </a:p>
        </p:txBody>
      </p:sp>
      <p:pic>
        <p:nvPicPr>
          <p:cNvPr id="7" name="Grafik 6">
            <a:extLst>
              <a:ext uri="{FF2B5EF4-FFF2-40B4-BE49-F238E27FC236}">
                <a16:creationId xmlns:a16="http://schemas.microsoft.com/office/drawing/2014/main" id="{02CFCF04-A05B-F77E-6628-9D0E75CCF4A0}"/>
              </a:ext>
            </a:extLst>
          </p:cNvPr>
          <p:cNvPicPr>
            <a:picLocks noChangeAspect="1"/>
          </p:cNvPicPr>
          <p:nvPr/>
        </p:nvPicPr>
        <p:blipFill>
          <a:blip r:embed="rId2"/>
          <a:stretch>
            <a:fillRect/>
          </a:stretch>
        </p:blipFill>
        <p:spPr>
          <a:xfrm>
            <a:off x="7454723" y="2161808"/>
            <a:ext cx="4228176" cy="2995408"/>
          </a:xfrm>
          <a:prstGeom prst="rect">
            <a:avLst/>
          </a:prstGeom>
        </p:spPr>
      </p:pic>
    </p:spTree>
    <p:extLst>
      <p:ext uri="{BB962C8B-B14F-4D97-AF65-F5344CB8AC3E}">
        <p14:creationId xmlns:p14="http://schemas.microsoft.com/office/powerpoint/2010/main" val="363273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2EFB2-8559-6AD6-C495-6E0AD82208D1}"/>
              </a:ext>
            </a:extLst>
          </p:cNvPr>
          <p:cNvSpPr>
            <a:spLocks noGrp="1"/>
          </p:cNvSpPr>
          <p:nvPr>
            <p:ph type="title"/>
          </p:nvPr>
        </p:nvSpPr>
        <p:spPr>
          <a:xfrm>
            <a:off x="1261872" y="685800"/>
            <a:ext cx="9291829" cy="1371600"/>
          </a:xfrm>
        </p:spPr>
        <p:txBody>
          <a:bodyPr/>
          <a:lstStyle/>
          <a:p>
            <a:r>
              <a:rPr lang="de-AT" dirty="0"/>
              <a:t>Rendering von gefilterten Listen</a:t>
            </a:r>
          </a:p>
        </p:txBody>
      </p:sp>
      <p:sp>
        <p:nvSpPr>
          <p:cNvPr id="3" name="Inhaltsplatzhalter 2">
            <a:extLst>
              <a:ext uri="{FF2B5EF4-FFF2-40B4-BE49-F238E27FC236}">
                <a16:creationId xmlns:a16="http://schemas.microsoft.com/office/drawing/2014/main" id="{20FDC68F-0F2D-F3C2-182C-29F6F6613C04}"/>
              </a:ext>
            </a:extLst>
          </p:cNvPr>
          <p:cNvSpPr>
            <a:spLocks noGrp="1"/>
          </p:cNvSpPr>
          <p:nvPr>
            <p:ph idx="1"/>
          </p:nvPr>
        </p:nvSpPr>
        <p:spPr>
          <a:xfrm>
            <a:off x="484632" y="2057400"/>
            <a:ext cx="5611368" cy="4137259"/>
          </a:xfrm>
        </p:spPr>
        <p:txBody>
          <a:bodyPr>
            <a:normAutofit/>
          </a:bodyPr>
          <a:lstStyle/>
          <a:p>
            <a:r>
              <a:rPr lang="de-AT" dirty="0"/>
              <a:t>Häufig kommt es vor das zunächst ein Array, bestehend aus Objekten, gefiltert werden muss bevor es auf ein JSX Element </a:t>
            </a:r>
            <a:r>
              <a:rPr lang="de-AT" dirty="0" err="1"/>
              <a:t>gemapped</a:t>
            </a:r>
            <a:r>
              <a:rPr lang="de-AT" dirty="0"/>
              <a:t> wird</a:t>
            </a:r>
          </a:p>
          <a:p>
            <a:r>
              <a:rPr lang="de-AT" dirty="0"/>
              <a:t>Um Arrays zu filtern wird die </a:t>
            </a:r>
            <a:r>
              <a:rPr lang="de-AT" dirty="0" err="1"/>
              <a:t>filter</a:t>
            </a:r>
            <a:r>
              <a:rPr lang="de-AT" dirty="0"/>
              <a:t> Methode verwendet</a:t>
            </a:r>
          </a:p>
          <a:p>
            <a:r>
              <a:rPr lang="de-AT" dirty="0"/>
              <a:t>Danach wird das gefilterte Array mit Hilfe von </a:t>
            </a:r>
            <a:r>
              <a:rPr lang="de-AT" dirty="0" err="1"/>
              <a:t>map</a:t>
            </a:r>
            <a:r>
              <a:rPr lang="de-AT" dirty="0"/>
              <a:t>() erneut auf JSX Elemente </a:t>
            </a:r>
            <a:r>
              <a:rPr lang="de-AT" dirty="0" err="1"/>
              <a:t>gemapped</a:t>
            </a:r>
            <a:r>
              <a:rPr lang="de-AT" dirty="0"/>
              <a:t> </a:t>
            </a:r>
          </a:p>
          <a:p>
            <a:r>
              <a:rPr lang="de-AT" dirty="0"/>
              <a:t>Achtung: Wird ein Array aus Objekten </a:t>
            </a:r>
            <a:r>
              <a:rPr lang="de-AT" dirty="0" err="1"/>
              <a:t>gemapped</a:t>
            </a:r>
            <a:r>
              <a:rPr lang="de-AT" dirty="0"/>
              <a:t>, müssen natürlich die Properties des Objekts angesprochen werden und nicht das gesamte Objekt</a:t>
            </a:r>
          </a:p>
        </p:txBody>
      </p:sp>
      <p:pic>
        <p:nvPicPr>
          <p:cNvPr id="12" name="Grafik 11">
            <a:extLst>
              <a:ext uri="{FF2B5EF4-FFF2-40B4-BE49-F238E27FC236}">
                <a16:creationId xmlns:a16="http://schemas.microsoft.com/office/drawing/2014/main" id="{B886E054-9CC5-4DBA-2DCA-61F5BCC28D43}"/>
              </a:ext>
            </a:extLst>
          </p:cNvPr>
          <p:cNvPicPr>
            <a:picLocks noChangeAspect="1"/>
          </p:cNvPicPr>
          <p:nvPr/>
        </p:nvPicPr>
        <p:blipFill rotWithShape="1">
          <a:blip r:embed="rId2"/>
          <a:srcRect b="53733"/>
          <a:stretch/>
        </p:blipFill>
        <p:spPr>
          <a:xfrm>
            <a:off x="6227064" y="1923217"/>
            <a:ext cx="3469160" cy="3011565"/>
          </a:xfrm>
          <a:prstGeom prst="rect">
            <a:avLst/>
          </a:prstGeom>
        </p:spPr>
      </p:pic>
      <p:pic>
        <p:nvPicPr>
          <p:cNvPr id="14" name="Grafik 13">
            <a:extLst>
              <a:ext uri="{FF2B5EF4-FFF2-40B4-BE49-F238E27FC236}">
                <a16:creationId xmlns:a16="http://schemas.microsoft.com/office/drawing/2014/main" id="{9C8EC255-8509-007D-8C12-A11C6B4D7EB0}"/>
              </a:ext>
            </a:extLst>
          </p:cNvPr>
          <p:cNvPicPr>
            <a:picLocks noChangeAspect="1"/>
          </p:cNvPicPr>
          <p:nvPr/>
        </p:nvPicPr>
        <p:blipFill rotWithShape="1">
          <a:blip r:embed="rId2"/>
          <a:srcRect t="46800"/>
          <a:stretch/>
        </p:blipFill>
        <p:spPr>
          <a:xfrm>
            <a:off x="8769096" y="3158168"/>
            <a:ext cx="3340132" cy="3334071"/>
          </a:xfrm>
          <a:prstGeom prst="rect">
            <a:avLst/>
          </a:prstGeom>
        </p:spPr>
      </p:pic>
    </p:spTree>
    <p:extLst>
      <p:ext uri="{BB962C8B-B14F-4D97-AF65-F5344CB8AC3E}">
        <p14:creationId xmlns:p14="http://schemas.microsoft.com/office/powerpoint/2010/main" val="174971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6C386-94BF-14DE-DBBF-C5E555E0B2A3}"/>
              </a:ext>
            </a:extLst>
          </p:cNvPr>
          <p:cNvSpPr>
            <a:spLocks noGrp="1"/>
          </p:cNvSpPr>
          <p:nvPr>
            <p:ph type="title"/>
          </p:nvPr>
        </p:nvSpPr>
        <p:spPr/>
        <p:txBody>
          <a:bodyPr/>
          <a:lstStyle/>
          <a:p>
            <a:r>
              <a:rPr lang="de-AT" dirty="0"/>
              <a:t>Keys für gemappte Elemente</a:t>
            </a:r>
          </a:p>
        </p:txBody>
      </p:sp>
      <p:sp>
        <p:nvSpPr>
          <p:cNvPr id="3" name="Inhaltsplatzhalter 2">
            <a:extLst>
              <a:ext uri="{FF2B5EF4-FFF2-40B4-BE49-F238E27FC236}">
                <a16:creationId xmlns:a16="http://schemas.microsoft.com/office/drawing/2014/main" id="{159BD63C-0A49-91F7-770B-DCAB4470B210}"/>
              </a:ext>
            </a:extLst>
          </p:cNvPr>
          <p:cNvSpPr>
            <a:spLocks noGrp="1"/>
          </p:cNvSpPr>
          <p:nvPr>
            <p:ph idx="1"/>
          </p:nvPr>
        </p:nvSpPr>
        <p:spPr>
          <a:xfrm>
            <a:off x="805343" y="2057400"/>
            <a:ext cx="7139031" cy="4137259"/>
          </a:xfrm>
        </p:spPr>
        <p:txBody>
          <a:bodyPr>
            <a:normAutofit/>
          </a:bodyPr>
          <a:lstStyle/>
          <a:p>
            <a:r>
              <a:rPr lang="de-AT" dirty="0"/>
              <a:t>Jedes mit </a:t>
            </a:r>
            <a:r>
              <a:rPr lang="de-AT" dirty="0" err="1"/>
              <a:t>map</a:t>
            </a:r>
            <a:r>
              <a:rPr lang="de-AT" dirty="0"/>
              <a:t>() erstellte JSX Element benötigt einen eindeutigen Key</a:t>
            </a:r>
          </a:p>
          <a:p>
            <a:r>
              <a:rPr lang="de-AT" dirty="0"/>
              <a:t>Schlüssel sagen </a:t>
            </a:r>
            <a:r>
              <a:rPr lang="de-AT" dirty="0" err="1"/>
              <a:t>React</a:t>
            </a:r>
            <a:r>
              <a:rPr lang="de-AT" dirty="0"/>
              <a:t>, welchem Array-Element jede Komponente entspricht, damit es sie später zuordnen kann.</a:t>
            </a:r>
          </a:p>
          <a:p>
            <a:r>
              <a:rPr lang="de-AT" dirty="0"/>
              <a:t>Dies wird wichtig, wenn sich Array-Elemente bewegen können (z. B. durch Sortieren), eingefügt oder gelöscht werden.</a:t>
            </a:r>
          </a:p>
          <a:p>
            <a:r>
              <a:rPr lang="de-AT" dirty="0"/>
              <a:t>Schlüssel helfen </a:t>
            </a:r>
            <a:r>
              <a:rPr lang="de-AT" dirty="0" err="1"/>
              <a:t>React</a:t>
            </a:r>
            <a:r>
              <a:rPr lang="de-AT" dirty="0"/>
              <a:t> zu erkennen, was genau passiert ist, und die richtigen Aktualisierungen am DOM-Baum vorzunehmen.</a:t>
            </a:r>
          </a:p>
          <a:p>
            <a:r>
              <a:rPr lang="de-AT" dirty="0"/>
              <a:t>Anstatt Schlüssel dynamisch zu generieren, sollten Schlüssel aus den Objektdaten kommen</a:t>
            </a:r>
          </a:p>
        </p:txBody>
      </p:sp>
      <p:pic>
        <p:nvPicPr>
          <p:cNvPr id="5" name="Grafik 4">
            <a:extLst>
              <a:ext uri="{FF2B5EF4-FFF2-40B4-BE49-F238E27FC236}">
                <a16:creationId xmlns:a16="http://schemas.microsoft.com/office/drawing/2014/main" id="{C92A9035-1461-E25B-895B-E5F0DAEE5E0B}"/>
              </a:ext>
            </a:extLst>
          </p:cNvPr>
          <p:cNvPicPr>
            <a:picLocks noChangeAspect="1"/>
          </p:cNvPicPr>
          <p:nvPr/>
        </p:nvPicPr>
        <p:blipFill>
          <a:blip r:embed="rId2"/>
          <a:stretch>
            <a:fillRect/>
          </a:stretch>
        </p:blipFill>
        <p:spPr>
          <a:xfrm>
            <a:off x="8164829" y="2194400"/>
            <a:ext cx="3680458" cy="1371600"/>
          </a:xfrm>
          <a:prstGeom prst="rect">
            <a:avLst/>
          </a:prstGeom>
        </p:spPr>
      </p:pic>
    </p:spTree>
    <p:extLst>
      <p:ext uri="{BB962C8B-B14F-4D97-AF65-F5344CB8AC3E}">
        <p14:creationId xmlns:p14="http://schemas.microsoft.com/office/powerpoint/2010/main" val="3600795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8EA69-B85D-AB37-3A42-445F5F2E9BEE}"/>
              </a:ext>
            </a:extLst>
          </p:cNvPr>
          <p:cNvSpPr>
            <a:spLocks noGrp="1"/>
          </p:cNvSpPr>
          <p:nvPr>
            <p:ph type="title"/>
          </p:nvPr>
        </p:nvSpPr>
        <p:spPr/>
        <p:txBody>
          <a:bodyPr/>
          <a:lstStyle/>
          <a:p>
            <a:r>
              <a:rPr lang="de-AT" dirty="0"/>
              <a:t>UI Baumstruktur</a:t>
            </a:r>
          </a:p>
        </p:txBody>
      </p:sp>
      <p:sp>
        <p:nvSpPr>
          <p:cNvPr id="3" name="Inhaltsplatzhalter 2">
            <a:extLst>
              <a:ext uri="{FF2B5EF4-FFF2-40B4-BE49-F238E27FC236}">
                <a16:creationId xmlns:a16="http://schemas.microsoft.com/office/drawing/2014/main" id="{51EA365F-1731-5BF0-FE2D-0693F5E956DD}"/>
              </a:ext>
            </a:extLst>
          </p:cNvPr>
          <p:cNvSpPr>
            <a:spLocks noGrp="1"/>
          </p:cNvSpPr>
          <p:nvPr>
            <p:ph idx="1"/>
          </p:nvPr>
        </p:nvSpPr>
        <p:spPr>
          <a:xfrm>
            <a:off x="721453" y="2057400"/>
            <a:ext cx="6090827" cy="4137259"/>
          </a:xfrm>
        </p:spPr>
        <p:txBody>
          <a:bodyPr/>
          <a:lstStyle/>
          <a:p>
            <a:r>
              <a:rPr lang="de-AT" dirty="0" err="1"/>
              <a:t>React</a:t>
            </a:r>
            <a:r>
              <a:rPr lang="de-AT" dirty="0"/>
              <a:t> verwendet Bäume, um die Beziehungen zwischen Komponenten und Modulen zu modellieren.</a:t>
            </a:r>
          </a:p>
          <a:p>
            <a:r>
              <a:rPr lang="de-AT" dirty="0"/>
              <a:t>Ein </a:t>
            </a:r>
            <a:r>
              <a:rPr lang="de-AT" dirty="0" err="1"/>
              <a:t>React-Renderbaum</a:t>
            </a:r>
            <a:r>
              <a:rPr lang="de-AT" dirty="0"/>
              <a:t> ist eine Darstellung der Eltern- und </a:t>
            </a:r>
            <a:r>
              <a:rPr lang="de-AT" dirty="0" err="1"/>
              <a:t>Kindbeziehung</a:t>
            </a:r>
            <a:r>
              <a:rPr lang="de-AT" dirty="0"/>
              <a:t> zwischen Komponenten.</a:t>
            </a:r>
          </a:p>
          <a:p>
            <a:r>
              <a:rPr lang="de-AT" dirty="0"/>
              <a:t>Der </a:t>
            </a:r>
            <a:r>
              <a:rPr lang="de-AT" dirty="0" err="1"/>
              <a:t>React-Renderbaum</a:t>
            </a:r>
            <a:r>
              <a:rPr lang="de-AT" dirty="0"/>
              <a:t> ermöglicht es </a:t>
            </a:r>
            <a:r>
              <a:rPr lang="de-AT" dirty="0" err="1"/>
              <a:t>React</a:t>
            </a:r>
            <a:r>
              <a:rPr lang="de-AT" dirty="0"/>
              <a:t>, die Hierarchie der Komponenten zu verfolgen und zu organisieren.</a:t>
            </a:r>
          </a:p>
          <a:p>
            <a:r>
              <a:rPr lang="de-AT" dirty="0"/>
              <a:t>Durch die Baumstruktur kann </a:t>
            </a:r>
            <a:r>
              <a:rPr lang="de-AT" dirty="0" err="1"/>
              <a:t>React</a:t>
            </a:r>
            <a:r>
              <a:rPr lang="de-AT" dirty="0"/>
              <a:t> effizient Updates durchführen und die Komponenten entsprechend ihrer Beziehungen rendern.</a:t>
            </a:r>
          </a:p>
        </p:txBody>
      </p:sp>
      <p:pic>
        <p:nvPicPr>
          <p:cNvPr id="6" name="Grafik 5">
            <a:extLst>
              <a:ext uri="{FF2B5EF4-FFF2-40B4-BE49-F238E27FC236}">
                <a16:creationId xmlns:a16="http://schemas.microsoft.com/office/drawing/2014/main" id="{50A298DD-B37F-5F62-6AE6-1AB7AB5051E6}"/>
              </a:ext>
            </a:extLst>
          </p:cNvPr>
          <p:cNvPicPr>
            <a:picLocks noChangeAspect="1"/>
          </p:cNvPicPr>
          <p:nvPr/>
        </p:nvPicPr>
        <p:blipFill>
          <a:blip r:embed="rId2"/>
          <a:stretch>
            <a:fillRect/>
          </a:stretch>
        </p:blipFill>
        <p:spPr>
          <a:xfrm>
            <a:off x="6812280" y="2404140"/>
            <a:ext cx="5048955" cy="2524477"/>
          </a:xfrm>
          <a:prstGeom prst="rect">
            <a:avLst/>
          </a:prstGeom>
        </p:spPr>
      </p:pic>
    </p:spTree>
    <p:extLst>
      <p:ext uri="{BB962C8B-B14F-4D97-AF65-F5344CB8AC3E}">
        <p14:creationId xmlns:p14="http://schemas.microsoft.com/office/powerpoint/2010/main" val="3541791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AB82D-8E46-48BD-EBD3-7A7EEB3AC07E}"/>
              </a:ext>
            </a:extLst>
          </p:cNvPr>
          <p:cNvSpPr>
            <a:spLocks noGrp="1"/>
          </p:cNvSpPr>
          <p:nvPr>
            <p:ph type="title"/>
          </p:nvPr>
        </p:nvSpPr>
        <p:spPr>
          <a:xfrm>
            <a:off x="1109793" y="685800"/>
            <a:ext cx="8915402" cy="1371600"/>
          </a:xfrm>
        </p:spPr>
        <p:txBody>
          <a:bodyPr/>
          <a:lstStyle/>
          <a:p>
            <a:r>
              <a:rPr lang="de-AT" dirty="0" err="1"/>
              <a:t>React</a:t>
            </a:r>
            <a:r>
              <a:rPr lang="de-AT" dirty="0"/>
              <a:t> Challenges</a:t>
            </a:r>
          </a:p>
        </p:txBody>
      </p:sp>
      <p:sp>
        <p:nvSpPr>
          <p:cNvPr id="3" name="Inhaltsplatzhalter 2">
            <a:extLst>
              <a:ext uri="{FF2B5EF4-FFF2-40B4-BE49-F238E27FC236}">
                <a16:creationId xmlns:a16="http://schemas.microsoft.com/office/drawing/2014/main" id="{D6662FD7-AA85-6154-D4D1-AE43EBD5B7CD}"/>
              </a:ext>
            </a:extLst>
          </p:cNvPr>
          <p:cNvSpPr>
            <a:spLocks noGrp="1"/>
          </p:cNvSpPr>
          <p:nvPr>
            <p:ph idx="1"/>
          </p:nvPr>
        </p:nvSpPr>
        <p:spPr>
          <a:xfrm>
            <a:off x="755009" y="2057400"/>
            <a:ext cx="7600426" cy="4137259"/>
          </a:xfrm>
        </p:spPr>
        <p:txBody>
          <a:bodyPr/>
          <a:lstStyle/>
          <a:p>
            <a:r>
              <a:rPr lang="de-AT" dirty="0"/>
              <a:t>Challenges zu JSX Syntax</a:t>
            </a:r>
            <a:br>
              <a:rPr lang="de-AT" dirty="0"/>
            </a:br>
            <a:r>
              <a:rPr lang="de-AT" dirty="0">
                <a:hlinkClick r:id="rId2"/>
              </a:rPr>
              <a:t>https://react.dev/learn/javascript-in-jsx-with-curly-braces#challenges</a:t>
            </a:r>
            <a:r>
              <a:rPr lang="de-AT" dirty="0"/>
              <a:t> </a:t>
            </a:r>
          </a:p>
          <a:p>
            <a:r>
              <a:rPr lang="de-AT" dirty="0"/>
              <a:t>Challenges zu Properties (</a:t>
            </a:r>
            <a:r>
              <a:rPr lang="de-AT" dirty="0" err="1"/>
              <a:t>props</a:t>
            </a:r>
            <a:r>
              <a:rPr lang="de-AT" dirty="0"/>
              <a:t>)</a:t>
            </a:r>
            <a:br>
              <a:rPr lang="de-AT" dirty="0"/>
            </a:br>
            <a:r>
              <a:rPr lang="de-AT" dirty="0">
                <a:hlinkClick r:id="rId3"/>
              </a:rPr>
              <a:t>https://react.dev/learn/passing-props-to-a-component#challenges</a:t>
            </a:r>
            <a:r>
              <a:rPr lang="de-AT" dirty="0"/>
              <a:t> </a:t>
            </a:r>
          </a:p>
          <a:p>
            <a:r>
              <a:rPr lang="de-AT" dirty="0"/>
              <a:t>Challenge zu </a:t>
            </a:r>
            <a:r>
              <a:rPr lang="de-AT" dirty="0" err="1"/>
              <a:t>Conditional</a:t>
            </a:r>
            <a:r>
              <a:rPr lang="de-AT" dirty="0"/>
              <a:t> Rendering (3 optional)</a:t>
            </a:r>
            <a:br>
              <a:rPr lang="de-AT" dirty="0"/>
            </a:br>
            <a:r>
              <a:rPr lang="de-AT" dirty="0">
                <a:hlinkClick r:id="rId4"/>
              </a:rPr>
              <a:t>https://react.dev/learn/conditional-rendering#challenges</a:t>
            </a:r>
            <a:endParaRPr lang="de-AT" dirty="0"/>
          </a:p>
          <a:p>
            <a:r>
              <a:rPr lang="de-AT" dirty="0"/>
              <a:t>Challenge zu List Rendering (3 &amp; 4 optional)</a:t>
            </a:r>
            <a:br>
              <a:rPr lang="de-AT" dirty="0"/>
            </a:br>
            <a:r>
              <a:rPr lang="de-AT" dirty="0">
                <a:hlinkClick r:id="rId5"/>
              </a:rPr>
              <a:t>https://react.dev/learn/rendering-lists#challenges</a:t>
            </a:r>
            <a:r>
              <a:rPr lang="de-AT" dirty="0"/>
              <a:t>  </a:t>
            </a:r>
          </a:p>
          <a:p>
            <a:endParaRPr lang="de-AT" dirty="0"/>
          </a:p>
        </p:txBody>
      </p:sp>
      <p:pic>
        <p:nvPicPr>
          <p:cNvPr id="5" name="Grafik 4">
            <a:extLst>
              <a:ext uri="{FF2B5EF4-FFF2-40B4-BE49-F238E27FC236}">
                <a16:creationId xmlns:a16="http://schemas.microsoft.com/office/drawing/2014/main" id="{4504B9CC-7E2E-71AC-A876-E44E91290897}"/>
              </a:ext>
            </a:extLst>
          </p:cNvPr>
          <p:cNvPicPr>
            <a:picLocks noChangeAspect="1"/>
          </p:cNvPicPr>
          <p:nvPr/>
        </p:nvPicPr>
        <p:blipFill>
          <a:blip r:embed="rId6"/>
          <a:stretch>
            <a:fillRect/>
          </a:stretch>
        </p:blipFill>
        <p:spPr>
          <a:xfrm>
            <a:off x="8514825" y="2390927"/>
            <a:ext cx="3414393" cy="2276262"/>
          </a:xfrm>
          <a:prstGeom prst="rect">
            <a:avLst/>
          </a:prstGeom>
        </p:spPr>
      </p:pic>
    </p:spTree>
    <p:extLst>
      <p:ext uri="{BB962C8B-B14F-4D97-AF65-F5344CB8AC3E}">
        <p14:creationId xmlns:p14="http://schemas.microsoft.com/office/powerpoint/2010/main" val="347782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C1B4856-7D95-BC2A-EF9B-61C9B513C962}"/>
              </a:ext>
            </a:extLst>
          </p:cNvPr>
          <p:cNvPicPr>
            <a:picLocks noChangeAspect="1"/>
          </p:cNvPicPr>
          <p:nvPr/>
        </p:nvPicPr>
        <p:blipFill>
          <a:blip r:embed="rId2"/>
          <a:stretch>
            <a:fillRect/>
          </a:stretch>
        </p:blipFill>
        <p:spPr>
          <a:xfrm>
            <a:off x="316366" y="1200937"/>
            <a:ext cx="11559268" cy="4456126"/>
          </a:xfrm>
          <a:prstGeom prst="rect">
            <a:avLst/>
          </a:prstGeom>
        </p:spPr>
      </p:pic>
    </p:spTree>
    <p:extLst>
      <p:ext uri="{BB962C8B-B14F-4D97-AF65-F5344CB8AC3E}">
        <p14:creationId xmlns:p14="http://schemas.microsoft.com/office/powerpoint/2010/main" val="766930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a:t>Events &amp; States</a:t>
            </a:r>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43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662CB-15BA-B81C-572A-161E62B4186B}"/>
              </a:ext>
            </a:extLst>
          </p:cNvPr>
          <p:cNvSpPr>
            <a:spLocks noGrp="1"/>
          </p:cNvSpPr>
          <p:nvPr>
            <p:ph type="title"/>
          </p:nvPr>
        </p:nvSpPr>
        <p:spPr/>
        <p:txBody>
          <a:bodyPr/>
          <a:lstStyle/>
          <a:p>
            <a:r>
              <a:rPr lang="de-AT" dirty="0" err="1"/>
              <a:t>React</a:t>
            </a:r>
            <a:r>
              <a:rPr lang="de-AT" dirty="0"/>
              <a:t> Events</a:t>
            </a:r>
          </a:p>
        </p:txBody>
      </p:sp>
      <p:sp>
        <p:nvSpPr>
          <p:cNvPr id="3" name="Inhaltsplatzhalter 2">
            <a:extLst>
              <a:ext uri="{FF2B5EF4-FFF2-40B4-BE49-F238E27FC236}">
                <a16:creationId xmlns:a16="http://schemas.microsoft.com/office/drawing/2014/main" id="{B58C81F8-CA69-FAAF-CD93-F5F4686C5923}"/>
              </a:ext>
            </a:extLst>
          </p:cNvPr>
          <p:cNvSpPr>
            <a:spLocks noGrp="1"/>
          </p:cNvSpPr>
          <p:nvPr>
            <p:ph idx="1"/>
          </p:nvPr>
        </p:nvSpPr>
        <p:spPr>
          <a:xfrm>
            <a:off x="713232" y="2057400"/>
            <a:ext cx="7488936" cy="4137259"/>
          </a:xfrm>
        </p:spPr>
        <p:txBody>
          <a:bodyPr>
            <a:normAutofit/>
          </a:bodyPr>
          <a:lstStyle/>
          <a:p>
            <a:r>
              <a:rPr lang="de-AT" dirty="0" err="1"/>
              <a:t>React</a:t>
            </a:r>
            <a:r>
              <a:rPr lang="de-AT" dirty="0"/>
              <a:t> ermöglicht es, Eventhandler in JSX hinzuzufügen.</a:t>
            </a:r>
          </a:p>
          <a:p>
            <a:r>
              <a:rPr lang="de-AT" dirty="0"/>
              <a:t>Eventhandler sind eigenen Funktionen, die in Reaktion auf Interaktionen wie Klicken, </a:t>
            </a:r>
            <a:r>
              <a:rPr lang="de-AT" dirty="0" err="1"/>
              <a:t>Hovern</a:t>
            </a:r>
            <a:r>
              <a:rPr lang="de-AT" dirty="0"/>
              <a:t>, Fokussieren usw. ausgelöst werden.</a:t>
            </a:r>
          </a:p>
          <a:p>
            <a:r>
              <a:rPr lang="de-AT" dirty="0"/>
              <a:t>Um einen Eventhandler hinzuzufügen, definieren wir zunächst eine Funktion und übergeben diese dann als </a:t>
            </a:r>
            <a:r>
              <a:rPr lang="de-AT" dirty="0" err="1"/>
              <a:t>onClick-Prop</a:t>
            </a:r>
            <a:r>
              <a:rPr lang="de-AT" dirty="0"/>
              <a:t> an das entsprechende JSX-Tag.</a:t>
            </a:r>
          </a:p>
          <a:p>
            <a:r>
              <a:rPr lang="de-AT" dirty="0"/>
              <a:t>Eventhandler :</a:t>
            </a:r>
          </a:p>
          <a:p>
            <a:pPr lvl="1"/>
            <a:r>
              <a:rPr lang="de-AT" dirty="0"/>
              <a:t>Werden in der Regel innerhalb Ihrer Komponenten definiert.</a:t>
            </a:r>
          </a:p>
          <a:p>
            <a:pPr lvl="1"/>
            <a:r>
              <a:rPr lang="de-AT" dirty="0"/>
              <a:t>Haben Namen, die mit „handle“ beginnen, gefolgt vom Namen des Ereignisses</a:t>
            </a:r>
          </a:p>
        </p:txBody>
      </p:sp>
      <p:pic>
        <p:nvPicPr>
          <p:cNvPr id="6" name="Grafik 5">
            <a:extLst>
              <a:ext uri="{FF2B5EF4-FFF2-40B4-BE49-F238E27FC236}">
                <a16:creationId xmlns:a16="http://schemas.microsoft.com/office/drawing/2014/main" id="{B06BC2E1-850F-138B-5BD7-1523F9F8196D}"/>
              </a:ext>
            </a:extLst>
          </p:cNvPr>
          <p:cNvPicPr>
            <a:picLocks noChangeAspect="1"/>
          </p:cNvPicPr>
          <p:nvPr/>
        </p:nvPicPr>
        <p:blipFill>
          <a:blip r:embed="rId2"/>
          <a:stretch>
            <a:fillRect/>
          </a:stretch>
        </p:blipFill>
        <p:spPr>
          <a:xfrm>
            <a:off x="8631129" y="2200413"/>
            <a:ext cx="3203511" cy="2457174"/>
          </a:xfrm>
          <a:prstGeom prst="rect">
            <a:avLst/>
          </a:prstGeom>
        </p:spPr>
      </p:pic>
    </p:spTree>
    <p:extLst>
      <p:ext uri="{BB962C8B-B14F-4D97-AF65-F5344CB8AC3E}">
        <p14:creationId xmlns:p14="http://schemas.microsoft.com/office/powerpoint/2010/main" val="80465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E0D6C-7D2B-6F01-035F-93CF02572B28}"/>
              </a:ext>
            </a:extLst>
          </p:cNvPr>
          <p:cNvSpPr>
            <a:spLocks noGrp="1"/>
          </p:cNvSpPr>
          <p:nvPr>
            <p:ph type="title"/>
          </p:nvPr>
        </p:nvSpPr>
        <p:spPr>
          <a:xfrm>
            <a:off x="1336547" y="685800"/>
            <a:ext cx="8915402" cy="1371600"/>
          </a:xfrm>
        </p:spPr>
        <p:txBody>
          <a:bodyPr/>
          <a:lstStyle/>
          <a:p>
            <a:r>
              <a:rPr lang="de-AT" dirty="0" err="1"/>
              <a:t>stopPropagation</a:t>
            </a:r>
            <a:r>
              <a:rPr lang="de-AT" dirty="0"/>
              <a:t> &amp; </a:t>
            </a:r>
            <a:r>
              <a:rPr lang="de-AT" dirty="0" err="1"/>
              <a:t>preventDefault</a:t>
            </a:r>
            <a:endParaRPr lang="de-AT" dirty="0"/>
          </a:p>
        </p:txBody>
      </p:sp>
      <p:sp>
        <p:nvSpPr>
          <p:cNvPr id="3" name="Inhaltsplatzhalter 2">
            <a:extLst>
              <a:ext uri="{FF2B5EF4-FFF2-40B4-BE49-F238E27FC236}">
                <a16:creationId xmlns:a16="http://schemas.microsoft.com/office/drawing/2014/main" id="{6820811B-8A18-D426-5D15-4203EEE65213}"/>
              </a:ext>
            </a:extLst>
          </p:cNvPr>
          <p:cNvSpPr>
            <a:spLocks noGrp="1"/>
          </p:cNvSpPr>
          <p:nvPr>
            <p:ph idx="1"/>
          </p:nvPr>
        </p:nvSpPr>
        <p:spPr>
          <a:xfrm>
            <a:off x="855677" y="2057400"/>
            <a:ext cx="7340367" cy="4137259"/>
          </a:xfrm>
        </p:spPr>
        <p:txBody>
          <a:bodyPr vert="horz" lIns="91440" tIns="45720" rIns="91440" bIns="45720" rtlCol="0">
            <a:normAutofit fontScale="92500"/>
          </a:bodyPr>
          <a:lstStyle/>
          <a:p>
            <a:r>
              <a:rPr lang="de-AT" dirty="0"/>
              <a:t>Eventhandler erhalten ein Ereignisobjekt als ihr einziges Argument. Üblicherweise wird es als "e" oder "</a:t>
            </a:r>
            <a:r>
              <a:rPr lang="de-AT" dirty="0" err="1"/>
              <a:t>event</a:t>
            </a:r>
            <a:r>
              <a:rPr lang="de-AT" dirty="0"/>
              <a:t>" bezeichnet, was für "Event" steht.</a:t>
            </a:r>
          </a:p>
          <a:p>
            <a:r>
              <a:rPr lang="de-AT" dirty="0"/>
              <a:t>Mit diesem Ereignisobjekt können wir die Event-Propagation stoppen. </a:t>
            </a:r>
          </a:p>
          <a:p>
            <a:pPr lvl="1"/>
            <a:r>
              <a:rPr lang="de-AT" dirty="0"/>
              <a:t>Wenn wir verhindern möchten, dass ein Ereignis Elternkomponenten erreicht, müssen wir </a:t>
            </a:r>
            <a:r>
              <a:rPr lang="de-AT" b="1" dirty="0" err="1"/>
              <a:t>e.stopPropagation</a:t>
            </a:r>
            <a:r>
              <a:rPr lang="de-AT" b="1" dirty="0"/>
              <a:t>() </a:t>
            </a:r>
            <a:r>
              <a:rPr lang="de-AT" dirty="0"/>
              <a:t>aufrufen</a:t>
            </a:r>
          </a:p>
          <a:p>
            <a:r>
              <a:rPr lang="de-AT" dirty="0"/>
              <a:t>Einige Browser-Ereignisse haben standardmäßiges Verhalten, das mit ihnen verbunden ist. </a:t>
            </a:r>
          </a:p>
          <a:p>
            <a:pPr lvl="1"/>
            <a:r>
              <a:rPr lang="de-AT" dirty="0"/>
              <a:t>Zum Beispiel wird ein &lt;form&gt; </a:t>
            </a:r>
            <a:r>
              <a:rPr lang="de-AT" dirty="0" err="1"/>
              <a:t>Submit</a:t>
            </a:r>
            <a:r>
              <a:rPr lang="de-AT" dirty="0"/>
              <a:t>-Ereignis, standardmäßig die ganze Seite neu laden</a:t>
            </a:r>
          </a:p>
          <a:p>
            <a:pPr lvl="1"/>
            <a:r>
              <a:rPr lang="de-AT" dirty="0"/>
              <a:t>Um zu verhindern dass dieses Standardverhalten auftritt wird der Befehl </a:t>
            </a:r>
            <a:r>
              <a:rPr lang="de-AT" b="1" dirty="0" err="1"/>
              <a:t>e.preventDefault</a:t>
            </a:r>
            <a:r>
              <a:rPr lang="de-AT" b="1" dirty="0"/>
              <a:t>() </a:t>
            </a:r>
            <a:r>
              <a:rPr lang="de-AT" dirty="0"/>
              <a:t>aufgerufen</a:t>
            </a:r>
          </a:p>
        </p:txBody>
      </p:sp>
      <p:pic>
        <p:nvPicPr>
          <p:cNvPr id="9" name="Grafik 8">
            <a:extLst>
              <a:ext uri="{FF2B5EF4-FFF2-40B4-BE49-F238E27FC236}">
                <a16:creationId xmlns:a16="http://schemas.microsoft.com/office/drawing/2014/main" id="{3CCFF502-CDE6-ACBA-18C5-AD01253268D6}"/>
              </a:ext>
            </a:extLst>
          </p:cNvPr>
          <p:cNvPicPr>
            <a:picLocks noChangeAspect="1"/>
          </p:cNvPicPr>
          <p:nvPr/>
        </p:nvPicPr>
        <p:blipFill>
          <a:blip r:embed="rId2"/>
          <a:stretch>
            <a:fillRect/>
          </a:stretch>
        </p:blipFill>
        <p:spPr>
          <a:xfrm>
            <a:off x="8942832" y="4217230"/>
            <a:ext cx="2804770" cy="2181487"/>
          </a:xfrm>
          <a:prstGeom prst="rect">
            <a:avLst/>
          </a:prstGeom>
        </p:spPr>
      </p:pic>
      <p:pic>
        <p:nvPicPr>
          <p:cNvPr id="11" name="Grafik 10">
            <a:extLst>
              <a:ext uri="{FF2B5EF4-FFF2-40B4-BE49-F238E27FC236}">
                <a16:creationId xmlns:a16="http://schemas.microsoft.com/office/drawing/2014/main" id="{588FC0FF-F00E-A4C4-B912-993979C048AD}"/>
              </a:ext>
            </a:extLst>
          </p:cNvPr>
          <p:cNvPicPr>
            <a:picLocks noChangeAspect="1"/>
          </p:cNvPicPr>
          <p:nvPr/>
        </p:nvPicPr>
        <p:blipFill>
          <a:blip r:embed="rId3"/>
          <a:stretch>
            <a:fillRect/>
          </a:stretch>
        </p:blipFill>
        <p:spPr>
          <a:xfrm>
            <a:off x="8778409" y="2057400"/>
            <a:ext cx="3185420" cy="1993392"/>
          </a:xfrm>
          <a:prstGeom prst="rect">
            <a:avLst/>
          </a:prstGeom>
        </p:spPr>
      </p:pic>
    </p:spTree>
    <p:extLst>
      <p:ext uri="{BB962C8B-B14F-4D97-AF65-F5344CB8AC3E}">
        <p14:creationId xmlns:p14="http://schemas.microsoft.com/office/powerpoint/2010/main" val="1992923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67B8A-89DA-D528-932B-4368F140D50F}"/>
              </a:ext>
            </a:extLst>
          </p:cNvPr>
          <p:cNvSpPr>
            <a:spLocks noGrp="1"/>
          </p:cNvSpPr>
          <p:nvPr>
            <p:ph type="title"/>
          </p:nvPr>
        </p:nvSpPr>
        <p:spPr/>
        <p:txBody>
          <a:bodyPr/>
          <a:lstStyle/>
          <a:p>
            <a:r>
              <a:rPr lang="de-AT" dirty="0"/>
              <a:t>Kurze Übung: </a:t>
            </a:r>
            <a:r>
              <a:rPr lang="de-AT" dirty="0" err="1"/>
              <a:t>CounterApp</a:t>
            </a:r>
            <a:endParaRPr lang="de-AT" dirty="0"/>
          </a:p>
        </p:txBody>
      </p:sp>
      <p:sp>
        <p:nvSpPr>
          <p:cNvPr id="3" name="Inhaltsplatzhalter 2">
            <a:extLst>
              <a:ext uri="{FF2B5EF4-FFF2-40B4-BE49-F238E27FC236}">
                <a16:creationId xmlns:a16="http://schemas.microsoft.com/office/drawing/2014/main" id="{4FA39801-29A8-98C4-C6C8-5D4A64A0BAF1}"/>
              </a:ext>
            </a:extLst>
          </p:cNvPr>
          <p:cNvSpPr>
            <a:spLocks noGrp="1"/>
          </p:cNvSpPr>
          <p:nvPr>
            <p:ph idx="1"/>
          </p:nvPr>
        </p:nvSpPr>
        <p:spPr>
          <a:xfrm>
            <a:off x="941832" y="1956816"/>
            <a:ext cx="7315200" cy="4301851"/>
          </a:xfrm>
        </p:spPr>
        <p:txBody>
          <a:bodyPr/>
          <a:lstStyle/>
          <a:p>
            <a:r>
              <a:rPr lang="de-AT" dirty="0"/>
              <a:t>Baue eine </a:t>
            </a:r>
            <a:r>
              <a:rPr lang="de-AT" dirty="0" err="1"/>
              <a:t>React</a:t>
            </a:r>
            <a:r>
              <a:rPr lang="de-AT" dirty="0"/>
              <a:t> Komponente mit der Anzeige einer Zahl und 2 Buttons (+, -)</a:t>
            </a:r>
          </a:p>
          <a:p>
            <a:r>
              <a:rPr lang="de-AT" dirty="0"/>
              <a:t>Definiere eine Variable </a:t>
            </a:r>
            <a:r>
              <a:rPr lang="de-AT" dirty="0" err="1"/>
              <a:t>counter</a:t>
            </a:r>
            <a:r>
              <a:rPr lang="de-AT" dirty="0"/>
              <a:t> = 0 </a:t>
            </a:r>
          </a:p>
          <a:p>
            <a:r>
              <a:rPr lang="de-AT" dirty="0"/>
              <a:t>Schritt 1: Beim Klick auf + oder – wird in der Konsole der Wert von </a:t>
            </a:r>
            <a:r>
              <a:rPr lang="de-AT" dirty="0" err="1"/>
              <a:t>counter</a:t>
            </a:r>
            <a:r>
              <a:rPr lang="de-AT" dirty="0"/>
              <a:t> +1 / -1 ausgegeben. </a:t>
            </a:r>
          </a:p>
          <a:p>
            <a:r>
              <a:rPr lang="de-AT" dirty="0"/>
              <a:t>Schritt 2: Der Wert der angezeigten Zahl wird ebenfalls aktualisiert und angezeigt. </a:t>
            </a:r>
          </a:p>
          <a:p>
            <a:r>
              <a:rPr lang="de-AT" dirty="0"/>
              <a:t>Was fällt dir auf?</a:t>
            </a:r>
          </a:p>
          <a:p>
            <a:endParaRPr lang="de-AT" dirty="0"/>
          </a:p>
        </p:txBody>
      </p:sp>
      <p:pic>
        <p:nvPicPr>
          <p:cNvPr id="4" name="Grafik 3">
            <a:extLst>
              <a:ext uri="{FF2B5EF4-FFF2-40B4-BE49-F238E27FC236}">
                <a16:creationId xmlns:a16="http://schemas.microsoft.com/office/drawing/2014/main" id="{4E98928C-0E0F-0458-F9E7-12DEB7C1959E}"/>
              </a:ext>
            </a:extLst>
          </p:cNvPr>
          <p:cNvPicPr>
            <a:picLocks noChangeAspect="1"/>
          </p:cNvPicPr>
          <p:nvPr/>
        </p:nvPicPr>
        <p:blipFill rotWithShape="1">
          <a:blip r:embed="rId2"/>
          <a:srcRect l="1" r="8223"/>
          <a:stretch/>
        </p:blipFill>
        <p:spPr>
          <a:xfrm>
            <a:off x="9465208" y="2233445"/>
            <a:ext cx="2176985" cy="2391109"/>
          </a:xfrm>
          <a:prstGeom prst="rect">
            <a:avLst/>
          </a:prstGeom>
        </p:spPr>
      </p:pic>
    </p:spTree>
    <p:extLst>
      <p:ext uri="{BB962C8B-B14F-4D97-AF65-F5344CB8AC3E}">
        <p14:creationId xmlns:p14="http://schemas.microsoft.com/office/powerpoint/2010/main" val="135263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FA05A-5B76-62C1-22CC-C877687B3236}"/>
              </a:ext>
            </a:extLst>
          </p:cNvPr>
          <p:cNvSpPr>
            <a:spLocks noGrp="1"/>
          </p:cNvSpPr>
          <p:nvPr>
            <p:ph type="title"/>
          </p:nvPr>
        </p:nvSpPr>
        <p:spPr>
          <a:xfrm>
            <a:off x="1638298" y="685800"/>
            <a:ext cx="8915403" cy="1371600"/>
          </a:xfrm>
        </p:spPr>
        <p:txBody>
          <a:bodyPr/>
          <a:lstStyle/>
          <a:p>
            <a:r>
              <a:rPr lang="de-AT" dirty="0"/>
              <a:t>Problem: Änderungen von Variablen</a:t>
            </a:r>
          </a:p>
        </p:txBody>
      </p:sp>
      <p:sp>
        <p:nvSpPr>
          <p:cNvPr id="3" name="Inhaltsplatzhalter 2">
            <a:extLst>
              <a:ext uri="{FF2B5EF4-FFF2-40B4-BE49-F238E27FC236}">
                <a16:creationId xmlns:a16="http://schemas.microsoft.com/office/drawing/2014/main" id="{26FEDA00-8520-49FD-5512-EFA02E21A73E}"/>
              </a:ext>
            </a:extLst>
          </p:cNvPr>
          <p:cNvSpPr>
            <a:spLocks noGrp="1"/>
          </p:cNvSpPr>
          <p:nvPr>
            <p:ph idx="1"/>
          </p:nvPr>
        </p:nvSpPr>
        <p:spPr>
          <a:xfrm>
            <a:off x="731520" y="2057400"/>
            <a:ext cx="7251191" cy="4137259"/>
          </a:xfrm>
        </p:spPr>
        <p:txBody>
          <a:bodyPr/>
          <a:lstStyle/>
          <a:p>
            <a:r>
              <a:rPr lang="de-AT" dirty="0"/>
              <a:t>Lokale Variablen bestehen zwischen den </a:t>
            </a:r>
            <a:r>
              <a:rPr lang="de-AT" dirty="0" err="1"/>
              <a:t>Renders</a:t>
            </a:r>
            <a:r>
              <a:rPr lang="de-AT" dirty="0"/>
              <a:t> nicht fort. Wenn </a:t>
            </a:r>
            <a:r>
              <a:rPr lang="de-AT" dirty="0" err="1"/>
              <a:t>React</a:t>
            </a:r>
            <a:r>
              <a:rPr lang="de-AT" dirty="0"/>
              <a:t> diese Komponente ein zweites Mal rendert, rendert es sie von Grund auf neu - es berücksichtigt keine Änderungen an den lokalen Variablen.</a:t>
            </a:r>
          </a:p>
          <a:p>
            <a:r>
              <a:rPr lang="de-AT" dirty="0"/>
              <a:t>Änderungen an lokalen Variablen lösen keine </a:t>
            </a:r>
            <a:r>
              <a:rPr lang="de-AT" dirty="0" err="1"/>
              <a:t>Renders</a:t>
            </a:r>
            <a:r>
              <a:rPr lang="de-AT" dirty="0"/>
              <a:t> aus. </a:t>
            </a:r>
            <a:r>
              <a:rPr lang="de-AT" dirty="0" err="1"/>
              <a:t>React</a:t>
            </a:r>
            <a:r>
              <a:rPr lang="de-AT" dirty="0"/>
              <a:t> erkennt nicht, dass es die Komponente erneut mit den neuen Daten rendern muss.</a:t>
            </a:r>
          </a:p>
          <a:p>
            <a:r>
              <a:rPr lang="de-AT" dirty="0"/>
              <a:t>Lösung: </a:t>
            </a:r>
            <a:r>
              <a:rPr lang="de-AT" dirty="0" err="1"/>
              <a:t>React</a:t>
            </a:r>
            <a:r>
              <a:rPr lang="de-AT" dirty="0"/>
              <a:t> States</a:t>
            </a:r>
          </a:p>
        </p:txBody>
      </p:sp>
      <p:pic>
        <p:nvPicPr>
          <p:cNvPr id="11" name="Grafik 10">
            <a:extLst>
              <a:ext uri="{FF2B5EF4-FFF2-40B4-BE49-F238E27FC236}">
                <a16:creationId xmlns:a16="http://schemas.microsoft.com/office/drawing/2014/main" id="{5ACB939A-4304-DFE4-B6E1-EAF5F875B59D}"/>
              </a:ext>
            </a:extLst>
          </p:cNvPr>
          <p:cNvPicPr>
            <a:picLocks noChangeAspect="1"/>
          </p:cNvPicPr>
          <p:nvPr/>
        </p:nvPicPr>
        <p:blipFill rotWithShape="1">
          <a:blip r:embed="rId2"/>
          <a:srcRect l="1" r="8223"/>
          <a:stretch/>
        </p:blipFill>
        <p:spPr>
          <a:xfrm>
            <a:off x="9465208" y="2233445"/>
            <a:ext cx="2176985" cy="2391109"/>
          </a:xfrm>
          <a:prstGeom prst="rect">
            <a:avLst/>
          </a:prstGeom>
        </p:spPr>
      </p:pic>
    </p:spTree>
    <p:extLst>
      <p:ext uri="{BB962C8B-B14F-4D97-AF65-F5344CB8AC3E}">
        <p14:creationId xmlns:p14="http://schemas.microsoft.com/office/powerpoint/2010/main" val="624714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CBD2C-2006-5CD8-6EF7-C2CFE10552EC}"/>
              </a:ext>
            </a:extLst>
          </p:cNvPr>
          <p:cNvSpPr>
            <a:spLocks noGrp="1"/>
          </p:cNvSpPr>
          <p:nvPr>
            <p:ph type="title"/>
          </p:nvPr>
        </p:nvSpPr>
        <p:spPr/>
        <p:txBody>
          <a:bodyPr/>
          <a:lstStyle/>
          <a:p>
            <a:r>
              <a:rPr lang="de-AT" dirty="0" err="1"/>
              <a:t>React</a:t>
            </a:r>
            <a:r>
              <a:rPr lang="de-AT" dirty="0"/>
              <a:t> States – Zustand Variablen (1)</a:t>
            </a:r>
          </a:p>
        </p:txBody>
      </p:sp>
      <p:sp>
        <p:nvSpPr>
          <p:cNvPr id="3" name="Inhaltsplatzhalter 2">
            <a:extLst>
              <a:ext uri="{FF2B5EF4-FFF2-40B4-BE49-F238E27FC236}">
                <a16:creationId xmlns:a16="http://schemas.microsoft.com/office/drawing/2014/main" id="{16C2E266-5F0F-D20C-6307-F539172053CE}"/>
              </a:ext>
            </a:extLst>
          </p:cNvPr>
          <p:cNvSpPr>
            <a:spLocks noGrp="1"/>
          </p:cNvSpPr>
          <p:nvPr>
            <p:ph idx="1"/>
          </p:nvPr>
        </p:nvSpPr>
        <p:spPr>
          <a:xfrm>
            <a:off x="475488" y="1956816"/>
            <a:ext cx="7379208" cy="4484731"/>
          </a:xfrm>
        </p:spPr>
        <p:txBody>
          <a:bodyPr>
            <a:normAutofit/>
          </a:bodyPr>
          <a:lstStyle/>
          <a:p>
            <a:r>
              <a:rPr lang="de-AT" dirty="0"/>
              <a:t>Vorteil von State-Variablen:</a:t>
            </a:r>
          </a:p>
          <a:p>
            <a:pPr lvl="1"/>
            <a:r>
              <a:rPr lang="de-AT" dirty="0"/>
              <a:t>Eine State-Variable, speichert Daten zwischen erneuten </a:t>
            </a:r>
            <a:r>
              <a:rPr lang="de-AT" dirty="0" err="1"/>
              <a:t>Renders</a:t>
            </a:r>
            <a:r>
              <a:rPr lang="de-AT" dirty="0"/>
              <a:t>.</a:t>
            </a:r>
          </a:p>
          <a:p>
            <a:pPr lvl="1"/>
            <a:r>
              <a:rPr lang="de-AT" dirty="0"/>
              <a:t>Liefert eine Setter-Funktion, um die Variable zu aktualisieren </a:t>
            </a:r>
          </a:p>
          <a:p>
            <a:pPr lvl="1"/>
            <a:r>
              <a:rPr lang="de-AT" dirty="0"/>
              <a:t>Jedes Mal wenn sich die Variable ändert wird die Komponente neu gerendert und Änderungen werden sofort sichtbar</a:t>
            </a:r>
          </a:p>
          <a:p>
            <a:r>
              <a:rPr lang="de-AT" dirty="0"/>
              <a:t>Um eine State-Variable verwenden zu können muss das Package </a:t>
            </a:r>
            <a:r>
              <a:rPr lang="de-AT" dirty="0" err="1"/>
              <a:t>useState</a:t>
            </a:r>
            <a:r>
              <a:rPr lang="de-AT" dirty="0"/>
              <a:t> von </a:t>
            </a:r>
            <a:r>
              <a:rPr lang="de-AT" dirty="0" err="1"/>
              <a:t>React</a:t>
            </a:r>
            <a:r>
              <a:rPr lang="de-AT" dirty="0"/>
              <a:t> importiert werden</a:t>
            </a:r>
          </a:p>
          <a:p>
            <a:r>
              <a:rPr lang="de-AT" dirty="0"/>
              <a:t>Eine State-Variable wird gemeinsam mit ihrer Setter-Funktion in einer </a:t>
            </a:r>
            <a:r>
              <a:rPr lang="de-AT" dirty="0" err="1"/>
              <a:t>const</a:t>
            </a:r>
            <a:r>
              <a:rPr lang="de-AT" dirty="0"/>
              <a:t> Variable gespeichert und über die </a:t>
            </a:r>
            <a:r>
              <a:rPr lang="de-AT" dirty="0" err="1"/>
              <a:t>useState</a:t>
            </a:r>
            <a:r>
              <a:rPr lang="de-AT" dirty="0"/>
              <a:t>([</a:t>
            </a:r>
            <a:r>
              <a:rPr lang="de-AT" dirty="0" err="1"/>
              <a:t>Defaulwert</a:t>
            </a:r>
            <a:r>
              <a:rPr lang="de-AT" dirty="0"/>
              <a:t>]) Methode initialisiert (initialer Wert wird vergeben) </a:t>
            </a:r>
          </a:p>
          <a:p>
            <a:endParaRPr lang="de-AT" dirty="0"/>
          </a:p>
        </p:txBody>
      </p:sp>
      <p:pic>
        <p:nvPicPr>
          <p:cNvPr id="7" name="Grafik 6">
            <a:extLst>
              <a:ext uri="{FF2B5EF4-FFF2-40B4-BE49-F238E27FC236}">
                <a16:creationId xmlns:a16="http://schemas.microsoft.com/office/drawing/2014/main" id="{7B25A530-1427-271E-67A6-4EC9455E5075}"/>
              </a:ext>
            </a:extLst>
          </p:cNvPr>
          <p:cNvPicPr>
            <a:picLocks noChangeAspect="1"/>
          </p:cNvPicPr>
          <p:nvPr/>
        </p:nvPicPr>
        <p:blipFill>
          <a:blip r:embed="rId2"/>
          <a:stretch>
            <a:fillRect/>
          </a:stretch>
        </p:blipFill>
        <p:spPr>
          <a:xfrm>
            <a:off x="8133640" y="2572124"/>
            <a:ext cx="3856360" cy="3078868"/>
          </a:xfrm>
          <a:prstGeom prst="rect">
            <a:avLst/>
          </a:prstGeom>
        </p:spPr>
      </p:pic>
    </p:spTree>
    <p:extLst>
      <p:ext uri="{BB962C8B-B14F-4D97-AF65-F5344CB8AC3E}">
        <p14:creationId xmlns:p14="http://schemas.microsoft.com/office/powerpoint/2010/main" val="2225707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CBD2C-2006-5CD8-6EF7-C2CFE10552EC}"/>
              </a:ext>
            </a:extLst>
          </p:cNvPr>
          <p:cNvSpPr>
            <a:spLocks noGrp="1"/>
          </p:cNvSpPr>
          <p:nvPr>
            <p:ph type="title"/>
          </p:nvPr>
        </p:nvSpPr>
        <p:spPr/>
        <p:txBody>
          <a:bodyPr/>
          <a:lstStyle/>
          <a:p>
            <a:r>
              <a:rPr lang="de-AT" dirty="0" err="1"/>
              <a:t>React</a:t>
            </a:r>
            <a:r>
              <a:rPr lang="de-AT" dirty="0"/>
              <a:t> States – Zustand Variablen (2)</a:t>
            </a:r>
          </a:p>
        </p:txBody>
      </p:sp>
      <p:sp>
        <p:nvSpPr>
          <p:cNvPr id="3" name="Inhaltsplatzhalter 2">
            <a:extLst>
              <a:ext uri="{FF2B5EF4-FFF2-40B4-BE49-F238E27FC236}">
                <a16:creationId xmlns:a16="http://schemas.microsoft.com/office/drawing/2014/main" id="{16C2E266-5F0F-D20C-6307-F539172053CE}"/>
              </a:ext>
            </a:extLst>
          </p:cNvPr>
          <p:cNvSpPr>
            <a:spLocks noGrp="1"/>
          </p:cNvSpPr>
          <p:nvPr>
            <p:ph idx="1"/>
          </p:nvPr>
        </p:nvSpPr>
        <p:spPr>
          <a:xfrm>
            <a:off x="475488" y="1956816"/>
            <a:ext cx="7379208" cy="4484731"/>
          </a:xfrm>
        </p:spPr>
        <p:txBody>
          <a:bodyPr>
            <a:normAutofit/>
          </a:bodyPr>
          <a:lstStyle/>
          <a:p>
            <a:pPr marL="228600" indent="-228600" algn="l" rtl="0" eaLnBrk="1" latinLnBrk="0" hangingPunct="1">
              <a:lnSpc>
                <a:spcPct val="120000"/>
              </a:lnSpc>
              <a:spcBef>
                <a:spcPts val="1000"/>
              </a:spcBef>
              <a:spcAft>
                <a:spcPts val="0"/>
              </a:spcAft>
              <a:buClrTx/>
              <a:buSzPts val="1700"/>
              <a:buFont typeface="Arial" panose="020B0604020202020204" pitchFamily="34" charset="0"/>
              <a:buChar char="•"/>
            </a:pPr>
            <a:r>
              <a:rPr lang="de-AT" sz="1800" kern="1200" dirty="0">
                <a:solidFill>
                  <a:srgbClr val="000000"/>
                </a:solidFill>
                <a:effectLst/>
                <a:latin typeface="Avenir Next LT Pro Light" panose="020B0304020202020204" pitchFamily="34" charset="0"/>
                <a:ea typeface="+mn-ea"/>
                <a:cs typeface="+mn-cs"/>
              </a:rPr>
              <a:t>Eine State-Variable kann nur auf der obersten Ebene Ihrer Komponenten deklariert werden. Sie können nicht innerhalb von Bedingungen, Schleifen oder anderen verschachtelten Funktionen deklariert werden.</a:t>
            </a:r>
          </a:p>
          <a:p>
            <a:pPr marL="228600" indent="-228600" algn="l" rtl="0" eaLnBrk="1" latinLnBrk="0" hangingPunct="1">
              <a:lnSpc>
                <a:spcPct val="120000"/>
              </a:lnSpc>
              <a:spcBef>
                <a:spcPts val="1000"/>
              </a:spcBef>
              <a:spcAft>
                <a:spcPts val="0"/>
              </a:spcAft>
              <a:buClrTx/>
              <a:buSzPts val="1700"/>
              <a:buFont typeface="Arial" panose="020B0604020202020204" pitchFamily="34" charset="0"/>
              <a:buChar char="•"/>
            </a:pPr>
            <a:r>
              <a:rPr lang="de-AT" sz="1800" kern="1200" dirty="0">
                <a:solidFill>
                  <a:srgbClr val="000000"/>
                </a:solidFill>
                <a:effectLst/>
                <a:latin typeface="Avenir Next LT Pro Light" panose="020B0304020202020204" pitchFamily="34" charset="0"/>
                <a:ea typeface="+mn-ea"/>
                <a:cs typeface="+mn-cs"/>
              </a:rPr>
              <a:t>Eine State-Variable wird genau wie jede andere Variable verwendet, allerdings werden Änderungen nur über die </a:t>
            </a:r>
            <a:r>
              <a:rPr lang="de-AT" sz="1800" kern="1200" dirty="0" err="1">
                <a:solidFill>
                  <a:srgbClr val="000000"/>
                </a:solidFill>
                <a:effectLst/>
                <a:latin typeface="Avenir Next LT Pro Light" panose="020B0304020202020204" pitchFamily="34" charset="0"/>
                <a:ea typeface="+mn-ea"/>
                <a:cs typeface="+mn-cs"/>
              </a:rPr>
              <a:t>Settermethode</a:t>
            </a:r>
            <a:r>
              <a:rPr lang="de-AT" sz="1800" kern="1200" dirty="0">
                <a:solidFill>
                  <a:srgbClr val="000000"/>
                </a:solidFill>
                <a:effectLst/>
                <a:latin typeface="Avenir Next LT Pro Light" panose="020B0304020202020204" pitchFamily="34" charset="0"/>
                <a:ea typeface="+mn-ea"/>
                <a:cs typeface="+mn-cs"/>
              </a:rPr>
              <a:t> veranlasst.</a:t>
            </a:r>
            <a:br>
              <a:rPr lang="de-AT" sz="1800" kern="1200" dirty="0">
                <a:solidFill>
                  <a:srgbClr val="000000"/>
                </a:solidFill>
                <a:effectLst/>
                <a:latin typeface="Avenir Next LT Pro Light" panose="020B0304020202020204" pitchFamily="34" charset="0"/>
                <a:ea typeface="+mn-ea"/>
                <a:cs typeface="+mn-cs"/>
              </a:rPr>
            </a:br>
            <a:r>
              <a:rPr lang="de-AT" sz="1800" kern="1200" dirty="0" err="1">
                <a:solidFill>
                  <a:srgbClr val="000000"/>
                </a:solidFill>
                <a:effectLst/>
                <a:latin typeface="Avenir Next LT Pro Light" panose="020B0304020202020204" pitchFamily="34" charset="0"/>
                <a:ea typeface="+mn-ea"/>
                <a:cs typeface="+mn-cs"/>
              </a:rPr>
              <a:t>Bsp</a:t>
            </a:r>
            <a:r>
              <a:rPr lang="de-AT" sz="1800" kern="1200" dirty="0">
                <a:solidFill>
                  <a:srgbClr val="000000"/>
                </a:solidFill>
                <a:effectLst/>
                <a:latin typeface="Avenir Next LT Pro Light" panose="020B0304020202020204" pitchFamily="34" charset="0"/>
                <a:ea typeface="+mn-ea"/>
                <a:cs typeface="+mn-cs"/>
              </a:rPr>
              <a:t>: </a:t>
            </a:r>
            <a:r>
              <a:rPr lang="de-AT" sz="1800" strike="sngStrike" kern="1200" dirty="0" err="1">
                <a:solidFill>
                  <a:srgbClr val="000000"/>
                </a:solidFill>
                <a:effectLst/>
                <a:latin typeface="Avenir Next LT Pro Light" panose="020B0304020202020204" pitchFamily="34" charset="0"/>
                <a:ea typeface="+mn-ea"/>
                <a:cs typeface="+mn-cs"/>
              </a:rPr>
              <a:t>count</a:t>
            </a:r>
            <a:r>
              <a:rPr lang="de-AT" sz="1800" strike="sngStrike" kern="1200" dirty="0">
                <a:solidFill>
                  <a:srgbClr val="000000"/>
                </a:solidFill>
                <a:effectLst/>
                <a:latin typeface="Avenir Next LT Pro Light" panose="020B0304020202020204" pitchFamily="34" charset="0"/>
                <a:ea typeface="+mn-ea"/>
                <a:cs typeface="+mn-cs"/>
              </a:rPr>
              <a:t> = 2</a:t>
            </a:r>
            <a:r>
              <a:rPr lang="de-AT" sz="1800" kern="1200" dirty="0">
                <a:solidFill>
                  <a:srgbClr val="000000"/>
                </a:solidFill>
                <a:effectLst/>
                <a:latin typeface="Avenir Next LT Pro Light" panose="020B0304020202020204" pitchFamily="34" charset="0"/>
                <a:ea typeface="+mn-ea"/>
                <a:cs typeface="+mn-cs"/>
              </a:rPr>
              <a:t>  sondern </a:t>
            </a:r>
            <a:r>
              <a:rPr lang="de-AT" sz="1800" kern="1200" dirty="0" err="1">
                <a:solidFill>
                  <a:srgbClr val="000000"/>
                </a:solidFill>
                <a:effectLst/>
                <a:latin typeface="Avenir Next LT Pro Light" panose="020B0304020202020204" pitchFamily="34" charset="0"/>
                <a:ea typeface="+mn-ea"/>
                <a:cs typeface="+mn-cs"/>
              </a:rPr>
              <a:t>setCount</a:t>
            </a:r>
            <a:r>
              <a:rPr lang="de-AT" sz="1800" kern="1200" dirty="0">
                <a:solidFill>
                  <a:srgbClr val="000000"/>
                </a:solidFill>
                <a:effectLst/>
                <a:latin typeface="Avenir Next LT Pro Light" panose="020B0304020202020204" pitchFamily="34" charset="0"/>
                <a:ea typeface="+mn-ea"/>
                <a:cs typeface="+mn-cs"/>
              </a:rPr>
              <a:t>(2)</a:t>
            </a:r>
          </a:p>
          <a:p>
            <a:pPr marL="228600" indent="-228600" algn="l" rtl="0" eaLnBrk="1" latinLnBrk="0" hangingPunct="1">
              <a:lnSpc>
                <a:spcPct val="120000"/>
              </a:lnSpc>
              <a:spcBef>
                <a:spcPts val="1000"/>
              </a:spcBef>
              <a:spcAft>
                <a:spcPts val="0"/>
              </a:spcAft>
              <a:buClrTx/>
              <a:buSzPts val="1700"/>
              <a:buFont typeface="Arial" panose="020B0604020202020204" pitchFamily="34" charset="0"/>
              <a:buChar char="•"/>
            </a:pPr>
            <a:r>
              <a:rPr lang="de-AT" dirty="0">
                <a:solidFill>
                  <a:srgbClr val="000000"/>
                </a:solidFill>
                <a:latin typeface="Avenir Next LT Pro Light" panose="020B0304020202020204" pitchFamily="34" charset="0"/>
              </a:rPr>
              <a:t>Nach Konvention wird die </a:t>
            </a:r>
            <a:r>
              <a:rPr lang="de-AT" dirty="0" err="1">
                <a:solidFill>
                  <a:srgbClr val="000000"/>
                </a:solidFill>
                <a:latin typeface="Avenir Next LT Pro Light" panose="020B0304020202020204" pitchFamily="34" charset="0"/>
              </a:rPr>
              <a:t>Settermethode</a:t>
            </a:r>
            <a:r>
              <a:rPr lang="de-AT" dirty="0">
                <a:solidFill>
                  <a:srgbClr val="000000"/>
                </a:solidFill>
                <a:latin typeface="Avenir Next LT Pro Light" panose="020B0304020202020204" pitchFamily="34" charset="0"/>
              </a:rPr>
              <a:t> nach dem Schema „</a:t>
            </a:r>
            <a:r>
              <a:rPr lang="de-AT" dirty="0" err="1">
                <a:solidFill>
                  <a:srgbClr val="000000"/>
                </a:solidFill>
                <a:latin typeface="Avenir Next LT Pro Light" panose="020B0304020202020204" pitchFamily="34" charset="0"/>
              </a:rPr>
              <a:t>set</a:t>
            </a:r>
            <a:r>
              <a:rPr lang="de-AT" dirty="0">
                <a:solidFill>
                  <a:srgbClr val="000000"/>
                </a:solidFill>
                <a:latin typeface="Avenir Next LT Pro Light" panose="020B0304020202020204" pitchFamily="34" charset="0"/>
              </a:rPr>
              <a:t>“+Variablenname (großer Anfangsbuchstabe) benannt</a:t>
            </a:r>
            <a:endParaRPr lang="de-AT" sz="1800" dirty="0">
              <a:effectLst/>
            </a:endParaRPr>
          </a:p>
          <a:p>
            <a:endParaRPr lang="de-AT" dirty="0"/>
          </a:p>
        </p:txBody>
      </p:sp>
      <p:pic>
        <p:nvPicPr>
          <p:cNvPr id="7" name="Grafik 6">
            <a:extLst>
              <a:ext uri="{FF2B5EF4-FFF2-40B4-BE49-F238E27FC236}">
                <a16:creationId xmlns:a16="http://schemas.microsoft.com/office/drawing/2014/main" id="{7B25A530-1427-271E-67A6-4EC9455E5075}"/>
              </a:ext>
            </a:extLst>
          </p:cNvPr>
          <p:cNvPicPr>
            <a:picLocks noChangeAspect="1"/>
          </p:cNvPicPr>
          <p:nvPr/>
        </p:nvPicPr>
        <p:blipFill>
          <a:blip r:embed="rId2"/>
          <a:stretch>
            <a:fillRect/>
          </a:stretch>
        </p:blipFill>
        <p:spPr>
          <a:xfrm>
            <a:off x="8041361" y="2320454"/>
            <a:ext cx="3856360" cy="3078868"/>
          </a:xfrm>
          <a:prstGeom prst="rect">
            <a:avLst/>
          </a:prstGeom>
        </p:spPr>
      </p:pic>
    </p:spTree>
    <p:extLst>
      <p:ext uri="{BB962C8B-B14F-4D97-AF65-F5344CB8AC3E}">
        <p14:creationId xmlns:p14="http://schemas.microsoft.com/office/powerpoint/2010/main" val="3864776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D4181-A115-7F22-1952-0A114A6892A1}"/>
              </a:ext>
            </a:extLst>
          </p:cNvPr>
          <p:cNvSpPr>
            <a:spLocks noGrp="1"/>
          </p:cNvSpPr>
          <p:nvPr>
            <p:ph type="title"/>
          </p:nvPr>
        </p:nvSpPr>
        <p:spPr>
          <a:xfrm>
            <a:off x="973123" y="685800"/>
            <a:ext cx="9580578" cy="1371600"/>
          </a:xfrm>
        </p:spPr>
        <p:txBody>
          <a:bodyPr/>
          <a:lstStyle/>
          <a:p>
            <a:r>
              <a:rPr lang="de-AT" dirty="0"/>
              <a:t>Übung „The Dice Game“</a:t>
            </a:r>
          </a:p>
        </p:txBody>
      </p:sp>
      <p:sp>
        <p:nvSpPr>
          <p:cNvPr id="3" name="Inhaltsplatzhalter 2">
            <a:extLst>
              <a:ext uri="{FF2B5EF4-FFF2-40B4-BE49-F238E27FC236}">
                <a16:creationId xmlns:a16="http://schemas.microsoft.com/office/drawing/2014/main" id="{B88CA1EC-F8D8-8168-D2C6-53A3BB562FD5}"/>
              </a:ext>
            </a:extLst>
          </p:cNvPr>
          <p:cNvSpPr>
            <a:spLocks noGrp="1"/>
          </p:cNvSpPr>
          <p:nvPr>
            <p:ph idx="1"/>
          </p:nvPr>
        </p:nvSpPr>
        <p:spPr>
          <a:xfrm>
            <a:off x="685800" y="2057400"/>
            <a:ext cx="6720840" cy="4137259"/>
          </a:xfrm>
        </p:spPr>
        <p:txBody>
          <a:bodyPr/>
          <a:lstStyle/>
          <a:p>
            <a:r>
              <a:rPr lang="de-AT" dirty="0"/>
              <a:t>Erweitere deine „</a:t>
            </a:r>
            <a:r>
              <a:rPr lang="de-AT" dirty="0" err="1"/>
              <a:t>DiceGame</a:t>
            </a:r>
            <a:r>
              <a:rPr lang="de-AT" dirty="0"/>
              <a:t>“ Komponente um einen Button „</a:t>
            </a:r>
            <a:r>
              <a:rPr lang="de-AT" dirty="0" err="1"/>
              <a:t>NewGameButton</a:t>
            </a:r>
            <a:r>
              <a:rPr lang="de-AT" dirty="0"/>
              <a:t>“ der das Spiel erneut startet und die Würfel neu würfelt.</a:t>
            </a:r>
          </a:p>
          <a:p>
            <a:r>
              <a:rPr lang="de-AT" dirty="0"/>
              <a:t>Verwende eine 2 State-Variablen um die Augenzahlen der Würfel zu bestimmen</a:t>
            </a:r>
          </a:p>
          <a:p>
            <a:r>
              <a:rPr lang="de-AT" dirty="0"/>
              <a:t>Verwende eine State-Variable um den Gewinner zu definieren</a:t>
            </a:r>
          </a:p>
        </p:txBody>
      </p:sp>
      <p:pic>
        <p:nvPicPr>
          <p:cNvPr id="4" name="Grafik 3">
            <a:extLst>
              <a:ext uri="{FF2B5EF4-FFF2-40B4-BE49-F238E27FC236}">
                <a16:creationId xmlns:a16="http://schemas.microsoft.com/office/drawing/2014/main" id="{1ECC4204-021A-3751-E721-4342A75F3C00}"/>
              </a:ext>
            </a:extLst>
          </p:cNvPr>
          <p:cNvPicPr>
            <a:picLocks noChangeAspect="1"/>
          </p:cNvPicPr>
          <p:nvPr/>
        </p:nvPicPr>
        <p:blipFill>
          <a:blip r:embed="rId2"/>
          <a:stretch>
            <a:fillRect/>
          </a:stretch>
        </p:blipFill>
        <p:spPr>
          <a:xfrm>
            <a:off x="7935984" y="2057400"/>
            <a:ext cx="3971799" cy="2210339"/>
          </a:xfrm>
          <a:prstGeom prst="rect">
            <a:avLst/>
          </a:prstGeom>
        </p:spPr>
      </p:pic>
      <p:pic>
        <p:nvPicPr>
          <p:cNvPr id="6" name="Grafik 5">
            <a:extLst>
              <a:ext uri="{FF2B5EF4-FFF2-40B4-BE49-F238E27FC236}">
                <a16:creationId xmlns:a16="http://schemas.microsoft.com/office/drawing/2014/main" id="{30051D8C-7F37-ED4D-D3E7-DA4FF244838E}"/>
              </a:ext>
            </a:extLst>
          </p:cNvPr>
          <p:cNvPicPr>
            <a:picLocks noChangeAspect="1"/>
          </p:cNvPicPr>
          <p:nvPr/>
        </p:nvPicPr>
        <p:blipFill>
          <a:blip r:embed="rId3"/>
          <a:stretch>
            <a:fillRect/>
          </a:stretch>
        </p:blipFill>
        <p:spPr>
          <a:xfrm>
            <a:off x="8254767" y="4485423"/>
            <a:ext cx="2707189" cy="1580414"/>
          </a:xfrm>
          <a:prstGeom prst="rect">
            <a:avLst/>
          </a:prstGeom>
        </p:spPr>
      </p:pic>
    </p:spTree>
    <p:extLst>
      <p:ext uri="{BB962C8B-B14F-4D97-AF65-F5344CB8AC3E}">
        <p14:creationId xmlns:p14="http://schemas.microsoft.com/office/powerpoint/2010/main" val="998170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566EC5-2F02-9CE4-E55C-180B75C74458}"/>
              </a:ext>
            </a:extLst>
          </p:cNvPr>
          <p:cNvSpPr>
            <a:spLocks noGrp="1"/>
          </p:cNvSpPr>
          <p:nvPr>
            <p:ph type="title"/>
          </p:nvPr>
        </p:nvSpPr>
        <p:spPr>
          <a:xfrm>
            <a:off x="780176" y="685800"/>
            <a:ext cx="9773525" cy="1371600"/>
          </a:xfrm>
        </p:spPr>
        <p:txBody>
          <a:bodyPr/>
          <a:lstStyle/>
          <a:p>
            <a:r>
              <a:rPr lang="de-AT" dirty="0"/>
              <a:t>Pro-Übung zu </a:t>
            </a:r>
            <a:r>
              <a:rPr lang="de-AT" dirty="0" err="1"/>
              <a:t>React</a:t>
            </a:r>
            <a:r>
              <a:rPr lang="de-AT" dirty="0"/>
              <a:t> „Lottozahlen Vorhersage“</a:t>
            </a:r>
          </a:p>
        </p:txBody>
      </p:sp>
      <p:sp>
        <p:nvSpPr>
          <p:cNvPr id="3" name="Inhaltsplatzhalter 2">
            <a:extLst>
              <a:ext uri="{FF2B5EF4-FFF2-40B4-BE49-F238E27FC236}">
                <a16:creationId xmlns:a16="http://schemas.microsoft.com/office/drawing/2014/main" id="{F5B89372-B89B-588B-4483-5846B3A53D01}"/>
              </a:ext>
            </a:extLst>
          </p:cNvPr>
          <p:cNvSpPr>
            <a:spLocks noGrp="1"/>
          </p:cNvSpPr>
          <p:nvPr>
            <p:ph idx="1"/>
          </p:nvPr>
        </p:nvSpPr>
        <p:spPr>
          <a:xfrm>
            <a:off x="502920" y="2057400"/>
            <a:ext cx="6392830" cy="4137259"/>
          </a:xfrm>
        </p:spPr>
        <p:txBody>
          <a:bodyPr>
            <a:normAutofit lnSpcReduction="10000"/>
          </a:bodyPr>
          <a:lstStyle/>
          <a:p>
            <a:r>
              <a:rPr lang="de-AT" dirty="0"/>
              <a:t>Schreibe eine </a:t>
            </a:r>
            <a:r>
              <a:rPr lang="de-AT" dirty="0" err="1"/>
              <a:t>React</a:t>
            </a:r>
            <a:r>
              <a:rPr lang="de-AT" dirty="0"/>
              <a:t> Komponente „</a:t>
            </a:r>
            <a:r>
              <a:rPr lang="de-AT" dirty="0" err="1"/>
              <a:t>LottoGenerator</a:t>
            </a:r>
            <a:r>
              <a:rPr lang="de-AT" dirty="0"/>
              <a:t>“ um die nächsten Lotto Zahlen vorherzusagen und damit reich zu werden</a:t>
            </a:r>
          </a:p>
          <a:p>
            <a:r>
              <a:rPr lang="de-AT" dirty="0"/>
              <a:t>Die darunterliegenden Komponenten sind in folgender Struktur aufgeteilt (rechts unten)</a:t>
            </a:r>
          </a:p>
          <a:p>
            <a:r>
              <a:rPr lang="de-AT" dirty="0"/>
              <a:t>Da es verschiedene Lottoformate gibt und wir für alle Formate die richtigen Zahlen wissen wollen müssen wir verschiedene Limits festlegen können (Min, Max) welche Werte die Zahlen annehmen können.</a:t>
            </a:r>
          </a:p>
          <a:p>
            <a:r>
              <a:rPr lang="de-AT" dirty="0"/>
              <a:t>Optional: bei manchen Lottoformaten werden mehr oder weniger Zahlen gezogen deshalb wäre eine zusätzliche Einstellung „Anzahl gezogener Zahlen“ auch gut.  </a:t>
            </a:r>
          </a:p>
          <a:p>
            <a:endParaRPr lang="de-AT" dirty="0"/>
          </a:p>
          <a:p>
            <a:endParaRPr lang="de-AT" dirty="0"/>
          </a:p>
        </p:txBody>
      </p:sp>
      <p:pic>
        <p:nvPicPr>
          <p:cNvPr id="5" name="Grafik 4">
            <a:extLst>
              <a:ext uri="{FF2B5EF4-FFF2-40B4-BE49-F238E27FC236}">
                <a16:creationId xmlns:a16="http://schemas.microsoft.com/office/drawing/2014/main" id="{5A16A16E-3925-DC51-CAB2-C104F685201F}"/>
              </a:ext>
            </a:extLst>
          </p:cNvPr>
          <p:cNvPicPr>
            <a:picLocks noChangeAspect="1"/>
          </p:cNvPicPr>
          <p:nvPr/>
        </p:nvPicPr>
        <p:blipFill>
          <a:blip r:embed="rId2"/>
          <a:stretch>
            <a:fillRect/>
          </a:stretch>
        </p:blipFill>
        <p:spPr>
          <a:xfrm>
            <a:off x="7580513" y="2057400"/>
            <a:ext cx="4442870" cy="2093976"/>
          </a:xfrm>
          <a:prstGeom prst="rect">
            <a:avLst/>
          </a:prstGeom>
        </p:spPr>
      </p:pic>
      <p:pic>
        <p:nvPicPr>
          <p:cNvPr id="13" name="Grafik 12">
            <a:extLst>
              <a:ext uri="{FF2B5EF4-FFF2-40B4-BE49-F238E27FC236}">
                <a16:creationId xmlns:a16="http://schemas.microsoft.com/office/drawing/2014/main" id="{4E1735DF-6CD2-BF7C-713C-E8E450DCCFAE}"/>
              </a:ext>
            </a:extLst>
          </p:cNvPr>
          <p:cNvPicPr>
            <a:picLocks noChangeAspect="1"/>
          </p:cNvPicPr>
          <p:nvPr/>
        </p:nvPicPr>
        <p:blipFill>
          <a:blip r:embed="rId3"/>
          <a:stretch>
            <a:fillRect/>
          </a:stretch>
        </p:blipFill>
        <p:spPr>
          <a:xfrm>
            <a:off x="7620419" y="4348465"/>
            <a:ext cx="2181529" cy="1924319"/>
          </a:xfrm>
          <a:prstGeom prst="rect">
            <a:avLst/>
          </a:prstGeom>
        </p:spPr>
      </p:pic>
    </p:spTree>
    <p:extLst>
      <p:ext uri="{BB962C8B-B14F-4D97-AF65-F5344CB8AC3E}">
        <p14:creationId xmlns:p14="http://schemas.microsoft.com/office/powerpoint/2010/main" val="2018471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6" y="2057400"/>
            <a:ext cx="6980903" cy="4137259"/>
          </a:xfrm>
        </p:spPr>
        <p:txBody>
          <a:bodyPr>
            <a:normAutofit/>
          </a:bodyPr>
          <a:lstStyle/>
          <a:p>
            <a:r>
              <a:rPr lang="de-AT" dirty="0"/>
              <a:t>Das Setzen des Zustands fordert einen neuen </a:t>
            </a:r>
            <a:r>
              <a:rPr lang="de-AT" dirty="0" err="1"/>
              <a:t>Render</a:t>
            </a:r>
            <a:r>
              <a:rPr lang="de-AT" dirty="0"/>
              <a:t> an.</a:t>
            </a:r>
          </a:p>
          <a:p>
            <a:r>
              <a:rPr lang="de-AT" dirty="0" err="1"/>
              <a:t>React</a:t>
            </a:r>
            <a:r>
              <a:rPr lang="de-AT" dirty="0"/>
              <a:t> speichert den Zustand außerhalb der Komponente</a:t>
            </a:r>
          </a:p>
          <a:p>
            <a:r>
              <a:rPr lang="de-AT" dirty="0"/>
              <a:t>Wenn Sie </a:t>
            </a:r>
            <a:r>
              <a:rPr lang="de-AT" dirty="0" err="1"/>
              <a:t>useState</a:t>
            </a:r>
            <a:r>
              <a:rPr lang="de-AT" dirty="0"/>
              <a:t> aufrufen, gibt Ihnen </a:t>
            </a:r>
            <a:r>
              <a:rPr lang="de-AT" dirty="0" err="1"/>
              <a:t>React</a:t>
            </a:r>
            <a:r>
              <a:rPr lang="de-AT" dirty="0"/>
              <a:t> eine Momentaufnahme des Zustands für diesen </a:t>
            </a:r>
            <a:r>
              <a:rPr lang="de-AT" dirty="0" err="1"/>
              <a:t>Render</a:t>
            </a:r>
            <a:r>
              <a:rPr lang="de-AT" dirty="0"/>
              <a:t>.</a:t>
            </a:r>
          </a:p>
          <a:p>
            <a:r>
              <a:rPr lang="de-AT" dirty="0"/>
              <a:t>Jeder </a:t>
            </a:r>
            <a:r>
              <a:rPr lang="de-AT" dirty="0" err="1"/>
              <a:t>Render</a:t>
            </a:r>
            <a:r>
              <a:rPr lang="de-AT" dirty="0"/>
              <a:t> (und Funktionen darin) wird immer die Momentaufnahme des Zustands "sehen", die </a:t>
            </a:r>
            <a:r>
              <a:rPr lang="de-AT" dirty="0" err="1"/>
              <a:t>React</a:t>
            </a:r>
            <a:r>
              <a:rPr lang="de-AT" dirty="0"/>
              <a:t> diesem </a:t>
            </a:r>
            <a:r>
              <a:rPr lang="de-AT" dirty="0" err="1"/>
              <a:t>Render</a:t>
            </a:r>
            <a:r>
              <a:rPr lang="de-AT" dirty="0"/>
              <a:t> gegeben hat.</a:t>
            </a:r>
          </a:p>
          <a:p>
            <a:r>
              <a:rPr lang="de-AT" dirty="0"/>
              <a:t>Die Auswirkungen der Änderung einer State-Variable sind erst beim nächsten Rendering der Komponente ersichtlich</a:t>
            </a:r>
          </a:p>
          <a:p>
            <a:endParaRPr lang="de-AT" dirty="0"/>
          </a:p>
        </p:txBody>
      </p:sp>
      <p:pic>
        <p:nvPicPr>
          <p:cNvPr id="7" name="Grafik 6">
            <a:extLst>
              <a:ext uri="{FF2B5EF4-FFF2-40B4-BE49-F238E27FC236}">
                <a16:creationId xmlns:a16="http://schemas.microsoft.com/office/drawing/2014/main" id="{7D4DE7D9-AD93-7D1C-9BE0-C373BB0D70A3}"/>
              </a:ext>
            </a:extLst>
          </p:cNvPr>
          <p:cNvPicPr>
            <a:picLocks noChangeAspect="1"/>
          </p:cNvPicPr>
          <p:nvPr/>
        </p:nvPicPr>
        <p:blipFill>
          <a:blip r:embed="rId2"/>
          <a:stretch>
            <a:fillRect/>
          </a:stretch>
        </p:blipFill>
        <p:spPr>
          <a:xfrm>
            <a:off x="7944465" y="2340187"/>
            <a:ext cx="3791446" cy="3344078"/>
          </a:xfrm>
          <a:prstGeom prst="rect">
            <a:avLst/>
          </a:prstGeom>
        </p:spPr>
      </p:pic>
    </p:spTree>
    <p:extLst>
      <p:ext uri="{BB962C8B-B14F-4D97-AF65-F5344CB8AC3E}">
        <p14:creationId xmlns:p14="http://schemas.microsoft.com/office/powerpoint/2010/main" val="404671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ingle page application vs multi page application – Azoft">
            <a:extLst>
              <a:ext uri="{FF2B5EF4-FFF2-40B4-BE49-F238E27FC236}">
                <a16:creationId xmlns:a16="http://schemas.microsoft.com/office/drawing/2014/main" id="{7D27C65B-E842-5361-2A94-1F523A71A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650" y="228600"/>
            <a:ext cx="6444611" cy="616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02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 (2) </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7" y="2057400"/>
            <a:ext cx="6717966" cy="4137259"/>
          </a:xfrm>
        </p:spPr>
        <p:txBody>
          <a:bodyPr>
            <a:normAutofit/>
          </a:bodyPr>
          <a:lstStyle/>
          <a:p>
            <a:r>
              <a:rPr lang="de-AT" dirty="0"/>
              <a:t>Was passiert wenn man auf den Button klickt?</a:t>
            </a:r>
          </a:p>
          <a:p>
            <a:r>
              <a:rPr lang="de-AT" dirty="0"/>
              <a:t>Da die </a:t>
            </a:r>
            <a:r>
              <a:rPr lang="de-AT" dirty="0" err="1"/>
              <a:t>Setterfunktion</a:t>
            </a:r>
            <a:r>
              <a:rPr lang="de-AT" dirty="0"/>
              <a:t> nur mit einer Momentaufnahme arbeitet, und den Zustand (Wert) aktualisiert, der bei der Ausführung der Funktion bestand, wird der Wert von </a:t>
            </a:r>
            <a:r>
              <a:rPr lang="de-AT" dirty="0" err="1"/>
              <a:t>number</a:t>
            </a:r>
            <a:r>
              <a:rPr lang="de-AT" dirty="0"/>
              <a:t> tatsächlich nur um 1 erhöht, unabhängig davon, wie oft der Button geklickt wird.</a:t>
            </a:r>
          </a:p>
          <a:p>
            <a:endParaRPr lang="de-AT" dirty="0"/>
          </a:p>
          <a:p>
            <a:endParaRPr lang="de-AT" dirty="0"/>
          </a:p>
          <a:p>
            <a:endParaRPr lang="de-AT" dirty="0"/>
          </a:p>
        </p:txBody>
      </p:sp>
      <p:pic>
        <p:nvPicPr>
          <p:cNvPr id="5" name="Grafik 4">
            <a:extLst>
              <a:ext uri="{FF2B5EF4-FFF2-40B4-BE49-F238E27FC236}">
                <a16:creationId xmlns:a16="http://schemas.microsoft.com/office/drawing/2014/main" id="{0AA2BBEC-0D62-BCC1-23CD-6A0862B1E0EC}"/>
              </a:ext>
            </a:extLst>
          </p:cNvPr>
          <p:cNvPicPr>
            <a:picLocks noChangeAspect="1"/>
          </p:cNvPicPr>
          <p:nvPr/>
        </p:nvPicPr>
        <p:blipFill>
          <a:blip r:embed="rId3"/>
          <a:stretch>
            <a:fillRect/>
          </a:stretch>
        </p:blipFill>
        <p:spPr>
          <a:xfrm>
            <a:off x="7601367" y="2196445"/>
            <a:ext cx="4351819" cy="3392944"/>
          </a:xfrm>
          <a:prstGeom prst="rect">
            <a:avLst/>
          </a:prstGeom>
        </p:spPr>
      </p:pic>
    </p:spTree>
    <p:extLst>
      <p:ext uri="{BB962C8B-B14F-4D97-AF65-F5344CB8AC3E}">
        <p14:creationId xmlns:p14="http://schemas.microsoft.com/office/powerpoint/2010/main" val="393614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 (3) </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7" y="2057400"/>
            <a:ext cx="6717966" cy="4137259"/>
          </a:xfrm>
        </p:spPr>
        <p:txBody>
          <a:bodyPr>
            <a:normAutofit/>
          </a:bodyPr>
          <a:lstStyle/>
          <a:p>
            <a:r>
              <a:rPr lang="de-AT" dirty="0"/>
              <a:t>Was passiert wenn man auf den Button klickt?</a:t>
            </a:r>
          </a:p>
          <a:p>
            <a:r>
              <a:rPr lang="de-AT" dirty="0"/>
              <a:t>Trotz des Timeouts, wird keine zusätzliche Erhöhung um 5 gemacht weil die </a:t>
            </a:r>
            <a:r>
              <a:rPr lang="de-AT" dirty="0" err="1"/>
              <a:t>setTimeout</a:t>
            </a:r>
            <a:r>
              <a:rPr lang="de-AT" dirty="0"/>
              <a:t> Funktion mit der Momentaufnahme des Zustands arbeitet. Die </a:t>
            </a:r>
            <a:r>
              <a:rPr lang="de-AT" dirty="0" err="1"/>
              <a:t>setCount</a:t>
            </a:r>
            <a:r>
              <a:rPr lang="de-AT" dirty="0"/>
              <a:t> Methode wird also auch nach dem Timeout nur den alten Wert um 5 erhöhen</a:t>
            </a:r>
          </a:p>
          <a:p>
            <a:endParaRPr lang="de-AT" dirty="0"/>
          </a:p>
          <a:p>
            <a:endParaRPr lang="de-AT" dirty="0"/>
          </a:p>
          <a:p>
            <a:endParaRPr lang="de-AT" dirty="0"/>
          </a:p>
        </p:txBody>
      </p:sp>
      <p:pic>
        <p:nvPicPr>
          <p:cNvPr id="8" name="Grafik 7">
            <a:extLst>
              <a:ext uri="{FF2B5EF4-FFF2-40B4-BE49-F238E27FC236}">
                <a16:creationId xmlns:a16="http://schemas.microsoft.com/office/drawing/2014/main" id="{DA1D049B-E2F9-97DD-AE5B-1BE3BF8BD57D}"/>
              </a:ext>
            </a:extLst>
          </p:cNvPr>
          <p:cNvPicPr>
            <a:picLocks noChangeAspect="1"/>
          </p:cNvPicPr>
          <p:nvPr/>
        </p:nvPicPr>
        <p:blipFill>
          <a:blip r:embed="rId3"/>
          <a:stretch>
            <a:fillRect/>
          </a:stretch>
        </p:blipFill>
        <p:spPr>
          <a:xfrm>
            <a:off x="8291787" y="2187674"/>
            <a:ext cx="3500533" cy="3876710"/>
          </a:xfrm>
          <a:prstGeom prst="rect">
            <a:avLst/>
          </a:prstGeom>
        </p:spPr>
      </p:pic>
    </p:spTree>
    <p:extLst>
      <p:ext uri="{BB962C8B-B14F-4D97-AF65-F5344CB8AC3E}">
        <p14:creationId xmlns:p14="http://schemas.microsoft.com/office/powerpoint/2010/main" val="10145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 (4) </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7" y="2057400"/>
            <a:ext cx="6717966" cy="4137259"/>
          </a:xfrm>
        </p:spPr>
        <p:txBody>
          <a:bodyPr>
            <a:normAutofit/>
          </a:bodyPr>
          <a:lstStyle/>
          <a:p>
            <a:endParaRPr lang="de-AT" dirty="0"/>
          </a:p>
          <a:p>
            <a:endParaRPr lang="de-AT" dirty="0"/>
          </a:p>
          <a:p>
            <a:endParaRPr lang="de-AT" dirty="0"/>
          </a:p>
        </p:txBody>
      </p:sp>
      <p:pic>
        <p:nvPicPr>
          <p:cNvPr id="5" name="Grafik 4">
            <a:extLst>
              <a:ext uri="{FF2B5EF4-FFF2-40B4-BE49-F238E27FC236}">
                <a16:creationId xmlns:a16="http://schemas.microsoft.com/office/drawing/2014/main" id="{4F29D74C-6E0E-88A8-43C5-88CF71CDFDA4}"/>
              </a:ext>
            </a:extLst>
          </p:cNvPr>
          <p:cNvPicPr>
            <a:picLocks noChangeAspect="1"/>
          </p:cNvPicPr>
          <p:nvPr/>
        </p:nvPicPr>
        <p:blipFill>
          <a:blip r:embed="rId3"/>
          <a:stretch>
            <a:fillRect/>
          </a:stretch>
        </p:blipFill>
        <p:spPr>
          <a:xfrm>
            <a:off x="3502570" y="1915998"/>
            <a:ext cx="5186859" cy="4137259"/>
          </a:xfrm>
          <a:prstGeom prst="rect">
            <a:avLst/>
          </a:prstGeom>
        </p:spPr>
      </p:pic>
      <p:sp>
        <p:nvSpPr>
          <p:cNvPr id="7" name="Textfeld 6">
            <a:extLst>
              <a:ext uri="{FF2B5EF4-FFF2-40B4-BE49-F238E27FC236}">
                <a16:creationId xmlns:a16="http://schemas.microsoft.com/office/drawing/2014/main" id="{771019B6-6455-5D7F-0E8F-F9BE40F7BE41}"/>
              </a:ext>
            </a:extLst>
          </p:cNvPr>
          <p:cNvSpPr txBox="1"/>
          <p:nvPr/>
        </p:nvSpPr>
        <p:spPr>
          <a:xfrm>
            <a:off x="3452363" y="6139347"/>
            <a:ext cx="8264950" cy="338554"/>
          </a:xfrm>
          <a:prstGeom prst="rect">
            <a:avLst/>
          </a:prstGeom>
          <a:noFill/>
        </p:spPr>
        <p:txBody>
          <a:bodyPr wrap="square">
            <a:spAutoFit/>
          </a:bodyPr>
          <a:lstStyle/>
          <a:p>
            <a:r>
              <a:rPr lang="de-AT" sz="1600" dirty="0">
                <a:hlinkClick r:id="rId4"/>
              </a:rPr>
              <a:t>https://react.dev/learn/queueing-a-series-of-state-updates</a:t>
            </a:r>
            <a:r>
              <a:rPr lang="de-AT" sz="1600" dirty="0"/>
              <a:t> </a:t>
            </a:r>
          </a:p>
        </p:txBody>
      </p:sp>
    </p:spTree>
    <p:extLst>
      <p:ext uri="{BB962C8B-B14F-4D97-AF65-F5344CB8AC3E}">
        <p14:creationId xmlns:p14="http://schemas.microsoft.com/office/powerpoint/2010/main" val="1282466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5B07A1-EBDD-4A5D-526A-058DA466C198}"/>
              </a:ext>
            </a:extLst>
          </p:cNvPr>
          <p:cNvSpPr>
            <a:spLocks noGrp="1"/>
          </p:cNvSpPr>
          <p:nvPr>
            <p:ph type="title"/>
          </p:nvPr>
        </p:nvSpPr>
        <p:spPr/>
        <p:txBody>
          <a:bodyPr/>
          <a:lstStyle/>
          <a:p>
            <a:r>
              <a:rPr lang="de-AT" dirty="0"/>
              <a:t>Übung zu States &amp; zeitliches Verhalten</a:t>
            </a:r>
          </a:p>
        </p:txBody>
      </p:sp>
      <p:sp>
        <p:nvSpPr>
          <p:cNvPr id="3" name="Inhaltsplatzhalter 2">
            <a:extLst>
              <a:ext uri="{FF2B5EF4-FFF2-40B4-BE49-F238E27FC236}">
                <a16:creationId xmlns:a16="http://schemas.microsoft.com/office/drawing/2014/main" id="{43FBC022-8660-D0CF-A2A2-CB1FD810A7F4}"/>
              </a:ext>
            </a:extLst>
          </p:cNvPr>
          <p:cNvSpPr>
            <a:spLocks noGrp="1"/>
          </p:cNvSpPr>
          <p:nvPr>
            <p:ph idx="1"/>
          </p:nvPr>
        </p:nvSpPr>
        <p:spPr>
          <a:xfrm>
            <a:off x="1027522" y="2057400"/>
            <a:ext cx="8232742" cy="4137259"/>
          </a:xfrm>
        </p:spPr>
        <p:txBody>
          <a:bodyPr/>
          <a:lstStyle/>
          <a:p>
            <a:r>
              <a:rPr lang="de-AT" dirty="0"/>
              <a:t>Hier ist ein Ampelkomponente, die beim Drücken des Buttons umschaltet</a:t>
            </a:r>
          </a:p>
          <a:p>
            <a:r>
              <a:rPr lang="de-AT" dirty="0"/>
              <a:t>Füge einen Alert zum Klick-Handler hinzu. </a:t>
            </a:r>
          </a:p>
          <a:p>
            <a:r>
              <a:rPr lang="de-AT" dirty="0"/>
              <a:t>Wenn die Ampel grün ist und "Gehen" anzeigt, sollte durch Klicken auf den Button "</a:t>
            </a:r>
            <a:r>
              <a:rPr lang="de-AT" dirty="0" err="1"/>
              <a:t>Stop</a:t>
            </a:r>
            <a:r>
              <a:rPr lang="de-AT" dirty="0"/>
              <a:t> kommt als nächstes" angezeigt werden. </a:t>
            </a:r>
          </a:p>
          <a:p>
            <a:r>
              <a:rPr lang="de-AT" dirty="0"/>
              <a:t>Wenn die Ampel rot ist und "</a:t>
            </a:r>
            <a:r>
              <a:rPr lang="de-AT" dirty="0" err="1"/>
              <a:t>Stop</a:t>
            </a:r>
            <a:r>
              <a:rPr lang="de-AT" dirty="0"/>
              <a:t>" anzeigt, sollte durch Klicken auf den Button "Gehen kommt als nächstes" angezeigt werden.</a:t>
            </a:r>
          </a:p>
          <a:p>
            <a:r>
              <a:rPr lang="de-AT" dirty="0">
                <a:hlinkClick r:id="rId2"/>
              </a:rPr>
              <a:t>https://react.dev/learn/state-as-a-snapshot#challenges</a:t>
            </a:r>
            <a:r>
              <a:rPr lang="de-AT" dirty="0"/>
              <a:t> </a:t>
            </a:r>
          </a:p>
        </p:txBody>
      </p:sp>
      <p:pic>
        <p:nvPicPr>
          <p:cNvPr id="2050" name="Picture 2" descr="Ampel - Kostenlose signalisierung Icons">
            <a:extLst>
              <a:ext uri="{FF2B5EF4-FFF2-40B4-BE49-F238E27FC236}">
                <a16:creationId xmlns:a16="http://schemas.microsoft.com/office/drawing/2014/main" id="{43BC2518-9C96-6B45-F978-FCA894178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0264" y="2432115"/>
            <a:ext cx="2586871" cy="258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012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a:xfrm>
            <a:off x="766917" y="769462"/>
            <a:ext cx="8754155" cy="1371600"/>
          </a:xfrm>
        </p:spPr>
        <p:txBody>
          <a:bodyPr/>
          <a:lstStyle/>
          <a:p>
            <a:r>
              <a:rPr lang="de-AT" dirty="0"/>
              <a:t>Mehrfache Änderung eines Zustands (</a:t>
            </a:r>
            <a:r>
              <a:rPr lang="de-AT" dirty="0" err="1"/>
              <a:t>updater</a:t>
            </a:r>
            <a:r>
              <a:rPr lang="de-AT" dirty="0"/>
              <a:t> </a:t>
            </a:r>
            <a:r>
              <a:rPr lang="de-AT" dirty="0" err="1"/>
              <a:t>functions</a:t>
            </a:r>
            <a:r>
              <a:rPr lang="de-AT" dirty="0"/>
              <a:t>)</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672649" y="2264790"/>
            <a:ext cx="6717966" cy="4137259"/>
          </a:xfrm>
        </p:spPr>
        <p:txBody>
          <a:bodyPr>
            <a:normAutofit/>
          </a:bodyPr>
          <a:lstStyle/>
          <a:p>
            <a:r>
              <a:rPr lang="de-AT" dirty="0"/>
              <a:t>Das mehrfache Aktualisieren desselben Zustands vor dem nächsten Rendering kann in seltenen Fällen notwendig sein.</a:t>
            </a:r>
          </a:p>
          <a:p>
            <a:r>
              <a:rPr lang="de-AT" dirty="0"/>
              <a:t>Anstelle von </a:t>
            </a:r>
            <a:r>
              <a:rPr lang="de-AT" dirty="0" err="1"/>
              <a:t>setNumber</a:t>
            </a:r>
            <a:r>
              <a:rPr lang="de-AT" dirty="0"/>
              <a:t>(</a:t>
            </a:r>
            <a:r>
              <a:rPr lang="de-AT" dirty="0" err="1"/>
              <a:t>number</a:t>
            </a:r>
            <a:r>
              <a:rPr lang="de-AT" dirty="0"/>
              <a:t> + 1) kann eine Funktion übergeben werden, die den nächsten Zustand basierend auf dem vorherigen berechnet, wie z. B. </a:t>
            </a:r>
            <a:r>
              <a:rPr lang="de-AT" dirty="0" err="1"/>
              <a:t>setNumber</a:t>
            </a:r>
            <a:r>
              <a:rPr lang="de-AT" dirty="0"/>
              <a:t>(n =&gt; n + 1).</a:t>
            </a:r>
          </a:p>
          <a:p>
            <a:r>
              <a:rPr lang="de-AT" dirty="0"/>
              <a:t>Hier wird eine sogenannte </a:t>
            </a:r>
            <a:r>
              <a:rPr lang="de-AT" dirty="0" err="1"/>
              <a:t>updater</a:t>
            </a:r>
            <a:r>
              <a:rPr lang="de-AT" dirty="0"/>
              <a:t> </a:t>
            </a:r>
            <a:r>
              <a:rPr lang="de-AT" dirty="0" err="1"/>
              <a:t>function</a:t>
            </a:r>
            <a:r>
              <a:rPr lang="de-AT" dirty="0"/>
              <a:t> verwendet um den zukünftigen Wert, basierend auf dem zuvor gesetzten Wert, zu berechnen  </a:t>
            </a:r>
          </a:p>
          <a:p>
            <a:endParaRPr lang="de-AT" dirty="0"/>
          </a:p>
        </p:txBody>
      </p:sp>
      <p:pic>
        <p:nvPicPr>
          <p:cNvPr id="7" name="Grafik 6">
            <a:extLst>
              <a:ext uri="{FF2B5EF4-FFF2-40B4-BE49-F238E27FC236}">
                <a16:creationId xmlns:a16="http://schemas.microsoft.com/office/drawing/2014/main" id="{5F4B3BA2-DED9-3BD6-A2F7-2B8C24044737}"/>
              </a:ext>
            </a:extLst>
          </p:cNvPr>
          <p:cNvPicPr>
            <a:picLocks noChangeAspect="1"/>
          </p:cNvPicPr>
          <p:nvPr/>
        </p:nvPicPr>
        <p:blipFill>
          <a:blip r:embed="rId3"/>
          <a:stretch>
            <a:fillRect/>
          </a:stretch>
        </p:blipFill>
        <p:spPr>
          <a:xfrm>
            <a:off x="7705293" y="2141062"/>
            <a:ext cx="4219614" cy="3969933"/>
          </a:xfrm>
          <a:prstGeom prst="rect">
            <a:avLst/>
          </a:prstGeom>
        </p:spPr>
      </p:pic>
    </p:spTree>
    <p:extLst>
      <p:ext uri="{BB962C8B-B14F-4D97-AF65-F5344CB8AC3E}">
        <p14:creationId xmlns:p14="http://schemas.microsoft.com/office/powerpoint/2010/main" val="1528092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p:txBody>
          <a:bodyPr/>
          <a:lstStyle/>
          <a:p>
            <a:r>
              <a:rPr lang="de-AT" dirty="0"/>
              <a:t>Mehrfache Änderung eines Zustands</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p:txBody>
          <a:bodyPr/>
          <a:lstStyle/>
          <a:p>
            <a:r>
              <a:rPr lang="de-AT" dirty="0"/>
              <a:t>Was passiert beim Klick auf den Button?</a:t>
            </a:r>
          </a:p>
          <a:p>
            <a:r>
              <a:rPr lang="de-AT" dirty="0"/>
              <a:t>Ausgabe: 6</a:t>
            </a:r>
          </a:p>
        </p:txBody>
      </p:sp>
      <p:pic>
        <p:nvPicPr>
          <p:cNvPr id="5" name="Grafik 4">
            <a:extLst>
              <a:ext uri="{FF2B5EF4-FFF2-40B4-BE49-F238E27FC236}">
                <a16:creationId xmlns:a16="http://schemas.microsoft.com/office/drawing/2014/main" id="{DB70F639-7142-1B76-AC0E-A58C17E4F6C7}"/>
              </a:ext>
            </a:extLst>
          </p:cNvPr>
          <p:cNvPicPr>
            <a:picLocks noChangeAspect="1"/>
          </p:cNvPicPr>
          <p:nvPr/>
        </p:nvPicPr>
        <p:blipFill>
          <a:blip r:embed="rId2"/>
          <a:stretch>
            <a:fillRect/>
          </a:stretch>
        </p:blipFill>
        <p:spPr>
          <a:xfrm>
            <a:off x="8299540" y="2316097"/>
            <a:ext cx="3409107" cy="3038328"/>
          </a:xfrm>
          <a:prstGeom prst="rect">
            <a:avLst/>
          </a:prstGeom>
        </p:spPr>
      </p:pic>
    </p:spTree>
    <p:extLst>
      <p:ext uri="{BB962C8B-B14F-4D97-AF65-F5344CB8AC3E}">
        <p14:creationId xmlns:p14="http://schemas.microsoft.com/office/powerpoint/2010/main" val="245568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p:txBody>
          <a:bodyPr/>
          <a:lstStyle/>
          <a:p>
            <a:r>
              <a:rPr lang="de-AT" dirty="0"/>
              <a:t>Mehrfache Änderung eines Zustands</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p:txBody>
          <a:bodyPr/>
          <a:lstStyle/>
          <a:p>
            <a:r>
              <a:rPr lang="de-AT" dirty="0"/>
              <a:t>Was passiert beim Klick auf den Button?</a:t>
            </a:r>
          </a:p>
          <a:p>
            <a:r>
              <a:rPr lang="de-AT" dirty="0"/>
              <a:t>Ausgabe: 5</a:t>
            </a:r>
          </a:p>
        </p:txBody>
      </p:sp>
      <p:pic>
        <p:nvPicPr>
          <p:cNvPr id="6" name="Grafik 5">
            <a:extLst>
              <a:ext uri="{FF2B5EF4-FFF2-40B4-BE49-F238E27FC236}">
                <a16:creationId xmlns:a16="http://schemas.microsoft.com/office/drawing/2014/main" id="{10793C10-A258-AB8A-6673-9C2E35D9234E}"/>
              </a:ext>
            </a:extLst>
          </p:cNvPr>
          <p:cNvPicPr>
            <a:picLocks noChangeAspect="1"/>
          </p:cNvPicPr>
          <p:nvPr/>
        </p:nvPicPr>
        <p:blipFill>
          <a:blip r:embed="rId2"/>
          <a:stretch>
            <a:fillRect/>
          </a:stretch>
        </p:blipFill>
        <p:spPr>
          <a:xfrm>
            <a:off x="7503736" y="2057399"/>
            <a:ext cx="4250777" cy="3778469"/>
          </a:xfrm>
          <a:prstGeom prst="rect">
            <a:avLst/>
          </a:prstGeom>
        </p:spPr>
      </p:pic>
    </p:spTree>
    <p:extLst>
      <p:ext uri="{BB962C8B-B14F-4D97-AF65-F5344CB8AC3E}">
        <p14:creationId xmlns:p14="http://schemas.microsoft.com/office/powerpoint/2010/main" val="13059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a:xfrm>
            <a:off x="884154" y="554622"/>
            <a:ext cx="9862402" cy="1371600"/>
          </a:xfrm>
        </p:spPr>
        <p:txBody>
          <a:bodyPr/>
          <a:lstStyle/>
          <a:p>
            <a:r>
              <a:rPr lang="de-AT" dirty="0"/>
              <a:t>Übung zu mehrfache Änderung eines Zustands</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a:xfrm>
            <a:off x="735291" y="1926222"/>
            <a:ext cx="8229600" cy="4137259"/>
          </a:xfrm>
        </p:spPr>
        <p:txBody>
          <a:bodyPr>
            <a:normAutofit/>
          </a:bodyPr>
          <a:lstStyle/>
          <a:p>
            <a:r>
              <a:rPr lang="de-AT" dirty="0"/>
              <a:t>Jedes Mal, wenn der Benutzer die Schaltfläche „Buy" drückt, soll der „</a:t>
            </a:r>
            <a:r>
              <a:rPr lang="de-AT" dirty="0" err="1"/>
              <a:t>Pending</a:t>
            </a:r>
            <a:r>
              <a:rPr lang="de-AT" dirty="0"/>
              <a:t>"-Zähler um eins erhöht werden. Nach drei Sekunden soll der „</a:t>
            </a:r>
            <a:r>
              <a:rPr lang="de-AT" dirty="0" err="1"/>
              <a:t>Pending</a:t>
            </a:r>
            <a:r>
              <a:rPr lang="de-AT" dirty="0"/>
              <a:t>"-Zähler abnehmen und der „</a:t>
            </a:r>
            <a:r>
              <a:rPr lang="de-AT" dirty="0" err="1"/>
              <a:t>Completed</a:t>
            </a:r>
            <a:r>
              <a:rPr lang="de-AT" dirty="0"/>
              <a:t>"-Zähler erhöhen.</a:t>
            </a:r>
          </a:p>
          <a:p>
            <a:r>
              <a:rPr lang="de-AT" dirty="0"/>
              <a:t>Jedoch verhält sich der „</a:t>
            </a:r>
            <a:r>
              <a:rPr lang="de-AT" dirty="0" err="1"/>
              <a:t>Pending</a:t>
            </a:r>
            <a:r>
              <a:rPr lang="de-AT" dirty="0"/>
              <a:t>"-Zähler nicht wie beabsichtigt. Wenn du auf „Buy" drückst, verringert er sich auf -1 (was nicht möglich sein sollte!). Und wenn du zweimal schnell hintereinander klickst, verhalten sich beide Zähler anscheinend unvorhersehbar.</a:t>
            </a:r>
          </a:p>
          <a:p>
            <a:r>
              <a:rPr lang="de-AT" dirty="0"/>
              <a:t>Warum passiert das? Behebe beide Zähler.</a:t>
            </a:r>
            <a:endParaRPr lang="de-AT" dirty="0">
              <a:hlinkClick r:id="rId2"/>
            </a:endParaRPr>
          </a:p>
          <a:p>
            <a:r>
              <a:rPr lang="de-AT" dirty="0">
                <a:hlinkClick r:id="rId2"/>
              </a:rPr>
              <a:t>https://react.dev/learn/queueing-a-series-of-state-updates#challenges</a:t>
            </a:r>
            <a:r>
              <a:rPr lang="de-AT" dirty="0"/>
              <a:t> </a:t>
            </a:r>
          </a:p>
        </p:txBody>
      </p:sp>
      <p:pic>
        <p:nvPicPr>
          <p:cNvPr id="8" name="Grafik 7">
            <a:extLst>
              <a:ext uri="{FF2B5EF4-FFF2-40B4-BE49-F238E27FC236}">
                <a16:creationId xmlns:a16="http://schemas.microsoft.com/office/drawing/2014/main" id="{F0B4DEB3-FFAA-B7FC-A3E7-6F24F9D50621}"/>
              </a:ext>
            </a:extLst>
          </p:cNvPr>
          <p:cNvPicPr>
            <a:picLocks noChangeAspect="1"/>
          </p:cNvPicPr>
          <p:nvPr/>
        </p:nvPicPr>
        <p:blipFill rotWithShape="1">
          <a:blip r:embed="rId3"/>
          <a:srcRect r="53814"/>
          <a:stretch/>
        </p:blipFill>
        <p:spPr>
          <a:xfrm>
            <a:off x="9221573" y="3392501"/>
            <a:ext cx="2235136" cy="1467055"/>
          </a:xfrm>
          <a:prstGeom prst="rect">
            <a:avLst/>
          </a:prstGeom>
        </p:spPr>
      </p:pic>
    </p:spTree>
    <p:extLst>
      <p:ext uri="{BB962C8B-B14F-4D97-AF65-F5344CB8AC3E}">
        <p14:creationId xmlns:p14="http://schemas.microsoft.com/office/powerpoint/2010/main" val="4119036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p:txBody>
          <a:bodyPr/>
          <a:lstStyle/>
          <a:p>
            <a:r>
              <a:rPr lang="de-AT" dirty="0"/>
              <a:t>State-Objekte</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a:xfrm>
            <a:off x="744718" y="2057400"/>
            <a:ext cx="7117237" cy="4137259"/>
          </a:xfrm>
        </p:spPr>
        <p:txBody>
          <a:bodyPr>
            <a:normAutofit/>
          </a:bodyPr>
          <a:lstStyle/>
          <a:p>
            <a:r>
              <a:rPr lang="de-AT" dirty="0"/>
              <a:t>Der State kann jede Art von JavaScript-Wert halten, einschließlich Objekten.</a:t>
            </a:r>
          </a:p>
          <a:p>
            <a:r>
              <a:rPr lang="de-AT" dirty="0"/>
              <a:t>Es wird jedoch nicht empfohlen, Objekte, die sich im </a:t>
            </a:r>
            <a:r>
              <a:rPr lang="de-AT" dirty="0" err="1"/>
              <a:t>React</a:t>
            </a:r>
            <a:r>
              <a:rPr lang="de-AT" dirty="0"/>
              <a:t>-State befinden, direkt zu ändern. Dadurch wird kein neues Rendering ausgelöst und Änderungen bleiben für den Benutzer unsichtbar</a:t>
            </a:r>
          </a:p>
          <a:p>
            <a:r>
              <a:rPr lang="de-AT" dirty="0"/>
              <a:t>Stattdessen, wenn du ein Objekt aktualisieren möchtest, musst du ein neues Objekt erstellen (oder eine Kopie eines vorhandenen erstellen) und dem State das neue Objekt zuweisen</a:t>
            </a:r>
          </a:p>
          <a:p>
            <a:r>
              <a:rPr lang="de-AT" dirty="0"/>
              <a:t>Problem: Was machen wir wenn ein Objekt sehr viele Properties beinhaltet? Jedes Einzelne abtippen ist aufwändig </a:t>
            </a:r>
            <a:r>
              <a:rPr lang="de-AT" dirty="0">
                <a:sym typeface="Wingdings" panose="05000000000000000000" pitchFamily="2" charset="2"/>
              </a:rPr>
              <a:t> </a:t>
            </a:r>
            <a:endParaRPr lang="de-AT" dirty="0"/>
          </a:p>
        </p:txBody>
      </p:sp>
      <p:pic>
        <p:nvPicPr>
          <p:cNvPr id="7" name="Grafik 6">
            <a:extLst>
              <a:ext uri="{FF2B5EF4-FFF2-40B4-BE49-F238E27FC236}">
                <a16:creationId xmlns:a16="http://schemas.microsoft.com/office/drawing/2014/main" id="{2DA7BD99-882F-744C-F6C7-E974450987E3}"/>
              </a:ext>
            </a:extLst>
          </p:cNvPr>
          <p:cNvPicPr>
            <a:picLocks noChangeAspect="1"/>
          </p:cNvPicPr>
          <p:nvPr/>
        </p:nvPicPr>
        <p:blipFill>
          <a:blip r:embed="rId3"/>
          <a:stretch>
            <a:fillRect/>
          </a:stretch>
        </p:blipFill>
        <p:spPr>
          <a:xfrm>
            <a:off x="8308010" y="2948292"/>
            <a:ext cx="2554663" cy="1009403"/>
          </a:xfrm>
          <a:prstGeom prst="rect">
            <a:avLst/>
          </a:prstGeom>
        </p:spPr>
      </p:pic>
      <p:pic>
        <p:nvPicPr>
          <p:cNvPr id="9" name="Grafik 8">
            <a:extLst>
              <a:ext uri="{FF2B5EF4-FFF2-40B4-BE49-F238E27FC236}">
                <a16:creationId xmlns:a16="http://schemas.microsoft.com/office/drawing/2014/main" id="{35804741-6AA9-C90E-E1A7-001A97DB8F9E}"/>
              </a:ext>
            </a:extLst>
          </p:cNvPr>
          <p:cNvPicPr>
            <a:picLocks noChangeAspect="1"/>
          </p:cNvPicPr>
          <p:nvPr/>
        </p:nvPicPr>
        <p:blipFill>
          <a:blip r:embed="rId4"/>
          <a:stretch>
            <a:fillRect/>
          </a:stretch>
        </p:blipFill>
        <p:spPr>
          <a:xfrm>
            <a:off x="8308010" y="1618110"/>
            <a:ext cx="3739589" cy="878579"/>
          </a:xfrm>
          <a:prstGeom prst="rect">
            <a:avLst/>
          </a:prstGeom>
        </p:spPr>
      </p:pic>
      <p:sp>
        <p:nvSpPr>
          <p:cNvPr id="10" name="Textfeld 9">
            <a:extLst>
              <a:ext uri="{FF2B5EF4-FFF2-40B4-BE49-F238E27FC236}">
                <a16:creationId xmlns:a16="http://schemas.microsoft.com/office/drawing/2014/main" id="{9D9DD846-4133-722E-5991-B62EC691C45A}"/>
              </a:ext>
            </a:extLst>
          </p:cNvPr>
          <p:cNvSpPr txBox="1"/>
          <p:nvPr/>
        </p:nvSpPr>
        <p:spPr>
          <a:xfrm>
            <a:off x="8246565" y="2509003"/>
            <a:ext cx="4614272" cy="307777"/>
          </a:xfrm>
          <a:prstGeom prst="rect">
            <a:avLst/>
          </a:prstGeom>
          <a:noFill/>
        </p:spPr>
        <p:txBody>
          <a:bodyPr wrap="square" rtlCol="0">
            <a:spAutoFit/>
          </a:bodyPr>
          <a:lstStyle/>
          <a:p>
            <a:r>
              <a:rPr lang="de-AT" sz="1400" dirty="0"/>
              <a:t>State Definition mit Objekt als Wert</a:t>
            </a:r>
          </a:p>
        </p:txBody>
      </p:sp>
      <p:sp>
        <p:nvSpPr>
          <p:cNvPr id="11" name="Textfeld 10">
            <a:extLst>
              <a:ext uri="{FF2B5EF4-FFF2-40B4-BE49-F238E27FC236}">
                <a16:creationId xmlns:a16="http://schemas.microsoft.com/office/drawing/2014/main" id="{98DA5C69-D743-517A-BEC3-E886B40F3EB5}"/>
              </a:ext>
            </a:extLst>
          </p:cNvPr>
          <p:cNvSpPr txBox="1"/>
          <p:nvPr/>
        </p:nvSpPr>
        <p:spPr>
          <a:xfrm>
            <a:off x="8246565" y="3957695"/>
            <a:ext cx="3679136" cy="523220"/>
          </a:xfrm>
          <a:prstGeom prst="rect">
            <a:avLst/>
          </a:prstGeom>
          <a:noFill/>
        </p:spPr>
        <p:txBody>
          <a:bodyPr wrap="square" rtlCol="0">
            <a:spAutoFit/>
          </a:bodyPr>
          <a:lstStyle/>
          <a:p>
            <a:r>
              <a:rPr lang="de-AT" sz="1400" dirty="0"/>
              <a:t>Direkte Änderung der Properties wird im UI nicht sichtbar</a:t>
            </a:r>
          </a:p>
        </p:txBody>
      </p:sp>
      <p:pic>
        <p:nvPicPr>
          <p:cNvPr id="13" name="Grafik 12">
            <a:extLst>
              <a:ext uri="{FF2B5EF4-FFF2-40B4-BE49-F238E27FC236}">
                <a16:creationId xmlns:a16="http://schemas.microsoft.com/office/drawing/2014/main" id="{A1C61AD9-C433-E7BD-0B6C-EA38E6E856D2}"/>
              </a:ext>
            </a:extLst>
          </p:cNvPr>
          <p:cNvPicPr>
            <a:picLocks noChangeAspect="1"/>
          </p:cNvPicPr>
          <p:nvPr/>
        </p:nvPicPr>
        <p:blipFill>
          <a:blip r:embed="rId5"/>
          <a:stretch>
            <a:fillRect/>
          </a:stretch>
        </p:blipFill>
        <p:spPr>
          <a:xfrm>
            <a:off x="8315298" y="4550846"/>
            <a:ext cx="2012609" cy="1337862"/>
          </a:xfrm>
          <a:prstGeom prst="rect">
            <a:avLst/>
          </a:prstGeom>
        </p:spPr>
      </p:pic>
      <p:sp>
        <p:nvSpPr>
          <p:cNvPr id="14" name="Textfeld 13">
            <a:extLst>
              <a:ext uri="{FF2B5EF4-FFF2-40B4-BE49-F238E27FC236}">
                <a16:creationId xmlns:a16="http://schemas.microsoft.com/office/drawing/2014/main" id="{FE8708DB-6197-3252-5B70-11C3C4FEC424}"/>
              </a:ext>
            </a:extLst>
          </p:cNvPr>
          <p:cNvSpPr txBox="1"/>
          <p:nvPr/>
        </p:nvSpPr>
        <p:spPr>
          <a:xfrm>
            <a:off x="8246565" y="5888708"/>
            <a:ext cx="3679136" cy="523220"/>
          </a:xfrm>
          <a:prstGeom prst="rect">
            <a:avLst/>
          </a:prstGeom>
          <a:noFill/>
        </p:spPr>
        <p:txBody>
          <a:bodyPr wrap="square" rtlCol="0">
            <a:spAutoFit/>
          </a:bodyPr>
          <a:lstStyle/>
          <a:p>
            <a:r>
              <a:rPr lang="de-AT" sz="1400" dirty="0"/>
              <a:t>Bessere Variante: </a:t>
            </a:r>
            <a:br>
              <a:rPr lang="de-AT" sz="1400" dirty="0"/>
            </a:br>
            <a:r>
              <a:rPr lang="de-AT" sz="1400" dirty="0"/>
              <a:t>Über </a:t>
            </a:r>
            <a:r>
              <a:rPr lang="de-AT" sz="1400" dirty="0" err="1"/>
              <a:t>Setterfunktion</a:t>
            </a:r>
            <a:r>
              <a:rPr lang="de-AT" sz="1400" dirty="0"/>
              <a:t> neues Objekt zuweisen</a:t>
            </a:r>
          </a:p>
        </p:txBody>
      </p:sp>
    </p:spTree>
    <p:extLst>
      <p:ext uri="{BB962C8B-B14F-4D97-AF65-F5344CB8AC3E}">
        <p14:creationId xmlns:p14="http://schemas.microsoft.com/office/powerpoint/2010/main" val="1963605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a:xfrm>
            <a:off x="1080034" y="702669"/>
            <a:ext cx="8915402" cy="1371600"/>
          </a:xfrm>
        </p:spPr>
        <p:txBody>
          <a:bodyPr/>
          <a:lstStyle/>
          <a:p>
            <a:r>
              <a:rPr lang="de-AT" dirty="0"/>
              <a:t>Objekte duplizieren / Spread Operator</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a:xfrm>
            <a:off x="744718" y="2057400"/>
            <a:ext cx="7117237" cy="4137259"/>
          </a:xfrm>
        </p:spPr>
        <p:txBody>
          <a:bodyPr/>
          <a:lstStyle/>
          <a:p>
            <a:r>
              <a:rPr lang="de-AT" dirty="0"/>
              <a:t>Mit dem Spread-Operator können Objekte einfach geklont werden, ohne die ursprünglichen Objekte zu verändern.</a:t>
            </a:r>
          </a:p>
          <a:p>
            <a:r>
              <a:rPr lang="de-AT" dirty="0"/>
              <a:t>Durch Verwendung des Spread-Operators können neue Objekte erstellt werden, die Teile eines vorhandenen Objekts enthalten, sowie zusätzliche Eigenschaften hinzugefügt werden.</a:t>
            </a:r>
          </a:p>
          <a:p>
            <a:endParaRPr lang="de-AT" dirty="0"/>
          </a:p>
        </p:txBody>
      </p:sp>
      <p:pic>
        <p:nvPicPr>
          <p:cNvPr id="15" name="Grafik 14">
            <a:extLst>
              <a:ext uri="{FF2B5EF4-FFF2-40B4-BE49-F238E27FC236}">
                <a16:creationId xmlns:a16="http://schemas.microsoft.com/office/drawing/2014/main" id="{11F1DF6B-A89F-D373-B8E7-03EC1C86BEE7}"/>
              </a:ext>
            </a:extLst>
          </p:cNvPr>
          <p:cNvPicPr>
            <a:picLocks noChangeAspect="1"/>
          </p:cNvPicPr>
          <p:nvPr/>
        </p:nvPicPr>
        <p:blipFill>
          <a:blip r:embed="rId3"/>
          <a:stretch>
            <a:fillRect/>
          </a:stretch>
        </p:blipFill>
        <p:spPr>
          <a:xfrm>
            <a:off x="8876957" y="2218957"/>
            <a:ext cx="2941448" cy="3060054"/>
          </a:xfrm>
          <a:prstGeom prst="rect">
            <a:avLst/>
          </a:prstGeom>
        </p:spPr>
      </p:pic>
    </p:spTree>
    <p:extLst>
      <p:ext uri="{BB962C8B-B14F-4D97-AF65-F5344CB8AC3E}">
        <p14:creationId xmlns:p14="http://schemas.microsoft.com/office/powerpoint/2010/main" val="25802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story-of-react">
            <a:extLst>
              <a:ext uri="{FF2B5EF4-FFF2-40B4-BE49-F238E27FC236}">
                <a16:creationId xmlns:a16="http://schemas.microsoft.com/office/drawing/2014/main" id="{7884F110-A56B-52CF-057B-956883A3C3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48" b="7759"/>
          <a:stretch/>
        </p:blipFill>
        <p:spPr bwMode="auto">
          <a:xfrm>
            <a:off x="804672" y="869399"/>
            <a:ext cx="10582656" cy="511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48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AE987-9A1E-7948-3753-D36982008576}"/>
              </a:ext>
            </a:extLst>
          </p:cNvPr>
          <p:cNvSpPr>
            <a:spLocks noGrp="1"/>
          </p:cNvSpPr>
          <p:nvPr>
            <p:ph type="title"/>
          </p:nvPr>
        </p:nvSpPr>
        <p:spPr>
          <a:xfrm>
            <a:off x="908113" y="690380"/>
            <a:ext cx="6820042" cy="1453052"/>
          </a:xfrm>
        </p:spPr>
        <p:txBody>
          <a:bodyPr/>
          <a:lstStyle/>
          <a:p>
            <a:r>
              <a:rPr lang="de-AT" dirty="0"/>
              <a:t>Formulare &amp; Eingabefelder mit States</a:t>
            </a:r>
          </a:p>
        </p:txBody>
      </p:sp>
      <p:sp>
        <p:nvSpPr>
          <p:cNvPr id="3" name="Inhaltsplatzhalter 2">
            <a:extLst>
              <a:ext uri="{FF2B5EF4-FFF2-40B4-BE49-F238E27FC236}">
                <a16:creationId xmlns:a16="http://schemas.microsoft.com/office/drawing/2014/main" id="{DA0831E6-884A-EDF2-FAC7-6B78733B373D}"/>
              </a:ext>
            </a:extLst>
          </p:cNvPr>
          <p:cNvSpPr>
            <a:spLocks noGrp="1"/>
          </p:cNvSpPr>
          <p:nvPr>
            <p:ph idx="1"/>
          </p:nvPr>
        </p:nvSpPr>
        <p:spPr>
          <a:xfrm>
            <a:off x="452284" y="2057400"/>
            <a:ext cx="7095345" cy="4343399"/>
          </a:xfrm>
        </p:spPr>
        <p:txBody>
          <a:bodyPr>
            <a:normAutofit lnSpcReduction="10000"/>
          </a:bodyPr>
          <a:lstStyle/>
          <a:p>
            <a:r>
              <a:rPr lang="de-AT" dirty="0"/>
              <a:t>Verwende </a:t>
            </a:r>
            <a:r>
              <a:rPr lang="de-AT" dirty="0" err="1"/>
              <a:t>React</a:t>
            </a:r>
            <a:r>
              <a:rPr lang="de-AT" dirty="0"/>
              <a:t>, um Formulare zu erzeugen und die Verwaltung von Zuständen zu ermöglichen</a:t>
            </a:r>
          </a:p>
          <a:p>
            <a:r>
              <a:rPr lang="de-AT" dirty="0"/>
              <a:t>Implementiere Steuerelemente für Eingabefelder, indem du das </a:t>
            </a:r>
            <a:r>
              <a:rPr lang="de-AT" dirty="0" err="1"/>
              <a:t>value</a:t>
            </a:r>
            <a:r>
              <a:rPr lang="de-AT" dirty="0"/>
              <a:t>-Attribut und das </a:t>
            </a:r>
            <a:r>
              <a:rPr lang="de-AT" dirty="0" err="1"/>
              <a:t>onChange</a:t>
            </a:r>
            <a:r>
              <a:rPr lang="de-AT" dirty="0"/>
              <a:t>-Ereignis verwendest.</a:t>
            </a:r>
          </a:p>
          <a:p>
            <a:r>
              <a:rPr lang="de-AT" dirty="0"/>
              <a:t>Validiere Benutzereingaben, indem du entsprechende Funktionen einfügst, um die Eingaben auf Korrektheit zu prüfen.</a:t>
            </a:r>
          </a:p>
          <a:p>
            <a:r>
              <a:rPr lang="de-AT" dirty="0"/>
              <a:t>Verwalte mehrere Eingabefeldwerte entweder durch separate Zustandsvariablen oder durch ein Objekt, das mehrere Werte enthält.</a:t>
            </a:r>
          </a:p>
          <a:p>
            <a:r>
              <a:rPr lang="de-AT" dirty="0"/>
              <a:t>Implementiere eine </a:t>
            </a:r>
            <a:r>
              <a:rPr lang="de-AT" dirty="0" err="1"/>
              <a:t>handleSubmit</a:t>
            </a:r>
            <a:r>
              <a:rPr lang="de-AT" dirty="0"/>
              <a:t> Funktion mit der das Absenden des Formulars bearbeitet wird. Beachte hier </a:t>
            </a:r>
            <a:r>
              <a:rPr lang="de-AT" dirty="0" err="1"/>
              <a:t>event.preventDefault</a:t>
            </a:r>
            <a:r>
              <a:rPr lang="de-AT" dirty="0"/>
              <a:t>() um ein </a:t>
            </a:r>
            <a:r>
              <a:rPr lang="de-AT" dirty="0" err="1"/>
              <a:t>Neuladen</a:t>
            </a:r>
            <a:r>
              <a:rPr lang="de-AT" dirty="0"/>
              <a:t> der Seite zu verhindern</a:t>
            </a:r>
          </a:p>
        </p:txBody>
      </p:sp>
      <p:pic>
        <p:nvPicPr>
          <p:cNvPr id="10" name="Grafik 9">
            <a:extLst>
              <a:ext uri="{FF2B5EF4-FFF2-40B4-BE49-F238E27FC236}">
                <a16:creationId xmlns:a16="http://schemas.microsoft.com/office/drawing/2014/main" id="{8CA9373F-7AB3-6171-9732-A3E6381AC804}"/>
              </a:ext>
            </a:extLst>
          </p:cNvPr>
          <p:cNvPicPr>
            <a:picLocks noChangeAspect="1"/>
          </p:cNvPicPr>
          <p:nvPr/>
        </p:nvPicPr>
        <p:blipFill>
          <a:blip r:embed="rId3"/>
          <a:stretch>
            <a:fillRect/>
          </a:stretch>
        </p:blipFill>
        <p:spPr>
          <a:xfrm>
            <a:off x="7618169" y="913633"/>
            <a:ext cx="4410691" cy="5487166"/>
          </a:xfrm>
          <a:prstGeom prst="rect">
            <a:avLst/>
          </a:prstGeom>
        </p:spPr>
      </p:pic>
    </p:spTree>
    <p:extLst>
      <p:ext uri="{BB962C8B-B14F-4D97-AF65-F5344CB8AC3E}">
        <p14:creationId xmlns:p14="http://schemas.microsoft.com/office/powerpoint/2010/main" val="4139778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CAD25-F784-F2A7-70F9-93ECDD84B314}"/>
              </a:ext>
            </a:extLst>
          </p:cNvPr>
          <p:cNvSpPr>
            <a:spLocks noGrp="1"/>
          </p:cNvSpPr>
          <p:nvPr>
            <p:ph type="title"/>
          </p:nvPr>
        </p:nvSpPr>
        <p:spPr/>
        <p:txBody>
          <a:bodyPr/>
          <a:lstStyle/>
          <a:p>
            <a:r>
              <a:rPr lang="de-AT" dirty="0"/>
              <a:t>Übung zu Formulare &amp; State-Objekt</a:t>
            </a:r>
          </a:p>
        </p:txBody>
      </p:sp>
      <p:sp>
        <p:nvSpPr>
          <p:cNvPr id="3" name="Inhaltsplatzhalter 2">
            <a:extLst>
              <a:ext uri="{FF2B5EF4-FFF2-40B4-BE49-F238E27FC236}">
                <a16:creationId xmlns:a16="http://schemas.microsoft.com/office/drawing/2014/main" id="{A01844AB-A018-A0FA-1FCD-B8B6ADE89DB1}"/>
              </a:ext>
            </a:extLst>
          </p:cNvPr>
          <p:cNvSpPr>
            <a:spLocks noGrp="1"/>
          </p:cNvSpPr>
          <p:nvPr>
            <p:ph idx="1"/>
          </p:nvPr>
        </p:nvSpPr>
        <p:spPr>
          <a:xfrm>
            <a:off x="952108" y="2034941"/>
            <a:ext cx="7257828" cy="4137259"/>
          </a:xfrm>
        </p:spPr>
        <p:txBody>
          <a:bodyPr>
            <a:normAutofit fontScale="92500" lnSpcReduction="10000"/>
          </a:bodyPr>
          <a:lstStyle/>
          <a:p>
            <a:r>
              <a:rPr lang="de-AT" dirty="0"/>
              <a:t>Erstelle eine </a:t>
            </a:r>
            <a:r>
              <a:rPr lang="de-AT" dirty="0" err="1"/>
              <a:t>React</a:t>
            </a:r>
            <a:r>
              <a:rPr lang="de-AT" dirty="0"/>
              <a:t>-Komponente namens </a:t>
            </a:r>
            <a:r>
              <a:rPr lang="de-AT" dirty="0" err="1"/>
              <a:t>UserInfoForm</a:t>
            </a:r>
            <a:r>
              <a:rPr lang="de-AT" dirty="0"/>
              <a:t>.</a:t>
            </a:r>
          </a:p>
          <a:p>
            <a:r>
              <a:rPr lang="de-AT" dirty="0"/>
              <a:t>Verwende den </a:t>
            </a:r>
            <a:r>
              <a:rPr lang="de-AT" dirty="0" err="1"/>
              <a:t>useState</a:t>
            </a:r>
            <a:r>
              <a:rPr lang="de-AT" dirty="0"/>
              <a:t>-Hook, um einen State </a:t>
            </a:r>
            <a:r>
              <a:rPr lang="de-AT" dirty="0" err="1"/>
              <a:t>formData</a:t>
            </a:r>
            <a:r>
              <a:rPr lang="de-AT" dirty="0"/>
              <a:t> zu initialisieren, der ein Objekt mit den Feldern </a:t>
            </a:r>
            <a:r>
              <a:rPr lang="de-AT" dirty="0" err="1"/>
              <a:t>name</a:t>
            </a:r>
            <a:r>
              <a:rPr lang="de-AT" dirty="0"/>
              <a:t>, email und </a:t>
            </a:r>
            <a:r>
              <a:rPr lang="de-AT" dirty="0" err="1"/>
              <a:t>age</a:t>
            </a:r>
            <a:r>
              <a:rPr lang="de-AT" dirty="0"/>
              <a:t> enthält.</a:t>
            </a:r>
          </a:p>
          <a:p>
            <a:r>
              <a:rPr lang="de-AT" dirty="0"/>
              <a:t>Erstelle eine Funktion </a:t>
            </a:r>
            <a:r>
              <a:rPr lang="de-AT" dirty="0" err="1"/>
              <a:t>handleChange</a:t>
            </a:r>
            <a:r>
              <a:rPr lang="de-AT" dirty="0"/>
              <a:t>, die die Benutzereingaben aktualisiert, wenn sich die Werte in den Eingabefeldern ändern.</a:t>
            </a:r>
          </a:p>
          <a:p>
            <a:r>
              <a:rPr lang="de-AT" dirty="0"/>
              <a:t>Erstelle eine Funktion </a:t>
            </a:r>
            <a:r>
              <a:rPr lang="de-AT" dirty="0" err="1"/>
              <a:t>handleSubmit</a:t>
            </a:r>
            <a:r>
              <a:rPr lang="de-AT" dirty="0"/>
              <a:t>, die aufgerufen wird, wenn der Benutzer das Formular absendet. In dieser Funktion wird der eingegebene Name mit einem alert-Fenster angezeigt.</a:t>
            </a:r>
          </a:p>
          <a:p>
            <a:r>
              <a:rPr lang="de-AT" dirty="0"/>
              <a:t>Baue das Formular mit den Eingabefeldern für Name, E-Mail und Alter sowie einem </a:t>
            </a:r>
            <a:r>
              <a:rPr lang="de-AT" dirty="0" err="1"/>
              <a:t>Submit</a:t>
            </a:r>
            <a:r>
              <a:rPr lang="de-AT" dirty="0"/>
              <a:t>-Button auf, der die </a:t>
            </a:r>
            <a:r>
              <a:rPr lang="de-AT" dirty="0" err="1"/>
              <a:t>handleSubmit</a:t>
            </a:r>
            <a:r>
              <a:rPr lang="de-AT" dirty="0"/>
              <a:t>-Funktion aufruft.</a:t>
            </a:r>
          </a:p>
          <a:p>
            <a:endParaRPr lang="de-AT" dirty="0"/>
          </a:p>
        </p:txBody>
      </p:sp>
      <p:pic>
        <p:nvPicPr>
          <p:cNvPr id="5" name="Grafik 4">
            <a:extLst>
              <a:ext uri="{FF2B5EF4-FFF2-40B4-BE49-F238E27FC236}">
                <a16:creationId xmlns:a16="http://schemas.microsoft.com/office/drawing/2014/main" id="{C51A6491-0833-22E2-B39F-5E529BC82227}"/>
              </a:ext>
            </a:extLst>
          </p:cNvPr>
          <p:cNvPicPr>
            <a:picLocks noChangeAspect="1"/>
          </p:cNvPicPr>
          <p:nvPr/>
        </p:nvPicPr>
        <p:blipFill>
          <a:blip r:embed="rId3"/>
          <a:stretch>
            <a:fillRect/>
          </a:stretch>
        </p:blipFill>
        <p:spPr>
          <a:xfrm>
            <a:off x="8549171" y="2219632"/>
            <a:ext cx="3361452" cy="3495704"/>
          </a:xfrm>
          <a:prstGeom prst="rect">
            <a:avLst/>
          </a:prstGeom>
        </p:spPr>
      </p:pic>
    </p:spTree>
    <p:extLst>
      <p:ext uri="{BB962C8B-B14F-4D97-AF65-F5344CB8AC3E}">
        <p14:creationId xmlns:p14="http://schemas.microsoft.com/office/powerpoint/2010/main" val="531429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91F3F-ED95-1D9E-8EC9-3950662C9B76}"/>
              </a:ext>
            </a:extLst>
          </p:cNvPr>
          <p:cNvSpPr>
            <a:spLocks noGrp="1"/>
          </p:cNvSpPr>
          <p:nvPr>
            <p:ph type="title"/>
          </p:nvPr>
        </p:nvSpPr>
        <p:spPr/>
        <p:txBody>
          <a:bodyPr/>
          <a:lstStyle/>
          <a:p>
            <a:r>
              <a:rPr lang="de-AT" dirty="0"/>
              <a:t>State Struktur Prinzipien</a:t>
            </a:r>
          </a:p>
        </p:txBody>
      </p:sp>
      <p:sp>
        <p:nvSpPr>
          <p:cNvPr id="3" name="Inhaltsplatzhalter 2">
            <a:extLst>
              <a:ext uri="{FF2B5EF4-FFF2-40B4-BE49-F238E27FC236}">
                <a16:creationId xmlns:a16="http://schemas.microsoft.com/office/drawing/2014/main" id="{A65EA740-3166-3EE5-303A-5447769CC191}"/>
              </a:ext>
            </a:extLst>
          </p:cNvPr>
          <p:cNvSpPr>
            <a:spLocks noGrp="1"/>
          </p:cNvSpPr>
          <p:nvPr>
            <p:ph idx="1"/>
          </p:nvPr>
        </p:nvSpPr>
        <p:spPr>
          <a:xfrm>
            <a:off x="489857" y="2057400"/>
            <a:ext cx="6183086" cy="4365172"/>
          </a:xfrm>
        </p:spPr>
        <p:txBody>
          <a:bodyPr>
            <a:normAutofit/>
          </a:bodyPr>
          <a:lstStyle/>
          <a:p>
            <a:r>
              <a:rPr lang="de-AT" dirty="0"/>
              <a:t>Gruppiere zusammenhängende Zustände. Wenn sich immer zwei oder mehr Zustandsvariablen gleichzeitig aktualisieren, nutze Objekte um sie zu einer einzigen Zustandsvariablen zusammenzuführen.</a:t>
            </a:r>
          </a:p>
          <a:p>
            <a:r>
              <a:rPr lang="de-AT" dirty="0"/>
              <a:t>Vermeide stark verschachtelte Zustand. Stark hierarchischer Zustand ist nicht sehr praktisch zu aktualisieren. Wenn möglich, bevorzugen Sie eine flache Strukturierung des Zustands.</a:t>
            </a:r>
          </a:p>
        </p:txBody>
      </p:sp>
      <p:pic>
        <p:nvPicPr>
          <p:cNvPr id="7" name="Grafik 6">
            <a:extLst>
              <a:ext uri="{FF2B5EF4-FFF2-40B4-BE49-F238E27FC236}">
                <a16:creationId xmlns:a16="http://schemas.microsoft.com/office/drawing/2014/main" id="{2D89E02F-92E8-5018-CDA2-5F86F9238E06}"/>
              </a:ext>
            </a:extLst>
          </p:cNvPr>
          <p:cNvPicPr>
            <a:picLocks noChangeAspect="1"/>
          </p:cNvPicPr>
          <p:nvPr/>
        </p:nvPicPr>
        <p:blipFill>
          <a:blip r:embed="rId2"/>
          <a:stretch>
            <a:fillRect/>
          </a:stretch>
        </p:blipFill>
        <p:spPr>
          <a:xfrm>
            <a:off x="7784485" y="2945996"/>
            <a:ext cx="3618883" cy="702840"/>
          </a:xfrm>
          <a:prstGeom prst="rect">
            <a:avLst/>
          </a:prstGeom>
        </p:spPr>
      </p:pic>
      <p:pic>
        <p:nvPicPr>
          <p:cNvPr id="9" name="Grafik 8">
            <a:extLst>
              <a:ext uri="{FF2B5EF4-FFF2-40B4-BE49-F238E27FC236}">
                <a16:creationId xmlns:a16="http://schemas.microsoft.com/office/drawing/2014/main" id="{453D8A6A-6777-5954-E489-2832BF4C977A}"/>
              </a:ext>
            </a:extLst>
          </p:cNvPr>
          <p:cNvPicPr>
            <a:picLocks noChangeAspect="1"/>
          </p:cNvPicPr>
          <p:nvPr/>
        </p:nvPicPr>
        <p:blipFill>
          <a:blip r:embed="rId3"/>
          <a:stretch>
            <a:fillRect/>
          </a:stretch>
        </p:blipFill>
        <p:spPr>
          <a:xfrm>
            <a:off x="5227962" y="4897371"/>
            <a:ext cx="6474181" cy="442069"/>
          </a:xfrm>
          <a:prstGeom prst="rect">
            <a:avLst/>
          </a:prstGeom>
        </p:spPr>
      </p:pic>
    </p:spTree>
    <p:extLst>
      <p:ext uri="{BB962C8B-B14F-4D97-AF65-F5344CB8AC3E}">
        <p14:creationId xmlns:p14="http://schemas.microsoft.com/office/powerpoint/2010/main" val="1739677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698C2-160F-BA95-15D6-03E593E0C39A}"/>
              </a:ext>
            </a:extLst>
          </p:cNvPr>
          <p:cNvSpPr>
            <a:spLocks noGrp="1"/>
          </p:cNvSpPr>
          <p:nvPr>
            <p:ph type="title"/>
          </p:nvPr>
        </p:nvSpPr>
        <p:spPr/>
        <p:txBody>
          <a:bodyPr/>
          <a:lstStyle/>
          <a:p>
            <a:br>
              <a:rPr lang="de-AT" dirty="0"/>
            </a:br>
            <a:r>
              <a:rPr lang="de-AT" dirty="0"/>
              <a:t>Zustand erhalten und zurücksetzen</a:t>
            </a:r>
          </a:p>
        </p:txBody>
      </p:sp>
      <p:sp>
        <p:nvSpPr>
          <p:cNvPr id="3" name="Inhaltsplatzhalter 2">
            <a:extLst>
              <a:ext uri="{FF2B5EF4-FFF2-40B4-BE49-F238E27FC236}">
                <a16:creationId xmlns:a16="http://schemas.microsoft.com/office/drawing/2014/main" id="{7612CCCD-4C3B-5EDE-3C5A-706657209F9B}"/>
              </a:ext>
            </a:extLst>
          </p:cNvPr>
          <p:cNvSpPr>
            <a:spLocks noGrp="1"/>
          </p:cNvSpPr>
          <p:nvPr>
            <p:ph idx="1"/>
          </p:nvPr>
        </p:nvSpPr>
        <p:spPr>
          <a:xfrm>
            <a:off x="1257301" y="2329543"/>
            <a:ext cx="9296400" cy="4137259"/>
          </a:xfrm>
        </p:spPr>
        <p:txBody>
          <a:bodyPr>
            <a:normAutofit/>
          </a:bodyPr>
          <a:lstStyle/>
          <a:p>
            <a:r>
              <a:rPr lang="de-AT" dirty="0"/>
              <a:t>In </a:t>
            </a:r>
            <a:r>
              <a:rPr lang="de-AT" dirty="0" err="1"/>
              <a:t>React</a:t>
            </a:r>
            <a:r>
              <a:rPr lang="de-AT" dirty="0"/>
              <a:t> bleibt der Zustand erhalten, solange die gleiche Komponente an derselben Position gerendert wird.</a:t>
            </a:r>
          </a:p>
          <a:p>
            <a:r>
              <a:rPr lang="de-AT" dirty="0"/>
              <a:t>Die gleiche Komponente an derselben Position behält ihren Zustand bei.</a:t>
            </a:r>
          </a:p>
          <a:p>
            <a:r>
              <a:rPr lang="de-AT" dirty="0"/>
              <a:t>Unterschiedliche Komponenten an derselben Position setzen den Zustand zurück.</a:t>
            </a:r>
          </a:p>
          <a:p>
            <a:r>
              <a:rPr lang="de-AT" dirty="0"/>
              <a:t>Der Zustand wird nicht in JSX-Tags gespeichert. Er ist mit der Baumposition verbunden, in die du dieses JSX platzierst.</a:t>
            </a:r>
          </a:p>
          <a:p>
            <a:r>
              <a:rPr lang="de-AT" dirty="0"/>
              <a:t>Mehr Details dazu findest du hier:</a:t>
            </a:r>
            <a:br>
              <a:rPr lang="de-AT" dirty="0"/>
            </a:br>
            <a:r>
              <a:rPr lang="de-AT" dirty="0">
                <a:hlinkClick r:id="rId2"/>
              </a:rPr>
              <a:t>https://react.dev/learn/preserving-and-resetting-state#</a:t>
            </a:r>
            <a:r>
              <a:rPr lang="de-AT" dirty="0"/>
              <a:t> </a:t>
            </a:r>
          </a:p>
        </p:txBody>
      </p:sp>
    </p:spTree>
    <p:extLst>
      <p:ext uri="{BB962C8B-B14F-4D97-AF65-F5344CB8AC3E}">
        <p14:creationId xmlns:p14="http://schemas.microsoft.com/office/powerpoint/2010/main" val="4281494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698C2-160F-BA95-15D6-03E593E0C39A}"/>
              </a:ext>
            </a:extLst>
          </p:cNvPr>
          <p:cNvSpPr>
            <a:spLocks noGrp="1"/>
          </p:cNvSpPr>
          <p:nvPr>
            <p:ph type="title"/>
          </p:nvPr>
        </p:nvSpPr>
        <p:spPr/>
        <p:txBody>
          <a:bodyPr/>
          <a:lstStyle/>
          <a:p>
            <a:br>
              <a:rPr lang="de-AT" dirty="0"/>
            </a:br>
            <a:r>
              <a:rPr lang="de-AT" dirty="0"/>
              <a:t>Zustand erhalten und zurücksetzen</a:t>
            </a:r>
          </a:p>
        </p:txBody>
      </p:sp>
      <p:pic>
        <p:nvPicPr>
          <p:cNvPr id="7" name="Grafik 6">
            <a:extLst>
              <a:ext uri="{FF2B5EF4-FFF2-40B4-BE49-F238E27FC236}">
                <a16:creationId xmlns:a16="http://schemas.microsoft.com/office/drawing/2014/main" id="{68DDBB79-58BE-0553-42A7-500A90D67A7B}"/>
              </a:ext>
            </a:extLst>
          </p:cNvPr>
          <p:cNvPicPr>
            <a:picLocks noChangeAspect="1"/>
          </p:cNvPicPr>
          <p:nvPr/>
        </p:nvPicPr>
        <p:blipFill>
          <a:blip r:embed="rId2"/>
          <a:stretch>
            <a:fillRect/>
          </a:stretch>
        </p:blipFill>
        <p:spPr>
          <a:xfrm>
            <a:off x="534834" y="1953071"/>
            <a:ext cx="3835209" cy="2669042"/>
          </a:xfrm>
          <a:prstGeom prst="rect">
            <a:avLst/>
          </a:prstGeom>
        </p:spPr>
      </p:pic>
      <p:pic>
        <p:nvPicPr>
          <p:cNvPr id="9" name="Grafik 8">
            <a:extLst>
              <a:ext uri="{FF2B5EF4-FFF2-40B4-BE49-F238E27FC236}">
                <a16:creationId xmlns:a16="http://schemas.microsoft.com/office/drawing/2014/main" id="{5ECCEEC6-1706-ED22-D0AA-38DDFAB54764}"/>
              </a:ext>
            </a:extLst>
          </p:cNvPr>
          <p:cNvPicPr>
            <a:picLocks noChangeAspect="1"/>
          </p:cNvPicPr>
          <p:nvPr/>
        </p:nvPicPr>
        <p:blipFill>
          <a:blip r:embed="rId3"/>
          <a:stretch>
            <a:fillRect/>
          </a:stretch>
        </p:blipFill>
        <p:spPr>
          <a:xfrm>
            <a:off x="4370043" y="2941422"/>
            <a:ext cx="3439886" cy="2703948"/>
          </a:xfrm>
          <a:prstGeom prst="rect">
            <a:avLst/>
          </a:prstGeom>
        </p:spPr>
      </p:pic>
      <p:pic>
        <p:nvPicPr>
          <p:cNvPr id="11" name="Grafik 10">
            <a:extLst>
              <a:ext uri="{FF2B5EF4-FFF2-40B4-BE49-F238E27FC236}">
                <a16:creationId xmlns:a16="http://schemas.microsoft.com/office/drawing/2014/main" id="{7F5C226D-A898-CE9C-43FD-561E2DFFFF41}"/>
              </a:ext>
            </a:extLst>
          </p:cNvPr>
          <p:cNvPicPr>
            <a:picLocks noChangeAspect="1"/>
          </p:cNvPicPr>
          <p:nvPr/>
        </p:nvPicPr>
        <p:blipFill>
          <a:blip r:embed="rId4"/>
          <a:stretch>
            <a:fillRect/>
          </a:stretch>
        </p:blipFill>
        <p:spPr>
          <a:xfrm>
            <a:off x="8043685" y="3786188"/>
            <a:ext cx="4072115" cy="2703949"/>
          </a:xfrm>
          <a:prstGeom prst="rect">
            <a:avLst/>
          </a:prstGeom>
        </p:spPr>
      </p:pic>
    </p:spTree>
    <p:extLst>
      <p:ext uri="{BB962C8B-B14F-4D97-AF65-F5344CB8AC3E}">
        <p14:creationId xmlns:p14="http://schemas.microsoft.com/office/powerpoint/2010/main" val="547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ABCB1D-FD2D-02E2-53D7-4275850455B7}"/>
              </a:ext>
            </a:extLst>
          </p:cNvPr>
          <p:cNvSpPr>
            <a:spLocks noGrp="1"/>
          </p:cNvSpPr>
          <p:nvPr>
            <p:ph type="title"/>
          </p:nvPr>
        </p:nvSpPr>
        <p:spPr/>
        <p:txBody>
          <a:bodyPr/>
          <a:lstStyle/>
          <a:p>
            <a:r>
              <a:rPr lang="de-AT" dirty="0"/>
              <a:t>Lifting State Up</a:t>
            </a:r>
          </a:p>
        </p:txBody>
      </p:sp>
      <p:sp>
        <p:nvSpPr>
          <p:cNvPr id="3" name="Inhaltsplatzhalter 2">
            <a:extLst>
              <a:ext uri="{FF2B5EF4-FFF2-40B4-BE49-F238E27FC236}">
                <a16:creationId xmlns:a16="http://schemas.microsoft.com/office/drawing/2014/main" id="{0DA38707-B8E7-D5A5-B286-09CA23E6EC29}"/>
              </a:ext>
            </a:extLst>
          </p:cNvPr>
          <p:cNvSpPr>
            <a:spLocks noGrp="1"/>
          </p:cNvSpPr>
          <p:nvPr>
            <p:ph idx="1"/>
          </p:nvPr>
        </p:nvSpPr>
        <p:spPr>
          <a:xfrm>
            <a:off x="772887" y="2057400"/>
            <a:ext cx="7391399" cy="4137259"/>
          </a:xfrm>
        </p:spPr>
        <p:txBody>
          <a:bodyPr/>
          <a:lstStyle/>
          <a:p>
            <a:r>
              <a:rPr lang="de-AT" dirty="0"/>
              <a:t>Manchmal möchtest du, dass der Zustand von zwei Komponenten immer zusammen geändert wird.</a:t>
            </a:r>
          </a:p>
          <a:p>
            <a:r>
              <a:rPr lang="de-AT" dirty="0"/>
              <a:t>Um dies zu erreichen, entferne den Zustand aus beiden Komponenten.</a:t>
            </a:r>
          </a:p>
          <a:p>
            <a:r>
              <a:rPr lang="de-AT" dirty="0"/>
              <a:t>Verschiebe ihn zum nächsten gemeinsamen Elternelement.</a:t>
            </a:r>
          </a:p>
          <a:p>
            <a:r>
              <a:rPr lang="de-AT" dirty="0"/>
              <a:t>Übergebe ihn dann über </a:t>
            </a:r>
            <a:r>
              <a:rPr lang="de-AT" dirty="0" err="1"/>
              <a:t>Props</a:t>
            </a:r>
            <a:r>
              <a:rPr lang="de-AT" dirty="0"/>
              <a:t> an das Parent Element.</a:t>
            </a:r>
          </a:p>
          <a:p>
            <a:r>
              <a:rPr lang="de-AT" dirty="0"/>
              <a:t>Dies wird als Lift </a:t>
            </a:r>
            <a:r>
              <a:rPr lang="de-AT" dirty="0" err="1"/>
              <a:t>up</a:t>
            </a:r>
            <a:r>
              <a:rPr lang="de-AT" dirty="0"/>
              <a:t> des Zustands bezeichnet und ist eine häufig eingesetzte Methode</a:t>
            </a:r>
          </a:p>
        </p:txBody>
      </p:sp>
      <p:pic>
        <p:nvPicPr>
          <p:cNvPr id="7" name="Grafik 6">
            <a:extLst>
              <a:ext uri="{FF2B5EF4-FFF2-40B4-BE49-F238E27FC236}">
                <a16:creationId xmlns:a16="http://schemas.microsoft.com/office/drawing/2014/main" id="{78A01B0F-2BE5-348B-4E1B-85AE9D651CB8}"/>
              </a:ext>
            </a:extLst>
          </p:cNvPr>
          <p:cNvPicPr>
            <a:picLocks noChangeAspect="1"/>
          </p:cNvPicPr>
          <p:nvPr/>
        </p:nvPicPr>
        <p:blipFill rotWithShape="1">
          <a:blip r:embed="rId2"/>
          <a:srcRect t="28682" r="70047" b="22465"/>
          <a:stretch/>
        </p:blipFill>
        <p:spPr>
          <a:xfrm>
            <a:off x="8164286" y="2318657"/>
            <a:ext cx="3733801" cy="3009841"/>
          </a:xfrm>
          <a:prstGeom prst="rect">
            <a:avLst/>
          </a:prstGeom>
        </p:spPr>
      </p:pic>
    </p:spTree>
    <p:extLst>
      <p:ext uri="{BB962C8B-B14F-4D97-AF65-F5344CB8AC3E}">
        <p14:creationId xmlns:p14="http://schemas.microsoft.com/office/powerpoint/2010/main" val="690818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a:t>Problem mit </a:t>
            </a:r>
            <a:r>
              <a:rPr lang="de-AT" dirty="0" err="1"/>
              <a:t>Props</a:t>
            </a:r>
            <a:endParaRPr lang="de-AT" dirty="0"/>
          </a:p>
        </p:txBody>
      </p:sp>
      <p:sp>
        <p:nvSpPr>
          <p:cNvPr id="3" name="Inhaltsplatzhalter 2">
            <a:extLst>
              <a:ext uri="{FF2B5EF4-FFF2-40B4-BE49-F238E27FC236}">
                <a16:creationId xmlns:a16="http://schemas.microsoft.com/office/drawing/2014/main" id="{0D0EB41D-F6F8-9DC9-B8E7-B1A42AACBC9D}"/>
              </a:ext>
            </a:extLst>
          </p:cNvPr>
          <p:cNvSpPr>
            <a:spLocks noGrp="1"/>
          </p:cNvSpPr>
          <p:nvPr>
            <p:ph idx="1"/>
          </p:nvPr>
        </p:nvSpPr>
        <p:spPr>
          <a:xfrm>
            <a:off x="598715" y="1828112"/>
            <a:ext cx="7323034" cy="4409402"/>
          </a:xfrm>
        </p:spPr>
        <p:txBody>
          <a:bodyPr>
            <a:normAutofit/>
          </a:bodyPr>
          <a:lstStyle/>
          <a:p>
            <a:r>
              <a:rPr lang="de-AT" dirty="0"/>
              <a:t>Das Übergeben von </a:t>
            </a:r>
            <a:r>
              <a:rPr lang="de-AT" dirty="0" err="1"/>
              <a:t>Props</a:t>
            </a:r>
            <a:r>
              <a:rPr lang="de-AT" dirty="0"/>
              <a:t> ist eine großartige Möglichkeit, Daten explizit durch Ihren UI-Baum an die Komponenten weiterzuleiten, die sie verwenden.</a:t>
            </a:r>
          </a:p>
          <a:p>
            <a:r>
              <a:rPr lang="de-AT" dirty="0"/>
              <a:t>Das Übergeben von </a:t>
            </a:r>
            <a:r>
              <a:rPr lang="de-AT" dirty="0" err="1"/>
              <a:t>Props</a:t>
            </a:r>
            <a:r>
              <a:rPr lang="de-AT" dirty="0"/>
              <a:t> kann jedoch umständlich und unpraktisch werden, wenn ein </a:t>
            </a:r>
            <a:r>
              <a:rPr lang="de-AT" dirty="0" err="1"/>
              <a:t>Prop</a:t>
            </a:r>
            <a:r>
              <a:rPr lang="de-AT" dirty="0"/>
              <a:t> tief durch den Baum übergeben wird oder wenn viele Komponenten dieselbe </a:t>
            </a:r>
            <a:r>
              <a:rPr lang="de-AT" dirty="0" err="1"/>
              <a:t>Prop</a:t>
            </a:r>
            <a:r>
              <a:rPr lang="de-AT" dirty="0"/>
              <a:t> benötigen.</a:t>
            </a:r>
          </a:p>
          <a:p>
            <a:r>
              <a:rPr lang="de-AT" dirty="0"/>
              <a:t>Der nächstgelegene gemeinsame Vorfahre kann weit von den Komponenten entfernt sein, die Daten benötigen, und das Hochziehen des Zustands bis dorthin kann zu einer Situation führen, die als "</a:t>
            </a:r>
            <a:r>
              <a:rPr lang="de-AT" dirty="0" err="1"/>
              <a:t>Prop</a:t>
            </a:r>
            <a:r>
              <a:rPr lang="de-AT" dirty="0"/>
              <a:t>-Drilling" bezeichnet wird.</a:t>
            </a:r>
          </a:p>
          <a:p>
            <a:r>
              <a:rPr lang="de-AT" dirty="0"/>
              <a:t>Lösung: </a:t>
            </a:r>
            <a:r>
              <a:rPr lang="de-AT" dirty="0" err="1"/>
              <a:t>Context</a:t>
            </a:r>
            <a:endParaRPr lang="de-AT" dirty="0"/>
          </a:p>
        </p:txBody>
      </p:sp>
      <p:pic>
        <p:nvPicPr>
          <p:cNvPr id="5" name="Grafik 4">
            <a:extLst>
              <a:ext uri="{FF2B5EF4-FFF2-40B4-BE49-F238E27FC236}">
                <a16:creationId xmlns:a16="http://schemas.microsoft.com/office/drawing/2014/main" id="{1A318F07-2D53-9699-4F84-B3C3B380BFF7}"/>
              </a:ext>
            </a:extLst>
          </p:cNvPr>
          <p:cNvPicPr>
            <a:picLocks noChangeAspect="1"/>
          </p:cNvPicPr>
          <p:nvPr/>
        </p:nvPicPr>
        <p:blipFill rotWithShape="1">
          <a:blip r:embed="rId3"/>
          <a:srcRect l="48390"/>
          <a:stretch/>
        </p:blipFill>
        <p:spPr>
          <a:xfrm>
            <a:off x="7921749" y="1873703"/>
            <a:ext cx="4136222" cy="3961039"/>
          </a:xfrm>
          <a:prstGeom prst="rect">
            <a:avLst/>
          </a:prstGeom>
        </p:spPr>
      </p:pic>
    </p:spTree>
    <p:extLst>
      <p:ext uri="{BB962C8B-B14F-4D97-AF65-F5344CB8AC3E}">
        <p14:creationId xmlns:p14="http://schemas.microsoft.com/office/powerpoint/2010/main" val="986509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3"/>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err="1"/>
              <a:t>Context</a:t>
            </a:r>
            <a:r>
              <a:rPr lang="de-AT" sz="2800" dirty="0"/>
              <a:t> &amp; </a:t>
            </a:r>
            <a:r>
              <a:rPr lang="de-AT" sz="2800" dirty="0" err="1"/>
              <a:t>Effects</a:t>
            </a:r>
            <a:endParaRPr lang="de-AT" sz="2800" dirty="0"/>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21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err="1"/>
              <a:t>React</a:t>
            </a:r>
            <a:r>
              <a:rPr lang="de-AT" dirty="0"/>
              <a:t> </a:t>
            </a:r>
            <a:r>
              <a:rPr lang="de-AT" dirty="0" err="1"/>
              <a:t>Context</a:t>
            </a:r>
            <a:endParaRPr lang="de-AT" dirty="0"/>
          </a:p>
        </p:txBody>
      </p:sp>
      <p:sp>
        <p:nvSpPr>
          <p:cNvPr id="3" name="Inhaltsplatzhalter 2">
            <a:extLst>
              <a:ext uri="{FF2B5EF4-FFF2-40B4-BE49-F238E27FC236}">
                <a16:creationId xmlns:a16="http://schemas.microsoft.com/office/drawing/2014/main" id="{0D0EB41D-F6F8-9DC9-B8E7-B1A42AACBC9D}"/>
              </a:ext>
            </a:extLst>
          </p:cNvPr>
          <p:cNvSpPr>
            <a:spLocks noGrp="1"/>
          </p:cNvSpPr>
          <p:nvPr>
            <p:ph idx="1"/>
          </p:nvPr>
        </p:nvSpPr>
        <p:spPr>
          <a:xfrm>
            <a:off x="598715" y="1873703"/>
            <a:ext cx="7323034" cy="4409402"/>
          </a:xfrm>
        </p:spPr>
        <p:txBody>
          <a:bodyPr>
            <a:normAutofit/>
          </a:bodyPr>
          <a:lstStyle/>
          <a:p>
            <a:r>
              <a:rPr lang="de-AT" dirty="0"/>
              <a:t>Normalerweise werden Informationen von einer Elternkomponente an eine </a:t>
            </a:r>
            <a:r>
              <a:rPr lang="de-AT" dirty="0" err="1"/>
              <a:t>Kindkomponente</a:t>
            </a:r>
            <a:r>
              <a:rPr lang="de-AT" dirty="0"/>
              <a:t> über </a:t>
            </a:r>
            <a:r>
              <a:rPr lang="de-AT" dirty="0" err="1"/>
              <a:t>Props</a:t>
            </a:r>
            <a:r>
              <a:rPr lang="de-AT" dirty="0"/>
              <a:t> übergeben.</a:t>
            </a:r>
          </a:p>
          <a:p>
            <a:r>
              <a:rPr lang="de-AT" dirty="0"/>
              <a:t>Das Weitergeben von </a:t>
            </a:r>
            <a:r>
              <a:rPr lang="de-AT" dirty="0" err="1"/>
              <a:t>Props</a:t>
            </a:r>
            <a:r>
              <a:rPr lang="de-AT" dirty="0"/>
              <a:t> kann umständlich und unpraktisch werden, wenn sie durch viele Zwischenkomponenten hindurchgereicht werden müssen oder wenn viele Komponenten dieselben Informationen benötigen.</a:t>
            </a:r>
          </a:p>
          <a:p>
            <a:r>
              <a:rPr lang="de-AT" dirty="0"/>
              <a:t>Der Kontext ermöglicht es der Elternkomponente, bestimmte Informationen allen Komponenten im darunterliegenden Baum - unabhängig von der Tiefe - ohne explizites Weitergeben durch </a:t>
            </a:r>
            <a:r>
              <a:rPr lang="de-AT" dirty="0" err="1"/>
              <a:t>Props</a:t>
            </a:r>
            <a:r>
              <a:rPr lang="de-AT" dirty="0"/>
              <a:t> zur Verfügung zu stellen.</a:t>
            </a:r>
          </a:p>
        </p:txBody>
      </p:sp>
      <p:pic>
        <p:nvPicPr>
          <p:cNvPr id="6" name="Grafik 5">
            <a:extLst>
              <a:ext uri="{FF2B5EF4-FFF2-40B4-BE49-F238E27FC236}">
                <a16:creationId xmlns:a16="http://schemas.microsoft.com/office/drawing/2014/main" id="{6B2853A5-D0F7-D818-EF22-CD05E8009D8D}"/>
              </a:ext>
            </a:extLst>
          </p:cNvPr>
          <p:cNvPicPr>
            <a:picLocks noChangeAspect="1"/>
          </p:cNvPicPr>
          <p:nvPr/>
        </p:nvPicPr>
        <p:blipFill>
          <a:blip r:embed="rId3"/>
          <a:stretch>
            <a:fillRect/>
          </a:stretch>
        </p:blipFill>
        <p:spPr>
          <a:xfrm>
            <a:off x="7944701" y="2057400"/>
            <a:ext cx="3648584" cy="3229426"/>
          </a:xfrm>
          <a:prstGeom prst="rect">
            <a:avLst/>
          </a:prstGeom>
        </p:spPr>
      </p:pic>
    </p:spTree>
    <p:extLst>
      <p:ext uri="{BB962C8B-B14F-4D97-AF65-F5344CB8AC3E}">
        <p14:creationId xmlns:p14="http://schemas.microsoft.com/office/powerpoint/2010/main" val="2429734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err="1"/>
              <a:t>React</a:t>
            </a:r>
            <a:r>
              <a:rPr lang="de-AT" dirty="0"/>
              <a:t> </a:t>
            </a:r>
            <a:r>
              <a:rPr lang="de-AT" dirty="0" err="1"/>
              <a:t>Context</a:t>
            </a:r>
            <a:endParaRPr lang="de-AT" dirty="0"/>
          </a:p>
        </p:txBody>
      </p:sp>
      <p:pic>
        <p:nvPicPr>
          <p:cNvPr id="8" name="Grafik 7">
            <a:extLst>
              <a:ext uri="{FF2B5EF4-FFF2-40B4-BE49-F238E27FC236}">
                <a16:creationId xmlns:a16="http://schemas.microsoft.com/office/drawing/2014/main" id="{689D5D9B-4148-1972-6BF3-AE8C1AD7E5CA}"/>
              </a:ext>
            </a:extLst>
          </p:cNvPr>
          <p:cNvPicPr>
            <a:picLocks noChangeAspect="1"/>
          </p:cNvPicPr>
          <p:nvPr/>
        </p:nvPicPr>
        <p:blipFill>
          <a:blip r:embed="rId3"/>
          <a:stretch>
            <a:fillRect/>
          </a:stretch>
        </p:blipFill>
        <p:spPr>
          <a:xfrm>
            <a:off x="936172" y="3042392"/>
            <a:ext cx="4820330" cy="1434148"/>
          </a:xfrm>
          <a:prstGeom prst="rect">
            <a:avLst/>
          </a:prstGeom>
        </p:spPr>
      </p:pic>
      <p:pic>
        <p:nvPicPr>
          <p:cNvPr id="10" name="Grafik 9">
            <a:extLst>
              <a:ext uri="{FF2B5EF4-FFF2-40B4-BE49-F238E27FC236}">
                <a16:creationId xmlns:a16="http://schemas.microsoft.com/office/drawing/2014/main" id="{8D9FED15-F7CD-92E6-35A6-8B734BD0580B}"/>
              </a:ext>
            </a:extLst>
          </p:cNvPr>
          <p:cNvPicPr>
            <a:picLocks noChangeAspect="1"/>
          </p:cNvPicPr>
          <p:nvPr/>
        </p:nvPicPr>
        <p:blipFill>
          <a:blip r:embed="rId4"/>
          <a:stretch>
            <a:fillRect/>
          </a:stretch>
        </p:blipFill>
        <p:spPr>
          <a:xfrm>
            <a:off x="6977741" y="3042392"/>
            <a:ext cx="4130205" cy="1456888"/>
          </a:xfrm>
          <a:prstGeom prst="rect">
            <a:avLst/>
          </a:prstGeom>
        </p:spPr>
      </p:pic>
      <p:sp>
        <p:nvSpPr>
          <p:cNvPr id="11" name="Pfeil: nach rechts 10">
            <a:extLst>
              <a:ext uri="{FF2B5EF4-FFF2-40B4-BE49-F238E27FC236}">
                <a16:creationId xmlns:a16="http://schemas.microsoft.com/office/drawing/2014/main" id="{9ABCAB40-F24B-CB14-C35B-181935F4B393}"/>
              </a:ext>
            </a:extLst>
          </p:cNvPr>
          <p:cNvSpPr/>
          <p:nvPr/>
        </p:nvSpPr>
        <p:spPr>
          <a:xfrm>
            <a:off x="6096000" y="3759466"/>
            <a:ext cx="576943" cy="322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6444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3947E-8607-3DF9-BA45-ECD0D3FB85B6}"/>
              </a:ext>
            </a:extLst>
          </p:cNvPr>
          <p:cNvSpPr>
            <a:spLocks noGrp="1"/>
          </p:cNvSpPr>
          <p:nvPr>
            <p:ph type="title"/>
          </p:nvPr>
        </p:nvSpPr>
        <p:spPr/>
        <p:txBody>
          <a:bodyPr/>
          <a:lstStyle/>
          <a:p>
            <a:r>
              <a:rPr lang="de-AT" dirty="0"/>
              <a:t>Was ist React.js?</a:t>
            </a:r>
          </a:p>
        </p:txBody>
      </p:sp>
      <p:sp>
        <p:nvSpPr>
          <p:cNvPr id="3" name="Inhaltsplatzhalter 2">
            <a:extLst>
              <a:ext uri="{FF2B5EF4-FFF2-40B4-BE49-F238E27FC236}">
                <a16:creationId xmlns:a16="http://schemas.microsoft.com/office/drawing/2014/main" id="{FE5A2379-FF19-7CD0-1E8B-C2F63288769D}"/>
              </a:ext>
            </a:extLst>
          </p:cNvPr>
          <p:cNvSpPr>
            <a:spLocks noGrp="1"/>
          </p:cNvSpPr>
          <p:nvPr>
            <p:ph idx="1"/>
          </p:nvPr>
        </p:nvSpPr>
        <p:spPr>
          <a:xfrm>
            <a:off x="679509" y="2076275"/>
            <a:ext cx="8126164" cy="4137259"/>
          </a:xfrm>
        </p:spPr>
        <p:txBody>
          <a:bodyPr/>
          <a:lstStyle/>
          <a:p>
            <a:r>
              <a:rPr lang="de-AT" dirty="0" err="1"/>
              <a:t>React</a:t>
            </a:r>
            <a:r>
              <a:rPr lang="de-AT" dirty="0"/>
              <a:t> ist eine JavaScript-Bibliothek zur Entwicklung von Benutzeroberflächen.</a:t>
            </a:r>
          </a:p>
          <a:p>
            <a:r>
              <a:rPr lang="de-AT" dirty="0"/>
              <a:t>Es ermöglicht die Erstellung von interaktiven und dynamischen Webanwendungen.</a:t>
            </a:r>
          </a:p>
          <a:p>
            <a:r>
              <a:rPr lang="de-AT" dirty="0" err="1"/>
              <a:t>React</a:t>
            </a:r>
            <a:r>
              <a:rPr lang="de-AT" dirty="0"/>
              <a:t> basiert auf einem komponentenbasierten Ansatz, der die Entwicklung und Wartung erleichtert.</a:t>
            </a:r>
          </a:p>
          <a:p>
            <a:r>
              <a:rPr lang="de-AT" dirty="0" err="1"/>
              <a:t>React</a:t>
            </a:r>
            <a:r>
              <a:rPr lang="de-AT" dirty="0"/>
              <a:t> bietet eine verbesserte Leistung und Effizienz bei der Aktualisierung von Benutzeroberflächen, indem immer nur einzelne Komponenten der Seite aktualisiert werden</a:t>
            </a:r>
          </a:p>
        </p:txBody>
      </p:sp>
      <p:pic>
        <p:nvPicPr>
          <p:cNvPr id="4" name="Picture 2" descr="React – Wikipedia">
            <a:extLst>
              <a:ext uri="{FF2B5EF4-FFF2-40B4-BE49-F238E27FC236}">
                <a16:creationId xmlns:a16="http://schemas.microsoft.com/office/drawing/2014/main" id="{51FA32F5-8D93-78BC-AD9A-031026FA131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907112" y="2497354"/>
            <a:ext cx="2852475" cy="2479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FD9395BD-F9E4-4D18-E14E-F53E66C593DF}"/>
              </a:ext>
            </a:extLst>
          </p:cNvPr>
          <p:cNvSpPr txBox="1"/>
          <p:nvPr/>
        </p:nvSpPr>
        <p:spPr>
          <a:xfrm>
            <a:off x="9070596" y="5138148"/>
            <a:ext cx="2585868" cy="369332"/>
          </a:xfrm>
          <a:prstGeom prst="rect">
            <a:avLst/>
          </a:prstGeom>
          <a:noFill/>
        </p:spPr>
        <p:txBody>
          <a:bodyPr wrap="square">
            <a:spAutoFit/>
          </a:bodyPr>
          <a:lstStyle/>
          <a:p>
            <a:r>
              <a:rPr lang="de-AT" dirty="0">
                <a:hlinkClick r:id="rId3"/>
              </a:rPr>
              <a:t>https://react.dev/learn</a:t>
            </a:r>
            <a:r>
              <a:rPr lang="de-AT" dirty="0"/>
              <a:t> </a:t>
            </a:r>
          </a:p>
        </p:txBody>
      </p:sp>
    </p:spTree>
    <p:extLst>
      <p:ext uri="{BB962C8B-B14F-4D97-AF65-F5344CB8AC3E}">
        <p14:creationId xmlns:p14="http://schemas.microsoft.com/office/powerpoint/2010/main" val="2469261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err="1"/>
              <a:t>React</a:t>
            </a:r>
            <a:r>
              <a:rPr lang="de-AT" dirty="0"/>
              <a:t> </a:t>
            </a:r>
            <a:r>
              <a:rPr lang="de-AT" dirty="0" err="1"/>
              <a:t>Context</a:t>
            </a:r>
            <a:r>
              <a:rPr lang="de-AT" dirty="0"/>
              <a:t> Vorgehen</a:t>
            </a:r>
          </a:p>
        </p:txBody>
      </p:sp>
      <p:sp>
        <p:nvSpPr>
          <p:cNvPr id="3" name="Inhaltsplatzhalter 2">
            <a:extLst>
              <a:ext uri="{FF2B5EF4-FFF2-40B4-BE49-F238E27FC236}">
                <a16:creationId xmlns:a16="http://schemas.microsoft.com/office/drawing/2014/main" id="{0D0EB41D-F6F8-9DC9-B8E7-B1A42AACBC9D}"/>
              </a:ext>
            </a:extLst>
          </p:cNvPr>
          <p:cNvSpPr>
            <a:spLocks noGrp="1"/>
          </p:cNvSpPr>
          <p:nvPr>
            <p:ph idx="1"/>
          </p:nvPr>
        </p:nvSpPr>
        <p:spPr>
          <a:xfrm>
            <a:off x="598715" y="1873703"/>
            <a:ext cx="7323034" cy="4409402"/>
          </a:xfrm>
        </p:spPr>
        <p:txBody>
          <a:bodyPr>
            <a:normAutofit/>
          </a:bodyPr>
          <a:lstStyle/>
          <a:p>
            <a:pPr marL="342900" indent="-342900">
              <a:buFont typeface="+mj-lt"/>
              <a:buAutoNum type="arabicPeriod"/>
            </a:pPr>
            <a:r>
              <a:rPr lang="de-AT" dirty="0"/>
              <a:t>Einen Kontext erstellen (</a:t>
            </a:r>
            <a:r>
              <a:rPr lang="de-AT" dirty="0" err="1"/>
              <a:t>LevelContext</a:t>
            </a:r>
            <a:r>
              <a:rPr lang="de-AT" dirty="0"/>
              <a:t> genannt), um eine Umgebung zu definieren.</a:t>
            </a:r>
          </a:p>
          <a:p>
            <a:pPr marL="342900" indent="-342900">
              <a:buFont typeface="+mj-lt"/>
              <a:buAutoNum type="arabicPeriod"/>
            </a:pPr>
            <a:r>
              <a:rPr lang="de-AT" dirty="0"/>
              <a:t>Den erstellten Kontext verwenden, wo die Komponente die Daten benötigt </a:t>
            </a:r>
          </a:p>
          <a:p>
            <a:pPr marL="342900" indent="-342900">
              <a:buFont typeface="+mj-lt"/>
              <a:buAutoNum type="arabicPeriod"/>
            </a:pPr>
            <a:r>
              <a:rPr lang="de-AT" dirty="0"/>
              <a:t>Den Kontext von der Komponente bereitstellen, die die Daten spezifiziert</a:t>
            </a:r>
          </a:p>
          <a:p>
            <a:r>
              <a:rPr lang="de-AT" dirty="0"/>
              <a:t>Ein Kontext ermöglicht es einem Elternelement - selbst einem entfernten! - Daten an den gesamten darin enthaltenen Baum bereitzustellen.</a:t>
            </a:r>
          </a:p>
        </p:txBody>
      </p:sp>
      <p:pic>
        <p:nvPicPr>
          <p:cNvPr id="6" name="Grafik 5">
            <a:extLst>
              <a:ext uri="{FF2B5EF4-FFF2-40B4-BE49-F238E27FC236}">
                <a16:creationId xmlns:a16="http://schemas.microsoft.com/office/drawing/2014/main" id="{6B2853A5-D0F7-D818-EF22-CD05E8009D8D}"/>
              </a:ext>
            </a:extLst>
          </p:cNvPr>
          <p:cNvPicPr>
            <a:picLocks noChangeAspect="1"/>
          </p:cNvPicPr>
          <p:nvPr/>
        </p:nvPicPr>
        <p:blipFill>
          <a:blip r:embed="rId3"/>
          <a:stretch>
            <a:fillRect/>
          </a:stretch>
        </p:blipFill>
        <p:spPr>
          <a:xfrm>
            <a:off x="7944701" y="2057400"/>
            <a:ext cx="3648584" cy="3229426"/>
          </a:xfrm>
          <a:prstGeom prst="rect">
            <a:avLst/>
          </a:prstGeom>
        </p:spPr>
      </p:pic>
    </p:spTree>
    <p:extLst>
      <p:ext uri="{BB962C8B-B14F-4D97-AF65-F5344CB8AC3E}">
        <p14:creationId xmlns:p14="http://schemas.microsoft.com/office/powerpoint/2010/main" val="1967828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47DB9-5510-52EB-BD7A-8229A76EB3DA}"/>
              </a:ext>
            </a:extLst>
          </p:cNvPr>
          <p:cNvSpPr>
            <a:spLocks noGrp="1"/>
          </p:cNvSpPr>
          <p:nvPr>
            <p:ph type="title"/>
          </p:nvPr>
        </p:nvSpPr>
        <p:spPr/>
        <p:txBody>
          <a:bodyPr/>
          <a:lstStyle/>
          <a:p>
            <a:r>
              <a:rPr lang="de-AT" dirty="0" err="1"/>
              <a:t>React</a:t>
            </a:r>
            <a:r>
              <a:rPr lang="de-AT" dirty="0"/>
              <a:t> </a:t>
            </a:r>
            <a:r>
              <a:rPr lang="de-AT" dirty="0" err="1"/>
              <a:t>Context</a:t>
            </a:r>
            <a:r>
              <a:rPr lang="de-AT" dirty="0"/>
              <a:t> Erstellen</a:t>
            </a:r>
          </a:p>
        </p:txBody>
      </p:sp>
      <p:sp>
        <p:nvSpPr>
          <p:cNvPr id="3" name="Inhaltsplatzhalter 2">
            <a:extLst>
              <a:ext uri="{FF2B5EF4-FFF2-40B4-BE49-F238E27FC236}">
                <a16:creationId xmlns:a16="http://schemas.microsoft.com/office/drawing/2014/main" id="{8B54E0E8-A1D8-3E5F-8CEA-13AC08BEAC61}"/>
              </a:ext>
            </a:extLst>
          </p:cNvPr>
          <p:cNvSpPr>
            <a:spLocks noGrp="1"/>
          </p:cNvSpPr>
          <p:nvPr>
            <p:ph idx="1"/>
          </p:nvPr>
        </p:nvSpPr>
        <p:spPr>
          <a:xfrm>
            <a:off x="936172" y="1970315"/>
            <a:ext cx="5900056" cy="4332514"/>
          </a:xfrm>
        </p:spPr>
        <p:txBody>
          <a:bodyPr/>
          <a:lstStyle/>
          <a:p>
            <a:r>
              <a:rPr lang="de-AT" dirty="0"/>
              <a:t>Zuerst muss der Kontext erstellt werden.</a:t>
            </a:r>
          </a:p>
          <a:p>
            <a:r>
              <a:rPr lang="de-AT" dirty="0"/>
              <a:t>Dieser muss aus einer Datei exportiert werden, damit die Komponenten ihn verwenden können.</a:t>
            </a:r>
          </a:p>
          <a:p>
            <a:r>
              <a:rPr lang="de-AT" dirty="0"/>
              <a:t>Das einzige Argument für </a:t>
            </a:r>
            <a:r>
              <a:rPr lang="de-AT" dirty="0" err="1"/>
              <a:t>createContext</a:t>
            </a:r>
            <a:r>
              <a:rPr lang="de-AT" dirty="0"/>
              <a:t> ist der Standardwert.</a:t>
            </a:r>
          </a:p>
          <a:p>
            <a:r>
              <a:rPr lang="de-AT" dirty="0"/>
              <a:t>Es könnte jeder beliebige Wert übergeben werden (auch Objekte).</a:t>
            </a:r>
          </a:p>
          <a:p>
            <a:endParaRPr lang="de-AT" dirty="0"/>
          </a:p>
        </p:txBody>
      </p:sp>
      <p:pic>
        <p:nvPicPr>
          <p:cNvPr id="7" name="Grafik 6">
            <a:extLst>
              <a:ext uri="{FF2B5EF4-FFF2-40B4-BE49-F238E27FC236}">
                <a16:creationId xmlns:a16="http://schemas.microsoft.com/office/drawing/2014/main" id="{D3408C36-17BC-7D83-6772-8AA3C57F927F}"/>
              </a:ext>
            </a:extLst>
          </p:cNvPr>
          <p:cNvPicPr>
            <a:picLocks noChangeAspect="1"/>
          </p:cNvPicPr>
          <p:nvPr/>
        </p:nvPicPr>
        <p:blipFill>
          <a:blip r:embed="rId3"/>
          <a:stretch>
            <a:fillRect/>
          </a:stretch>
        </p:blipFill>
        <p:spPr>
          <a:xfrm>
            <a:off x="7171812" y="2144443"/>
            <a:ext cx="4457771" cy="794700"/>
          </a:xfrm>
          <a:prstGeom prst="rect">
            <a:avLst/>
          </a:prstGeom>
        </p:spPr>
      </p:pic>
    </p:spTree>
    <p:extLst>
      <p:ext uri="{BB962C8B-B14F-4D97-AF65-F5344CB8AC3E}">
        <p14:creationId xmlns:p14="http://schemas.microsoft.com/office/powerpoint/2010/main" val="349439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47DB9-5510-52EB-BD7A-8229A76EB3DA}"/>
              </a:ext>
            </a:extLst>
          </p:cNvPr>
          <p:cNvSpPr>
            <a:spLocks noGrp="1"/>
          </p:cNvSpPr>
          <p:nvPr>
            <p:ph type="title"/>
          </p:nvPr>
        </p:nvSpPr>
        <p:spPr/>
        <p:txBody>
          <a:bodyPr/>
          <a:lstStyle/>
          <a:p>
            <a:r>
              <a:rPr lang="de-AT" dirty="0" err="1"/>
              <a:t>React</a:t>
            </a:r>
            <a:r>
              <a:rPr lang="de-AT" dirty="0"/>
              <a:t> </a:t>
            </a:r>
            <a:r>
              <a:rPr lang="de-AT" dirty="0" err="1"/>
              <a:t>Context</a:t>
            </a:r>
            <a:r>
              <a:rPr lang="de-AT" dirty="0"/>
              <a:t> Bereitstellen (Provider)</a:t>
            </a:r>
          </a:p>
        </p:txBody>
      </p:sp>
      <p:sp>
        <p:nvSpPr>
          <p:cNvPr id="3" name="Inhaltsplatzhalter 2">
            <a:extLst>
              <a:ext uri="{FF2B5EF4-FFF2-40B4-BE49-F238E27FC236}">
                <a16:creationId xmlns:a16="http://schemas.microsoft.com/office/drawing/2014/main" id="{8B54E0E8-A1D8-3E5F-8CEA-13AC08BEAC61}"/>
              </a:ext>
            </a:extLst>
          </p:cNvPr>
          <p:cNvSpPr>
            <a:spLocks noGrp="1"/>
          </p:cNvSpPr>
          <p:nvPr>
            <p:ph idx="1"/>
          </p:nvPr>
        </p:nvSpPr>
        <p:spPr>
          <a:xfrm>
            <a:off x="500743" y="2057400"/>
            <a:ext cx="5671457" cy="4332514"/>
          </a:xfrm>
        </p:spPr>
        <p:txBody>
          <a:bodyPr/>
          <a:lstStyle/>
          <a:p>
            <a:r>
              <a:rPr lang="de-AT" dirty="0"/>
              <a:t>Bevor der Kontext verwendet wird muss dieser noch von einer Parent Komponente (Provider) bereitgestellt werden</a:t>
            </a:r>
          </a:p>
          <a:p>
            <a:endParaRPr lang="de-AT" dirty="0"/>
          </a:p>
          <a:p>
            <a:r>
              <a:rPr lang="de-AT" dirty="0"/>
              <a:t>Dafür wird der Kontext vom zuvor erstellten File importiert</a:t>
            </a:r>
          </a:p>
          <a:p>
            <a:pPr marL="0" indent="0">
              <a:buNone/>
            </a:pPr>
            <a:endParaRPr lang="de-AT" dirty="0"/>
          </a:p>
          <a:p>
            <a:r>
              <a:rPr lang="de-AT" dirty="0"/>
              <a:t>Um den Kontext an Unterkomponenten (</a:t>
            </a:r>
            <a:r>
              <a:rPr lang="de-AT" dirty="0" err="1"/>
              <a:t>children</a:t>
            </a:r>
            <a:r>
              <a:rPr lang="de-AT" dirty="0"/>
              <a:t>) weiterzugeben verwende folgende Syntax:</a:t>
            </a:r>
          </a:p>
        </p:txBody>
      </p:sp>
      <p:pic>
        <p:nvPicPr>
          <p:cNvPr id="5" name="Grafik 4">
            <a:extLst>
              <a:ext uri="{FF2B5EF4-FFF2-40B4-BE49-F238E27FC236}">
                <a16:creationId xmlns:a16="http://schemas.microsoft.com/office/drawing/2014/main" id="{325B50AD-5529-7FD7-C2D4-4051EAE8EA9C}"/>
              </a:ext>
            </a:extLst>
          </p:cNvPr>
          <p:cNvPicPr>
            <a:picLocks noChangeAspect="1"/>
          </p:cNvPicPr>
          <p:nvPr/>
        </p:nvPicPr>
        <p:blipFill>
          <a:blip r:embed="rId3"/>
          <a:stretch>
            <a:fillRect/>
          </a:stretch>
        </p:blipFill>
        <p:spPr>
          <a:xfrm>
            <a:off x="6640287" y="2215554"/>
            <a:ext cx="5050970" cy="2585047"/>
          </a:xfrm>
          <a:prstGeom prst="rect">
            <a:avLst/>
          </a:prstGeom>
        </p:spPr>
      </p:pic>
      <p:pic>
        <p:nvPicPr>
          <p:cNvPr id="9" name="Grafik 8">
            <a:extLst>
              <a:ext uri="{FF2B5EF4-FFF2-40B4-BE49-F238E27FC236}">
                <a16:creationId xmlns:a16="http://schemas.microsoft.com/office/drawing/2014/main" id="{72B93425-A4B4-EC43-4364-C829C35B5795}"/>
              </a:ext>
            </a:extLst>
          </p:cNvPr>
          <p:cNvPicPr>
            <a:picLocks noChangeAspect="1"/>
          </p:cNvPicPr>
          <p:nvPr/>
        </p:nvPicPr>
        <p:blipFill>
          <a:blip r:embed="rId4"/>
          <a:stretch>
            <a:fillRect/>
          </a:stretch>
        </p:blipFill>
        <p:spPr>
          <a:xfrm>
            <a:off x="707570" y="5702966"/>
            <a:ext cx="11223171" cy="360377"/>
          </a:xfrm>
          <a:prstGeom prst="rect">
            <a:avLst/>
          </a:prstGeom>
        </p:spPr>
      </p:pic>
    </p:spTree>
    <p:extLst>
      <p:ext uri="{BB962C8B-B14F-4D97-AF65-F5344CB8AC3E}">
        <p14:creationId xmlns:p14="http://schemas.microsoft.com/office/powerpoint/2010/main" val="41435280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47DB9-5510-52EB-BD7A-8229A76EB3DA}"/>
              </a:ext>
            </a:extLst>
          </p:cNvPr>
          <p:cNvSpPr>
            <a:spLocks noGrp="1"/>
          </p:cNvSpPr>
          <p:nvPr>
            <p:ph type="title"/>
          </p:nvPr>
        </p:nvSpPr>
        <p:spPr/>
        <p:txBody>
          <a:bodyPr/>
          <a:lstStyle/>
          <a:p>
            <a:r>
              <a:rPr lang="de-AT" dirty="0" err="1"/>
              <a:t>React</a:t>
            </a:r>
            <a:r>
              <a:rPr lang="de-AT" dirty="0"/>
              <a:t> </a:t>
            </a:r>
            <a:r>
              <a:rPr lang="de-AT" dirty="0" err="1"/>
              <a:t>Context</a:t>
            </a:r>
            <a:r>
              <a:rPr lang="de-AT" dirty="0"/>
              <a:t> Verwenden</a:t>
            </a:r>
          </a:p>
        </p:txBody>
      </p:sp>
      <p:sp>
        <p:nvSpPr>
          <p:cNvPr id="3" name="Inhaltsplatzhalter 2">
            <a:extLst>
              <a:ext uri="{FF2B5EF4-FFF2-40B4-BE49-F238E27FC236}">
                <a16:creationId xmlns:a16="http://schemas.microsoft.com/office/drawing/2014/main" id="{8B54E0E8-A1D8-3E5F-8CEA-13AC08BEAC61}"/>
              </a:ext>
            </a:extLst>
          </p:cNvPr>
          <p:cNvSpPr>
            <a:spLocks noGrp="1"/>
          </p:cNvSpPr>
          <p:nvPr>
            <p:ph idx="1"/>
          </p:nvPr>
        </p:nvSpPr>
        <p:spPr>
          <a:xfrm>
            <a:off x="936172" y="1970315"/>
            <a:ext cx="5976258" cy="4332514"/>
          </a:xfrm>
        </p:spPr>
        <p:txBody>
          <a:bodyPr/>
          <a:lstStyle/>
          <a:p>
            <a:r>
              <a:rPr lang="de-AT" dirty="0"/>
              <a:t>Importiere den </a:t>
            </a:r>
            <a:r>
              <a:rPr lang="de-AT" dirty="0" err="1"/>
              <a:t>useContext</a:t>
            </a:r>
            <a:r>
              <a:rPr lang="de-AT" dirty="0"/>
              <a:t>-Hook aus </a:t>
            </a:r>
            <a:r>
              <a:rPr lang="de-AT" dirty="0" err="1"/>
              <a:t>React</a:t>
            </a:r>
            <a:r>
              <a:rPr lang="de-AT" dirty="0"/>
              <a:t> sowie deinen Kontext</a:t>
            </a:r>
          </a:p>
          <a:p>
            <a:r>
              <a:rPr lang="de-AT" dirty="0"/>
              <a:t>Lese den Wert aus dem importierten Kontext </a:t>
            </a:r>
            <a:r>
              <a:rPr lang="de-AT" dirty="0" err="1"/>
              <a:t>LevelContext</a:t>
            </a:r>
            <a:endParaRPr lang="de-AT" dirty="0"/>
          </a:p>
          <a:p>
            <a:r>
              <a:rPr lang="de-AT" dirty="0"/>
              <a:t>Dadurch werden keine </a:t>
            </a:r>
            <a:r>
              <a:rPr lang="de-AT" dirty="0" err="1"/>
              <a:t>Props</a:t>
            </a:r>
            <a:r>
              <a:rPr lang="de-AT" dirty="0"/>
              <a:t> sondern ein bereitgestellter Kontext in der Komponente verwendet</a:t>
            </a:r>
          </a:p>
          <a:p>
            <a:r>
              <a:rPr lang="de-AT" dirty="0"/>
              <a:t>Die Komponente verwendet den Wert des nächstgelegenen &lt;</a:t>
            </a:r>
            <a:r>
              <a:rPr lang="de-AT" dirty="0" err="1"/>
              <a:t>LevelContext.Provider</a:t>
            </a:r>
            <a:r>
              <a:rPr lang="de-AT" dirty="0"/>
              <a:t>&gt; im UI-Baum über ihr.</a:t>
            </a:r>
          </a:p>
          <a:p>
            <a:endParaRPr lang="de-AT" dirty="0"/>
          </a:p>
          <a:p>
            <a:endParaRPr lang="de-AT" dirty="0"/>
          </a:p>
        </p:txBody>
      </p:sp>
      <p:pic>
        <p:nvPicPr>
          <p:cNvPr id="6" name="Grafik 5">
            <a:extLst>
              <a:ext uri="{FF2B5EF4-FFF2-40B4-BE49-F238E27FC236}">
                <a16:creationId xmlns:a16="http://schemas.microsoft.com/office/drawing/2014/main" id="{76CC9BAF-FD5C-0735-66A5-977C6C1CCA9A}"/>
              </a:ext>
            </a:extLst>
          </p:cNvPr>
          <p:cNvPicPr>
            <a:picLocks noChangeAspect="1"/>
          </p:cNvPicPr>
          <p:nvPr/>
        </p:nvPicPr>
        <p:blipFill>
          <a:blip r:embed="rId3"/>
          <a:stretch>
            <a:fillRect/>
          </a:stretch>
        </p:blipFill>
        <p:spPr>
          <a:xfrm>
            <a:off x="7238999" y="2373241"/>
            <a:ext cx="4370191" cy="1589160"/>
          </a:xfrm>
          <a:prstGeom prst="rect">
            <a:avLst/>
          </a:prstGeom>
        </p:spPr>
      </p:pic>
    </p:spTree>
    <p:extLst>
      <p:ext uri="{BB962C8B-B14F-4D97-AF65-F5344CB8AC3E}">
        <p14:creationId xmlns:p14="http://schemas.microsoft.com/office/powerpoint/2010/main" val="3107004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p:txBody>
          <a:bodyPr/>
          <a:lstStyle/>
          <a:p>
            <a:r>
              <a:rPr lang="de-AT" dirty="0" err="1"/>
              <a:t>React</a:t>
            </a:r>
            <a:r>
              <a:rPr lang="de-AT" dirty="0"/>
              <a:t> </a:t>
            </a:r>
            <a:r>
              <a:rPr lang="de-AT" dirty="0" err="1"/>
              <a:t>Context</a:t>
            </a:r>
            <a:r>
              <a:rPr lang="de-AT" dirty="0"/>
              <a:t> </a:t>
            </a:r>
            <a:r>
              <a:rPr lang="de-AT" dirty="0" err="1"/>
              <a:t>Usecases</a:t>
            </a:r>
            <a:endParaRPr lang="de-AT" dirty="0"/>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936170" y="2057400"/>
            <a:ext cx="10047515" cy="4137259"/>
          </a:xfrm>
        </p:spPr>
        <p:txBody>
          <a:bodyPr/>
          <a:lstStyle/>
          <a:p>
            <a:r>
              <a:rPr lang="de-AT" dirty="0" err="1"/>
              <a:t>Theming</a:t>
            </a:r>
            <a:r>
              <a:rPr lang="de-AT" dirty="0"/>
              <a:t>: Ein Kontext für das Erscheinungsbild ermöglicht es Komponenten, sich dem visuellen Look anzupassen.</a:t>
            </a:r>
          </a:p>
          <a:p>
            <a:r>
              <a:rPr lang="de-AT" dirty="0"/>
              <a:t>Aktueller Benutzeraccount: Ein Kontext für den angemeldeten Benutzer vereinfacht den Zugriff darauf in der gesamten App.</a:t>
            </a:r>
          </a:p>
          <a:p>
            <a:r>
              <a:rPr lang="de-AT" dirty="0"/>
              <a:t>Allgemein: wenn viele Komponenten in unterschiedlichen Schichten dieselben Daten benötigen, bietet sich ein Kontext an.</a:t>
            </a:r>
          </a:p>
          <a:p>
            <a:r>
              <a:rPr lang="de-AT" dirty="0"/>
              <a:t>Achte dennoch darauf Kontext nicht zu ausgiebig zu verwenden, führt häufig zu komplexerem und schwer verständlichem Code </a:t>
            </a:r>
            <a:r>
              <a:rPr lang="de-AT" dirty="0">
                <a:sym typeface="Wingdings" panose="05000000000000000000" pitchFamily="2" charset="2"/>
              </a:rPr>
              <a:t> Datenfluss wird verschleiert</a:t>
            </a:r>
            <a:endParaRPr lang="de-AT" dirty="0"/>
          </a:p>
        </p:txBody>
      </p:sp>
    </p:spTree>
    <p:extLst>
      <p:ext uri="{BB962C8B-B14F-4D97-AF65-F5344CB8AC3E}">
        <p14:creationId xmlns:p14="http://schemas.microsoft.com/office/powerpoint/2010/main" val="28219219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p:txBody>
          <a:bodyPr/>
          <a:lstStyle/>
          <a:p>
            <a:r>
              <a:rPr lang="de-AT" dirty="0" err="1"/>
              <a:t>React</a:t>
            </a:r>
            <a:r>
              <a:rPr lang="de-AT" dirty="0"/>
              <a:t> </a:t>
            </a:r>
            <a:r>
              <a:rPr lang="de-AT" dirty="0" err="1"/>
              <a:t>Context</a:t>
            </a:r>
            <a:r>
              <a:rPr lang="de-AT" dirty="0"/>
              <a:t> Challenge</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936171" y="2057400"/>
            <a:ext cx="10526486" cy="4137259"/>
          </a:xfrm>
        </p:spPr>
        <p:txBody>
          <a:bodyPr>
            <a:normAutofit/>
          </a:bodyPr>
          <a:lstStyle/>
          <a:p>
            <a:r>
              <a:rPr lang="de-AT" dirty="0"/>
              <a:t>In diesem Beispiel ändert das Umschalten des Kontrollkästchens die </a:t>
            </a:r>
            <a:r>
              <a:rPr lang="de-AT" dirty="0" err="1"/>
              <a:t>imageSize-Prop</a:t>
            </a:r>
            <a:r>
              <a:rPr lang="de-AT" dirty="0"/>
              <a:t>, die an jedes &lt;</a:t>
            </a:r>
            <a:r>
              <a:rPr lang="de-AT" dirty="0" err="1"/>
              <a:t>PlaceImage</a:t>
            </a:r>
            <a:r>
              <a:rPr lang="de-AT" dirty="0"/>
              <a:t>&gt; übergeben wird. Der Zustand des Kontrollkästchens wird im Top-Level-App-Komponenten gehalten, aber jedes &lt;</a:t>
            </a:r>
            <a:r>
              <a:rPr lang="de-AT" dirty="0" err="1"/>
              <a:t>PlaceImage</a:t>
            </a:r>
            <a:r>
              <a:rPr lang="de-AT" dirty="0"/>
              <a:t>&gt; muss davon Kenntnis haben.</a:t>
            </a:r>
          </a:p>
          <a:p>
            <a:r>
              <a:rPr lang="de-AT" dirty="0"/>
              <a:t>Aktuell übergibt App </a:t>
            </a:r>
            <a:r>
              <a:rPr lang="de-AT" dirty="0" err="1"/>
              <a:t>imageSize</a:t>
            </a:r>
            <a:r>
              <a:rPr lang="de-AT" dirty="0"/>
              <a:t> eine List, die es an </a:t>
            </a:r>
            <a:r>
              <a:rPr lang="de-AT" dirty="0" err="1"/>
              <a:t>PlaceImage</a:t>
            </a:r>
            <a:r>
              <a:rPr lang="de-AT" dirty="0"/>
              <a:t> weitergibt. Entfernen Sie die </a:t>
            </a:r>
            <a:r>
              <a:rPr lang="de-AT" dirty="0" err="1"/>
              <a:t>imageSize-Prop</a:t>
            </a:r>
            <a:r>
              <a:rPr lang="de-AT" dirty="0"/>
              <a:t> und übergeben Sie sie stattdessen direkt von der App-Komponente an </a:t>
            </a:r>
            <a:r>
              <a:rPr lang="de-AT" dirty="0" err="1"/>
              <a:t>PlaceImage</a:t>
            </a:r>
            <a:r>
              <a:rPr lang="de-AT" dirty="0"/>
              <a:t>.</a:t>
            </a:r>
          </a:p>
          <a:p>
            <a:r>
              <a:rPr lang="de-AT" dirty="0"/>
              <a:t>Sie können den Kontext in Context.js deklarieren.</a:t>
            </a:r>
          </a:p>
          <a:p>
            <a:r>
              <a:rPr lang="de-AT" dirty="0">
                <a:hlinkClick r:id="rId2"/>
              </a:rPr>
              <a:t>https://react.dev/learn/passing-data-deeply-with-context#challenges</a:t>
            </a:r>
            <a:r>
              <a:rPr lang="de-AT" dirty="0"/>
              <a:t> </a:t>
            </a:r>
          </a:p>
        </p:txBody>
      </p:sp>
    </p:spTree>
    <p:extLst>
      <p:ext uri="{BB962C8B-B14F-4D97-AF65-F5344CB8AC3E}">
        <p14:creationId xmlns:p14="http://schemas.microsoft.com/office/powerpoint/2010/main" val="132896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FDBACB-EF87-DAFA-35FF-0F47BDB04218}"/>
              </a:ext>
            </a:extLst>
          </p:cNvPr>
          <p:cNvSpPr>
            <a:spLocks noGrp="1"/>
          </p:cNvSpPr>
          <p:nvPr>
            <p:ph type="title"/>
          </p:nvPr>
        </p:nvSpPr>
        <p:spPr>
          <a:xfrm>
            <a:off x="996185" y="500741"/>
            <a:ext cx="5578785" cy="1371600"/>
          </a:xfrm>
        </p:spPr>
        <p:txBody>
          <a:bodyPr/>
          <a:lstStyle/>
          <a:p>
            <a:r>
              <a:rPr lang="de-AT" dirty="0"/>
              <a:t>Aufbau bisher bekannter </a:t>
            </a:r>
            <a:r>
              <a:rPr lang="de-AT" dirty="0" err="1"/>
              <a:t>React</a:t>
            </a:r>
            <a:r>
              <a:rPr lang="de-AT" dirty="0"/>
              <a:t> Komponenten</a:t>
            </a:r>
          </a:p>
        </p:txBody>
      </p:sp>
      <p:sp>
        <p:nvSpPr>
          <p:cNvPr id="3" name="Inhaltsplatzhalter 2">
            <a:extLst>
              <a:ext uri="{FF2B5EF4-FFF2-40B4-BE49-F238E27FC236}">
                <a16:creationId xmlns:a16="http://schemas.microsoft.com/office/drawing/2014/main" id="{F1C9BB02-66D3-1DEF-8E7D-F478C23B7800}"/>
              </a:ext>
            </a:extLst>
          </p:cNvPr>
          <p:cNvSpPr>
            <a:spLocks noGrp="1"/>
          </p:cNvSpPr>
          <p:nvPr>
            <p:ph idx="1"/>
          </p:nvPr>
        </p:nvSpPr>
        <p:spPr>
          <a:xfrm>
            <a:off x="936170" y="1774372"/>
            <a:ext cx="5965371" cy="2133600"/>
          </a:xfrm>
          <a:ln w="19050">
            <a:solidFill>
              <a:srgbClr val="00B050"/>
            </a:solidFill>
          </a:ln>
        </p:spPr>
        <p:txBody>
          <a:bodyPr>
            <a:normAutofit/>
          </a:bodyPr>
          <a:lstStyle/>
          <a:p>
            <a:r>
              <a:rPr lang="de-AT" b="1" dirty="0"/>
              <a:t>Rendering code</a:t>
            </a:r>
            <a:r>
              <a:rPr lang="de-AT" dirty="0"/>
              <a:t>: Dieser Code befindet sich auf der obersten Ebene Ihrer Komponente und ist dafür verantwortlich, die </a:t>
            </a:r>
            <a:r>
              <a:rPr lang="de-AT" dirty="0" err="1"/>
              <a:t>Props</a:t>
            </a:r>
            <a:r>
              <a:rPr lang="de-AT" dirty="0"/>
              <a:t> und den Zustand zu verarbeiten, zu transformieren und das JSX zurückzugeben, das auf dem Bildschirm angezeigt werden soll.</a:t>
            </a:r>
          </a:p>
        </p:txBody>
      </p:sp>
      <p:pic>
        <p:nvPicPr>
          <p:cNvPr id="4" name="Grafik 3">
            <a:extLst>
              <a:ext uri="{FF2B5EF4-FFF2-40B4-BE49-F238E27FC236}">
                <a16:creationId xmlns:a16="http://schemas.microsoft.com/office/drawing/2014/main" id="{22D5FDC5-1C2D-412D-1791-3F6F7A45F696}"/>
              </a:ext>
            </a:extLst>
          </p:cNvPr>
          <p:cNvPicPr>
            <a:picLocks noChangeAspect="1"/>
          </p:cNvPicPr>
          <p:nvPr/>
        </p:nvPicPr>
        <p:blipFill>
          <a:blip r:embed="rId2"/>
          <a:stretch>
            <a:fillRect/>
          </a:stretch>
        </p:blipFill>
        <p:spPr>
          <a:xfrm>
            <a:off x="7298871" y="1075509"/>
            <a:ext cx="4245574" cy="5281750"/>
          </a:xfrm>
          <a:prstGeom prst="rect">
            <a:avLst/>
          </a:prstGeom>
        </p:spPr>
      </p:pic>
      <p:sp>
        <p:nvSpPr>
          <p:cNvPr id="5" name="Inhaltsplatzhalter 2">
            <a:extLst>
              <a:ext uri="{FF2B5EF4-FFF2-40B4-BE49-F238E27FC236}">
                <a16:creationId xmlns:a16="http://schemas.microsoft.com/office/drawing/2014/main" id="{D08E92F8-8067-8B4E-F5E7-9AD3443751A7}"/>
              </a:ext>
            </a:extLst>
          </p:cNvPr>
          <p:cNvSpPr txBox="1">
            <a:spLocks/>
          </p:cNvSpPr>
          <p:nvPr/>
        </p:nvSpPr>
        <p:spPr>
          <a:xfrm>
            <a:off x="936170" y="4223659"/>
            <a:ext cx="5965371" cy="2133600"/>
          </a:xfrm>
          <a:prstGeom prst="rect">
            <a:avLst/>
          </a:prstGeom>
          <a:ln w="19050">
            <a:solidFill>
              <a:srgbClr val="0070C0"/>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b="1" dirty="0"/>
              <a:t>Event-Handler: </a:t>
            </a:r>
            <a:r>
              <a:rPr lang="de-AT" dirty="0"/>
              <a:t>Event-Handler sind verschachtelte Funktionen innerhalb Ihrer Komponenten, die Aktionen ausführen, anstatt sie nur zu berechnen. Event-Handler enthalten "Seiteneffekte" (sie ändern den Zustand des Programms), die durch eine bestimmte Benutzeraktion verursacht werden (zum Beispiel ein Klick auf eine Schaltfläche oder das </a:t>
            </a:r>
          </a:p>
        </p:txBody>
      </p:sp>
      <p:sp>
        <p:nvSpPr>
          <p:cNvPr id="6" name="Textfeld 5">
            <a:extLst>
              <a:ext uri="{FF2B5EF4-FFF2-40B4-BE49-F238E27FC236}">
                <a16:creationId xmlns:a16="http://schemas.microsoft.com/office/drawing/2014/main" id="{0C225427-50ED-8AE9-7323-92AF733D2B2C}"/>
              </a:ext>
            </a:extLst>
          </p:cNvPr>
          <p:cNvSpPr txBox="1"/>
          <p:nvPr/>
        </p:nvSpPr>
        <p:spPr>
          <a:xfrm>
            <a:off x="7141029" y="1382486"/>
            <a:ext cx="4800600" cy="892629"/>
          </a:xfrm>
          <a:prstGeom prst="rect">
            <a:avLst/>
          </a:prstGeom>
          <a:noFill/>
          <a:ln w="19050">
            <a:solidFill>
              <a:srgbClr val="00B050"/>
            </a:solidFill>
          </a:ln>
        </p:spPr>
        <p:txBody>
          <a:bodyPr wrap="square" rtlCol="0">
            <a:spAutoFit/>
          </a:bodyPr>
          <a:lstStyle/>
          <a:p>
            <a:endParaRPr lang="de-AT" dirty="0"/>
          </a:p>
        </p:txBody>
      </p:sp>
      <p:sp>
        <p:nvSpPr>
          <p:cNvPr id="7" name="Inhaltsplatzhalter 2">
            <a:extLst>
              <a:ext uri="{FF2B5EF4-FFF2-40B4-BE49-F238E27FC236}">
                <a16:creationId xmlns:a16="http://schemas.microsoft.com/office/drawing/2014/main" id="{EFEAF797-4801-C8D6-EC18-4AFDA9C48C05}"/>
              </a:ext>
            </a:extLst>
          </p:cNvPr>
          <p:cNvSpPr txBox="1">
            <a:spLocks/>
          </p:cNvSpPr>
          <p:nvPr/>
        </p:nvSpPr>
        <p:spPr>
          <a:xfrm>
            <a:off x="7141029" y="2436225"/>
            <a:ext cx="4800600" cy="1471747"/>
          </a:xfrm>
          <a:prstGeom prst="rect">
            <a:avLst/>
          </a:prstGeom>
          <a:ln w="19050">
            <a:solidFill>
              <a:srgbClr val="0070C0"/>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AT" dirty="0"/>
          </a:p>
        </p:txBody>
      </p:sp>
    </p:spTree>
    <p:extLst>
      <p:ext uri="{BB962C8B-B14F-4D97-AF65-F5344CB8AC3E}">
        <p14:creationId xmlns:p14="http://schemas.microsoft.com/office/powerpoint/2010/main" val="30484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a:t>Wie löse ich Events aus wenn sich der Zustand der Komponente ändert?</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914399" y="2155371"/>
            <a:ext cx="7935687" cy="4137259"/>
          </a:xfrm>
        </p:spPr>
        <p:txBody>
          <a:bodyPr>
            <a:normAutofit/>
          </a:bodyPr>
          <a:lstStyle/>
          <a:p>
            <a:r>
              <a:rPr lang="de-AT" dirty="0"/>
              <a:t>Beispiel: eine Anwendung, die eine Liste von Items anzeigt und es dem Benutzer ermöglicht, die Items anhand verschiedener Filterkriterien zu sortieren. Wenn der Benutzer bestimmte Filter auswählt, soll die Liste der Benutzer entsprechend aktualisiert werden.</a:t>
            </a:r>
          </a:p>
          <a:p>
            <a:r>
              <a:rPr lang="de-AT" dirty="0"/>
              <a:t>Beispiel: eine </a:t>
            </a:r>
            <a:r>
              <a:rPr lang="de-AT" dirty="0" err="1"/>
              <a:t>ChatRoom</a:t>
            </a:r>
            <a:r>
              <a:rPr lang="de-AT" dirty="0"/>
              <a:t>-Komponente, die sich mit dem Chat-Server verbinden muss, wenn sie auf dem Bildschirm sichtbar ist. Es gibt jedoch kein einzelnes bestimmtes Ereignis wie einen Klick, das dazu führt, dass der </a:t>
            </a:r>
            <a:r>
              <a:rPr lang="de-AT" dirty="0" err="1"/>
              <a:t>ChatRoom</a:t>
            </a:r>
            <a:r>
              <a:rPr lang="de-AT" dirty="0"/>
              <a:t> angezeigt wird.</a:t>
            </a:r>
          </a:p>
          <a:p>
            <a:r>
              <a:rPr lang="de-AT" dirty="0"/>
              <a:t>Beispiel: Wenn sich der Inhalt eines Warenkorbs ändert, möchten wir bestimmte Aktionen ausführen, wie zum Beispiel die Aktualisierung des Gesamtpreises oder das Speichern des Warenkorbs im lokalen Speicher.</a:t>
            </a:r>
          </a:p>
        </p:txBody>
      </p:sp>
      <p:pic>
        <p:nvPicPr>
          <p:cNvPr id="5" name="Grafik 4">
            <a:extLst>
              <a:ext uri="{FF2B5EF4-FFF2-40B4-BE49-F238E27FC236}">
                <a16:creationId xmlns:a16="http://schemas.microsoft.com/office/drawing/2014/main" id="{AC230746-6DF0-BBD3-7723-2D80A2D9D439}"/>
              </a:ext>
            </a:extLst>
          </p:cNvPr>
          <p:cNvPicPr>
            <a:picLocks noChangeAspect="1"/>
          </p:cNvPicPr>
          <p:nvPr/>
        </p:nvPicPr>
        <p:blipFill>
          <a:blip r:embed="rId3"/>
          <a:stretch>
            <a:fillRect/>
          </a:stretch>
        </p:blipFill>
        <p:spPr>
          <a:xfrm>
            <a:off x="9475758" y="2852057"/>
            <a:ext cx="2155886" cy="1819418"/>
          </a:xfrm>
          <a:prstGeom prst="rect">
            <a:avLst/>
          </a:prstGeom>
        </p:spPr>
      </p:pic>
    </p:spTree>
    <p:extLst>
      <p:ext uri="{BB962C8B-B14F-4D97-AF65-F5344CB8AC3E}">
        <p14:creationId xmlns:p14="http://schemas.microsoft.com/office/powerpoint/2010/main" val="2354419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err="1"/>
              <a:t>React</a:t>
            </a:r>
            <a:r>
              <a:rPr lang="de-AT" dirty="0"/>
              <a:t> </a:t>
            </a:r>
            <a:r>
              <a:rPr lang="de-AT" dirty="0" err="1"/>
              <a:t>useEffect</a:t>
            </a:r>
            <a:endParaRPr lang="de-AT" dirty="0"/>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478972" y="2034941"/>
            <a:ext cx="6248399" cy="4365859"/>
          </a:xfrm>
        </p:spPr>
        <p:txBody>
          <a:bodyPr>
            <a:normAutofit fontScale="92500" lnSpcReduction="10000"/>
          </a:bodyPr>
          <a:lstStyle/>
          <a:p>
            <a:r>
              <a:rPr lang="de-AT" b="1" dirty="0" err="1"/>
              <a:t>useEffect</a:t>
            </a:r>
            <a:r>
              <a:rPr lang="de-AT" dirty="0"/>
              <a:t> ermöglicht es, Nebeneffekte in Funktionskomponenten einzubauen.</a:t>
            </a:r>
          </a:p>
          <a:p>
            <a:r>
              <a:rPr lang="de-AT" dirty="0"/>
              <a:t>Es wird </a:t>
            </a:r>
            <a:r>
              <a:rPr lang="de-AT" b="1" dirty="0"/>
              <a:t>nach</a:t>
            </a:r>
            <a:r>
              <a:rPr lang="de-AT" dirty="0"/>
              <a:t> dem Rendern einer Komponente ausgeführt und bietet eine Möglichkeit, Code auszuführen, der auf Zustandsänderungen, </a:t>
            </a:r>
            <a:r>
              <a:rPr lang="de-AT" dirty="0" err="1"/>
              <a:t>Props</a:t>
            </a:r>
            <a:r>
              <a:rPr lang="de-AT" dirty="0"/>
              <a:t> oder Lebenszyklusevents reagiert.</a:t>
            </a:r>
          </a:p>
          <a:p>
            <a:r>
              <a:rPr lang="de-AT" dirty="0"/>
              <a:t>Mit </a:t>
            </a:r>
            <a:r>
              <a:rPr lang="de-AT" dirty="0" err="1"/>
              <a:t>useEffect</a:t>
            </a:r>
            <a:r>
              <a:rPr lang="de-AT" dirty="0"/>
              <a:t> können wir spezielle Operationen durchführen, wie Daten laden, Abonnements einrichten oder die DOM-Manipulation durchführen.</a:t>
            </a:r>
          </a:p>
          <a:p>
            <a:r>
              <a:rPr lang="de-AT" dirty="0"/>
              <a:t>Es akzeptiert eine Funktion als erstes Argument, die den Nebeneffekt beschreibt, sowie ein optionales Array von Abhängigkeiten als zweites Argument, um zu steuern, wann der Nebeneffekt ausgeführt wird.</a:t>
            </a:r>
          </a:p>
        </p:txBody>
      </p:sp>
      <p:pic>
        <p:nvPicPr>
          <p:cNvPr id="8" name="Grafik 7">
            <a:extLst>
              <a:ext uri="{FF2B5EF4-FFF2-40B4-BE49-F238E27FC236}">
                <a16:creationId xmlns:a16="http://schemas.microsoft.com/office/drawing/2014/main" id="{64100142-1AF6-BE5E-354E-3BB47C0D7AD5}"/>
              </a:ext>
            </a:extLst>
          </p:cNvPr>
          <p:cNvPicPr>
            <a:picLocks noChangeAspect="1"/>
          </p:cNvPicPr>
          <p:nvPr/>
        </p:nvPicPr>
        <p:blipFill>
          <a:blip r:embed="rId3"/>
          <a:stretch>
            <a:fillRect/>
          </a:stretch>
        </p:blipFill>
        <p:spPr>
          <a:xfrm>
            <a:off x="7040020" y="2176816"/>
            <a:ext cx="4956038" cy="2623785"/>
          </a:xfrm>
          <a:prstGeom prst="rect">
            <a:avLst/>
          </a:prstGeom>
        </p:spPr>
      </p:pic>
    </p:spTree>
    <p:extLst>
      <p:ext uri="{BB962C8B-B14F-4D97-AF65-F5344CB8AC3E}">
        <p14:creationId xmlns:p14="http://schemas.microsoft.com/office/powerpoint/2010/main" val="17601989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err="1"/>
              <a:t>React</a:t>
            </a:r>
            <a:r>
              <a:rPr lang="de-AT" dirty="0"/>
              <a:t> </a:t>
            </a:r>
            <a:r>
              <a:rPr lang="de-AT" dirty="0" err="1"/>
              <a:t>useEffect</a:t>
            </a:r>
            <a:r>
              <a:rPr lang="de-AT" dirty="0"/>
              <a:t> Vorgehen</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478972" y="2034941"/>
            <a:ext cx="6248399" cy="4365859"/>
          </a:xfrm>
        </p:spPr>
        <p:txBody>
          <a:bodyPr>
            <a:normAutofit/>
          </a:bodyPr>
          <a:lstStyle/>
          <a:p>
            <a:pPr marL="342900" indent="-342900">
              <a:buFont typeface="+mj-lt"/>
              <a:buAutoNum type="arabicPeriod"/>
            </a:pPr>
            <a:r>
              <a:rPr lang="de-AT" dirty="0"/>
              <a:t>Importiere </a:t>
            </a:r>
            <a:r>
              <a:rPr lang="de-AT" dirty="0" err="1"/>
              <a:t>useEffect</a:t>
            </a:r>
            <a:r>
              <a:rPr lang="de-AT" dirty="0"/>
              <a:t> aus dem </a:t>
            </a:r>
            <a:r>
              <a:rPr lang="de-AT" dirty="0" err="1"/>
              <a:t>React</a:t>
            </a:r>
            <a:r>
              <a:rPr lang="de-AT" dirty="0"/>
              <a:t>-Paket in deiner Datei</a:t>
            </a:r>
          </a:p>
          <a:p>
            <a:pPr marL="342900" indent="-342900">
              <a:buFont typeface="+mj-lt"/>
              <a:buAutoNum type="arabicPeriod"/>
            </a:pPr>
            <a:r>
              <a:rPr lang="de-AT" dirty="0"/>
              <a:t>Deklariere </a:t>
            </a:r>
            <a:r>
              <a:rPr lang="de-AT" dirty="0" err="1"/>
              <a:t>useEffect</a:t>
            </a:r>
            <a:r>
              <a:rPr lang="de-AT" dirty="0"/>
              <a:t> in deiner Funktionskomponente</a:t>
            </a:r>
          </a:p>
          <a:p>
            <a:pPr marL="342900" indent="-342900">
              <a:buFont typeface="+mj-lt"/>
              <a:buAutoNum type="arabicPeriod"/>
            </a:pPr>
            <a:r>
              <a:rPr lang="de-AT" dirty="0"/>
              <a:t>Innerhalb von </a:t>
            </a:r>
            <a:r>
              <a:rPr lang="de-AT" dirty="0" err="1"/>
              <a:t>useEffect</a:t>
            </a:r>
            <a:r>
              <a:rPr lang="de-AT" dirty="0"/>
              <a:t> gibst du eine Funktion an, die den Effekt definiert, den du ausführen möchtest</a:t>
            </a:r>
          </a:p>
          <a:p>
            <a:pPr marL="342900" indent="-342900">
              <a:buFont typeface="+mj-lt"/>
              <a:buAutoNum type="arabicPeriod"/>
            </a:pPr>
            <a:r>
              <a:rPr lang="de-AT" dirty="0"/>
              <a:t>Optional kannst du ein zweites Argument in Form eines Arrays angeben, um anzugeben, auf welche Abhängigkeiten der Effekt reagieren soll</a:t>
            </a:r>
          </a:p>
        </p:txBody>
      </p:sp>
      <p:pic>
        <p:nvPicPr>
          <p:cNvPr id="8" name="Grafik 7">
            <a:extLst>
              <a:ext uri="{FF2B5EF4-FFF2-40B4-BE49-F238E27FC236}">
                <a16:creationId xmlns:a16="http://schemas.microsoft.com/office/drawing/2014/main" id="{4882F441-DF4A-824B-5621-B37DACCD92DB}"/>
              </a:ext>
            </a:extLst>
          </p:cNvPr>
          <p:cNvPicPr>
            <a:picLocks noChangeAspect="1"/>
          </p:cNvPicPr>
          <p:nvPr/>
        </p:nvPicPr>
        <p:blipFill>
          <a:blip r:embed="rId3"/>
          <a:stretch>
            <a:fillRect/>
          </a:stretch>
        </p:blipFill>
        <p:spPr>
          <a:xfrm>
            <a:off x="7040020" y="2176816"/>
            <a:ext cx="4956038" cy="2623785"/>
          </a:xfrm>
          <a:prstGeom prst="rect">
            <a:avLst/>
          </a:prstGeom>
        </p:spPr>
      </p:pic>
    </p:spTree>
    <p:extLst>
      <p:ext uri="{BB962C8B-B14F-4D97-AF65-F5344CB8AC3E}">
        <p14:creationId xmlns:p14="http://schemas.microsoft.com/office/powerpoint/2010/main" val="136103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E35F9-2AA9-A63A-48FB-5DB1FEEF235D}"/>
              </a:ext>
            </a:extLst>
          </p:cNvPr>
          <p:cNvSpPr>
            <a:spLocks noGrp="1"/>
          </p:cNvSpPr>
          <p:nvPr>
            <p:ph type="title"/>
          </p:nvPr>
        </p:nvSpPr>
        <p:spPr/>
        <p:txBody>
          <a:bodyPr/>
          <a:lstStyle/>
          <a:p>
            <a:r>
              <a:rPr lang="de-AT" dirty="0"/>
              <a:t>Create-</a:t>
            </a:r>
            <a:r>
              <a:rPr lang="de-AT" dirty="0" err="1"/>
              <a:t>React</a:t>
            </a:r>
            <a:r>
              <a:rPr lang="de-AT" dirty="0"/>
              <a:t>-App</a:t>
            </a:r>
          </a:p>
        </p:txBody>
      </p:sp>
      <p:sp>
        <p:nvSpPr>
          <p:cNvPr id="4" name="AutoShape 2" descr="npm start">
            <a:extLst>
              <a:ext uri="{FF2B5EF4-FFF2-40B4-BE49-F238E27FC236}">
                <a16:creationId xmlns:a16="http://schemas.microsoft.com/office/drawing/2014/main" id="{CAE081A7-934E-3D46-D061-EA04CC9F2171}"/>
              </a:ext>
            </a:extLst>
          </p:cNvPr>
          <p:cNvSpPr>
            <a:spLocks noGrp="1" noChangeAspect="1" noChangeArrowheads="1"/>
          </p:cNvSpPr>
          <p:nvPr>
            <p:ph idx="1"/>
          </p:nvPr>
        </p:nvSpPr>
        <p:spPr bwMode="auto">
          <a:xfrm>
            <a:off x="950403" y="2084664"/>
            <a:ext cx="8201986" cy="41372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de-AT" dirty="0"/>
              <a:t>Create </a:t>
            </a:r>
            <a:r>
              <a:rPr lang="de-AT" dirty="0" err="1"/>
              <a:t>React</a:t>
            </a:r>
            <a:r>
              <a:rPr lang="de-AT" dirty="0"/>
              <a:t> App ist eine offiziell unterstützte Methode zur Erstellung von Single-Page </a:t>
            </a:r>
            <a:r>
              <a:rPr lang="de-AT" dirty="0" err="1"/>
              <a:t>React</a:t>
            </a:r>
            <a:r>
              <a:rPr lang="de-AT" dirty="0"/>
              <a:t>-Anwendungen. Es bietet eine moderne </a:t>
            </a:r>
            <a:r>
              <a:rPr lang="de-AT" dirty="0" err="1"/>
              <a:t>Build</a:t>
            </a:r>
            <a:r>
              <a:rPr lang="de-AT" dirty="0"/>
              <a:t>-Umgebung ohne Konfiguration.</a:t>
            </a:r>
          </a:p>
          <a:p>
            <a:r>
              <a:rPr lang="de-AT" dirty="0"/>
              <a:t>Du musst keine Tools wie </a:t>
            </a:r>
            <a:r>
              <a:rPr lang="de-AT" dirty="0" err="1"/>
              <a:t>webpack</a:t>
            </a:r>
            <a:r>
              <a:rPr lang="de-AT" dirty="0"/>
              <a:t> oder Babel installieren oder konfigurieren. Sie sind bereits vorinstalliert und verborgen, sodass du dich auf den Code konzentrieren kannst.</a:t>
            </a:r>
          </a:p>
          <a:p>
            <a:r>
              <a:rPr lang="de-AT" dirty="0"/>
              <a:t>Erstelle ein Projekt mit dem Befehl „</a:t>
            </a:r>
            <a:r>
              <a:rPr lang="de-AT" dirty="0" err="1"/>
              <a:t>npx</a:t>
            </a:r>
            <a:r>
              <a:rPr lang="de-AT" dirty="0"/>
              <a:t> </a:t>
            </a:r>
            <a:r>
              <a:rPr lang="de-AT" dirty="0" err="1"/>
              <a:t>create</a:t>
            </a:r>
            <a:r>
              <a:rPr lang="de-AT" dirty="0"/>
              <a:t>-</a:t>
            </a:r>
            <a:r>
              <a:rPr lang="de-AT" dirty="0" err="1"/>
              <a:t>react</a:t>
            </a:r>
            <a:r>
              <a:rPr lang="de-AT" dirty="0"/>
              <a:t>-app [Name deines Projekts]“ und du kannst sofort loslegen.</a:t>
            </a:r>
          </a:p>
        </p:txBody>
      </p:sp>
      <p:pic>
        <p:nvPicPr>
          <p:cNvPr id="7" name="Grafik 6">
            <a:extLst>
              <a:ext uri="{FF2B5EF4-FFF2-40B4-BE49-F238E27FC236}">
                <a16:creationId xmlns:a16="http://schemas.microsoft.com/office/drawing/2014/main" id="{B7A5FB0D-62C4-E1B9-C4F7-2C8BAA2299C9}"/>
              </a:ext>
            </a:extLst>
          </p:cNvPr>
          <p:cNvPicPr>
            <a:picLocks noChangeAspect="1"/>
          </p:cNvPicPr>
          <p:nvPr/>
        </p:nvPicPr>
        <p:blipFill>
          <a:blip r:embed="rId2"/>
          <a:stretch>
            <a:fillRect/>
          </a:stretch>
        </p:blipFill>
        <p:spPr>
          <a:xfrm>
            <a:off x="9715384" y="2390056"/>
            <a:ext cx="1676634" cy="1524213"/>
          </a:xfrm>
          <a:prstGeom prst="rect">
            <a:avLst/>
          </a:prstGeom>
        </p:spPr>
      </p:pic>
      <p:sp>
        <p:nvSpPr>
          <p:cNvPr id="9" name="Textfeld 8">
            <a:extLst>
              <a:ext uri="{FF2B5EF4-FFF2-40B4-BE49-F238E27FC236}">
                <a16:creationId xmlns:a16="http://schemas.microsoft.com/office/drawing/2014/main" id="{ED1A5B3D-67FE-64B7-3360-A1E74AD1892B}"/>
              </a:ext>
            </a:extLst>
          </p:cNvPr>
          <p:cNvSpPr txBox="1"/>
          <p:nvPr/>
        </p:nvSpPr>
        <p:spPr>
          <a:xfrm>
            <a:off x="9244667" y="4077648"/>
            <a:ext cx="3158181" cy="338554"/>
          </a:xfrm>
          <a:prstGeom prst="rect">
            <a:avLst/>
          </a:prstGeom>
          <a:noFill/>
        </p:spPr>
        <p:txBody>
          <a:bodyPr wrap="square">
            <a:spAutoFit/>
          </a:bodyPr>
          <a:lstStyle/>
          <a:p>
            <a:r>
              <a:rPr lang="de-AT" sz="1600" dirty="0">
                <a:hlinkClick r:id="rId3"/>
              </a:rPr>
              <a:t>https://create-react-app.dev/</a:t>
            </a:r>
            <a:r>
              <a:rPr lang="de-AT" sz="1600" dirty="0"/>
              <a:t> </a:t>
            </a:r>
          </a:p>
        </p:txBody>
      </p:sp>
    </p:spTree>
    <p:extLst>
      <p:ext uri="{BB962C8B-B14F-4D97-AF65-F5344CB8AC3E}">
        <p14:creationId xmlns:p14="http://schemas.microsoft.com/office/powerpoint/2010/main" val="4212107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err="1"/>
              <a:t>React</a:t>
            </a:r>
            <a:r>
              <a:rPr lang="de-AT" dirty="0"/>
              <a:t> </a:t>
            </a:r>
            <a:r>
              <a:rPr lang="de-AT" dirty="0" err="1"/>
              <a:t>useEffect</a:t>
            </a:r>
            <a:r>
              <a:rPr lang="de-AT" dirty="0"/>
              <a:t> Abhängigkeiten</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478972" y="2034941"/>
            <a:ext cx="6248399" cy="4365859"/>
          </a:xfrm>
        </p:spPr>
        <p:txBody>
          <a:bodyPr>
            <a:normAutofit/>
          </a:bodyPr>
          <a:lstStyle/>
          <a:p>
            <a:r>
              <a:rPr lang="de-AT" dirty="0"/>
              <a:t>Abhängigkeiten eines </a:t>
            </a:r>
            <a:r>
              <a:rPr lang="de-AT" dirty="0" err="1"/>
              <a:t>useEffects</a:t>
            </a:r>
            <a:r>
              <a:rPr lang="de-AT" dirty="0"/>
              <a:t> werden in Form eines optionalen Arrays, als zweiten Parameter der </a:t>
            </a:r>
            <a:r>
              <a:rPr lang="de-AT" dirty="0" err="1"/>
              <a:t>useEffect</a:t>
            </a:r>
            <a:r>
              <a:rPr lang="de-AT" dirty="0"/>
              <a:t> Funktion übergeben</a:t>
            </a:r>
          </a:p>
          <a:p>
            <a:r>
              <a:rPr lang="de-AT" dirty="0"/>
              <a:t>Abhängigkeiten definieren noch genauer wann der Code innerhalb von </a:t>
            </a:r>
            <a:r>
              <a:rPr lang="de-AT" dirty="0" err="1"/>
              <a:t>useEffect</a:t>
            </a:r>
            <a:r>
              <a:rPr lang="de-AT" dirty="0"/>
              <a:t> ausgeführt werden soll</a:t>
            </a:r>
          </a:p>
          <a:p>
            <a:r>
              <a:rPr lang="de-AT" dirty="0"/>
              <a:t>Hier gibt es 3 Möglichkeiten:</a:t>
            </a:r>
          </a:p>
          <a:p>
            <a:pPr lvl="1"/>
            <a:r>
              <a:rPr lang="de-AT" dirty="0"/>
              <a:t>Ohne Angabe von Abhängigkeiten (kein Array)</a:t>
            </a:r>
          </a:p>
          <a:p>
            <a:pPr lvl="1"/>
            <a:r>
              <a:rPr lang="de-AT" dirty="0"/>
              <a:t>Mit Angabe eines leeren Arrays</a:t>
            </a:r>
          </a:p>
          <a:p>
            <a:pPr lvl="1"/>
            <a:r>
              <a:rPr lang="de-AT" dirty="0"/>
              <a:t>Mit Angabe eines Arrays, welches </a:t>
            </a:r>
            <a:r>
              <a:rPr lang="de-AT" dirty="0" err="1"/>
              <a:t>meherer</a:t>
            </a:r>
            <a:r>
              <a:rPr lang="de-AT" dirty="0"/>
              <a:t> Zustände beinhaltet</a:t>
            </a:r>
          </a:p>
        </p:txBody>
      </p:sp>
      <p:pic>
        <p:nvPicPr>
          <p:cNvPr id="5" name="Grafik 4">
            <a:extLst>
              <a:ext uri="{FF2B5EF4-FFF2-40B4-BE49-F238E27FC236}">
                <a16:creationId xmlns:a16="http://schemas.microsoft.com/office/drawing/2014/main" id="{EE87E10C-5B67-998B-A7E7-50BB74F93DD9}"/>
              </a:ext>
            </a:extLst>
          </p:cNvPr>
          <p:cNvPicPr>
            <a:picLocks noChangeAspect="1"/>
          </p:cNvPicPr>
          <p:nvPr/>
        </p:nvPicPr>
        <p:blipFill>
          <a:blip r:embed="rId3"/>
          <a:stretch>
            <a:fillRect/>
          </a:stretch>
        </p:blipFill>
        <p:spPr>
          <a:xfrm>
            <a:off x="6727371" y="2193960"/>
            <a:ext cx="5240416" cy="3306725"/>
          </a:xfrm>
          <a:prstGeom prst="rect">
            <a:avLst/>
          </a:prstGeom>
        </p:spPr>
      </p:pic>
    </p:spTree>
    <p:extLst>
      <p:ext uri="{BB962C8B-B14F-4D97-AF65-F5344CB8AC3E}">
        <p14:creationId xmlns:p14="http://schemas.microsoft.com/office/powerpoint/2010/main" val="3768015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97BF32E-226A-4B9A-0547-A9F4216098AD}"/>
              </a:ext>
            </a:extLst>
          </p:cNvPr>
          <p:cNvPicPr>
            <a:picLocks noChangeAspect="1"/>
          </p:cNvPicPr>
          <p:nvPr/>
        </p:nvPicPr>
        <p:blipFill>
          <a:blip r:embed="rId3"/>
          <a:stretch>
            <a:fillRect/>
          </a:stretch>
        </p:blipFill>
        <p:spPr>
          <a:xfrm>
            <a:off x="275153" y="259293"/>
            <a:ext cx="4224267" cy="2236377"/>
          </a:xfrm>
          <a:prstGeom prst="rect">
            <a:avLst/>
          </a:prstGeom>
        </p:spPr>
      </p:pic>
      <p:pic>
        <p:nvPicPr>
          <p:cNvPr id="6" name="Grafik 5">
            <a:extLst>
              <a:ext uri="{FF2B5EF4-FFF2-40B4-BE49-F238E27FC236}">
                <a16:creationId xmlns:a16="http://schemas.microsoft.com/office/drawing/2014/main" id="{F58B145C-398E-73DB-9E5A-A8D281BF82FD}"/>
              </a:ext>
            </a:extLst>
          </p:cNvPr>
          <p:cNvPicPr>
            <a:picLocks noChangeAspect="1"/>
          </p:cNvPicPr>
          <p:nvPr/>
        </p:nvPicPr>
        <p:blipFill>
          <a:blip r:embed="rId4"/>
          <a:stretch>
            <a:fillRect/>
          </a:stretch>
        </p:blipFill>
        <p:spPr>
          <a:xfrm>
            <a:off x="3460232" y="1771042"/>
            <a:ext cx="4428294" cy="2549357"/>
          </a:xfrm>
          <a:prstGeom prst="rect">
            <a:avLst/>
          </a:prstGeom>
        </p:spPr>
      </p:pic>
      <p:pic>
        <p:nvPicPr>
          <p:cNvPr id="5" name="Grafik 4">
            <a:extLst>
              <a:ext uri="{FF2B5EF4-FFF2-40B4-BE49-F238E27FC236}">
                <a16:creationId xmlns:a16="http://schemas.microsoft.com/office/drawing/2014/main" id="{EE87E10C-5B67-998B-A7E7-50BB74F93DD9}"/>
              </a:ext>
            </a:extLst>
          </p:cNvPr>
          <p:cNvPicPr>
            <a:picLocks noChangeAspect="1"/>
          </p:cNvPicPr>
          <p:nvPr/>
        </p:nvPicPr>
        <p:blipFill>
          <a:blip r:embed="rId5"/>
          <a:stretch>
            <a:fillRect/>
          </a:stretch>
        </p:blipFill>
        <p:spPr>
          <a:xfrm>
            <a:off x="7743999" y="3162823"/>
            <a:ext cx="4194620" cy="2646823"/>
          </a:xfrm>
          <a:prstGeom prst="rect">
            <a:avLst/>
          </a:prstGeom>
        </p:spPr>
      </p:pic>
      <p:sp>
        <p:nvSpPr>
          <p:cNvPr id="8" name="Textfeld 7">
            <a:extLst>
              <a:ext uri="{FF2B5EF4-FFF2-40B4-BE49-F238E27FC236}">
                <a16:creationId xmlns:a16="http://schemas.microsoft.com/office/drawing/2014/main" id="{E2234ADE-C28E-E5FA-0EF9-1BD5791620DF}"/>
              </a:ext>
            </a:extLst>
          </p:cNvPr>
          <p:cNvSpPr txBox="1"/>
          <p:nvPr/>
        </p:nvSpPr>
        <p:spPr>
          <a:xfrm>
            <a:off x="198953" y="2516492"/>
            <a:ext cx="3185079" cy="646331"/>
          </a:xfrm>
          <a:prstGeom prst="rect">
            <a:avLst/>
          </a:prstGeom>
          <a:noFill/>
        </p:spPr>
        <p:txBody>
          <a:bodyPr wrap="square" rtlCol="0">
            <a:spAutoFit/>
          </a:bodyPr>
          <a:lstStyle/>
          <a:p>
            <a:r>
              <a:rPr lang="de-AT" sz="1200" dirty="0"/>
              <a:t>Ohne Angabe eines Arrays:</a:t>
            </a:r>
            <a:br>
              <a:rPr lang="de-AT" sz="1200" dirty="0"/>
            </a:br>
            <a:r>
              <a:rPr lang="de-AT" sz="1200" dirty="0"/>
              <a:t>Code wird immer ausgeführt nachdem die Komponente neu gerendert wurde</a:t>
            </a:r>
          </a:p>
        </p:txBody>
      </p:sp>
      <p:sp>
        <p:nvSpPr>
          <p:cNvPr id="9" name="Textfeld 8">
            <a:extLst>
              <a:ext uri="{FF2B5EF4-FFF2-40B4-BE49-F238E27FC236}">
                <a16:creationId xmlns:a16="http://schemas.microsoft.com/office/drawing/2014/main" id="{E9194284-15B7-A418-74E1-7D230164FE18}"/>
              </a:ext>
            </a:extLst>
          </p:cNvPr>
          <p:cNvSpPr txBox="1"/>
          <p:nvPr/>
        </p:nvSpPr>
        <p:spPr>
          <a:xfrm>
            <a:off x="3384032" y="4320399"/>
            <a:ext cx="3833197" cy="646331"/>
          </a:xfrm>
          <a:prstGeom prst="rect">
            <a:avLst/>
          </a:prstGeom>
          <a:noFill/>
        </p:spPr>
        <p:txBody>
          <a:bodyPr wrap="square" rtlCol="0">
            <a:spAutoFit/>
          </a:bodyPr>
          <a:lstStyle/>
          <a:p>
            <a:r>
              <a:rPr lang="de-AT" sz="1200" dirty="0"/>
              <a:t>Angabe eines leeren Arrays:</a:t>
            </a:r>
            <a:br>
              <a:rPr lang="de-AT" sz="1200" dirty="0"/>
            </a:br>
            <a:r>
              <a:rPr lang="de-AT" sz="1200" dirty="0"/>
              <a:t>Code wird nur ausgeführt, nachdem die Komponente zum ersten Mal gerendert wurde</a:t>
            </a:r>
          </a:p>
        </p:txBody>
      </p:sp>
      <p:sp>
        <p:nvSpPr>
          <p:cNvPr id="10" name="Textfeld 9">
            <a:extLst>
              <a:ext uri="{FF2B5EF4-FFF2-40B4-BE49-F238E27FC236}">
                <a16:creationId xmlns:a16="http://schemas.microsoft.com/office/drawing/2014/main" id="{4CF8D294-94E0-70ED-7B22-3E6DD88A2C3A}"/>
              </a:ext>
            </a:extLst>
          </p:cNvPr>
          <p:cNvSpPr txBox="1"/>
          <p:nvPr/>
        </p:nvSpPr>
        <p:spPr>
          <a:xfrm>
            <a:off x="7651232" y="5800656"/>
            <a:ext cx="3833197" cy="646331"/>
          </a:xfrm>
          <a:prstGeom prst="rect">
            <a:avLst/>
          </a:prstGeom>
          <a:noFill/>
        </p:spPr>
        <p:txBody>
          <a:bodyPr wrap="square" rtlCol="0">
            <a:spAutoFit/>
          </a:bodyPr>
          <a:lstStyle/>
          <a:p>
            <a:r>
              <a:rPr lang="de-AT" sz="1200" dirty="0"/>
              <a:t>Angabe eines Arrays mit Zuständen:</a:t>
            </a:r>
            <a:br>
              <a:rPr lang="de-AT" sz="1200" dirty="0"/>
            </a:br>
            <a:r>
              <a:rPr lang="de-AT" sz="1200" dirty="0"/>
              <a:t>Code wird immer ausgeführt, wenn mindestens einer der angegeben Zustände sich geändert hat</a:t>
            </a:r>
          </a:p>
        </p:txBody>
      </p:sp>
    </p:spTree>
    <p:extLst>
      <p:ext uri="{BB962C8B-B14F-4D97-AF65-F5344CB8AC3E}">
        <p14:creationId xmlns:p14="http://schemas.microsoft.com/office/powerpoint/2010/main" val="423695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a:t>Übung zu </a:t>
            </a:r>
            <a:r>
              <a:rPr lang="de-AT" dirty="0" err="1"/>
              <a:t>React</a:t>
            </a:r>
            <a:r>
              <a:rPr lang="de-AT" dirty="0"/>
              <a:t> </a:t>
            </a:r>
            <a:r>
              <a:rPr lang="de-AT" dirty="0" err="1"/>
              <a:t>useEffect</a:t>
            </a:r>
            <a:endParaRPr lang="de-AT" dirty="0"/>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762000" y="2068286"/>
            <a:ext cx="8305800" cy="4365859"/>
          </a:xfrm>
        </p:spPr>
        <p:txBody>
          <a:bodyPr>
            <a:normAutofit/>
          </a:bodyPr>
          <a:lstStyle/>
          <a:p>
            <a:r>
              <a:rPr lang="de-AT" dirty="0"/>
              <a:t>Füge zusätzliche Nebeneffekte (</a:t>
            </a:r>
            <a:r>
              <a:rPr lang="de-AT" dirty="0" err="1"/>
              <a:t>useEffect</a:t>
            </a:r>
            <a:r>
              <a:rPr lang="de-AT" dirty="0"/>
              <a:t>) in deiner Counter App ein</a:t>
            </a:r>
          </a:p>
          <a:p>
            <a:r>
              <a:rPr lang="de-AT" dirty="0"/>
              <a:t>Jedes mal wenn die Komponente neu gerendert wird gib den Text „Komponente wurde neu gerendert“ in der Konsole aus</a:t>
            </a:r>
          </a:p>
          <a:p>
            <a:r>
              <a:rPr lang="de-AT" dirty="0"/>
              <a:t>Jedes Mal wenn die Komponente gemountet wird (zum ersten mal gerendert) gib den Text „Komponente wurde gemountet“ in der Konsole aus</a:t>
            </a:r>
          </a:p>
          <a:p>
            <a:r>
              <a:rPr lang="de-AT" dirty="0"/>
              <a:t>Jedes Mal wenn sich der Zustand des Counters ändert, gib den Text „Counter: “ + Wert des Zustands in der Konsole aus</a:t>
            </a:r>
          </a:p>
        </p:txBody>
      </p:sp>
      <p:pic>
        <p:nvPicPr>
          <p:cNvPr id="4" name="Grafik 3">
            <a:extLst>
              <a:ext uri="{FF2B5EF4-FFF2-40B4-BE49-F238E27FC236}">
                <a16:creationId xmlns:a16="http://schemas.microsoft.com/office/drawing/2014/main" id="{98C88BF7-CD26-C7A7-B60C-F0C8F861FF1E}"/>
              </a:ext>
            </a:extLst>
          </p:cNvPr>
          <p:cNvPicPr>
            <a:picLocks noChangeAspect="1"/>
          </p:cNvPicPr>
          <p:nvPr/>
        </p:nvPicPr>
        <p:blipFill rotWithShape="1">
          <a:blip r:embed="rId3"/>
          <a:srcRect l="1" r="8223"/>
          <a:stretch/>
        </p:blipFill>
        <p:spPr>
          <a:xfrm>
            <a:off x="9465208" y="2233445"/>
            <a:ext cx="2176985" cy="2391109"/>
          </a:xfrm>
          <a:prstGeom prst="rect">
            <a:avLst/>
          </a:prstGeom>
        </p:spPr>
      </p:pic>
    </p:spTree>
    <p:extLst>
      <p:ext uri="{BB962C8B-B14F-4D97-AF65-F5344CB8AC3E}">
        <p14:creationId xmlns:p14="http://schemas.microsoft.com/office/powerpoint/2010/main" val="8071049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768185"/>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4F00E-1CFE-DF9A-5F8E-CE6245B0EFAE}"/>
              </a:ext>
            </a:extLst>
          </p:cNvPr>
          <p:cNvSpPr>
            <a:spLocks noGrp="1"/>
          </p:cNvSpPr>
          <p:nvPr>
            <p:ph type="title"/>
          </p:nvPr>
        </p:nvSpPr>
        <p:spPr/>
        <p:txBody>
          <a:bodyPr/>
          <a:lstStyle/>
          <a:p>
            <a:r>
              <a:rPr lang="de-AT" dirty="0"/>
              <a:t>Übung Create-</a:t>
            </a:r>
            <a:r>
              <a:rPr lang="de-AT" dirty="0" err="1"/>
              <a:t>React</a:t>
            </a:r>
            <a:r>
              <a:rPr lang="de-AT" dirty="0"/>
              <a:t>-App</a:t>
            </a:r>
          </a:p>
        </p:txBody>
      </p:sp>
      <p:sp>
        <p:nvSpPr>
          <p:cNvPr id="3" name="Inhaltsplatzhalter 2">
            <a:extLst>
              <a:ext uri="{FF2B5EF4-FFF2-40B4-BE49-F238E27FC236}">
                <a16:creationId xmlns:a16="http://schemas.microsoft.com/office/drawing/2014/main" id="{38B3FCE8-CCCA-EDE6-4C6B-E6F123865D57}"/>
              </a:ext>
            </a:extLst>
          </p:cNvPr>
          <p:cNvSpPr>
            <a:spLocks noGrp="1"/>
          </p:cNvSpPr>
          <p:nvPr>
            <p:ph idx="1"/>
          </p:nvPr>
        </p:nvSpPr>
        <p:spPr>
          <a:xfrm>
            <a:off x="667093" y="2057400"/>
            <a:ext cx="7482979" cy="4137259"/>
          </a:xfrm>
        </p:spPr>
        <p:txBody>
          <a:bodyPr/>
          <a:lstStyle/>
          <a:p>
            <a:r>
              <a:rPr lang="de-AT" dirty="0"/>
              <a:t>Navigiere zum Ordner mit dem Befehl cd „./0 Eure Codebeispiele/[Dein Name]/</a:t>
            </a:r>
            <a:r>
              <a:rPr lang="de-AT" dirty="0" err="1"/>
              <a:t>React</a:t>
            </a:r>
            <a:r>
              <a:rPr lang="de-AT" dirty="0"/>
              <a:t>“</a:t>
            </a:r>
          </a:p>
          <a:p>
            <a:r>
              <a:rPr lang="de-AT" dirty="0"/>
              <a:t>Erstelle ein Projekt mit dem Befehl „</a:t>
            </a:r>
            <a:r>
              <a:rPr lang="de-AT" dirty="0" err="1"/>
              <a:t>npx</a:t>
            </a:r>
            <a:r>
              <a:rPr lang="de-AT" dirty="0"/>
              <a:t> </a:t>
            </a:r>
            <a:r>
              <a:rPr lang="de-AT" dirty="0" err="1"/>
              <a:t>create</a:t>
            </a:r>
            <a:r>
              <a:rPr lang="de-AT" dirty="0"/>
              <a:t>-</a:t>
            </a:r>
            <a:r>
              <a:rPr lang="de-AT" dirty="0" err="1"/>
              <a:t>react</a:t>
            </a:r>
            <a:r>
              <a:rPr lang="de-AT" dirty="0"/>
              <a:t>-app [Name deines Projekts]“ innerhalb des Ordners „./0 Eure Codebeispiele/[Dein Name]/</a:t>
            </a:r>
            <a:r>
              <a:rPr lang="de-AT" dirty="0" err="1"/>
              <a:t>React</a:t>
            </a:r>
            <a:r>
              <a:rPr lang="de-AT" dirty="0"/>
              <a:t>“</a:t>
            </a:r>
          </a:p>
          <a:p>
            <a:r>
              <a:rPr lang="de-AT" dirty="0"/>
              <a:t>Das Erstellen der </a:t>
            </a:r>
            <a:r>
              <a:rPr lang="de-AT" dirty="0" err="1"/>
              <a:t>React</a:t>
            </a:r>
            <a:r>
              <a:rPr lang="de-AT" dirty="0"/>
              <a:t> App kann einige Minuten dauern</a:t>
            </a:r>
          </a:p>
          <a:p>
            <a:r>
              <a:rPr lang="de-AT" dirty="0"/>
              <a:t>Nach erfolgreicher Installation führe den Befehl „</a:t>
            </a:r>
            <a:r>
              <a:rPr lang="de-AT" dirty="0" err="1"/>
              <a:t>npm</a:t>
            </a:r>
            <a:r>
              <a:rPr lang="de-AT" dirty="0"/>
              <a:t> </a:t>
            </a:r>
            <a:r>
              <a:rPr lang="de-AT" dirty="0" err="1"/>
              <a:t>start</a:t>
            </a:r>
            <a:r>
              <a:rPr lang="de-AT" dirty="0"/>
              <a:t>“ aus</a:t>
            </a:r>
          </a:p>
          <a:p>
            <a:r>
              <a:rPr lang="de-AT" dirty="0"/>
              <a:t>Ein Server sollte hochfahren und eine </a:t>
            </a:r>
            <a:r>
              <a:rPr lang="de-AT" dirty="0" err="1"/>
              <a:t>React</a:t>
            </a:r>
            <a:r>
              <a:rPr lang="de-AT" dirty="0"/>
              <a:t> Startseite anzeigen</a:t>
            </a:r>
          </a:p>
          <a:p>
            <a:r>
              <a:rPr lang="de-AT" dirty="0"/>
              <a:t>Gemeinsam werden wir versuchen zu verstehen, wie das Projekt aufgebaut ist</a:t>
            </a:r>
          </a:p>
        </p:txBody>
      </p:sp>
      <p:pic>
        <p:nvPicPr>
          <p:cNvPr id="5" name="Grafik 4">
            <a:extLst>
              <a:ext uri="{FF2B5EF4-FFF2-40B4-BE49-F238E27FC236}">
                <a16:creationId xmlns:a16="http://schemas.microsoft.com/office/drawing/2014/main" id="{36F301F5-112D-2618-7613-64D7B7E6A7A6}"/>
              </a:ext>
            </a:extLst>
          </p:cNvPr>
          <p:cNvPicPr>
            <a:picLocks noChangeAspect="1"/>
          </p:cNvPicPr>
          <p:nvPr/>
        </p:nvPicPr>
        <p:blipFill>
          <a:blip r:embed="rId2"/>
          <a:stretch>
            <a:fillRect/>
          </a:stretch>
        </p:blipFill>
        <p:spPr>
          <a:xfrm>
            <a:off x="8385048" y="2057400"/>
            <a:ext cx="3487459" cy="3091974"/>
          </a:xfrm>
          <a:prstGeom prst="rect">
            <a:avLst/>
          </a:prstGeom>
        </p:spPr>
      </p:pic>
    </p:spTree>
    <p:extLst>
      <p:ext uri="{BB962C8B-B14F-4D97-AF65-F5344CB8AC3E}">
        <p14:creationId xmlns:p14="http://schemas.microsoft.com/office/powerpoint/2010/main" val="289480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a:t>UI Elemente</a:t>
            </a:r>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79898"/>
      </p:ext>
    </p:extLst>
  </p:cSld>
  <p:clrMapOvr>
    <a:masterClrMapping/>
  </p:clrMapOvr>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4BB0DD-7324-45C4-B5A6-14D95BB9F6E7}">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4733</Words>
  <Application>Microsoft Office PowerPoint</Application>
  <PresentationFormat>Breitbild</PresentationFormat>
  <Paragraphs>381</Paragraphs>
  <Slides>73</Slides>
  <Notes>23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73</vt:i4>
      </vt:variant>
    </vt:vector>
  </HeadingPairs>
  <TitlesOfParts>
    <vt:vector size="79" baseType="lpstr">
      <vt:lpstr>Arial</vt:lpstr>
      <vt:lpstr>Avenir Next LT Pro</vt:lpstr>
      <vt:lpstr>Avenir Next LT Pro Light</vt:lpstr>
      <vt:lpstr>Calibri</vt:lpstr>
      <vt:lpstr>Wingdings</vt:lpstr>
      <vt:lpstr>EncaseVTI</vt:lpstr>
      <vt:lpstr>Grundlagen zu React.js</vt:lpstr>
      <vt:lpstr>Übersicht</vt:lpstr>
      <vt:lpstr>PowerPoint-Präsentation</vt:lpstr>
      <vt:lpstr>PowerPoint-Präsentation</vt:lpstr>
      <vt:lpstr>PowerPoint-Präsentation</vt:lpstr>
      <vt:lpstr>Was ist React.js?</vt:lpstr>
      <vt:lpstr>Create-React-App</vt:lpstr>
      <vt:lpstr>Übung Create-React-App</vt:lpstr>
      <vt:lpstr>UI Elemente</vt:lpstr>
      <vt:lpstr>React Komponenten</vt:lpstr>
      <vt:lpstr>React Komponenten als Funktionen</vt:lpstr>
      <vt:lpstr>Übung zu React Komponenten</vt:lpstr>
      <vt:lpstr>JavaScript XML (JSX)</vt:lpstr>
      <vt:lpstr>Regeln für JSX</vt:lpstr>
      <vt:lpstr>Quiz zu JSX: Wo ist der Fehler?</vt:lpstr>
      <vt:lpstr>JavaScript in JSX verwenden</vt:lpstr>
      <vt:lpstr>Styling in JSX</vt:lpstr>
      <vt:lpstr>React props in Parentkomponente</vt:lpstr>
      <vt:lpstr>React props in Kindkomponente</vt:lpstr>
      <vt:lpstr>Übung zu React &amp; JSX </vt:lpstr>
      <vt:lpstr>Bilder einfügen</vt:lpstr>
      <vt:lpstr>Übung zur Wiederholung „The Dice Game“</vt:lpstr>
      <vt:lpstr>Komponenten ineinander verschachteln</vt:lpstr>
      <vt:lpstr>Conditional Rendering</vt:lpstr>
      <vt:lpstr>Rendering von Listen</vt:lpstr>
      <vt:lpstr>Rendering von gefilterten Listen</vt:lpstr>
      <vt:lpstr>Keys für gemappte Elemente</vt:lpstr>
      <vt:lpstr>UI Baumstruktur</vt:lpstr>
      <vt:lpstr>React Challenges</vt:lpstr>
      <vt:lpstr>Events &amp; States</vt:lpstr>
      <vt:lpstr>React Events</vt:lpstr>
      <vt:lpstr>stopPropagation &amp; preventDefault</vt:lpstr>
      <vt:lpstr>Kurze Übung: CounterApp</vt:lpstr>
      <vt:lpstr>Problem: Änderungen von Variablen</vt:lpstr>
      <vt:lpstr>React States – Zustand Variablen (1)</vt:lpstr>
      <vt:lpstr>React States – Zustand Variablen (2)</vt:lpstr>
      <vt:lpstr>Übung „The Dice Game“</vt:lpstr>
      <vt:lpstr>Pro-Übung zu React „Lottozahlen Vorhersage“</vt:lpstr>
      <vt:lpstr>React State – Zeitliches Verhalten</vt:lpstr>
      <vt:lpstr>React State – Zeitliches Verhalten (2) </vt:lpstr>
      <vt:lpstr>React State – Zeitliches Verhalten (3) </vt:lpstr>
      <vt:lpstr>React State – Zeitliches Verhalten (4) </vt:lpstr>
      <vt:lpstr>Übung zu States &amp; zeitliches Verhalten</vt:lpstr>
      <vt:lpstr>Mehrfache Änderung eines Zustands (updater functions)</vt:lpstr>
      <vt:lpstr>Mehrfache Änderung eines Zustands</vt:lpstr>
      <vt:lpstr>Mehrfache Änderung eines Zustands</vt:lpstr>
      <vt:lpstr>Übung zu mehrfache Änderung eines Zustands</vt:lpstr>
      <vt:lpstr>State-Objekte</vt:lpstr>
      <vt:lpstr>Objekte duplizieren / Spread Operator</vt:lpstr>
      <vt:lpstr>Formulare &amp; Eingabefelder mit States</vt:lpstr>
      <vt:lpstr>Übung zu Formulare &amp; State-Objekt</vt:lpstr>
      <vt:lpstr>State Struktur Prinzipien</vt:lpstr>
      <vt:lpstr> Zustand erhalten und zurücksetzen</vt:lpstr>
      <vt:lpstr> Zustand erhalten und zurücksetzen</vt:lpstr>
      <vt:lpstr>Lifting State Up</vt:lpstr>
      <vt:lpstr>Problem mit Props</vt:lpstr>
      <vt:lpstr>Context &amp; Effects</vt:lpstr>
      <vt:lpstr>React Context</vt:lpstr>
      <vt:lpstr>React Context</vt:lpstr>
      <vt:lpstr>React Context Vorgehen</vt:lpstr>
      <vt:lpstr>React Context Erstellen</vt:lpstr>
      <vt:lpstr>React Context Bereitstellen (Provider)</vt:lpstr>
      <vt:lpstr>React Context Verwenden</vt:lpstr>
      <vt:lpstr>React Context Usecases</vt:lpstr>
      <vt:lpstr>React Context Challenge</vt:lpstr>
      <vt:lpstr>Aufbau bisher bekannter React Komponenten</vt:lpstr>
      <vt:lpstr>Wie löse ich Events aus wenn sich der Zustand der Komponente ändert?</vt:lpstr>
      <vt:lpstr>React useEffect</vt:lpstr>
      <vt:lpstr>React useEffect Vorgehen</vt:lpstr>
      <vt:lpstr>React useEffect Abhängigkeiten</vt:lpstr>
      <vt:lpstr>PowerPoint-Präsentation</vt:lpstr>
      <vt:lpstr>Übung zu React useEffect</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313</cp:revision>
  <dcterms:created xsi:type="dcterms:W3CDTF">2023-08-23T09:07:38Z</dcterms:created>
  <dcterms:modified xsi:type="dcterms:W3CDTF">2024-03-05T15:15:05Z</dcterms:modified>
</cp:coreProperties>
</file>