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268" r:id="rId4"/>
    <p:sldId id="257" r:id="rId5"/>
    <p:sldId id="263" r:id="rId6"/>
    <p:sldId id="258" r:id="rId7"/>
    <p:sldId id="265" r:id="rId8"/>
    <p:sldId id="269" r:id="rId9"/>
    <p:sldId id="291" r:id="rId10"/>
    <p:sldId id="259" r:id="rId11"/>
    <p:sldId id="270" r:id="rId12"/>
    <p:sldId id="271" r:id="rId13"/>
    <p:sldId id="278" r:id="rId14"/>
    <p:sldId id="277" r:id="rId15"/>
    <p:sldId id="260" r:id="rId16"/>
    <p:sldId id="276" r:id="rId17"/>
    <p:sldId id="279" r:id="rId18"/>
    <p:sldId id="272" r:id="rId19"/>
    <p:sldId id="273" r:id="rId20"/>
    <p:sldId id="274" r:id="rId21"/>
    <p:sldId id="275" r:id="rId22"/>
    <p:sldId id="280" r:id="rId23"/>
    <p:sldId id="281" r:id="rId24"/>
    <p:sldId id="282" r:id="rId25"/>
    <p:sldId id="283" r:id="rId26"/>
    <p:sldId id="284" r:id="rId27"/>
    <p:sldId id="285" r:id="rId28"/>
    <p:sldId id="286" r:id="rId29"/>
    <p:sldId id="288" r:id="rId30"/>
    <p:sldId id="289" r:id="rId31"/>
    <p:sldId id="290" r:id="rId32"/>
    <p:sldId id="292"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1D356-77BE-4F22-BFA7-9B5006D26FDB}" type="doc">
      <dgm:prSet loTypeId="urn:microsoft.com/office/officeart/2005/8/layout/chevron1" loCatId="process" qsTypeId="urn:microsoft.com/office/officeart/2005/8/quickstyle/simple1" qsCatId="simple" csTypeId="urn:microsoft.com/office/officeart/2005/8/colors/accent1_2" csCatId="accent1" phldr="1"/>
      <dgm:spPr/>
    </dgm:pt>
    <dgm:pt modelId="{C60F1569-73E9-4D66-A4DF-EF3585D5E8A3}">
      <dgm:prSet phldrT="[Text]" custT="1"/>
      <dgm:spPr/>
      <dgm:t>
        <a:bodyPr/>
        <a:lstStyle/>
        <a:p>
          <a:r>
            <a:rPr lang="de-AT" sz="1400" dirty="0">
              <a:latin typeface="Bahnschrift SemiBold" panose="020B0502040204020203" pitchFamily="34" charset="0"/>
            </a:rPr>
            <a:t>May</a:t>
          </a:r>
          <a:br>
            <a:rPr lang="de-AT" sz="1400" dirty="0">
              <a:latin typeface="Bahnschrift SemiBold" panose="020B0502040204020203" pitchFamily="34" charset="0"/>
            </a:rPr>
          </a:br>
          <a:r>
            <a:rPr lang="de-AT" sz="1400" dirty="0">
              <a:latin typeface="Bahnschrift SemiBold" panose="020B0502040204020203" pitchFamily="34" charset="0"/>
            </a:rPr>
            <a:t>2021</a:t>
          </a:r>
        </a:p>
      </dgm:t>
    </dgm:pt>
    <dgm:pt modelId="{2BBA0E66-E4E5-4C24-B4DD-3DE2B5F5381E}" type="parTrans" cxnId="{F02C36E7-0940-4F53-A7D2-30C303C78C2C}">
      <dgm:prSet/>
      <dgm:spPr/>
      <dgm:t>
        <a:bodyPr/>
        <a:lstStyle/>
        <a:p>
          <a:endParaRPr lang="de-AT"/>
        </a:p>
      </dgm:t>
    </dgm:pt>
    <dgm:pt modelId="{DDC98BC9-522C-4272-9A7E-2C89B02494FC}" type="sibTrans" cxnId="{F02C36E7-0940-4F53-A7D2-30C303C78C2C}">
      <dgm:prSet/>
      <dgm:spPr/>
      <dgm:t>
        <a:bodyPr/>
        <a:lstStyle/>
        <a:p>
          <a:endParaRPr lang="de-AT"/>
        </a:p>
      </dgm:t>
    </dgm:pt>
    <dgm:pt modelId="{E00A90C6-4041-4552-AA2B-920347F9ACEE}" type="pres">
      <dgm:prSet presAssocID="{41D1D356-77BE-4F22-BFA7-9B5006D26FDB}" presName="Name0" presStyleCnt="0">
        <dgm:presLayoutVars>
          <dgm:dir/>
          <dgm:animLvl val="lvl"/>
          <dgm:resizeHandles val="exact"/>
        </dgm:presLayoutVars>
      </dgm:prSet>
      <dgm:spPr/>
    </dgm:pt>
    <dgm:pt modelId="{544EBA25-958F-418D-B3AD-9EC542549E75}" type="pres">
      <dgm:prSet presAssocID="{C60F1569-73E9-4D66-A4DF-EF3585D5E8A3}" presName="parTxOnly" presStyleLbl="node1" presStyleIdx="0" presStyleCnt="1" custScaleX="76019" custScaleY="97218" custLinFactNeighborX="-13943" custLinFactNeighborY="-4055">
        <dgm:presLayoutVars>
          <dgm:chMax val="0"/>
          <dgm:chPref val="0"/>
          <dgm:bulletEnabled val="1"/>
        </dgm:presLayoutVars>
      </dgm:prSet>
      <dgm:spPr/>
      <dgm:t>
        <a:bodyPr/>
        <a:lstStyle/>
        <a:p>
          <a:endParaRPr lang="de-DE"/>
        </a:p>
      </dgm:t>
    </dgm:pt>
  </dgm:ptLst>
  <dgm:cxnLst>
    <dgm:cxn modelId="{F02C36E7-0940-4F53-A7D2-30C303C78C2C}" srcId="{41D1D356-77BE-4F22-BFA7-9B5006D26FDB}" destId="{C60F1569-73E9-4D66-A4DF-EF3585D5E8A3}" srcOrd="0" destOrd="0" parTransId="{2BBA0E66-E4E5-4C24-B4DD-3DE2B5F5381E}" sibTransId="{DDC98BC9-522C-4272-9A7E-2C89B02494FC}"/>
    <dgm:cxn modelId="{30147947-E53E-40C7-B8F7-6C13A5E2A040}" type="presOf" srcId="{C60F1569-73E9-4D66-A4DF-EF3585D5E8A3}" destId="{544EBA25-958F-418D-B3AD-9EC542549E75}" srcOrd="0" destOrd="0" presId="urn:microsoft.com/office/officeart/2005/8/layout/chevron1"/>
    <dgm:cxn modelId="{3B1F4157-1D77-496E-B75A-E25D10B84818}" type="presOf" srcId="{41D1D356-77BE-4F22-BFA7-9B5006D26FDB}" destId="{E00A90C6-4041-4552-AA2B-920347F9ACEE}" srcOrd="0" destOrd="0" presId="urn:microsoft.com/office/officeart/2005/8/layout/chevron1"/>
    <dgm:cxn modelId="{C4C68B2B-539E-48DD-8E3F-ECC08776C44D}" type="presParOf" srcId="{E00A90C6-4041-4552-AA2B-920347F9ACEE}" destId="{544EBA25-958F-418D-B3AD-9EC542549E75}"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EBA25-958F-418D-B3AD-9EC542549E75}">
      <dsp:nvSpPr>
        <dsp:cNvPr id="0" name=""/>
        <dsp:cNvSpPr/>
      </dsp:nvSpPr>
      <dsp:spPr>
        <a:xfrm>
          <a:off x="0" y="1196071"/>
          <a:ext cx="1125363" cy="5756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e-AT" sz="1400" kern="1200" dirty="0">
              <a:latin typeface="Bahnschrift SemiBold" panose="020B0502040204020203" pitchFamily="34" charset="0"/>
            </a:rPr>
            <a:t>May</a:t>
          </a:r>
          <a:br>
            <a:rPr lang="de-AT" sz="1400" kern="1200" dirty="0">
              <a:latin typeface="Bahnschrift SemiBold" panose="020B0502040204020203" pitchFamily="34" charset="0"/>
            </a:rPr>
          </a:br>
          <a:r>
            <a:rPr lang="de-AT" sz="1400" kern="1200" dirty="0">
              <a:latin typeface="Bahnschrift SemiBold" panose="020B0502040204020203" pitchFamily="34" charset="0"/>
            </a:rPr>
            <a:t>2021</a:t>
          </a:r>
        </a:p>
      </dsp:txBody>
      <dsp:txXfrm>
        <a:off x="287838" y="1196071"/>
        <a:ext cx="549688" cy="5756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pic>
        <p:nvPicPr>
          <p:cNvPr id="7" name="Picture 2" descr="Bootstrap">
            <a:extLst>
              <a:ext uri="{FF2B5EF4-FFF2-40B4-BE49-F238E27FC236}">
                <a16:creationId xmlns:a16="http://schemas.microsoft.com/office/drawing/2014/main" id="{587EF31D-82D0-EA5B-FD46-05DFC42D4AC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28877" y="36060"/>
            <a:ext cx="963123" cy="7945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95512" y="95760"/>
            <a:ext cx="675176" cy="6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10/20/2023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10/20/2023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etbootstrap.com/docs/5.3/layout/breakpoi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docs/5.3/examples/grid/#container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etbootstrap.com/docs/5.3/examples/grid/"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etbootstrap.com/docs/5.3/layout/gutter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getbootstrap.com/docs/5.3/content/table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etbootstrap.com/docs/5.3/forms/form-control/" TargetMode="External"/><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hyperlink" Target="https://getbootstrap.com/docs/5.3/components/accordion/"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a:t>Bootstrap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b="0" i="0" dirty="0">
                <a:solidFill>
                  <a:srgbClr val="212529"/>
                </a:solidFill>
                <a:effectLst/>
                <a:latin typeface="system-ui"/>
              </a:rPr>
              <a:t>a powerful, feature-packed frontend toolkit</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Breakpoints</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517003" y="1842796"/>
            <a:ext cx="9522909" cy="4137259"/>
          </a:xfrm>
        </p:spPr>
        <p:txBody>
          <a:bodyPr/>
          <a:lstStyle/>
          <a:p>
            <a:r>
              <a:rPr lang="de-AT" dirty="0">
                <a:solidFill>
                  <a:srgbClr val="374151"/>
                </a:solidFill>
                <a:latin typeface="Montserrat" panose="00000500000000000000" pitchFamily="2" charset="0"/>
              </a:rPr>
              <a:t>Breakpoints legen die Grundlage für ein „Responsive Design“</a:t>
            </a:r>
            <a:endParaRPr lang="de-AT" b="0" i="0" dirty="0">
              <a:solidFill>
                <a:srgbClr val="374151"/>
              </a:solidFill>
              <a:effectLst/>
              <a:latin typeface="Montserrat" panose="00000500000000000000" pitchFamily="2" charset="0"/>
            </a:endParaRPr>
          </a:p>
          <a:p>
            <a:pPr algn="l">
              <a:buFont typeface="Arial" panose="020B0604020202020204" pitchFamily="34" charset="0"/>
              <a:buChar char="•"/>
            </a:pPr>
            <a:r>
              <a:rPr lang="de-AT" b="0" i="0" dirty="0">
                <a:solidFill>
                  <a:srgbClr val="374151"/>
                </a:solidFill>
                <a:effectLst/>
                <a:latin typeface="Montserrat" panose="00000500000000000000" pitchFamily="2" charset="0"/>
              </a:rPr>
              <a:t>Breakpoints definieren die vorgegebenen Bildschirmgrößen, bei denen sich das Layout der Komponenten ändert </a:t>
            </a:r>
          </a:p>
        </p:txBody>
      </p:sp>
      <p:sp>
        <p:nvSpPr>
          <p:cNvPr id="12" name="Textfeld 11">
            <a:extLst>
              <a:ext uri="{FF2B5EF4-FFF2-40B4-BE49-F238E27FC236}">
                <a16:creationId xmlns:a16="http://schemas.microsoft.com/office/drawing/2014/main" id="{C7DE1FB4-FE4E-0244-B283-E520CEB8E21D}"/>
              </a:ext>
            </a:extLst>
          </p:cNvPr>
          <p:cNvSpPr txBox="1"/>
          <p:nvPr/>
        </p:nvSpPr>
        <p:spPr>
          <a:xfrm>
            <a:off x="4225911" y="6172200"/>
            <a:ext cx="7660433" cy="261610"/>
          </a:xfrm>
          <a:prstGeom prst="rect">
            <a:avLst/>
          </a:prstGeom>
          <a:noFill/>
        </p:spPr>
        <p:txBody>
          <a:bodyPr wrap="square" rtlCol="0">
            <a:spAutoFit/>
          </a:bodyPr>
          <a:lstStyle/>
          <a:p>
            <a:r>
              <a:rPr lang="de-AT" sz="1050" i="1" dirty="0">
                <a:hlinkClick r:id="rId2"/>
              </a:rPr>
              <a:t>https://getbootstrap.com/docs/5.3/layout/breakpoints/</a:t>
            </a:r>
            <a:r>
              <a:rPr lang="de-AT" sz="1050" i="1" dirty="0"/>
              <a:t> </a:t>
            </a:r>
          </a:p>
        </p:txBody>
      </p:sp>
      <p:pic>
        <p:nvPicPr>
          <p:cNvPr id="14" name="Grafik 13">
            <a:extLst>
              <a:ext uri="{FF2B5EF4-FFF2-40B4-BE49-F238E27FC236}">
                <a16:creationId xmlns:a16="http://schemas.microsoft.com/office/drawing/2014/main" id="{37A2BC50-9CD5-CD1F-1C65-C3EFD2DB93D2}"/>
              </a:ext>
            </a:extLst>
          </p:cNvPr>
          <p:cNvPicPr>
            <a:picLocks noChangeAspect="1"/>
          </p:cNvPicPr>
          <p:nvPr/>
        </p:nvPicPr>
        <p:blipFill>
          <a:blip r:embed="rId3"/>
          <a:stretch>
            <a:fillRect/>
          </a:stretch>
        </p:blipFill>
        <p:spPr>
          <a:xfrm>
            <a:off x="2321645" y="3514354"/>
            <a:ext cx="7944959" cy="2657846"/>
          </a:xfrm>
          <a:prstGeom prst="rect">
            <a:avLst/>
          </a:prstGeom>
        </p:spPr>
      </p:pic>
    </p:spTree>
    <p:extLst>
      <p:ext uri="{BB962C8B-B14F-4D97-AF65-F5344CB8AC3E}">
        <p14:creationId xmlns:p14="http://schemas.microsoft.com/office/powerpoint/2010/main" val="13236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1199317" y="664194"/>
            <a:ext cx="8915402" cy="1371600"/>
          </a:xfrm>
        </p:spPr>
        <p:txBody>
          <a:bodyPr/>
          <a:lstStyle/>
          <a:p>
            <a:r>
              <a:rPr lang="de-AT" dirty="0"/>
              <a:t>Container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945503" y="1918996"/>
            <a:ext cx="5158447" cy="4137259"/>
          </a:xfrm>
        </p:spPr>
        <p:txBody>
          <a:bodyPr>
            <a:normAutofit/>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Können als Behälter für jegliche Art von Inhalt verstanden werden</a:t>
            </a:r>
          </a:p>
          <a:p>
            <a:pPr algn="l">
              <a:buFont typeface="Arial" panose="020B0604020202020204" pitchFamily="34" charset="0"/>
              <a:buChar char="•"/>
            </a:pPr>
            <a:r>
              <a:rPr lang="de-AT" b="0" i="0" dirty="0">
                <a:solidFill>
                  <a:srgbClr val="374151"/>
                </a:solidFill>
                <a:effectLst/>
                <a:latin typeface="Montserrat" panose="00000500000000000000" pitchFamily="2" charset="0"/>
              </a:rPr>
              <a:t>Container Klassen besitzen vorgegebene Breiten abhängig von der Größe des Bildschirms</a:t>
            </a:r>
          </a:p>
          <a:p>
            <a:pPr algn="l">
              <a:buFont typeface="Arial" panose="020B0604020202020204" pitchFamily="34" charset="0"/>
              <a:buChar char="•"/>
            </a:pPr>
            <a:r>
              <a:rPr lang="de-AT" b="0" i="0" dirty="0">
                <a:solidFill>
                  <a:srgbClr val="374151"/>
                </a:solidFill>
                <a:effectLst/>
                <a:latin typeface="Montserrat" panose="00000500000000000000" pitchFamily="2" charset="0"/>
              </a:rPr>
              <a:t>Die Breite der Container wird durch Angabe von Breakpoints definiert</a:t>
            </a:r>
          </a:p>
          <a:p>
            <a:pPr marL="0" indent="0" algn="l">
              <a:buNone/>
            </a:pPr>
            <a:endParaRPr lang="de-AT" dirty="0">
              <a:latin typeface="Montserrat" panose="00000500000000000000" pitchFamily="2" charset="0"/>
            </a:endParaRPr>
          </a:p>
        </p:txBody>
      </p:sp>
      <p:pic>
        <p:nvPicPr>
          <p:cNvPr id="11" name="Grafik 10">
            <a:extLst>
              <a:ext uri="{FF2B5EF4-FFF2-40B4-BE49-F238E27FC236}">
                <a16:creationId xmlns:a16="http://schemas.microsoft.com/office/drawing/2014/main" id="{49F1CFEA-40CF-E8E6-9D9C-AD8503CF0A87}"/>
              </a:ext>
            </a:extLst>
          </p:cNvPr>
          <p:cNvPicPr>
            <a:picLocks noChangeAspect="1"/>
          </p:cNvPicPr>
          <p:nvPr/>
        </p:nvPicPr>
        <p:blipFill>
          <a:blip r:embed="rId2"/>
          <a:stretch>
            <a:fillRect/>
          </a:stretch>
        </p:blipFill>
        <p:spPr>
          <a:xfrm>
            <a:off x="6103950" y="3429000"/>
            <a:ext cx="5883211" cy="2451933"/>
          </a:xfrm>
          <a:prstGeom prst="rect">
            <a:avLst/>
          </a:prstGeom>
        </p:spPr>
      </p:pic>
      <p:sp>
        <p:nvSpPr>
          <p:cNvPr id="12" name="Textfeld 11">
            <a:extLst>
              <a:ext uri="{FF2B5EF4-FFF2-40B4-BE49-F238E27FC236}">
                <a16:creationId xmlns:a16="http://schemas.microsoft.com/office/drawing/2014/main" id="{C7DE1FB4-FE4E-0244-B283-E520CEB8E21D}"/>
              </a:ext>
            </a:extLst>
          </p:cNvPr>
          <p:cNvSpPr txBox="1"/>
          <p:nvPr/>
        </p:nvSpPr>
        <p:spPr>
          <a:xfrm>
            <a:off x="6964133" y="6047808"/>
            <a:ext cx="7660433" cy="261610"/>
          </a:xfrm>
          <a:prstGeom prst="rect">
            <a:avLst/>
          </a:prstGeom>
          <a:noFill/>
        </p:spPr>
        <p:txBody>
          <a:bodyPr wrap="square" rtlCol="0">
            <a:spAutoFit/>
          </a:bodyPr>
          <a:lstStyle/>
          <a:p>
            <a:r>
              <a:rPr lang="de-AT" sz="1050" i="1" dirty="0">
                <a:hlinkClick r:id="rId3"/>
              </a:rPr>
              <a:t>https://getbootstrap.com/docs/5.3/examples/grid/#containers</a:t>
            </a:r>
            <a:r>
              <a:rPr lang="de-AT" sz="1050" i="1" dirty="0"/>
              <a:t> </a:t>
            </a:r>
          </a:p>
        </p:txBody>
      </p:sp>
      <p:pic>
        <p:nvPicPr>
          <p:cNvPr id="5" name="Grafik 4">
            <a:extLst>
              <a:ext uri="{FF2B5EF4-FFF2-40B4-BE49-F238E27FC236}">
                <a16:creationId xmlns:a16="http://schemas.microsoft.com/office/drawing/2014/main" id="{924706FB-FD56-539F-D5A2-AAD85DB8BEC1}"/>
              </a:ext>
            </a:extLst>
          </p:cNvPr>
          <p:cNvPicPr>
            <a:picLocks noChangeAspect="1"/>
          </p:cNvPicPr>
          <p:nvPr/>
        </p:nvPicPr>
        <p:blipFill>
          <a:blip r:embed="rId4"/>
          <a:stretch>
            <a:fillRect/>
          </a:stretch>
        </p:blipFill>
        <p:spPr>
          <a:xfrm>
            <a:off x="6228518" y="2035794"/>
            <a:ext cx="5963482" cy="1162212"/>
          </a:xfrm>
          <a:prstGeom prst="rect">
            <a:avLst/>
          </a:prstGeom>
        </p:spPr>
      </p:pic>
    </p:spTree>
    <p:extLst>
      <p:ext uri="{BB962C8B-B14F-4D97-AF65-F5344CB8AC3E}">
        <p14:creationId xmlns:p14="http://schemas.microsoft.com/office/powerpoint/2010/main" val="55654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Grid</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4732959" cy="4137259"/>
          </a:xfrm>
        </p:spPr>
        <p:txBody>
          <a:bodyPr>
            <a:normAutofit fontScale="92500"/>
          </a:bodyPr>
          <a:lstStyle/>
          <a:p>
            <a:pPr algn="l">
              <a:buFont typeface="Arial" panose="020B0604020202020204" pitchFamily="34" charset="0"/>
              <a:buChar char="•"/>
            </a:pPr>
            <a:r>
              <a:rPr lang="de-AT" sz="1600" b="0" i="0" dirty="0" err="1">
                <a:solidFill>
                  <a:srgbClr val="374151"/>
                </a:solidFill>
                <a:effectLst/>
                <a:latin typeface="Montserrat" panose="00000500000000000000" pitchFamily="2" charset="0"/>
              </a:rPr>
              <a:t>Grid</a:t>
            </a:r>
            <a:r>
              <a:rPr lang="de-AT" sz="1600" b="0" i="0" dirty="0">
                <a:solidFill>
                  <a:srgbClr val="374151"/>
                </a:solidFill>
                <a:effectLst/>
                <a:latin typeface="Montserrat" panose="00000500000000000000" pitchFamily="2" charset="0"/>
              </a:rPr>
              <a:t> System verwendet Container, Reihen und Spalten um Inhalt anzuordnen</a:t>
            </a:r>
          </a:p>
          <a:p>
            <a:pPr algn="l">
              <a:buFont typeface="Arial" panose="020B0604020202020204" pitchFamily="34" charset="0"/>
              <a:buChar char="•"/>
            </a:pPr>
            <a:r>
              <a:rPr lang="de-AT" sz="1600" dirty="0">
                <a:solidFill>
                  <a:srgbClr val="374151"/>
                </a:solidFill>
                <a:latin typeface="Montserrat" panose="00000500000000000000" pitchFamily="2" charset="0"/>
              </a:rPr>
              <a:t>Eine Reihe beinhaltet bis zu 12 Spalten</a:t>
            </a:r>
          </a:p>
          <a:p>
            <a:pPr algn="l">
              <a:buFont typeface="Arial" panose="020B0604020202020204" pitchFamily="34" charset="0"/>
              <a:buChar char="•"/>
            </a:pPr>
            <a:r>
              <a:rPr lang="de-AT" sz="1600" b="0" i="0" dirty="0">
                <a:solidFill>
                  <a:srgbClr val="374151"/>
                </a:solidFill>
                <a:effectLst/>
                <a:latin typeface="Montserrat" panose="00000500000000000000" pitchFamily="2" charset="0"/>
              </a:rPr>
              <a:t>Eine Spalte kann ein vielfaches der Breite einer einzelnen Spalte einnehmen</a:t>
            </a:r>
            <a:br>
              <a:rPr lang="de-AT" sz="1600" b="0" i="0" dirty="0">
                <a:solidFill>
                  <a:srgbClr val="374151"/>
                </a:solidFill>
                <a:effectLst/>
                <a:latin typeface="Montserrat" panose="00000500000000000000" pitchFamily="2" charset="0"/>
              </a:rPr>
            </a:br>
            <a:r>
              <a:rPr lang="de-AT" sz="1600" b="0" i="0" dirty="0">
                <a:solidFill>
                  <a:srgbClr val="374151"/>
                </a:solidFill>
                <a:effectLst/>
                <a:latin typeface="Montserrat" panose="00000500000000000000" pitchFamily="2" charset="0"/>
              </a:rPr>
              <a:t>Beispiel: col</a:t>
            </a:r>
            <a:r>
              <a:rPr lang="de-AT" sz="1600" dirty="0">
                <a:solidFill>
                  <a:srgbClr val="374151"/>
                </a:solidFill>
                <a:latin typeface="Montserrat" panose="00000500000000000000" pitchFamily="2" charset="0"/>
              </a:rPr>
              <a:t>-4</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Durch Breakpoints wird festgelegt ab welcher Bildschirmgröße die Spalten auf mehrere Reihen aufgeteilt werden </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col-sm-4</a:t>
            </a: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7" name="Grafik 6">
            <a:extLst>
              <a:ext uri="{FF2B5EF4-FFF2-40B4-BE49-F238E27FC236}">
                <a16:creationId xmlns:a16="http://schemas.microsoft.com/office/drawing/2014/main" id="{8E351464-5453-C1C2-1DC9-302C7294A47E}"/>
              </a:ext>
            </a:extLst>
          </p:cNvPr>
          <p:cNvPicPr>
            <a:picLocks noChangeAspect="1"/>
          </p:cNvPicPr>
          <p:nvPr/>
        </p:nvPicPr>
        <p:blipFill>
          <a:blip r:embed="rId2"/>
          <a:stretch>
            <a:fillRect/>
          </a:stretch>
        </p:blipFill>
        <p:spPr>
          <a:xfrm>
            <a:off x="5617028" y="3618454"/>
            <a:ext cx="6388359" cy="2138534"/>
          </a:xfrm>
          <a:prstGeom prst="rect">
            <a:avLst/>
          </a:prstGeom>
        </p:spPr>
      </p:pic>
      <p:pic>
        <p:nvPicPr>
          <p:cNvPr id="9" name="Grafik 8">
            <a:extLst>
              <a:ext uri="{FF2B5EF4-FFF2-40B4-BE49-F238E27FC236}">
                <a16:creationId xmlns:a16="http://schemas.microsoft.com/office/drawing/2014/main" id="{B7DFBE82-9D13-49F4-22E4-B321337ABA37}"/>
              </a:ext>
            </a:extLst>
          </p:cNvPr>
          <p:cNvPicPr>
            <a:picLocks noChangeAspect="1"/>
          </p:cNvPicPr>
          <p:nvPr/>
        </p:nvPicPr>
        <p:blipFill>
          <a:blip r:embed="rId3"/>
          <a:stretch>
            <a:fillRect/>
          </a:stretch>
        </p:blipFill>
        <p:spPr>
          <a:xfrm>
            <a:off x="7209936" y="759746"/>
            <a:ext cx="2829320" cy="2762636"/>
          </a:xfrm>
          <a:prstGeom prst="rect">
            <a:avLst/>
          </a:prstGeom>
        </p:spPr>
      </p:pic>
    </p:spTree>
    <p:extLst>
      <p:ext uri="{BB962C8B-B14F-4D97-AF65-F5344CB8AC3E}">
        <p14:creationId xmlns:p14="http://schemas.microsoft.com/office/powerpoint/2010/main" val="322697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Grid</a:t>
            </a:r>
            <a:r>
              <a:rPr lang="de-AT" dirty="0"/>
              <a:t> - </a:t>
            </a:r>
            <a:r>
              <a:rPr lang="de-AT" dirty="0" err="1"/>
              <a:t>Nesting</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4732959"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Reihen können innerhalb von Spalten verwendet werden, um Verschachtelung zu erreichen</a:t>
            </a: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sp>
        <p:nvSpPr>
          <p:cNvPr id="12" name="Textfeld 11">
            <a:extLst>
              <a:ext uri="{FF2B5EF4-FFF2-40B4-BE49-F238E27FC236}">
                <a16:creationId xmlns:a16="http://schemas.microsoft.com/office/drawing/2014/main" id="{C7DE1FB4-FE4E-0244-B283-E520CEB8E21D}"/>
              </a:ext>
            </a:extLst>
          </p:cNvPr>
          <p:cNvSpPr txBox="1"/>
          <p:nvPr/>
        </p:nvSpPr>
        <p:spPr>
          <a:xfrm>
            <a:off x="7209936" y="5756988"/>
            <a:ext cx="7660433" cy="577081"/>
          </a:xfrm>
          <a:prstGeom prst="rect">
            <a:avLst/>
          </a:prstGeom>
          <a:noFill/>
        </p:spPr>
        <p:txBody>
          <a:bodyPr wrap="square" rtlCol="0">
            <a:spAutoFit/>
          </a:bodyPr>
          <a:lstStyle/>
          <a:p>
            <a:r>
              <a:rPr lang="de-AT" sz="1050" i="1" dirty="0">
                <a:hlinkClick r:id="rId2"/>
              </a:rPr>
              <a:t>https://getbootstrap.com/docs/5.3/examples/grid/</a:t>
            </a:r>
            <a:r>
              <a:rPr lang="de-AT" sz="1050" i="1" dirty="0"/>
              <a:t> </a:t>
            </a:r>
          </a:p>
          <a:p>
            <a:endParaRPr lang="de-AT" sz="1050" i="1" dirty="0"/>
          </a:p>
          <a:p>
            <a:r>
              <a:rPr lang="de-AT" sz="1050" i="1" dirty="0"/>
              <a:t> </a:t>
            </a:r>
          </a:p>
        </p:txBody>
      </p:sp>
      <p:pic>
        <p:nvPicPr>
          <p:cNvPr id="5" name="Grafik 4">
            <a:extLst>
              <a:ext uri="{FF2B5EF4-FFF2-40B4-BE49-F238E27FC236}">
                <a16:creationId xmlns:a16="http://schemas.microsoft.com/office/drawing/2014/main" id="{BE1FF3DF-BBDD-F395-F872-A50F75138B0E}"/>
              </a:ext>
            </a:extLst>
          </p:cNvPr>
          <p:cNvPicPr>
            <a:picLocks noChangeAspect="1"/>
          </p:cNvPicPr>
          <p:nvPr/>
        </p:nvPicPr>
        <p:blipFill>
          <a:blip r:embed="rId3"/>
          <a:stretch>
            <a:fillRect/>
          </a:stretch>
        </p:blipFill>
        <p:spPr>
          <a:xfrm>
            <a:off x="5753027" y="4041568"/>
            <a:ext cx="5372850" cy="1562318"/>
          </a:xfrm>
          <a:prstGeom prst="rect">
            <a:avLst/>
          </a:prstGeom>
        </p:spPr>
      </p:pic>
      <p:pic>
        <p:nvPicPr>
          <p:cNvPr id="8" name="Grafik 7">
            <a:extLst>
              <a:ext uri="{FF2B5EF4-FFF2-40B4-BE49-F238E27FC236}">
                <a16:creationId xmlns:a16="http://schemas.microsoft.com/office/drawing/2014/main" id="{0C99792F-D6FD-4C1F-ED70-22C49BFCDC4A}"/>
              </a:ext>
            </a:extLst>
          </p:cNvPr>
          <p:cNvPicPr>
            <a:picLocks noChangeAspect="1"/>
          </p:cNvPicPr>
          <p:nvPr/>
        </p:nvPicPr>
        <p:blipFill>
          <a:blip r:embed="rId4"/>
          <a:stretch>
            <a:fillRect/>
          </a:stretch>
        </p:blipFill>
        <p:spPr>
          <a:xfrm>
            <a:off x="7729706" y="420882"/>
            <a:ext cx="1914792" cy="3467584"/>
          </a:xfrm>
          <a:prstGeom prst="rect">
            <a:avLst/>
          </a:prstGeom>
        </p:spPr>
      </p:pic>
    </p:spTree>
    <p:extLst>
      <p:ext uri="{BB962C8B-B14F-4D97-AF65-F5344CB8AC3E}">
        <p14:creationId xmlns:p14="http://schemas.microsoft.com/office/powerpoint/2010/main" val="194517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663674"/>
            <a:ext cx="8915402" cy="1371600"/>
          </a:xfrm>
        </p:spPr>
        <p:txBody>
          <a:bodyPr/>
          <a:lstStyle/>
          <a:p>
            <a:r>
              <a:rPr lang="de-AT" dirty="0" err="1"/>
              <a:t>Gutters</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37118" y="1842796"/>
            <a:ext cx="535888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Definierte Abstände zwischen den Spalten</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a:t>
            </a:r>
            <a:r>
              <a:rPr lang="de-AT" sz="1600" dirty="0" err="1">
                <a:solidFill>
                  <a:srgbClr val="374151"/>
                </a:solidFill>
                <a:latin typeface="Montserrat" panose="00000500000000000000" pitchFamily="2" charset="0"/>
              </a:rPr>
              <a:t>row</a:t>
            </a:r>
            <a:r>
              <a:rPr lang="de-AT" sz="1600" dirty="0">
                <a:solidFill>
                  <a:srgbClr val="374151"/>
                </a:solidFill>
                <a:latin typeface="Montserrat" panose="00000500000000000000" pitchFamily="2" charset="0"/>
              </a:rPr>
              <a:t> gx-4 </a:t>
            </a:r>
          </a:p>
          <a:p>
            <a:pPr algn="l">
              <a:buFont typeface="Arial" panose="020B0604020202020204" pitchFamily="34" charset="0"/>
              <a:buChar char="•"/>
            </a:pPr>
            <a:r>
              <a:rPr lang="de-AT" sz="1600" dirty="0">
                <a:solidFill>
                  <a:srgbClr val="374151"/>
                </a:solidFill>
                <a:latin typeface="Montserrat" panose="00000500000000000000" pitchFamily="2" charset="0"/>
              </a:rPr>
              <a:t>Definierte Abstände zwischen den Reihen</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a:t>
            </a:r>
            <a:r>
              <a:rPr lang="de-AT" sz="1600" dirty="0" err="1">
                <a:solidFill>
                  <a:srgbClr val="374151"/>
                </a:solidFill>
                <a:latin typeface="Montserrat" panose="00000500000000000000" pitchFamily="2" charset="0"/>
              </a:rPr>
              <a:t>row</a:t>
            </a:r>
            <a:r>
              <a:rPr lang="de-AT" sz="1600" dirty="0">
                <a:solidFill>
                  <a:srgbClr val="374151"/>
                </a:solidFill>
                <a:latin typeface="Montserrat" panose="00000500000000000000" pitchFamily="2" charset="0"/>
              </a:rPr>
              <a:t> gy-4</a:t>
            </a:r>
          </a:p>
          <a:p>
            <a:pPr algn="l">
              <a:buFont typeface="Arial" panose="020B0604020202020204" pitchFamily="34" charset="0"/>
              <a:buChar char="•"/>
            </a:pPr>
            <a:r>
              <a:rPr lang="de-AT" sz="1600" dirty="0">
                <a:solidFill>
                  <a:srgbClr val="374151"/>
                </a:solidFill>
                <a:latin typeface="Montserrat" panose="00000500000000000000" pitchFamily="2" charset="0"/>
              </a:rPr>
              <a:t>Definiertes Padding der einzelnen Container</a:t>
            </a:r>
            <a:br>
              <a:rPr lang="de-AT" sz="1600" dirty="0">
                <a:solidFill>
                  <a:srgbClr val="374151"/>
                </a:solidFill>
                <a:latin typeface="Montserrat" panose="00000500000000000000" pitchFamily="2" charset="0"/>
              </a:rPr>
            </a:br>
            <a:r>
              <a:rPr lang="de-AT" sz="1600" dirty="0">
                <a:solidFill>
                  <a:srgbClr val="374151"/>
                </a:solidFill>
                <a:latin typeface="Montserrat" panose="00000500000000000000" pitchFamily="2" charset="0"/>
              </a:rPr>
              <a:t>Beispiel: p-3, px-4, py-5</a:t>
            </a: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sp>
        <p:nvSpPr>
          <p:cNvPr id="12" name="Textfeld 11">
            <a:extLst>
              <a:ext uri="{FF2B5EF4-FFF2-40B4-BE49-F238E27FC236}">
                <a16:creationId xmlns:a16="http://schemas.microsoft.com/office/drawing/2014/main" id="{C7DE1FB4-FE4E-0244-B283-E520CEB8E21D}"/>
              </a:ext>
            </a:extLst>
          </p:cNvPr>
          <p:cNvSpPr txBox="1"/>
          <p:nvPr/>
        </p:nvSpPr>
        <p:spPr>
          <a:xfrm>
            <a:off x="6790836" y="5495473"/>
            <a:ext cx="7660433" cy="253916"/>
          </a:xfrm>
          <a:prstGeom prst="rect">
            <a:avLst/>
          </a:prstGeom>
          <a:noFill/>
        </p:spPr>
        <p:txBody>
          <a:bodyPr wrap="square" rtlCol="0">
            <a:spAutoFit/>
          </a:bodyPr>
          <a:lstStyle/>
          <a:p>
            <a:r>
              <a:rPr lang="de-AT" sz="1050" i="1" dirty="0">
                <a:hlinkClick r:id="rId2"/>
              </a:rPr>
              <a:t>https://getbootstrap.com/docs/5.3/layout/gutters/</a:t>
            </a:r>
            <a:r>
              <a:rPr lang="de-AT" sz="1050" i="1" dirty="0"/>
              <a:t> </a:t>
            </a:r>
          </a:p>
        </p:txBody>
      </p:sp>
      <p:pic>
        <p:nvPicPr>
          <p:cNvPr id="5" name="Grafik 4">
            <a:extLst>
              <a:ext uri="{FF2B5EF4-FFF2-40B4-BE49-F238E27FC236}">
                <a16:creationId xmlns:a16="http://schemas.microsoft.com/office/drawing/2014/main" id="{A14A2136-5091-9A61-3BE9-3C590BFEC14F}"/>
              </a:ext>
            </a:extLst>
          </p:cNvPr>
          <p:cNvPicPr>
            <a:picLocks noChangeAspect="1"/>
          </p:cNvPicPr>
          <p:nvPr/>
        </p:nvPicPr>
        <p:blipFill>
          <a:blip r:embed="rId3"/>
          <a:stretch>
            <a:fillRect/>
          </a:stretch>
        </p:blipFill>
        <p:spPr>
          <a:xfrm>
            <a:off x="6229037" y="3757501"/>
            <a:ext cx="4477375" cy="1590897"/>
          </a:xfrm>
          <a:prstGeom prst="rect">
            <a:avLst/>
          </a:prstGeom>
        </p:spPr>
      </p:pic>
      <p:pic>
        <p:nvPicPr>
          <p:cNvPr id="8" name="Grafik 7">
            <a:extLst>
              <a:ext uri="{FF2B5EF4-FFF2-40B4-BE49-F238E27FC236}">
                <a16:creationId xmlns:a16="http://schemas.microsoft.com/office/drawing/2014/main" id="{BD2B5E11-34D7-168F-4580-AF13CAAC9F43}"/>
              </a:ext>
            </a:extLst>
          </p:cNvPr>
          <p:cNvPicPr>
            <a:picLocks noChangeAspect="1"/>
          </p:cNvPicPr>
          <p:nvPr/>
        </p:nvPicPr>
        <p:blipFill>
          <a:blip r:embed="rId4"/>
          <a:stretch>
            <a:fillRect/>
          </a:stretch>
        </p:blipFill>
        <p:spPr>
          <a:xfrm>
            <a:off x="6721925" y="663674"/>
            <a:ext cx="3343742" cy="2819794"/>
          </a:xfrm>
          <a:prstGeom prst="rect">
            <a:avLst/>
          </a:prstGeom>
        </p:spPr>
      </p:pic>
    </p:spTree>
    <p:extLst>
      <p:ext uri="{BB962C8B-B14F-4D97-AF65-F5344CB8AC3E}">
        <p14:creationId xmlns:p14="http://schemas.microsoft.com/office/powerpoint/2010/main" val="334121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B9EAD-6180-3E17-0BA9-4CC2088B9DDB}"/>
              </a:ext>
            </a:extLst>
          </p:cNvPr>
          <p:cNvSpPr>
            <a:spLocks noGrp="1"/>
          </p:cNvSpPr>
          <p:nvPr>
            <p:ph type="title"/>
          </p:nvPr>
        </p:nvSpPr>
        <p:spPr>
          <a:xfrm>
            <a:off x="1428575" y="695131"/>
            <a:ext cx="8915402" cy="1371600"/>
          </a:xfrm>
        </p:spPr>
        <p:txBody>
          <a:bodyPr/>
          <a:lstStyle/>
          <a:p>
            <a:r>
              <a:rPr lang="de-AT" dirty="0"/>
              <a:t>Übung – Twitter Profil (Variante 1)</a:t>
            </a:r>
          </a:p>
        </p:txBody>
      </p:sp>
      <p:sp>
        <p:nvSpPr>
          <p:cNvPr id="3" name="Inhaltsplatzhalter 2">
            <a:extLst>
              <a:ext uri="{FF2B5EF4-FFF2-40B4-BE49-F238E27FC236}">
                <a16:creationId xmlns:a16="http://schemas.microsoft.com/office/drawing/2014/main" id="{B17B153C-81E5-EBB0-4B64-6A7C00A54AD1}"/>
              </a:ext>
            </a:extLst>
          </p:cNvPr>
          <p:cNvSpPr>
            <a:spLocks noGrp="1"/>
          </p:cNvSpPr>
          <p:nvPr>
            <p:ph idx="1"/>
          </p:nvPr>
        </p:nvSpPr>
        <p:spPr>
          <a:xfrm>
            <a:off x="1428575" y="1816827"/>
            <a:ext cx="6708745" cy="4500083"/>
          </a:xfrm>
        </p:spPr>
        <p:txBody>
          <a:bodyPr>
            <a:normAutofit fontScale="92500" lnSpcReduction="10000"/>
          </a:bodyPr>
          <a:lstStyle/>
          <a:p>
            <a:pPr marL="0" indent="0">
              <a:buNone/>
            </a:pPr>
            <a:r>
              <a:rPr lang="de-AT" sz="1600" dirty="0"/>
              <a:t>Ihr seid neuer Entwickler, neue Entwicklerin bei Twitter und eure erste Aufgabe besteht darin, eine neue moderne Oberfläche für die Registrierung von Twitter-Usern zu entwickeln. Elon wünscht sich unter anderem folgende Inhalte für das Profil</a:t>
            </a:r>
          </a:p>
          <a:p>
            <a:pPr marL="0" indent="0">
              <a:buNone/>
            </a:pPr>
            <a:endParaRPr lang="de-AT" sz="1600" dirty="0"/>
          </a:p>
          <a:p>
            <a:pPr lvl="1">
              <a:lnSpc>
                <a:spcPct val="130000"/>
              </a:lnSpc>
            </a:pPr>
            <a:r>
              <a:rPr lang="de-AT" sz="1400" dirty="0"/>
              <a:t>Formularfelder (Name, Email, Adresse, Alter, Geschlecht, Beziehungsstatus, Nationalität, Lieblingsessen,…)</a:t>
            </a:r>
          </a:p>
          <a:p>
            <a:pPr lvl="1"/>
            <a:r>
              <a:rPr lang="de-AT" sz="1400" dirty="0"/>
              <a:t>Profilbild </a:t>
            </a:r>
          </a:p>
          <a:p>
            <a:pPr lvl="1"/>
            <a:r>
              <a:rPr lang="de-AT" sz="1400" dirty="0"/>
              <a:t>Speichern und Zurück Buttons</a:t>
            </a:r>
          </a:p>
          <a:p>
            <a:pPr lvl="1"/>
            <a:r>
              <a:rPr lang="de-AT" sz="1400" dirty="0"/>
              <a:t>Toaster und </a:t>
            </a:r>
            <a:r>
              <a:rPr lang="de-AT" sz="1400" dirty="0" err="1"/>
              <a:t>Modals</a:t>
            </a:r>
            <a:r>
              <a:rPr lang="de-AT" sz="1400" dirty="0"/>
              <a:t/>
            </a:r>
            <a:br>
              <a:rPr lang="de-AT" sz="1400" dirty="0"/>
            </a:br>
            <a:endParaRPr lang="de-AT" sz="1400" dirty="0"/>
          </a:p>
          <a:p>
            <a:pPr marL="0" indent="0">
              <a:buNone/>
            </a:pPr>
            <a:r>
              <a:rPr lang="de-AT" sz="1600" dirty="0"/>
              <a:t>Außerdem möchte Elon dich gleich mal auf die Probe stellen und wünscht sich Eigeninitiative. Überzeuge ihn mit deinem Wissen über Bootstrap und erweitere die Maske mit anderen Komponenten. Auch eigenes Customizing der Komponenten wäre ein dickes Plus in deinem Akt.</a:t>
            </a:r>
            <a:endParaRPr lang="de-AT" dirty="0"/>
          </a:p>
          <a:p>
            <a:pPr marL="274320" lvl="1" indent="0">
              <a:buNone/>
            </a:pPr>
            <a:endParaRPr lang="de-AT" sz="1200" dirty="0"/>
          </a:p>
          <a:p>
            <a:pPr lvl="1"/>
            <a:endParaRPr lang="de-AT" sz="1200" dirty="0"/>
          </a:p>
          <a:p>
            <a:pPr lvl="1"/>
            <a:endParaRPr lang="de-AT" sz="1400" dirty="0"/>
          </a:p>
          <a:p>
            <a:pPr lvl="1"/>
            <a:endParaRPr lang="de-AT" sz="1400" dirty="0"/>
          </a:p>
          <a:p>
            <a:pPr lvl="1"/>
            <a:endParaRPr lang="de-AT" sz="1400" dirty="0"/>
          </a:p>
        </p:txBody>
      </p:sp>
      <p:pic>
        <p:nvPicPr>
          <p:cNvPr id="5" name="Grafik 4">
            <a:extLst>
              <a:ext uri="{FF2B5EF4-FFF2-40B4-BE49-F238E27FC236}">
                <a16:creationId xmlns:a16="http://schemas.microsoft.com/office/drawing/2014/main" id="{6DF661C3-F9DC-01C2-0F42-D99EC20FEFFA}"/>
              </a:ext>
            </a:extLst>
          </p:cNvPr>
          <p:cNvPicPr>
            <a:picLocks noChangeAspect="1"/>
          </p:cNvPicPr>
          <p:nvPr/>
        </p:nvPicPr>
        <p:blipFill>
          <a:blip r:embed="rId2"/>
          <a:stretch>
            <a:fillRect/>
          </a:stretch>
        </p:blipFill>
        <p:spPr>
          <a:xfrm>
            <a:off x="8414157" y="1816827"/>
            <a:ext cx="2860648" cy="2533861"/>
          </a:xfrm>
          <a:prstGeom prst="rect">
            <a:avLst/>
          </a:prstGeom>
        </p:spPr>
      </p:pic>
    </p:spTree>
    <p:extLst>
      <p:ext uri="{BB962C8B-B14F-4D97-AF65-F5344CB8AC3E}">
        <p14:creationId xmlns:p14="http://schemas.microsoft.com/office/powerpoint/2010/main" val="399444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B9EAD-6180-3E17-0BA9-4CC2088B9DDB}"/>
              </a:ext>
            </a:extLst>
          </p:cNvPr>
          <p:cNvSpPr>
            <a:spLocks noGrp="1"/>
          </p:cNvSpPr>
          <p:nvPr>
            <p:ph type="title"/>
          </p:nvPr>
        </p:nvSpPr>
        <p:spPr/>
        <p:txBody>
          <a:bodyPr/>
          <a:lstStyle/>
          <a:p>
            <a:r>
              <a:rPr lang="de-AT" dirty="0"/>
              <a:t>Übung – Freestyle (Variante 2)</a:t>
            </a:r>
          </a:p>
        </p:txBody>
      </p:sp>
      <p:sp>
        <p:nvSpPr>
          <p:cNvPr id="3" name="Inhaltsplatzhalter 2">
            <a:extLst>
              <a:ext uri="{FF2B5EF4-FFF2-40B4-BE49-F238E27FC236}">
                <a16:creationId xmlns:a16="http://schemas.microsoft.com/office/drawing/2014/main" id="{B17B153C-81E5-EBB0-4B64-6A7C00A54AD1}"/>
              </a:ext>
            </a:extLst>
          </p:cNvPr>
          <p:cNvSpPr>
            <a:spLocks noGrp="1"/>
          </p:cNvSpPr>
          <p:nvPr>
            <p:ph idx="1"/>
          </p:nvPr>
        </p:nvSpPr>
        <p:spPr>
          <a:xfrm>
            <a:off x="1638299" y="2357917"/>
            <a:ext cx="6700357" cy="4500083"/>
          </a:xfrm>
        </p:spPr>
        <p:txBody>
          <a:bodyPr>
            <a:normAutofit/>
          </a:bodyPr>
          <a:lstStyle/>
          <a:p>
            <a:pPr marL="0" indent="0">
              <a:buNone/>
            </a:pPr>
            <a:r>
              <a:rPr lang="de-AT" sz="2000" dirty="0"/>
              <a:t>Du hast eine Idee für eine Maske, die du mit Bootstrap umsetzen möchtest? Lass deiner Kreativität freien Lauf!</a:t>
            </a:r>
          </a:p>
          <a:p>
            <a:pPr marL="274320" lvl="1" indent="0">
              <a:buNone/>
            </a:pPr>
            <a:endParaRPr lang="de-AT" dirty="0"/>
          </a:p>
          <a:p>
            <a:pPr lvl="1"/>
            <a:endParaRPr lang="de-AT" dirty="0"/>
          </a:p>
          <a:p>
            <a:pPr lvl="1"/>
            <a:endParaRPr lang="de-AT" sz="1800" dirty="0"/>
          </a:p>
          <a:p>
            <a:pPr lvl="1"/>
            <a:endParaRPr lang="de-AT" sz="1800" dirty="0"/>
          </a:p>
          <a:p>
            <a:pPr lvl="1"/>
            <a:endParaRPr lang="de-AT" sz="1800" dirty="0"/>
          </a:p>
        </p:txBody>
      </p:sp>
      <p:pic>
        <p:nvPicPr>
          <p:cNvPr id="6" name="Grafik 5" descr="Eine Glühlampe">
            <a:extLst>
              <a:ext uri="{FF2B5EF4-FFF2-40B4-BE49-F238E27FC236}">
                <a16:creationId xmlns:a16="http://schemas.microsoft.com/office/drawing/2014/main" id="{F02E7181-35AB-8FA9-28FA-103593E30BB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250484" y="1221210"/>
            <a:ext cx="3579391" cy="3579391"/>
          </a:xfrm>
          <a:prstGeom prst="rect">
            <a:avLst/>
          </a:prstGeom>
        </p:spPr>
      </p:pic>
    </p:spTree>
    <p:extLst>
      <p:ext uri="{BB962C8B-B14F-4D97-AF65-F5344CB8AC3E}">
        <p14:creationId xmlns:p14="http://schemas.microsoft.com/office/powerpoint/2010/main" val="1133627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230073"/>
            <a:ext cx="8915402" cy="1371600"/>
          </a:xfrm>
        </p:spPr>
        <p:txBody>
          <a:bodyPr/>
          <a:lstStyle/>
          <a:p>
            <a:r>
              <a:rPr lang="de-AT" dirty="0"/>
              <a:t>Übung zu Layout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Erstelle einen ersten Entwurf des Layouts deiner gewählten Maske (Variante 1 oder 2)</a:t>
            </a:r>
          </a:p>
          <a:p>
            <a:pPr algn="l">
              <a:buFont typeface="Arial" panose="020B0604020202020204" pitchFamily="34" charset="0"/>
              <a:buChar char="•"/>
            </a:pPr>
            <a:r>
              <a:rPr lang="de-AT" sz="1600" dirty="0">
                <a:solidFill>
                  <a:srgbClr val="374151"/>
                </a:solidFill>
                <a:latin typeface="Montserrat" panose="00000500000000000000" pitchFamily="2" charset="0"/>
              </a:rPr>
              <a:t>Tipp: Entwirf nur ein grobes Gerüst – Eine erste Idee wie die Seite aufgebaut sein könnte. Im weiteren Verlauf kannst du jederzeit das Layout erneut anpassen</a:t>
            </a:r>
            <a:endParaRPr lang="de-AT" dirty="0">
              <a:solidFill>
                <a:srgbClr val="374151"/>
              </a:solidFill>
              <a:latin typeface="Montserrat" panose="00000500000000000000" pitchFamily="2" charset="0"/>
            </a:endParaRPr>
          </a:p>
          <a:p>
            <a:pPr algn="l">
              <a:buFont typeface="Arial" panose="020B0604020202020204" pitchFamily="34" charset="0"/>
              <a:buChar char="•"/>
            </a:pPr>
            <a:endParaRPr lang="de-AT" sz="1600" dirty="0">
              <a:solidFill>
                <a:srgbClr val="374151"/>
              </a:solidFill>
              <a:latin typeface="Montserrat" panose="00000500000000000000" pitchFamily="2" charset="0"/>
            </a:endParaRP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566557" y="3212717"/>
            <a:ext cx="3220019" cy="3220019"/>
          </a:xfrm>
          <a:prstGeom prst="rect">
            <a:avLst/>
          </a:prstGeom>
        </p:spPr>
      </p:pic>
      <p:pic>
        <p:nvPicPr>
          <p:cNvPr id="11" name="Grafik 10">
            <a:extLst>
              <a:ext uri="{FF2B5EF4-FFF2-40B4-BE49-F238E27FC236}">
                <a16:creationId xmlns:a16="http://schemas.microsoft.com/office/drawing/2014/main" id="{F6292810-0680-9122-EE9D-9E1F3BA1CDC2}"/>
              </a:ext>
            </a:extLst>
          </p:cNvPr>
          <p:cNvPicPr>
            <a:picLocks noChangeAspect="1"/>
          </p:cNvPicPr>
          <p:nvPr/>
        </p:nvPicPr>
        <p:blipFill>
          <a:blip r:embed="rId5"/>
          <a:stretch>
            <a:fillRect/>
          </a:stretch>
        </p:blipFill>
        <p:spPr>
          <a:xfrm>
            <a:off x="1556238" y="3577465"/>
            <a:ext cx="5965208" cy="2571348"/>
          </a:xfrm>
          <a:prstGeom prst="rect">
            <a:avLst/>
          </a:prstGeom>
        </p:spPr>
      </p:pic>
    </p:spTree>
    <p:extLst>
      <p:ext uri="{BB962C8B-B14F-4D97-AF65-F5344CB8AC3E}">
        <p14:creationId xmlns:p14="http://schemas.microsoft.com/office/powerpoint/2010/main" val="1667720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Content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dirty="0" err="1">
                <a:solidFill>
                  <a:srgbClr val="212529"/>
                </a:solidFill>
                <a:latin typeface="system-ui"/>
              </a:rPr>
              <a:t>TypographIE</a:t>
            </a:r>
            <a:r>
              <a:rPr lang="en-US" sz="1600" dirty="0">
                <a:solidFill>
                  <a:srgbClr val="212529"/>
                </a:solidFill>
                <a:latin typeface="system-ui"/>
              </a:rPr>
              <a:t/>
            </a:r>
            <a:br>
              <a:rPr lang="en-US" sz="1600" dirty="0">
                <a:solidFill>
                  <a:srgbClr val="212529"/>
                </a:solidFill>
                <a:latin typeface="system-ui"/>
              </a:rPr>
            </a:br>
            <a:r>
              <a:rPr lang="en-US" sz="1600" dirty="0" err="1">
                <a:solidFill>
                  <a:srgbClr val="212529"/>
                </a:solidFill>
                <a:latin typeface="system-ui"/>
              </a:rPr>
              <a:t>Bilder</a:t>
            </a:r>
            <a:r>
              <a:rPr lang="en-US" sz="1600" b="0" i="0" dirty="0">
                <a:solidFill>
                  <a:srgbClr val="212529"/>
                </a:solidFill>
                <a:effectLst/>
                <a:latin typeface="system-ui"/>
              </a:rPr>
              <a:t> </a:t>
            </a:r>
            <a:br>
              <a:rPr lang="en-US" sz="1600" b="0" i="0" dirty="0">
                <a:solidFill>
                  <a:srgbClr val="212529"/>
                </a:solidFill>
                <a:effectLst/>
                <a:latin typeface="system-ui"/>
              </a:rPr>
            </a:br>
            <a:r>
              <a:rPr lang="en-US" sz="1600" dirty="0" err="1">
                <a:solidFill>
                  <a:srgbClr val="212529"/>
                </a:solidFill>
                <a:latin typeface="system-ui"/>
              </a:rPr>
              <a:t>Tabellen</a:t>
            </a:r>
            <a:endParaRPr lang="en-US" sz="1600" dirty="0">
              <a:solidFill>
                <a:srgbClr val="212529"/>
              </a:solidFill>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750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Typographie</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428749" y="1756490"/>
            <a:ext cx="6000751" cy="4137259"/>
          </a:xfrm>
        </p:spPr>
        <p:txBody>
          <a:bodyPr>
            <a:normAutofit fontScale="85000" lnSpcReduction="20000"/>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Bootstrap verwendet ein „native </a:t>
            </a:r>
            <a:r>
              <a:rPr lang="de-AT" b="0" i="0" dirty="0" err="1">
                <a:solidFill>
                  <a:srgbClr val="374151"/>
                </a:solidFill>
                <a:effectLst/>
                <a:latin typeface="Montserrat" panose="00000500000000000000" pitchFamily="2" charset="0"/>
              </a:rPr>
              <a:t>font</a:t>
            </a:r>
            <a:r>
              <a:rPr lang="de-AT" b="0" i="0" dirty="0">
                <a:solidFill>
                  <a:srgbClr val="374151"/>
                </a:solidFill>
                <a:effectLst/>
                <a:latin typeface="Montserrat" panose="00000500000000000000" pitchFamily="2" charset="0"/>
              </a:rPr>
              <a:t> </a:t>
            </a:r>
            <a:r>
              <a:rPr lang="de-AT" b="0" i="0" dirty="0" err="1">
                <a:solidFill>
                  <a:srgbClr val="374151"/>
                </a:solidFill>
                <a:effectLst/>
                <a:latin typeface="Montserrat" panose="00000500000000000000" pitchFamily="2" charset="0"/>
              </a:rPr>
              <a:t>stack</a:t>
            </a:r>
            <a:r>
              <a:rPr lang="de-AT" b="0" i="0" dirty="0">
                <a:solidFill>
                  <a:srgbClr val="374151"/>
                </a:solidFill>
                <a:effectLst/>
                <a:latin typeface="Montserrat" panose="00000500000000000000" pitchFamily="2" charset="0"/>
              </a:rPr>
              <a:t>“ für eine optimale Wahl der Schriftart abhängig vom Betriebssystem und Displaygröße</a:t>
            </a:r>
          </a:p>
          <a:p>
            <a:pPr algn="l">
              <a:buFont typeface="Arial" panose="020B0604020202020204" pitchFamily="34" charset="0"/>
              <a:buChar char="•"/>
            </a:pPr>
            <a:r>
              <a:rPr lang="de-AT" b="0" i="0" dirty="0">
                <a:solidFill>
                  <a:srgbClr val="374151"/>
                </a:solidFill>
                <a:effectLst/>
                <a:latin typeface="Montserrat" panose="00000500000000000000" pitchFamily="2" charset="0"/>
              </a:rPr>
              <a:t>„Responsive </a:t>
            </a:r>
            <a:r>
              <a:rPr lang="de-AT" b="0" i="0" dirty="0" err="1">
                <a:solidFill>
                  <a:srgbClr val="374151"/>
                </a:solidFill>
                <a:effectLst/>
                <a:latin typeface="Montserrat" panose="00000500000000000000" pitchFamily="2" charset="0"/>
              </a:rPr>
              <a:t>font</a:t>
            </a:r>
            <a:r>
              <a:rPr lang="de-AT" b="0" i="0" dirty="0">
                <a:solidFill>
                  <a:srgbClr val="374151"/>
                </a:solidFill>
                <a:effectLst/>
                <a:latin typeface="Montserrat" panose="00000500000000000000" pitchFamily="2" charset="0"/>
              </a:rPr>
              <a:t>-sizes“ </a:t>
            </a:r>
            <a:br>
              <a:rPr lang="de-AT" b="0" i="0" dirty="0">
                <a:solidFill>
                  <a:srgbClr val="374151"/>
                </a:solidFill>
                <a:effectLst/>
                <a:latin typeface="Montserrat" panose="00000500000000000000" pitchFamily="2" charset="0"/>
              </a:rPr>
            </a:br>
            <a:r>
              <a:rPr lang="de-AT" b="0" i="0" dirty="0">
                <a:solidFill>
                  <a:srgbClr val="374151"/>
                </a:solidFill>
                <a:effectLst/>
                <a:latin typeface="Montserrat" panose="00000500000000000000" pitchFamily="2" charset="0"/>
              </a:rPr>
              <a:t>Schriftgröße, abhängig von der Displaygröße</a:t>
            </a:r>
          </a:p>
          <a:p>
            <a:r>
              <a:rPr lang="de-AT" b="0" i="0" dirty="0">
                <a:solidFill>
                  <a:srgbClr val="374151"/>
                </a:solidFill>
                <a:effectLst/>
                <a:latin typeface="Montserrat" panose="00000500000000000000" pitchFamily="2" charset="0"/>
              </a:rPr>
              <a:t>HTML-Tags erhalten zusätzliches Styling </a:t>
            </a:r>
          </a:p>
          <a:p>
            <a:pPr algn="l">
              <a:buFont typeface="Arial" panose="020B0604020202020204" pitchFamily="34" charset="0"/>
              <a:buChar char="•"/>
            </a:pPr>
            <a:r>
              <a:rPr lang="de-AT" dirty="0">
                <a:solidFill>
                  <a:srgbClr val="374151"/>
                </a:solidFill>
                <a:latin typeface="Montserrat" panose="00000500000000000000" pitchFamily="2" charset="0"/>
              </a:rPr>
              <a:t>Zusätzliche Klassen für Styling und Alignement</a:t>
            </a:r>
          </a:p>
          <a:p>
            <a:pPr lvl="2"/>
            <a:r>
              <a:rPr lang="de-AT" b="0" i="0" dirty="0">
                <a:solidFill>
                  <a:srgbClr val="374151"/>
                </a:solidFill>
                <a:effectLst/>
                <a:latin typeface="Montserrat" panose="00000500000000000000" pitchFamily="2" charset="0"/>
              </a:rPr>
              <a:t>Display</a:t>
            </a:r>
          </a:p>
          <a:p>
            <a:pPr lvl="2"/>
            <a:r>
              <a:rPr lang="de-AT" dirty="0">
                <a:solidFill>
                  <a:srgbClr val="374151"/>
                </a:solidFill>
                <a:latin typeface="Montserrat" panose="00000500000000000000" pitchFamily="2" charset="0"/>
              </a:rPr>
              <a:t>Lead</a:t>
            </a:r>
          </a:p>
          <a:p>
            <a:pPr lvl="2"/>
            <a:r>
              <a:rPr lang="de-AT" b="0" i="0" dirty="0">
                <a:solidFill>
                  <a:srgbClr val="374151"/>
                </a:solidFill>
                <a:effectLst/>
                <a:latin typeface="Montserrat" panose="00000500000000000000" pitchFamily="2" charset="0"/>
              </a:rPr>
              <a:t>Text-start, Text-center, Text-end</a:t>
            </a:r>
          </a:p>
          <a:p>
            <a:pPr lvl="2"/>
            <a:r>
              <a:rPr lang="de-AT" b="0" i="0" dirty="0">
                <a:solidFill>
                  <a:srgbClr val="374151"/>
                </a:solidFill>
                <a:effectLst/>
                <a:latin typeface="Montserrat" panose="00000500000000000000" pitchFamily="2" charset="0"/>
              </a:rPr>
              <a:t>….</a:t>
            </a:r>
          </a:p>
          <a:p>
            <a:pPr algn="l">
              <a:buFont typeface="Arial" panose="020B0604020202020204" pitchFamily="34" charset="0"/>
              <a:buChar char="•"/>
            </a:pPr>
            <a:r>
              <a:rPr lang="de-AT" b="0" i="0" dirty="0">
                <a:solidFill>
                  <a:srgbClr val="374151"/>
                </a:solidFill>
                <a:effectLst/>
                <a:latin typeface="Montserrat" panose="00000500000000000000" pitchFamily="2" charset="0"/>
              </a:rPr>
              <a:t>Klassen, um </a:t>
            </a:r>
            <a:r>
              <a:rPr lang="de-AT" dirty="0">
                <a:solidFill>
                  <a:srgbClr val="374151"/>
                </a:solidFill>
                <a:latin typeface="Montserrat" panose="00000500000000000000" pitchFamily="2" charset="0"/>
              </a:rPr>
              <a:t>Text und Hintergrund einzufärben</a:t>
            </a:r>
          </a:p>
          <a:p>
            <a:pPr lvl="2"/>
            <a:r>
              <a:rPr lang="de-AT" b="0" i="0" dirty="0">
                <a:solidFill>
                  <a:srgbClr val="374151"/>
                </a:solidFill>
                <a:effectLst/>
                <a:latin typeface="Montserrat" panose="00000500000000000000" pitchFamily="2" charset="0"/>
              </a:rPr>
              <a:t>text-primary, text-</a:t>
            </a:r>
            <a:r>
              <a:rPr lang="de-AT" b="0" i="0" dirty="0" err="1">
                <a:solidFill>
                  <a:srgbClr val="374151"/>
                </a:solidFill>
                <a:effectLst/>
                <a:latin typeface="Montserrat" panose="00000500000000000000" pitchFamily="2" charset="0"/>
              </a:rPr>
              <a:t>success</a:t>
            </a:r>
            <a:r>
              <a:rPr lang="de-AT" b="0" i="0" dirty="0">
                <a:solidFill>
                  <a:srgbClr val="374151"/>
                </a:solidFill>
                <a:effectLst/>
                <a:latin typeface="Montserrat" panose="00000500000000000000" pitchFamily="2" charset="0"/>
              </a:rPr>
              <a:t>, text-</a:t>
            </a:r>
            <a:r>
              <a:rPr lang="de-AT" b="0" i="0" dirty="0" err="1">
                <a:solidFill>
                  <a:srgbClr val="374151"/>
                </a:solidFill>
                <a:effectLst/>
                <a:latin typeface="Montserrat" panose="00000500000000000000" pitchFamily="2" charset="0"/>
              </a:rPr>
              <a:t>danger</a:t>
            </a:r>
            <a:r>
              <a:rPr lang="de-AT" b="0" i="0" dirty="0">
                <a:solidFill>
                  <a:srgbClr val="374151"/>
                </a:solidFill>
                <a:effectLst/>
                <a:latin typeface="Montserrat" panose="00000500000000000000" pitchFamily="2" charset="0"/>
              </a:rPr>
              <a:t>,…</a:t>
            </a:r>
          </a:p>
          <a:p>
            <a:pPr lvl="2"/>
            <a:r>
              <a:rPr lang="de-AT" dirty="0" err="1">
                <a:solidFill>
                  <a:srgbClr val="374151"/>
                </a:solidFill>
                <a:latin typeface="Montserrat" panose="00000500000000000000" pitchFamily="2" charset="0"/>
              </a:rPr>
              <a:t>b</a:t>
            </a:r>
            <a:r>
              <a:rPr lang="de-AT" b="0" i="0" dirty="0" err="1">
                <a:solidFill>
                  <a:srgbClr val="374151"/>
                </a:solidFill>
                <a:effectLst/>
                <a:latin typeface="Montserrat" panose="00000500000000000000" pitchFamily="2" charset="0"/>
              </a:rPr>
              <a:t>g</a:t>
            </a:r>
            <a:r>
              <a:rPr lang="de-AT" dirty="0">
                <a:solidFill>
                  <a:srgbClr val="374151"/>
                </a:solidFill>
                <a:latin typeface="Montserrat" panose="00000500000000000000" pitchFamily="2" charset="0"/>
              </a:rPr>
              <a:t>-primary text-</a:t>
            </a:r>
            <a:r>
              <a:rPr lang="de-AT" dirty="0" err="1">
                <a:solidFill>
                  <a:srgbClr val="374151"/>
                </a:solidFill>
                <a:latin typeface="Montserrat" panose="00000500000000000000" pitchFamily="2" charset="0"/>
              </a:rPr>
              <a:t>white</a:t>
            </a:r>
            <a:r>
              <a:rPr lang="de-AT" dirty="0">
                <a:solidFill>
                  <a:srgbClr val="374151"/>
                </a:solidFill>
                <a:latin typeface="Montserrat" panose="00000500000000000000" pitchFamily="2" charset="0"/>
              </a:rPr>
              <a:t>, </a:t>
            </a:r>
            <a:r>
              <a:rPr lang="de-AT" dirty="0" err="1">
                <a:solidFill>
                  <a:srgbClr val="374151"/>
                </a:solidFill>
                <a:latin typeface="Montserrat" panose="00000500000000000000" pitchFamily="2" charset="0"/>
              </a:rPr>
              <a:t>bg-success</a:t>
            </a:r>
            <a:r>
              <a:rPr lang="de-AT" dirty="0">
                <a:solidFill>
                  <a:srgbClr val="374151"/>
                </a:solidFill>
                <a:latin typeface="Montserrat" panose="00000500000000000000" pitchFamily="2" charset="0"/>
              </a:rPr>
              <a:t> text-</a:t>
            </a:r>
            <a:r>
              <a:rPr lang="de-AT" dirty="0" err="1">
                <a:solidFill>
                  <a:srgbClr val="374151"/>
                </a:solidFill>
                <a:latin typeface="Montserrat" panose="00000500000000000000" pitchFamily="2" charset="0"/>
              </a:rPr>
              <a:t>white</a:t>
            </a:r>
            <a:r>
              <a:rPr lang="de-AT" dirty="0">
                <a:solidFill>
                  <a:srgbClr val="374151"/>
                </a:solidFill>
                <a:latin typeface="Montserrat" panose="00000500000000000000" pitchFamily="2" charset="0"/>
              </a:rPr>
              <a:t> </a:t>
            </a:r>
            <a:r>
              <a:rPr lang="de-AT" b="0" i="0" dirty="0">
                <a:solidFill>
                  <a:srgbClr val="374151"/>
                </a:solidFill>
                <a:effectLst/>
                <a:latin typeface="Montserrat" panose="00000500000000000000" pitchFamily="2" charset="0"/>
              </a:rPr>
              <a:t/>
            </a:r>
            <a:br>
              <a:rPr lang="de-AT" b="0" i="0" dirty="0">
                <a:solidFill>
                  <a:srgbClr val="374151"/>
                </a:solidFill>
                <a:effectLst/>
                <a:latin typeface="Montserrat" panose="00000500000000000000" pitchFamily="2" charset="0"/>
              </a:rPr>
            </a:br>
            <a:endParaRPr lang="de-AT" b="0" i="0" dirty="0">
              <a:solidFill>
                <a:srgbClr val="374151"/>
              </a:solidFill>
              <a:effectLst/>
              <a:latin typeface="Montserrat" panose="00000500000000000000" pitchFamily="2" charset="0"/>
            </a:endParaRPr>
          </a:p>
        </p:txBody>
      </p:sp>
      <p:pic>
        <p:nvPicPr>
          <p:cNvPr id="8" name="Grafik 7">
            <a:extLst>
              <a:ext uri="{FF2B5EF4-FFF2-40B4-BE49-F238E27FC236}">
                <a16:creationId xmlns:a16="http://schemas.microsoft.com/office/drawing/2014/main" id="{CB08C9E1-3BE3-F2AE-45C3-72E656FE0DE7}"/>
              </a:ext>
            </a:extLst>
          </p:cNvPr>
          <p:cNvPicPr>
            <a:picLocks noChangeAspect="1"/>
          </p:cNvPicPr>
          <p:nvPr/>
        </p:nvPicPr>
        <p:blipFill rotWithShape="1">
          <a:blip r:embed="rId2"/>
          <a:srcRect r="9815"/>
          <a:stretch/>
        </p:blipFill>
        <p:spPr>
          <a:xfrm>
            <a:off x="7549607" y="1169037"/>
            <a:ext cx="4023268" cy="3014973"/>
          </a:xfrm>
          <a:prstGeom prst="rect">
            <a:avLst/>
          </a:prstGeom>
        </p:spPr>
      </p:pic>
      <p:pic>
        <p:nvPicPr>
          <p:cNvPr id="13" name="Grafik 12">
            <a:extLst>
              <a:ext uri="{FF2B5EF4-FFF2-40B4-BE49-F238E27FC236}">
                <a16:creationId xmlns:a16="http://schemas.microsoft.com/office/drawing/2014/main" id="{618C58CE-AB0F-849A-FE40-F684936DC0A8}"/>
              </a:ext>
            </a:extLst>
          </p:cNvPr>
          <p:cNvPicPr>
            <a:picLocks noChangeAspect="1"/>
          </p:cNvPicPr>
          <p:nvPr/>
        </p:nvPicPr>
        <p:blipFill>
          <a:blip r:embed="rId3"/>
          <a:stretch>
            <a:fillRect/>
          </a:stretch>
        </p:blipFill>
        <p:spPr>
          <a:xfrm>
            <a:off x="7886700" y="4306639"/>
            <a:ext cx="3208418" cy="2283200"/>
          </a:xfrm>
          <a:prstGeom prst="rect">
            <a:avLst/>
          </a:prstGeom>
        </p:spPr>
      </p:pic>
    </p:spTree>
    <p:extLst>
      <p:ext uri="{BB962C8B-B14F-4D97-AF65-F5344CB8AC3E}">
        <p14:creationId xmlns:p14="http://schemas.microsoft.com/office/powerpoint/2010/main" val="400000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638300" y="2057400"/>
            <a:ext cx="4217216" cy="4137259"/>
          </a:xfrm>
        </p:spPr>
        <p:txBody>
          <a:bodyPr>
            <a:normAutofit fontScale="85000" lnSpcReduction="20000"/>
          </a:bodyPr>
          <a:lstStyle/>
          <a:p>
            <a:r>
              <a:rPr lang="de-AT" dirty="0"/>
              <a:t>Einleitung</a:t>
            </a:r>
          </a:p>
          <a:p>
            <a:pPr lvl="2"/>
            <a:r>
              <a:rPr lang="de-AT" dirty="0"/>
              <a:t>Was ist Bootstrap?</a:t>
            </a:r>
          </a:p>
          <a:p>
            <a:pPr lvl="2"/>
            <a:r>
              <a:rPr lang="de-AT" dirty="0"/>
              <a:t>Vorteile von Bootstrap?</a:t>
            </a:r>
          </a:p>
          <a:p>
            <a:pPr lvl="2"/>
            <a:r>
              <a:rPr lang="de-AT" dirty="0"/>
              <a:t>Wer verwendet Bootstrap?</a:t>
            </a:r>
          </a:p>
          <a:p>
            <a:pPr lvl="2"/>
            <a:r>
              <a:rPr lang="de-AT" dirty="0"/>
              <a:t>Wie integriere ich Bootstrap in meinem Projekt?</a:t>
            </a:r>
          </a:p>
          <a:p>
            <a:r>
              <a:rPr lang="de-AT" dirty="0"/>
              <a:t>Layout</a:t>
            </a:r>
          </a:p>
          <a:p>
            <a:pPr lvl="2"/>
            <a:r>
              <a:rPr lang="de-AT" dirty="0"/>
              <a:t>Breakpoints</a:t>
            </a:r>
          </a:p>
          <a:p>
            <a:pPr lvl="2"/>
            <a:r>
              <a:rPr lang="de-AT" dirty="0"/>
              <a:t>Container</a:t>
            </a:r>
          </a:p>
          <a:p>
            <a:pPr lvl="2"/>
            <a:r>
              <a:rPr lang="de-AT" dirty="0" err="1"/>
              <a:t>Grid</a:t>
            </a:r>
            <a:endParaRPr lang="de-AT" dirty="0"/>
          </a:p>
          <a:p>
            <a:pPr lvl="2"/>
            <a:r>
              <a:rPr lang="de-AT" dirty="0" err="1"/>
              <a:t>Gutter</a:t>
            </a:r>
            <a:endParaRPr lang="de-AT" dirty="0"/>
          </a:p>
          <a:p>
            <a:pPr lvl="2"/>
            <a:r>
              <a:rPr lang="de-AT" dirty="0"/>
              <a:t>Übung zu Layout</a:t>
            </a:r>
          </a:p>
          <a:p>
            <a:r>
              <a:rPr lang="de-AT" dirty="0"/>
              <a:t>Content</a:t>
            </a:r>
          </a:p>
          <a:p>
            <a:pPr lvl="2"/>
            <a:r>
              <a:rPr lang="de-AT" dirty="0"/>
              <a:t>Typographie</a:t>
            </a:r>
          </a:p>
          <a:p>
            <a:pPr lvl="2"/>
            <a:r>
              <a:rPr lang="de-AT" dirty="0"/>
              <a:t>Bilder</a:t>
            </a:r>
          </a:p>
          <a:p>
            <a:pPr lvl="2"/>
            <a:r>
              <a:rPr lang="de-AT" dirty="0"/>
              <a:t>Tabellen</a:t>
            </a:r>
          </a:p>
          <a:p>
            <a:endParaRPr lang="de-AT" dirty="0"/>
          </a:p>
        </p:txBody>
      </p:sp>
      <p:sp>
        <p:nvSpPr>
          <p:cNvPr id="5" name="Inhaltsplatzhalter 2">
            <a:extLst>
              <a:ext uri="{FF2B5EF4-FFF2-40B4-BE49-F238E27FC236}">
                <a16:creationId xmlns:a16="http://schemas.microsoft.com/office/drawing/2014/main" id="{99520968-6145-4313-5429-52C031789283}"/>
              </a:ext>
            </a:extLst>
          </p:cNvPr>
          <p:cNvSpPr txBox="1">
            <a:spLocks/>
          </p:cNvSpPr>
          <p:nvPr/>
        </p:nvSpPr>
        <p:spPr>
          <a:xfrm>
            <a:off x="6782150" y="2034941"/>
            <a:ext cx="4217216" cy="41372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sz="1600" dirty="0"/>
              <a:t>Formular</a:t>
            </a:r>
          </a:p>
          <a:p>
            <a:pPr lvl="2"/>
            <a:r>
              <a:rPr lang="de-AT" sz="1200" dirty="0"/>
              <a:t>Eingabefelder</a:t>
            </a:r>
          </a:p>
          <a:p>
            <a:pPr lvl="2"/>
            <a:r>
              <a:rPr lang="de-AT" sz="1200" dirty="0"/>
              <a:t>Validierung</a:t>
            </a:r>
          </a:p>
          <a:p>
            <a:pPr lvl="2"/>
            <a:r>
              <a:rPr lang="de-AT" sz="1200" dirty="0"/>
              <a:t>Übung zu Content &amp; Formulare</a:t>
            </a:r>
          </a:p>
          <a:p>
            <a:r>
              <a:rPr lang="de-AT" sz="1600" dirty="0"/>
              <a:t>Allgemeine Komponenten</a:t>
            </a:r>
          </a:p>
          <a:p>
            <a:pPr lvl="2"/>
            <a:r>
              <a:rPr lang="de-AT" sz="1200" dirty="0"/>
              <a:t>Auszug aus allgemeinen Komponenten</a:t>
            </a:r>
          </a:p>
          <a:p>
            <a:pPr lvl="2"/>
            <a:r>
              <a:rPr lang="de-AT" sz="1200" dirty="0"/>
              <a:t>Übung zu allgemeinen Komponenten </a:t>
            </a:r>
          </a:p>
          <a:p>
            <a:r>
              <a:rPr lang="de-AT" sz="1600" dirty="0"/>
              <a:t>Fragen &amp; Antworten</a:t>
            </a:r>
          </a:p>
          <a:p>
            <a:endParaRPr lang="de-AT" dirty="0"/>
          </a:p>
        </p:txBody>
      </p:sp>
    </p:spTree>
    <p:extLst>
      <p:ext uri="{BB962C8B-B14F-4D97-AF65-F5344CB8AC3E}">
        <p14:creationId xmlns:p14="http://schemas.microsoft.com/office/powerpoint/2010/main" val="271151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Bilder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34546" y="1806009"/>
            <a:ext cx="6656930" cy="4137259"/>
          </a:xfrm>
        </p:spPr>
        <p:txBody>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Klassen, um Bilder zu formatieren und zu positionieren</a:t>
            </a:r>
          </a:p>
          <a:p>
            <a:pPr lvl="1"/>
            <a:r>
              <a:rPr lang="de-AT" b="0" i="0" dirty="0" err="1">
                <a:solidFill>
                  <a:srgbClr val="374151"/>
                </a:solidFill>
                <a:effectLst/>
                <a:latin typeface="Montserrat" panose="00000500000000000000" pitchFamily="2" charset="0"/>
              </a:rPr>
              <a:t>img</a:t>
            </a:r>
            <a:r>
              <a:rPr lang="de-AT" b="0" i="0" dirty="0">
                <a:solidFill>
                  <a:srgbClr val="374151"/>
                </a:solidFill>
                <a:effectLst/>
                <a:latin typeface="Montserrat" panose="00000500000000000000" pitchFamily="2" charset="0"/>
              </a:rPr>
              <a:t>-fluid: </a:t>
            </a:r>
            <a:r>
              <a:rPr lang="de-AT" dirty="0">
                <a:solidFill>
                  <a:srgbClr val="374151"/>
                </a:solidFill>
                <a:latin typeface="Montserrat" panose="00000500000000000000" pitchFamily="2" charset="0"/>
              </a:rPr>
              <a:t>Bildgröße passt sich an die Bildschirmgröße an</a:t>
            </a:r>
            <a:br>
              <a:rPr lang="de-AT" dirty="0">
                <a:solidFill>
                  <a:srgbClr val="374151"/>
                </a:solidFill>
                <a:latin typeface="Montserrat" panose="00000500000000000000" pitchFamily="2" charset="0"/>
              </a:rPr>
            </a:br>
            <a:r>
              <a:rPr lang="de-AT" dirty="0" err="1">
                <a:solidFill>
                  <a:srgbClr val="374151"/>
                </a:solidFill>
                <a:latin typeface="Montserrat" panose="00000500000000000000" pitchFamily="2" charset="0"/>
              </a:rPr>
              <a:t>max-width</a:t>
            </a:r>
            <a:r>
              <a:rPr lang="de-AT" dirty="0">
                <a:solidFill>
                  <a:srgbClr val="374151"/>
                </a:solidFill>
                <a:latin typeface="Montserrat" panose="00000500000000000000" pitchFamily="2" charset="0"/>
              </a:rPr>
              <a:t>: 100%</a:t>
            </a:r>
          </a:p>
          <a:p>
            <a:pPr lvl="1"/>
            <a:r>
              <a:rPr lang="de-AT" dirty="0" err="1">
                <a:solidFill>
                  <a:srgbClr val="374151"/>
                </a:solidFill>
                <a:latin typeface="Montserrat" panose="00000500000000000000" pitchFamily="2" charset="0"/>
              </a:rPr>
              <a:t>rounded</a:t>
            </a:r>
            <a:r>
              <a:rPr lang="de-AT" dirty="0">
                <a:solidFill>
                  <a:srgbClr val="374151"/>
                </a:solidFill>
                <a:latin typeface="Montserrat" panose="00000500000000000000" pitchFamily="2" charset="0"/>
              </a:rPr>
              <a:t>, </a:t>
            </a:r>
            <a:r>
              <a:rPr lang="de-AT" dirty="0" err="1">
                <a:solidFill>
                  <a:srgbClr val="374151"/>
                </a:solidFill>
                <a:latin typeface="Montserrat" panose="00000500000000000000" pitchFamily="2" charset="0"/>
              </a:rPr>
              <a:t>rounded-circle</a:t>
            </a:r>
            <a:r>
              <a:rPr lang="de-AT" dirty="0">
                <a:solidFill>
                  <a:srgbClr val="374151"/>
                </a:solidFill>
                <a:latin typeface="Montserrat" panose="00000500000000000000" pitchFamily="2" charset="0"/>
              </a:rPr>
              <a:t>: Abgerundete Bildkanten </a:t>
            </a:r>
          </a:p>
          <a:p>
            <a:pPr lvl="1"/>
            <a:r>
              <a:rPr lang="de-AT" dirty="0" err="1">
                <a:solidFill>
                  <a:srgbClr val="374151"/>
                </a:solidFill>
                <a:latin typeface="Montserrat" panose="00000500000000000000" pitchFamily="2" charset="0"/>
              </a:rPr>
              <a:t>thumbnail</a:t>
            </a:r>
            <a:r>
              <a:rPr lang="de-AT" dirty="0">
                <a:solidFill>
                  <a:srgbClr val="374151"/>
                </a:solidFill>
                <a:latin typeface="Montserrat" panose="00000500000000000000" pitchFamily="2" charset="0"/>
              </a:rPr>
              <a:t>: Abgerundete 1px </a:t>
            </a:r>
            <a:r>
              <a:rPr lang="de-AT" dirty="0" err="1">
                <a:solidFill>
                  <a:srgbClr val="374151"/>
                </a:solidFill>
                <a:latin typeface="Montserrat" panose="00000500000000000000" pitchFamily="2" charset="0"/>
              </a:rPr>
              <a:t>border</a:t>
            </a:r>
            <a:r>
              <a:rPr lang="de-AT" dirty="0">
                <a:solidFill>
                  <a:srgbClr val="374151"/>
                </a:solidFill>
                <a:latin typeface="Montserrat" panose="00000500000000000000" pitchFamily="2" charset="0"/>
              </a:rPr>
              <a:t> </a:t>
            </a:r>
          </a:p>
          <a:p>
            <a:pPr lvl="1"/>
            <a:r>
              <a:rPr lang="de-AT" dirty="0" err="1">
                <a:solidFill>
                  <a:srgbClr val="374151"/>
                </a:solidFill>
                <a:latin typeface="Montserrat" panose="00000500000000000000" pitchFamily="2" charset="0"/>
              </a:rPr>
              <a:t>float</a:t>
            </a:r>
            <a:r>
              <a:rPr lang="de-AT" dirty="0">
                <a:solidFill>
                  <a:srgbClr val="374151"/>
                </a:solidFill>
                <a:latin typeface="Montserrat" panose="00000500000000000000" pitchFamily="2" charset="0"/>
              </a:rPr>
              <a:t>-start, </a:t>
            </a:r>
            <a:r>
              <a:rPr lang="de-AT" dirty="0" err="1">
                <a:solidFill>
                  <a:srgbClr val="374151"/>
                </a:solidFill>
                <a:latin typeface="Montserrat" panose="00000500000000000000" pitchFamily="2" charset="0"/>
              </a:rPr>
              <a:t>float</a:t>
            </a:r>
            <a:r>
              <a:rPr lang="de-AT" dirty="0">
                <a:solidFill>
                  <a:srgbClr val="374151"/>
                </a:solidFill>
                <a:latin typeface="Montserrat" panose="00000500000000000000" pitchFamily="2" charset="0"/>
              </a:rPr>
              <a:t>-end, mx-auto d-block: Position innerhalb des Parent Elements </a:t>
            </a:r>
          </a:p>
        </p:txBody>
      </p:sp>
      <p:pic>
        <p:nvPicPr>
          <p:cNvPr id="7" name="Grafik 6">
            <a:extLst>
              <a:ext uri="{FF2B5EF4-FFF2-40B4-BE49-F238E27FC236}">
                <a16:creationId xmlns:a16="http://schemas.microsoft.com/office/drawing/2014/main" id="{AF5D1857-50E9-44A3-7CC1-ABF24C5DD725}"/>
              </a:ext>
            </a:extLst>
          </p:cNvPr>
          <p:cNvPicPr>
            <a:picLocks noChangeAspect="1"/>
          </p:cNvPicPr>
          <p:nvPr/>
        </p:nvPicPr>
        <p:blipFill>
          <a:blip r:embed="rId2"/>
          <a:stretch>
            <a:fillRect/>
          </a:stretch>
        </p:blipFill>
        <p:spPr>
          <a:xfrm>
            <a:off x="8238095" y="1702772"/>
            <a:ext cx="3648249" cy="2297561"/>
          </a:xfrm>
          <a:prstGeom prst="rect">
            <a:avLst/>
          </a:prstGeom>
        </p:spPr>
      </p:pic>
      <p:pic>
        <p:nvPicPr>
          <p:cNvPr id="11" name="Grafik 10">
            <a:extLst>
              <a:ext uri="{FF2B5EF4-FFF2-40B4-BE49-F238E27FC236}">
                <a16:creationId xmlns:a16="http://schemas.microsoft.com/office/drawing/2014/main" id="{428430F0-1829-E0D3-8B19-9467D827CDFE}"/>
              </a:ext>
            </a:extLst>
          </p:cNvPr>
          <p:cNvPicPr>
            <a:picLocks noChangeAspect="1"/>
          </p:cNvPicPr>
          <p:nvPr/>
        </p:nvPicPr>
        <p:blipFill>
          <a:blip r:embed="rId3"/>
          <a:stretch>
            <a:fillRect/>
          </a:stretch>
        </p:blipFill>
        <p:spPr>
          <a:xfrm>
            <a:off x="7675706" y="4210032"/>
            <a:ext cx="4210638" cy="247685"/>
          </a:xfrm>
          <a:prstGeom prst="rect">
            <a:avLst/>
          </a:prstGeom>
        </p:spPr>
      </p:pic>
    </p:spTree>
    <p:extLst>
      <p:ext uri="{BB962C8B-B14F-4D97-AF65-F5344CB8AC3E}">
        <p14:creationId xmlns:p14="http://schemas.microsoft.com/office/powerpoint/2010/main" val="312496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Tabellen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517003" y="1842796"/>
            <a:ext cx="9979672" cy="4137259"/>
          </a:xfrm>
        </p:spPr>
        <p:txBody>
          <a:bodyPr/>
          <a:lstStyle/>
          <a:p>
            <a:pPr algn="l">
              <a:buFont typeface="Arial" panose="020B0604020202020204" pitchFamily="34" charset="0"/>
              <a:buChar char="•"/>
            </a:pPr>
            <a:r>
              <a:rPr lang="de-AT" b="0" i="0" dirty="0">
                <a:solidFill>
                  <a:srgbClr val="374151"/>
                </a:solidFill>
                <a:effectLst/>
                <a:latin typeface="Montserrat" panose="00000500000000000000" pitchFamily="2" charset="0"/>
              </a:rPr>
              <a:t>Die Klasse „</a:t>
            </a:r>
            <a:r>
              <a:rPr lang="de-AT" b="0" i="0" dirty="0" err="1">
                <a:solidFill>
                  <a:srgbClr val="374151"/>
                </a:solidFill>
                <a:effectLst/>
                <a:latin typeface="Montserrat" panose="00000500000000000000" pitchFamily="2" charset="0"/>
              </a:rPr>
              <a:t>table</a:t>
            </a:r>
            <a:r>
              <a:rPr lang="de-AT" b="0" i="0" dirty="0">
                <a:solidFill>
                  <a:srgbClr val="374151"/>
                </a:solidFill>
                <a:effectLst/>
                <a:latin typeface="Montserrat" panose="00000500000000000000" pitchFamily="2" charset="0"/>
              </a:rPr>
              <a:t>“ </a:t>
            </a:r>
            <a:r>
              <a:rPr lang="de-AT" dirty="0">
                <a:solidFill>
                  <a:srgbClr val="374151"/>
                </a:solidFill>
                <a:latin typeface="Montserrat" panose="00000500000000000000" pitchFamily="2" charset="0"/>
              </a:rPr>
              <a:t>nutzt </a:t>
            </a:r>
            <a:r>
              <a:rPr lang="de-AT" b="0" i="0" dirty="0">
                <a:solidFill>
                  <a:srgbClr val="374151"/>
                </a:solidFill>
                <a:effectLst/>
                <a:latin typeface="Montserrat" panose="00000500000000000000" pitchFamily="2" charset="0"/>
              </a:rPr>
              <a:t>einfache Formatierung für Tabellen</a:t>
            </a:r>
          </a:p>
          <a:p>
            <a:pPr lvl="1"/>
            <a:r>
              <a:rPr lang="de-AT" dirty="0">
                <a:solidFill>
                  <a:srgbClr val="374151"/>
                </a:solidFill>
                <a:latin typeface="Montserrat" panose="00000500000000000000" pitchFamily="2" charset="0"/>
              </a:rPr>
              <a:t>Weißer Hintergrund</a:t>
            </a:r>
          </a:p>
          <a:p>
            <a:pPr lvl="1"/>
            <a:r>
              <a:rPr lang="de-AT" dirty="0">
                <a:solidFill>
                  <a:srgbClr val="374151"/>
                </a:solidFill>
                <a:latin typeface="Montserrat" panose="00000500000000000000" pitchFamily="2" charset="0"/>
              </a:rPr>
              <a:t>Leichtes Padding für Tabellen-Zellen</a:t>
            </a:r>
          </a:p>
          <a:p>
            <a:pPr lvl="1"/>
            <a:r>
              <a:rPr lang="de-AT" dirty="0">
                <a:solidFill>
                  <a:srgbClr val="374151"/>
                </a:solidFill>
                <a:latin typeface="Montserrat" panose="00000500000000000000" pitchFamily="2" charset="0"/>
              </a:rPr>
              <a:t>H</a:t>
            </a:r>
            <a:r>
              <a:rPr lang="de-AT" b="0" i="0" dirty="0">
                <a:solidFill>
                  <a:srgbClr val="374151"/>
                </a:solidFill>
                <a:effectLst/>
                <a:latin typeface="Montserrat" panose="00000500000000000000" pitchFamily="2" charset="0"/>
              </a:rPr>
              <a:t>orizontale Trennlinien zwischen Reihen</a:t>
            </a:r>
            <a:br>
              <a:rPr lang="de-AT" b="0" i="0" dirty="0">
                <a:solidFill>
                  <a:srgbClr val="374151"/>
                </a:solidFill>
                <a:effectLst/>
                <a:latin typeface="Montserrat" panose="00000500000000000000" pitchFamily="2" charset="0"/>
              </a:rPr>
            </a:br>
            <a:endParaRPr lang="de-AT" dirty="0">
              <a:solidFill>
                <a:srgbClr val="374151"/>
              </a:solidFill>
              <a:latin typeface="Montserrat" panose="00000500000000000000" pitchFamily="2" charset="0"/>
            </a:endParaRPr>
          </a:p>
          <a:p>
            <a:r>
              <a:rPr lang="de-AT" dirty="0">
                <a:solidFill>
                  <a:srgbClr val="374151"/>
                </a:solidFill>
                <a:latin typeface="Montserrat" panose="00000500000000000000" pitchFamily="2" charset="0"/>
              </a:rPr>
              <a:t>„</a:t>
            </a:r>
            <a:r>
              <a:rPr lang="de-AT" dirty="0" err="1">
                <a:solidFill>
                  <a:srgbClr val="374151"/>
                </a:solidFill>
                <a:latin typeface="Montserrat" panose="00000500000000000000" pitchFamily="2" charset="0"/>
              </a:rPr>
              <a:t>table</a:t>
            </a:r>
            <a:r>
              <a:rPr lang="de-AT" dirty="0">
                <a:solidFill>
                  <a:srgbClr val="374151"/>
                </a:solidFill>
                <a:latin typeface="Montserrat" panose="00000500000000000000" pitchFamily="2" charset="0"/>
              </a:rPr>
              <a:t>-responsive{-</a:t>
            </a:r>
            <a:r>
              <a:rPr lang="de-AT" dirty="0" err="1">
                <a:solidFill>
                  <a:srgbClr val="374151"/>
                </a:solidFill>
                <a:latin typeface="Montserrat" panose="00000500000000000000" pitchFamily="2" charset="0"/>
              </a:rPr>
              <a:t>sm</a:t>
            </a:r>
            <a:r>
              <a:rPr lang="de-AT" dirty="0">
                <a:solidFill>
                  <a:srgbClr val="374151"/>
                </a:solidFill>
                <a:latin typeface="Montserrat" panose="00000500000000000000" pitchFamily="2" charset="0"/>
              </a:rPr>
              <a:t>|-md|-</a:t>
            </a:r>
            <a:r>
              <a:rPr lang="de-AT" dirty="0" err="1">
                <a:solidFill>
                  <a:srgbClr val="374151"/>
                </a:solidFill>
                <a:latin typeface="Montserrat" panose="00000500000000000000" pitchFamily="2" charset="0"/>
              </a:rPr>
              <a:t>lg</a:t>
            </a:r>
            <a:r>
              <a:rPr lang="de-AT" dirty="0">
                <a:solidFill>
                  <a:srgbClr val="374151"/>
                </a:solidFill>
                <a:latin typeface="Montserrat" panose="00000500000000000000" pitchFamily="2" charset="0"/>
              </a:rPr>
              <a:t>|-xl|-</a:t>
            </a:r>
            <a:r>
              <a:rPr lang="de-AT" dirty="0" err="1">
                <a:solidFill>
                  <a:srgbClr val="374151"/>
                </a:solidFill>
                <a:latin typeface="Montserrat" panose="00000500000000000000" pitchFamily="2" charset="0"/>
              </a:rPr>
              <a:t>xxl</a:t>
            </a:r>
            <a:r>
              <a:rPr lang="de-AT" dirty="0">
                <a:solidFill>
                  <a:srgbClr val="374151"/>
                </a:solidFill>
                <a:latin typeface="Montserrat" panose="00000500000000000000" pitchFamily="2" charset="0"/>
              </a:rPr>
              <a:t>} </a:t>
            </a:r>
            <a:br>
              <a:rPr lang="de-AT" dirty="0">
                <a:solidFill>
                  <a:srgbClr val="374151"/>
                </a:solidFill>
                <a:latin typeface="Montserrat" panose="00000500000000000000" pitchFamily="2" charset="0"/>
              </a:rPr>
            </a:br>
            <a:r>
              <a:rPr lang="de-AT" sz="1400" dirty="0">
                <a:solidFill>
                  <a:srgbClr val="374151"/>
                </a:solidFill>
                <a:latin typeface="Montserrat" panose="00000500000000000000" pitchFamily="2" charset="0"/>
              </a:rPr>
              <a:t>Breakpoint-spezifisch, ab welchem Punkt werden Tabellen ohne Scrollbalken angezeigt.</a:t>
            </a:r>
            <a:endParaRPr lang="de-AT" b="0" i="0" dirty="0">
              <a:solidFill>
                <a:srgbClr val="374151"/>
              </a:solidFill>
              <a:effectLst/>
              <a:latin typeface="Montserrat" panose="00000500000000000000" pitchFamily="2" charset="0"/>
            </a:endParaRPr>
          </a:p>
        </p:txBody>
      </p:sp>
      <p:pic>
        <p:nvPicPr>
          <p:cNvPr id="5" name="Grafik 4">
            <a:extLst>
              <a:ext uri="{FF2B5EF4-FFF2-40B4-BE49-F238E27FC236}">
                <a16:creationId xmlns:a16="http://schemas.microsoft.com/office/drawing/2014/main" id="{BCDB1AD0-F7C2-B505-B7F2-568A2739E796}"/>
              </a:ext>
            </a:extLst>
          </p:cNvPr>
          <p:cNvPicPr>
            <a:picLocks noChangeAspect="1"/>
          </p:cNvPicPr>
          <p:nvPr/>
        </p:nvPicPr>
        <p:blipFill>
          <a:blip r:embed="rId2"/>
          <a:stretch>
            <a:fillRect/>
          </a:stretch>
        </p:blipFill>
        <p:spPr>
          <a:xfrm>
            <a:off x="1447799" y="4485792"/>
            <a:ext cx="7315202" cy="1991212"/>
          </a:xfrm>
          <a:prstGeom prst="rect">
            <a:avLst/>
          </a:prstGeom>
        </p:spPr>
      </p:pic>
      <p:pic>
        <p:nvPicPr>
          <p:cNvPr id="7" name="Grafik 6">
            <a:extLst>
              <a:ext uri="{FF2B5EF4-FFF2-40B4-BE49-F238E27FC236}">
                <a16:creationId xmlns:a16="http://schemas.microsoft.com/office/drawing/2014/main" id="{CB5E1DB8-C7AE-A173-4C55-FE6AC83950AD}"/>
              </a:ext>
            </a:extLst>
          </p:cNvPr>
          <p:cNvPicPr>
            <a:picLocks noChangeAspect="1"/>
          </p:cNvPicPr>
          <p:nvPr/>
        </p:nvPicPr>
        <p:blipFill>
          <a:blip r:embed="rId3"/>
          <a:stretch>
            <a:fillRect/>
          </a:stretch>
        </p:blipFill>
        <p:spPr>
          <a:xfrm>
            <a:off x="8839200" y="4609838"/>
            <a:ext cx="2355202" cy="1599913"/>
          </a:xfrm>
          <a:prstGeom prst="rect">
            <a:avLst/>
          </a:prstGeom>
        </p:spPr>
      </p:pic>
    </p:spTree>
    <p:extLst>
      <p:ext uri="{BB962C8B-B14F-4D97-AF65-F5344CB8AC3E}">
        <p14:creationId xmlns:p14="http://schemas.microsoft.com/office/powerpoint/2010/main" val="154379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Varianten von Tabellen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983603" y="1805920"/>
            <a:ext cx="4607572" cy="4137259"/>
          </a:xfrm>
        </p:spPr>
        <p:txBody>
          <a:bodyPr>
            <a:normAutofit/>
          </a:bodyPr>
          <a:lstStyle/>
          <a:p>
            <a:pPr algn="l">
              <a:buFont typeface="Arial" panose="020B0604020202020204" pitchFamily="34" charset="0"/>
              <a:buChar char="•"/>
            </a:pPr>
            <a:r>
              <a:rPr lang="de-AT" sz="1600" b="0" i="0" dirty="0">
                <a:solidFill>
                  <a:srgbClr val="374151"/>
                </a:solidFill>
                <a:effectLst/>
                <a:latin typeface="Montserrat" panose="00000500000000000000" pitchFamily="2" charset="0"/>
              </a:rPr>
              <a:t>Eingefärbte Tabellen, Zeilen, Zellen: </a:t>
            </a:r>
            <a:r>
              <a:rPr lang="de-AT" sz="1600" b="0" i="0" dirty="0" err="1">
                <a:solidFill>
                  <a:srgbClr val="374151"/>
                </a:solidFill>
                <a:effectLst/>
                <a:latin typeface="Montserrat" panose="00000500000000000000" pitchFamily="2" charset="0"/>
              </a:rPr>
              <a:t>table</a:t>
            </a:r>
            <a:r>
              <a:rPr lang="de-AT" sz="1600" b="0" i="0" dirty="0">
                <a:solidFill>
                  <a:srgbClr val="374151"/>
                </a:solidFill>
                <a:effectLst/>
                <a:latin typeface="Montserrat" panose="00000500000000000000" pitchFamily="2" charset="0"/>
              </a:rPr>
              <a:t>-primary, </a:t>
            </a:r>
            <a:r>
              <a:rPr lang="de-AT" sz="1600" b="0" i="0" dirty="0" err="1">
                <a:solidFill>
                  <a:srgbClr val="374151"/>
                </a:solidFill>
                <a:effectLst/>
                <a:latin typeface="Montserrat" panose="00000500000000000000" pitchFamily="2" charset="0"/>
              </a:rPr>
              <a:t>table-success</a:t>
            </a:r>
            <a:r>
              <a:rPr lang="de-AT" sz="1600" b="0" i="0" dirty="0">
                <a:solidFill>
                  <a:srgbClr val="374151"/>
                </a:solidFill>
                <a:effectLst/>
                <a:latin typeface="Montserrat" panose="00000500000000000000" pitchFamily="2" charset="0"/>
              </a:rPr>
              <a:t>, </a:t>
            </a:r>
            <a:r>
              <a:rPr lang="de-AT" sz="1600" b="0" i="0" dirty="0" err="1">
                <a:solidFill>
                  <a:srgbClr val="374151"/>
                </a:solidFill>
                <a:effectLst/>
                <a:latin typeface="Montserrat" panose="00000500000000000000" pitchFamily="2" charset="0"/>
              </a:rPr>
              <a:t>table-danger</a:t>
            </a:r>
            <a:r>
              <a:rPr lang="de-AT" sz="1600" b="0" i="0" dirty="0">
                <a:solidFill>
                  <a:srgbClr val="374151"/>
                </a:solidFill>
                <a:effectLst/>
                <a:latin typeface="Montserrat" panose="00000500000000000000" pitchFamily="2" charset="0"/>
              </a:rPr>
              <a:t>,… </a:t>
            </a:r>
          </a:p>
          <a:p>
            <a:pPr algn="l">
              <a:buFont typeface="Arial" panose="020B0604020202020204" pitchFamily="34" charset="0"/>
              <a:buChar char="•"/>
            </a:pPr>
            <a:r>
              <a:rPr lang="de-AT" sz="1600" dirty="0">
                <a:solidFill>
                  <a:srgbClr val="374151"/>
                </a:solidFill>
                <a:latin typeface="Montserrat" panose="00000500000000000000" pitchFamily="2" charset="0"/>
              </a:rPr>
              <a:t>Gestreifte Tabellen: </a:t>
            </a:r>
            <a:r>
              <a:rPr lang="de-AT" sz="1600" dirty="0" err="1">
                <a:solidFill>
                  <a:srgbClr val="374151"/>
                </a:solidFill>
                <a:latin typeface="Montserrat" panose="00000500000000000000" pitchFamily="2" charset="0"/>
              </a:rPr>
              <a:t>table-striped</a:t>
            </a:r>
            <a:endParaRPr lang="de-AT" sz="1600" dirty="0">
              <a:solidFill>
                <a:srgbClr val="374151"/>
              </a:solidFill>
              <a:latin typeface="Montserrat" panose="00000500000000000000" pitchFamily="2" charset="0"/>
            </a:endParaRPr>
          </a:p>
          <a:p>
            <a:pPr algn="l">
              <a:buFont typeface="Arial" panose="020B0604020202020204" pitchFamily="34" charset="0"/>
              <a:buChar char="•"/>
            </a:pPr>
            <a:r>
              <a:rPr lang="de-AT" sz="1600" b="0" i="0" dirty="0">
                <a:solidFill>
                  <a:srgbClr val="374151"/>
                </a:solidFill>
                <a:effectLst/>
                <a:latin typeface="Montserrat" panose="00000500000000000000" pitchFamily="2" charset="0"/>
              </a:rPr>
              <a:t>Hover Tabelle: </a:t>
            </a:r>
            <a:r>
              <a:rPr lang="de-AT" sz="1600" b="0" i="0" dirty="0" err="1">
                <a:solidFill>
                  <a:srgbClr val="374151"/>
                </a:solidFill>
                <a:effectLst/>
                <a:latin typeface="Montserrat" panose="00000500000000000000" pitchFamily="2" charset="0"/>
              </a:rPr>
              <a:t>table-hover</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Mit / Ohne Rahmen: </a:t>
            </a:r>
            <a:r>
              <a:rPr lang="de-AT" sz="1600" dirty="0" err="1">
                <a:solidFill>
                  <a:srgbClr val="374151"/>
                </a:solidFill>
                <a:latin typeface="Montserrat" panose="00000500000000000000" pitchFamily="2" charset="0"/>
              </a:rPr>
              <a:t>table-bordered</a:t>
            </a:r>
            <a:r>
              <a:rPr lang="de-AT" sz="1600" dirty="0">
                <a:solidFill>
                  <a:srgbClr val="374151"/>
                </a:solidFill>
                <a:latin typeface="Montserrat" panose="00000500000000000000" pitchFamily="2" charset="0"/>
              </a:rPr>
              <a:t>, </a:t>
            </a:r>
            <a:r>
              <a:rPr lang="de-AT" sz="1600" dirty="0" err="1">
                <a:solidFill>
                  <a:srgbClr val="374151"/>
                </a:solidFill>
                <a:latin typeface="Montserrat" panose="00000500000000000000" pitchFamily="2" charset="0"/>
              </a:rPr>
              <a:t>table-borderless</a:t>
            </a:r>
            <a:r>
              <a:rPr lang="de-AT" sz="1600" dirty="0">
                <a:solidFill>
                  <a:srgbClr val="374151"/>
                </a:solidFill>
                <a:latin typeface="Montserrat" panose="00000500000000000000" pitchFamily="2" charset="0"/>
              </a:rPr>
              <a:t> </a:t>
            </a:r>
          </a:p>
          <a:p>
            <a:pPr algn="l">
              <a:buFont typeface="Arial" panose="020B0604020202020204" pitchFamily="34" charset="0"/>
              <a:buChar char="•"/>
            </a:pPr>
            <a:r>
              <a:rPr lang="de-AT" sz="1600" dirty="0">
                <a:solidFill>
                  <a:srgbClr val="374151"/>
                </a:solidFill>
                <a:latin typeface="Montserrat" panose="00000500000000000000" pitchFamily="2" charset="0"/>
              </a:rPr>
              <a:t>Dichte Zeilenabstände: </a:t>
            </a:r>
            <a:r>
              <a:rPr lang="de-AT" sz="1600" dirty="0" err="1">
                <a:solidFill>
                  <a:srgbClr val="374151"/>
                </a:solidFill>
                <a:latin typeface="Montserrat" panose="00000500000000000000" pitchFamily="2" charset="0"/>
              </a:rPr>
              <a:t>table-small</a:t>
            </a:r>
            <a:endParaRPr lang="de-AT" sz="1600" b="0" i="0" dirty="0">
              <a:solidFill>
                <a:srgbClr val="374151"/>
              </a:solidFill>
              <a:effectLst/>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Kombination aus mehreren Varianten</a:t>
            </a:r>
            <a:br>
              <a:rPr lang="de-AT" sz="1600" dirty="0">
                <a:solidFill>
                  <a:srgbClr val="374151"/>
                </a:solidFill>
                <a:latin typeface="Montserrat" panose="00000500000000000000" pitchFamily="2" charset="0"/>
              </a:rPr>
            </a:br>
            <a:endParaRPr lang="de-AT" sz="1600" b="0" i="0" dirty="0">
              <a:solidFill>
                <a:srgbClr val="374151"/>
              </a:solidFill>
              <a:effectLst/>
              <a:latin typeface="Montserrat" panose="00000500000000000000" pitchFamily="2" charset="0"/>
            </a:endParaRPr>
          </a:p>
        </p:txBody>
      </p:sp>
      <p:pic>
        <p:nvPicPr>
          <p:cNvPr id="6" name="Grafik 5">
            <a:extLst>
              <a:ext uri="{FF2B5EF4-FFF2-40B4-BE49-F238E27FC236}">
                <a16:creationId xmlns:a16="http://schemas.microsoft.com/office/drawing/2014/main" id="{76811F7E-B1B4-3E6B-4462-E549B8153A1F}"/>
              </a:ext>
            </a:extLst>
          </p:cNvPr>
          <p:cNvPicPr>
            <a:picLocks noChangeAspect="1"/>
          </p:cNvPicPr>
          <p:nvPr/>
        </p:nvPicPr>
        <p:blipFill>
          <a:blip r:embed="rId2"/>
          <a:stretch>
            <a:fillRect/>
          </a:stretch>
        </p:blipFill>
        <p:spPr>
          <a:xfrm>
            <a:off x="6334532" y="3586196"/>
            <a:ext cx="5496736" cy="288354"/>
          </a:xfrm>
          <a:prstGeom prst="rect">
            <a:avLst/>
          </a:prstGeom>
        </p:spPr>
      </p:pic>
      <p:pic>
        <p:nvPicPr>
          <p:cNvPr id="9" name="Grafik 8">
            <a:extLst>
              <a:ext uri="{FF2B5EF4-FFF2-40B4-BE49-F238E27FC236}">
                <a16:creationId xmlns:a16="http://schemas.microsoft.com/office/drawing/2014/main" id="{AF29FCDF-1EC6-1E10-753F-68A4654456EF}"/>
              </a:ext>
            </a:extLst>
          </p:cNvPr>
          <p:cNvPicPr>
            <a:picLocks noChangeAspect="1"/>
          </p:cNvPicPr>
          <p:nvPr/>
        </p:nvPicPr>
        <p:blipFill>
          <a:blip r:embed="rId3"/>
          <a:stretch>
            <a:fillRect/>
          </a:stretch>
        </p:blipFill>
        <p:spPr>
          <a:xfrm>
            <a:off x="6011991" y="2209558"/>
            <a:ext cx="6007654" cy="1241633"/>
          </a:xfrm>
          <a:prstGeom prst="rect">
            <a:avLst/>
          </a:prstGeom>
        </p:spPr>
      </p:pic>
      <p:sp>
        <p:nvSpPr>
          <p:cNvPr id="5" name="Textfeld 4">
            <a:extLst>
              <a:ext uri="{FF2B5EF4-FFF2-40B4-BE49-F238E27FC236}">
                <a16:creationId xmlns:a16="http://schemas.microsoft.com/office/drawing/2014/main" id="{BAE232A4-2320-A9D4-E7F7-C1E32B3E98BE}"/>
              </a:ext>
            </a:extLst>
          </p:cNvPr>
          <p:cNvSpPr txBox="1"/>
          <p:nvPr/>
        </p:nvSpPr>
        <p:spPr>
          <a:xfrm>
            <a:off x="3865458" y="6211806"/>
            <a:ext cx="4293065" cy="307777"/>
          </a:xfrm>
          <a:prstGeom prst="rect">
            <a:avLst/>
          </a:prstGeom>
          <a:noFill/>
        </p:spPr>
        <p:txBody>
          <a:bodyPr wrap="square">
            <a:spAutoFit/>
          </a:bodyPr>
          <a:lstStyle/>
          <a:p>
            <a:r>
              <a:rPr lang="de-AT" sz="1400" dirty="0">
                <a:hlinkClick r:id="rId4"/>
              </a:rPr>
              <a:t>https://getbootstrap.com/docs/5.3/content/tables/</a:t>
            </a:r>
            <a:r>
              <a:rPr lang="de-AT" sz="1400" dirty="0"/>
              <a:t> </a:t>
            </a:r>
          </a:p>
        </p:txBody>
      </p:sp>
    </p:spTree>
    <p:extLst>
      <p:ext uri="{BB962C8B-B14F-4D97-AF65-F5344CB8AC3E}">
        <p14:creationId xmlns:p14="http://schemas.microsoft.com/office/powerpoint/2010/main" val="40930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Formular</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387390" cy="1853023"/>
          </a:xfrm>
        </p:spPr>
        <p:txBody>
          <a:bodyPr anchor="ctr">
            <a:normAutofit/>
          </a:bodyPr>
          <a:lstStyle/>
          <a:p>
            <a:r>
              <a:rPr lang="en-US" sz="1600" dirty="0">
                <a:solidFill>
                  <a:srgbClr val="212529"/>
                </a:solidFill>
                <a:latin typeface="system-ui"/>
              </a:rPr>
              <a:t>FORMULAR KLASSEN</a:t>
            </a:r>
            <a:br>
              <a:rPr lang="en-US" sz="1600" dirty="0">
                <a:solidFill>
                  <a:srgbClr val="212529"/>
                </a:solidFill>
                <a:latin typeface="system-ui"/>
              </a:rPr>
            </a:br>
            <a:r>
              <a:rPr lang="en-US" sz="1600" dirty="0">
                <a:solidFill>
                  <a:srgbClr val="212529"/>
                </a:solidFill>
                <a:latin typeface="system-ui"/>
              </a:rPr>
              <a:t>VALIDATION</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2"/>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805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Eingabefelder</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8894341" cy="4710753"/>
          </a:xfrm>
        </p:spPr>
        <p:txBody>
          <a:bodyPr>
            <a:normAutofit/>
          </a:bodyPr>
          <a:lstStyle/>
          <a:p>
            <a:pPr algn="l">
              <a:buFont typeface="Arial" panose="020B0604020202020204" pitchFamily="34" charset="0"/>
              <a:buChar char="•"/>
            </a:pPr>
            <a:r>
              <a:rPr lang="de-AT" dirty="0">
                <a:solidFill>
                  <a:srgbClr val="374151"/>
                </a:solidFill>
                <a:latin typeface="Montserrat" panose="00000500000000000000" pitchFamily="2" charset="0"/>
              </a:rPr>
              <a:t>Klassen für Styling von Eingabefeldern</a:t>
            </a:r>
          </a:p>
          <a:p>
            <a:pPr lvl="1">
              <a:lnSpc>
                <a:spcPct val="150000"/>
              </a:lnSpc>
            </a:pPr>
            <a:r>
              <a:rPr lang="de-AT" sz="1400" dirty="0">
                <a:solidFill>
                  <a:srgbClr val="374151"/>
                </a:solidFill>
                <a:latin typeface="Montserrat" panose="00000500000000000000" pitchFamily="2" charset="0"/>
              </a:rPr>
              <a:t>form-</a:t>
            </a:r>
            <a:r>
              <a:rPr lang="de-AT" sz="1400" dirty="0" err="1">
                <a:solidFill>
                  <a:srgbClr val="374151"/>
                </a:solidFill>
                <a:latin typeface="Montserrat" panose="00000500000000000000" pitchFamily="2" charset="0"/>
              </a:rPr>
              <a:t>control</a:t>
            </a:r>
            <a:r>
              <a:rPr lang="de-AT" sz="1400" dirty="0">
                <a:solidFill>
                  <a:srgbClr val="374151"/>
                </a:solidFill>
                <a:latin typeface="Montserrat" panose="00000500000000000000" pitchFamily="2" charset="0"/>
              </a:rPr>
              <a:t>, form-label, form-text</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file</a:t>
            </a:r>
            <a:r>
              <a:rPr lang="de-AT" sz="1200" dirty="0">
                <a:solidFill>
                  <a:srgbClr val="374151"/>
                </a:solidFill>
                <a:latin typeface="Montserrat" panose="00000500000000000000" pitchFamily="2" charset="0"/>
              </a:rPr>
              <a:t>“</a:t>
            </a:r>
            <a:endParaRPr lang="de-AT" sz="1200" b="0" i="0" dirty="0">
              <a:solidFill>
                <a:srgbClr val="374151"/>
              </a:solidFill>
              <a:effectLst/>
              <a:latin typeface="Montserrat" panose="00000500000000000000" pitchFamily="2" charset="0"/>
            </a:endParaRP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color</a:t>
            </a:r>
            <a:r>
              <a:rPr lang="de-AT" sz="1200" dirty="0">
                <a:solidFill>
                  <a:srgbClr val="374151"/>
                </a:solidFill>
                <a:latin typeface="Montserrat" panose="00000500000000000000" pitchFamily="2" charset="0"/>
              </a:rPr>
              <a:t>“</a:t>
            </a:r>
          </a:p>
          <a:p>
            <a:pPr lvl="1">
              <a:lnSpc>
                <a:spcPct val="150000"/>
              </a:lnSpc>
            </a:pPr>
            <a:r>
              <a:rPr lang="de-AT" sz="1400" dirty="0">
                <a:solidFill>
                  <a:srgbClr val="374151"/>
                </a:solidFill>
                <a:latin typeface="Montserrat" panose="00000500000000000000" pitchFamily="2" charset="0"/>
              </a:rPr>
              <a:t>form-</a:t>
            </a:r>
            <a:r>
              <a:rPr lang="de-AT" sz="1400" dirty="0" err="1">
                <a:solidFill>
                  <a:srgbClr val="374151"/>
                </a:solidFill>
                <a:latin typeface="Montserrat" panose="00000500000000000000" pitchFamily="2" charset="0"/>
              </a:rPr>
              <a:t>select</a:t>
            </a:r>
            <a:endParaRPr lang="de-AT" sz="1400" dirty="0">
              <a:solidFill>
                <a:srgbClr val="374151"/>
              </a:solidFill>
              <a:latin typeface="Montserrat" panose="00000500000000000000" pitchFamily="2" charset="0"/>
            </a:endParaRPr>
          </a:p>
          <a:p>
            <a:pPr lvl="1">
              <a:lnSpc>
                <a:spcPct val="150000"/>
              </a:lnSpc>
            </a:pPr>
            <a:r>
              <a:rPr lang="de-AT" sz="1400" dirty="0">
                <a:solidFill>
                  <a:srgbClr val="374151"/>
                </a:solidFill>
                <a:latin typeface="Montserrat" panose="00000500000000000000" pitchFamily="2" charset="0"/>
              </a:rPr>
              <a:t>form-check </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checkbox</a:t>
            </a:r>
            <a:r>
              <a:rPr lang="de-AT" sz="1200" dirty="0">
                <a:solidFill>
                  <a:srgbClr val="374151"/>
                </a:solidFill>
                <a:latin typeface="Montserrat" panose="00000500000000000000" pitchFamily="2" charset="0"/>
              </a:rPr>
              <a:t>“</a:t>
            </a:r>
          </a:p>
          <a:p>
            <a:pPr lvl="2">
              <a:lnSpc>
                <a:spcPct val="150000"/>
              </a:lnSpc>
            </a:pPr>
            <a:r>
              <a:rPr lang="de-AT" sz="1200" dirty="0">
                <a:solidFill>
                  <a:srgbClr val="374151"/>
                </a:solidFill>
                <a:latin typeface="Montserrat" panose="00000500000000000000" pitchFamily="2" charset="0"/>
              </a:rPr>
              <a:t>type=„</a:t>
            </a:r>
            <a:r>
              <a:rPr lang="de-AT" sz="1200" dirty="0" err="1">
                <a:solidFill>
                  <a:srgbClr val="374151"/>
                </a:solidFill>
                <a:latin typeface="Montserrat" panose="00000500000000000000" pitchFamily="2" charset="0"/>
              </a:rPr>
              <a:t>radio</a:t>
            </a:r>
            <a:r>
              <a:rPr lang="de-AT" sz="1200" dirty="0">
                <a:solidFill>
                  <a:srgbClr val="374151"/>
                </a:solidFill>
                <a:latin typeface="Montserrat" panose="00000500000000000000" pitchFamily="2" charset="0"/>
              </a:rPr>
              <a:t>“</a:t>
            </a:r>
          </a:p>
          <a:p>
            <a:pPr lvl="1">
              <a:lnSpc>
                <a:spcPct val="150000"/>
              </a:lnSpc>
            </a:pPr>
            <a:r>
              <a:rPr lang="de-AT" sz="1400" dirty="0">
                <a:solidFill>
                  <a:srgbClr val="374151"/>
                </a:solidFill>
                <a:latin typeface="Montserrat" panose="00000500000000000000" pitchFamily="2" charset="0"/>
              </a:rPr>
              <a:t>form-switch</a:t>
            </a:r>
          </a:p>
          <a:p>
            <a:pPr lvl="1">
              <a:lnSpc>
                <a:spcPct val="150000"/>
              </a:lnSpc>
            </a:pPr>
            <a:r>
              <a:rPr lang="de-AT" sz="1400" dirty="0">
                <a:solidFill>
                  <a:srgbClr val="374151"/>
                </a:solidFill>
                <a:latin typeface="Montserrat" panose="00000500000000000000" pitchFamily="2" charset="0"/>
              </a:rPr>
              <a:t>form-range</a:t>
            </a:r>
          </a:p>
          <a:p>
            <a:pPr lvl="1">
              <a:lnSpc>
                <a:spcPct val="150000"/>
              </a:lnSpc>
            </a:pPr>
            <a:r>
              <a:rPr lang="de-AT" sz="1400" dirty="0">
                <a:solidFill>
                  <a:srgbClr val="374151"/>
                </a:solidFill>
                <a:latin typeface="Montserrat" panose="00000500000000000000" pitchFamily="2" charset="0"/>
              </a:rPr>
              <a:t>Input-group</a:t>
            </a:r>
          </a:p>
          <a:p>
            <a:pPr lvl="1">
              <a:lnSpc>
                <a:spcPct val="150000"/>
              </a:lnSpc>
            </a:pPr>
            <a:r>
              <a:rPr lang="de-AT" sz="1400" dirty="0">
                <a:solidFill>
                  <a:srgbClr val="374151"/>
                </a:solidFill>
                <a:latin typeface="Montserrat" panose="00000500000000000000" pitchFamily="2" charset="0"/>
              </a:rPr>
              <a:t>form-floating</a:t>
            </a:r>
          </a:p>
        </p:txBody>
      </p:sp>
      <p:pic>
        <p:nvPicPr>
          <p:cNvPr id="11" name="Grafik 10">
            <a:extLst>
              <a:ext uri="{FF2B5EF4-FFF2-40B4-BE49-F238E27FC236}">
                <a16:creationId xmlns:a16="http://schemas.microsoft.com/office/drawing/2014/main" id="{23FFB4F8-176E-127A-618C-4A43AFCE9FA2}"/>
              </a:ext>
            </a:extLst>
          </p:cNvPr>
          <p:cNvPicPr>
            <a:picLocks noChangeAspect="1"/>
          </p:cNvPicPr>
          <p:nvPr/>
        </p:nvPicPr>
        <p:blipFill>
          <a:blip r:embed="rId2"/>
          <a:stretch>
            <a:fillRect/>
          </a:stretch>
        </p:blipFill>
        <p:spPr>
          <a:xfrm>
            <a:off x="7033983" y="1767051"/>
            <a:ext cx="4812171" cy="808198"/>
          </a:xfrm>
          <a:prstGeom prst="rect">
            <a:avLst/>
          </a:prstGeom>
        </p:spPr>
      </p:pic>
      <p:sp>
        <p:nvSpPr>
          <p:cNvPr id="16" name="Textfeld 15">
            <a:extLst>
              <a:ext uri="{FF2B5EF4-FFF2-40B4-BE49-F238E27FC236}">
                <a16:creationId xmlns:a16="http://schemas.microsoft.com/office/drawing/2014/main" id="{968D0BE2-668D-FF5F-5A5D-1992695D8F67}"/>
              </a:ext>
            </a:extLst>
          </p:cNvPr>
          <p:cNvSpPr txBox="1"/>
          <p:nvPr/>
        </p:nvSpPr>
        <p:spPr>
          <a:xfrm>
            <a:off x="3934436" y="6425967"/>
            <a:ext cx="7533315" cy="307777"/>
          </a:xfrm>
          <a:prstGeom prst="rect">
            <a:avLst/>
          </a:prstGeom>
          <a:noFill/>
        </p:spPr>
        <p:txBody>
          <a:bodyPr wrap="square" rtlCol="0">
            <a:spAutoFit/>
          </a:bodyPr>
          <a:lstStyle/>
          <a:p>
            <a:r>
              <a:rPr lang="de-AT" sz="1400" dirty="0">
                <a:hlinkClick r:id="rId3"/>
              </a:rPr>
              <a:t>https://getbootstrap.com/docs/5.3/forms/form-control/</a:t>
            </a:r>
            <a:r>
              <a:rPr lang="de-AT" sz="1400" dirty="0"/>
              <a:t> </a:t>
            </a:r>
          </a:p>
        </p:txBody>
      </p:sp>
      <p:pic>
        <p:nvPicPr>
          <p:cNvPr id="18" name="Grafik 17">
            <a:extLst>
              <a:ext uri="{FF2B5EF4-FFF2-40B4-BE49-F238E27FC236}">
                <a16:creationId xmlns:a16="http://schemas.microsoft.com/office/drawing/2014/main" id="{9EAC987D-2301-4F80-DF28-5145BD49DF21}"/>
              </a:ext>
            </a:extLst>
          </p:cNvPr>
          <p:cNvPicPr>
            <a:picLocks noChangeAspect="1"/>
          </p:cNvPicPr>
          <p:nvPr/>
        </p:nvPicPr>
        <p:blipFill>
          <a:blip r:embed="rId4"/>
          <a:stretch>
            <a:fillRect/>
          </a:stretch>
        </p:blipFill>
        <p:spPr>
          <a:xfrm>
            <a:off x="6937695" y="3475646"/>
            <a:ext cx="1946247" cy="548721"/>
          </a:xfrm>
          <a:prstGeom prst="rect">
            <a:avLst/>
          </a:prstGeom>
        </p:spPr>
      </p:pic>
      <p:pic>
        <p:nvPicPr>
          <p:cNvPr id="20" name="Grafik 19">
            <a:extLst>
              <a:ext uri="{FF2B5EF4-FFF2-40B4-BE49-F238E27FC236}">
                <a16:creationId xmlns:a16="http://schemas.microsoft.com/office/drawing/2014/main" id="{CA9F1B7E-CC9F-4EB6-F7B2-9EADE90AB12F}"/>
              </a:ext>
            </a:extLst>
          </p:cNvPr>
          <p:cNvPicPr>
            <a:picLocks noChangeAspect="1"/>
          </p:cNvPicPr>
          <p:nvPr/>
        </p:nvPicPr>
        <p:blipFill>
          <a:blip r:embed="rId5"/>
          <a:stretch>
            <a:fillRect/>
          </a:stretch>
        </p:blipFill>
        <p:spPr>
          <a:xfrm>
            <a:off x="6937695" y="2725937"/>
            <a:ext cx="4908460" cy="488342"/>
          </a:xfrm>
          <a:prstGeom prst="rect">
            <a:avLst/>
          </a:prstGeom>
        </p:spPr>
      </p:pic>
      <p:pic>
        <p:nvPicPr>
          <p:cNvPr id="22" name="Grafik 21">
            <a:extLst>
              <a:ext uri="{FF2B5EF4-FFF2-40B4-BE49-F238E27FC236}">
                <a16:creationId xmlns:a16="http://schemas.microsoft.com/office/drawing/2014/main" id="{27FD6B13-1421-7607-33DC-189B123084BF}"/>
              </a:ext>
            </a:extLst>
          </p:cNvPr>
          <p:cNvPicPr>
            <a:picLocks noChangeAspect="1"/>
          </p:cNvPicPr>
          <p:nvPr/>
        </p:nvPicPr>
        <p:blipFill>
          <a:blip r:embed="rId6"/>
          <a:stretch>
            <a:fillRect/>
          </a:stretch>
        </p:blipFill>
        <p:spPr>
          <a:xfrm>
            <a:off x="6981124" y="5069092"/>
            <a:ext cx="4821601" cy="488342"/>
          </a:xfrm>
          <a:prstGeom prst="rect">
            <a:avLst/>
          </a:prstGeom>
        </p:spPr>
      </p:pic>
      <p:pic>
        <p:nvPicPr>
          <p:cNvPr id="26" name="Grafik 25">
            <a:extLst>
              <a:ext uri="{FF2B5EF4-FFF2-40B4-BE49-F238E27FC236}">
                <a16:creationId xmlns:a16="http://schemas.microsoft.com/office/drawing/2014/main" id="{4C34A689-EF3D-420E-C62E-69FF984CF508}"/>
              </a:ext>
            </a:extLst>
          </p:cNvPr>
          <p:cNvPicPr>
            <a:picLocks noChangeAspect="1"/>
          </p:cNvPicPr>
          <p:nvPr/>
        </p:nvPicPr>
        <p:blipFill>
          <a:blip r:embed="rId7"/>
          <a:stretch>
            <a:fillRect/>
          </a:stretch>
        </p:blipFill>
        <p:spPr>
          <a:xfrm>
            <a:off x="6937695" y="4232788"/>
            <a:ext cx="2638793" cy="552527"/>
          </a:xfrm>
          <a:prstGeom prst="rect">
            <a:avLst/>
          </a:prstGeom>
        </p:spPr>
      </p:pic>
    </p:spTree>
    <p:extLst>
      <p:ext uri="{BB962C8B-B14F-4D97-AF65-F5344CB8AC3E}">
        <p14:creationId xmlns:p14="http://schemas.microsoft.com/office/powerpoint/2010/main" val="72531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Validierung</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060000" y="1836738"/>
            <a:ext cx="8915402" cy="4137259"/>
          </a:xfrm>
        </p:spPr>
        <p:txBody>
          <a:bodyPr>
            <a:normAutofit/>
          </a:bodyPr>
          <a:lstStyle/>
          <a:p>
            <a:pPr marL="0" indent="0" algn="l">
              <a:buNone/>
            </a:pPr>
            <a:r>
              <a:rPr lang="de-AT" dirty="0">
                <a:solidFill>
                  <a:srgbClr val="374151"/>
                </a:solidFill>
                <a:latin typeface="Montserrat" panose="00000500000000000000" pitchFamily="2" charset="0"/>
              </a:rPr>
              <a:t>Mit Bootstrap</a:t>
            </a:r>
          </a:p>
          <a:p>
            <a:r>
              <a:rPr lang="de-AT" sz="1400" dirty="0">
                <a:solidFill>
                  <a:srgbClr val="374151"/>
                </a:solidFill>
                <a:latin typeface="Montserrat" panose="00000500000000000000" pitchFamily="2" charset="0"/>
              </a:rPr>
              <a:t>Visuelle Markierung aller Feld</a:t>
            </a:r>
          </a:p>
          <a:p>
            <a:r>
              <a:rPr lang="de-AT" sz="1400" dirty="0">
                <a:solidFill>
                  <a:srgbClr val="374151"/>
                </a:solidFill>
                <a:latin typeface="Montserrat" panose="00000500000000000000" pitchFamily="2" charset="0"/>
              </a:rPr>
              <a:t>Verbesserte Userexperience</a:t>
            </a:r>
          </a:p>
        </p:txBody>
      </p:sp>
      <p:sp>
        <p:nvSpPr>
          <p:cNvPr id="12" name="Inhaltsplatzhalter 11">
            <a:extLst>
              <a:ext uri="{FF2B5EF4-FFF2-40B4-BE49-F238E27FC236}">
                <a16:creationId xmlns:a16="http://schemas.microsoft.com/office/drawing/2014/main" id="{A70401B7-E317-B69C-4292-36479EEA8F7D}"/>
              </a:ext>
            </a:extLst>
          </p:cNvPr>
          <p:cNvSpPr>
            <a:spLocks noGrp="1"/>
          </p:cNvSpPr>
          <p:nvPr>
            <p:ph sz="half" idx="4294967295"/>
          </p:nvPr>
        </p:nvSpPr>
        <p:spPr>
          <a:xfrm>
            <a:off x="6690629" y="1836738"/>
            <a:ext cx="4572000" cy="4344987"/>
          </a:xfrm>
        </p:spPr>
        <p:txBody>
          <a:bodyPr>
            <a:normAutofit/>
          </a:bodyPr>
          <a:lstStyle/>
          <a:p>
            <a:pPr marL="0" indent="0">
              <a:buNone/>
            </a:pPr>
            <a:r>
              <a:rPr lang="de-AT" dirty="0">
                <a:solidFill>
                  <a:srgbClr val="374151"/>
                </a:solidFill>
                <a:latin typeface="Montserrat" panose="00000500000000000000" pitchFamily="2" charset="0"/>
              </a:rPr>
              <a:t>Ohne Bootstrap</a:t>
            </a:r>
          </a:p>
          <a:p>
            <a:r>
              <a:rPr lang="de-AT" sz="1400" dirty="0">
                <a:solidFill>
                  <a:srgbClr val="374151"/>
                </a:solidFill>
                <a:latin typeface="Montserrat" panose="00000500000000000000" pitchFamily="2" charset="0"/>
              </a:rPr>
              <a:t>Es wird nur das nächste Pflichtfeld validiert</a:t>
            </a:r>
          </a:p>
        </p:txBody>
      </p:sp>
      <p:pic>
        <p:nvPicPr>
          <p:cNvPr id="5" name="Grafik 4">
            <a:extLst>
              <a:ext uri="{FF2B5EF4-FFF2-40B4-BE49-F238E27FC236}">
                <a16:creationId xmlns:a16="http://schemas.microsoft.com/office/drawing/2014/main" id="{ABFBF7F6-9153-B1D5-B265-649D737F62F5}"/>
              </a:ext>
            </a:extLst>
          </p:cNvPr>
          <p:cNvPicPr>
            <a:picLocks noChangeAspect="1"/>
          </p:cNvPicPr>
          <p:nvPr/>
        </p:nvPicPr>
        <p:blipFill>
          <a:blip r:embed="rId2"/>
          <a:stretch>
            <a:fillRect/>
          </a:stretch>
        </p:blipFill>
        <p:spPr>
          <a:xfrm>
            <a:off x="1060000" y="3429000"/>
            <a:ext cx="5105461" cy="2277023"/>
          </a:xfrm>
          <a:prstGeom prst="rect">
            <a:avLst/>
          </a:prstGeom>
        </p:spPr>
      </p:pic>
      <p:pic>
        <p:nvPicPr>
          <p:cNvPr id="7" name="Grafik 6">
            <a:extLst>
              <a:ext uri="{FF2B5EF4-FFF2-40B4-BE49-F238E27FC236}">
                <a16:creationId xmlns:a16="http://schemas.microsoft.com/office/drawing/2014/main" id="{AC526358-164E-546B-FF75-80CD15A7AC0A}"/>
              </a:ext>
            </a:extLst>
          </p:cNvPr>
          <p:cNvPicPr>
            <a:picLocks noChangeAspect="1"/>
          </p:cNvPicPr>
          <p:nvPr/>
        </p:nvPicPr>
        <p:blipFill>
          <a:blip r:embed="rId3"/>
          <a:stretch>
            <a:fillRect/>
          </a:stretch>
        </p:blipFill>
        <p:spPr>
          <a:xfrm>
            <a:off x="6601249" y="3429000"/>
            <a:ext cx="5072645" cy="1785417"/>
          </a:xfrm>
          <a:prstGeom prst="rect">
            <a:avLst/>
          </a:prstGeom>
        </p:spPr>
      </p:pic>
      <p:sp>
        <p:nvSpPr>
          <p:cNvPr id="13" name="Inhaltsplatzhalter 2">
            <a:extLst>
              <a:ext uri="{FF2B5EF4-FFF2-40B4-BE49-F238E27FC236}">
                <a16:creationId xmlns:a16="http://schemas.microsoft.com/office/drawing/2014/main" id="{F8C77675-B2D3-DC3A-04FB-40669BA049A9}"/>
              </a:ext>
            </a:extLst>
          </p:cNvPr>
          <p:cNvSpPr txBox="1">
            <a:spLocks/>
          </p:cNvSpPr>
          <p:nvPr/>
        </p:nvSpPr>
        <p:spPr>
          <a:xfrm>
            <a:off x="1374127" y="1748770"/>
            <a:ext cx="8721595"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dirty="0">
                <a:solidFill>
                  <a:srgbClr val="374151"/>
                </a:solidFill>
                <a:latin typeface="Montserrat" panose="00000500000000000000" pitchFamily="2" charset="0"/>
              </a:rPr>
              <a:t/>
            </a:r>
            <a:br>
              <a:rPr lang="de-AT" dirty="0">
                <a:solidFill>
                  <a:srgbClr val="374151"/>
                </a:solidFill>
                <a:latin typeface="Montserrat" panose="00000500000000000000" pitchFamily="2" charset="0"/>
              </a:rPr>
            </a:br>
            <a:endParaRPr lang="de-AT" sz="1400" dirty="0">
              <a:solidFill>
                <a:srgbClr val="374151"/>
              </a:solidFill>
              <a:latin typeface="Montserrat" panose="00000500000000000000" pitchFamily="2" charset="0"/>
            </a:endParaRPr>
          </a:p>
        </p:txBody>
      </p:sp>
    </p:spTree>
    <p:extLst>
      <p:ext uri="{BB962C8B-B14F-4D97-AF65-F5344CB8AC3E}">
        <p14:creationId xmlns:p14="http://schemas.microsoft.com/office/powerpoint/2010/main" val="210958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260812" y="2947578"/>
            <a:ext cx="4026716" cy="1853023"/>
          </a:xfrm>
        </p:spPr>
        <p:txBody>
          <a:bodyPr anchor="ctr">
            <a:normAutofit/>
          </a:bodyPr>
          <a:lstStyle/>
          <a:p>
            <a:r>
              <a:rPr lang="de-AT" sz="3200" dirty="0"/>
              <a:t>Allgemeine Komponenten</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387390" cy="1853023"/>
          </a:xfrm>
        </p:spPr>
        <p:txBody>
          <a:bodyPr anchor="ctr">
            <a:normAutofit fontScale="85000" lnSpcReduction="20000"/>
          </a:bodyPr>
          <a:lstStyle/>
          <a:p>
            <a:r>
              <a:rPr lang="en-US" sz="1600" dirty="0">
                <a:solidFill>
                  <a:srgbClr val="212529"/>
                </a:solidFill>
                <a:latin typeface="system-ui"/>
              </a:rPr>
              <a:t>Accordion</a:t>
            </a:r>
            <a:br>
              <a:rPr lang="en-US" sz="1600" dirty="0">
                <a:solidFill>
                  <a:srgbClr val="212529"/>
                </a:solidFill>
                <a:latin typeface="system-ui"/>
              </a:rPr>
            </a:br>
            <a:r>
              <a:rPr lang="en-US" sz="1600" dirty="0">
                <a:solidFill>
                  <a:srgbClr val="212529"/>
                </a:solidFill>
                <a:latin typeface="system-ui"/>
              </a:rPr>
              <a:t>Buttons</a:t>
            </a:r>
            <a:br>
              <a:rPr lang="en-US" sz="1600" dirty="0">
                <a:solidFill>
                  <a:srgbClr val="212529"/>
                </a:solidFill>
                <a:latin typeface="system-ui"/>
              </a:rPr>
            </a:br>
            <a:r>
              <a:rPr lang="en-US" sz="1600" dirty="0">
                <a:solidFill>
                  <a:srgbClr val="212529"/>
                </a:solidFill>
                <a:latin typeface="system-ui"/>
              </a:rPr>
              <a:t>Carousel</a:t>
            </a:r>
            <a:br>
              <a:rPr lang="en-US" sz="1600" dirty="0">
                <a:solidFill>
                  <a:srgbClr val="212529"/>
                </a:solidFill>
                <a:latin typeface="system-ui"/>
              </a:rPr>
            </a:br>
            <a:r>
              <a:rPr lang="en-US" sz="1600" dirty="0">
                <a:solidFill>
                  <a:srgbClr val="212529"/>
                </a:solidFill>
                <a:latin typeface="system-ui"/>
              </a:rPr>
              <a:t>MODAL</a:t>
            </a:r>
            <a:br>
              <a:rPr lang="en-US" sz="1600" dirty="0">
                <a:solidFill>
                  <a:srgbClr val="212529"/>
                </a:solidFill>
                <a:latin typeface="system-ui"/>
              </a:rPr>
            </a:br>
            <a:r>
              <a:rPr lang="en-US" sz="1600" dirty="0">
                <a:solidFill>
                  <a:srgbClr val="212529"/>
                </a:solidFill>
                <a:latin typeface="system-ui"/>
              </a:rPr>
              <a:t>Navbar</a:t>
            </a:r>
            <a:br>
              <a:rPr lang="en-US" sz="1600" dirty="0">
                <a:solidFill>
                  <a:srgbClr val="212529"/>
                </a:solidFill>
                <a:latin typeface="system-ui"/>
              </a:rPr>
            </a:br>
            <a:r>
              <a:rPr lang="en-US" sz="1600" dirty="0">
                <a:solidFill>
                  <a:srgbClr val="212529"/>
                </a:solidFill>
                <a:latin typeface="system-ui"/>
              </a:rPr>
              <a:t>Spinners</a:t>
            </a:r>
            <a:br>
              <a:rPr lang="en-US" sz="1600" dirty="0">
                <a:solidFill>
                  <a:srgbClr val="212529"/>
                </a:solidFill>
                <a:latin typeface="system-ui"/>
              </a:rPr>
            </a:br>
            <a:r>
              <a:rPr lang="en-US" sz="1600" dirty="0">
                <a:solidFill>
                  <a:srgbClr val="212529"/>
                </a:solidFill>
                <a:latin typeface="system-ui"/>
              </a:rPr>
              <a:t>Toasts</a:t>
            </a:r>
            <a:br>
              <a:rPr lang="en-US" sz="1600" dirty="0">
                <a:solidFill>
                  <a:srgbClr val="212529"/>
                </a:solidFill>
                <a:latin typeface="system-ui"/>
              </a:rPr>
            </a:br>
            <a:r>
              <a:rPr lang="en-US" sz="1600" dirty="0">
                <a:solidFill>
                  <a:srgbClr val="212529"/>
                </a:solidFill>
                <a:latin typeface="system-ui"/>
              </a:rPr>
              <a:t>TOOLTIPS</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960" y="2146047"/>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014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Allgemeine Komponenten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10093624" cy="4710753"/>
          </a:xfrm>
        </p:spPr>
        <p:txBody>
          <a:bodyPr>
            <a:normAutofit/>
          </a:bodyPr>
          <a:lstStyle/>
          <a:p>
            <a:pPr lvl="1">
              <a:lnSpc>
                <a:spcPct val="150000"/>
              </a:lnSpc>
            </a:pPr>
            <a:r>
              <a:rPr lang="de-AT" dirty="0">
                <a:solidFill>
                  <a:srgbClr val="374151"/>
                </a:solidFill>
                <a:latin typeface="Montserrat" panose="00000500000000000000" pitchFamily="2" charset="0"/>
              </a:rPr>
              <a:t>Bootstrap beinhaltet eine Reihe von weiteren nützlichen Frontend-Komponenten</a:t>
            </a:r>
          </a:p>
          <a:p>
            <a:pPr lvl="2">
              <a:lnSpc>
                <a:spcPct val="150000"/>
              </a:lnSpc>
            </a:pPr>
            <a:r>
              <a:rPr lang="de-AT" dirty="0" err="1">
                <a:solidFill>
                  <a:srgbClr val="374151"/>
                </a:solidFill>
                <a:latin typeface="Montserrat" panose="00000500000000000000" pitchFamily="2" charset="0"/>
              </a:rPr>
              <a:t>Accordion</a:t>
            </a:r>
            <a:endParaRPr lang="de-AT" dirty="0">
              <a:solidFill>
                <a:srgbClr val="374151"/>
              </a:solidFill>
              <a:latin typeface="Montserrat" panose="00000500000000000000" pitchFamily="2" charset="0"/>
            </a:endParaRPr>
          </a:p>
          <a:p>
            <a:pPr lvl="2">
              <a:lnSpc>
                <a:spcPct val="150000"/>
              </a:lnSpc>
            </a:pPr>
            <a:r>
              <a:rPr lang="de-AT" dirty="0">
                <a:solidFill>
                  <a:srgbClr val="374151"/>
                </a:solidFill>
                <a:latin typeface="Montserrat" panose="00000500000000000000" pitchFamily="2" charset="0"/>
              </a:rPr>
              <a:t>Buttons</a:t>
            </a:r>
          </a:p>
          <a:p>
            <a:pPr lvl="2">
              <a:lnSpc>
                <a:spcPct val="150000"/>
              </a:lnSpc>
            </a:pPr>
            <a:r>
              <a:rPr lang="en-US" dirty="0">
                <a:solidFill>
                  <a:srgbClr val="374151"/>
                </a:solidFill>
                <a:latin typeface="Montserrat" panose="00000500000000000000" pitchFamily="2" charset="0"/>
              </a:rPr>
              <a:t>Carousel</a:t>
            </a:r>
          </a:p>
          <a:p>
            <a:pPr lvl="2">
              <a:lnSpc>
                <a:spcPct val="150000"/>
              </a:lnSpc>
            </a:pPr>
            <a:r>
              <a:rPr lang="en-US" dirty="0">
                <a:solidFill>
                  <a:srgbClr val="374151"/>
                </a:solidFill>
                <a:latin typeface="Montserrat" panose="00000500000000000000" pitchFamily="2" charset="0"/>
              </a:rPr>
              <a:t>Modal</a:t>
            </a:r>
          </a:p>
          <a:p>
            <a:pPr lvl="2">
              <a:lnSpc>
                <a:spcPct val="150000"/>
              </a:lnSpc>
            </a:pPr>
            <a:r>
              <a:rPr lang="en-US" dirty="0">
                <a:solidFill>
                  <a:srgbClr val="374151"/>
                </a:solidFill>
                <a:latin typeface="Montserrat" panose="00000500000000000000" pitchFamily="2" charset="0"/>
              </a:rPr>
              <a:t>Navbar</a:t>
            </a:r>
          </a:p>
          <a:p>
            <a:pPr lvl="2">
              <a:lnSpc>
                <a:spcPct val="150000"/>
              </a:lnSpc>
            </a:pPr>
            <a:r>
              <a:rPr lang="en-US" dirty="0">
                <a:solidFill>
                  <a:srgbClr val="374151"/>
                </a:solidFill>
                <a:latin typeface="Montserrat" panose="00000500000000000000" pitchFamily="2" charset="0"/>
              </a:rPr>
              <a:t>Spinners</a:t>
            </a:r>
          </a:p>
          <a:p>
            <a:pPr lvl="2">
              <a:lnSpc>
                <a:spcPct val="150000"/>
              </a:lnSpc>
            </a:pPr>
            <a:r>
              <a:rPr lang="en-US" dirty="0">
                <a:solidFill>
                  <a:srgbClr val="374151"/>
                </a:solidFill>
                <a:latin typeface="Montserrat" panose="00000500000000000000" pitchFamily="2" charset="0"/>
              </a:rPr>
              <a:t>Toasts</a:t>
            </a:r>
          </a:p>
          <a:p>
            <a:pPr lvl="2">
              <a:lnSpc>
                <a:spcPct val="150000"/>
              </a:lnSpc>
            </a:pPr>
            <a:r>
              <a:rPr lang="en-US" dirty="0">
                <a:solidFill>
                  <a:srgbClr val="374151"/>
                </a:solidFill>
                <a:latin typeface="Montserrat" panose="00000500000000000000" pitchFamily="2" charset="0"/>
              </a:rPr>
              <a:t>Tooltips</a:t>
            </a:r>
          </a:p>
          <a:p>
            <a:pPr lvl="2">
              <a:lnSpc>
                <a:spcPct val="150000"/>
              </a:lnSpc>
            </a:pPr>
            <a:r>
              <a:rPr lang="en-US" dirty="0">
                <a:solidFill>
                  <a:srgbClr val="374151"/>
                </a:solidFill>
                <a:latin typeface="Montserrat" panose="00000500000000000000" pitchFamily="2" charset="0"/>
              </a:rPr>
              <a:t>….</a:t>
            </a:r>
            <a:endParaRPr lang="de-AT" dirty="0">
              <a:solidFill>
                <a:srgbClr val="374151"/>
              </a:solidFill>
              <a:latin typeface="Montserrat" panose="00000500000000000000" pitchFamily="2" charset="0"/>
            </a:endParaRPr>
          </a:p>
        </p:txBody>
      </p:sp>
      <p:sp>
        <p:nvSpPr>
          <p:cNvPr id="16" name="Textfeld 15">
            <a:extLst>
              <a:ext uri="{FF2B5EF4-FFF2-40B4-BE49-F238E27FC236}">
                <a16:creationId xmlns:a16="http://schemas.microsoft.com/office/drawing/2014/main" id="{968D0BE2-668D-FF5F-5A5D-1992695D8F67}"/>
              </a:ext>
            </a:extLst>
          </p:cNvPr>
          <p:cNvSpPr txBox="1"/>
          <p:nvPr/>
        </p:nvSpPr>
        <p:spPr>
          <a:xfrm>
            <a:off x="3833768" y="6321837"/>
            <a:ext cx="7533315" cy="276999"/>
          </a:xfrm>
          <a:prstGeom prst="rect">
            <a:avLst/>
          </a:prstGeom>
          <a:noFill/>
        </p:spPr>
        <p:txBody>
          <a:bodyPr wrap="square" rtlCol="0">
            <a:spAutoFit/>
          </a:bodyPr>
          <a:lstStyle/>
          <a:p>
            <a:r>
              <a:rPr lang="de-AT" sz="1200" dirty="0">
                <a:hlinkClick r:id="rId2"/>
              </a:rPr>
              <a:t>https://getbootstrap.com/docs/5.3/components/accordion/</a:t>
            </a:r>
            <a:r>
              <a:rPr lang="de-AT" sz="1200" dirty="0"/>
              <a:t> </a:t>
            </a:r>
          </a:p>
        </p:txBody>
      </p:sp>
      <p:pic>
        <p:nvPicPr>
          <p:cNvPr id="5" name="Grafik 4">
            <a:extLst>
              <a:ext uri="{FF2B5EF4-FFF2-40B4-BE49-F238E27FC236}">
                <a16:creationId xmlns:a16="http://schemas.microsoft.com/office/drawing/2014/main" id="{B3513887-093B-4AA3-6BF8-D3EB04096A8E}"/>
              </a:ext>
            </a:extLst>
          </p:cNvPr>
          <p:cNvPicPr>
            <a:picLocks noChangeAspect="1"/>
          </p:cNvPicPr>
          <p:nvPr/>
        </p:nvPicPr>
        <p:blipFill>
          <a:blip r:embed="rId3"/>
          <a:stretch>
            <a:fillRect/>
          </a:stretch>
        </p:blipFill>
        <p:spPr>
          <a:xfrm>
            <a:off x="5179932" y="3034429"/>
            <a:ext cx="4184317" cy="1173978"/>
          </a:xfrm>
          <a:prstGeom prst="rect">
            <a:avLst/>
          </a:prstGeom>
        </p:spPr>
      </p:pic>
      <p:pic>
        <p:nvPicPr>
          <p:cNvPr id="7" name="Grafik 6">
            <a:extLst>
              <a:ext uri="{FF2B5EF4-FFF2-40B4-BE49-F238E27FC236}">
                <a16:creationId xmlns:a16="http://schemas.microsoft.com/office/drawing/2014/main" id="{485BEF68-C55D-7AAA-6160-AD8C331F3C36}"/>
              </a:ext>
            </a:extLst>
          </p:cNvPr>
          <p:cNvPicPr>
            <a:picLocks noChangeAspect="1"/>
          </p:cNvPicPr>
          <p:nvPr/>
        </p:nvPicPr>
        <p:blipFill>
          <a:blip r:embed="rId4"/>
          <a:stretch>
            <a:fillRect/>
          </a:stretch>
        </p:blipFill>
        <p:spPr>
          <a:xfrm>
            <a:off x="5261284" y="4233211"/>
            <a:ext cx="3648584" cy="628738"/>
          </a:xfrm>
          <a:prstGeom prst="rect">
            <a:avLst/>
          </a:prstGeom>
        </p:spPr>
      </p:pic>
      <p:pic>
        <p:nvPicPr>
          <p:cNvPr id="12" name="Grafik 11">
            <a:extLst>
              <a:ext uri="{FF2B5EF4-FFF2-40B4-BE49-F238E27FC236}">
                <a16:creationId xmlns:a16="http://schemas.microsoft.com/office/drawing/2014/main" id="{4A42D24E-92DF-D056-40B2-ABB290F08010}"/>
              </a:ext>
            </a:extLst>
          </p:cNvPr>
          <p:cNvPicPr>
            <a:picLocks noChangeAspect="1"/>
          </p:cNvPicPr>
          <p:nvPr/>
        </p:nvPicPr>
        <p:blipFill>
          <a:blip r:embed="rId5"/>
          <a:stretch>
            <a:fillRect/>
          </a:stretch>
        </p:blipFill>
        <p:spPr>
          <a:xfrm>
            <a:off x="5513211" y="2288179"/>
            <a:ext cx="5707703" cy="489232"/>
          </a:xfrm>
          <a:prstGeom prst="rect">
            <a:avLst/>
          </a:prstGeom>
        </p:spPr>
      </p:pic>
      <p:pic>
        <p:nvPicPr>
          <p:cNvPr id="14" name="Grafik 13">
            <a:extLst>
              <a:ext uri="{FF2B5EF4-FFF2-40B4-BE49-F238E27FC236}">
                <a16:creationId xmlns:a16="http://schemas.microsoft.com/office/drawing/2014/main" id="{0846F646-86DE-1724-5872-F1B668B62166}"/>
              </a:ext>
            </a:extLst>
          </p:cNvPr>
          <p:cNvPicPr>
            <a:picLocks noChangeAspect="1"/>
          </p:cNvPicPr>
          <p:nvPr/>
        </p:nvPicPr>
        <p:blipFill>
          <a:blip r:embed="rId6"/>
          <a:stretch>
            <a:fillRect/>
          </a:stretch>
        </p:blipFill>
        <p:spPr>
          <a:xfrm>
            <a:off x="5178873" y="4861949"/>
            <a:ext cx="3038899" cy="590632"/>
          </a:xfrm>
          <a:prstGeom prst="rect">
            <a:avLst/>
          </a:prstGeom>
        </p:spPr>
      </p:pic>
      <p:pic>
        <p:nvPicPr>
          <p:cNvPr id="17" name="Grafik 16">
            <a:extLst>
              <a:ext uri="{FF2B5EF4-FFF2-40B4-BE49-F238E27FC236}">
                <a16:creationId xmlns:a16="http://schemas.microsoft.com/office/drawing/2014/main" id="{BA2ED929-E611-00A5-FA4D-C83575296866}"/>
              </a:ext>
            </a:extLst>
          </p:cNvPr>
          <p:cNvPicPr>
            <a:picLocks noChangeAspect="1"/>
          </p:cNvPicPr>
          <p:nvPr/>
        </p:nvPicPr>
        <p:blipFill>
          <a:blip r:embed="rId7"/>
          <a:stretch>
            <a:fillRect/>
          </a:stretch>
        </p:blipFill>
        <p:spPr>
          <a:xfrm>
            <a:off x="8593039" y="5053350"/>
            <a:ext cx="3429479" cy="914528"/>
          </a:xfrm>
          <a:prstGeom prst="rect">
            <a:avLst/>
          </a:prstGeom>
        </p:spPr>
      </p:pic>
    </p:spTree>
    <p:extLst>
      <p:ext uri="{BB962C8B-B14F-4D97-AF65-F5344CB8AC3E}">
        <p14:creationId xmlns:p14="http://schemas.microsoft.com/office/powerpoint/2010/main" val="1097086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3" y="230073"/>
            <a:ext cx="8915402" cy="1371600"/>
          </a:xfrm>
        </p:spPr>
        <p:txBody>
          <a:bodyPr/>
          <a:lstStyle/>
          <a:p>
            <a:r>
              <a:rPr lang="de-AT" dirty="0"/>
              <a:t>Übung zu Content &amp; Formular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Befülle dein zuvor entworfenes Layout mit Bildern und Formularfeldern </a:t>
            </a:r>
          </a:p>
          <a:p>
            <a:pPr algn="l">
              <a:buFont typeface="Arial" panose="020B0604020202020204" pitchFamily="34" charset="0"/>
              <a:buChar char="•"/>
            </a:pPr>
            <a:r>
              <a:rPr lang="de-AT" sz="1600" dirty="0">
                <a:solidFill>
                  <a:srgbClr val="374151"/>
                </a:solidFill>
                <a:latin typeface="Montserrat" panose="00000500000000000000" pitchFamily="2" charset="0"/>
              </a:rPr>
              <a:t>Tipp: Fokus liegt darauf verschiedene Bootstrap Klassen anzuwenden und nicht auf perfekte Sinnhaftigkeit der Felder (Beispiel: Select – Lieblingspizza)</a:t>
            </a:r>
          </a:p>
          <a:p>
            <a:pPr algn="l">
              <a:buFont typeface="Arial" panose="020B0604020202020204" pitchFamily="34" charset="0"/>
              <a:buChar char="•"/>
            </a:pPr>
            <a:endParaRPr lang="de-AT" sz="1600" dirty="0">
              <a:solidFill>
                <a:srgbClr val="374151"/>
              </a:solidFill>
              <a:latin typeface="Montserrat" panose="00000500000000000000" pitchFamily="2" charset="0"/>
            </a:endParaRPr>
          </a:p>
          <a:p>
            <a:pPr algn="l">
              <a:buFont typeface="Arial" panose="020B0604020202020204" pitchFamily="34" charset="0"/>
              <a:buChar char="•"/>
            </a:pP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566557" y="3212717"/>
            <a:ext cx="3220019" cy="3220019"/>
          </a:xfrm>
          <a:prstGeom prst="rect">
            <a:avLst/>
          </a:prstGeom>
        </p:spPr>
      </p:pic>
      <p:pic>
        <p:nvPicPr>
          <p:cNvPr id="7" name="Grafik 6">
            <a:extLst>
              <a:ext uri="{FF2B5EF4-FFF2-40B4-BE49-F238E27FC236}">
                <a16:creationId xmlns:a16="http://schemas.microsoft.com/office/drawing/2014/main" id="{556727AC-A418-7E26-5EF2-A7247465E038}"/>
              </a:ext>
            </a:extLst>
          </p:cNvPr>
          <p:cNvPicPr>
            <a:picLocks noChangeAspect="1"/>
          </p:cNvPicPr>
          <p:nvPr/>
        </p:nvPicPr>
        <p:blipFill rotWithShape="1">
          <a:blip r:embed="rId5"/>
          <a:srcRect b="27832"/>
          <a:stretch/>
        </p:blipFill>
        <p:spPr>
          <a:xfrm>
            <a:off x="938503" y="3645380"/>
            <a:ext cx="6613321" cy="1702399"/>
          </a:xfrm>
          <a:prstGeom prst="rect">
            <a:avLst/>
          </a:prstGeom>
        </p:spPr>
      </p:pic>
    </p:spTree>
    <p:extLst>
      <p:ext uri="{BB962C8B-B14F-4D97-AF65-F5344CB8AC3E}">
        <p14:creationId xmlns:p14="http://schemas.microsoft.com/office/powerpoint/2010/main" val="488017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938502" y="230073"/>
            <a:ext cx="9631625" cy="1371600"/>
          </a:xfrm>
        </p:spPr>
        <p:txBody>
          <a:bodyPr/>
          <a:lstStyle/>
          <a:p>
            <a:r>
              <a:rPr lang="de-AT" dirty="0"/>
              <a:t>Übung zu Allgemeine Komponenten (20 min)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74553" y="1461080"/>
            <a:ext cx="6207272" cy="4137259"/>
          </a:xfrm>
        </p:spPr>
        <p:txBody>
          <a:bodyPr>
            <a:normAutofit/>
          </a:bodyPr>
          <a:lstStyle/>
          <a:p>
            <a:pPr algn="l">
              <a:buFont typeface="Arial" panose="020B0604020202020204" pitchFamily="34" charset="0"/>
              <a:buChar char="•"/>
            </a:pPr>
            <a:r>
              <a:rPr lang="de-AT" sz="1600" dirty="0">
                <a:solidFill>
                  <a:srgbClr val="374151"/>
                </a:solidFill>
                <a:latin typeface="Montserrat" panose="00000500000000000000" pitchFamily="2" charset="0"/>
              </a:rPr>
              <a:t>Verwende zusätzliche Bootstrap Komponenten, um das Formular noch zu </a:t>
            </a:r>
            <a:r>
              <a:rPr lang="de-AT" sz="1600" dirty="0" smtClean="0">
                <a:solidFill>
                  <a:srgbClr val="374151"/>
                </a:solidFill>
                <a:latin typeface="Montserrat" panose="00000500000000000000" pitchFamily="2" charset="0"/>
              </a:rPr>
              <a:t>erweitern</a:t>
            </a:r>
          </a:p>
          <a:p>
            <a:pPr marL="228600" lvl="2">
              <a:spcBef>
                <a:spcPts val="1000"/>
              </a:spcBef>
            </a:pPr>
            <a:r>
              <a:rPr lang="de-AT" sz="1600" dirty="0">
                <a:solidFill>
                  <a:srgbClr val="374151"/>
                </a:solidFill>
                <a:latin typeface="Montserrat" panose="00000500000000000000" pitchFamily="2" charset="0"/>
              </a:rPr>
              <a:t>Zurück-Button mit Funktion (</a:t>
            </a:r>
            <a:r>
              <a:rPr lang="de-AT" sz="1600" dirty="0" err="1">
                <a:solidFill>
                  <a:srgbClr val="374151"/>
                </a:solidFill>
                <a:latin typeface="Montserrat" panose="00000500000000000000" pitchFamily="2" charset="0"/>
              </a:rPr>
              <a:t>Bsp</a:t>
            </a:r>
            <a:r>
              <a:rPr lang="de-AT" sz="1600" dirty="0">
                <a:solidFill>
                  <a:srgbClr val="374151"/>
                </a:solidFill>
                <a:latin typeface="Montserrat" panose="00000500000000000000" pitchFamily="2" charset="0"/>
              </a:rPr>
              <a:t>: Einblenden eines </a:t>
            </a:r>
            <a:r>
              <a:rPr lang="de-AT" sz="1600" dirty="0" err="1">
                <a:solidFill>
                  <a:srgbClr val="374151"/>
                </a:solidFill>
                <a:latin typeface="Montserrat" panose="00000500000000000000" pitchFamily="2" charset="0"/>
              </a:rPr>
              <a:t>Modals</a:t>
            </a:r>
            <a:r>
              <a:rPr lang="de-AT" sz="1600" dirty="0">
                <a:solidFill>
                  <a:srgbClr val="374151"/>
                </a:solidFill>
                <a:latin typeface="Montserrat" panose="00000500000000000000" pitchFamily="2" charset="0"/>
              </a:rPr>
              <a:t>, eines </a:t>
            </a:r>
            <a:r>
              <a:rPr lang="de-AT" sz="1600" dirty="0" err="1">
                <a:solidFill>
                  <a:srgbClr val="374151"/>
                </a:solidFill>
                <a:latin typeface="Montserrat" panose="00000500000000000000" pitchFamily="2" charset="0"/>
              </a:rPr>
              <a:t>Alerts</a:t>
            </a:r>
            <a:r>
              <a:rPr lang="de-AT" sz="1600" dirty="0">
                <a:solidFill>
                  <a:srgbClr val="374151"/>
                </a:solidFill>
                <a:latin typeface="Montserrat" panose="00000500000000000000" pitchFamily="2" charset="0"/>
              </a:rPr>
              <a:t>, eines Toasters</a:t>
            </a:r>
            <a:r>
              <a:rPr lang="de-AT" sz="1600" dirty="0" smtClean="0">
                <a:solidFill>
                  <a:srgbClr val="374151"/>
                </a:solidFill>
                <a:latin typeface="Montserrat" panose="00000500000000000000" pitchFamily="2" charset="0"/>
              </a:rPr>
              <a:t>,….)</a:t>
            </a:r>
            <a:endParaRPr lang="de-AT" sz="1800" dirty="0">
              <a:solidFill>
                <a:srgbClr val="374151"/>
              </a:solidFill>
              <a:latin typeface="Montserrat" panose="00000500000000000000" pitchFamily="2" charset="0"/>
            </a:endParaRPr>
          </a:p>
          <a:p>
            <a:pPr algn="l">
              <a:buFont typeface="Arial" panose="020B0604020202020204" pitchFamily="34" charset="0"/>
              <a:buChar char="•"/>
            </a:pPr>
            <a:r>
              <a:rPr lang="de-AT" sz="1600" dirty="0">
                <a:solidFill>
                  <a:srgbClr val="374151"/>
                </a:solidFill>
                <a:latin typeface="Montserrat" panose="00000500000000000000" pitchFamily="2" charset="0"/>
              </a:rPr>
              <a:t>Optional:</a:t>
            </a:r>
          </a:p>
          <a:p>
            <a:pPr lvl="2"/>
            <a:r>
              <a:rPr lang="de-AT" dirty="0">
                <a:solidFill>
                  <a:srgbClr val="374151"/>
                </a:solidFill>
                <a:latin typeface="Montserrat" panose="00000500000000000000" pitchFamily="2" charset="0"/>
              </a:rPr>
              <a:t>Speichern mit Validierung der </a:t>
            </a:r>
            <a:r>
              <a:rPr lang="de-AT" dirty="0" smtClean="0">
                <a:solidFill>
                  <a:srgbClr val="374151"/>
                </a:solidFill>
                <a:latin typeface="Montserrat" panose="00000500000000000000" pitchFamily="2" charset="0"/>
              </a:rPr>
              <a:t>Felder</a:t>
            </a:r>
            <a:endParaRPr lang="de-AT" sz="1600" b="0" i="0" dirty="0">
              <a:solidFill>
                <a:srgbClr val="374151"/>
              </a:solidFill>
              <a:effectLst/>
              <a:latin typeface="Montserrat" panose="00000500000000000000" pitchFamily="2" charset="0"/>
            </a:endParaRPr>
          </a:p>
          <a:p>
            <a:pPr marL="0" indent="0" algn="l">
              <a:buNone/>
            </a:pPr>
            <a:endParaRPr lang="de-AT" sz="1600" dirty="0">
              <a:latin typeface="Montserrat" panose="00000500000000000000" pitchFamily="2" charset="0"/>
            </a:endParaRPr>
          </a:p>
        </p:txBody>
      </p:sp>
      <p:pic>
        <p:nvPicPr>
          <p:cNvPr id="4" name="Grafik 3">
            <a:extLst>
              <a:ext uri="{FF2B5EF4-FFF2-40B4-BE49-F238E27FC236}">
                <a16:creationId xmlns:a16="http://schemas.microsoft.com/office/drawing/2014/main" id="{54F8E91A-0332-C1E8-FD5E-4ACA2F6FE572}"/>
              </a:ext>
            </a:extLst>
          </p:cNvPr>
          <p:cNvPicPr>
            <a:picLocks noChangeAspect="1"/>
          </p:cNvPicPr>
          <p:nvPr/>
        </p:nvPicPr>
        <p:blipFill>
          <a:blip r:embed="rId2"/>
          <a:stretch>
            <a:fillRect/>
          </a:stretch>
        </p:blipFill>
        <p:spPr>
          <a:xfrm>
            <a:off x="8786504" y="1514474"/>
            <a:ext cx="2040625" cy="1807513"/>
          </a:xfrm>
          <a:prstGeom prst="rect">
            <a:avLst/>
          </a:prstGeom>
        </p:spPr>
      </p:pic>
      <p:pic>
        <p:nvPicPr>
          <p:cNvPr id="6" name="Grafik 5" descr="Eine Glühlampe">
            <a:extLst>
              <a:ext uri="{FF2B5EF4-FFF2-40B4-BE49-F238E27FC236}">
                <a16:creationId xmlns:a16="http://schemas.microsoft.com/office/drawing/2014/main" id="{82344569-B0D7-FD79-27C9-BC2095D9758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196806" y="3218604"/>
            <a:ext cx="3220019" cy="3220019"/>
          </a:xfrm>
          <a:prstGeom prst="rect">
            <a:avLst/>
          </a:prstGeom>
        </p:spPr>
      </p:pic>
      <p:pic>
        <p:nvPicPr>
          <p:cNvPr id="5" name="Grafik 4">
            <a:extLst>
              <a:ext uri="{FF2B5EF4-FFF2-40B4-BE49-F238E27FC236}">
                <a16:creationId xmlns:a16="http://schemas.microsoft.com/office/drawing/2014/main" id="{2FEEC7B9-DE5C-B307-6E33-D7B6C829E37E}"/>
              </a:ext>
            </a:extLst>
          </p:cNvPr>
          <p:cNvPicPr>
            <a:picLocks noChangeAspect="1"/>
          </p:cNvPicPr>
          <p:nvPr/>
        </p:nvPicPr>
        <p:blipFill>
          <a:blip r:embed="rId5"/>
          <a:stretch>
            <a:fillRect/>
          </a:stretch>
        </p:blipFill>
        <p:spPr>
          <a:xfrm>
            <a:off x="938502" y="3790901"/>
            <a:ext cx="6613321" cy="2358957"/>
          </a:xfrm>
          <a:prstGeom prst="rect">
            <a:avLst/>
          </a:prstGeom>
        </p:spPr>
      </p:pic>
    </p:spTree>
    <p:extLst>
      <p:ext uri="{BB962C8B-B14F-4D97-AF65-F5344CB8AC3E}">
        <p14:creationId xmlns:p14="http://schemas.microsoft.com/office/powerpoint/2010/main" val="194821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Einleitung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108659" y="2502486"/>
            <a:ext cx="3544127" cy="1853023"/>
          </a:xfrm>
        </p:spPr>
        <p:txBody>
          <a:bodyPr anchor="ctr">
            <a:normAutofit/>
          </a:bodyPr>
          <a:lstStyle/>
          <a:p>
            <a:r>
              <a:rPr lang="en-US" sz="1200" dirty="0">
                <a:solidFill>
                  <a:srgbClr val="212529"/>
                </a:solidFill>
                <a:latin typeface="system-ui"/>
              </a:rPr>
              <a:t>Was </a:t>
            </a:r>
            <a:r>
              <a:rPr lang="en-US" sz="1200" dirty="0" err="1">
                <a:solidFill>
                  <a:srgbClr val="212529"/>
                </a:solidFill>
                <a:latin typeface="system-ui"/>
              </a:rPr>
              <a:t>ist</a:t>
            </a:r>
            <a:r>
              <a:rPr lang="en-US" sz="1200" dirty="0">
                <a:solidFill>
                  <a:srgbClr val="212529"/>
                </a:solidFill>
                <a:latin typeface="system-ui"/>
              </a:rPr>
              <a:t> Bootstrap?</a:t>
            </a:r>
            <a:br>
              <a:rPr lang="en-US" sz="1200" dirty="0">
                <a:solidFill>
                  <a:srgbClr val="212529"/>
                </a:solidFill>
                <a:latin typeface="system-ui"/>
              </a:rPr>
            </a:br>
            <a:r>
              <a:rPr lang="en-US" sz="1200" dirty="0">
                <a:solidFill>
                  <a:srgbClr val="212529"/>
                </a:solidFill>
                <a:latin typeface="system-ui"/>
              </a:rPr>
              <a:t/>
            </a:r>
            <a:br>
              <a:rPr lang="en-US" sz="1200" dirty="0">
                <a:solidFill>
                  <a:srgbClr val="212529"/>
                </a:solidFill>
                <a:latin typeface="system-ui"/>
              </a:rPr>
            </a:br>
            <a:r>
              <a:rPr lang="en-US" sz="1200" dirty="0" err="1">
                <a:solidFill>
                  <a:srgbClr val="212529"/>
                </a:solidFill>
                <a:latin typeface="system-ui"/>
              </a:rPr>
              <a:t>Vorteile</a:t>
            </a:r>
            <a:r>
              <a:rPr lang="en-US" sz="1200" dirty="0">
                <a:solidFill>
                  <a:srgbClr val="212529"/>
                </a:solidFill>
                <a:latin typeface="system-ui"/>
              </a:rPr>
              <a:t> von Bootstrap?</a:t>
            </a:r>
            <a:br>
              <a:rPr lang="en-US" sz="1200" dirty="0">
                <a:solidFill>
                  <a:srgbClr val="212529"/>
                </a:solidFill>
                <a:latin typeface="system-ui"/>
              </a:rPr>
            </a:br>
            <a:r>
              <a:rPr lang="en-US" sz="1200" b="0" i="0" dirty="0">
                <a:solidFill>
                  <a:srgbClr val="212529"/>
                </a:solidFill>
                <a:effectLst/>
                <a:latin typeface="system-ui"/>
              </a:rPr>
              <a:t/>
            </a:r>
            <a:br>
              <a:rPr lang="en-US" sz="1200" b="0" i="0" dirty="0">
                <a:solidFill>
                  <a:srgbClr val="212529"/>
                </a:solidFill>
                <a:effectLst/>
                <a:latin typeface="system-ui"/>
              </a:rPr>
            </a:br>
            <a:r>
              <a:rPr lang="en-US" sz="1200" b="0" i="0" dirty="0" err="1">
                <a:solidFill>
                  <a:srgbClr val="212529"/>
                </a:solidFill>
                <a:effectLst/>
                <a:latin typeface="system-ui"/>
              </a:rPr>
              <a:t>Wer</a:t>
            </a:r>
            <a:r>
              <a:rPr lang="en-US" sz="1200" b="0" i="0" dirty="0">
                <a:solidFill>
                  <a:srgbClr val="212529"/>
                </a:solidFill>
                <a:effectLst/>
                <a:latin typeface="system-ui"/>
              </a:rPr>
              <a:t> </a:t>
            </a:r>
            <a:r>
              <a:rPr lang="en-US" sz="1200" b="0" i="0" dirty="0" err="1">
                <a:solidFill>
                  <a:srgbClr val="212529"/>
                </a:solidFill>
                <a:effectLst/>
                <a:latin typeface="system-ui"/>
              </a:rPr>
              <a:t>verwendet</a:t>
            </a:r>
            <a:r>
              <a:rPr lang="en-US" sz="1200" b="0" i="0" dirty="0">
                <a:solidFill>
                  <a:srgbClr val="212529"/>
                </a:solidFill>
                <a:effectLst/>
                <a:latin typeface="system-ui"/>
              </a:rPr>
              <a:t> Bootstrap?</a:t>
            </a:r>
            <a:br>
              <a:rPr lang="en-US" sz="1200" b="0" i="0" dirty="0">
                <a:solidFill>
                  <a:srgbClr val="212529"/>
                </a:solidFill>
                <a:effectLst/>
                <a:latin typeface="system-ui"/>
              </a:rPr>
            </a:br>
            <a:r>
              <a:rPr lang="en-US" sz="1200" dirty="0">
                <a:solidFill>
                  <a:srgbClr val="212529"/>
                </a:solidFill>
                <a:latin typeface="system-ui"/>
              </a:rPr>
              <a:t/>
            </a:r>
            <a:br>
              <a:rPr lang="en-US" sz="1200" dirty="0">
                <a:solidFill>
                  <a:srgbClr val="212529"/>
                </a:solidFill>
                <a:latin typeface="system-ui"/>
              </a:rPr>
            </a:br>
            <a:r>
              <a:rPr lang="en-US" sz="1200" dirty="0">
                <a:solidFill>
                  <a:srgbClr val="212529"/>
                </a:solidFill>
                <a:latin typeface="system-ui"/>
              </a:rPr>
              <a:t>Wie </a:t>
            </a:r>
            <a:r>
              <a:rPr lang="en-US" sz="1200" dirty="0" err="1">
                <a:solidFill>
                  <a:srgbClr val="212529"/>
                </a:solidFill>
                <a:latin typeface="system-ui"/>
              </a:rPr>
              <a:t>Integriere</a:t>
            </a:r>
            <a:r>
              <a:rPr lang="en-US" sz="1200" dirty="0">
                <a:solidFill>
                  <a:srgbClr val="212529"/>
                </a:solidFill>
                <a:latin typeface="system-ui"/>
              </a:rPr>
              <a:t> ich Bootstrap?</a:t>
            </a:r>
            <a:endParaRPr lang="en-US" sz="1200" b="0" i="0" dirty="0">
              <a:solidFill>
                <a:srgbClr val="212529"/>
              </a:solidFill>
              <a:effectLst/>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105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730654" y="2804493"/>
            <a:ext cx="4230498" cy="1853023"/>
          </a:xfrm>
        </p:spPr>
        <p:txBody>
          <a:bodyPr anchor="ctr">
            <a:normAutofit/>
          </a:bodyPr>
          <a:lstStyle/>
          <a:p>
            <a:r>
              <a:rPr lang="de-AT" sz="3200" dirty="0"/>
              <a:t>Fragen &amp; Antworten</a:t>
            </a: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959" y="2226216"/>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304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Fragen &amp; Antworten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1374127" y="1748770"/>
            <a:ext cx="10093624" cy="4710753"/>
          </a:xfrm>
        </p:spPr>
        <p:txBody>
          <a:bodyPr>
            <a:normAutofit/>
          </a:bodyPr>
          <a:lstStyle/>
          <a:p>
            <a:pPr lvl="1">
              <a:lnSpc>
                <a:spcPct val="150000"/>
              </a:lnSpc>
            </a:pPr>
            <a:r>
              <a:rPr lang="de-AT" dirty="0">
                <a:solidFill>
                  <a:srgbClr val="374151"/>
                </a:solidFill>
                <a:latin typeface="Montserrat" panose="00000500000000000000" pitchFamily="2" charset="0"/>
              </a:rPr>
              <a:t>Zeit, um eure Fragen zu klären!</a:t>
            </a:r>
          </a:p>
          <a:p>
            <a:pPr marL="274320" lvl="1" indent="0">
              <a:lnSpc>
                <a:spcPct val="150000"/>
              </a:lnSpc>
              <a:buNone/>
            </a:pPr>
            <a:endParaRPr lang="de-AT" dirty="0">
              <a:solidFill>
                <a:srgbClr val="374151"/>
              </a:solidFill>
              <a:latin typeface="Montserrat" panose="00000500000000000000" pitchFamily="2" charset="0"/>
            </a:endParaRPr>
          </a:p>
        </p:txBody>
      </p:sp>
      <p:sp>
        <p:nvSpPr>
          <p:cNvPr id="11" name="Inhaltsplatzhalter 2">
            <a:extLst>
              <a:ext uri="{FF2B5EF4-FFF2-40B4-BE49-F238E27FC236}">
                <a16:creationId xmlns:a16="http://schemas.microsoft.com/office/drawing/2014/main" id="{0F037B21-2A96-B8E3-2A03-9E36ABA6C553}"/>
              </a:ext>
            </a:extLst>
          </p:cNvPr>
          <p:cNvSpPr txBox="1">
            <a:spLocks/>
          </p:cNvSpPr>
          <p:nvPr/>
        </p:nvSpPr>
        <p:spPr>
          <a:xfrm>
            <a:off x="1374127" y="1903085"/>
            <a:ext cx="10093624"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p:txBody>
      </p:sp>
      <p:pic>
        <p:nvPicPr>
          <p:cNvPr id="7" name="Grafik 6" descr="Eine Glühlampe">
            <a:extLst>
              <a:ext uri="{FF2B5EF4-FFF2-40B4-BE49-F238E27FC236}">
                <a16:creationId xmlns:a16="http://schemas.microsoft.com/office/drawing/2014/main" id="{82344569-B0D7-FD79-27C9-BC2095D9758C}"/>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263446" y="1946653"/>
            <a:ext cx="4314985" cy="4314985"/>
          </a:xfrm>
          <a:prstGeom prst="rect">
            <a:avLst/>
          </a:prstGeom>
        </p:spPr>
      </p:pic>
    </p:spTree>
    <p:extLst>
      <p:ext uri="{BB962C8B-B14F-4D97-AF65-F5344CB8AC3E}">
        <p14:creationId xmlns:p14="http://schemas.microsoft.com/office/powerpoint/2010/main" val="23203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3" y="370652"/>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753" y="3689055"/>
            <a:ext cx="1507761" cy="15077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ootstrap">
            <a:extLst>
              <a:ext uri="{FF2B5EF4-FFF2-40B4-BE49-F238E27FC236}">
                <a16:creationId xmlns:a16="http://schemas.microsoft.com/office/drawing/2014/main" id="{DE01FC52-F3B8-9C40-4E42-A9AA3E3E1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306" y="3536889"/>
            <a:ext cx="2196475" cy="181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Bootstrap?</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465392" y="2057400"/>
            <a:ext cx="9720394" cy="4137259"/>
          </a:xfrm>
        </p:spPr>
        <p:txBody>
          <a:bodyPr/>
          <a:lstStyle/>
          <a:p>
            <a:r>
              <a:rPr lang="en-US" sz="1700" b="0" i="0" dirty="0">
                <a:effectLst/>
                <a:latin typeface="Montserrat" panose="00000500000000000000" pitchFamily="2" charset="0"/>
              </a:rPr>
              <a:t>Bootstrap </a:t>
            </a:r>
            <a:r>
              <a:rPr lang="en-US" sz="1700" b="0" i="0" dirty="0" err="1">
                <a:effectLst/>
                <a:latin typeface="Montserrat" panose="00000500000000000000" pitchFamily="2" charset="0"/>
              </a:rPr>
              <a:t>ist</a:t>
            </a:r>
            <a:r>
              <a:rPr lang="en-US" sz="1700" b="0" i="0" dirty="0">
                <a:effectLst/>
                <a:latin typeface="Montserrat" panose="00000500000000000000" pitchFamily="2" charset="0"/>
              </a:rPr>
              <a:t> </a:t>
            </a:r>
            <a:r>
              <a:rPr lang="en-US" sz="1700" dirty="0" err="1">
                <a:latin typeface="Montserrat" panose="00000500000000000000" pitchFamily="2" charset="0"/>
              </a:rPr>
              <a:t>ein</a:t>
            </a:r>
            <a:r>
              <a:rPr lang="en-US" sz="1700" b="0" i="0" dirty="0">
                <a:effectLst/>
                <a:latin typeface="Montserrat" panose="00000500000000000000" pitchFamily="2" charset="0"/>
              </a:rPr>
              <a:t> </a:t>
            </a:r>
            <a:r>
              <a:rPr lang="en-US" sz="1700" b="0" i="0" dirty="0" err="1">
                <a:effectLst/>
                <a:latin typeface="Montserrat" panose="00000500000000000000" pitchFamily="2" charset="0"/>
              </a:rPr>
              <a:t>kostenloses</a:t>
            </a:r>
            <a:r>
              <a:rPr lang="en-US" sz="1700" dirty="0">
                <a:latin typeface="Montserrat" panose="00000500000000000000" pitchFamily="2" charset="0"/>
              </a:rPr>
              <a:t>, open-source</a:t>
            </a:r>
            <a:r>
              <a:rPr lang="en-US" sz="1700" b="0" i="0" dirty="0">
                <a:effectLst/>
                <a:latin typeface="Montserrat" panose="00000500000000000000" pitchFamily="2" charset="0"/>
              </a:rPr>
              <a:t> CSS framework </a:t>
            </a:r>
            <a:r>
              <a:rPr lang="en-US" sz="1700" dirty="0">
                <a:latin typeface="Montserrat" panose="00000500000000000000" pitchFamily="2" charset="0"/>
              </a:rPr>
              <a:t>für </a:t>
            </a:r>
            <a:r>
              <a:rPr lang="en-US" sz="1700" dirty="0" err="1">
                <a:latin typeface="Montserrat" panose="00000500000000000000" pitchFamily="2" charset="0"/>
              </a:rPr>
              <a:t>schnelle</a:t>
            </a:r>
            <a:r>
              <a:rPr lang="en-US" sz="1700" dirty="0">
                <a:latin typeface="Montserrat" panose="00000500000000000000" pitchFamily="2" charset="0"/>
              </a:rPr>
              <a:t> und </a:t>
            </a:r>
            <a:r>
              <a:rPr lang="en-US" sz="1700" dirty="0" err="1">
                <a:latin typeface="Montserrat" panose="00000500000000000000" pitchFamily="2" charset="0"/>
              </a:rPr>
              <a:t>einfache</a:t>
            </a:r>
            <a:r>
              <a:rPr lang="en-US" sz="1700" dirty="0">
                <a:latin typeface="Montserrat" panose="00000500000000000000" pitchFamily="2" charset="0"/>
              </a:rPr>
              <a:t> </a:t>
            </a:r>
            <a:r>
              <a:rPr lang="en-US" sz="1700" dirty="0" err="1">
                <a:latin typeface="Montserrat" panose="00000500000000000000" pitchFamily="2" charset="0"/>
              </a:rPr>
              <a:t>Webentwicklung</a:t>
            </a:r>
            <a:r>
              <a:rPr lang="en-US" sz="1700" dirty="0">
                <a:latin typeface="Montserrat" panose="00000500000000000000" pitchFamily="2" charset="0"/>
              </a:rPr>
              <a:t/>
            </a:r>
            <a:br>
              <a:rPr lang="en-US" sz="1700" dirty="0">
                <a:latin typeface="Montserrat" panose="00000500000000000000" pitchFamily="2" charset="0"/>
              </a:rPr>
            </a:br>
            <a:endParaRPr lang="en-US" sz="1700" b="0" i="0" dirty="0">
              <a:effectLst/>
              <a:latin typeface="Montserrat" panose="00000500000000000000" pitchFamily="2" charset="0"/>
            </a:endParaRPr>
          </a:p>
          <a:p>
            <a:r>
              <a:rPr lang="en-US" sz="1700" b="0" i="0" dirty="0">
                <a:effectLst/>
                <a:latin typeface="Montserrat" panose="00000500000000000000" pitchFamily="2" charset="0"/>
              </a:rPr>
              <a:t>Bootstrap </a:t>
            </a:r>
            <a:r>
              <a:rPr lang="en-US" sz="1700" b="0" i="0" dirty="0" err="1">
                <a:effectLst/>
                <a:latin typeface="Montserrat" panose="00000500000000000000" pitchFamily="2" charset="0"/>
              </a:rPr>
              <a:t>beinhaltet</a:t>
            </a:r>
            <a:r>
              <a:rPr lang="en-US" sz="1700" b="0" i="0" dirty="0">
                <a:effectLst/>
                <a:latin typeface="Montserrat" panose="00000500000000000000" pitchFamily="2" charset="0"/>
              </a:rPr>
              <a:t> HTML, CSS and JavaScript-</a:t>
            </a:r>
            <a:r>
              <a:rPr lang="en-US" sz="1700" b="0" i="0" dirty="0" err="1">
                <a:effectLst/>
                <a:latin typeface="Montserrat" panose="00000500000000000000" pitchFamily="2" charset="0"/>
              </a:rPr>
              <a:t>basierte</a:t>
            </a:r>
            <a:r>
              <a:rPr lang="en-US" sz="1700" b="0" i="0" dirty="0">
                <a:effectLst/>
                <a:latin typeface="Montserrat" panose="00000500000000000000" pitchFamily="2" charset="0"/>
              </a:rPr>
              <a:t> </a:t>
            </a:r>
            <a:r>
              <a:rPr lang="en-US" sz="1700" b="0" i="0" dirty="0" err="1">
                <a:effectLst/>
                <a:latin typeface="Montserrat" panose="00000500000000000000" pitchFamily="2" charset="0"/>
              </a:rPr>
              <a:t>Designvorlagen</a:t>
            </a:r>
            <a:r>
              <a:rPr lang="en-US" sz="1700" b="0" i="0" dirty="0">
                <a:effectLst/>
                <a:latin typeface="Montserrat" panose="00000500000000000000" pitchFamily="2" charset="0"/>
              </a:rPr>
              <a:t> für typography, forms, buttons, navigation, und </a:t>
            </a:r>
            <a:r>
              <a:rPr lang="en-US" sz="1700" b="0" i="0" dirty="0" err="1">
                <a:effectLst/>
                <a:latin typeface="Montserrat" panose="00000500000000000000" pitchFamily="2" charset="0"/>
              </a:rPr>
              <a:t>andere</a:t>
            </a:r>
            <a:r>
              <a:rPr lang="en-US" sz="1700" b="0" i="0" dirty="0">
                <a:effectLst/>
                <a:latin typeface="Montserrat" panose="00000500000000000000" pitchFamily="2" charset="0"/>
              </a:rPr>
              <a:t> </a:t>
            </a:r>
            <a:r>
              <a:rPr lang="en-US" sz="1700" dirty="0">
                <a:latin typeface="Montserrat" panose="00000500000000000000" pitchFamily="2" charset="0"/>
              </a:rPr>
              <a:t>Frontend</a:t>
            </a:r>
            <a:r>
              <a:rPr lang="en-US" sz="1700" b="0" i="0" dirty="0">
                <a:effectLst/>
                <a:latin typeface="Montserrat" panose="00000500000000000000" pitchFamily="2" charset="0"/>
              </a:rPr>
              <a:t> </a:t>
            </a:r>
            <a:r>
              <a:rPr lang="en-US" sz="1700" b="0" i="0" dirty="0" err="1">
                <a:effectLst/>
                <a:latin typeface="Montserrat" panose="00000500000000000000" pitchFamily="2" charset="0"/>
              </a:rPr>
              <a:t>Komponenten</a:t>
            </a:r>
            <a:endParaRPr lang="en-US" sz="1700" b="0" i="0" dirty="0">
              <a:effectLst/>
              <a:latin typeface="Montserrat" panose="00000500000000000000" pitchFamily="2" charset="0"/>
            </a:endParaRPr>
          </a:p>
          <a:p>
            <a:pPr marL="0" indent="0">
              <a:buNone/>
            </a:pPr>
            <a:r>
              <a:rPr lang="en-US" b="0" i="0" dirty="0">
                <a:effectLst/>
                <a:latin typeface="Montserrat" panose="00000500000000000000" pitchFamily="2" charset="0"/>
              </a:rPr>
              <a:t/>
            </a:r>
            <a:br>
              <a:rPr lang="en-US" b="0" i="0" dirty="0">
                <a:effectLst/>
                <a:latin typeface="Montserrat" panose="00000500000000000000" pitchFamily="2" charset="0"/>
              </a:rPr>
            </a:br>
            <a:endParaRPr lang="en-US"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grpSp>
        <p:nvGrpSpPr>
          <p:cNvPr id="12" name="Gruppieren 11">
            <a:extLst>
              <a:ext uri="{FF2B5EF4-FFF2-40B4-BE49-F238E27FC236}">
                <a16:creationId xmlns:a16="http://schemas.microsoft.com/office/drawing/2014/main" id="{0C283EB1-468D-1A01-BE57-D68A4DA262BF}"/>
              </a:ext>
            </a:extLst>
          </p:cNvPr>
          <p:cNvGrpSpPr/>
          <p:nvPr/>
        </p:nvGrpSpPr>
        <p:grpSpPr>
          <a:xfrm>
            <a:off x="1820410" y="3842158"/>
            <a:ext cx="8187515" cy="3015842"/>
            <a:chOff x="2499918" y="3900881"/>
            <a:chExt cx="8187515" cy="3015842"/>
          </a:xfrm>
        </p:grpSpPr>
        <p:pic>
          <p:nvPicPr>
            <p:cNvPr id="3078" name="Picture 6" descr=" Histroy of Bootstrap">
              <a:extLst>
                <a:ext uri="{FF2B5EF4-FFF2-40B4-BE49-F238E27FC236}">
                  <a16:creationId xmlns:a16="http://schemas.microsoft.com/office/drawing/2014/main" id="{939F4036-F074-CF8C-9C75-015FFFD24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918" y="4216572"/>
              <a:ext cx="6969503" cy="24465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m 7">
              <a:extLst>
                <a:ext uri="{FF2B5EF4-FFF2-40B4-BE49-F238E27FC236}">
                  <a16:creationId xmlns:a16="http://schemas.microsoft.com/office/drawing/2014/main" id="{897A3FCC-DEF1-234C-F597-7F6B479F4A81}"/>
                </a:ext>
              </a:extLst>
            </p:cNvPr>
            <p:cNvGraphicFramePr/>
            <p:nvPr>
              <p:extLst>
                <p:ext uri="{D42A27DB-BD31-4B8C-83A1-F6EECF244321}">
                  <p14:modId xmlns:p14="http://schemas.microsoft.com/office/powerpoint/2010/main" val="1776171874"/>
                </p:ext>
              </p:extLst>
            </p:nvPr>
          </p:nvGraphicFramePr>
          <p:xfrm>
            <a:off x="9168579" y="3900881"/>
            <a:ext cx="1480372" cy="3015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Grafik 9">
              <a:extLst>
                <a:ext uri="{FF2B5EF4-FFF2-40B4-BE49-F238E27FC236}">
                  <a16:creationId xmlns:a16="http://schemas.microsoft.com/office/drawing/2014/main" id="{9EB03B11-FD9F-B18C-90F6-F65A0304038A}"/>
                </a:ext>
              </a:extLst>
            </p:cNvPr>
            <p:cNvPicPr>
              <a:picLocks noChangeAspect="1"/>
            </p:cNvPicPr>
            <p:nvPr/>
          </p:nvPicPr>
          <p:blipFill>
            <a:blip r:embed="rId8"/>
            <a:stretch>
              <a:fillRect/>
            </a:stretch>
          </p:blipFill>
          <p:spPr>
            <a:xfrm>
              <a:off x="9594202" y="4672013"/>
              <a:ext cx="225111" cy="423423"/>
            </a:xfrm>
            <a:prstGeom prst="rect">
              <a:avLst/>
            </a:prstGeom>
          </p:spPr>
        </p:pic>
        <p:sp>
          <p:nvSpPr>
            <p:cNvPr id="11" name="Textfeld 10">
              <a:extLst>
                <a:ext uri="{FF2B5EF4-FFF2-40B4-BE49-F238E27FC236}">
                  <a16:creationId xmlns:a16="http://schemas.microsoft.com/office/drawing/2014/main" id="{D0CDDE0A-CB0A-CB76-8BE8-E70E0A7AB0FA}"/>
                </a:ext>
              </a:extLst>
            </p:cNvPr>
            <p:cNvSpPr txBox="1"/>
            <p:nvPr/>
          </p:nvSpPr>
          <p:spPr>
            <a:xfrm>
              <a:off x="9130096" y="4380043"/>
              <a:ext cx="1557337" cy="369332"/>
            </a:xfrm>
            <a:prstGeom prst="rect">
              <a:avLst/>
            </a:prstGeom>
            <a:noFill/>
          </p:spPr>
          <p:txBody>
            <a:bodyPr wrap="square" rtlCol="0">
              <a:spAutoFit/>
            </a:bodyPr>
            <a:lstStyle/>
            <a:p>
              <a:r>
                <a:rPr lang="de-AT" dirty="0">
                  <a:latin typeface="Yu Gothic UI Semibold" panose="020B0700000000000000" pitchFamily="34" charset="-128"/>
                  <a:ea typeface="Yu Gothic UI Semibold" panose="020B0700000000000000" pitchFamily="34" charset="-128"/>
                </a:rPr>
                <a:t>Bootstrap 5</a:t>
              </a:r>
            </a:p>
          </p:txBody>
        </p:sp>
      </p:grpSp>
    </p:spTree>
    <p:extLst>
      <p:ext uri="{BB962C8B-B14F-4D97-AF65-F5344CB8AC3E}">
        <p14:creationId xmlns:p14="http://schemas.microsoft.com/office/powerpoint/2010/main" val="949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Vorteile von Bootstrap?</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403408" y="2216791"/>
            <a:ext cx="9451946" cy="4137259"/>
          </a:xfrm>
        </p:spPr>
        <p:txBody>
          <a:bodyPr>
            <a:normAutofit fontScale="55000" lnSpcReduction="20000"/>
          </a:bodyPr>
          <a:lstStyle/>
          <a:p>
            <a:r>
              <a:rPr lang="en-US" sz="3300" b="0" i="0" dirty="0" err="1">
                <a:effectLst/>
                <a:latin typeface="Montserrat" panose="00000500000000000000" pitchFamily="2" charset="0"/>
              </a:rPr>
              <a:t>Einfach</a:t>
            </a:r>
            <a:r>
              <a:rPr lang="en-US" sz="3300" dirty="0" err="1">
                <a:latin typeface="Montserrat" panose="00000500000000000000" pitchFamily="2" charset="0"/>
              </a:rPr>
              <a:t>e</a:t>
            </a:r>
            <a:r>
              <a:rPr lang="en-US" sz="3300" dirty="0">
                <a:latin typeface="Montserrat" panose="00000500000000000000" pitchFamily="2" charset="0"/>
              </a:rPr>
              <a:t> </a:t>
            </a:r>
            <a:r>
              <a:rPr lang="en-US" sz="3300" dirty="0" err="1">
                <a:latin typeface="Montserrat" panose="00000500000000000000" pitchFamily="2" charset="0"/>
              </a:rPr>
              <a:t>Anwendung</a:t>
            </a:r>
            <a:r>
              <a:rPr lang="en-US" sz="3300" dirty="0">
                <a:latin typeface="Montserrat" panose="00000500000000000000" pitchFamily="2" charset="0"/>
              </a:rPr>
              <a:t/>
            </a:r>
            <a:br>
              <a:rPr lang="en-US" sz="3300" dirty="0">
                <a:latin typeface="Montserrat" panose="00000500000000000000" pitchFamily="2" charset="0"/>
              </a:rPr>
            </a:br>
            <a:r>
              <a:rPr lang="en-US" sz="2500" dirty="0" err="1">
                <a:latin typeface="Montserrat" panose="00000500000000000000" pitchFamily="2" charset="0"/>
              </a:rPr>
              <a:t>Basiswissen</a:t>
            </a:r>
            <a:r>
              <a:rPr lang="en-US" sz="2500" dirty="0">
                <a:latin typeface="Montserrat" panose="00000500000000000000" pitchFamily="2" charset="0"/>
              </a:rPr>
              <a:t> </a:t>
            </a:r>
            <a:r>
              <a:rPr lang="en-US" sz="2500" dirty="0" err="1">
                <a:latin typeface="Montserrat" panose="00000500000000000000" pitchFamily="2" charset="0"/>
              </a:rPr>
              <a:t>über</a:t>
            </a:r>
            <a:r>
              <a:rPr lang="en-US" sz="2500" dirty="0">
                <a:latin typeface="Montserrat" panose="00000500000000000000" pitchFamily="2" charset="0"/>
              </a:rPr>
              <a:t> HTML und CSS </a:t>
            </a:r>
            <a:r>
              <a:rPr lang="en-US" sz="2500" dirty="0" err="1">
                <a:latin typeface="Montserrat" panose="00000500000000000000" pitchFamily="2" charset="0"/>
              </a:rPr>
              <a:t>ist</a:t>
            </a:r>
            <a:r>
              <a:rPr lang="en-US" sz="2500" dirty="0">
                <a:latin typeface="Montserrat" panose="00000500000000000000" pitchFamily="2" charset="0"/>
              </a:rPr>
              <a:t> </a:t>
            </a:r>
            <a:r>
              <a:rPr lang="en-US" sz="2500" dirty="0" err="1">
                <a:latin typeface="Montserrat" panose="00000500000000000000" pitchFamily="2" charset="0"/>
              </a:rPr>
              <a:t>ausreichend</a:t>
            </a:r>
            <a:r>
              <a:rPr lang="en-US" sz="2500" dirty="0">
                <a:latin typeface="Montserrat" panose="00000500000000000000" pitchFamily="2" charset="0"/>
              </a:rPr>
              <a:t> um Bootstrap </a:t>
            </a:r>
            <a:r>
              <a:rPr lang="en-US" sz="2500" dirty="0" err="1">
                <a:latin typeface="Montserrat" panose="00000500000000000000" pitchFamily="2" charset="0"/>
              </a:rPr>
              <a:t>erfolgreich</a:t>
            </a:r>
            <a:r>
              <a:rPr lang="en-US" sz="2500" dirty="0">
                <a:latin typeface="Montserrat" panose="00000500000000000000" pitchFamily="2" charset="0"/>
              </a:rPr>
              <a:t> </a:t>
            </a:r>
            <a:r>
              <a:rPr lang="en-US" sz="2500" dirty="0" err="1">
                <a:latin typeface="Montserrat" panose="00000500000000000000" pitchFamily="2" charset="0"/>
              </a:rPr>
              <a:t>einzusetzen</a:t>
            </a:r>
            <a:r>
              <a:rPr lang="en-US" sz="2500" dirty="0">
                <a:latin typeface="Montserrat" panose="00000500000000000000" pitchFamily="2" charset="0"/>
              </a:rPr>
              <a:t/>
            </a:r>
            <a:br>
              <a:rPr lang="en-US" sz="2500" dirty="0">
                <a:latin typeface="Montserrat" panose="00000500000000000000" pitchFamily="2" charset="0"/>
              </a:rPr>
            </a:br>
            <a:endParaRPr lang="en-US" sz="3300" b="0" i="0" dirty="0">
              <a:effectLst/>
              <a:latin typeface="Montserrat" panose="00000500000000000000" pitchFamily="2" charset="0"/>
            </a:endParaRPr>
          </a:p>
          <a:p>
            <a:r>
              <a:rPr lang="en-US" sz="3300" b="0" i="0" dirty="0">
                <a:effectLst/>
                <a:latin typeface="Montserrat" panose="00000500000000000000" pitchFamily="2" charset="0"/>
              </a:rPr>
              <a:t>Responsive Design</a:t>
            </a:r>
            <a:br>
              <a:rPr lang="en-US" sz="3300" b="0" i="0" dirty="0">
                <a:effectLst/>
                <a:latin typeface="Montserrat" panose="00000500000000000000" pitchFamily="2" charset="0"/>
              </a:rPr>
            </a:br>
            <a:r>
              <a:rPr lang="en-US" sz="2500" b="0" i="0" dirty="0">
                <a:effectLst/>
                <a:latin typeface="Montserrat" panose="00000500000000000000" pitchFamily="2" charset="0"/>
              </a:rPr>
              <a:t>Bootstrap </a:t>
            </a:r>
            <a:r>
              <a:rPr lang="en-US" sz="2500" b="0" i="0" dirty="0" err="1">
                <a:effectLst/>
                <a:latin typeface="Montserrat" panose="00000500000000000000" pitchFamily="2" charset="0"/>
              </a:rPr>
              <a:t>Komponenten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passen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sich</a:t>
            </a:r>
            <a:r>
              <a:rPr lang="en-US" sz="2500" b="0" i="0" dirty="0">
                <a:effectLst/>
                <a:latin typeface="Montserrat" panose="00000500000000000000" pitchFamily="2" charset="0"/>
              </a:rPr>
              <a:t> </a:t>
            </a:r>
            <a:r>
              <a:rPr lang="en-US" sz="2500" b="0" i="0" dirty="0" err="1">
                <a:effectLst/>
                <a:latin typeface="Montserrat" panose="00000500000000000000" pitchFamily="2" charset="0"/>
              </a:rPr>
              <a:t>automatisch</a:t>
            </a:r>
            <a:r>
              <a:rPr lang="en-US" sz="2500" b="0" i="0" dirty="0">
                <a:effectLst/>
                <a:latin typeface="Montserrat" panose="00000500000000000000" pitchFamily="2" charset="0"/>
              </a:rPr>
              <a:t> an die </a:t>
            </a:r>
            <a:r>
              <a:rPr lang="en-US" sz="2500" dirty="0" err="1">
                <a:latin typeface="Montserrat" panose="00000500000000000000" pitchFamily="2" charset="0"/>
              </a:rPr>
              <a:t>aktuelle</a:t>
            </a:r>
            <a:r>
              <a:rPr lang="en-US" sz="2500" dirty="0">
                <a:latin typeface="Montserrat" panose="00000500000000000000" pitchFamily="2" charset="0"/>
              </a:rPr>
              <a:t> </a:t>
            </a:r>
            <a:r>
              <a:rPr lang="en-US" sz="2500" b="0" i="0" dirty="0" err="1">
                <a:effectLst/>
                <a:latin typeface="Montserrat" panose="00000500000000000000" pitchFamily="2" charset="0"/>
              </a:rPr>
              <a:t>Bildschirmgröße</a:t>
            </a:r>
            <a:r>
              <a:rPr lang="en-US" sz="2500" b="0" i="0" dirty="0">
                <a:effectLst/>
                <a:latin typeface="Montserrat" panose="00000500000000000000" pitchFamily="2" charset="0"/>
              </a:rPr>
              <a:t> an – “mobile first”</a:t>
            </a:r>
            <a:br>
              <a:rPr lang="en-US" sz="2500" b="0" i="0" dirty="0">
                <a:effectLst/>
                <a:latin typeface="Montserrat" panose="00000500000000000000" pitchFamily="2" charset="0"/>
              </a:rPr>
            </a:br>
            <a:endParaRPr lang="en-US" sz="2500" b="0" i="0" dirty="0">
              <a:effectLst/>
              <a:latin typeface="Montserrat" panose="00000500000000000000" pitchFamily="2" charset="0"/>
            </a:endParaRPr>
          </a:p>
          <a:p>
            <a:r>
              <a:rPr lang="en-US" sz="3300" dirty="0">
                <a:latin typeface="Montserrat" panose="00000500000000000000" pitchFamily="2" charset="0"/>
              </a:rPr>
              <a:t>Browser </a:t>
            </a:r>
            <a:r>
              <a:rPr lang="en-US" sz="3300" dirty="0" err="1">
                <a:latin typeface="Montserrat" panose="00000500000000000000" pitchFamily="2" charset="0"/>
              </a:rPr>
              <a:t>Kompatibilität</a:t>
            </a:r>
            <a:r>
              <a:rPr lang="en-US" sz="3300" dirty="0">
                <a:latin typeface="Montserrat" panose="00000500000000000000" pitchFamily="2" charset="0"/>
              </a:rPr>
              <a:t/>
            </a:r>
            <a:br>
              <a:rPr lang="en-US" sz="3300" dirty="0">
                <a:latin typeface="Montserrat" panose="00000500000000000000" pitchFamily="2" charset="0"/>
              </a:rPr>
            </a:br>
            <a:r>
              <a:rPr lang="en-US" sz="2500" dirty="0">
                <a:latin typeface="Montserrat" panose="00000500000000000000" pitchFamily="2" charset="0"/>
              </a:rPr>
              <a:t>Bootstrap 5 </a:t>
            </a:r>
            <a:r>
              <a:rPr lang="en-US" sz="2500" dirty="0" err="1">
                <a:latin typeface="Montserrat" panose="00000500000000000000" pitchFamily="2" charset="0"/>
              </a:rPr>
              <a:t>ist</a:t>
            </a:r>
            <a:r>
              <a:rPr lang="en-US" sz="2500" dirty="0">
                <a:latin typeface="Montserrat" panose="00000500000000000000" pitchFamily="2" charset="0"/>
              </a:rPr>
              <a:t> mit </a:t>
            </a:r>
            <a:r>
              <a:rPr lang="en-US" sz="2500" dirty="0" err="1">
                <a:latin typeface="Montserrat" panose="00000500000000000000" pitchFamily="2" charset="0"/>
              </a:rPr>
              <a:t>allen</a:t>
            </a:r>
            <a:r>
              <a:rPr lang="en-US" sz="2500" dirty="0">
                <a:latin typeface="Montserrat" panose="00000500000000000000" pitchFamily="2" charset="0"/>
              </a:rPr>
              <a:t> </a:t>
            </a:r>
            <a:r>
              <a:rPr lang="en-US" sz="2500" dirty="0" err="1">
                <a:latin typeface="Montserrat" panose="00000500000000000000" pitchFamily="2" charset="0"/>
              </a:rPr>
              <a:t>modernen</a:t>
            </a:r>
            <a:r>
              <a:rPr lang="en-US" sz="2500" dirty="0">
                <a:latin typeface="Montserrat" panose="00000500000000000000" pitchFamily="2" charset="0"/>
              </a:rPr>
              <a:t> </a:t>
            </a:r>
            <a:r>
              <a:rPr lang="en-US" sz="2500" dirty="0" err="1">
                <a:latin typeface="Montserrat" panose="00000500000000000000" pitchFamily="2" charset="0"/>
              </a:rPr>
              <a:t>Browsern</a:t>
            </a:r>
            <a:r>
              <a:rPr lang="en-US" sz="2500" dirty="0">
                <a:latin typeface="Montserrat" panose="00000500000000000000" pitchFamily="2" charset="0"/>
              </a:rPr>
              <a:t> </a:t>
            </a:r>
            <a:r>
              <a:rPr lang="en-US" sz="2500" dirty="0" err="1">
                <a:latin typeface="Montserrat" panose="00000500000000000000" pitchFamily="2" charset="0"/>
              </a:rPr>
              <a:t>kompatibel</a:t>
            </a:r>
            <a:r>
              <a:rPr lang="en-US" sz="2500" dirty="0">
                <a:latin typeface="Montserrat" panose="00000500000000000000" pitchFamily="2" charset="0"/>
              </a:rPr>
              <a:t> (Chrome, Firefox, Edge, Safari und Opera)</a:t>
            </a:r>
            <a:br>
              <a:rPr lang="en-US" sz="2500" dirty="0">
                <a:latin typeface="Montserrat" panose="00000500000000000000" pitchFamily="2" charset="0"/>
              </a:rPr>
            </a:br>
            <a:endParaRPr lang="en-US" sz="2500" b="0" i="0" dirty="0">
              <a:effectLst/>
              <a:latin typeface="Montserrat" panose="00000500000000000000" pitchFamily="2" charset="0"/>
            </a:endParaRPr>
          </a:p>
          <a:p>
            <a:r>
              <a:rPr lang="en-US" sz="3300" b="0" i="0" dirty="0" err="1">
                <a:effectLst/>
                <a:latin typeface="Montserrat" panose="00000500000000000000" pitchFamily="2" charset="0"/>
              </a:rPr>
              <a:t>Beschleunigung</a:t>
            </a:r>
            <a:r>
              <a:rPr lang="en-US" sz="3300" b="0" i="0" dirty="0">
                <a:effectLst/>
                <a:latin typeface="Montserrat" panose="00000500000000000000" pitchFamily="2" charset="0"/>
              </a:rPr>
              <a:t> der </a:t>
            </a:r>
            <a:r>
              <a:rPr lang="en-US" sz="3300" b="0" i="0" dirty="0" err="1">
                <a:effectLst/>
                <a:latin typeface="Montserrat" panose="00000500000000000000" pitchFamily="2" charset="0"/>
              </a:rPr>
              <a:t>Entwicklung</a:t>
            </a:r>
            <a:r>
              <a:rPr lang="en-US" sz="3300" b="0" i="0" dirty="0">
                <a:effectLst/>
                <a:latin typeface="Montserrat" panose="00000500000000000000" pitchFamily="2" charset="0"/>
              </a:rPr>
              <a:t/>
            </a:r>
            <a:br>
              <a:rPr lang="en-US" sz="3300" b="0" i="0" dirty="0">
                <a:effectLst/>
                <a:latin typeface="Montserrat" panose="00000500000000000000" pitchFamily="2" charset="0"/>
              </a:rPr>
            </a:br>
            <a:r>
              <a:rPr lang="en-US" sz="2500" b="0" i="0" dirty="0" err="1">
                <a:effectLst/>
                <a:latin typeface="Montserrat" panose="00000500000000000000" pitchFamily="2" charset="0"/>
              </a:rPr>
              <a:t>Durch</a:t>
            </a:r>
            <a:r>
              <a:rPr lang="en-US" sz="2500" b="0" i="0" dirty="0">
                <a:effectLst/>
                <a:latin typeface="Montserrat" panose="00000500000000000000" pitchFamily="2" charset="0"/>
              </a:rPr>
              <a:t> den </a:t>
            </a:r>
            <a:r>
              <a:rPr lang="en-US" sz="2500" b="0" i="0" dirty="0" err="1">
                <a:effectLst/>
                <a:latin typeface="Montserrat" panose="00000500000000000000" pitchFamily="2" charset="0"/>
              </a:rPr>
              <a:t>Einsatz</a:t>
            </a:r>
            <a:r>
              <a:rPr lang="en-US" sz="2500" b="0" i="0" dirty="0">
                <a:effectLst/>
                <a:latin typeface="Montserrat" panose="00000500000000000000" pitchFamily="2" charset="0"/>
              </a:rPr>
              <a:t> von </a:t>
            </a:r>
            <a:r>
              <a:rPr lang="en-US" sz="2500" b="0" i="0" dirty="0" err="1">
                <a:effectLst/>
                <a:latin typeface="Montserrat" panose="00000500000000000000" pitchFamily="2" charset="0"/>
              </a:rPr>
              <a:t>vorgefertigten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Komponenten</a:t>
            </a:r>
            <a:r>
              <a:rPr lang="en-US" sz="2500" b="0" i="0" dirty="0">
                <a:effectLst/>
                <a:latin typeface="Montserrat" panose="00000500000000000000" pitchFamily="2" charset="0"/>
              </a:rPr>
              <a:t>, </a:t>
            </a:r>
            <a:r>
              <a:rPr lang="en-US" sz="2500" b="0" i="0" dirty="0" err="1">
                <a:effectLst/>
                <a:latin typeface="Montserrat" panose="00000500000000000000" pitchFamily="2" charset="0"/>
              </a:rPr>
              <a:t>reduziert</a:t>
            </a:r>
            <a:r>
              <a:rPr lang="en-US" sz="2500" b="0" i="0" dirty="0">
                <a:effectLst/>
                <a:latin typeface="Montserrat" panose="00000500000000000000" pitchFamily="2" charset="0"/>
              </a:rPr>
              <a:t> </a:t>
            </a:r>
            <a:r>
              <a:rPr lang="en-US" sz="2500" b="0" i="0" dirty="0" err="1">
                <a:effectLst/>
                <a:latin typeface="Montserrat" panose="00000500000000000000" pitchFamily="2" charset="0"/>
              </a:rPr>
              <a:t>sich</a:t>
            </a:r>
            <a:r>
              <a:rPr lang="en-US" sz="2500" b="0" i="0" dirty="0">
                <a:effectLst/>
                <a:latin typeface="Montserrat" panose="00000500000000000000" pitchFamily="2" charset="0"/>
              </a:rPr>
              <a:t> die </a:t>
            </a:r>
            <a:r>
              <a:rPr lang="en-US" sz="2500" b="0" i="0" dirty="0" err="1">
                <a:effectLst/>
                <a:latin typeface="Montserrat" panose="00000500000000000000" pitchFamily="2" charset="0"/>
              </a:rPr>
              <a:t>Entwicklungszeit</a:t>
            </a:r>
            <a:r>
              <a:rPr lang="en-US" sz="2500" b="0" i="0" dirty="0">
                <a:effectLst/>
                <a:latin typeface="Montserrat" panose="00000500000000000000" pitchFamily="2" charset="0"/>
              </a:rPr>
              <a:t> </a:t>
            </a:r>
            <a:r>
              <a:rPr lang="en-US" sz="2500" b="0" i="0" dirty="0" err="1">
                <a:effectLst/>
                <a:latin typeface="Montserrat" panose="00000500000000000000" pitchFamily="2" charset="0"/>
              </a:rPr>
              <a:t>drastisch</a:t>
            </a:r>
            <a:r>
              <a:rPr lang="en-US" sz="2500" dirty="0">
                <a:latin typeface="Montserrat" panose="00000500000000000000" pitchFamily="2" charset="0"/>
              </a:rPr>
              <a:t>.</a:t>
            </a:r>
            <a:br>
              <a:rPr lang="en-US" sz="2500" dirty="0">
                <a:latin typeface="Montserrat" panose="00000500000000000000" pitchFamily="2" charset="0"/>
              </a:rPr>
            </a:br>
            <a:r>
              <a:rPr lang="en-US" sz="2500" dirty="0" err="1">
                <a:latin typeface="Montserrat" panose="00000500000000000000" pitchFamily="2" charset="0"/>
              </a:rPr>
              <a:t>Wiederverwendung</a:t>
            </a:r>
            <a:r>
              <a:rPr lang="en-US" sz="2500" dirty="0">
                <a:latin typeface="Montserrat" panose="00000500000000000000" pitchFamily="2" charset="0"/>
              </a:rPr>
              <a:t> von </a:t>
            </a:r>
            <a:r>
              <a:rPr lang="en-US" sz="2500" dirty="0" err="1">
                <a:latin typeface="Montserrat" panose="00000500000000000000" pitchFamily="2" charset="0"/>
              </a:rPr>
              <a:t>erprobten</a:t>
            </a:r>
            <a:r>
              <a:rPr lang="en-US" sz="2500" dirty="0">
                <a:latin typeface="Montserrat" panose="00000500000000000000" pitchFamily="2" charset="0"/>
              </a:rPr>
              <a:t> </a:t>
            </a:r>
            <a:r>
              <a:rPr lang="en-US" sz="2500" dirty="0" err="1">
                <a:latin typeface="Montserrat" panose="00000500000000000000" pitchFamily="2" charset="0"/>
              </a:rPr>
              <a:t>Konzepten</a:t>
            </a:r>
            <a:r>
              <a:rPr lang="en-US" b="0" i="0" dirty="0">
                <a:effectLst/>
                <a:latin typeface="Montserrat" panose="00000500000000000000" pitchFamily="2" charset="0"/>
              </a:rPr>
              <a:t/>
            </a:r>
            <a:br>
              <a:rPr lang="en-US" b="0" i="0" dirty="0">
                <a:effectLst/>
                <a:latin typeface="Montserrat" panose="00000500000000000000" pitchFamily="2" charset="0"/>
              </a:rPr>
            </a:br>
            <a:endParaRPr lang="en-US"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47355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B6B969-1410-BE76-CE13-C74452214745}"/>
              </a:ext>
            </a:extLst>
          </p:cNvPr>
          <p:cNvSpPr>
            <a:spLocks noGrp="1"/>
          </p:cNvSpPr>
          <p:nvPr>
            <p:ph type="title"/>
          </p:nvPr>
        </p:nvSpPr>
        <p:spPr/>
        <p:txBody>
          <a:bodyPr/>
          <a:lstStyle/>
          <a:p>
            <a:r>
              <a:rPr lang="de-AT" dirty="0"/>
              <a:t>Wer verwendet Bootstrap?</a:t>
            </a:r>
          </a:p>
        </p:txBody>
      </p:sp>
      <p:pic>
        <p:nvPicPr>
          <p:cNvPr id="2050" name="Picture 2">
            <a:extLst>
              <a:ext uri="{FF2B5EF4-FFF2-40B4-BE49-F238E27FC236}">
                <a16:creationId xmlns:a16="http://schemas.microsoft.com/office/drawing/2014/main" id="{31F116BB-36A6-F69E-DC6C-960FE7DED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978" y="2358197"/>
            <a:ext cx="855378" cy="8553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41E8609-B6F0-8B85-EB7F-4E87AFF28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806" y="3311260"/>
            <a:ext cx="11334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74336E4-4C73-DAA5-98E9-AD00630F584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868873" y="2784766"/>
            <a:ext cx="2371415" cy="6442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to Know About Udemy">
            <a:extLst>
              <a:ext uri="{FF2B5EF4-FFF2-40B4-BE49-F238E27FC236}">
                <a16:creationId xmlns:a16="http://schemas.microsoft.com/office/drawing/2014/main" id="{2AACA310-8F67-F2FC-3863-E209C0C696E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718067" y="4244710"/>
            <a:ext cx="2418724" cy="161331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ostman (API) - Testautomatisierung.org">
            <a:extLst>
              <a:ext uri="{FF2B5EF4-FFF2-40B4-BE49-F238E27FC236}">
                <a16:creationId xmlns:a16="http://schemas.microsoft.com/office/drawing/2014/main" id="{6640E6D7-7EF1-8B1D-89B9-7214DE9B3211}"/>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495765" y="4244710"/>
            <a:ext cx="1818997" cy="111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nodeType="with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fade">
                                      <p:cBhvr>
                                        <p:cTn id="16" dur="500"/>
                                        <p:tgtEl>
                                          <p:spTgt spid="2056"/>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a:xfrm>
            <a:off x="1253277" y="572549"/>
            <a:ext cx="9812675" cy="1371600"/>
          </a:xfrm>
        </p:spPr>
        <p:txBody>
          <a:bodyPr/>
          <a:lstStyle/>
          <a:p>
            <a:r>
              <a:rPr lang="de-AT" dirty="0"/>
              <a:t> Wie integriere ich Bootstrap in meinem Projekt?</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202071" y="1981899"/>
            <a:ext cx="10458625" cy="4641209"/>
          </a:xfrm>
        </p:spPr>
        <p:txBody>
          <a:bodyPr>
            <a:normAutofit/>
          </a:bodyPr>
          <a:lstStyle/>
          <a:p>
            <a:r>
              <a:rPr lang="en-US" sz="1600" b="0" i="0" dirty="0" err="1">
                <a:effectLst/>
                <a:latin typeface="Montserrat" panose="00000500000000000000" pitchFamily="2" charset="0"/>
              </a:rPr>
              <a:t>Einfach</a:t>
            </a:r>
            <a:r>
              <a:rPr lang="en-US" sz="1600" dirty="0" err="1">
                <a:latin typeface="Montserrat" panose="00000500000000000000" pitchFamily="2" charset="0"/>
              </a:rPr>
              <a:t>e</a:t>
            </a:r>
            <a:r>
              <a:rPr lang="en-US" sz="1600" dirty="0">
                <a:latin typeface="Montserrat" panose="00000500000000000000" pitchFamily="2" charset="0"/>
              </a:rPr>
              <a:t> </a:t>
            </a:r>
            <a:r>
              <a:rPr lang="en-US" sz="1600" dirty="0" err="1">
                <a:latin typeface="Montserrat" panose="00000500000000000000" pitchFamily="2" charset="0"/>
              </a:rPr>
              <a:t>Einbindung</a:t>
            </a:r>
            <a:r>
              <a:rPr lang="en-US" sz="1600" dirty="0">
                <a:latin typeface="Montserrat" panose="00000500000000000000" pitchFamily="2" charset="0"/>
              </a:rPr>
              <a:t> </a:t>
            </a:r>
            <a:r>
              <a:rPr lang="en-US" sz="1600" dirty="0" err="1">
                <a:latin typeface="Montserrat" panose="00000500000000000000" pitchFamily="2" charset="0"/>
              </a:rPr>
              <a:t>über</a:t>
            </a:r>
            <a:r>
              <a:rPr lang="en-US" sz="1600" dirty="0">
                <a:latin typeface="Montserrat" panose="00000500000000000000" pitchFamily="2" charset="0"/>
              </a:rPr>
              <a:t> CDN (Content Delivery Network)</a:t>
            </a:r>
            <a:br>
              <a:rPr lang="en-US" sz="1600" dirty="0">
                <a:latin typeface="Montserrat" panose="00000500000000000000" pitchFamily="2" charset="0"/>
              </a:rPr>
            </a:br>
            <a:r>
              <a:rPr lang="en-US" sz="1600" dirty="0">
                <a:latin typeface="Montserrat" panose="00000500000000000000" pitchFamily="2" charset="0"/>
              </a:rPr>
              <a:t/>
            </a:r>
            <a:br>
              <a:rPr lang="en-US" sz="1600" dirty="0">
                <a:latin typeface="Montserrat" panose="00000500000000000000" pitchFamily="2" charset="0"/>
              </a:rPr>
            </a:br>
            <a:r>
              <a:rPr lang="en-US" sz="1400" dirty="0">
                <a:latin typeface="Montserrat" panose="00000500000000000000" pitchFamily="2" charset="0"/>
              </a:rPr>
              <a:t>CSS: </a:t>
            </a:r>
            <a:br>
              <a:rPr lang="en-US" sz="1400" dirty="0">
                <a:latin typeface="Montserrat" panose="00000500000000000000" pitchFamily="2" charset="0"/>
              </a:rPr>
            </a:br>
            <a:r>
              <a:rPr lang="en-US" sz="1200" dirty="0">
                <a:latin typeface="Montserrat" panose="00000500000000000000" pitchFamily="2" charset="0"/>
              </a:rPr>
              <a:t>&lt;link </a:t>
            </a:r>
            <a:r>
              <a:rPr lang="en-US" sz="1200" dirty="0" err="1">
                <a:latin typeface="Montserrat" panose="00000500000000000000" pitchFamily="2" charset="0"/>
              </a:rPr>
              <a:t>href</a:t>
            </a:r>
            <a:r>
              <a:rPr lang="en-US" sz="1200" dirty="0">
                <a:latin typeface="Montserrat" panose="00000500000000000000" pitchFamily="2" charset="0"/>
              </a:rPr>
              <a:t>="https://cdn.jsdelivr.net/</a:t>
            </a:r>
            <a:r>
              <a:rPr lang="en-US" sz="1200" dirty="0" err="1">
                <a:latin typeface="Montserrat" panose="00000500000000000000" pitchFamily="2" charset="0"/>
              </a:rPr>
              <a:t>npm</a:t>
            </a:r>
            <a:r>
              <a:rPr lang="en-US" sz="1200" dirty="0">
                <a:latin typeface="Montserrat" panose="00000500000000000000" pitchFamily="2" charset="0"/>
              </a:rPr>
              <a:t>/bootstrap@5.3.1/</a:t>
            </a:r>
            <a:r>
              <a:rPr lang="en-US" sz="1200" dirty="0" err="1">
                <a:latin typeface="Montserrat" panose="00000500000000000000" pitchFamily="2" charset="0"/>
              </a:rPr>
              <a:t>dist</a:t>
            </a:r>
            <a:r>
              <a:rPr lang="en-US" sz="1200" dirty="0">
                <a:latin typeface="Montserrat" panose="00000500000000000000" pitchFamily="2" charset="0"/>
              </a:rPr>
              <a:t>/</a:t>
            </a:r>
            <a:r>
              <a:rPr lang="en-US" sz="1200" dirty="0" err="1">
                <a:latin typeface="Montserrat" panose="00000500000000000000" pitchFamily="2" charset="0"/>
              </a:rPr>
              <a:t>css</a:t>
            </a:r>
            <a:r>
              <a:rPr lang="en-US" sz="1200" dirty="0">
                <a:latin typeface="Montserrat" panose="00000500000000000000" pitchFamily="2" charset="0"/>
              </a:rPr>
              <a:t>/bootstrap.min.css" </a:t>
            </a:r>
            <a:r>
              <a:rPr lang="en-US" sz="1200" dirty="0" err="1">
                <a:latin typeface="Montserrat" panose="00000500000000000000" pitchFamily="2" charset="0"/>
              </a:rPr>
              <a:t>rel</a:t>
            </a:r>
            <a:r>
              <a:rPr lang="en-US" sz="1200" dirty="0">
                <a:latin typeface="Montserrat" panose="00000500000000000000" pitchFamily="2" charset="0"/>
              </a:rPr>
              <a:t>="stylesheet" integrity="sha384-4bw+/</a:t>
            </a:r>
            <a:r>
              <a:rPr lang="en-US" sz="1200" dirty="0" err="1">
                <a:latin typeface="Montserrat" panose="00000500000000000000" pitchFamily="2" charset="0"/>
              </a:rPr>
              <a:t>aepP</a:t>
            </a:r>
            <a:r>
              <a:rPr lang="en-US" sz="1200" dirty="0">
                <a:latin typeface="Montserrat" panose="00000500000000000000" pitchFamily="2" charset="0"/>
              </a:rPr>
              <a:t>/YC94hEpVNVgiZdgIC5+VKNBQNGCHeKRQN+PtmoHDEXuppvnDJzQIu9" </a:t>
            </a:r>
            <a:r>
              <a:rPr lang="en-US" sz="1200" dirty="0" err="1">
                <a:latin typeface="Montserrat" panose="00000500000000000000" pitchFamily="2" charset="0"/>
              </a:rPr>
              <a:t>crossorigin</a:t>
            </a:r>
            <a:r>
              <a:rPr lang="en-US" sz="1200" dirty="0">
                <a:latin typeface="Montserrat" panose="00000500000000000000" pitchFamily="2" charset="0"/>
              </a:rPr>
              <a:t>="anonymous"&gt; </a:t>
            </a:r>
            <a:r>
              <a:rPr lang="en-US" sz="1400" dirty="0">
                <a:latin typeface="Montserrat" panose="00000500000000000000" pitchFamily="2" charset="0"/>
              </a:rPr>
              <a:t/>
            </a:r>
            <a:br>
              <a:rPr lang="en-US" sz="1400" dirty="0">
                <a:latin typeface="Montserrat" panose="00000500000000000000" pitchFamily="2" charset="0"/>
              </a:rPr>
            </a:br>
            <a:r>
              <a:rPr lang="en-US" sz="1400" dirty="0">
                <a:latin typeface="Montserrat" panose="00000500000000000000" pitchFamily="2" charset="0"/>
              </a:rPr>
              <a:t/>
            </a:r>
            <a:br>
              <a:rPr lang="en-US" sz="1400" dirty="0">
                <a:latin typeface="Montserrat" panose="00000500000000000000" pitchFamily="2" charset="0"/>
              </a:rPr>
            </a:br>
            <a:r>
              <a:rPr lang="en-US" sz="1400" dirty="0">
                <a:latin typeface="Montserrat" panose="00000500000000000000" pitchFamily="2" charset="0"/>
              </a:rPr>
              <a:t>JavaScript:</a:t>
            </a:r>
            <a:br>
              <a:rPr lang="en-US" sz="1400" dirty="0">
                <a:latin typeface="Montserrat" panose="00000500000000000000" pitchFamily="2" charset="0"/>
              </a:rPr>
            </a:br>
            <a:r>
              <a:rPr lang="en-US" sz="1200" dirty="0">
                <a:latin typeface="Montserrat" panose="00000500000000000000" pitchFamily="2" charset="0"/>
              </a:rPr>
              <a:t> &lt;script </a:t>
            </a:r>
            <a:r>
              <a:rPr lang="en-US" sz="1200" dirty="0" err="1">
                <a:latin typeface="Montserrat" panose="00000500000000000000" pitchFamily="2" charset="0"/>
              </a:rPr>
              <a:t>src</a:t>
            </a:r>
            <a:r>
              <a:rPr lang="en-US" sz="1200" dirty="0">
                <a:latin typeface="Montserrat" panose="00000500000000000000" pitchFamily="2" charset="0"/>
              </a:rPr>
              <a:t>="https://cdn.jsdelivr.net/</a:t>
            </a:r>
            <a:r>
              <a:rPr lang="en-US" sz="1200" dirty="0" err="1">
                <a:latin typeface="Montserrat" panose="00000500000000000000" pitchFamily="2" charset="0"/>
              </a:rPr>
              <a:t>npm</a:t>
            </a:r>
            <a:r>
              <a:rPr lang="en-US" sz="1200" dirty="0">
                <a:latin typeface="Montserrat" panose="00000500000000000000" pitchFamily="2" charset="0"/>
              </a:rPr>
              <a:t>/bootstrap@5.3.1/</a:t>
            </a:r>
            <a:r>
              <a:rPr lang="en-US" sz="1200" dirty="0" err="1">
                <a:latin typeface="Montserrat" panose="00000500000000000000" pitchFamily="2" charset="0"/>
              </a:rPr>
              <a:t>dist</a:t>
            </a:r>
            <a:r>
              <a:rPr lang="en-US" sz="1200" dirty="0">
                <a:latin typeface="Montserrat" panose="00000500000000000000" pitchFamily="2" charset="0"/>
              </a:rPr>
              <a:t>/</a:t>
            </a:r>
            <a:r>
              <a:rPr lang="en-US" sz="1200" dirty="0" err="1">
                <a:latin typeface="Montserrat" panose="00000500000000000000" pitchFamily="2" charset="0"/>
              </a:rPr>
              <a:t>js</a:t>
            </a:r>
            <a:r>
              <a:rPr lang="en-US" sz="1200" dirty="0">
                <a:latin typeface="Montserrat" panose="00000500000000000000" pitchFamily="2" charset="0"/>
              </a:rPr>
              <a:t>/bootstrap.bundle.min.js" integrity="sha384-HwwvtgBNo3bZJJLYd8oVXjrBZt8cqVSpeBNS5n7C8IVInixGAoxmnlMuBnhbgrkm" </a:t>
            </a:r>
            <a:r>
              <a:rPr lang="en-US" sz="1200" dirty="0" err="1">
                <a:latin typeface="Montserrat" panose="00000500000000000000" pitchFamily="2" charset="0"/>
              </a:rPr>
              <a:t>crossorigin</a:t>
            </a:r>
            <a:r>
              <a:rPr lang="en-US" sz="1200" dirty="0">
                <a:latin typeface="Montserrat" panose="00000500000000000000" pitchFamily="2" charset="0"/>
              </a:rPr>
              <a:t>="anonymous"&gt;&lt;/script&gt;</a:t>
            </a:r>
            <a:br>
              <a:rPr lang="en-US" sz="1200" dirty="0">
                <a:latin typeface="Montserrat" panose="00000500000000000000" pitchFamily="2" charset="0"/>
              </a:rPr>
            </a:br>
            <a:endParaRPr lang="en-US" sz="1600" b="0" i="0" dirty="0">
              <a:effectLst/>
              <a:latin typeface="Montserrat" panose="00000500000000000000" pitchFamily="2" charset="0"/>
            </a:endParaRPr>
          </a:p>
          <a:p>
            <a:r>
              <a:rPr lang="en-US" sz="1600" b="0" i="0" dirty="0">
                <a:effectLst/>
                <a:latin typeface="Montserrat" panose="00000500000000000000" pitchFamily="2" charset="0"/>
              </a:rPr>
              <a:t>Download der </a:t>
            </a:r>
            <a:r>
              <a:rPr lang="en-US" sz="1600" b="0" i="0" dirty="0" err="1">
                <a:effectLst/>
                <a:latin typeface="Montserrat" panose="00000500000000000000" pitchFamily="2" charset="0"/>
              </a:rPr>
              <a:t>aktuellsten</a:t>
            </a:r>
            <a:r>
              <a:rPr lang="en-US" sz="1600" b="0" i="0" dirty="0">
                <a:effectLst/>
                <a:latin typeface="Montserrat" panose="00000500000000000000" pitchFamily="2" charset="0"/>
              </a:rPr>
              <a:t> Version von </a:t>
            </a:r>
            <a:r>
              <a:rPr lang="en-US" sz="1600" b="0" i="0" dirty="0">
                <a:effectLst/>
                <a:latin typeface="Montserrat" panose="00000500000000000000" pitchFamily="2" charset="0"/>
                <a:hlinkClick r:id="rId2"/>
              </a:rPr>
              <a:t>https://getbootstrap.com/</a:t>
            </a:r>
            <a:r>
              <a:rPr lang="en-US" sz="1600" b="0" i="0" dirty="0">
                <a:effectLst/>
                <a:latin typeface="Montserrat" panose="00000500000000000000" pitchFamily="2" charset="0"/>
              </a:rPr>
              <a:t> </a:t>
            </a:r>
          </a:p>
          <a:p>
            <a:endParaRPr lang="en-US" sz="1600" dirty="0">
              <a:latin typeface="Montserrat" panose="00000500000000000000" pitchFamily="2" charset="0"/>
            </a:endParaRPr>
          </a:p>
          <a:p>
            <a:r>
              <a:rPr lang="en-US" sz="1600" b="0" i="0" dirty="0">
                <a:effectLst/>
                <a:latin typeface="Montserrat" panose="00000500000000000000" pitchFamily="2" charset="0"/>
              </a:rPr>
              <a:t>Integration </a:t>
            </a:r>
            <a:r>
              <a:rPr lang="en-US" sz="1600" b="0" i="0" dirty="0" err="1">
                <a:effectLst/>
                <a:latin typeface="Montserrat" panose="00000500000000000000" pitchFamily="2" charset="0"/>
              </a:rPr>
              <a:t>über</a:t>
            </a:r>
            <a:r>
              <a:rPr lang="en-US" sz="1600" b="0" i="0" dirty="0">
                <a:effectLst/>
                <a:latin typeface="Montserrat" panose="00000500000000000000" pitchFamily="2" charset="0"/>
              </a:rPr>
              <a:t> </a:t>
            </a:r>
            <a:r>
              <a:rPr lang="en-US" sz="1600" b="0" i="0" dirty="0" err="1">
                <a:effectLst/>
                <a:latin typeface="Montserrat" panose="00000500000000000000" pitchFamily="2" charset="0"/>
              </a:rPr>
              <a:t>Packagemanager</a:t>
            </a:r>
            <a:r>
              <a:rPr lang="en-US" sz="1600" b="0" i="0" dirty="0">
                <a:effectLst/>
                <a:latin typeface="Montserrat" panose="00000500000000000000" pitchFamily="2" charset="0"/>
              </a:rPr>
              <a:t> </a:t>
            </a:r>
            <a:br>
              <a:rPr lang="en-US" sz="1600" b="0" i="0" dirty="0">
                <a:effectLst/>
                <a:latin typeface="Montserrat" panose="00000500000000000000" pitchFamily="2" charset="0"/>
              </a:rPr>
            </a:br>
            <a:r>
              <a:rPr lang="en-US" sz="1200" b="0" i="0" dirty="0" err="1">
                <a:effectLst/>
                <a:latin typeface="Montserrat" panose="00000500000000000000" pitchFamily="2" charset="0"/>
              </a:rPr>
              <a:t>Beispiel</a:t>
            </a:r>
            <a:r>
              <a:rPr lang="en-US" sz="1200" b="0" i="0" dirty="0">
                <a:effectLst/>
                <a:latin typeface="Montserrat" panose="00000500000000000000" pitchFamily="2" charset="0"/>
              </a:rPr>
              <a:t> für Node.js</a:t>
            </a:r>
            <a:r>
              <a:rPr lang="en-US" sz="1200" dirty="0">
                <a:latin typeface="Montserrat" panose="00000500000000000000" pitchFamily="2" charset="0"/>
              </a:rPr>
              <a:t>: </a:t>
            </a:r>
            <a:r>
              <a:rPr lang="en-US" sz="1200" dirty="0" err="1">
                <a:latin typeface="Montserrat" panose="00000500000000000000" pitchFamily="2" charset="0"/>
              </a:rPr>
              <a:t>npm</a:t>
            </a:r>
            <a:r>
              <a:rPr lang="en-US" sz="1200" dirty="0">
                <a:latin typeface="Montserrat" panose="00000500000000000000" pitchFamily="2" charset="0"/>
              </a:rPr>
              <a:t> install bootstrap@5.3.1</a:t>
            </a:r>
            <a:r>
              <a:rPr lang="en-US" sz="1600" b="0" i="0" dirty="0">
                <a:effectLst/>
                <a:latin typeface="Montserrat" panose="00000500000000000000" pitchFamily="2" charset="0"/>
              </a:rPr>
              <a:t/>
            </a:r>
            <a:br>
              <a:rPr lang="en-US" sz="1600" b="0" i="0" dirty="0">
                <a:effectLst/>
                <a:latin typeface="Montserrat" panose="00000500000000000000" pitchFamily="2" charset="0"/>
              </a:rPr>
            </a:br>
            <a:endParaRPr lang="en-US" sz="1200"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45469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a:xfrm>
            <a:off x="1253277" y="572549"/>
            <a:ext cx="9812675" cy="1371600"/>
          </a:xfrm>
        </p:spPr>
        <p:txBody>
          <a:bodyPr/>
          <a:lstStyle/>
          <a:p>
            <a:r>
              <a:rPr lang="de-AT" dirty="0"/>
              <a:t>Aufwärmübung (10 min)</a:t>
            </a:r>
          </a:p>
        </p:txBody>
      </p:sp>
      <p:sp>
        <p:nvSpPr>
          <p:cNvPr id="3" name="Inhaltsplatzhalter 2">
            <a:extLst>
              <a:ext uri="{FF2B5EF4-FFF2-40B4-BE49-F238E27FC236}">
                <a16:creationId xmlns:a16="http://schemas.microsoft.com/office/drawing/2014/main" id="{4A5BE335-D373-C792-A4ED-E35F6905E567}"/>
              </a:ext>
            </a:extLst>
          </p:cNvPr>
          <p:cNvSpPr>
            <a:spLocks noGrp="1"/>
          </p:cNvSpPr>
          <p:nvPr>
            <p:ph idx="1"/>
          </p:nvPr>
        </p:nvSpPr>
        <p:spPr>
          <a:xfrm>
            <a:off x="1202071" y="1981899"/>
            <a:ext cx="10458625" cy="4641209"/>
          </a:xfrm>
        </p:spPr>
        <p:txBody>
          <a:bodyPr>
            <a:noAutofit/>
          </a:bodyPr>
          <a:lstStyle/>
          <a:p>
            <a:r>
              <a:rPr lang="en-US" dirty="0" err="1" smtClean="0">
                <a:latin typeface="Montserrat" panose="00000500000000000000" pitchFamily="2" charset="0"/>
              </a:rPr>
              <a:t>Erstelle</a:t>
            </a:r>
            <a:r>
              <a:rPr lang="en-US" dirty="0" smtClean="0">
                <a:latin typeface="Montserrat" panose="00000500000000000000" pitchFamily="2" charset="0"/>
              </a:rPr>
              <a:t> </a:t>
            </a:r>
            <a:r>
              <a:rPr lang="en-US" dirty="0" err="1" smtClean="0">
                <a:latin typeface="Montserrat" panose="00000500000000000000" pitchFamily="2" charset="0"/>
              </a:rPr>
              <a:t>ein</a:t>
            </a:r>
            <a:r>
              <a:rPr lang="en-US" dirty="0" smtClean="0">
                <a:latin typeface="Montserrat" panose="00000500000000000000" pitchFamily="2" charset="0"/>
              </a:rPr>
              <a:t> </a:t>
            </a:r>
            <a:r>
              <a:rPr lang="en-US" dirty="0" err="1" smtClean="0">
                <a:latin typeface="Montserrat" panose="00000500000000000000" pitchFamily="2" charset="0"/>
              </a:rPr>
              <a:t>neues</a:t>
            </a:r>
            <a:r>
              <a:rPr lang="en-US" dirty="0" smtClean="0">
                <a:latin typeface="Montserrat" panose="00000500000000000000" pitchFamily="2" charset="0"/>
              </a:rPr>
              <a:t> Index.html File </a:t>
            </a:r>
            <a:r>
              <a:rPr lang="en-US" dirty="0" err="1" smtClean="0">
                <a:latin typeface="Montserrat" panose="00000500000000000000" pitchFamily="2" charset="0"/>
              </a:rPr>
              <a:t>unter</a:t>
            </a:r>
            <a:r>
              <a:rPr lang="en-US" dirty="0" smtClean="0">
                <a:latin typeface="Montserrat" panose="00000500000000000000" pitchFamily="2" charset="0"/>
              </a:rPr>
              <a:t> </a:t>
            </a:r>
            <a:r>
              <a:rPr lang="en-US" dirty="0" err="1" smtClean="0">
                <a:latin typeface="Montserrat" panose="00000500000000000000" pitchFamily="2" charset="0"/>
              </a:rPr>
              <a:t>Eure</a:t>
            </a:r>
            <a:r>
              <a:rPr lang="en-US" dirty="0" smtClean="0">
                <a:latin typeface="Montserrat" panose="00000500000000000000" pitchFamily="2" charset="0"/>
              </a:rPr>
              <a:t> </a:t>
            </a:r>
            <a:r>
              <a:rPr lang="en-US" dirty="0" err="1" smtClean="0">
                <a:latin typeface="Montserrat" panose="00000500000000000000" pitchFamily="2" charset="0"/>
              </a:rPr>
              <a:t>Codebeispiele</a:t>
            </a:r>
            <a:r>
              <a:rPr lang="en-US" dirty="0" smtClean="0">
                <a:latin typeface="Montserrat" panose="00000500000000000000" pitchFamily="2" charset="0"/>
              </a:rPr>
              <a:t>/</a:t>
            </a:r>
            <a:r>
              <a:rPr lang="en-US" dirty="0" err="1" smtClean="0">
                <a:latin typeface="Montserrat" panose="00000500000000000000" pitchFamily="2" charset="0"/>
              </a:rPr>
              <a:t>Dein</a:t>
            </a:r>
            <a:r>
              <a:rPr lang="en-US" dirty="0" smtClean="0">
                <a:latin typeface="Montserrat" panose="00000500000000000000" pitchFamily="2" charset="0"/>
              </a:rPr>
              <a:t> Name/Bootstrap</a:t>
            </a:r>
            <a:endParaRPr lang="en-US" dirty="0">
              <a:latin typeface="Montserrat" panose="00000500000000000000" pitchFamily="2" charset="0"/>
            </a:endParaRPr>
          </a:p>
          <a:p>
            <a:pPr lvl="1"/>
            <a:r>
              <a:rPr lang="en-US" sz="1400" b="0" i="0" dirty="0" err="1">
                <a:effectLst/>
                <a:latin typeface="Montserrat" panose="00000500000000000000" pitchFamily="2" charset="0"/>
              </a:rPr>
              <a:t>Überschrift</a:t>
            </a:r>
            <a:r>
              <a:rPr lang="en-US" sz="1400" b="0" i="0" dirty="0">
                <a:effectLst/>
                <a:latin typeface="Montserrat" panose="00000500000000000000" pitchFamily="2" charset="0"/>
              </a:rPr>
              <a:t> &lt;h1&gt;&lt;/h1&gt;</a:t>
            </a:r>
          </a:p>
          <a:p>
            <a:pPr lvl="1"/>
            <a:r>
              <a:rPr lang="en-US" sz="1400" dirty="0" err="1">
                <a:latin typeface="Montserrat" panose="00000500000000000000" pitchFamily="2" charset="0"/>
              </a:rPr>
              <a:t>Subüberschrift</a:t>
            </a:r>
            <a:r>
              <a:rPr lang="en-US" sz="1400" dirty="0">
                <a:latin typeface="Montserrat" panose="00000500000000000000" pitchFamily="2" charset="0"/>
              </a:rPr>
              <a:t> &lt;h3&gt;&lt;/h3&gt;</a:t>
            </a:r>
            <a:endParaRPr lang="en-US" sz="1400" b="0" i="0" dirty="0">
              <a:effectLst/>
              <a:latin typeface="Montserrat" panose="00000500000000000000" pitchFamily="2" charset="0"/>
            </a:endParaRPr>
          </a:p>
          <a:p>
            <a:pPr lvl="1"/>
            <a:r>
              <a:rPr lang="en-US" sz="1400" dirty="0" err="1">
                <a:latin typeface="Montserrat" panose="00000500000000000000" pitchFamily="2" charset="0"/>
              </a:rPr>
              <a:t>Textabschnitt</a:t>
            </a:r>
            <a:r>
              <a:rPr lang="en-US" sz="1400" dirty="0">
                <a:latin typeface="Montserrat" panose="00000500000000000000" pitchFamily="2" charset="0"/>
              </a:rPr>
              <a:t> &lt;p&gt;lorem ipsum&lt;/p&gt;</a:t>
            </a:r>
            <a:br>
              <a:rPr lang="en-US" sz="1400" dirty="0">
                <a:latin typeface="Montserrat" panose="00000500000000000000" pitchFamily="2" charset="0"/>
              </a:rPr>
            </a:br>
            <a:endParaRPr lang="en-US" sz="1400" b="0" i="0" dirty="0">
              <a:effectLst/>
              <a:latin typeface="Montserrat" panose="00000500000000000000" pitchFamily="2" charset="0"/>
            </a:endParaRPr>
          </a:p>
          <a:p>
            <a:r>
              <a:rPr lang="en-US" b="0" i="0" dirty="0" err="1">
                <a:effectLst/>
                <a:latin typeface="Montserrat" panose="00000500000000000000" pitchFamily="2" charset="0"/>
              </a:rPr>
              <a:t>Integriere</a:t>
            </a:r>
            <a:r>
              <a:rPr lang="en-US" b="0" i="0" dirty="0">
                <a:effectLst/>
                <a:latin typeface="Montserrat" panose="00000500000000000000" pitchFamily="2" charset="0"/>
              </a:rPr>
              <a:t> Bootstrap in </a:t>
            </a:r>
            <a:r>
              <a:rPr lang="en-US" b="0" i="0" dirty="0" err="1">
                <a:effectLst/>
                <a:latin typeface="Montserrat" panose="00000500000000000000" pitchFamily="2" charset="0"/>
              </a:rPr>
              <a:t>deinem</a:t>
            </a:r>
            <a:r>
              <a:rPr lang="en-US" b="0" i="0" dirty="0">
                <a:effectLst/>
                <a:latin typeface="Montserrat" panose="00000500000000000000" pitchFamily="2" charset="0"/>
              </a:rPr>
              <a:t> </a:t>
            </a:r>
            <a:r>
              <a:rPr lang="en-US" b="0" i="0" dirty="0" err="1">
                <a:effectLst/>
                <a:latin typeface="Montserrat" panose="00000500000000000000" pitchFamily="2" charset="0"/>
              </a:rPr>
              <a:t>Projekt</a:t>
            </a:r>
            <a:r>
              <a:rPr lang="en-US" dirty="0">
                <a:latin typeface="Montserrat" panose="00000500000000000000" pitchFamily="2" charset="0"/>
              </a:rPr>
              <a:t> </a:t>
            </a:r>
            <a:r>
              <a:rPr lang="en-US" dirty="0" err="1">
                <a:latin typeface="Montserrat" panose="00000500000000000000" pitchFamily="2" charset="0"/>
              </a:rPr>
              <a:t>über</a:t>
            </a:r>
            <a:r>
              <a:rPr lang="en-US" dirty="0">
                <a:latin typeface="Montserrat" panose="00000500000000000000" pitchFamily="2" charset="0"/>
              </a:rPr>
              <a:t> CDN</a:t>
            </a:r>
            <a:br>
              <a:rPr lang="en-US" dirty="0">
                <a:latin typeface="Montserrat" panose="00000500000000000000" pitchFamily="2" charset="0"/>
              </a:rPr>
            </a:br>
            <a:r>
              <a:rPr lang="en-US" b="0" i="0" dirty="0">
                <a:effectLst/>
                <a:latin typeface="Montserrat" panose="00000500000000000000" pitchFamily="2" charset="0"/>
                <a:hlinkClick r:id="rId2"/>
              </a:rPr>
              <a:t>https://getbootstrap.com/</a:t>
            </a:r>
            <a:r>
              <a:rPr lang="en-US" dirty="0">
                <a:latin typeface="Montserrat" panose="00000500000000000000" pitchFamily="2" charset="0"/>
              </a:rPr>
              <a:t/>
            </a:r>
            <a:br>
              <a:rPr lang="en-US" dirty="0">
                <a:latin typeface="Montserrat" panose="00000500000000000000" pitchFamily="2" charset="0"/>
              </a:rPr>
            </a:br>
            <a:endParaRPr lang="en-US" b="0" i="0" dirty="0">
              <a:effectLst/>
              <a:latin typeface="Montserrat" panose="00000500000000000000" pitchFamily="2" charset="0"/>
            </a:endParaRPr>
          </a:p>
          <a:p>
            <a:r>
              <a:rPr lang="en-US" b="0" i="0" dirty="0" err="1">
                <a:effectLst/>
                <a:latin typeface="Montserrat" panose="00000500000000000000" pitchFamily="2" charset="0"/>
              </a:rPr>
              <a:t>Untersuche</a:t>
            </a:r>
            <a:r>
              <a:rPr lang="en-US" b="0" i="0" dirty="0">
                <a:effectLst/>
                <a:latin typeface="Montserrat" panose="00000500000000000000" pitchFamily="2" charset="0"/>
              </a:rPr>
              <a:t> die </a:t>
            </a:r>
            <a:r>
              <a:rPr lang="en-US" b="0" i="0" dirty="0" err="1">
                <a:effectLst/>
                <a:latin typeface="Montserrat" panose="00000500000000000000" pitchFamily="2" charset="0"/>
              </a:rPr>
              <a:t>Auswirkungen</a:t>
            </a:r>
            <a:r>
              <a:rPr lang="en-US" b="0" i="0" dirty="0">
                <a:effectLst/>
                <a:latin typeface="Montserrat" panose="00000500000000000000" pitchFamily="2" charset="0"/>
              </a:rPr>
              <a:t> der Integration</a:t>
            </a:r>
            <a:br>
              <a:rPr lang="en-US" b="0" i="0" dirty="0">
                <a:effectLst/>
                <a:latin typeface="Montserrat" panose="00000500000000000000" pitchFamily="2" charset="0"/>
              </a:rPr>
            </a:br>
            <a:r>
              <a:rPr lang="en-US" b="0" i="0" dirty="0">
                <a:effectLst/>
                <a:latin typeface="Montserrat" panose="00000500000000000000" pitchFamily="2" charset="0"/>
              </a:rPr>
              <a:t/>
            </a:r>
            <a:br>
              <a:rPr lang="en-US" b="0" i="0" dirty="0">
                <a:effectLst/>
                <a:latin typeface="Montserrat" panose="00000500000000000000" pitchFamily="2" charset="0"/>
              </a:rPr>
            </a:br>
            <a:r>
              <a:rPr lang="en-US" b="0" i="0" dirty="0">
                <a:effectLst/>
                <a:latin typeface="Montserrat" panose="00000500000000000000" pitchFamily="2" charset="0"/>
              </a:rPr>
              <a:t/>
            </a:r>
            <a:br>
              <a:rPr lang="en-US" b="0" i="0" dirty="0">
                <a:effectLst/>
                <a:latin typeface="Montserrat" panose="00000500000000000000" pitchFamily="2" charset="0"/>
              </a:rPr>
            </a:br>
            <a:r>
              <a:rPr lang="en-US" sz="1400" b="0" i="0" dirty="0">
                <a:effectLst/>
                <a:latin typeface="Montserrat" panose="00000500000000000000" pitchFamily="2" charset="0"/>
              </a:rPr>
              <a:t/>
            </a:r>
            <a:br>
              <a:rPr lang="en-US" sz="1400" b="0" i="0" dirty="0">
                <a:effectLst/>
                <a:latin typeface="Montserrat" panose="00000500000000000000" pitchFamily="2" charset="0"/>
              </a:rPr>
            </a:br>
            <a:endParaRPr lang="en-US" sz="1400" b="0" i="0" dirty="0">
              <a:effectLst/>
              <a:latin typeface="Montserrat" panose="00000500000000000000" pitchFamily="2" charset="0"/>
            </a:endParaRP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92588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4038600" y="2502489"/>
            <a:ext cx="3314700" cy="1853023"/>
          </a:xfrm>
        </p:spPr>
        <p:txBody>
          <a:bodyPr anchor="ctr">
            <a:normAutofit/>
          </a:bodyPr>
          <a:lstStyle/>
          <a:p>
            <a:r>
              <a:rPr lang="de-AT" sz="3200" dirty="0"/>
              <a:t>Layout  </a:t>
            </a:r>
          </a:p>
        </p:txBody>
      </p:sp>
      <p:sp>
        <p:nvSpPr>
          <p:cNvPr id="3" name="Untertitel 2">
            <a:extLst>
              <a:ext uri="{FF2B5EF4-FFF2-40B4-BE49-F238E27FC236}">
                <a16:creationId xmlns:a16="http://schemas.microsoft.com/office/drawing/2014/main" id="{E7038909-E6D7-994E-2E57-3D798299BE51}"/>
              </a:ext>
            </a:extLst>
          </p:cNvPr>
          <p:cNvSpPr>
            <a:spLocks noGrp="1"/>
          </p:cNvSpPr>
          <p:nvPr>
            <p:ph type="subTitle" idx="1"/>
          </p:nvPr>
        </p:nvSpPr>
        <p:spPr>
          <a:xfrm>
            <a:off x="8660055" y="2502489"/>
            <a:ext cx="2289028" cy="1853023"/>
          </a:xfrm>
        </p:spPr>
        <p:txBody>
          <a:bodyPr anchor="ctr">
            <a:normAutofit/>
          </a:bodyPr>
          <a:lstStyle/>
          <a:p>
            <a:r>
              <a:rPr lang="en-US" sz="1600" dirty="0">
                <a:solidFill>
                  <a:srgbClr val="212529"/>
                </a:solidFill>
                <a:latin typeface="system-ui"/>
              </a:rPr>
              <a:t>BREAKPOINTS</a:t>
            </a:r>
            <a:br>
              <a:rPr lang="en-US" sz="1600" dirty="0">
                <a:solidFill>
                  <a:srgbClr val="212529"/>
                </a:solidFill>
                <a:latin typeface="system-ui"/>
              </a:rPr>
            </a:br>
            <a:r>
              <a:rPr lang="en-US" sz="1600" dirty="0">
                <a:solidFill>
                  <a:srgbClr val="212529"/>
                </a:solidFill>
                <a:latin typeface="system-ui"/>
              </a:rPr>
              <a:t>Container</a:t>
            </a:r>
            <a:r>
              <a:rPr lang="en-US" sz="1600" b="0" i="0" dirty="0">
                <a:solidFill>
                  <a:srgbClr val="212529"/>
                </a:solidFill>
                <a:effectLst/>
                <a:latin typeface="system-ui"/>
              </a:rPr>
              <a:t> </a:t>
            </a:r>
            <a:br>
              <a:rPr lang="en-US" sz="1600" b="0" i="0" dirty="0">
                <a:solidFill>
                  <a:srgbClr val="212529"/>
                </a:solidFill>
                <a:effectLst/>
                <a:latin typeface="system-ui"/>
              </a:rPr>
            </a:br>
            <a:r>
              <a:rPr lang="en-US" sz="1600" b="0" i="0" dirty="0">
                <a:solidFill>
                  <a:srgbClr val="212529"/>
                </a:solidFill>
                <a:effectLst/>
                <a:latin typeface="system-ui"/>
              </a:rPr>
              <a:t>GRID</a:t>
            </a:r>
            <a:r>
              <a:rPr lang="en-US" sz="1600" dirty="0">
                <a:solidFill>
                  <a:srgbClr val="212529"/>
                </a:solidFill>
                <a:latin typeface="system-ui"/>
              </a:rPr>
              <a:t/>
            </a:r>
            <a:br>
              <a:rPr lang="en-US" sz="1600" dirty="0">
                <a:solidFill>
                  <a:srgbClr val="212529"/>
                </a:solidFill>
                <a:latin typeface="system-ui"/>
              </a:rPr>
            </a:br>
            <a:r>
              <a:rPr lang="en-US" sz="1600" dirty="0">
                <a:solidFill>
                  <a:srgbClr val="212529"/>
                </a:solidFill>
                <a:latin typeface="system-ui"/>
              </a:rPr>
              <a:t>Gutters</a:t>
            </a:r>
            <a:endParaRPr lang="en-US" sz="1600" b="0" i="0" dirty="0">
              <a:solidFill>
                <a:srgbClr val="212529"/>
              </a:solidFill>
              <a:effectLst/>
              <a:latin typeface="system-ui"/>
            </a:endParaRPr>
          </a:p>
        </p:txBody>
      </p:sp>
      <p:pic>
        <p:nvPicPr>
          <p:cNvPr id="1026" name="Picture 2" descr="Bootstrap">
            <a:extLst>
              <a:ext uri="{FF2B5EF4-FFF2-40B4-BE49-F238E27FC236}">
                <a16:creationId xmlns:a16="http://schemas.microsoft.com/office/drawing/2014/main" id="{97F02B30-61D2-F380-4926-9E672B26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02" y="2850724"/>
            <a:ext cx="1401881" cy="115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938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Breitbild</PresentationFormat>
  <Paragraphs>182</Paragraphs>
  <Slides>32</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32</vt:i4>
      </vt:variant>
    </vt:vector>
  </HeadingPairs>
  <TitlesOfParts>
    <vt:vector size="40" baseType="lpstr">
      <vt:lpstr>Yu Gothic UI Semibold</vt:lpstr>
      <vt:lpstr>Arial</vt:lpstr>
      <vt:lpstr>Avenir Next LT Pro</vt:lpstr>
      <vt:lpstr>Avenir Next LT Pro Light</vt:lpstr>
      <vt:lpstr>Bahnschrift SemiBold</vt:lpstr>
      <vt:lpstr>Montserrat</vt:lpstr>
      <vt:lpstr>system-ui</vt:lpstr>
      <vt:lpstr>EncaseVTI</vt:lpstr>
      <vt:lpstr>Bootstrap </vt:lpstr>
      <vt:lpstr>Übersicht</vt:lpstr>
      <vt:lpstr>Einleitung </vt:lpstr>
      <vt:lpstr>Was ist Bootstrap?</vt:lpstr>
      <vt:lpstr>Vorteile von Bootstrap?</vt:lpstr>
      <vt:lpstr>Wer verwendet Bootstrap?</vt:lpstr>
      <vt:lpstr> Wie integriere ich Bootstrap in meinem Projekt?</vt:lpstr>
      <vt:lpstr>Aufwärmübung (10 min)</vt:lpstr>
      <vt:lpstr>Layout  </vt:lpstr>
      <vt:lpstr>Breakpoints</vt:lpstr>
      <vt:lpstr>Container</vt:lpstr>
      <vt:lpstr>Grid</vt:lpstr>
      <vt:lpstr>Grid - Nesting</vt:lpstr>
      <vt:lpstr>Gutters</vt:lpstr>
      <vt:lpstr>Übung – Twitter Profil (Variante 1)</vt:lpstr>
      <vt:lpstr>Übung – Freestyle (Variante 2)</vt:lpstr>
      <vt:lpstr>Übung zu Layout (20 min)</vt:lpstr>
      <vt:lpstr>Content  </vt:lpstr>
      <vt:lpstr>Typographie</vt:lpstr>
      <vt:lpstr>Bilder</vt:lpstr>
      <vt:lpstr>Tabellen</vt:lpstr>
      <vt:lpstr>Varianten von Tabellen</vt:lpstr>
      <vt:lpstr>Formular</vt:lpstr>
      <vt:lpstr>Eingabefelder</vt:lpstr>
      <vt:lpstr>Validierung</vt:lpstr>
      <vt:lpstr>Allgemeine Komponenten</vt:lpstr>
      <vt:lpstr>Allgemeine Komponenten</vt:lpstr>
      <vt:lpstr>Übung zu Content &amp; Formular (20 min)</vt:lpstr>
      <vt:lpstr>Übung zu Allgemeine Komponenten (20 min)</vt:lpstr>
      <vt:lpstr>Fragen &amp; Antworten</vt:lpstr>
      <vt:lpstr>Fragen &amp; Antworten</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36</cp:revision>
  <dcterms:created xsi:type="dcterms:W3CDTF">2023-08-23T09:07:38Z</dcterms:created>
  <dcterms:modified xsi:type="dcterms:W3CDTF">2023-10-20T14:25:01Z</dcterms:modified>
</cp:coreProperties>
</file>