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57" r:id="rId4"/>
    <p:sldId id="312" r:id="rId5"/>
    <p:sldId id="313" r:id="rId6"/>
    <p:sldId id="314" r:id="rId7"/>
    <p:sldId id="316" r:id="rId8"/>
    <p:sldId id="317" r:id="rId9"/>
    <p:sldId id="319" r:id="rId10"/>
    <p:sldId id="311" r:id="rId11"/>
    <p:sldId id="315" r:id="rId12"/>
    <p:sldId id="318" r:id="rId13"/>
    <p:sldId id="320" r:id="rId14"/>
    <p:sldId id="29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2" y="90365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C2CED-844D-FB3A-376C-CCFBFA08CC06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48272-96C4-AA32-3C20-4FA674B19316}"/>
              </a:ext>
            </a:extLst>
          </p:cNvPr>
          <p:cNvSpPr txBox="1">
            <a:spLocks/>
          </p:cNvSpPr>
          <p:nvPr userDrawn="1"/>
        </p:nvSpPr>
        <p:spPr>
          <a:xfrm>
            <a:off x="11466503" y="6519861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blog/html-5-cheat-sheet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cern.ch/hypertext/WWW/TheProjec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8" y="2505059"/>
            <a:ext cx="3899572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HTML </a:t>
            </a:r>
            <a:r>
              <a:rPr lang="de-AT" sz="3200" dirty="0" smtClean="0"/>
              <a:t>Layout</a:t>
            </a:r>
            <a:endParaRPr lang="de-AT" sz="3200" dirty="0"/>
          </a:p>
        </p:txBody>
      </p:sp>
      <p:pic>
        <p:nvPicPr>
          <p:cNvPr id="1038" name="Picture 14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E93D0FD9-2760-0CD6-96EF-F11A186B9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90"/>
          <a:stretch/>
        </p:blipFill>
        <p:spPr bwMode="auto">
          <a:xfrm>
            <a:off x="9034943" y="2387432"/>
            <a:ext cx="1626256" cy="20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HTML5 Tags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3074" name="Picture 2" descr="HTML 5 Cheat Sheets »">
            <a:extLst>
              <a:ext uri="{FF2B5EF4-FFF2-40B4-BE49-F238E27FC236}">
                <a16:creationId xmlns:a16="http://schemas.microsoft.com/office/drawing/2014/main" id="{C4DF4B36-40E6-8488-58D5-C575A172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965"/>
          <a:stretch/>
        </p:blipFill>
        <p:spPr bwMode="auto">
          <a:xfrm>
            <a:off x="2160383" y="1527225"/>
            <a:ext cx="7868986" cy="48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C56C9E-0716-2B02-C464-CFA1F99404D8}"/>
              </a:ext>
            </a:extLst>
          </p:cNvPr>
          <p:cNvSpPr txBox="1"/>
          <p:nvPr/>
        </p:nvSpPr>
        <p:spPr>
          <a:xfrm>
            <a:off x="4129481" y="6278459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3"/>
              </a:rPr>
              <a:t>https://html.com/blog/html-5-cheat-sheets/</a:t>
            </a:r>
            <a:r>
              <a:rPr lang="de-A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wichtigsten HTML5 Tags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046E6-DC4A-4462-8FD8-A44DCBA3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 err="1"/>
              <a:t>Formattierung</a:t>
            </a:r>
            <a:endParaRPr lang="de-AT" sz="2000" b="1" dirty="0"/>
          </a:p>
          <a:p>
            <a:r>
              <a:rPr lang="de-AT" sz="2000" dirty="0"/>
              <a:t>Division &lt;div&gt;</a:t>
            </a:r>
          </a:p>
          <a:p>
            <a:r>
              <a:rPr lang="de-AT" sz="2000" dirty="0" err="1"/>
              <a:t>Heading</a:t>
            </a:r>
            <a:r>
              <a:rPr lang="de-AT" sz="2000" dirty="0"/>
              <a:t> &lt;h1&gt;…&lt;h6&gt;</a:t>
            </a:r>
          </a:p>
          <a:p>
            <a:r>
              <a:rPr lang="de-AT" sz="2000" dirty="0"/>
              <a:t>Paragraph &lt;p&gt;</a:t>
            </a:r>
          </a:p>
          <a:p>
            <a:r>
              <a:rPr lang="de-AT" sz="2000" dirty="0"/>
              <a:t>List &lt;</a:t>
            </a:r>
            <a:r>
              <a:rPr lang="de-AT" sz="2000" dirty="0" err="1"/>
              <a:t>ul</a:t>
            </a:r>
            <a:r>
              <a:rPr lang="de-AT" sz="2000" dirty="0"/>
              <a:t>&gt;, &lt;</a:t>
            </a:r>
            <a:r>
              <a:rPr lang="de-AT" sz="2000" dirty="0" err="1"/>
              <a:t>ol</a:t>
            </a:r>
            <a:r>
              <a:rPr lang="de-AT" sz="2000" dirty="0"/>
              <a:t>&gt;</a:t>
            </a:r>
          </a:p>
          <a:p>
            <a:r>
              <a:rPr lang="de-AT" sz="2000" dirty="0"/>
              <a:t>Break &lt;</a:t>
            </a:r>
            <a:r>
              <a:rPr lang="de-AT" sz="2000" dirty="0" err="1"/>
              <a:t>br</a:t>
            </a:r>
            <a:r>
              <a:rPr lang="de-AT" sz="2000" dirty="0"/>
              <a:t>&gt;</a:t>
            </a:r>
          </a:p>
          <a:p>
            <a:endParaRPr lang="de-AT" sz="2000" dirty="0"/>
          </a:p>
          <a:p>
            <a:endParaRPr lang="de-AT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D886FA-4FEF-9279-0BAD-F183C85C6EF2}"/>
              </a:ext>
            </a:extLst>
          </p:cNvPr>
          <p:cNvSpPr txBox="1">
            <a:spLocks/>
          </p:cNvSpPr>
          <p:nvPr/>
        </p:nvSpPr>
        <p:spPr>
          <a:xfrm>
            <a:off x="4766778" y="1838127"/>
            <a:ext cx="5352922" cy="43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b="1" dirty="0"/>
              <a:t>Inhalt</a:t>
            </a:r>
          </a:p>
          <a:p>
            <a:r>
              <a:rPr lang="de-AT" sz="2000" dirty="0"/>
              <a:t>Table &lt;</a:t>
            </a:r>
            <a:r>
              <a:rPr lang="de-AT" sz="2000" dirty="0" err="1"/>
              <a:t>table</a:t>
            </a:r>
            <a:r>
              <a:rPr lang="de-AT" sz="2000" dirty="0"/>
              <a:t>&gt;</a:t>
            </a:r>
          </a:p>
          <a:p>
            <a:r>
              <a:rPr lang="de-AT" sz="2000" dirty="0"/>
              <a:t>Image &lt;</a:t>
            </a:r>
            <a:r>
              <a:rPr lang="de-AT" sz="2000" dirty="0" err="1"/>
              <a:t>img</a:t>
            </a:r>
            <a:r>
              <a:rPr lang="de-AT" sz="2000" dirty="0"/>
              <a:t>&gt;</a:t>
            </a:r>
          </a:p>
          <a:p>
            <a:r>
              <a:rPr lang="de-AT" sz="2000" dirty="0" err="1"/>
              <a:t>Textarea</a:t>
            </a:r>
            <a:r>
              <a:rPr lang="de-AT" sz="2000" dirty="0"/>
              <a:t> &lt;</a:t>
            </a:r>
            <a:r>
              <a:rPr lang="de-AT" sz="2000" dirty="0" err="1"/>
              <a:t>textarea</a:t>
            </a:r>
            <a:r>
              <a:rPr lang="de-AT" sz="2000" dirty="0"/>
              <a:t>&gt;</a:t>
            </a:r>
          </a:p>
          <a:p>
            <a:endParaRPr lang="de-AT" sz="2000" dirty="0"/>
          </a:p>
          <a:p>
            <a:endParaRPr lang="de-AT" sz="20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F88E10-8714-6F58-2C63-A31409F1915B}"/>
              </a:ext>
            </a:extLst>
          </p:cNvPr>
          <p:cNvSpPr txBox="1">
            <a:spLocks/>
          </p:cNvSpPr>
          <p:nvPr/>
        </p:nvSpPr>
        <p:spPr>
          <a:xfrm>
            <a:off x="8367923" y="1868504"/>
            <a:ext cx="5352922" cy="43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b="1" dirty="0"/>
              <a:t>Funktional</a:t>
            </a:r>
          </a:p>
          <a:p>
            <a:r>
              <a:rPr lang="de-AT" sz="2000" dirty="0"/>
              <a:t>Anchor &lt;a&gt;</a:t>
            </a:r>
          </a:p>
          <a:p>
            <a:r>
              <a:rPr lang="de-AT" sz="2000" dirty="0"/>
              <a:t>Select &lt;</a:t>
            </a:r>
            <a:r>
              <a:rPr lang="de-AT" sz="2000" dirty="0" err="1"/>
              <a:t>select</a:t>
            </a:r>
            <a:r>
              <a:rPr lang="de-AT" sz="2000" dirty="0"/>
              <a:t>&gt;</a:t>
            </a:r>
          </a:p>
          <a:p>
            <a:r>
              <a:rPr lang="de-AT" sz="2000" dirty="0"/>
              <a:t>Input &lt;</a:t>
            </a:r>
            <a:r>
              <a:rPr lang="de-AT" sz="2000" dirty="0" err="1"/>
              <a:t>input</a:t>
            </a:r>
            <a:r>
              <a:rPr lang="de-AT" sz="2000" dirty="0"/>
              <a:t>&gt;</a:t>
            </a:r>
          </a:p>
          <a:p>
            <a:r>
              <a:rPr lang="de-AT" sz="2000" dirty="0"/>
              <a:t>Button &lt;</a:t>
            </a:r>
            <a:r>
              <a:rPr lang="de-AT" sz="2000" dirty="0" err="1"/>
              <a:t>button</a:t>
            </a:r>
            <a:r>
              <a:rPr lang="de-AT" sz="2000" dirty="0"/>
              <a:t>&gt;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630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E55C-A15B-A944-5CBB-DC398215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HTML Tags „Kochrezept“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AD33F-FCC2-163D-CE86-D32C0D2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4351951" cy="4137259"/>
          </a:xfrm>
        </p:spPr>
        <p:txBody>
          <a:bodyPr/>
          <a:lstStyle/>
          <a:p>
            <a:r>
              <a:rPr lang="de-AT" dirty="0"/>
              <a:t>Befüllt euer zuvor erstelltes </a:t>
            </a:r>
            <a:r>
              <a:rPr lang="de-AT" dirty="0" err="1"/>
              <a:t>Boilerplate</a:t>
            </a:r>
            <a:r>
              <a:rPr lang="de-AT" dirty="0"/>
              <a:t> mit Inhalt</a:t>
            </a:r>
          </a:p>
          <a:p>
            <a:r>
              <a:rPr lang="de-AT" dirty="0"/>
              <a:t>Welches Kochrezept würdet ihr gerne mit uns teilen? Jetzt habt ihr die Chance dazu</a:t>
            </a:r>
          </a:p>
          <a:p>
            <a:r>
              <a:rPr lang="de-AT" dirty="0"/>
              <a:t>Verwendet dafür mindestens 5 der bekannten HTML-Tags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2698E4-ED43-4D15-6A3B-C3B910B8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71" y="1941015"/>
            <a:ext cx="4878064" cy="29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E55C-A15B-A944-5CBB-DC398215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HTML Elemente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AD33F-FCC2-163D-CE86-D32C0D2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786505" cy="4137259"/>
          </a:xfrm>
        </p:spPr>
        <p:txBody>
          <a:bodyPr/>
          <a:lstStyle/>
          <a:p>
            <a:r>
              <a:rPr lang="de-AT" dirty="0" smtClean="0"/>
              <a:t>Weitere HTML Elemente im Detail</a:t>
            </a:r>
          </a:p>
          <a:p>
            <a:r>
              <a:rPr lang="de-AT" dirty="0" smtClean="0"/>
              <a:t>Live Preview im online Editor</a:t>
            </a:r>
          </a:p>
          <a:p>
            <a:r>
              <a:rPr lang="de-AT" dirty="0" smtClean="0"/>
              <a:t>Styling (Vorschau wird mit CSS vertieft)</a:t>
            </a:r>
          </a:p>
          <a:p>
            <a:r>
              <a:rPr lang="de-AT" dirty="0" smtClean="0">
                <a:hlinkClick r:id="rId2"/>
              </a:rPr>
              <a:t>https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www.w3schools.com/html/default.asp</a:t>
            </a:r>
            <a:r>
              <a:rPr lang="de-AT" dirty="0" smtClean="0"/>
              <a:t>  </a:t>
            </a:r>
            <a:endParaRPr lang="de-AT" dirty="0"/>
          </a:p>
        </p:txBody>
      </p:sp>
      <p:pic>
        <p:nvPicPr>
          <p:cNvPr id="6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5300AD78-BC08-03CA-1F99-99B1EB0E2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31"/>
          <a:stretch/>
        </p:blipFill>
        <p:spPr bwMode="auto">
          <a:xfrm>
            <a:off x="7910818" y="1892377"/>
            <a:ext cx="2457975" cy="313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077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429000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2023844"/>
            <a:ext cx="5182378" cy="4137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400" dirty="0" smtClean="0"/>
              <a:t>Block </a:t>
            </a:r>
            <a:r>
              <a:rPr lang="de-AT" sz="2400" dirty="0" err="1" smtClean="0"/>
              <a:t>vs</a:t>
            </a:r>
            <a:r>
              <a:rPr lang="de-AT" sz="2400" dirty="0" smtClean="0"/>
              <a:t> Inline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Layout Elements</a:t>
            </a:r>
            <a:endParaRPr lang="de-AT" sz="2400" dirty="0"/>
          </a:p>
          <a:p>
            <a:pPr>
              <a:lnSpc>
                <a:spcPct val="150000"/>
              </a:lnSpc>
            </a:pPr>
            <a:r>
              <a:rPr lang="de-AT" sz="2400" dirty="0" err="1" smtClean="0"/>
              <a:t>Grid</a:t>
            </a:r>
            <a:endParaRPr lang="de-AT" sz="2400" dirty="0"/>
          </a:p>
        </p:txBody>
      </p:sp>
      <p:pic>
        <p:nvPicPr>
          <p:cNvPr id="2050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5300AD78-BC08-03CA-1F99-99B1EB0E2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31"/>
          <a:stretch/>
        </p:blipFill>
        <p:spPr bwMode="auto">
          <a:xfrm>
            <a:off x="7910818" y="1892377"/>
            <a:ext cx="2457975" cy="313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HTML?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62CF16E3-7037-93C0-CBE4-EDAE21CA5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r="34845"/>
          <a:stretch/>
        </p:blipFill>
        <p:spPr bwMode="auto">
          <a:xfrm>
            <a:off x="5180299" y="1551558"/>
            <a:ext cx="1484852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8006EE94-41DE-AA24-BBD8-C79DF310D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3"/>
          <a:stretch/>
        </p:blipFill>
        <p:spPr bwMode="auto">
          <a:xfrm>
            <a:off x="1666683" y="1551558"/>
            <a:ext cx="1820315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69FF65C0-5153-9A89-2791-235600146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0"/>
          <a:stretch/>
        </p:blipFill>
        <p:spPr bwMode="auto">
          <a:xfrm>
            <a:off x="8358452" y="1551558"/>
            <a:ext cx="1730536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HTML?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DFD52B-8EF0-65C3-72B6-131E707F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44" y="1396779"/>
            <a:ext cx="3842048" cy="40644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2DE606-6C7B-A644-4BC5-7A4578F45040}"/>
              </a:ext>
            </a:extLst>
          </p:cNvPr>
          <p:cNvSpPr txBox="1"/>
          <p:nvPr/>
        </p:nvSpPr>
        <p:spPr>
          <a:xfrm>
            <a:off x="7357144" y="5559520"/>
            <a:ext cx="7271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100" dirty="0"/>
              <a:t>Erste Website: </a:t>
            </a:r>
            <a:r>
              <a:rPr lang="de-AT" sz="1100" dirty="0">
                <a:hlinkClick r:id="rId3"/>
              </a:rPr>
              <a:t>https://info.cern.ch/hypertext/WWW/TheProject.html</a:t>
            </a:r>
            <a:r>
              <a:rPr lang="de-AT" sz="1100" dirty="0"/>
              <a:t>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926344" cy="3910111"/>
          </a:xfrm>
        </p:spPr>
        <p:txBody>
          <a:bodyPr>
            <a:normAutofit/>
          </a:bodyPr>
          <a:lstStyle/>
          <a:p>
            <a:r>
              <a:rPr lang="de-AT" dirty="0"/>
              <a:t>HTML steht für </a:t>
            </a:r>
            <a:r>
              <a:rPr lang="de-AT" b="1" dirty="0"/>
              <a:t>Hypertext Markup Language</a:t>
            </a:r>
            <a:r>
              <a:rPr lang="de-AT" dirty="0"/>
              <a:t> </a:t>
            </a:r>
          </a:p>
          <a:p>
            <a:r>
              <a:rPr lang="de-AT" dirty="0"/>
              <a:t>Hypertext = Text verlinkt zu weiteren Websites</a:t>
            </a:r>
          </a:p>
          <a:p>
            <a:r>
              <a:rPr lang="de-AT" dirty="0"/>
              <a:t>Markup Language = kennzeichne Teile des Inhalts, wie "das ist eine Überschrift", "das ist ein Absatz", "das ist ein Link", usw.</a:t>
            </a:r>
          </a:p>
          <a:p>
            <a:r>
              <a:rPr lang="de-AT" dirty="0"/>
              <a:t>HTML beschreibt die Struktur einer Webseite. </a:t>
            </a:r>
          </a:p>
          <a:p>
            <a:r>
              <a:rPr lang="de-AT" dirty="0"/>
              <a:t>HTML besteht aus einer Reihe von Elementen. </a:t>
            </a:r>
          </a:p>
          <a:p>
            <a:r>
              <a:rPr lang="de-AT" dirty="0"/>
              <a:t>HTML-Elemente sagen dem Browser, wie der Inhalt angezeigt werden soll. </a:t>
            </a:r>
          </a:p>
        </p:txBody>
      </p:sp>
    </p:spTree>
    <p:extLst>
      <p:ext uri="{BB962C8B-B14F-4D97-AF65-F5344CB8AC3E}">
        <p14:creationId xmlns:p14="http://schemas.microsoft.com/office/powerpoint/2010/main" val="26937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Elemente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/>
          </a:bodyPr>
          <a:lstStyle/>
          <a:p>
            <a:r>
              <a:rPr lang="de-AT" sz="2000" dirty="0"/>
              <a:t>HTML Elemente beinhalten Start und End-Tag</a:t>
            </a:r>
            <a:br>
              <a:rPr lang="de-AT" sz="2000" dirty="0"/>
            </a:br>
            <a:endParaRPr lang="de-AT" sz="2000" dirty="0"/>
          </a:p>
          <a:p>
            <a:r>
              <a:rPr lang="de-AT" sz="2000" dirty="0"/>
              <a:t>Inhalt steht zwischen Start und End-Tag</a:t>
            </a:r>
            <a:br>
              <a:rPr lang="de-AT" sz="2000" dirty="0"/>
            </a:br>
            <a:endParaRPr lang="de-AT" sz="2000" dirty="0"/>
          </a:p>
          <a:p>
            <a:r>
              <a:rPr lang="de-AT" sz="2000" dirty="0"/>
              <a:t>HTML-Element können verschachtelt werden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9D2742B-36CA-2F45-BBCF-8EF036344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3945" b="-6536"/>
          <a:stretch/>
        </p:blipFill>
        <p:spPr>
          <a:xfrm>
            <a:off x="6400672" y="1891086"/>
            <a:ext cx="1524000" cy="4668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D1268F-F7D7-B74D-F92D-16F4724F1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07" t="1" r="2282" b="-6536"/>
          <a:stretch/>
        </p:blipFill>
        <p:spPr>
          <a:xfrm>
            <a:off x="10382122" y="1891086"/>
            <a:ext cx="1714500" cy="4668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4823EE2-0CB3-13B4-7351-BCBFE4D5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5" t="1" r="31931" b="-6536"/>
          <a:stretch/>
        </p:blipFill>
        <p:spPr>
          <a:xfrm>
            <a:off x="7924672" y="1891086"/>
            <a:ext cx="2457450" cy="4668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C24D1BD-610B-10D6-4D03-8F67185E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89" y="2616772"/>
            <a:ext cx="3505776" cy="31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Attribute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/>
          </a:bodyPr>
          <a:lstStyle/>
          <a:p>
            <a:r>
              <a:rPr lang="de-AT" dirty="0"/>
              <a:t>Alle HTML-Elemente können Attribute haben</a:t>
            </a:r>
          </a:p>
          <a:p>
            <a:r>
              <a:rPr lang="de-AT" dirty="0"/>
              <a:t>Attribute liefern zusätzliche Informationen über Elemente </a:t>
            </a:r>
          </a:p>
          <a:p>
            <a:r>
              <a:rPr lang="de-AT" dirty="0"/>
              <a:t>Attribute werden immer im Start-Tag angegeben </a:t>
            </a:r>
          </a:p>
          <a:p>
            <a:r>
              <a:rPr lang="de-AT" dirty="0"/>
              <a:t>Attribute kommen in Namen/Wert-Paaren vor, wie zum Beispiel: </a:t>
            </a:r>
            <a:r>
              <a:rPr lang="de-AT" dirty="0" err="1"/>
              <a:t>name</a:t>
            </a:r>
            <a:r>
              <a:rPr lang="de-AT" dirty="0"/>
              <a:t>="Wert„ oder ohne Werte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5EDD2A-76A6-9928-A1F0-1F1DB119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871563"/>
            <a:ext cx="5572903" cy="3524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B331E0-69F5-4E29-DAE7-EE3E248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614590"/>
            <a:ext cx="5077534" cy="31436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823DFE5-AEFE-F98F-B94B-C1EC3178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8" y="3361813"/>
            <a:ext cx="499179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wichtigsten HTML Attribute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 fontScale="92500" lnSpcReduction="20000"/>
          </a:bodyPr>
          <a:lstStyle/>
          <a:p>
            <a:r>
              <a:rPr lang="de-AT" dirty="0" err="1"/>
              <a:t>id</a:t>
            </a:r>
            <a:r>
              <a:rPr lang="de-AT" dirty="0"/>
              <a:t>: Eindeutige Kennzeichnung für HTML-Elemente.</a:t>
            </a:r>
          </a:p>
          <a:p>
            <a:r>
              <a:rPr lang="de-AT" dirty="0" err="1"/>
              <a:t>class</a:t>
            </a:r>
            <a:r>
              <a:rPr lang="de-AT" dirty="0"/>
              <a:t>: Hinzufügen von CSS-Klassen zur Stilgestaltung.</a:t>
            </a:r>
          </a:p>
          <a:p>
            <a:r>
              <a:rPr lang="de-AT" dirty="0" err="1"/>
              <a:t>src</a:t>
            </a:r>
            <a:r>
              <a:rPr lang="de-AT" dirty="0"/>
              <a:t>: Angabe der Quell-URL für Bilder und Multimedia.</a:t>
            </a:r>
          </a:p>
          <a:p>
            <a:r>
              <a:rPr lang="de-AT" dirty="0" err="1"/>
              <a:t>href</a:t>
            </a:r>
            <a:r>
              <a:rPr lang="de-AT" dirty="0"/>
              <a:t>: Ziel-URL für Hyperlinks.</a:t>
            </a:r>
          </a:p>
          <a:p>
            <a:r>
              <a:rPr lang="de-AT" dirty="0"/>
              <a:t>alt: Alternative Textbeschreibung für Bilder.</a:t>
            </a:r>
          </a:p>
          <a:p>
            <a:r>
              <a:rPr lang="de-AT" dirty="0"/>
              <a:t>title: Anzeige eines Mouseover-Titels.</a:t>
            </a:r>
          </a:p>
          <a:p>
            <a:r>
              <a:rPr lang="de-AT" dirty="0" err="1"/>
              <a:t>width</a:t>
            </a:r>
            <a:r>
              <a:rPr lang="de-AT" dirty="0"/>
              <a:t> und </a:t>
            </a:r>
            <a:r>
              <a:rPr lang="de-AT" dirty="0" err="1"/>
              <a:t>height</a:t>
            </a:r>
            <a:r>
              <a:rPr lang="de-AT" dirty="0"/>
              <a:t>: Bildabmessungen in Pixeln.</a:t>
            </a:r>
          </a:p>
          <a:p>
            <a:r>
              <a:rPr lang="de-AT" dirty="0" err="1"/>
              <a:t>target</a:t>
            </a:r>
            <a:r>
              <a:rPr lang="de-AT" dirty="0"/>
              <a:t>: Festlegung, wie Hyperlinks geöffnet werden.</a:t>
            </a:r>
          </a:p>
          <a:p>
            <a:r>
              <a:rPr lang="de-AT" dirty="0"/>
              <a:t>type: Angabe des Typs von Formularelementen.</a:t>
            </a:r>
          </a:p>
          <a:p>
            <a:r>
              <a:rPr lang="de-AT" dirty="0"/>
              <a:t>disabled: Deaktivierung von Formularelementen.</a:t>
            </a:r>
            <a:endParaRPr lang="de-AT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5EDD2A-76A6-9928-A1F0-1F1DB119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1" y="2882943"/>
            <a:ext cx="5572903" cy="3524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B331E0-69F5-4E29-DAE7-EE3E248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74992"/>
            <a:ext cx="5077534" cy="31436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F9CA1C-2423-44AC-23C0-E356AE52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31" y="3438484"/>
            <a:ext cx="5620534" cy="29531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8BB6B19-7B64-5A29-DD09-ED7271029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1929899"/>
            <a:ext cx="46869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</a:t>
            </a:r>
            <a:r>
              <a:rPr lang="de-AT" dirty="0" err="1"/>
              <a:t>Boilerplate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 lnSpcReduction="10000"/>
          </a:bodyPr>
          <a:lstStyle/>
          <a:p>
            <a:r>
              <a:rPr lang="de-AT" sz="1200" b="1" dirty="0" err="1"/>
              <a:t>Boilerplate</a:t>
            </a:r>
            <a:r>
              <a:rPr lang="de-AT" sz="1200" b="1" dirty="0"/>
              <a:t>: </a:t>
            </a:r>
            <a:r>
              <a:rPr lang="de-AT" sz="1200" dirty="0"/>
              <a:t>ein vordefiniertes und wiederverwendbares Grundgerüst oder eine Vorlage, die in verschiedenen Kontexten verwendet werden kann</a:t>
            </a:r>
          </a:p>
          <a:p>
            <a:r>
              <a:rPr lang="de-AT" sz="1200" b="1" dirty="0"/>
              <a:t>&lt;!DOCTYPE </a:t>
            </a:r>
            <a:r>
              <a:rPr lang="de-AT" sz="1200" b="1" dirty="0" err="1"/>
              <a:t>html</a:t>
            </a:r>
            <a:r>
              <a:rPr lang="de-AT" sz="1200" b="1" dirty="0"/>
              <a:t>&gt;: </a:t>
            </a:r>
            <a:r>
              <a:rPr lang="de-AT" sz="1200" dirty="0"/>
              <a:t>Deklaration des HTML-Dokumenttyps für Browser.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html</a:t>
            </a:r>
            <a:r>
              <a:rPr lang="de-AT" sz="1200" b="1" dirty="0"/>
              <a:t> lang="de"&gt;: </a:t>
            </a:r>
            <a:r>
              <a:rPr lang="de-AT" sz="1200" dirty="0"/>
              <a:t>Start des HTML-Dokuments mit Angabe der Sprache (deutsch).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head</a:t>
            </a:r>
            <a:r>
              <a:rPr lang="de-AT" sz="1200" b="1" dirty="0"/>
              <a:t>&gt;: </a:t>
            </a:r>
            <a:r>
              <a:rPr lang="de-AT" sz="1200" dirty="0"/>
              <a:t>Kopfbereich des Dokuments für Meta-Informationen und Verknüpfungen zu externen Ressourcen.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meta</a:t>
            </a:r>
            <a:r>
              <a:rPr lang="de-AT" sz="1200" b="1" dirty="0"/>
              <a:t> </a:t>
            </a:r>
            <a:r>
              <a:rPr lang="de-AT" sz="1200" b="1" dirty="0" err="1"/>
              <a:t>charset</a:t>
            </a:r>
            <a:r>
              <a:rPr lang="de-AT" sz="1200" b="1" dirty="0"/>
              <a:t>="UTF-8"&gt;: </a:t>
            </a:r>
            <a:r>
              <a:rPr lang="de-AT" sz="1200" dirty="0"/>
              <a:t>Einstellung der Zeichencodierung auf UTF-8.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meta</a:t>
            </a:r>
            <a:r>
              <a:rPr lang="de-AT" sz="1200" b="1" dirty="0"/>
              <a:t> </a:t>
            </a:r>
            <a:r>
              <a:rPr lang="de-AT" sz="1200" b="1" dirty="0" err="1"/>
              <a:t>name</a:t>
            </a:r>
            <a:r>
              <a:rPr lang="de-AT" sz="1200" b="1" dirty="0"/>
              <a:t>="</a:t>
            </a:r>
            <a:r>
              <a:rPr lang="de-AT" sz="1200" b="1" dirty="0" err="1"/>
              <a:t>viewport</a:t>
            </a:r>
            <a:r>
              <a:rPr lang="de-AT" sz="1200" b="1" dirty="0"/>
              <a:t>" </a:t>
            </a:r>
            <a:r>
              <a:rPr lang="de-AT" sz="1200" b="1" dirty="0" err="1"/>
              <a:t>content</a:t>
            </a:r>
            <a:r>
              <a:rPr lang="de-AT" sz="1200" b="1" dirty="0"/>
              <a:t>="</a:t>
            </a:r>
            <a:r>
              <a:rPr lang="de-AT" sz="1200" b="1" dirty="0" err="1"/>
              <a:t>width</a:t>
            </a:r>
            <a:r>
              <a:rPr lang="de-AT" sz="1200" b="1" dirty="0"/>
              <a:t>=</a:t>
            </a:r>
            <a:r>
              <a:rPr lang="de-AT" sz="1200" b="1" dirty="0" err="1"/>
              <a:t>device-width</a:t>
            </a:r>
            <a:r>
              <a:rPr lang="de-AT" sz="1200" b="1" dirty="0"/>
              <a:t>, initial-</a:t>
            </a:r>
            <a:r>
              <a:rPr lang="de-AT" sz="1200" b="1" dirty="0" err="1"/>
              <a:t>scale</a:t>
            </a:r>
            <a:r>
              <a:rPr lang="de-AT" sz="1200" b="1" dirty="0"/>
              <a:t>=1.0"&gt;: </a:t>
            </a:r>
            <a:r>
              <a:rPr lang="de-AT" sz="1200" dirty="0"/>
              <a:t>Einstellungen für die responsive Darstellung auf verschiedenen Geräten.</a:t>
            </a:r>
          </a:p>
          <a:p>
            <a:r>
              <a:rPr lang="de-AT" sz="1200" b="1" dirty="0"/>
              <a:t>&lt;title&gt;: </a:t>
            </a:r>
            <a:r>
              <a:rPr lang="de-AT" sz="1200" dirty="0"/>
              <a:t>Titel der Webseite im Browser-Tab.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body</a:t>
            </a:r>
            <a:r>
              <a:rPr lang="de-AT" sz="1200" b="1" dirty="0"/>
              <a:t>&gt;: </a:t>
            </a:r>
            <a:r>
              <a:rPr lang="de-AT" sz="1200" dirty="0"/>
              <a:t>Hauptinhalt der Webseite.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header</a:t>
            </a:r>
            <a:r>
              <a:rPr lang="de-AT" sz="1200" b="1" dirty="0"/>
              <a:t>&gt;: </a:t>
            </a:r>
            <a:r>
              <a:rPr lang="de-AT" sz="1200" dirty="0"/>
              <a:t>Kopfbereich der Webseite.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B10E1D-91BD-49A7-3F75-C2A065A9F01B}"/>
              </a:ext>
            </a:extLst>
          </p:cNvPr>
          <p:cNvSpPr txBox="1"/>
          <p:nvPr/>
        </p:nvSpPr>
        <p:spPr>
          <a:xfrm>
            <a:off x="6577447" y="1833464"/>
            <a:ext cx="61150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&lt;!</a:t>
            </a:r>
            <a:r>
              <a:rPr lang="de-AT" sz="1400" b="0" dirty="0">
                <a:solidFill>
                  <a:srgbClr val="86D9CA"/>
                </a:solidFill>
                <a:effectLst/>
                <a:latin typeface="MonoLisa"/>
              </a:rPr>
              <a:t>DOCTYPE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html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html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>
                <a:solidFill>
                  <a:srgbClr val="77B7D7"/>
                </a:solidFill>
                <a:effectLst/>
                <a:latin typeface="MonoLisa"/>
              </a:rPr>
              <a:t>lang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en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head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meta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charset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UTF-8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 /&gt;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meta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name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viewport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content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width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=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device-width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, initial-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scale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=1.0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 /&gt;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>
                <a:solidFill>
                  <a:srgbClr val="86D9CA"/>
                </a:solidFill>
                <a:effectLst/>
                <a:latin typeface="MonoLisa"/>
              </a:rPr>
              <a:t>title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r>
              <a:rPr lang="de-AT" sz="1400" b="0" dirty="0" err="1">
                <a:solidFill>
                  <a:srgbClr val="FFFFFF"/>
                </a:solidFill>
                <a:effectLst/>
                <a:latin typeface="MonoLisa"/>
              </a:rPr>
              <a:t>Document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>
                <a:solidFill>
                  <a:srgbClr val="86D9CA"/>
                </a:solidFill>
                <a:effectLst/>
                <a:latin typeface="MonoLisa"/>
              </a:rPr>
              <a:t>title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head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body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i="1" dirty="0">
                <a:solidFill>
                  <a:srgbClr val="757575"/>
                </a:solidFill>
                <a:effectLst/>
                <a:latin typeface="MonoLisa"/>
              </a:rPr>
              <a:t>&lt;!--Hier steht der Inhalt der Seite--&gt;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body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html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246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23DC-632B-2A30-2076-F7A51DD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HTML </a:t>
            </a:r>
            <a:r>
              <a:rPr lang="de-AT" dirty="0" err="1"/>
              <a:t>Boilerplate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8AC77-A4FB-7DA5-D3A9-FC5A2C75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3624166" cy="4137259"/>
          </a:xfrm>
        </p:spPr>
        <p:txBody>
          <a:bodyPr/>
          <a:lstStyle/>
          <a:p>
            <a:r>
              <a:rPr lang="de-AT" dirty="0"/>
              <a:t>Nehmt euch 5 Minuten Zeit, um das HTML </a:t>
            </a:r>
            <a:r>
              <a:rPr lang="de-AT" dirty="0" err="1"/>
              <a:t>Boilerplate</a:t>
            </a:r>
            <a:r>
              <a:rPr lang="de-AT" dirty="0"/>
              <a:t> genau zu studieren.</a:t>
            </a:r>
          </a:p>
          <a:p>
            <a:r>
              <a:rPr lang="de-AT" dirty="0"/>
              <a:t>Danach versucht ihr es, ohne auf die Vorlage zu blicken nachzuschreiben</a:t>
            </a:r>
          </a:p>
          <a:p>
            <a:r>
              <a:rPr lang="de-AT" dirty="0"/>
              <a:t>Wenn ihr nicht mehr weiterkommt, werft erneut einen kurzen Blick auf die Vorlage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4EBD1-A2D8-BE0A-BF82-B1246D1C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95" y="1914247"/>
            <a:ext cx="720190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Breitbild</PresentationFormat>
  <Paragraphs>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MonoLisa</vt:lpstr>
      <vt:lpstr>EncaseVTI</vt:lpstr>
      <vt:lpstr>HTML Layout</vt:lpstr>
      <vt:lpstr>Übersicht</vt:lpstr>
      <vt:lpstr>Was ist HTML? </vt:lpstr>
      <vt:lpstr>Was ist HTML? </vt:lpstr>
      <vt:lpstr>HTML Elemente</vt:lpstr>
      <vt:lpstr>HTML Attribute</vt:lpstr>
      <vt:lpstr>Die wichtigsten HTML Attribute</vt:lpstr>
      <vt:lpstr>HTML Boilerplate</vt:lpstr>
      <vt:lpstr>Übung zu HTML Boilerplate</vt:lpstr>
      <vt:lpstr>HTML5 Tags</vt:lpstr>
      <vt:lpstr>Die wichtigsten HTML5 Tags</vt:lpstr>
      <vt:lpstr>Übung zu HTML Tags „Kochrezept“</vt:lpstr>
      <vt:lpstr>HTML Elemente 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74</cp:revision>
  <dcterms:created xsi:type="dcterms:W3CDTF">2023-08-23T09:07:38Z</dcterms:created>
  <dcterms:modified xsi:type="dcterms:W3CDTF">2023-09-22T07:40:54Z</dcterms:modified>
</cp:coreProperties>
</file>