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72" r:id="rId4"/>
    <p:sldId id="376" r:id="rId5"/>
    <p:sldId id="373" r:id="rId6"/>
    <p:sldId id="374" r:id="rId7"/>
    <p:sldId id="375" r:id="rId8"/>
    <p:sldId id="367" r:id="rId9"/>
    <p:sldId id="293" r:id="rId10"/>
    <p:sldId id="377" r:id="rId11"/>
    <p:sldId id="378" r:id="rId12"/>
    <p:sldId id="379" r:id="rId13"/>
    <p:sldId id="380" r:id="rId14"/>
    <p:sldId id="387" r:id="rId15"/>
    <p:sldId id="381" r:id="rId16"/>
    <p:sldId id="382" r:id="rId17"/>
    <p:sldId id="383" r:id="rId18"/>
    <p:sldId id="385" r:id="rId19"/>
    <p:sldId id="384" r:id="rId20"/>
    <p:sldId id="386" r:id="rId21"/>
    <p:sldId id="343" r:id="rId22"/>
    <p:sldId id="388" r:id="rId23"/>
    <p:sldId id="389" r:id="rId24"/>
    <p:sldId id="390" r:id="rId25"/>
    <p:sldId id="392" r:id="rId26"/>
    <p:sldId id="391" r:id="rId27"/>
    <p:sldId id="394" r:id="rId28"/>
    <p:sldId id="393" r:id="rId29"/>
    <p:sldId id="395" r:id="rId30"/>
    <p:sldId id="396" r:id="rId31"/>
    <p:sldId id="397" r:id="rId32"/>
    <p:sldId id="399" r:id="rId33"/>
    <p:sldId id="400" r:id="rId34"/>
    <p:sldId id="401" r:id="rId35"/>
    <p:sldId id="398" r:id="rId36"/>
    <p:sldId id="366" r:id="rId37"/>
    <p:sldId id="402" r:id="rId38"/>
    <p:sldId id="403" r:id="rId39"/>
    <p:sldId id="404" r:id="rId40"/>
    <p:sldId id="406" r:id="rId41"/>
    <p:sldId id="405" r:id="rId42"/>
    <p:sldId id="292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w3schools.com/js/exercise_js.asp?filename=exercise_js_functions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math.asp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5163" y="2502485"/>
            <a:ext cx="5061674" cy="1853023"/>
          </a:xfrm>
        </p:spPr>
        <p:txBody>
          <a:bodyPr anchor="ctr">
            <a:normAutofit/>
          </a:bodyPr>
          <a:lstStyle/>
          <a:p>
            <a:r>
              <a:rPr lang="de-AT" sz="2800" dirty="0" smtClean="0"/>
              <a:t>JavaScript Grundlagen 2</a:t>
            </a:r>
            <a:endParaRPr lang="de-AT" sz="28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Verzweigungen</a:t>
            </a:r>
            <a:r>
              <a:rPr lang="en-US" dirty="0" smtClean="0"/>
              <a:t> </a:t>
            </a:r>
            <a:r>
              <a:rPr lang="en-US" dirty="0"/>
              <a:t>- else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592" y="1927682"/>
            <a:ext cx="10248900" cy="4137259"/>
          </a:xfrm>
        </p:spPr>
        <p:txBody>
          <a:bodyPr/>
          <a:lstStyle/>
          <a:p>
            <a:r>
              <a:rPr lang="de-DE" dirty="0" smtClean="0"/>
              <a:t>Möchte </a:t>
            </a:r>
            <a:r>
              <a:rPr lang="de-DE" dirty="0"/>
              <a:t>man auf die nicht-Erfüllung der Bedingung anders reagieren, nutzt man das Schlüsselwort </a:t>
            </a:r>
            <a:r>
              <a:rPr lang="de-DE" dirty="0" err="1"/>
              <a:t>else</a:t>
            </a:r>
            <a:r>
              <a:rPr lang="de-DE" dirty="0"/>
              <a:t> (sonst).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folgt auf den Code-Block des vorhergehenden </a:t>
            </a:r>
            <a:r>
              <a:rPr lang="de-DE" dirty="0" err="1"/>
              <a:t>if</a:t>
            </a:r>
            <a:r>
              <a:rPr lang="de-DE" dirty="0"/>
              <a:t>. Auf das Schlüsselwort </a:t>
            </a:r>
            <a:r>
              <a:rPr lang="de-DE" dirty="0" err="1"/>
              <a:t>else</a:t>
            </a:r>
            <a:r>
              <a:rPr lang="de-DE" dirty="0"/>
              <a:t> folgt keine Bedingung, wiederrum aber ein Code-Block in Geschwungenen Klammern { }, der ausgeführt wird, wenn die vorherige Bedingung nicht erfüllt ist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92" y="3996312"/>
            <a:ext cx="8727383" cy="22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else if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Möchte man mehr als nur zwei Fälle unterscheiden, kann man mit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eine weitere Bedingung prüfen, wenn die vorherige nicht erfüllt wurde. </a:t>
            </a:r>
            <a:endParaRPr lang="de-DE" dirty="0" smtClean="0"/>
          </a:p>
          <a:p>
            <a:r>
              <a:rPr lang="de-DE" dirty="0" smtClean="0"/>
              <a:t>Auf </a:t>
            </a:r>
            <a:r>
              <a:rPr lang="de-DE" dirty="0"/>
              <a:t>das Schlüsselwort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folgt eine Bedingung, und ein Code-Block.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können mehrere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folgen. Ein </a:t>
            </a:r>
            <a:r>
              <a:rPr lang="de-DE" dirty="0" err="1"/>
              <a:t>else</a:t>
            </a:r>
            <a:r>
              <a:rPr lang="de-DE" dirty="0"/>
              <a:t> ohne </a:t>
            </a:r>
            <a:r>
              <a:rPr lang="de-DE" dirty="0" err="1"/>
              <a:t>if</a:t>
            </a:r>
            <a:r>
              <a:rPr lang="de-DE" dirty="0"/>
              <a:t> kann nur am Ende einer Verzweigung stehen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44" y="2162907"/>
            <a:ext cx="4379002" cy="2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switch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Möchte man zwischen vielen verschiedenen Exakten Werten unterscheiden, bietet sich das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an. </a:t>
            </a:r>
            <a:endParaRPr lang="de-DE" dirty="0" smtClean="0"/>
          </a:p>
          <a:p>
            <a:r>
              <a:rPr lang="de-DE" dirty="0" smtClean="0"/>
              <a:t>Auf </a:t>
            </a:r>
            <a:r>
              <a:rPr lang="de-DE" dirty="0"/>
              <a:t>das Wort </a:t>
            </a:r>
            <a:r>
              <a:rPr lang="de-DE" dirty="0" err="1"/>
              <a:t>switch</a:t>
            </a:r>
            <a:r>
              <a:rPr lang="de-DE" dirty="0"/>
              <a:t> folgt in Klammern ( ) der Wert, der zu überprüfen ist.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folgt ein Block { } in dem jeweils nach dem Wort </a:t>
            </a:r>
            <a:r>
              <a:rPr lang="de-DE" dirty="0" err="1"/>
              <a:t>case</a:t>
            </a:r>
            <a:r>
              <a:rPr lang="de-DE" dirty="0"/>
              <a:t> der auf Gleichheit zu prüfende Wert steht.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folgt ein Doppelpunkt : und danach der Code für diesen Fall. </a:t>
            </a:r>
            <a:endParaRPr lang="de-DE" dirty="0" smtClean="0"/>
          </a:p>
          <a:p>
            <a:r>
              <a:rPr lang="de-DE" dirty="0" smtClean="0"/>
              <a:t>Jeder </a:t>
            </a:r>
            <a:r>
              <a:rPr lang="de-DE" dirty="0"/>
              <a:t>Fall wird mit break; beendet bevor der nächste beginnt.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701" y="2179753"/>
            <a:ext cx="4107536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</a:t>
            </a:r>
            <a:r>
              <a:rPr lang="en-US" dirty="0" smtClean="0"/>
              <a:t>default </a:t>
            </a:r>
            <a:r>
              <a:rPr lang="en-US" dirty="0"/>
              <a:t>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Auch bei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gibt es eine </a:t>
            </a:r>
            <a:r>
              <a:rPr lang="de-DE" dirty="0" err="1"/>
              <a:t>art</a:t>
            </a:r>
            <a:r>
              <a:rPr lang="de-DE" dirty="0"/>
              <a:t> "</a:t>
            </a:r>
            <a:r>
              <a:rPr lang="de-DE" dirty="0" err="1"/>
              <a:t>else</a:t>
            </a:r>
            <a:r>
              <a:rPr lang="de-DE" dirty="0"/>
              <a:t>" </a:t>
            </a:r>
            <a:r>
              <a:rPr lang="de-DE" dirty="0" smtClean="0"/>
              <a:t>Teil </a:t>
            </a:r>
          </a:p>
          <a:p>
            <a:r>
              <a:rPr lang="de-DE" dirty="0" smtClean="0"/>
              <a:t>ein </a:t>
            </a:r>
            <a:r>
              <a:rPr lang="de-DE" dirty="0"/>
              <a:t>Teil der </a:t>
            </a:r>
            <a:r>
              <a:rPr lang="de-DE" dirty="0" smtClean="0"/>
              <a:t>ausgeführt </a:t>
            </a:r>
            <a:r>
              <a:rPr lang="de-DE" dirty="0"/>
              <a:t>wird, wenn keine der </a:t>
            </a:r>
            <a:r>
              <a:rPr lang="de-DE" dirty="0" smtClean="0"/>
              <a:t>anderen </a:t>
            </a:r>
            <a:r>
              <a:rPr lang="de-DE" dirty="0"/>
              <a:t>Bedingungen zutrifft. </a:t>
            </a:r>
            <a:endParaRPr lang="de-DE" dirty="0" smtClean="0"/>
          </a:p>
          <a:p>
            <a:r>
              <a:rPr lang="de-DE" dirty="0" smtClean="0"/>
              <a:t>Dieser </a:t>
            </a:r>
            <a:r>
              <a:rPr lang="de-DE" dirty="0"/>
              <a:t>wird mit dem Schlüsselwort </a:t>
            </a:r>
            <a:r>
              <a:rPr lang="de-DE" b="1" dirty="0" err="1"/>
              <a:t>default</a:t>
            </a:r>
            <a:r>
              <a:rPr lang="de-DE" dirty="0"/>
              <a:t> bezeichnet. </a:t>
            </a:r>
            <a:endParaRPr lang="de-DE" dirty="0" smtClean="0"/>
          </a:p>
          <a:p>
            <a:r>
              <a:rPr lang="de-DE" dirty="0" smtClean="0"/>
              <a:t>Er </a:t>
            </a:r>
            <a:r>
              <a:rPr lang="de-DE" dirty="0"/>
              <a:t>steht immer als </a:t>
            </a:r>
            <a:r>
              <a:rPr lang="de-DE" dirty="0" smtClean="0"/>
              <a:t>letzter </a:t>
            </a:r>
            <a:r>
              <a:rPr lang="de-DE" dirty="0"/>
              <a:t>Fall im </a:t>
            </a:r>
            <a:r>
              <a:rPr lang="de-DE" dirty="0" err="1"/>
              <a:t>switch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78" y="2206869"/>
            <a:ext cx="4107536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fall-through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1792" y="2057400"/>
            <a:ext cx="6224954" cy="4137259"/>
          </a:xfrm>
        </p:spPr>
        <p:txBody>
          <a:bodyPr/>
          <a:lstStyle/>
          <a:p>
            <a:r>
              <a:rPr lang="de-DE" dirty="0"/>
              <a:t>Vergisst man das </a:t>
            </a:r>
            <a:r>
              <a:rPr lang="de-DE" dirty="0" smtClean="0"/>
              <a:t>„break;“ </a:t>
            </a:r>
            <a:r>
              <a:rPr lang="de-DE" dirty="0"/>
              <a:t>am </a:t>
            </a:r>
            <a:r>
              <a:rPr lang="de-DE" dirty="0" smtClean="0"/>
              <a:t>Ende </a:t>
            </a:r>
            <a:r>
              <a:rPr lang="de-DE" dirty="0"/>
              <a:t>eines Falls, so wird auch der Code des nächsten Falls ausgeführt, auch wenn dessen Bedingung nicht erfüllt wird. </a:t>
            </a:r>
            <a:endParaRPr lang="de-DE" dirty="0" smtClean="0"/>
          </a:p>
          <a:p>
            <a:r>
              <a:rPr lang="de-DE" dirty="0" smtClean="0"/>
              <a:t>Man </a:t>
            </a:r>
            <a:r>
              <a:rPr lang="de-DE" dirty="0"/>
              <a:t>spricht dann von fall-</a:t>
            </a:r>
            <a:r>
              <a:rPr lang="de-DE" dirty="0" err="1"/>
              <a:t>through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Man </a:t>
            </a:r>
            <a:r>
              <a:rPr lang="de-DE" dirty="0"/>
              <a:t>kann es aber auch gewollt einsetzen, um mehrere Fälle gleich zu behandeln, wobei man dann für gewöhnlich die </a:t>
            </a:r>
            <a:r>
              <a:rPr lang="de-DE" dirty="0" err="1"/>
              <a:t>cases</a:t>
            </a:r>
            <a:r>
              <a:rPr lang="de-DE" dirty="0"/>
              <a:t> ohne Abstand untereinander schreibt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655" y="2171700"/>
            <a:ext cx="406181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</a:t>
            </a:r>
            <a:r>
              <a:rPr lang="en-US" dirty="0" err="1"/>
              <a:t>Ternäre</a:t>
            </a:r>
            <a:r>
              <a:rPr lang="en-US" dirty="0"/>
              <a:t> </a:t>
            </a:r>
            <a:r>
              <a:rPr lang="en-US" dirty="0" err="1"/>
              <a:t>Ausdrücke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44869" y="1855177"/>
            <a:ext cx="8915402" cy="4137259"/>
          </a:xfrm>
        </p:spPr>
        <p:txBody>
          <a:bodyPr>
            <a:normAutofit/>
          </a:bodyPr>
          <a:lstStyle/>
          <a:p>
            <a:r>
              <a:rPr lang="de-DE" sz="1700" dirty="0"/>
              <a:t>Möchte man einer Variable abhängig von einer Bedingung den einen oder anderen Wert zuweisen, so kann man dies mit einem Ternären </a:t>
            </a:r>
            <a:r>
              <a:rPr lang="de-DE" sz="1700" dirty="0" smtClean="0"/>
              <a:t>Ausdruck </a:t>
            </a:r>
            <a:r>
              <a:rPr lang="de-DE" sz="1700" dirty="0"/>
              <a:t>machen. </a:t>
            </a:r>
            <a:endParaRPr lang="de-DE" sz="1700" dirty="0" smtClean="0"/>
          </a:p>
          <a:p>
            <a:r>
              <a:rPr lang="de-DE" sz="1700" dirty="0" smtClean="0"/>
              <a:t>Dazu </a:t>
            </a:r>
            <a:r>
              <a:rPr lang="de-DE" sz="1700" dirty="0"/>
              <a:t>schreibt man auf der </a:t>
            </a:r>
            <a:r>
              <a:rPr lang="de-DE" sz="1700" dirty="0" smtClean="0"/>
              <a:t>rechten </a:t>
            </a:r>
            <a:r>
              <a:rPr lang="de-DE" sz="1700" dirty="0"/>
              <a:t>Seite einer Zuweisung eine </a:t>
            </a:r>
            <a:r>
              <a:rPr lang="de-DE" sz="1700" dirty="0" smtClean="0"/>
              <a:t>Bedingung </a:t>
            </a:r>
          </a:p>
          <a:p>
            <a:r>
              <a:rPr lang="de-DE" sz="1700" dirty="0" smtClean="0"/>
              <a:t>gefolgt </a:t>
            </a:r>
            <a:r>
              <a:rPr lang="de-DE" sz="1700" dirty="0"/>
              <a:t>von einem </a:t>
            </a:r>
            <a:r>
              <a:rPr lang="de-DE" sz="1700" dirty="0" smtClean="0"/>
              <a:t>?</a:t>
            </a:r>
          </a:p>
          <a:p>
            <a:r>
              <a:rPr lang="de-DE" sz="1700" dirty="0" smtClean="0"/>
              <a:t>gefolgt </a:t>
            </a:r>
            <a:r>
              <a:rPr lang="de-DE" sz="1700" dirty="0"/>
              <a:t>von dem Wert wenn die Bedingung </a:t>
            </a:r>
            <a:r>
              <a:rPr lang="de-DE" sz="1700" dirty="0" smtClean="0"/>
              <a:t>zutrifft </a:t>
            </a:r>
          </a:p>
          <a:p>
            <a:r>
              <a:rPr lang="de-DE" sz="1700" dirty="0" smtClean="0"/>
              <a:t>gefolgt </a:t>
            </a:r>
            <a:r>
              <a:rPr lang="de-DE" sz="1700" dirty="0"/>
              <a:t>von einem : </a:t>
            </a:r>
            <a:endParaRPr lang="de-DE" sz="1700" dirty="0" smtClean="0"/>
          </a:p>
          <a:p>
            <a:r>
              <a:rPr lang="de-DE" sz="1700" dirty="0" smtClean="0"/>
              <a:t>gefolgt von dem Wert wenn die Bedingung nicht zutrifft</a:t>
            </a:r>
            <a:endParaRPr lang="en-US" sz="17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4859457"/>
            <a:ext cx="6942771" cy="15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Vergleichsoperatoren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2308" y="2057400"/>
            <a:ext cx="6529754" cy="4137259"/>
          </a:xfrm>
        </p:spPr>
        <p:txBody>
          <a:bodyPr/>
          <a:lstStyle/>
          <a:p>
            <a:r>
              <a:rPr lang="de-DE" dirty="0"/>
              <a:t>Werte können in JavaScript mit bestimmten Operatoren verglichen </a:t>
            </a:r>
            <a:r>
              <a:rPr lang="de-DE" dirty="0" smtClean="0"/>
              <a:t>werden </a:t>
            </a:r>
            <a:r>
              <a:rPr lang="de-DE" dirty="0"/>
              <a:t>Für Gleichheit (XNOR) nutzt man === </a:t>
            </a:r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Ungleichheit (XOR) nutzt man !== </a:t>
            </a:r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den und (AND) Vergleich nutzt man &amp;&amp; </a:t>
            </a:r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den oder (OR) Vergleich nutzt man || </a:t>
            </a:r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das Verneinen (NOT) nutzt man ein vorangestelltes ! </a:t>
            </a:r>
            <a:endParaRPr lang="de-DE" dirty="0" smtClean="0"/>
          </a:p>
          <a:p>
            <a:r>
              <a:rPr lang="de-DE" dirty="0" smtClean="0"/>
              <a:t>Bei </a:t>
            </a:r>
            <a:r>
              <a:rPr lang="de-DE" dirty="0"/>
              <a:t>Zahlen kann man Größer/-gleich (&gt; / &gt;=) und Kleiner/-gleich (&lt; / &lt;=) prüfen.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534" y="2375615"/>
            <a:ext cx="3044565" cy="24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Typensicherheit beim Vergleich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0940" y="2057400"/>
            <a:ext cx="6144260" cy="4137259"/>
          </a:xfrm>
        </p:spPr>
        <p:txBody>
          <a:bodyPr/>
          <a:lstStyle/>
          <a:p>
            <a:r>
              <a:rPr lang="de-DE" dirty="0"/>
              <a:t>Wir haben gesehen, dass man für (</a:t>
            </a:r>
            <a:r>
              <a:rPr lang="de-DE" dirty="0" err="1"/>
              <a:t>Un</a:t>
            </a:r>
            <a:r>
              <a:rPr lang="de-DE" dirty="0"/>
              <a:t>-)Gleichheit die === bzw. !== Zeichen verwendet.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gibt diese Operatoren aber auch ohne das letzte = Zeichen, als == bzw. </a:t>
            </a:r>
            <a:r>
              <a:rPr lang="de-DE" dirty="0" smtClean="0"/>
              <a:t>!=</a:t>
            </a:r>
          </a:p>
          <a:p>
            <a:r>
              <a:rPr lang="de-DE" dirty="0" smtClean="0"/>
              <a:t>Bei der Nutzung von == bzw. != wird nicht sichergestellt, </a:t>
            </a:r>
            <a:r>
              <a:rPr lang="de-DE" dirty="0"/>
              <a:t>dass beide Variablen auch den selben Typen </a:t>
            </a:r>
            <a:r>
              <a:rPr lang="de-DE" dirty="0" smtClean="0"/>
              <a:t>haben</a:t>
            </a:r>
          </a:p>
          <a:p>
            <a:r>
              <a:rPr lang="de-DE" dirty="0" smtClean="0"/>
              <a:t>Mit Hilfe der Funktion </a:t>
            </a:r>
            <a:r>
              <a:rPr lang="de-DE" b="1" dirty="0" err="1" smtClean="0"/>
              <a:t>typeof</a:t>
            </a:r>
            <a:r>
              <a:rPr lang="de-DE" b="1" dirty="0" smtClean="0"/>
              <a:t> </a:t>
            </a:r>
            <a:r>
              <a:rPr lang="de-DE" dirty="0" smtClean="0"/>
              <a:t>kann der Datentyp einer Variable bestimmt werden</a:t>
            </a:r>
          </a:p>
          <a:p>
            <a:r>
              <a:rPr lang="de-DE" dirty="0" smtClean="0"/>
              <a:t>Ressourcen: 7. </a:t>
            </a:r>
            <a:r>
              <a:rPr lang="de-DE" dirty="0" err="1" smtClean="0"/>
              <a:t>Javascript</a:t>
            </a:r>
            <a:r>
              <a:rPr lang="de-DE" dirty="0" smtClean="0"/>
              <a:t>/datatypes.js</a:t>
            </a:r>
            <a:endParaRPr lang="en-US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831" y="2207200"/>
            <a:ext cx="3585943" cy="24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62" y="385533"/>
            <a:ext cx="4449082" cy="587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Nesting</a:t>
            </a:r>
            <a:r>
              <a:rPr lang="de-AT" dirty="0" smtClean="0"/>
              <a:t> </a:t>
            </a:r>
            <a:r>
              <a:rPr lang="de-AT" dirty="0" err="1" smtClean="0"/>
              <a:t>Depth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83677" y="2057400"/>
            <a:ext cx="6582632" cy="4137259"/>
          </a:xfrm>
        </p:spPr>
        <p:txBody>
          <a:bodyPr/>
          <a:lstStyle/>
          <a:p>
            <a:r>
              <a:rPr lang="de-AT" dirty="0" smtClean="0"/>
              <a:t>Vermeide eine Verschachtelung von mehr als 3 Ebenen</a:t>
            </a:r>
          </a:p>
          <a:p>
            <a:r>
              <a:rPr lang="de-AT" dirty="0" smtClean="0"/>
              <a:t>Code mit mehr als 3 Ebenen wird unverständlich und unleserlich</a:t>
            </a:r>
          </a:p>
          <a:p>
            <a:r>
              <a:rPr lang="de-AT" dirty="0" smtClean="0"/>
              <a:t>Erschwert es Fehler zu finden</a:t>
            </a:r>
          </a:p>
          <a:p>
            <a:r>
              <a:rPr lang="de-AT" dirty="0" smtClean="0"/>
              <a:t>Code ist nur mehr schwer </a:t>
            </a:r>
            <a:r>
              <a:rPr lang="de-AT" dirty="0" err="1" smtClean="0"/>
              <a:t>wartbar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31" y="1941875"/>
            <a:ext cx="3220819" cy="425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28" y="1503646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smtClean="0"/>
              <a:t>Kommentare</a:t>
            </a:r>
          </a:p>
          <a:p>
            <a:r>
              <a:rPr lang="de-AT" dirty="0" smtClean="0"/>
              <a:t>Verzweigungen</a:t>
            </a:r>
          </a:p>
          <a:p>
            <a:pPr lvl="1"/>
            <a:r>
              <a:rPr lang="de-AT" dirty="0" err="1" smtClean="0"/>
              <a:t>If</a:t>
            </a:r>
            <a:r>
              <a:rPr lang="de-AT" dirty="0" smtClean="0"/>
              <a:t> / </a:t>
            </a:r>
            <a:r>
              <a:rPr lang="de-AT" dirty="0" err="1" smtClean="0"/>
              <a:t>else</a:t>
            </a:r>
            <a:endParaRPr lang="de-AT" dirty="0" smtClean="0"/>
          </a:p>
          <a:p>
            <a:pPr lvl="1"/>
            <a:r>
              <a:rPr lang="de-AT" dirty="0" smtClean="0"/>
              <a:t>Switch </a:t>
            </a:r>
            <a:r>
              <a:rPr lang="de-AT" dirty="0" err="1" smtClean="0"/>
              <a:t>case</a:t>
            </a:r>
            <a:endParaRPr lang="de-AT" dirty="0" smtClean="0"/>
          </a:p>
          <a:p>
            <a:pPr lvl="1"/>
            <a:r>
              <a:rPr lang="de-AT" dirty="0" smtClean="0"/>
              <a:t>Ternäre Ausdrücke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Funktionen</a:t>
            </a:r>
          </a:p>
          <a:p>
            <a:pPr lvl="1"/>
            <a:r>
              <a:rPr lang="de-AT" dirty="0" smtClean="0"/>
              <a:t>Einfache Funktionen</a:t>
            </a:r>
          </a:p>
          <a:p>
            <a:pPr lvl="1"/>
            <a:r>
              <a:rPr lang="de-AT" dirty="0" smtClean="0"/>
              <a:t>Parameter</a:t>
            </a:r>
          </a:p>
          <a:p>
            <a:pPr lvl="1"/>
            <a:r>
              <a:rPr lang="de-AT" dirty="0" smtClean="0"/>
              <a:t>Rückgabewerte</a:t>
            </a:r>
          </a:p>
          <a:p>
            <a:pPr lvl="1"/>
            <a:r>
              <a:rPr lang="de-AT" dirty="0" smtClean="0"/>
              <a:t>Anonyme Funktionen</a:t>
            </a:r>
          </a:p>
          <a:p>
            <a:pPr lvl="1"/>
            <a:r>
              <a:rPr lang="de-AT" dirty="0" smtClean="0"/>
              <a:t>Arrow </a:t>
            </a:r>
            <a:r>
              <a:rPr lang="de-AT" dirty="0" err="1" smtClean="0"/>
              <a:t>Functions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5" y="2057400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4 Übungen zu Verzweigungen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Lies </a:t>
            </a:r>
            <a:r>
              <a:rPr lang="de-DE" dirty="0"/>
              <a:t>vom Nutzer eine Temperatur ein, nutze ein </a:t>
            </a:r>
            <a:r>
              <a:rPr lang="de-DE" dirty="0" err="1"/>
              <a:t>if</a:t>
            </a:r>
            <a:r>
              <a:rPr lang="de-DE" dirty="0"/>
              <a:t>/</a:t>
            </a:r>
            <a:r>
              <a:rPr lang="de-DE" dirty="0" err="1"/>
              <a:t>else-if</a:t>
            </a:r>
            <a:r>
              <a:rPr lang="de-DE" dirty="0"/>
              <a:t>/</a:t>
            </a:r>
            <a:r>
              <a:rPr lang="de-DE" dirty="0" err="1"/>
              <a:t>else</a:t>
            </a:r>
            <a:r>
              <a:rPr lang="de-DE" dirty="0"/>
              <a:t> um auszugeben, ob es kalt, angenehm oder heiß ist.  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Lies einen einzelnen Buchstaben ein und gib aus, ob es ein Vokal oder Konsonant ist. Nutze dafür ein </a:t>
            </a:r>
            <a:r>
              <a:rPr lang="de-DE" dirty="0" err="1" smtClean="0"/>
              <a:t>switch-case</a:t>
            </a:r>
            <a:r>
              <a:rPr lang="de-DE" dirty="0" smtClean="0"/>
              <a:t> mit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und fall-</a:t>
            </a:r>
            <a:r>
              <a:rPr lang="de-DE" dirty="0" err="1" smtClean="0"/>
              <a:t>through</a:t>
            </a:r>
            <a:r>
              <a:rPr lang="de-DE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Lese 3 </a:t>
            </a:r>
            <a:r>
              <a:rPr lang="de-DE" dirty="0"/>
              <a:t>Zahlen vom Benutzer ein, und gib die größte davon zurück. Nutze dabei Ternäre Ausdrücke. 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Lies </a:t>
            </a:r>
            <a:r>
              <a:rPr lang="de-DE" dirty="0"/>
              <a:t>eine Zahl vom Benutzer ein, und gebe aus, ob diese gerade, ungerade oder eine Kommazahl </a:t>
            </a:r>
            <a:r>
              <a:rPr lang="de-DE" dirty="0" smtClean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20413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7974" y="2502485"/>
            <a:ext cx="5061674" cy="1853023"/>
          </a:xfrm>
        </p:spPr>
        <p:txBody>
          <a:bodyPr anchor="ctr">
            <a:normAutofit/>
          </a:bodyPr>
          <a:lstStyle/>
          <a:p>
            <a:r>
              <a:rPr lang="de-AT" sz="3200" dirty="0" smtClean="0"/>
              <a:t>Funktionen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Grundlagen zu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0000" y="2057400"/>
            <a:ext cx="6553200" cy="4137259"/>
          </a:xfrm>
        </p:spPr>
        <p:txBody>
          <a:bodyPr/>
          <a:lstStyle/>
          <a:p>
            <a:r>
              <a:rPr lang="de-DE" dirty="0"/>
              <a:t>Eine </a:t>
            </a:r>
            <a:r>
              <a:rPr lang="de-DE" dirty="0" smtClean="0"/>
              <a:t>Funktion </a:t>
            </a:r>
            <a:r>
              <a:rPr lang="de-DE" dirty="0"/>
              <a:t>ist ein wiederverwendbarer Block Code. </a:t>
            </a:r>
            <a:endParaRPr lang="de-DE" dirty="0" smtClean="0"/>
          </a:p>
          <a:p>
            <a:r>
              <a:rPr lang="de-DE" dirty="0" smtClean="0"/>
              <a:t>Eine </a:t>
            </a:r>
            <a:r>
              <a:rPr lang="de-DE" dirty="0"/>
              <a:t>Funktion beginnt mit dem Wort </a:t>
            </a:r>
            <a:r>
              <a:rPr lang="de-DE" dirty="0" err="1"/>
              <a:t>function</a:t>
            </a:r>
            <a:r>
              <a:rPr lang="de-DE" dirty="0"/>
              <a:t>, gefolgt vom Funktionsnamen, Klammern ( ) (in diesen können Parameter </a:t>
            </a:r>
            <a:r>
              <a:rPr lang="de-DE" dirty="0" smtClean="0"/>
              <a:t>definiert </a:t>
            </a:r>
            <a:r>
              <a:rPr lang="de-DE" dirty="0"/>
              <a:t>werden) und dem Code-Block { }. </a:t>
            </a:r>
            <a:endParaRPr lang="de-DE" dirty="0" smtClean="0"/>
          </a:p>
          <a:p>
            <a:r>
              <a:rPr lang="de-DE" dirty="0" smtClean="0"/>
              <a:t>Ein </a:t>
            </a:r>
            <a:r>
              <a:rPr lang="de-DE" dirty="0"/>
              <a:t>Wert kann mit dem Schlüsselwort </a:t>
            </a:r>
            <a:r>
              <a:rPr lang="de-DE" dirty="0" err="1"/>
              <a:t>return</a:t>
            </a:r>
            <a:r>
              <a:rPr lang="de-DE" dirty="0"/>
              <a:t> zurückgegeben werden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Ein </a:t>
            </a:r>
            <a:r>
              <a:rPr lang="de-DE" dirty="0"/>
              <a:t>Aufruf erfolgt über den Funktionsnamen gefolgt von Klammern ( ), in denen Werte (die den </a:t>
            </a:r>
            <a:r>
              <a:rPr lang="de-DE" dirty="0" smtClean="0"/>
              <a:t>definierten </a:t>
            </a:r>
            <a:r>
              <a:rPr lang="de-DE" dirty="0"/>
              <a:t>Parametern zugeordnet werden) übergeben werden können.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72" y="2207200"/>
            <a:ext cx="3197694" cy="22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0000" y="2057400"/>
            <a:ext cx="6553200" cy="4137259"/>
          </a:xfrm>
        </p:spPr>
        <p:txBody>
          <a:bodyPr/>
          <a:lstStyle/>
          <a:p>
            <a:r>
              <a:rPr lang="de-DE" dirty="0"/>
              <a:t>Im einfachsten Fall hat eine Funktion weder Parameter, noch einen Rückgabewert. </a:t>
            </a:r>
            <a:endParaRPr lang="de-DE" dirty="0" smtClean="0"/>
          </a:p>
          <a:p>
            <a:r>
              <a:rPr lang="de-DE" dirty="0" smtClean="0"/>
              <a:t>Hier </a:t>
            </a:r>
            <a:r>
              <a:rPr lang="de-DE" dirty="0"/>
              <a:t>genügt das Schlüsselwort </a:t>
            </a:r>
            <a:r>
              <a:rPr lang="de-DE" dirty="0" err="1"/>
              <a:t>function</a:t>
            </a:r>
            <a:r>
              <a:rPr lang="de-DE" dirty="0"/>
              <a:t>, der (beliebig wählbare) Funktionsname, Runde Klammern () und der Code-Block (</a:t>
            </a:r>
            <a:r>
              <a:rPr lang="de-DE" dirty="0" err="1"/>
              <a:t>Scope</a:t>
            </a:r>
            <a:r>
              <a:rPr lang="de-DE" dirty="0"/>
              <a:t>) in geschwundenen Klammern { ... } zur </a:t>
            </a:r>
            <a:r>
              <a:rPr lang="de-DE" dirty="0" smtClean="0"/>
              <a:t>Definition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Beim </a:t>
            </a:r>
            <a:r>
              <a:rPr lang="de-DE" dirty="0"/>
              <a:t>Aufruf der Funktion mit dem Funktionsnamen und runden Klammern () wird der Code innerhalb der Funktion ausgeführt. 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Funktion kann beliebig oft ausgeführt werden..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22" y="2181560"/>
            <a:ext cx="3714517" cy="19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Parameter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60780" y="1930400"/>
            <a:ext cx="10868660" cy="4137259"/>
          </a:xfrm>
        </p:spPr>
        <p:txBody>
          <a:bodyPr/>
          <a:lstStyle/>
          <a:p>
            <a:r>
              <a:rPr lang="de-DE" dirty="0"/>
              <a:t>Man kann einer Funktion auch Werte </a:t>
            </a:r>
            <a:r>
              <a:rPr lang="de-DE" dirty="0" smtClean="0"/>
              <a:t>übergeben. </a:t>
            </a:r>
          </a:p>
          <a:p>
            <a:r>
              <a:rPr lang="de-DE" dirty="0" smtClean="0"/>
              <a:t>Dazu </a:t>
            </a:r>
            <a:r>
              <a:rPr lang="de-DE" dirty="0"/>
              <a:t>gibt man in der </a:t>
            </a:r>
            <a:r>
              <a:rPr lang="de-DE" dirty="0" smtClean="0"/>
              <a:t>Funktionsdefinition </a:t>
            </a:r>
            <a:r>
              <a:rPr lang="de-DE" dirty="0"/>
              <a:t>innerhalb der Klammern ( ) an, welchen Variablennamen die Werte innerhalb der Funktion haben sollen (ein </a:t>
            </a:r>
            <a:r>
              <a:rPr lang="de-DE" dirty="0" err="1"/>
              <a:t>let</a:t>
            </a:r>
            <a:r>
              <a:rPr lang="de-DE" dirty="0"/>
              <a:t> ist hier nicht nötig!). </a:t>
            </a:r>
            <a:endParaRPr lang="de-DE" dirty="0" smtClean="0"/>
          </a:p>
          <a:p>
            <a:r>
              <a:rPr lang="de-DE" dirty="0" smtClean="0"/>
              <a:t>Beim </a:t>
            </a:r>
            <a:r>
              <a:rPr lang="de-DE" dirty="0"/>
              <a:t>Aufruf der Funktion übermittelt man in den Klammern ( ) die gewünschten Werte, die auf die Variablen in der Funktion übertragen werden sollen. 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Reihenfolge der Parameter ist dabei sehr wichtig. Mehrere Parameter können mit </a:t>
            </a:r>
            <a:r>
              <a:rPr lang="de-DE" dirty="0" smtClean="0"/>
              <a:t>Komma </a:t>
            </a:r>
            <a:r>
              <a:rPr lang="de-DE" dirty="0"/>
              <a:t>getrennt angegeben werden.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59" y="4593396"/>
            <a:ext cx="5725607" cy="16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-</a:t>
            </a:r>
            <a:r>
              <a:rPr lang="en-US" dirty="0" smtClean="0"/>
              <a:t> </a:t>
            </a:r>
            <a:r>
              <a:rPr lang="en-US" dirty="0" err="1" smtClean="0"/>
              <a:t>Defaultwert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60780" y="1930400"/>
            <a:ext cx="10868660" cy="4137259"/>
          </a:xfrm>
        </p:spPr>
        <p:txBody>
          <a:bodyPr/>
          <a:lstStyle/>
          <a:p>
            <a:r>
              <a:rPr lang="de-DE" dirty="0"/>
              <a:t>Man muss nicht alle von der Funktion </a:t>
            </a:r>
            <a:r>
              <a:rPr lang="de-DE" dirty="0" smtClean="0"/>
              <a:t>definierten </a:t>
            </a:r>
            <a:r>
              <a:rPr lang="de-DE" dirty="0"/>
              <a:t>Parameter beim Aufruf mit einem Wert </a:t>
            </a:r>
            <a:r>
              <a:rPr lang="de-DE" dirty="0" smtClean="0"/>
              <a:t>befüllen</a:t>
            </a:r>
          </a:p>
          <a:p>
            <a:r>
              <a:rPr lang="de-DE" dirty="0"/>
              <a:t>B</a:t>
            </a:r>
            <a:r>
              <a:rPr lang="de-DE" dirty="0" smtClean="0"/>
              <a:t>efüllt </a:t>
            </a:r>
            <a:r>
              <a:rPr lang="de-DE" dirty="0"/>
              <a:t>man einen Wert nicht, so hat dieser in der Funktion den Wert </a:t>
            </a:r>
            <a:r>
              <a:rPr lang="de-DE" dirty="0" err="1" smtClean="0"/>
              <a:t>undefined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Man </a:t>
            </a:r>
            <a:r>
              <a:rPr lang="de-DE" dirty="0"/>
              <a:t>kann </a:t>
            </a:r>
            <a:r>
              <a:rPr lang="de-DE" dirty="0" smtClean="0"/>
              <a:t>einen </a:t>
            </a:r>
            <a:r>
              <a:rPr lang="de-DE" dirty="0"/>
              <a:t>Standardwert für Parameter vergeben, dazu schreibt man hinter den Parameter in der Funktion = und den gewünschten Wert.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57" y="3999029"/>
            <a:ext cx="422184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Rückgabewert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640" y="1930400"/>
            <a:ext cx="6583680" cy="4137259"/>
          </a:xfrm>
        </p:spPr>
        <p:txBody>
          <a:bodyPr/>
          <a:lstStyle/>
          <a:p>
            <a:r>
              <a:rPr lang="de-DE" dirty="0"/>
              <a:t>Ein Rückgabewert wird nach Ausführung der Funktion an Stelle des Aufrufs eingesetzt, man kann es also beispielsweise einer Variable zuweisen. 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 err="1"/>
              <a:t>return</a:t>
            </a:r>
            <a:r>
              <a:rPr lang="de-DE" dirty="0"/>
              <a:t> und einem darauf folgendem Wert gibt man in der Funktion einen Wert zurück. 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Funktion stoppt ihre Ausführung, sobald sie auf ein </a:t>
            </a:r>
            <a:r>
              <a:rPr lang="de-DE" dirty="0" err="1"/>
              <a:t>return</a:t>
            </a:r>
            <a:r>
              <a:rPr lang="de-DE" dirty="0"/>
              <a:t> stößt, Code der innerhalb der Funktion danach folgt, wird nicht mehr ausgeführt.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90" y="2057400"/>
            <a:ext cx="4138019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tenzen • Was ist eine Potenz? Potenzen Mathematik · [mit Video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40" y="3619499"/>
            <a:ext cx="4656880" cy="26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zu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7181" y="2057400"/>
            <a:ext cx="9748499" cy="3767587"/>
          </a:xfrm>
        </p:spPr>
        <p:txBody>
          <a:bodyPr/>
          <a:lstStyle/>
          <a:p>
            <a:r>
              <a:rPr lang="de-AT" dirty="0" smtClean="0"/>
              <a:t>Erstelle eine Funktion „</a:t>
            </a:r>
            <a:r>
              <a:rPr lang="de-AT" dirty="0" err="1" smtClean="0"/>
              <a:t>pow</a:t>
            </a:r>
            <a:r>
              <a:rPr lang="de-AT" dirty="0" smtClean="0"/>
              <a:t>“ die 2 Zahlenwerte als Parameter übergibt</a:t>
            </a:r>
          </a:p>
          <a:p>
            <a:r>
              <a:rPr lang="de-AT" dirty="0" smtClean="0"/>
              <a:t>Die Funktion soll den ersten Wert mit dem zweiten Wert potenzieren</a:t>
            </a:r>
            <a:endParaRPr lang="de-AT" dirty="0"/>
          </a:p>
          <a:p>
            <a:r>
              <a:rPr lang="de-AT" dirty="0" smtClean="0"/>
              <a:t>Wurde kein zweiter Wert mitgegeben, dann wird automatisch die erste Zahl quadriert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2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Anonyme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können auch namenlos sein, man nennt sie dann "Anonyme </a:t>
            </a:r>
            <a:r>
              <a:rPr lang="de-DE" dirty="0" smtClean="0"/>
              <a:t>Funktion„</a:t>
            </a:r>
          </a:p>
          <a:p>
            <a:r>
              <a:rPr lang="de-DE" dirty="0" smtClean="0"/>
              <a:t>Man </a:t>
            </a:r>
            <a:r>
              <a:rPr lang="de-DE" dirty="0"/>
              <a:t>kann Funktionen genauso wie Texte und Zahlen in Variablen speichern, und sie dann über den Variablennamen ansprechen.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85" y="3550921"/>
            <a:ext cx="3600133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8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099" y="685800"/>
            <a:ext cx="8915402" cy="1371600"/>
          </a:xfrm>
        </p:spPr>
        <p:txBody>
          <a:bodyPr/>
          <a:lstStyle/>
          <a:p>
            <a:r>
              <a:rPr lang="de-AT" dirty="0" smtClean="0"/>
              <a:t>Arrow </a:t>
            </a:r>
            <a:r>
              <a:rPr lang="de-AT" dirty="0" err="1" smtClean="0"/>
              <a:t>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2160" y="2057400"/>
            <a:ext cx="6715760" cy="4137259"/>
          </a:xfrm>
        </p:spPr>
        <p:txBody>
          <a:bodyPr>
            <a:normAutofit/>
          </a:bodyPr>
          <a:lstStyle/>
          <a:p>
            <a:r>
              <a:rPr lang="de-DE" dirty="0" err="1" smtClean="0"/>
              <a:t>ArrowFunctions</a:t>
            </a:r>
            <a:r>
              <a:rPr lang="de-DE" dirty="0" smtClean="0"/>
              <a:t> verzichten </a:t>
            </a:r>
            <a:r>
              <a:rPr lang="de-DE" dirty="0"/>
              <a:t>auf das Schlüsselwort </a:t>
            </a:r>
            <a:r>
              <a:rPr lang="de-DE" dirty="0" err="1"/>
              <a:t>function</a:t>
            </a:r>
            <a:r>
              <a:rPr lang="de-DE" dirty="0"/>
              <a:t> und </a:t>
            </a:r>
            <a:r>
              <a:rPr lang="de-DE" dirty="0" smtClean="0"/>
              <a:t>schreiben </a:t>
            </a:r>
            <a:r>
              <a:rPr lang="de-DE" dirty="0"/>
              <a:t>stattdessen =&gt; zwischen die Parameter-Klammern () und den Code-Block { ... }. </a:t>
            </a:r>
            <a:endParaRPr lang="de-DE" dirty="0" smtClean="0"/>
          </a:p>
          <a:p>
            <a:r>
              <a:rPr lang="de-DE" dirty="0" smtClean="0"/>
              <a:t>Wird </a:t>
            </a:r>
            <a:r>
              <a:rPr lang="de-DE" dirty="0"/>
              <a:t>lediglich eine Berechnung angestellt, die sofort zurückgegeben wird, kann bei Arrow-</a:t>
            </a:r>
            <a:r>
              <a:rPr lang="de-DE" dirty="0" err="1"/>
              <a:t>Functions</a:t>
            </a:r>
            <a:r>
              <a:rPr lang="de-DE" dirty="0"/>
              <a:t> auf den Code-Block { ... } und das </a:t>
            </a:r>
            <a:r>
              <a:rPr lang="de-DE" dirty="0" err="1"/>
              <a:t>return</a:t>
            </a:r>
            <a:r>
              <a:rPr lang="de-DE" dirty="0"/>
              <a:t> verzichtet werden, man schreibt dann hinter den Pfeil =&gt; sofort den Rückgabewert. </a:t>
            </a:r>
            <a:endParaRPr lang="de-DE" dirty="0" smtClean="0"/>
          </a:p>
          <a:p>
            <a:r>
              <a:rPr lang="de-DE" dirty="0" smtClean="0"/>
              <a:t>Hat </a:t>
            </a:r>
            <a:r>
              <a:rPr lang="de-DE" dirty="0"/>
              <a:t>eine </a:t>
            </a:r>
            <a:r>
              <a:rPr lang="de-DE" dirty="0" err="1"/>
              <a:t>ArrowFunction</a:t>
            </a:r>
            <a:r>
              <a:rPr lang="de-DE" dirty="0"/>
              <a:t> genau einen Parameter, kann sogar auf die () verzichtet werden.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20" y="2057400"/>
            <a:ext cx="4176155" cy="29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smtClean="0"/>
              <a:t>Kommentare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 an Funktionen übergeben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man Funktionen in Variablen speichern kann, kann man sie auch anderen Funktionen als Parameter übergeben.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22" y="3098800"/>
            <a:ext cx="4303303" cy="31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 – Call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value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20580" cy="4137259"/>
          </a:xfrm>
        </p:spPr>
        <p:txBody>
          <a:bodyPr/>
          <a:lstStyle/>
          <a:p>
            <a:r>
              <a:rPr lang="de-DE" dirty="0"/>
              <a:t>In JavaScript werden primitive Datentypen wie Zahlen, Strings und </a:t>
            </a:r>
            <a:r>
              <a:rPr lang="de-DE" dirty="0" err="1"/>
              <a:t>Booleans</a:t>
            </a:r>
            <a:r>
              <a:rPr lang="de-DE" dirty="0"/>
              <a:t> per Wert </a:t>
            </a:r>
            <a:r>
              <a:rPr lang="de-DE" dirty="0" smtClean="0"/>
              <a:t>übergeben</a:t>
            </a:r>
          </a:p>
          <a:p>
            <a:r>
              <a:rPr lang="de-DE" dirty="0" smtClean="0"/>
              <a:t>Das </a:t>
            </a:r>
            <a:r>
              <a:rPr lang="de-DE" dirty="0"/>
              <a:t>bedeutet, dass beim Aufruf einer Funktion eine Kopie des Werts der Variable erstellt wird und die Funktion mit dieser Kopie arbeitet, ohne die ursprüngliche Variable zu </a:t>
            </a:r>
            <a:r>
              <a:rPr lang="de-DE" dirty="0" smtClean="0"/>
              <a:t>ändern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859" y="3755665"/>
            <a:ext cx="5351462" cy="26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Clean </a:t>
            </a:r>
            <a:r>
              <a:rPr lang="de-AT" dirty="0" err="1" smtClean="0"/>
              <a:t>Functions</a:t>
            </a:r>
            <a:endParaRPr lang="en-US" dirty="0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2D3E6D85-B8E4-4931-8F5E-6819D67B9E83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7825"/>
          <a:stretch/>
        </p:blipFill>
        <p:spPr>
          <a:xfrm>
            <a:off x="1744471" y="1802274"/>
            <a:ext cx="4335910" cy="43555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DF6EA4C-6DBC-4459-B8D0-7242A74A5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82" y="2809632"/>
            <a:ext cx="395391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Clean </a:t>
            </a:r>
            <a:r>
              <a:rPr lang="de-AT" dirty="0" err="1" smtClean="0"/>
              <a:t>Functions</a:t>
            </a:r>
            <a:r>
              <a:rPr lang="de-AT" dirty="0" smtClean="0"/>
              <a:t> - Länge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Wie groß darf eine Funktion sein?</a:t>
            </a:r>
          </a:p>
          <a:p>
            <a:pPr lvl="1"/>
            <a:r>
              <a:rPr lang="de-AT" dirty="0" smtClean="0"/>
              <a:t>Nicht größer als notwendig</a:t>
            </a:r>
          </a:p>
          <a:p>
            <a:pPr lvl="1"/>
            <a:r>
              <a:rPr lang="de-AT" dirty="0" smtClean="0"/>
              <a:t>Weniger als 100 Zeilen</a:t>
            </a:r>
          </a:p>
          <a:p>
            <a:r>
              <a:rPr lang="de-AT" dirty="0" smtClean="0"/>
              <a:t>Wie viele Parameter darf eine Funktion haben</a:t>
            </a:r>
          </a:p>
          <a:p>
            <a:pPr lvl="1"/>
            <a:r>
              <a:rPr lang="de-AT" dirty="0" smtClean="0"/>
              <a:t>Im Idealfall &lt; 3 </a:t>
            </a:r>
          </a:p>
          <a:p>
            <a:pPr lvl="1"/>
            <a:r>
              <a:rPr lang="de-AT" dirty="0" smtClean="0"/>
              <a:t>Nicht mehr als wirklich notwendig</a:t>
            </a:r>
          </a:p>
          <a:p>
            <a:r>
              <a:rPr lang="de-AT" dirty="0" smtClean="0"/>
              <a:t>Verwende </a:t>
            </a:r>
            <a:r>
              <a:rPr lang="de-AT" dirty="0" err="1" smtClean="0"/>
              <a:t>Flag</a:t>
            </a:r>
            <a:r>
              <a:rPr lang="de-AT" dirty="0"/>
              <a:t> </a:t>
            </a:r>
            <a:r>
              <a:rPr lang="de-AT" dirty="0" smtClean="0"/>
              <a:t>Parameter mit Bedacht</a:t>
            </a:r>
          </a:p>
          <a:p>
            <a:pPr lvl="1"/>
            <a:r>
              <a:rPr lang="de-AT" dirty="0" err="1" smtClean="0"/>
              <a:t>buyCar</a:t>
            </a:r>
            <a:r>
              <a:rPr lang="de-AT" dirty="0" smtClean="0"/>
              <a:t>(</a:t>
            </a:r>
            <a:r>
              <a:rPr lang="de-AT" dirty="0" err="1" smtClean="0"/>
              <a:t>brand</a:t>
            </a:r>
            <a:r>
              <a:rPr lang="de-AT" dirty="0" smtClean="0"/>
              <a:t>, </a:t>
            </a:r>
            <a:r>
              <a:rPr lang="de-AT" dirty="0" err="1" smtClean="0"/>
              <a:t>isElectric</a:t>
            </a:r>
            <a:r>
              <a:rPr lang="de-AT" dirty="0" smtClean="0"/>
              <a:t>) </a:t>
            </a:r>
          </a:p>
          <a:p>
            <a:pPr lvl="1"/>
            <a:r>
              <a:rPr lang="de-AT" dirty="0" smtClean="0"/>
              <a:t>Alternative: in 2 Funktionen aufspalten</a:t>
            </a:r>
          </a:p>
          <a:p>
            <a:pPr lvl="1"/>
            <a:r>
              <a:rPr lang="de-AT" dirty="0" err="1" smtClean="0">
                <a:sym typeface="Wingdings" panose="05000000000000000000" pitchFamily="2" charset="2"/>
              </a:rPr>
              <a:t>Bsp</a:t>
            </a:r>
            <a:r>
              <a:rPr lang="de-AT" dirty="0" smtClean="0">
                <a:sym typeface="Wingdings" panose="05000000000000000000" pitchFamily="2" charset="2"/>
              </a:rPr>
              <a:t>: </a:t>
            </a:r>
            <a:r>
              <a:rPr lang="de-AT" dirty="0" err="1" smtClean="0">
                <a:sym typeface="Wingdings" panose="05000000000000000000" pitchFamily="2" charset="2"/>
              </a:rPr>
              <a:t>buyElectricCar</a:t>
            </a:r>
            <a:r>
              <a:rPr lang="de-AT" dirty="0" smtClean="0">
                <a:sym typeface="Wingdings" panose="05000000000000000000" pitchFamily="2" charset="2"/>
              </a:rPr>
              <a:t>(</a:t>
            </a:r>
            <a:r>
              <a:rPr lang="de-AT" dirty="0" err="1" smtClean="0">
                <a:sym typeface="Wingdings" panose="05000000000000000000" pitchFamily="2" charset="2"/>
              </a:rPr>
              <a:t>brand</a:t>
            </a:r>
            <a:r>
              <a:rPr lang="de-AT" dirty="0" smtClean="0">
                <a:sym typeface="Wingdings" panose="05000000000000000000" pitchFamily="2" charset="2"/>
              </a:rPr>
              <a:t>), </a:t>
            </a:r>
            <a:r>
              <a:rPr lang="de-AT" dirty="0" err="1" smtClean="0">
                <a:sym typeface="Wingdings" panose="05000000000000000000" pitchFamily="2" charset="2"/>
              </a:rPr>
              <a:t>buyFuelCar</a:t>
            </a:r>
            <a:r>
              <a:rPr lang="de-AT" dirty="0" smtClean="0">
                <a:sym typeface="Wingdings" panose="05000000000000000000" pitchFamily="2" charset="2"/>
              </a:rPr>
              <a:t>(</a:t>
            </a:r>
            <a:r>
              <a:rPr lang="de-AT" dirty="0" err="1" smtClean="0">
                <a:sym typeface="Wingdings" panose="05000000000000000000" pitchFamily="2" charset="2"/>
              </a:rPr>
              <a:t>brand</a:t>
            </a:r>
            <a:r>
              <a:rPr lang="de-AT" dirty="0" smtClean="0">
                <a:sym typeface="Wingdings" panose="05000000000000000000" pitchFamily="2" charset="2"/>
              </a:rPr>
              <a:t>)</a:t>
            </a:r>
            <a:endParaRPr lang="de-AT" dirty="0" smtClean="0"/>
          </a:p>
          <a:p>
            <a:pPr lvl="1"/>
            <a:r>
              <a:rPr lang="de-AT" dirty="0" err="1" smtClean="0"/>
              <a:t>Bsp</a:t>
            </a:r>
            <a:r>
              <a:rPr lang="de-AT" dirty="0" smtClean="0"/>
              <a:t> Funktionsaufruf: </a:t>
            </a:r>
            <a:r>
              <a:rPr lang="de-AT" dirty="0" err="1" smtClean="0"/>
              <a:t>buyCar</a:t>
            </a:r>
            <a:r>
              <a:rPr lang="de-AT" dirty="0" smtClean="0"/>
              <a:t>(„Audi“, </a:t>
            </a:r>
            <a:r>
              <a:rPr lang="de-AT" dirty="0" err="1" smtClean="0"/>
              <a:t>true</a:t>
            </a:r>
            <a:r>
              <a:rPr lang="de-AT" dirty="0" smtClean="0"/>
              <a:t>)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buyElectricCar</a:t>
            </a:r>
            <a:r>
              <a:rPr lang="de-AT" dirty="0" smtClean="0"/>
              <a:t>(„Audi“)</a:t>
            </a:r>
          </a:p>
          <a:p>
            <a:endParaRPr lang="de-AT" dirty="0" smtClean="0"/>
          </a:p>
          <a:p>
            <a:endParaRPr lang="de-AT" dirty="0" smtClean="0"/>
          </a:p>
          <a:p>
            <a:pPr lvl="1"/>
            <a:endParaRPr lang="en-US" dirty="0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2D3E6D85-B8E4-4931-8F5E-6819D67B9E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7825"/>
          <a:stretch/>
        </p:blipFill>
        <p:spPr>
          <a:xfrm flipH="1">
            <a:off x="8376540" y="1458605"/>
            <a:ext cx="2667379" cy="26794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DF6EA4C-6DBC-4459-B8D0-7242A74A5CA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05882" y="4138057"/>
            <a:ext cx="2608791" cy="1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8" y="685800"/>
            <a:ext cx="9974581" cy="1371600"/>
          </a:xfrm>
        </p:spPr>
        <p:txBody>
          <a:bodyPr/>
          <a:lstStyle/>
          <a:p>
            <a:r>
              <a:rPr lang="de-AT" dirty="0" smtClean="0"/>
              <a:t>Clean </a:t>
            </a:r>
            <a:r>
              <a:rPr lang="de-AT" dirty="0" err="1" smtClean="0"/>
              <a:t>Functions</a:t>
            </a:r>
            <a:r>
              <a:rPr lang="de-AT" dirty="0" smtClean="0"/>
              <a:t> – Single </a:t>
            </a:r>
            <a:r>
              <a:rPr lang="de-AT" dirty="0" err="1" smtClean="0"/>
              <a:t>Responsibility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80160" y="2161242"/>
            <a:ext cx="7792720" cy="4198917"/>
          </a:xfrm>
        </p:spPr>
        <p:txBody>
          <a:bodyPr/>
          <a:lstStyle/>
          <a:p>
            <a:r>
              <a:rPr lang="de-DE" dirty="0" smtClean="0"/>
              <a:t>Schreibe </a:t>
            </a:r>
            <a:r>
              <a:rPr lang="de-DE" dirty="0"/>
              <a:t>Funktionen so, dass sie </a:t>
            </a:r>
            <a:r>
              <a:rPr lang="de-DE" b="1" dirty="0"/>
              <a:t>spezifische und wiederverwendbare </a:t>
            </a:r>
            <a:r>
              <a:rPr lang="de-DE" dirty="0"/>
              <a:t>Aufgaben erfüllen, die unabhängig voneinander funktionieren </a:t>
            </a:r>
            <a:r>
              <a:rPr lang="de-DE" dirty="0" smtClean="0"/>
              <a:t>können</a:t>
            </a:r>
          </a:p>
          <a:p>
            <a:r>
              <a:rPr lang="de-DE" dirty="0"/>
              <a:t>Behandle nicht mehrere Aspekte in einer </a:t>
            </a:r>
            <a:r>
              <a:rPr lang="de-DE" dirty="0" smtClean="0"/>
              <a:t>Funktion</a:t>
            </a:r>
            <a:r>
              <a:rPr lang="en-US" dirty="0" smtClean="0"/>
              <a:t> - </a:t>
            </a:r>
            <a:r>
              <a:rPr lang="de-DE" dirty="0"/>
              <a:t>e</a:t>
            </a:r>
            <a:r>
              <a:rPr lang="de-DE" dirty="0" smtClean="0"/>
              <a:t>ine Funktion sollte immer nur eine bestimmte Aufgabe haben</a:t>
            </a:r>
          </a:p>
          <a:p>
            <a:r>
              <a:rPr lang="de-DE" dirty="0" smtClean="0"/>
              <a:t>Merkmal das eine Funktion nicht dem Single </a:t>
            </a:r>
            <a:r>
              <a:rPr lang="de-DE" dirty="0" err="1" smtClean="0"/>
              <a:t>Responsibility</a:t>
            </a:r>
            <a:r>
              <a:rPr lang="de-DE" dirty="0" smtClean="0"/>
              <a:t> Prinzip folgt</a:t>
            </a:r>
          </a:p>
          <a:p>
            <a:pPr lvl="1"/>
            <a:r>
              <a:rPr lang="de-DE" dirty="0" smtClean="0"/>
              <a:t>„Meine Funktion macht das … UND das … UND das …“</a:t>
            </a:r>
          </a:p>
          <a:p>
            <a:pPr lvl="1"/>
            <a:r>
              <a:rPr lang="de-DE" dirty="0" smtClean="0"/>
              <a:t>Funktionsname: </a:t>
            </a:r>
            <a:r>
              <a:rPr lang="de-DE" dirty="0" err="1" smtClean="0"/>
              <a:t>ReadAndScaleTemperature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Picture 3" descr="C:\Users\lacheiner\AppData\Local\Microsoft\Windows\Temporary Internet Files\Content.IE5\I63F7OTC\MP900430481[1].jpg">
            <a:extLst>
              <a:ext uri="{FF2B5EF4-FFF2-40B4-BE49-F238E27FC236}">
                <a16:creationId xmlns:a16="http://schemas.microsoft.com/office/drawing/2014/main" id="{A7C34EA6-EF63-4FD3-9576-49F416FE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362" y="2333963"/>
            <a:ext cx="2268517" cy="2268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64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8915402" cy="1371600"/>
          </a:xfrm>
        </p:spPr>
        <p:txBody>
          <a:bodyPr/>
          <a:lstStyle/>
          <a:p>
            <a:r>
              <a:rPr lang="de-AT" dirty="0" smtClean="0"/>
              <a:t>Übung zu Funktionen &amp; Verzweigungen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782560" cy="413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Schreibe </a:t>
            </a:r>
            <a:r>
              <a:rPr lang="de-DE" dirty="0"/>
              <a:t>ein Programm, das herausfindet, ob ein </a:t>
            </a:r>
            <a:r>
              <a:rPr lang="de-DE" dirty="0" smtClean="0"/>
              <a:t>durch den Benutzer eingegebenes </a:t>
            </a:r>
            <a:r>
              <a:rPr lang="de-DE" dirty="0"/>
              <a:t>Jahr ein Schaltjahr </a:t>
            </a:r>
            <a:r>
              <a:rPr lang="de-DE" dirty="0" smtClean="0"/>
              <a:t>ist. 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So </a:t>
            </a:r>
            <a:r>
              <a:rPr lang="de-DE" dirty="0"/>
              <a:t>lässt sich herausfinden, ob ein bestimmtes Jahr ein Schaltjahr ist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/>
              <a:t>Ein Jahr ist ein Schaltjahr, wenn es durch 4 ohne Rest teilbar ist</a:t>
            </a:r>
            <a:r>
              <a:rPr lang="de-DE" dirty="0" smtClean="0"/>
              <a:t>;</a:t>
            </a:r>
            <a:endParaRPr lang="de-DE" dirty="0"/>
          </a:p>
          <a:p>
            <a:r>
              <a:rPr lang="de-DE" dirty="0"/>
              <a:t>außer wenn dieses Jahr auch durch 100 ohne Rest teilbar ist</a:t>
            </a:r>
            <a:r>
              <a:rPr lang="de-DE" dirty="0" smtClean="0"/>
              <a:t>;</a:t>
            </a:r>
            <a:endParaRPr lang="de-DE" dirty="0"/>
          </a:p>
          <a:p>
            <a:r>
              <a:rPr lang="de-DE" dirty="0"/>
              <a:t>es sei denn, dieses Jahr ist auch durch 400 ohne Rest teilbar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Verwende </a:t>
            </a:r>
            <a:r>
              <a:rPr lang="de-DE" dirty="0"/>
              <a:t>dafür einen Funktionsaufruf indem das eingegebene Jahr </a:t>
            </a:r>
            <a:r>
              <a:rPr lang="de-DE" dirty="0" smtClean="0"/>
              <a:t>als Parameter </a:t>
            </a:r>
            <a:r>
              <a:rPr lang="de-DE" dirty="0"/>
              <a:t>der Funktion übergeben wird</a:t>
            </a:r>
          </a:p>
          <a:p>
            <a:endParaRPr lang="en-US" dirty="0"/>
          </a:p>
        </p:txBody>
      </p:sp>
      <p:pic>
        <p:nvPicPr>
          <p:cNvPr id="2050" name="Picture 2" descr="29. Februar: Was ist ein Schaltjahr? - Wissen - Stuttgarter  Kindernachrich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52" y="2352891"/>
            <a:ext cx="3515604" cy="23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JavaScript Übungen als Wiederholung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</a:t>
            </a:r>
            <a:r>
              <a:rPr lang="de-AT" dirty="0" smtClean="0">
                <a:hlinkClick r:id="rId2"/>
              </a:rPr>
              <a:t>www.w3schools.com/js/exercise_js.asp?filename=exercise_js_functions1</a:t>
            </a:r>
            <a:r>
              <a:rPr lang="de-AT" dirty="0" smtClean="0"/>
              <a:t>  </a:t>
            </a:r>
            <a:endParaRPr lang="de-AT" dirty="0"/>
          </a:p>
          <a:p>
            <a:r>
              <a:rPr lang="de-AT" dirty="0" err="1" smtClean="0"/>
              <a:t>Functions</a:t>
            </a:r>
            <a:endParaRPr lang="de-AT" dirty="0" smtClean="0"/>
          </a:p>
          <a:p>
            <a:r>
              <a:rPr lang="de-AT" dirty="0" err="1" smtClean="0"/>
              <a:t>Conditions</a:t>
            </a:r>
            <a:endParaRPr lang="de-AT" dirty="0" smtClean="0"/>
          </a:p>
          <a:p>
            <a:r>
              <a:rPr lang="de-AT" dirty="0" smtClean="0"/>
              <a:t>Switch</a:t>
            </a:r>
          </a:p>
          <a:p>
            <a:endParaRPr lang="en-US" dirty="0"/>
          </a:p>
        </p:txBody>
      </p:sp>
      <p:pic>
        <p:nvPicPr>
          <p:cNvPr id="5122" name="Picture 2" descr="W3Schools - Վիքիպեդիա՝ ազատ հանրագիտարան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40" y="2809467"/>
            <a:ext cx="3088112" cy="29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412" y="2057400"/>
            <a:ext cx="4645287" cy="32689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10020300" cy="1371600"/>
          </a:xfrm>
        </p:spPr>
        <p:txBody>
          <a:bodyPr/>
          <a:lstStyle/>
          <a:p>
            <a:r>
              <a:rPr lang="de-AT" dirty="0" smtClean="0"/>
              <a:t>Wiederholung zu Funktionen &amp; Verzweigungen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6265985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Schreibe </a:t>
            </a:r>
            <a:r>
              <a:rPr lang="de-DE" dirty="0"/>
              <a:t>ein Programm, das </a:t>
            </a:r>
            <a:r>
              <a:rPr lang="de-DE" dirty="0" smtClean="0"/>
              <a:t>den Body-</a:t>
            </a:r>
            <a:r>
              <a:rPr lang="de-DE" dirty="0" err="1" smtClean="0"/>
              <a:t>Mass</a:t>
            </a:r>
            <a:r>
              <a:rPr lang="de-DE" dirty="0" smtClean="0"/>
              <a:t>-Index berechnet</a:t>
            </a:r>
          </a:p>
          <a:p>
            <a:r>
              <a:rPr lang="de-DE" dirty="0" smtClean="0"/>
              <a:t>Erzeuge 2 Prompts in denen der Benutzer seine Größe (m) und sein Gewicht (kg) eingeben kann</a:t>
            </a:r>
          </a:p>
          <a:p>
            <a:r>
              <a:rPr lang="de-DE" dirty="0" smtClean="0"/>
              <a:t>Das Programm berechnet mit der nebenstehenden Formel den BMI und gibt diesen, gemeinsam mit der Kategorie, in einem Alert aus</a:t>
            </a:r>
          </a:p>
          <a:p>
            <a:r>
              <a:rPr lang="de-DE" dirty="0" smtClean="0"/>
              <a:t>Verwende für die Berechnung eine Funktion in der die eingegebenen Größen als Parameter übergeben werden und das Ergebnis über „</a:t>
            </a:r>
            <a:r>
              <a:rPr lang="de-DE" dirty="0" err="1" smtClean="0"/>
              <a:t>return</a:t>
            </a:r>
            <a:r>
              <a:rPr lang="de-DE" dirty="0" smtClean="0"/>
              <a:t>“ zurückgegeben wird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7974" y="2502485"/>
            <a:ext cx="5061674" cy="1853023"/>
          </a:xfrm>
        </p:spPr>
        <p:txBody>
          <a:bodyPr anchor="ctr">
            <a:normAutofit/>
          </a:bodyPr>
          <a:lstStyle/>
          <a:p>
            <a:r>
              <a:rPr lang="de-AT" sz="3200" dirty="0" smtClean="0"/>
              <a:t>JS </a:t>
            </a:r>
            <a:r>
              <a:rPr lang="de-AT" sz="3200" dirty="0" err="1" smtClean="0"/>
              <a:t>Math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2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</a:t>
            </a:r>
            <a:r>
              <a:rPr lang="de-DE" dirty="0" err="1"/>
              <a:t>Math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724" y="1863969"/>
            <a:ext cx="5509845" cy="4137259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JavaScript </a:t>
            </a:r>
            <a:r>
              <a:rPr lang="de-DE" dirty="0"/>
              <a:t>bietet das </a:t>
            </a:r>
            <a:r>
              <a:rPr lang="de-DE" dirty="0" err="1"/>
              <a:t>Math</a:t>
            </a:r>
            <a:r>
              <a:rPr lang="de-DE" dirty="0"/>
              <a:t>-Objekt für mathematische Operationen an.</a:t>
            </a:r>
          </a:p>
          <a:p>
            <a:r>
              <a:rPr lang="de-DE" dirty="0" smtClean="0"/>
              <a:t>Es </a:t>
            </a:r>
            <a:r>
              <a:rPr lang="de-DE" dirty="0"/>
              <a:t>enthält verschiedene Eigenschaften und Methoden für häufige mathematische Aufgaben.</a:t>
            </a:r>
          </a:p>
          <a:p>
            <a:r>
              <a:rPr lang="de-DE" dirty="0" smtClean="0"/>
              <a:t>Einige </a:t>
            </a:r>
            <a:r>
              <a:rPr lang="de-DE" dirty="0"/>
              <a:t>häufig verwendete Methoden sind </a:t>
            </a:r>
            <a:r>
              <a:rPr lang="de-DE" dirty="0" err="1"/>
              <a:t>Math.floor</a:t>
            </a:r>
            <a:r>
              <a:rPr lang="de-DE" dirty="0"/>
              <a:t>(), </a:t>
            </a:r>
            <a:r>
              <a:rPr lang="de-DE" dirty="0" err="1"/>
              <a:t>Math.ceil</a:t>
            </a:r>
            <a:r>
              <a:rPr lang="de-DE" dirty="0"/>
              <a:t>(), </a:t>
            </a:r>
            <a:r>
              <a:rPr lang="de-DE" dirty="0" err="1"/>
              <a:t>Math.random</a:t>
            </a:r>
            <a:r>
              <a:rPr lang="de-DE" dirty="0"/>
              <a:t>(), </a:t>
            </a:r>
            <a:r>
              <a:rPr lang="de-DE" dirty="0" err="1"/>
              <a:t>Math.max</a:t>
            </a:r>
            <a:r>
              <a:rPr lang="de-DE" dirty="0"/>
              <a:t>() und </a:t>
            </a:r>
            <a:r>
              <a:rPr lang="de-DE" dirty="0" err="1"/>
              <a:t>Math.min</a:t>
            </a:r>
            <a:r>
              <a:rPr lang="de-DE" dirty="0"/>
              <a:t>().</a:t>
            </a:r>
          </a:p>
          <a:p>
            <a:r>
              <a:rPr lang="de-DE" dirty="0" smtClean="0"/>
              <a:t>Das </a:t>
            </a:r>
            <a:r>
              <a:rPr lang="de-DE" dirty="0" err="1"/>
              <a:t>Math</a:t>
            </a:r>
            <a:r>
              <a:rPr lang="de-DE" dirty="0"/>
              <a:t>-Objekt bietet auch die Konstante </a:t>
            </a:r>
            <a:r>
              <a:rPr lang="de-DE" dirty="0" err="1"/>
              <a:t>Math.PI</a:t>
            </a:r>
            <a:r>
              <a:rPr lang="de-DE" dirty="0"/>
              <a:t> für den Zugriff auf den Wert von π.</a:t>
            </a:r>
          </a:p>
          <a:p>
            <a:r>
              <a:rPr lang="de-DE" dirty="0" smtClean="0"/>
              <a:t>Zusätzlich </a:t>
            </a:r>
            <a:r>
              <a:rPr lang="de-DE" dirty="0"/>
              <a:t>bietet es Methoden wie </a:t>
            </a:r>
            <a:r>
              <a:rPr lang="de-DE" dirty="0" err="1"/>
              <a:t>Math.abs</a:t>
            </a:r>
            <a:r>
              <a:rPr lang="de-DE" dirty="0"/>
              <a:t>() zur Berechnung des absoluten Werts </a:t>
            </a:r>
            <a:r>
              <a:rPr lang="de-DE" dirty="0" smtClean="0"/>
              <a:t>,</a:t>
            </a:r>
            <a:r>
              <a:rPr lang="de-DE" dirty="0" err="1" smtClean="0"/>
              <a:t>Math.pow</a:t>
            </a:r>
            <a:r>
              <a:rPr lang="de-DE" dirty="0"/>
              <a:t>() für die </a:t>
            </a:r>
            <a:r>
              <a:rPr lang="de-DE" dirty="0" smtClean="0"/>
              <a:t>Potenzierung und </a:t>
            </a:r>
            <a:r>
              <a:rPr lang="de-DE" dirty="0" err="1" smtClean="0"/>
              <a:t>Math.sqrt</a:t>
            </a:r>
            <a:r>
              <a:rPr lang="de-DE" dirty="0" smtClean="0"/>
              <a:t>() um die Quadratwurzel zu berechnen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40" y="1977594"/>
            <a:ext cx="5212830" cy="190860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665789" y="3982886"/>
            <a:ext cx="4678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www.w3schools.com/js/js_math.asp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96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Kommentare im Code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Kommentare im Code schreiben, die nicht als Code interpretiert </a:t>
            </a:r>
            <a:r>
              <a:rPr lang="de-DE" dirty="0" smtClean="0"/>
              <a:t>werden </a:t>
            </a:r>
          </a:p>
          <a:p>
            <a:r>
              <a:rPr lang="de-DE" dirty="0" smtClean="0"/>
              <a:t>Mit </a:t>
            </a:r>
            <a:r>
              <a:rPr lang="de-DE" dirty="0"/>
              <a:t>// wird der Rest der Zeile als Kommentar interpretiert. 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/>
              <a:t>/* wir alles bis zum folgenden */ als Kommentar interpretiert, auch mehrzeilig.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84" y="3807256"/>
            <a:ext cx="7933832" cy="22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546" y="2708586"/>
            <a:ext cx="3353091" cy="28348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Codier-Rätsel „virtueller Würfel“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0231" y="2057400"/>
            <a:ext cx="7303477" cy="4137259"/>
          </a:xfrm>
        </p:spPr>
        <p:txBody>
          <a:bodyPr/>
          <a:lstStyle/>
          <a:p>
            <a:r>
              <a:rPr lang="de-AT" dirty="0" smtClean="0"/>
              <a:t>Schreibe ein Programm um das Werfen eines Würfels zu simulieren. </a:t>
            </a:r>
          </a:p>
          <a:p>
            <a:r>
              <a:rPr lang="de-AT" dirty="0" smtClean="0"/>
              <a:t>Es soll also jedes Mal wenn es ausgeführt wird eine Zufallszahl (ganzzahlig) zwischen 1 und 6 erzeugen und über console.log ausgeben</a:t>
            </a:r>
          </a:p>
          <a:p>
            <a:r>
              <a:rPr lang="de-AT" dirty="0" smtClean="0"/>
              <a:t>Verwende dafür JS </a:t>
            </a:r>
            <a:r>
              <a:rPr lang="de-AT" dirty="0" err="1" smtClean="0"/>
              <a:t>Math</a:t>
            </a:r>
            <a:r>
              <a:rPr lang="de-AT" dirty="0" smtClean="0"/>
              <a:t> Methoden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0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Math.random</a:t>
            </a:r>
            <a:r>
              <a:rPr lang="de-DE" dirty="0" smtClean="0"/>
              <a:t>()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724" y="1863969"/>
            <a:ext cx="7312268" cy="4137259"/>
          </a:xfrm>
        </p:spPr>
        <p:txBody>
          <a:bodyPr>
            <a:normAutofit/>
          </a:bodyPr>
          <a:lstStyle/>
          <a:p>
            <a:r>
              <a:rPr lang="de-DE" dirty="0"/>
              <a:t>Verwendung von </a:t>
            </a:r>
            <a:r>
              <a:rPr lang="de-DE" dirty="0" err="1"/>
              <a:t>Math.random</a:t>
            </a:r>
            <a:r>
              <a:rPr lang="de-DE" dirty="0"/>
              <a:t>() in JavaScript JavaScripts </a:t>
            </a:r>
            <a:r>
              <a:rPr lang="de-DE" dirty="0" err="1"/>
              <a:t>Math.random</a:t>
            </a:r>
            <a:r>
              <a:rPr lang="de-DE" dirty="0"/>
              <a:t>() liefert eine Pseudozufallszahl zwischen 0 (inklusive) und 1 (exklusive). </a:t>
            </a:r>
          </a:p>
          <a:p>
            <a:r>
              <a:rPr lang="de-DE" dirty="0"/>
              <a:t>Es ist nützlich für die Erzeugung von Zufallszahlen in Anwendungen wie Spielen, Simulationen und mehr. </a:t>
            </a:r>
          </a:p>
          <a:p>
            <a:r>
              <a:rPr lang="de-DE" dirty="0"/>
              <a:t>Durch Multiplikation mit einem Faktor und Hinzufügen eines Versatzes kann die gewünschte Zahlenbreite und Startpunkt erreicht werden. </a:t>
            </a:r>
          </a:p>
          <a:p>
            <a:r>
              <a:rPr lang="de-DE" dirty="0"/>
              <a:t>Um eine Zufallszahl in einem bestimmten Bereich zu erhalten, kann die Formel </a:t>
            </a:r>
            <a:r>
              <a:rPr lang="de-DE" dirty="0" err="1"/>
              <a:t>Math.random</a:t>
            </a:r>
            <a:r>
              <a:rPr lang="de-DE" dirty="0"/>
              <a:t>() * (</a:t>
            </a:r>
            <a:r>
              <a:rPr lang="de-DE" dirty="0" err="1"/>
              <a:t>max</a:t>
            </a:r>
            <a:r>
              <a:rPr lang="de-DE" dirty="0"/>
              <a:t> - min) + min verwendet werden.</a:t>
            </a:r>
            <a:endParaRPr lang="en-US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654" y="2295347"/>
            <a:ext cx="335309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04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B3A9DE94-DFDA-4BF0-8994-EA2E9FCD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73" y="1425453"/>
            <a:ext cx="3564932" cy="4751387"/>
          </a:xfrm>
          <a:prstGeom prst="rect">
            <a:avLst/>
          </a:prstGeom>
        </p:spPr>
      </p:pic>
      <p:sp>
        <p:nvSpPr>
          <p:cNvPr id="7" name="Sprechblase: rechteckig mit abgerundeten Ecken 10">
            <a:extLst>
              <a:ext uri="{FF2B5EF4-FFF2-40B4-BE49-F238E27FC236}">
                <a16:creationId xmlns:a16="http://schemas.microsoft.com/office/drawing/2014/main" id="{63197EC9-C4C8-4055-8E9C-5B60700FDD02}"/>
              </a:ext>
            </a:extLst>
          </p:cNvPr>
          <p:cNvSpPr/>
          <p:nvPr/>
        </p:nvSpPr>
        <p:spPr>
          <a:xfrm>
            <a:off x="2387643" y="2072979"/>
            <a:ext cx="2376264" cy="1224136"/>
          </a:xfrm>
          <a:prstGeom prst="wedgeRoundRectCallout">
            <a:avLst>
              <a:gd name="adj1" fmla="val 66144"/>
              <a:gd name="adj2" fmla="val 2566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häufig</a:t>
            </a:r>
            <a:r>
              <a:rPr lang="en-US" dirty="0" smtClean="0"/>
              <a:t> </a:t>
            </a:r>
            <a:r>
              <a:rPr lang="en-US" dirty="0" err="1" smtClean="0"/>
              <a:t>ihren</a:t>
            </a:r>
            <a:r>
              <a:rPr lang="en-US" dirty="0" smtClean="0"/>
              <a:t> Code </a:t>
            </a:r>
            <a:r>
              <a:rPr lang="en-US" dirty="0" err="1" smtClean="0"/>
              <a:t>kommentieren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Top 5 der </a:t>
            </a:r>
            <a:r>
              <a:rPr lang="de-AT" dirty="0" err="1" smtClean="0"/>
              <a:t>worst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für Kommentare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9554" y="1811216"/>
            <a:ext cx="7074878" cy="4739054"/>
          </a:xfrm>
        </p:spPr>
        <p:txBody>
          <a:bodyPr>
            <a:normAutofit fontScale="85000" lnSpcReduction="20000"/>
          </a:bodyPr>
          <a:lstStyle/>
          <a:p>
            <a:r>
              <a:rPr lang="de-DE" b="1" dirty="0" smtClean="0"/>
              <a:t>Irreführend</a:t>
            </a:r>
            <a:endParaRPr lang="de-DE" dirty="0" smtClean="0"/>
          </a:p>
          <a:p>
            <a:pPr lvl="1"/>
            <a:r>
              <a:rPr lang="de-DE" dirty="0" smtClean="0"/>
              <a:t>Kommentare</a:t>
            </a:r>
            <a:r>
              <a:rPr lang="de-DE" dirty="0"/>
              <a:t>, die falsche oder irreführende Informationen enthalten und den Leser in die Irre führen können</a:t>
            </a:r>
            <a:r>
              <a:rPr lang="de-DE" dirty="0" smtClean="0"/>
              <a:t>.</a:t>
            </a:r>
          </a:p>
          <a:p>
            <a:pPr lvl="1"/>
            <a:r>
              <a:rPr lang="en-US" dirty="0" err="1" smtClean="0"/>
              <a:t>closeSocketWithTimeout</a:t>
            </a:r>
            <a:r>
              <a:rPr lang="en-US" dirty="0" smtClean="0"/>
              <a:t>(500); </a:t>
            </a:r>
            <a:r>
              <a:rPr lang="en-US" dirty="0"/>
              <a:t>// close socket after 500ms </a:t>
            </a:r>
            <a:endParaRPr lang="de-DE" dirty="0" smtClean="0"/>
          </a:p>
          <a:p>
            <a:r>
              <a:rPr lang="de-DE" b="1" dirty="0" smtClean="0"/>
              <a:t>Überflüssig</a:t>
            </a:r>
            <a:endParaRPr lang="de-DE" dirty="0" smtClean="0"/>
          </a:p>
          <a:p>
            <a:pPr lvl="1"/>
            <a:r>
              <a:rPr lang="de-DE" dirty="0" smtClean="0"/>
              <a:t>Kommentare</a:t>
            </a:r>
            <a:r>
              <a:rPr lang="de-DE" dirty="0"/>
              <a:t>, die offensichtlichen Code beschreiben oder Informationen enthalten, die bereits durch den Code selbst klar sind</a:t>
            </a:r>
            <a:r>
              <a:rPr lang="de-DE" dirty="0" smtClean="0"/>
              <a:t>.</a:t>
            </a:r>
          </a:p>
          <a:p>
            <a:pPr lvl="1"/>
            <a:r>
              <a:rPr lang="en-US" dirty="0" err="1"/>
              <a:t>waitForEvent</a:t>
            </a:r>
            <a:r>
              <a:rPr lang="en-US" dirty="0"/>
              <a:t>(</a:t>
            </a:r>
            <a:r>
              <a:rPr lang="en-US" dirty="0" err="1"/>
              <a:t>buttonClick</a:t>
            </a:r>
            <a:r>
              <a:rPr lang="en-US" dirty="0" smtClean="0"/>
              <a:t>); // </a:t>
            </a:r>
            <a:r>
              <a:rPr lang="en-US" dirty="0"/>
              <a:t>wait for button </a:t>
            </a:r>
            <a:r>
              <a:rPr lang="en-US" dirty="0" smtClean="0"/>
              <a:t>event</a:t>
            </a:r>
            <a:endParaRPr lang="de-DE" dirty="0" smtClean="0"/>
          </a:p>
          <a:p>
            <a:r>
              <a:rPr lang="de-DE" b="1" dirty="0" smtClean="0"/>
              <a:t>Veraltet</a:t>
            </a:r>
            <a:endParaRPr lang="de-DE" dirty="0" smtClean="0"/>
          </a:p>
          <a:p>
            <a:pPr lvl="1"/>
            <a:r>
              <a:rPr lang="de-DE" dirty="0" smtClean="0"/>
              <a:t>Kommentare</a:t>
            </a:r>
            <a:r>
              <a:rPr lang="de-DE" dirty="0"/>
              <a:t>, die nicht mit dem aktualisierten Code synchronisiert sind und somit falsche oder verwirrende Informationen enthalten.</a:t>
            </a:r>
          </a:p>
          <a:p>
            <a:r>
              <a:rPr lang="de-DE" b="1" dirty="0" smtClean="0"/>
              <a:t>Unverständlich</a:t>
            </a:r>
            <a:endParaRPr lang="de-DE" dirty="0"/>
          </a:p>
          <a:p>
            <a:pPr lvl="1"/>
            <a:r>
              <a:rPr lang="de-DE" dirty="0" smtClean="0"/>
              <a:t>Kommentare</a:t>
            </a:r>
            <a:r>
              <a:rPr lang="de-DE" dirty="0"/>
              <a:t>, die unklar oder schlecht formuliert sind, und daher keinen klaren Kontext oder Sinn für den Code liefern</a:t>
            </a:r>
            <a:r>
              <a:rPr lang="de-DE" dirty="0" smtClean="0"/>
              <a:t>.</a:t>
            </a:r>
          </a:p>
          <a:p>
            <a:r>
              <a:rPr lang="de-DE" b="1" dirty="0" smtClean="0"/>
              <a:t>Auskommentierter Code</a:t>
            </a:r>
            <a:endParaRPr lang="de-DE" dirty="0" smtClean="0"/>
          </a:p>
          <a:p>
            <a:pPr lvl="1"/>
            <a:r>
              <a:rPr lang="de-DE" dirty="0" smtClean="0"/>
              <a:t>//</a:t>
            </a:r>
            <a:r>
              <a:rPr lang="de-DE" dirty="0" err="1" smtClean="0"/>
              <a:t>sendMessage</a:t>
            </a:r>
            <a:r>
              <a:rPr lang="de-DE" dirty="0"/>
              <a:t>(„</a:t>
            </a:r>
            <a:r>
              <a:rPr lang="de-DE" dirty="0" err="1"/>
              <a:t>hello</a:t>
            </a:r>
            <a:r>
              <a:rPr lang="de-DE" dirty="0" smtClean="0"/>
              <a:t>“);</a:t>
            </a:r>
            <a:endParaRPr lang="de-DE" dirty="0"/>
          </a:p>
        </p:txBody>
      </p:sp>
      <p:pic>
        <p:nvPicPr>
          <p:cNvPr id="4" name="Inhaltsplatzhalter 6">
            <a:extLst>
              <a:ext uri="{FF2B5EF4-FFF2-40B4-BE49-F238E27FC236}">
                <a16:creationId xmlns:a16="http://schemas.microsoft.com/office/drawing/2014/main" id="{B3A9DE94-DFDA-4BF0-8994-EA2E9FCD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602" y="2057400"/>
            <a:ext cx="2932464" cy="3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Best </a:t>
            </a:r>
            <a:r>
              <a:rPr lang="de-AT" dirty="0" err="1" smtClean="0"/>
              <a:t>practices</a:t>
            </a:r>
            <a:r>
              <a:rPr lang="de-AT" dirty="0" smtClean="0"/>
              <a:t> für Kommentare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2500" y="2066192"/>
            <a:ext cx="5588977" cy="4137259"/>
          </a:xfrm>
        </p:spPr>
        <p:txBody>
          <a:bodyPr/>
          <a:lstStyle/>
          <a:p>
            <a:r>
              <a:rPr lang="de-AT" dirty="0" smtClean="0"/>
              <a:t>Kommentare sollten…</a:t>
            </a:r>
          </a:p>
          <a:p>
            <a:pPr lvl="1"/>
            <a:r>
              <a:rPr lang="de-AT" dirty="0"/>
              <a:t>d</a:t>
            </a:r>
            <a:r>
              <a:rPr lang="de-AT" dirty="0" smtClean="0"/>
              <a:t>as „Warum“ und nicht das „Was“ beschreiben</a:t>
            </a:r>
          </a:p>
          <a:p>
            <a:pPr lvl="1"/>
            <a:r>
              <a:rPr lang="de-AT" dirty="0" smtClean="0"/>
              <a:t>// Ergebnis der Berechnung wird verwendet um die Farben der Balken des Diagramms zu bestimmen</a:t>
            </a:r>
          </a:p>
          <a:p>
            <a:pPr lvl="1"/>
            <a:r>
              <a:rPr lang="de-AT" dirty="0" smtClean="0"/>
              <a:t>// Hier wird eine Berechnung durchgeführt bei der ein </a:t>
            </a:r>
            <a:r>
              <a:rPr lang="de-AT" dirty="0" err="1" smtClean="0"/>
              <a:t>hsl</a:t>
            </a:r>
            <a:r>
              <a:rPr lang="de-AT" dirty="0" smtClean="0"/>
              <a:t>-Wert durch die Anzahl der Schritte dividiert wird</a:t>
            </a:r>
            <a:br>
              <a:rPr lang="de-AT" dirty="0" smtClean="0"/>
            </a:br>
            <a:r>
              <a:rPr lang="de-AT" dirty="0" smtClean="0"/>
              <a:t>und so ein neuer Farbenwert erzeugt wird 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6" y="4510454"/>
            <a:ext cx="5340984" cy="1485900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6603023" y="2066192"/>
            <a:ext cx="5588977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Überlege 2 mal </a:t>
            </a:r>
          </a:p>
          <a:p>
            <a:pPr lvl="1"/>
            <a:r>
              <a:rPr lang="de-AT" dirty="0" smtClean="0"/>
              <a:t>ob ein Kommentar wirklich notwendig ist</a:t>
            </a:r>
          </a:p>
          <a:p>
            <a:pPr lvl="1"/>
            <a:r>
              <a:rPr lang="de-AT" dirty="0"/>
              <a:t>o</a:t>
            </a:r>
            <a:r>
              <a:rPr lang="de-AT" dirty="0" smtClean="0"/>
              <a:t>b der Code verständlicher formuliert werden kann </a:t>
            </a:r>
          </a:p>
          <a:p>
            <a:endParaRPr lang="de-AT" dirty="0" smtClean="0"/>
          </a:p>
        </p:txBody>
      </p:sp>
      <p:sp>
        <p:nvSpPr>
          <p:cNvPr id="6" name="Sprechblase: rechteckig mit abgerundeten Ecken 6">
            <a:extLst>
              <a:ext uri="{FF2B5EF4-FFF2-40B4-BE49-F238E27FC236}">
                <a16:creationId xmlns:a16="http://schemas.microsoft.com/office/drawing/2014/main" id="{87A061F1-D28C-415B-B309-3B8E63A345EF}"/>
              </a:ext>
            </a:extLst>
          </p:cNvPr>
          <p:cNvSpPr/>
          <p:nvPr/>
        </p:nvSpPr>
        <p:spPr>
          <a:xfrm>
            <a:off x="8075603" y="3678304"/>
            <a:ext cx="3528392" cy="1224136"/>
          </a:xfrm>
          <a:prstGeom prst="wedgeRoundRectCallout">
            <a:avLst>
              <a:gd name="adj1" fmla="val -32903"/>
              <a:gd name="adj2" fmla="val -7973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“Code is like humor. When you have to explain it, it’s bad.”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smtClean="0"/>
              <a:t>Verzweigungen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6734-100B-C01B-BCDF-3B873AAC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if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ECEF1-6B6A-4864-98F2-241F1AAA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72" y="1916757"/>
            <a:ext cx="10420874" cy="4245798"/>
          </a:xfrm>
        </p:spPr>
        <p:txBody>
          <a:bodyPr>
            <a:normAutofit/>
          </a:bodyPr>
          <a:lstStyle/>
          <a:p>
            <a:r>
              <a:rPr lang="de-DE" dirty="0"/>
              <a:t>Möchte man abhängig von einer Bedingung entscheiden, wie es weiter geht, so helfen </a:t>
            </a:r>
            <a:r>
              <a:rPr lang="de-DE" dirty="0" err="1"/>
              <a:t>if</a:t>
            </a:r>
            <a:r>
              <a:rPr lang="de-DE" dirty="0"/>
              <a:t> (wenn) </a:t>
            </a:r>
            <a:r>
              <a:rPr lang="de-DE" dirty="0" err="1"/>
              <a:t>else</a:t>
            </a:r>
            <a:r>
              <a:rPr lang="de-DE" dirty="0"/>
              <a:t> (sonst) Konstrukte. </a:t>
            </a:r>
            <a:endParaRPr lang="de-DE" dirty="0" smtClean="0"/>
          </a:p>
          <a:p>
            <a:r>
              <a:rPr lang="de-DE" dirty="0" smtClean="0"/>
              <a:t>Auf </a:t>
            </a:r>
            <a:r>
              <a:rPr lang="de-DE" dirty="0"/>
              <a:t>das Schlüsselwort </a:t>
            </a:r>
            <a:r>
              <a:rPr lang="de-DE" dirty="0" err="1"/>
              <a:t>if</a:t>
            </a:r>
            <a:r>
              <a:rPr lang="de-DE" dirty="0"/>
              <a:t> folgt eine Bedingung in Klammern ( ), und ein anschließender Code-Block (</a:t>
            </a:r>
            <a:r>
              <a:rPr lang="de-DE" dirty="0" err="1"/>
              <a:t>Scope</a:t>
            </a:r>
            <a:r>
              <a:rPr lang="de-DE" dirty="0"/>
              <a:t>) in Geschwungenen Klammern { }, der nur dann ausgeführt wird, wenn die Bedingung erfüllt ist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16" y="4039656"/>
            <a:ext cx="8704385" cy="19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Microsoft Office PowerPoint</Application>
  <PresentationFormat>Breitbild</PresentationFormat>
  <Paragraphs>195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Avenir Next LT Pro</vt:lpstr>
      <vt:lpstr>Avenir Next LT Pro Light</vt:lpstr>
      <vt:lpstr>Wingdings</vt:lpstr>
      <vt:lpstr>EncaseVTI</vt:lpstr>
      <vt:lpstr>JavaScript Grundlagen 2</vt:lpstr>
      <vt:lpstr>Übersicht</vt:lpstr>
      <vt:lpstr>Kommentare</vt:lpstr>
      <vt:lpstr>Kommentare im Code</vt:lpstr>
      <vt:lpstr>PowerPoint-Präsentation</vt:lpstr>
      <vt:lpstr>Top 5 der worst practices für Kommentare</vt:lpstr>
      <vt:lpstr>Best practices für Kommentare</vt:lpstr>
      <vt:lpstr>Verzweigungen</vt:lpstr>
      <vt:lpstr>Verzweigungen - if</vt:lpstr>
      <vt:lpstr>Verzweigungen - else</vt:lpstr>
      <vt:lpstr>Verzweigungen - else if</vt:lpstr>
      <vt:lpstr>Verzweigungen - switch case</vt:lpstr>
      <vt:lpstr>Verzweigungen - default case</vt:lpstr>
      <vt:lpstr>Verzweigungen - fall-through</vt:lpstr>
      <vt:lpstr>Verzweigungen - Ternäre Ausdrücke</vt:lpstr>
      <vt:lpstr>Vergleichsoperatoren</vt:lpstr>
      <vt:lpstr>Typensicherheit beim Vergleich</vt:lpstr>
      <vt:lpstr>PowerPoint-Präsentation</vt:lpstr>
      <vt:lpstr>Nesting Depth</vt:lpstr>
      <vt:lpstr>4 Übungen zu Verzweigungen</vt:lpstr>
      <vt:lpstr>Funktionen</vt:lpstr>
      <vt:lpstr>Grundlagen zu Funktionen</vt:lpstr>
      <vt:lpstr>Einfache Funktionen</vt:lpstr>
      <vt:lpstr>Funktionen - Parameter</vt:lpstr>
      <vt:lpstr>Funktionen - Defaultwert für Parameter</vt:lpstr>
      <vt:lpstr>Funktionen - Rückgabewert</vt:lpstr>
      <vt:lpstr>Übung zu Funktionen</vt:lpstr>
      <vt:lpstr>Anonyme Funktionen</vt:lpstr>
      <vt:lpstr>Arrow Functions</vt:lpstr>
      <vt:lpstr>Funktionen an Funktionen übergeben</vt:lpstr>
      <vt:lpstr>Funktionen – Call by value</vt:lpstr>
      <vt:lpstr>Clean Functions</vt:lpstr>
      <vt:lpstr>Clean Functions - Länge</vt:lpstr>
      <vt:lpstr>Clean Functions – Single Responsibility</vt:lpstr>
      <vt:lpstr>Übung zu Funktionen &amp; Verzweigungen</vt:lpstr>
      <vt:lpstr>JavaScript Übungen als Wiederholung</vt:lpstr>
      <vt:lpstr>Wiederholung zu Funktionen &amp; Verzweigungen</vt:lpstr>
      <vt:lpstr>JS Math</vt:lpstr>
      <vt:lpstr>JavaScript Math </vt:lpstr>
      <vt:lpstr>Codier-Rätsel „virtueller Würfel“</vt:lpstr>
      <vt:lpstr>Math.random() 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172</cp:revision>
  <dcterms:created xsi:type="dcterms:W3CDTF">2023-08-23T09:07:38Z</dcterms:created>
  <dcterms:modified xsi:type="dcterms:W3CDTF">2023-11-07T12:34:50Z</dcterms:modified>
</cp:coreProperties>
</file>