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363" r:id="rId3"/>
    <p:sldId id="330" r:id="rId4"/>
    <p:sldId id="364" r:id="rId5"/>
    <p:sldId id="348" r:id="rId6"/>
    <p:sldId id="349" r:id="rId7"/>
    <p:sldId id="347" r:id="rId8"/>
    <p:sldId id="350" r:id="rId9"/>
    <p:sldId id="351" r:id="rId10"/>
    <p:sldId id="352" r:id="rId11"/>
    <p:sldId id="353" r:id="rId12"/>
    <p:sldId id="354" r:id="rId13"/>
    <p:sldId id="355" r:id="rId14"/>
    <p:sldId id="356" r:id="rId15"/>
    <p:sldId id="366" r:id="rId16"/>
    <p:sldId id="357" r:id="rId17"/>
    <p:sldId id="358" r:id="rId18"/>
    <p:sldId id="359" r:id="rId19"/>
    <p:sldId id="360" r:id="rId20"/>
    <p:sldId id="361" r:id="rId21"/>
    <p:sldId id="362" r:id="rId22"/>
    <p:sldId id="365" r:id="rId23"/>
    <p:sldId id="331" r:id="rId24"/>
    <p:sldId id="367" r:id="rId25"/>
    <p:sldId id="368" r:id="rId26"/>
    <p:sldId id="369" r:id="rId27"/>
    <p:sldId id="371" r:id="rId28"/>
    <p:sldId id="372" r:id="rId29"/>
    <p:sldId id="373" r:id="rId30"/>
    <p:sldId id="292" r:id="rId3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81" autoAdjust="0"/>
    <p:restoredTop sz="94660"/>
  </p:normalViewPr>
  <p:slideViewPr>
    <p:cSldViewPr snapToGrid="0">
      <p:cViewPr varScale="1">
        <p:scale>
          <a:sx n="87" d="100"/>
          <a:sy n="87" d="100"/>
        </p:scale>
        <p:origin x="54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A6A15-6E39-4FFA-B5DC-89EB633E6D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8300" y="1371600"/>
            <a:ext cx="8127574" cy="2736443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169311-3201-45EC-B973-82EC27DA52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8300" y="4299358"/>
            <a:ext cx="8127574" cy="1187042"/>
          </a:xfrm>
        </p:spPr>
        <p:txBody>
          <a:bodyPr>
            <a:normAutofit/>
          </a:bodyPr>
          <a:lstStyle>
            <a:lvl1pPr marL="0" indent="0" algn="l">
              <a:buNone/>
              <a:defRPr sz="1800" cap="all" spc="2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AE4B9-EDEF-4A2C-B464-332C5C624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4C951-4861-4549-8E72-CEECA89E4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E1401-5637-41BC-AC21-891056450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445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AD0E6-AD36-493C-9DC3-5ACC2059E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8915402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0B8558-FA83-4F6C-A6D1-2DF9D3F74B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38299" y="2057399"/>
            <a:ext cx="8915401" cy="41148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DE619-0CC6-4480-ABDE-277D36BDF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791E6-BE35-4ECA-8AD1-E8EC09B85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94606-B928-42D6-85CC-9576F60E3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781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F18D8A-5002-491C-922A-E9624E2DBD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5882C6-2BE9-4E25-B8BB-A2346A2B0B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BEFF9-B3BC-4C07-BF6C-2E3C91B54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F4CF6-CDF1-4AFD-8319-71FD4FED4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1A026-57F4-47F7-B4F0-E0D48E012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075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B3747-9ADB-4FCC-89CE-6E84D1347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EC9C6-5D7D-4249-8820-D4C99D0AE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F35F7-46A1-40A9-ACD7-C49239926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45637-B780-4999-A87D-0039BC5A9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9777F-E471-4CC5-B27B-137CB061E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  <p:pic>
        <p:nvPicPr>
          <p:cNvPr id="1026" name="Picture 2" descr="CODERS.BAY | Linz">
            <a:extLst>
              <a:ext uri="{FF2B5EF4-FFF2-40B4-BE49-F238E27FC236}">
                <a16:creationId xmlns:a16="http://schemas.microsoft.com/office/drawing/2014/main" id="{C079F84A-0229-4246-9A37-875D50694AF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9572" y="95760"/>
            <a:ext cx="675176" cy="675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ascading Style Sheets – Wikipedia">
            <a:extLst>
              <a:ext uri="{FF2B5EF4-FFF2-40B4-BE49-F238E27FC236}">
                <a16:creationId xmlns:a16="http://schemas.microsoft.com/office/drawing/2014/main" id="{CBE4F249-A3BB-7EDE-644E-9DE4EC4682E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3765" y="0"/>
            <a:ext cx="554049" cy="781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133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DCB1D-064E-46DE-B533-7CDA331EE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2748406"/>
            <a:ext cx="8115300" cy="273799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D222C0-D002-4A94-BAFF-FD1A1CCA6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1371600"/>
            <a:ext cx="8115300" cy="1333272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E7D7E-EC9F-4AA5-A559-EF556C6AD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7A8EE-88C1-400C-A23F-656DC76B9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245A4-F9C6-44E9-929F-78C657C8B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942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DF34F-B65E-4FA0-87E8-8890F482B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9382348" cy="1371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25A67-10CA-4531-93E1-39892C087E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38297" y="2057400"/>
            <a:ext cx="4553103" cy="41250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22BE36-0CAF-4D92-9AC2-9249276B96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7000" y="2057400"/>
            <a:ext cx="4543647" cy="41250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C36479-3B04-43BD-9B59-DBF6CA2BF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FD4449-57DB-41D2-B49E-694E7C13F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60CC2C-E50B-47D2-B62F-D5C4C9CDA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190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8530B-D0F2-4FC4-A10F-1E54EF82C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755118"/>
            <a:ext cx="9378304" cy="122276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68865C-9D06-4FA3-BA3D-7187BB41B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2034147"/>
            <a:ext cx="4529391" cy="681591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2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656570-8F97-4B7E-A805-96925AC478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38300" y="2748405"/>
            <a:ext cx="4529391" cy="34412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57EF54-F63F-4730-99EE-0E472578F5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87213" y="2034147"/>
            <a:ext cx="4529391" cy="681591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2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08453E-B012-4889-9F49-E1351532AD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87213" y="2748405"/>
            <a:ext cx="4529391" cy="34412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9FC47A-8514-4C98-B1BE-FF6CC666C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D4301A-D375-4163-9488-27A9CDC6F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ED6105-4A37-4D4B-9BE8-715FB732C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479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3007F-6649-4D23-8869-C1CC29D00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8B85A1-41F9-4BC1-9C40-3E5D5C042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B23774-EAA9-47ED-87EF-EE2B29A25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526550-DD4D-45E2-8916-8314C5D06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500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35FACD-1A4D-49F3-8EA8-21B5C1A6A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FD9DD-0E4E-4C36-AF85-B3EAD7FE6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E6F4C8-14FA-4405-85EE-ABF53FB03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100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E7C28-5DEE-493D-ABAD-38E4F2D75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621" y="1085481"/>
            <a:ext cx="3651180" cy="1657719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E79C5-E567-4F12-96B8-8BBEAE3D8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6900" y="1132676"/>
            <a:ext cx="5289480" cy="4728374"/>
          </a:xfrm>
        </p:spPr>
        <p:txBody>
          <a:bodyPr/>
          <a:lstStyle>
            <a:lvl1pPr>
              <a:lnSpc>
                <a:spcPct val="110000"/>
              </a:lnSpc>
              <a:defRPr sz="3200"/>
            </a:lvl1pPr>
            <a:lvl2pPr>
              <a:lnSpc>
                <a:spcPct val="110000"/>
              </a:lnSpc>
              <a:defRPr sz="2800"/>
            </a:lvl2pPr>
            <a:lvl3pPr>
              <a:lnSpc>
                <a:spcPct val="110000"/>
              </a:lnSpc>
              <a:defRPr sz="2400"/>
            </a:lvl3pPr>
            <a:lvl4pPr>
              <a:lnSpc>
                <a:spcPct val="110000"/>
              </a:lnSpc>
              <a:defRPr sz="2000"/>
            </a:lvl4pPr>
            <a:lvl5pPr>
              <a:lnSpc>
                <a:spcPct val="110000"/>
              </a:lnSpc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33DF7F-0B5C-40CE-A65F-779FA7EFBF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25621" y="2748406"/>
            <a:ext cx="3651180" cy="3112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22248C-1826-4833-9592-383B5873A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0219DC-2646-42AD-897A-EB765DCBE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238D7-4EEA-475B-B1CA-C44B89BE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31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D65BE-C907-4660-A586-71C6A1D10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085481"/>
            <a:ext cx="3657600" cy="1657719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4C8A9-67DF-419C-B2FC-3A879CCEF3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6900" y="1061885"/>
            <a:ext cx="5331069" cy="477556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DA94A1-3058-402A-9C3F-2F210D91D9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200" y="2748406"/>
            <a:ext cx="3657600" cy="3112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C3CA50-C8D8-4F83-B2F6-BCE825866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7E5BE3-7B02-4281-BD90-C1FAAF636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E256D-ACD5-438F-BA6F-605E5260E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928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31A689-589E-4A73-9313-EF44F7E4E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8915402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B11B8-9E77-4144-B9C1-FD164D9A1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2057400"/>
            <a:ext cx="8915402" cy="4137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6E4CC-CF79-4C8D-9E5F-1BB517435A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-1001475" y="1517536"/>
            <a:ext cx="28011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fld id="{B6D41BCC-AD73-4203-A5A6-E62EB28B0FE6}" type="datetimeFigureOut">
              <a:rPr lang="en-US" smtClean="0"/>
              <a:pPr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79449-05F6-4BC7-95DF-F04E1F1614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118764" y="4237870"/>
            <a:ext cx="3344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17FE5-2D1F-4ECC-9460-08145C3BB9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28877" y="6319138"/>
            <a:ext cx="710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fld id="{D637F8FC-4B86-4690-8888-22AB2F781B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540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appbrewery.github.io/flex-layout/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flexboxfroggy.com/#de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s://css-tricks.com/snippets/css/complete-guide-grid/" TargetMode="External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Relationship Id="rId9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hyperlink" Target="https://css-tricks.com/snippets/css/complete-guide-grid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Relationship Id="rId9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ss-tricks.com/snippets/css/a-guide-to-flexbox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E229233-9672-4675-99B7-6CBCEF1CD41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Ein Bild, das Screenshot, Wasser, Blau, unterwasser enthält.&#10;&#10;Automatisch generierte Beschreibung">
            <a:extLst>
              <a:ext uri="{FF2B5EF4-FFF2-40B4-BE49-F238E27FC236}">
                <a16:creationId xmlns:a16="http://schemas.microsoft.com/office/drawing/2014/main" id="{8888D5D7-5569-BBD7-CF94-2A7F621112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4" r="33284"/>
          <a:stretch/>
        </p:blipFill>
        <p:spPr>
          <a:xfrm>
            <a:off x="20" y="-2"/>
            <a:ext cx="8115280" cy="685800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C5FF010-B53C-46BE-BEEF-AF926A00F67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38500" y="2057400"/>
            <a:ext cx="4876800" cy="274320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09AD9C-1F43-4138-A72B-8CA988EDD47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300" y="2057400"/>
            <a:ext cx="3276600" cy="2743201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116823A-F0C0-9F76-4B25-AE0CF378C7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15627" y="2505059"/>
            <a:ext cx="4629335" cy="1853023"/>
          </a:xfrm>
        </p:spPr>
        <p:txBody>
          <a:bodyPr anchor="ctr">
            <a:normAutofit/>
          </a:bodyPr>
          <a:lstStyle/>
          <a:p>
            <a:r>
              <a:rPr lang="de-AT" sz="3200" dirty="0"/>
              <a:t>CSS – </a:t>
            </a:r>
            <a:r>
              <a:rPr lang="de-AT" sz="3200" dirty="0" err="1" smtClean="0"/>
              <a:t>Flexbox</a:t>
            </a:r>
            <a:r>
              <a:rPr lang="de-AT" sz="3200" dirty="0" smtClean="0"/>
              <a:t> &amp; </a:t>
            </a:r>
            <a:r>
              <a:rPr lang="de-AT" sz="3200" dirty="0" err="1" smtClean="0"/>
              <a:t>Grid</a:t>
            </a:r>
            <a:endParaRPr lang="de-AT" sz="3200" dirty="0"/>
          </a:p>
        </p:txBody>
      </p:sp>
      <p:pic>
        <p:nvPicPr>
          <p:cNvPr id="1026" name="Picture 2" descr="Cascading Style Sheets – Wikipedia">
            <a:extLst>
              <a:ext uri="{FF2B5EF4-FFF2-40B4-BE49-F238E27FC236}">
                <a16:creationId xmlns:a16="http://schemas.microsoft.com/office/drawing/2014/main" id="{CAA3119D-4723-2DA8-23B0-07F0A44098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7682" y="2602360"/>
            <a:ext cx="1171835" cy="165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9692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CSS </a:t>
            </a:r>
            <a:r>
              <a:rPr lang="de-AT" dirty="0" err="1"/>
              <a:t>Flexbox</a:t>
            </a:r>
            <a:r>
              <a:rPr lang="de-AT" dirty="0"/>
              <a:t>: flex-</a:t>
            </a:r>
            <a:r>
              <a:rPr lang="de-AT" dirty="0" err="1"/>
              <a:t>flow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81100" y="1934308"/>
            <a:ext cx="5729969" cy="4137259"/>
          </a:xfrm>
        </p:spPr>
        <p:txBody>
          <a:bodyPr>
            <a:normAutofit/>
          </a:bodyPr>
          <a:lstStyle/>
          <a:p>
            <a:r>
              <a:rPr lang="de-AT" dirty="0"/>
              <a:t>Shorthand für die Eigenschaften „flex-</a:t>
            </a:r>
            <a:r>
              <a:rPr lang="de-AT" dirty="0" err="1"/>
              <a:t>direction</a:t>
            </a:r>
            <a:r>
              <a:rPr lang="de-AT" dirty="0"/>
              <a:t>“ und „flex-</a:t>
            </a:r>
            <a:r>
              <a:rPr lang="de-AT" dirty="0" err="1"/>
              <a:t>wrap</a:t>
            </a:r>
            <a:r>
              <a:rPr lang="de-AT" dirty="0"/>
              <a:t>“, die zusammen die Haupt- und Querachsen des </a:t>
            </a:r>
            <a:r>
              <a:rPr lang="de-AT" dirty="0" err="1"/>
              <a:t>Flexcontainers</a:t>
            </a:r>
            <a:r>
              <a:rPr lang="de-AT" dirty="0"/>
              <a:t> definieren. </a:t>
            </a:r>
          </a:p>
          <a:p>
            <a:r>
              <a:rPr lang="de-AT" dirty="0"/>
              <a:t>Der Standardwert ist „</a:t>
            </a:r>
            <a:r>
              <a:rPr lang="de-AT" dirty="0" err="1"/>
              <a:t>row</a:t>
            </a:r>
            <a:r>
              <a:rPr lang="de-AT" dirty="0"/>
              <a:t> </a:t>
            </a:r>
            <a:r>
              <a:rPr lang="de-AT" dirty="0" err="1"/>
              <a:t>nowrap</a:t>
            </a:r>
            <a:r>
              <a:rPr lang="de-AT" dirty="0"/>
              <a:t>“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AF859C0-CBDA-BB6F-2ECB-9AC1106A91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6761" y="1059783"/>
            <a:ext cx="3578241" cy="138952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451ACC77-110E-AF94-71A3-B79DE28A6F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9786" y="2709667"/>
            <a:ext cx="3515216" cy="1581371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81D7AEF8-FF5B-30B0-6BD7-FEF31D9769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7418" y="4551402"/>
            <a:ext cx="3419952" cy="167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263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CSS </a:t>
            </a:r>
            <a:r>
              <a:rPr lang="de-AT" dirty="0" err="1"/>
              <a:t>Flexbox</a:t>
            </a:r>
            <a:r>
              <a:rPr lang="de-AT" dirty="0"/>
              <a:t>: </a:t>
            </a:r>
            <a:r>
              <a:rPr lang="de-AT" dirty="0" err="1"/>
              <a:t>justify</a:t>
            </a:r>
            <a:r>
              <a:rPr lang="de-AT" dirty="0"/>
              <a:t>-content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81100" y="1934308"/>
            <a:ext cx="6071347" cy="4771292"/>
          </a:xfrm>
        </p:spPr>
        <p:txBody>
          <a:bodyPr>
            <a:noAutofit/>
          </a:bodyPr>
          <a:lstStyle/>
          <a:p>
            <a:r>
              <a:rPr lang="de-AT" sz="1600" dirty="0"/>
              <a:t>Definiert die horizontale Ausrichtung der </a:t>
            </a:r>
            <a:r>
              <a:rPr lang="de-AT" sz="1600" dirty="0" err="1"/>
              <a:t>Flexelemente</a:t>
            </a:r>
            <a:r>
              <a:rPr lang="de-AT" sz="1600" dirty="0"/>
              <a:t> auf der Hauptachse des </a:t>
            </a:r>
            <a:r>
              <a:rPr lang="de-AT" sz="1600" dirty="0" err="1"/>
              <a:t>Flexcontainers</a:t>
            </a:r>
            <a:r>
              <a:rPr lang="de-AT" sz="1600" dirty="0"/>
              <a:t>.</a:t>
            </a:r>
          </a:p>
          <a:p>
            <a:pPr lvl="1"/>
            <a:r>
              <a:rPr lang="de-AT" sz="1400" dirty="0"/>
              <a:t>flex-start (Standard): Elemente werden zum Anfang der </a:t>
            </a:r>
            <a:r>
              <a:rPr lang="de-AT" sz="1400" dirty="0" err="1"/>
              <a:t>Flexrichtung</a:t>
            </a:r>
            <a:r>
              <a:rPr lang="de-AT" sz="1400" dirty="0"/>
              <a:t> ausgerichtet.</a:t>
            </a:r>
          </a:p>
          <a:p>
            <a:pPr lvl="1"/>
            <a:r>
              <a:rPr lang="de-AT" sz="1400" dirty="0"/>
              <a:t>flex-end: Elemente werden zum Ende der </a:t>
            </a:r>
            <a:r>
              <a:rPr lang="de-AT" sz="1400" dirty="0" err="1"/>
              <a:t>Flexrichtung</a:t>
            </a:r>
            <a:r>
              <a:rPr lang="de-AT" sz="1400" dirty="0"/>
              <a:t> ausgerichtet.</a:t>
            </a:r>
          </a:p>
          <a:p>
            <a:pPr lvl="1"/>
            <a:r>
              <a:rPr lang="de-AT" sz="1400" dirty="0" err="1"/>
              <a:t>center</a:t>
            </a:r>
            <a:r>
              <a:rPr lang="de-AT" sz="1400" dirty="0"/>
              <a:t>: Elemente werden in der Mitte der Linie zentriert.</a:t>
            </a:r>
          </a:p>
          <a:p>
            <a:pPr lvl="1"/>
            <a:r>
              <a:rPr lang="de-AT" sz="1400" dirty="0" err="1"/>
              <a:t>space-between</a:t>
            </a:r>
            <a:r>
              <a:rPr lang="de-AT" sz="1400" dirty="0"/>
              <a:t>: Elemente werden gleichmäßig in der Linie verteilt; das erste Element befindet sich auf der Startlinie, das letzte Element auf der </a:t>
            </a:r>
            <a:r>
              <a:rPr lang="de-AT" sz="1400" dirty="0" err="1"/>
              <a:t>Endlinie</a:t>
            </a:r>
            <a:r>
              <a:rPr lang="de-AT" sz="1400" dirty="0"/>
              <a:t>.</a:t>
            </a:r>
          </a:p>
          <a:p>
            <a:pPr lvl="1"/>
            <a:r>
              <a:rPr lang="de-AT" sz="1400" dirty="0" err="1"/>
              <a:t>space-around</a:t>
            </a:r>
            <a:r>
              <a:rPr lang="de-AT" sz="1400" dirty="0"/>
              <a:t>: Elemente werden so verteilt, dass der Abstand zwischen jedem beliebigen Paar von Elementen (und der Abstand zu den Rändern) gleich ist.</a:t>
            </a:r>
          </a:p>
          <a:p>
            <a:pPr lvl="1"/>
            <a:r>
              <a:rPr lang="de-AT" sz="1400" dirty="0" err="1"/>
              <a:t>start</a:t>
            </a:r>
            <a:r>
              <a:rPr lang="de-AT" sz="1400" dirty="0"/>
              <a:t>, end, </a:t>
            </a:r>
            <a:r>
              <a:rPr lang="de-AT" sz="1400" dirty="0" err="1"/>
              <a:t>left</a:t>
            </a:r>
            <a:r>
              <a:rPr lang="de-AT" sz="1400" dirty="0"/>
              <a:t> und </a:t>
            </a:r>
            <a:r>
              <a:rPr lang="de-AT" sz="1400" dirty="0" err="1"/>
              <a:t>right</a:t>
            </a:r>
            <a:r>
              <a:rPr lang="de-AT" sz="1400" dirty="0"/>
              <a:t> können zusätzlich verwendet werden ist aber nicht empfehlenswert weil von einigen Browsern (Chrome) nicht unterstützt</a:t>
            </a:r>
            <a:endParaRPr lang="de-DE" sz="14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17A16DA-73F8-6787-EACF-750B50F6FB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6761" y="1059783"/>
            <a:ext cx="3578241" cy="138952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A1DFC09A-2E20-6B2D-C7DF-36376C1D46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9482" y="2543174"/>
            <a:ext cx="2490394" cy="3938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841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CSS </a:t>
            </a:r>
            <a:r>
              <a:rPr lang="de-AT" dirty="0" err="1"/>
              <a:t>Flexbox</a:t>
            </a:r>
            <a:r>
              <a:rPr lang="de-AT" dirty="0"/>
              <a:t>: </a:t>
            </a:r>
            <a:r>
              <a:rPr lang="de-AT" dirty="0" err="1"/>
              <a:t>align</a:t>
            </a:r>
            <a:r>
              <a:rPr lang="de-AT" dirty="0"/>
              <a:t>-items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81100" y="1934308"/>
            <a:ext cx="5729969" cy="4137259"/>
          </a:xfrm>
        </p:spPr>
        <p:txBody>
          <a:bodyPr>
            <a:normAutofit fontScale="92500"/>
          </a:bodyPr>
          <a:lstStyle/>
          <a:p>
            <a:r>
              <a:rPr lang="de-AT" dirty="0"/>
              <a:t>Definiert das Standardverhalten dafür, wie </a:t>
            </a:r>
            <a:r>
              <a:rPr lang="de-AT" dirty="0" err="1"/>
              <a:t>Flexelemente</a:t>
            </a:r>
            <a:r>
              <a:rPr lang="de-AT" dirty="0"/>
              <a:t> auf der Querachse (senkrecht zur Hauptachse) in der aktuellen Zeile angeordnet werden. </a:t>
            </a:r>
          </a:p>
          <a:p>
            <a:pPr lvl="1"/>
            <a:r>
              <a:rPr lang="de-AT" dirty="0"/>
              <a:t>stretch (Standard): Dehnen, um den Container auszufüllen (beachtet immer noch min-</a:t>
            </a:r>
            <a:r>
              <a:rPr lang="de-AT" dirty="0" err="1"/>
              <a:t>width</a:t>
            </a:r>
            <a:r>
              <a:rPr lang="de-AT" dirty="0"/>
              <a:t>/</a:t>
            </a:r>
            <a:r>
              <a:rPr lang="de-AT" dirty="0" err="1"/>
              <a:t>max-width</a:t>
            </a:r>
            <a:r>
              <a:rPr lang="de-AT" dirty="0"/>
              <a:t>).</a:t>
            </a:r>
          </a:p>
          <a:p>
            <a:pPr lvl="1"/>
            <a:r>
              <a:rPr lang="de-AT" dirty="0"/>
              <a:t>flex-start: Elemente werden am Anfang der Querachse platziert. </a:t>
            </a:r>
          </a:p>
          <a:p>
            <a:pPr lvl="1"/>
            <a:r>
              <a:rPr lang="de-AT" dirty="0"/>
              <a:t>flex-end: Elemente werden am Ende der Querachse platziert. </a:t>
            </a:r>
          </a:p>
          <a:p>
            <a:pPr lvl="1"/>
            <a:r>
              <a:rPr lang="de-AT" dirty="0" err="1"/>
              <a:t>center</a:t>
            </a:r>
            <a:r>
              <a:rPr lang="de-AT" dirty="0"/>
              <a:t>: Elemente werden in der Querachse zentriert.</a:t>
            </a:r>
          </a:p>
          <a:p>
            <a:pPr lvl="1"/>
            <a:r>
              <a:rPr lang="de-AT" dirty="0" err="1"/>
              <a:t>baseline</a:t>
            </a:r>
            <a:r>
              <a:rPr lang="de-AT" dirty="0"/>
              <a:t>: Elemente werden so ausgerichtet, dass ihre Grundlinien ausgerichtet sind.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B5B6C95-C756-3DAE-28CE-4F895A6C51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6761" y="1059783"/>
            <a:ext cx="3578241" cy="138952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8BDC0BCB-4D13-57AF-0981-0D964FD8C0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3119" y="2571750"/>
            <a:ext cx="3143594" cy="4028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282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CSS </a:t>
            </a:r>
            <a:r>
              <a:rPr lang="de-AT" dirty="0" err="1"/>
              <a:t>Flexbox</a:t>
            </a:r>
            <a:r>
              <a:rPr lang="de-AT" dirty="0"/>
              <a:t>: </a:t>
            </a:r>
            <a:r>
              <a:rPr lang="de-AT" dirty="0" err="1"/>
              <a:t>align</a:t>
            </a:r>
            <a:r>
              <a:rPr lang="de-AT" dirty="0"/>
              <a:t>-content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66800" y="1934308"/>
            <a:ext cx="6750424" cy="4733192"/>
          </a:xfrm>
        </p:spPr>
        <p:txBody>
          <a:bodyPr>
            <a:normAutofit fontScale="85000" lnSpcReduction="20000"/>
          </a:bodyPr>
          <a:lstStyle/>
          <a:p>
            <a:r>
              <a:rPr lang="de-AT" sz="1900" dirty="0"/>
              <a:t>Richtet die Zeilen eines </a:t>
            </a:r>
            <a:r>
              <a:rPr lang="de-AT" sz="1900" dirty="0" err="1"/>
              <a:t>Flexcontainers</a:t>
            </a:r>
            <a:r>
              <a:rPr lang="de-AT" sz="1900" dirty="0"/>
              <a:t> aus, wenn es zusätzlichen Platz auf der Querachse gibt.</a:t>
            </a:r>
          </a:p>
          <a:p>
            <a:r>
              <a:rPr lang="de-AT" sz="1900" dirty="0"/>
              <a:t>Diese Eigenschaft hat nur Auswirkungen auf mehrzeilige flexible Container, bei denen flex-</a:t>
            </a:r>
            <a:r>
              <a:rPr lang="de-AT" sz="1900" dirty="0" err="1"/>
              <a:t>wrap</a:t>
            </a:r>
            <a:r>
              <a:rPr lang="de-AT" sz="1900" dirty="0"/>
              <a:t> auf "</a:t>
            </a:r>
            <a:r>
              <a:rPr lang="de-AT" sz="1900" dirty="0" err="1"/>
              <a:t>wrap</a:t>
            </a:r>
            <a:r>
              <a:rPr lang="de-AT" sz="1900" dirty="0"/>
              <a:t>" oder "</a:t>
            </a:r>
            <a:r>
              <a:rPr lang="de-AT" sz="1900" dirty="0" err="1"/>
              <a:t>wrap</a:t>
            </a:r>
            <a:r>
              <a:rPr lang="de-AT" sz="1900" dirty="0"/>
              <a:t>-reverse" gesetzt ist. In einzeiligen Containern hat sie keine Wirkung</a:t>
            </a:r>
            <a:r>
              <a:rPr lang="de-AT" sz="1600" dirty="0"/>
              <a:t/>
            </a:r>
            <a:br>
              <a:rPr lang="de-AT" sz="1600" dirty="0"/>
            </a:br>
            <a:endParaRPr lang="de-AT" sz="1600" dirty="0"/>
          </a:p>
          <a:p>
            <a:pPr lvl="1"/>
            <a:r>
              <a:rPr lang="de-AT" dirty="0"/>
              <a:t>normal (Standard): Elemente werden in ihrer Standardposition angeordnet, als ob kein Wert festgelegt wäre.</a:t>
            </a:r>
          </a:p>
          <a:p>
            <a:pPr lvl="1"/>
            <a:r>
              <a:rPr lang="de-AT" dirty="0"/>
              <a:t>flex-start / -end: Elemente werden am Anfang / Ende der flex-</a:t>
            </a:r>
            <a:r>
              <a:rPr lang="de-AT" dirty="0" err="1"/>
              <a:t>direction</a:t>
            </a:r>
            <a:r>
              <a:rPr lang="de-AT" dirty="0"/>
              <a:t> des Containers platziert</a:t>
            </a:r>
          </a:p>
          <a:p>
            <a:pPr lvl="1"/>
            <a:r>
              <a:rPr lang="de-AT" dirty="0" err="1"/>
              <a:t>center</a:t>
            </a:r>
            <a:r>
              <a:rPr lang="de-AT" dirty="0"/>
              <a:t>: Elemente werden in der Mitte des Containers zentriert.</a:t>
            </a:r>
          </a:p>
          <a:p>
            <a:pPr lvl="1"/>
            <a:r>
              <a:rPr lang="de-AT" dirty="0" err="1"/>
              <a:t>space-between</a:t>
            </a:r>
            <a:r>
              <a:rPr lang="de-AT" dirty="0"/>
              <a:t>: Elemente werden gleichmäßig verteilt; die erste Zeile ist am Anfang des Containers und die letzte Zeile am Ende.</a:t>
            </a:r>
          </a:p>
          <a:p>
            <a:pPr lvl="1"/>
            <a:r>
              <a:rPr lang="de-AT" dirty="0" err="1"/>
              <a:t>space-around</a:t>
            </a:r>
            <a:r>
              <a:rPr lang="de-AT" dirty="0"/>
              <a:t>: Elemente werden gleichmäßig verteilt, wobei gleicher Raum um jede Zeile vorhanden ist.</a:t>
            </a:r>
          </a:p>
          <a:p>
            <a:pPr lvl="1"/>
            <a:r>
              <a:rPr lang="de-AT" dirty="0" err="1"/>
              <a:t>space-evenly</a:t>
            </a:r>
            <a:r>
              <a:rPr lang="de-AT" dirty="0"/>
              <a:t>: Elemente werden gleichmäßig verteilt, wobei gleicher Raum um sie herum vorhanden ist.</a:t>
            </a:r>
          </a:p>
          <a:p>
            <a:pPr lvl="1"/>
            <a:r>
              <a:rPr lang="de-AT" dirty="0"/>
              <a:t>stretch: Zeilen dehnen sich aus, um den verbleibenden Platz einzunehmen.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6B8EEB8-A8E1-D0E0-B5F2-C6B697D888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6761" y="1059783"/>
            <a:ext cx="3578241" cy="138952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C0766A53-4E24-F9FD-8093-1CC8BED68C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9593" y="2632786"/>
            <a:ext cx="3045392" cy="4034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666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CSS </a:t>
            </a:r>
            <a:r>
              <a:rPr lang="de-AT" dirty="0" err="1"/>
              <a:t>Flexbox</a:t>
            </a:r>
            <a:r>
              <a:rPr lang="de-AT" dirty="0"/>
              <a:t>: </a:t>
            </a:r>
            <a:r>
              <a:rPr lang="de-AT" dirty="0" err="1"/>
              <a:t>gap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81100" y="1934308"/>
            <a:ext cx="5729969" cy="4137259"/>
          </a:xfrm>
        </p:spPr>
        <p:txBody>
          <a:bodyPr>
            <a:normAutofit fontScale="92500" lnSpcReduction="10000"/>
          </a:bodyPr>
          <a:lstStyle/>
          <a:p>
            <a:r>
              <a:rPr lang="de-AT" dirty="0"/>
              <a:t>Die Eigenschaft `</a:t>
            </a:r>
            <a:r>
              <a:rPr lang="de-AT" dirty="0" err="1"/>
              <a:t>gap</a:t>
            </a:r>
            <a:r>
              <a:rPr lang="de-AT" dirty="0"/>
              <a:t>` steuert explizit den Abstand zwischen </a:t>
            </a:r>
            <a:r>
              <a:rPr lang="de-AT" dirty="0" err="1"/>
              <a:t>Flexelementen</a:t>
            </a:r>
            <a:r>
              <a:rPr lang="de-AT" dirty="0"/>
              <a:t>. </a:t>
            </a:r>
          </a:p>
          <a:p>
            <a:r>
              <a:rPr lang="de-AT" dirty="0"/>
              <a:t>Gilt nur zwischen den Elementen und nicht an den äußeren Rändern. </a:t>
            </a:r>
          </a:p>
          <a:p>
            <a:r>
              <a:rPr lang="de-AT" dirty="0"/>
              <a:t>Legt den Abstand zwischen den </a:t>
            </a:r>
            <a:r>
              <a:rPr lang="de-AT" dirty="0" err="1"/>
              <a:t>Flexelementen</a:t>
            </a:r>
            <a:r>
              <a:rPr lang="de-AT" dirty="0"/>
              <a:t> fest, ohne den Abstand zwischen den Elementen und dem Containerrand zu beeinflussen. </a:t>
            </a:r>
          </a:p>
          <a:p>
            <a:r>
              <a:rPr lang="de-AT" dirty="0"/>
              <a:t>Definiert einen Mindestabstand . Wenn der Abstand zwischen den Elementen aufgrund von Eigenschaften wie </a:t>
            </a:r>
            <a:r>
              <a:rPr lang="de-AT" dirty="0" err="1"/>
              <a:t>justify</a:t>
            </a:r>
            <a:r>
              <a:rPr lang="de-AT" dirty="0"/>
              <a:t>-content: </a:t>
            </a:r>
            <a:r>
              <a:rPr lang="de-AT" dirty="0" err="1"/>
              <a:t>space-between</a:t>
            </a:r>
            <a:r>
              <a:rPr lang="de-AT" dirty="0"/>
              <a:t>; größer ist, wird die </a:t>
            </a:r>
            <a:r>
              <a:rPr lang="de-AT" dirty="0" err="1"/>
              <a:t>gap</a:t>
            </a:r>
            <a:r>
              <a:rPr lang="de-AT" dirty="0"/>
              <a:t>-Eigenschaft nur dann wirksam, wenn der Abstand zwischen den Elementen kleiner wäre. 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6B8EEB8-A8E1-D0E0-B5F2-C6B697D888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6761" y="1059783"/>
            <a:ext cx="3578241" cy="138952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BB3D5B4B-640F-455D-9819-796071A162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5431" y="2585479"/>
            <a:ext cx="3400900" cy="398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085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CSS </a:t>
            </a:r>
            <a:r>
              <a:rPr lang="de-AT" dirty="0" err="1"/>
              <a:t>Flexbox</a:t>
            </a:r>
            <a:r>
              <a:rPr lang="de-AT" dirty="0"/>
              <a:t>: Container Layout</a:t>
            </a:r>
            <a:endParaRPr lang="en-US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26AA1CFA-BB23-0657-4C8D-927E8E3A6C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533" y="1854815"/>
            <a:ext cx="8962934" cy="3927420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7E9FCCA4-A25B-97BB-B410-6C224B5B9269}"/>
              </a:ext>
            </a:extLst>
          </p:cNvPr>
          <p:cNvSpPr txBox="1"/>
          <p:nvPr/>
        </p:nvSpPr>
        <p:spPr>
          <a:xfrm>
            <a:off x="3890682" y="5802868"/>
            <a:ext cx="44106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dirty="0">
                <a:hlinkClick r:id="rId3"/>
              </a:rPr>
              <a:t>https://appbrewery.github.io/flex-layout/</a:t>
            </a:r>
            <a:r>
              <a:rPr lang="de-AT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179071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CSS </a:t>
            </a:r>
            <a:r>
              <a:rPr lang="de-AT" dirty="0" err="1"/>
              <a:t>Flexbox</a:t>
            </a:r>
            <a:r>
              <a:rPr lang="de-AT" dirty="0"/>
              <a:t>: </a:t>
            </a:r>
            <a:r>
              <a:rPr lang="de-AT" dirty="0" err="1"/>
              <a:t>order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81100" y="1934308"/>
            <a:ext cx="5729969" cy="4137259"/>
          </a:xfrm>
        </p:spPr>
        <p:txBody>
          <a:bodyPr>
            <a:normAutofit/>
          </a:bodyPr>
          <a:lstStyle/>
          <a:p>
            <a:r>
              <a:rPr lang="de-DE" dirty="0"/>
              <a:t>Das Modul für das flexible Box-Layout erleichtert die Gestaltung flexibler, reaktionsfähiger Layoutstrukturen.</a:t>
            </a:r>
          </a:p>
          <a:p>
            <a:r>
              <a:rPr lang="de-AT" dirty="0"/>
              <a:t>Wird verwendet, um die Reihenfolge der </a:t>
            </a:r>
            <a:r>
              <a:rPr lang="de-AT" dirty="0" err="1"/>
              <a:t>Flexelemente</a:t>
            </a:r>
            <a:r>
              <a:rPr lang="de-AT" dirty="0"/>
              <a:t> unabhängig von ihrer ursprünglichen Reihenfolge im HTML-Code zu ändern. Elemente mit niedrigerer order-Wertung erscheinen zuerst, gefolgt von Elementen mit höherer Wertung.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ED6B717-615B-98D2-EBE7-9FBD909F53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3311" y="1075764"/>
            <a:ext cx="3775872" cy="1546743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FADEBE4A-4F4C-B76D-A806-6189FBA3F4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2218" y="2797018"/>
            <a:ext cx="3458058" cy="2876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305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CSS </a:t>
            </a:r>
            <a:r>
              <a:rPr lang="de-AT" dirty="0" err="1"/>
              <a:t>Flexbox</a:t>
            </a:r>
            <a:r>
              <a:rPr lang="de-AT" dirty="0"/>
              <a:t>: </a:t>
            </a:r>
            <a:r>
              <a:rPr lang="de-AT" dirty="0" err="1"/>
              <a:t>flexbox-grow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81100" y="1934308"/>
            <a:ext cx="5729969" cy="4137259"/>
          </a:xfrm>
        </p:spPr>
        <p:txBody>
          <a:bodyPr>
            <a:normAutofit/>
          </a:bodyPr>
          <a:lstStyle/>
          <a:p>
            <a:r>
              <a:rPr lang="de-AT" dirty="0"/>
              <a:t>Definiert die Fähigkeit eines </a:t>
            </a:r>
            <a:r>
              <a:rPr lang="de-AT" dirty="0" err="1"/>
              <a:t>Flexelements</a:t>
            </a:r>
            <a:r>
              <a:rPr lang="de-AT" dirty="0"/>
              <a:t>, sich bei Bedarf zu vergrößern. </a:t>
            </a:r>
          </a:p>
          <a:p>
            <a:r>
              <a:rPr lang="de-AT" dirty="0"/>
              <a:t>Es legt fest, welchen Anteil des verfügbaren Platzes im </a:t>
            </a:r>
            <a:r>
              <a:rPr lang="de-AT" dirty="0" err="1"/>
              <a:t>Flexcontainer</a:t>
            </a:r>
            <a:r>
              <a:rPr lang="de-AT" dirty="0"/>
              <a:t> das Element einnehmen sollte.</a:t>
            </a:r>
          </a:p>
          <a:p>
            <a:r>
              <a:rPr lang="de-AT" dirty="0"/>
              <a:t>Wenn alle Elemente `flex-</a:t>
            </a:r>
            <a:r>
              <a:rPr lang="de-AT" dirty="0" err="1"/>
              <a:t>grow</a:t>
            </a:r>
            <a:r>
              <a:rPr lang="de-AT" dirty="0"/>
              <a:t>` auf 1 gesetzt haben, wird der verbleibende Platz im Container gleichmäßig auf alle Kinder verteilt. </a:t>
            </a:r>
          </a:p>
          <a:p>
            <a:r>
              <a:rPr lang="de-AT" dirty="0"/>
              <a:t>Wenn eines der Kinder den Wert 2 hat, würde dieses Kind doppelt so viel Platz wie eines der anderen einnehmen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ED6B717-615B-98D2-EBE7-9FBD909F53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3311" y="1075764"/>
            <a:ext cx="3775872" cy="1546743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513345C4-5D20-8299-035E-82AF058484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9850" y="3110096"/>
            <a:ext cx="3362794" cy="139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296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CSS </a:t>
            </a:r>
            <a:r>
              <a:rPr lang="de-AT" dirty="0" err="1"/>
              <a:t>Flexbox</a:t>
            </a:r>
            <a:r>
              <a:rPr lang="de-AT" dirty="0"/>
              <a:t>: </a:t>
            </a:r>
            <a:r>
              <a:rPr lang="de-AT" dirty="0" err="1"/>
              <a:t>flexbox-shrink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81100" y="1934308"/>
            <a:ext cx="5729969" cy="4137259"/>
          </a:xfrm>
        </p:spPr>
        <p:txBody>
          <a:bodyPr>
            <a:normAutofit fontScale="92500" lnSpcReduction="20000"/>
          </a:bodyPr>
          <a:lstStyle/>
          <a:p>
            <a:r>
              <a:rPr lang="de-AT" dirty="0"/>
              <a:t>`flex-</a:t>
            </a:r>
            <a:r>
              <a:rPr lang="de-AT" dirty="0" err="1"/>
              <a:t>shrink</a:t>
            </a:r>
            <a:r>
              <a:rPr lang="de-AT" dirty="0"/>
              <a:t>` ist eine CSS-Eigenschaft, die steuert, wie stark ein </a:t>
            </a:r>
            <a:r>
              <a:rPr lang="de-AT" dirty="0" err="1"/>
              <a:t>Flexelement</a:t>
            </a:r>
            <a:r>
              <a:rPr lang="de-AT" dirty="0"/>
              <a:t> schrumpfen kann, wenn der verfügbare Platz nicht ausreicht. </a:t>
            </a:r>
          </a:p>
          <a:p>
            <a:r>
              <a:rPr lang="de-AT" dirty="0"/>
              <a:t>Ein Wert von 0 bedeutet, dass das Element nicht schrumpfen kann und seine ursprüngliche Größe beibehält.</a:t>
            </a:r>
          </a:p>
          <a:p>
            <a:r>
              <a:rPr lang="de-AT" dirty="0"/>
              <a:t>Ein Wert größer als 0 legt fest, wie stark das Element schrumpfen kann, relativ zu anderen Elementen im Container. </a:t>
            </a:r>
          </a:p>
          <a:p>
            <a:r>
              <a:rPr lang="de-AT" dirty="0"/>
              <a:t>Ein höherer Wert bedeutet, dass das Element stärker schrumpfen wird als Elemente mit niedrigerem Wert.</a:t>
            </a:r>
          </a:p>
          <a:p>
            <a:r>
              <a:rPr lang="de-AT" dirty="0"/>
              <a:t>Negative Werte sollten vermieden werden, da sie zu unvorhersehbaren Ergebnissen führen können.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ED6B717-615B-98D2-EBE7-9FBD909F53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3311" y="1075764"/>
            <a:ext cx="3775872" cy="1546743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5D66E4A6-57A4-3557-B2AA-86C5CCDAED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9850" y="3110096"/>
            <a:ext cx="3362794" cy="139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034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CSS </a:t>
            </a:r>
            <a:r>
              <a:rPr lang="de-AT" dirty="0" err="1"/>
              <a:t>Flexbox</a:t>
            </a:r>
            <a:r>
              <a:rPr lang="de-AT" dirty="0"/>
              <a:t>: </a:t>
            </a:r>
            <a:r>
              <a:rPr lang="de-AT" dirty="0" err="1"/>
              <a:t>flexbox</a:t>
            </a:r>
            <a:r>
              <a:rPr lang="de-AT" dirty="0"/>
              <a:t>-basis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81100" y="1934308"/>
            <a:ext cx="5729969" cy="4137259"/>
          </a:xfrm>
        </p:spPr>
        <p:txBody>
          <a:bodyPr>
            <a:normAutofit/>
          </a:bodyPr>
          <a:lstStyle/>
          <a:p>
            <a:r>
              <a:rPr lang="de-AT" dirty="0"/>
              <a:t>Dies definiert die Standardgröße eines Elements, bevor der verbleibende Platz verteilt wird. </a:t>
            </a:r>
          </a:p>
          <a:p>
            <a:r>
              <a:rPr lang="de-AT" dirty="0"/>
              <a:t>Kann über folgende Arten definiert sein:</a:t>
            </a:r>
          </a:p>
          <a:p>
            <a:pPr lvl="1"/>
            <a:r>
              <a:rPr lang="de-AT" dirty="0"/>
              <a:t>Längeneinheit (z. B. 20%, 5rem usw.) oder ein</a:t>
            </a:r>
          </a:p>
          <a:p>
            <a:pPr lvl="1"/>
            <a:r>
              <a:rPr lang="de-AT" dirty="0"/>
              <a:t>Auto (Default): Die Länge entspricht der Länge des flexiblen Elements. Wenn für das Element keine Länge angegeben ist, wird die Länge entsprechend seinem Inhalt sein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ED6B717-615B-98D2-EBE7-9FBD909F53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3311" y="1075764"/>
            <a:ext cx="3775872" cy="1546743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0E1F2FF2-D98A-B811-D7B3-52A87EB7A5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6953" y="3122096"/>
            <a:ext cx="4877481" cy="204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363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CSS </a:t>
            </a:r>
            <a:r>
              <a:rPr lang="de-AT" dirty="0" err="1"/>
              <a:t>Flexbox</a:t>
            </a:r>
            <a:r>
              <a:rPr lang="de-AT" dirty="0"/>
              <a:t> </a:t>
            </a:r>
            <a:r>
              <a:rPr lang="de-AT" dirty="0" err="1"/>
              <a:t>vs</a:t>
            </a:r>
            <a:r>
              <a:rPr lang="de-AT" dirty="0"/>
              <a:t> </a:t>
            </a:r>
            <a:r>
              <a:rPr lang="de-AT" dirty="0" err="1"/>
              <a:t>other</a:t>
            </a:r>
            <a:r>
              <a:rPr lang="de-AT" dirty="0"/>
              <a:t> Layouts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81100" y="1869653"/>
            <a:ext cx="5729969" cy="4988347"/>
          </a:xfrm>
        </p:spPr>
        <p:txBody>
          <a:bodyPr>
            <a:normAutofit/>
          </a:bodyPr>
          <a:lstStyle/>
          <a:p>
            <a:r>
              <a:rPr lang="de-DE" dirty="0"/>
              <a:t>Ressource: 3.CSS/Codebeispiele/Layout/</a:t>
            </a:r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9EDBB7D-5B47-58A4-77DE-954353DDB1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1811" y="2667370"/>
            <a:ext cx="9888330" cy="272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855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CSS </a:t>
            </a:r>
            <a:r>
              <a:rPr lang="de-AT" dirty="0" err="1"/>
              <a:t>Flexbox</a:t>
            </a:r>
            <a:r>
              <a:rPr lang="de-AT" dirty="0"/>
              <a:t>: flex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81100" y="1934308"/>
            <a:ext cx="5729969" cy="4137259"/>
          </a:xfrm>
        </p:spPr>
        <p:txBody>
          <a:bodyPr>
            <a:normAutofit fontScale="92500" lnSpcReduction="20000"/>
          </a:bodyPr>
          <a:lstStyle/>
          <a:p>
            <a:r>
              <a:rPr lang="de-AT" dirty="0"/>
              <a:t>Die Eigenschaft `flex` ist eine verkürzte Schreibweise, um die Eigenschaften `flex-</a:t>
            </a:r>
            <a:r>
              <a:rPr lang="de-AT" dirty="0" err="1"/>
              <a:t>grow</a:t>
            </a:r>
            <a:r>
              <a:rPr lang="de-AT" dirty="0"/>
              <a:t>`, `flex-</a:t>
            </a:r>
            <a:r>
              <a:rPr lang="de-AT" dirty="0" err="1"/>
              <a:t>shrink</a:t>
            </a:r>
            <a:r>
              <a:rPr lang="de-AT" dirty="0"/>
              <a:t>` und `flex-basis` in einer Zeile zu setzen. Sie erlaubt es, die </a:t>
            </a:r>
            <a:r>
              <a:rPr lang="de-AT" dirty="0" err="1"/>
              <a:t>Flexeigenschaften</a:t>
            </a:r>
            <a:r>
              <a:rPr lang="de-AT" dirty="0"/>
              <a:t> für </a:t>
            </a:r>
            <a:r>
              <a:rPr lang="de-AT" dirty="0" err="1"/>
              <a:t>Flexelemente</a:t>
            </a:r>
            <a:r>
              <a:rPr lang="de-AT" dirty="0"/>
              <a:t> auf eine kompakte Weise zu definieren.</a:t>
            </a:r>
          </a:p>
          <a:p>
            <a:r>
              <a:rPr lang="de-AT" dirty="0"/>
              <a:t>Die Syntax der `flex`-Eigenschaft ist:</a:t>
            </a:r>
          </a:p>
          <a:p>
            <a:r>
              <a:rPr lang="de-AT" dirty="0"/>
              <a:t>flex: [flex-</a:t>
            </a:r>
            <a:r>
              <a:rPr lang="de-AT" dirty="0" err="1"/>
              <a:t>grow</a:t>
            </a:r>
            <a:r>
              <a:rPr lang="de-AT" dirty="0"/>
              <a:t>] [flex-</a:t>
            </a:r>
            <a:r>
              <a:rPr lang="de-AT" dirty="0" err="1"/>
              <a:t>shrink</a:t>
            </a:r>
            <a:r>
              <a:rPr lang="de-AT" dirty="0"/>
              <a:t>] [flex-basis]</a:t>
            </a:r>
          </a:p>
          <a:p>
            <a:r>
              <a:rPr lang="de-AT" dirty="0"/>
              <a:t>Es wird empfohlen, die flex-Shorthand-Eigenschaft zu verwenden, anstatt die einzelnen Eigenschaften (flex-</a:t>
            </a:r>
            <a:r>
              <a:rPr lang="de-AT" dirty="0" err="1"/>
              <a:t>grow</a:t>
            </a:r>
            <a:r>
              <a:rPr lang="de-AT" dirty="0"/>
              <a:t>, flex-</a:t>
            </a:r>
            <a:r>
              <a:rPr lang="de-AT" dirty="0" err="1"/>
              <a:t>shrink</a:t>
            </a:r>
            <a:r>
              <a:rPr lang="de-AT" dirty="0"/>
              <a:t> und flex-basis) separat festzulegen. </a:t>
            </a:r>
          </a:p>
          <a:p>
            <a:r>
              <a:rPr lang="de-AT" dirty="0"/>
              <a:t>Die flex-Shorthand-Eigenschaft sorgt dafür, dass die anderen Werte intelligent gesetzt werden, was zu kürzerem und besser lesbarem CSS-Code führt. </a:t>
            </a:r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ED6B717-615B-98D2-EBE7-9FBD909F53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3311" y="1075764"/>
            <a:ext cx="3775872" cy="1546743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AFDF33BD-A0CE-DDE2-3983-DA2E6B0C72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7206" y="3295651"/>
            <a:ext cx="4662240" cy="1644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383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CSS </a:t>
            </a:r>
            <a:r>
              <a:rPr lang="de-AT" dirty="0" err="1"/>
              <a:t>Flexbox</a:t>
            </a:r>
            <a:r>
              <a:rPr lang="de-AT" dirty="0"/>
              <a:t>: </a:t>
            </a:r>
            <a:r>
              <a:rPr lang="de-AT" dirty="0" err="1"/>
              <a:t>align-self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81100" y="1934308"/>
            <a:ext cx="5729969" cy="4137259"/>
          </a:xfrm>
        </p:spPr>
        <p:txBody>
          <a:bodyPr>
            <a:normAutofit/>
          </a:bodyPr>
          <a:lstStyle/>
          <a:p>
            <a:r>
              <a:rPr lang="de-AT" dirty="0"/>
              <a:t>Legt die Ausrichtung für das ausgewählte Element innerhalb des flexiblen Containers fest.</a:t>
            </a:r>
          </a:p>
          <a:p>
            <a:endParaRPr lang="de-AT" dirty="0"/>
          </a:p>
          <a:p>
            <a:r>
              <a:rPr lang="de-AT" dirty="0"/>
              <a:t>Überschreibt die standardmäßige Ausrichtung, die durch die Eigenschaft </a:t>
            </a:r>
            <a:r>
              <a:rPr lang="de-AT" dirty="0" err="1"/>
              <a:t>align</a:t>
            </a:r>
            <a:r>
              <a:rPr lang="de-AT" dirty="0"/>
              <a:t>-items des Containers festgelegt wurde.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ED6B717-615B-98D2-EBE7-9FBD909F53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3311" y="1075764"/>
            <a:ext cx="3775872" cy="1546743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158DF4B9-1912-9A0E-06C0-66E84C3F10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3311" y="3012471"/>
            <a:ext cx="3757548" cy="1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724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8F2EF6-1B4D-D380-3B06-3D6A63E2D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CSS </a:t>
            </a:r>
            <a:r>
              <a:rPr lang="de-AT" dirty="0" err="1"/>
              <a:t>Flexbox</a:t>
            </a:r>
            <a:r>
              <a:rPr lang="de-AT" dirty="0"/>
              <a:t>: </a:t>
            </a:r>
            <a:r>
              <a:rPr lang="de-AT" dirty="0" err="1"/>
              <a:t>Flexboxfroggy</a:t>
            </a:r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30B1A30-1CFA-D724-6050-7346DABFBA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263" y="2214283"/>
            <a:ext cx="8497471" cy="3314855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55BC1B09-165A-2281-AF1A-10D3AF167AC7}"/>
              </a:ext>
            </a:extLst>
          </p:cNvPr>
          <p:cNvSpPr txBox="1"/>
          <p:nvPr/>
        </p:nvSpPr>
        <p:spPr>
          <a:xfrm>
            <a:off x="4361329" y="5686021"/>
            <a:ext cx="34693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dirty="0">
                <a:hlinkClick r:id="rId3"/>
              </a:rPr>
              <a:t>https://flexboxfroggy.com/#de</a:t>
            </a:r>
            <a:r>
              <a:rPr lang="de-AT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375032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CSS </a:t>
            </a:r>
            <a:r>
              <a:rPr lang="de-AT" dirty="0" err="1"/>
              <a:t>Grid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55785" y="2057400"/>
            <a:ext cx="6318738" cy="4137259"/>
          </a:xfrm>
        </p:spPr>
        <p:txBody>
          <a:bodyPr>
            <a:normAutofit fontScale="92500"/>
          </a:bodyPr>
          <a:lstStyle/>
          <a:p>
            <a:r>
              <a:rPr lang="de-DE" dirty="0"/>
              <a:t>Das CSS </a:t>
            </a:r>
            <a:r>
              <a:rPr lang="de-DE" dirty="0" err="1"/>
              <a:t>Grid</a:t>
            </a:r>
            <a:r>
              <a:rPr lang="de-DE" dirty="0"/>
              <a:t> Layout-Modul bietet ein Rastersystem für das Layout, mit Zeilen und Spalten, </a:t>
            </a:r>
          </a:p>
          <a:p>
            <a:r>
              <a:rPr lang="de-DE" dirty="0"/>
              <a:t>Anwendung eher bei Layout-Strukturen in </a:t>
            </a:r>
            <a:r>
              <a:rPr lang="de-DE" b="1" dirty="0"/>
              <a:t>2 Dimensionen</a:t>
            </a:r>
            <a:r>
              <a:rPr lang="de-DE" dirty="0"/>
              <a:t>.</a:t>
            </a:r>
          </a:p>
          <a:p>
            <a:r>
              <a:rPr lang="de-DE" dirty="0"/>
              <a:t>Die Eigenschaft "</a:t>
            </a:r>
            <a:r>
              <a:rPr lang="de-DE" b="1" dirty="0" err="1"/>
              <a:t>grid</a:t>
            </a:r>
            <a:r>
              <a:rPr lang="de-DE" b="1" dirty="0"/>
              <a:t>-template-</a:t>
            </a:r>
            <a:r>
              <a:rPr lang="de-DE" b="1" dirty="0" err="1"/>
              <a:t>columns</a:t>
            </a:r>
            <a:r>
              <a:rPr lang="de-DE" dirty="0"/>
              <a:t>" definiert die Anzahl der Spalten in Ihrem Rasterlayout und kann die Breite jeder Spalte festlegen.</a:t>
            </a:r>
          </a:p>
          <a:p>
            <a:r>
              <a:rPr lang="de-DE" dirty="0"/>
              <a:t>Die Eigenschaft "</a:t>
            </a:r>
            <a:r>
              <a:rPr lang="de-DE" b="1" dirty="0" err="1"/>
              <a:t>grid</a:t>
            </a:r>
            <a:r>
              <a:rPr lang="de-DE" b="1" dirty="0"/>
              <a:t>-template-</a:t>
            </a:r>
            <a:r>
              <a:rPr lang="de-DE" b="1" dirty="0" err="1"/>
              <a:t>rows</a:t>
            </a:r>
            <a:r>
              <a:rPr lang="de-DE" dirty="0"/>
              <a:t>" definiert die Höhe jeder Zeile.</a:t>
            </a:r>
          </a:p>
          <a:p>
            <a:r>
              <a:rPr lang="de-DE" dirty="0"/>
              <a:t>Mit der Eigenschaft „</a:t>
            </a:r>
            <a:r>
              <a:rPr lang="de-DE" b="1" dirty="0" err="1"/>
              <a:t>gap</a:t>
            </a:r>
            <a:r>
              <a:rPr lang="de-DE" dirty="0"/>
              <a:t>“ wird der Abstand zwischen Zeilen und Spalten definiert (erster Wert = Zeile, zweiter Wert = Spalte)</a:t>
            </a:r>
          </a:p>
          <a:p>
            <a:endParaRPr lang="de-DE" dirty="0"/>
          </a:p>
          <a:p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6801" y="1685046"/>
            <a:ext cx="4029414" cy="2894852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6801" y="4699508"/>
            <a:ext cx="4236736" cy="2020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474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BAC6DB-767A-26C3-5FEA-37FD5222A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CSS </a:t>
            </a:r>
            <a:r>
              <a:rPr lang="de-AT" dirty="0" err="1"/>
              <a:t>Grid</a:t>
            </a:r>
            <a:r>
              <a:rPr lang="de-AT" dirty="0"/>
              <a:t>: </a:t>
            </a:r>
            <a:r>
              <a:rPr lang="de-AT" dirty="0" err="1"/>
              <a:t>grid</a:t>
            </a:r>
            <a:r>
              <a:rPr lang="de-AT" dirty="0"/>
              <a:t>-template-</a:t>
            </a:r>
            <a:r>
              <a:rPr lang="de-AT" dirty="0" err="1"/>
              <a:t>columns</a:t>
            </a:r>
            <a:r>
              <a:rPr lang="de-AT" dirty="0"/>
              <a:t>/-</a:t>
            </a:r>
            <a:r>
              <a:rPr lang="de-AT" dirty="0" err="1"/>
              <a:t>rows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B0670B-573F-182C-FD2E-B2D735F87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5263" y="1883499"/>
            <a:ext cx="6869207" cy="4822101"/>
          </a:xfrm>
        </p:spPr>
        <p:txBody>
          <a:bodyPr>
            <a:normAutofit lnSpcReduction="10000"/>
          </a:bodyPr>
          <a:lstStyle/>
          <a:p>
            <a:r>
              <a:rPr lang="de-AT" sz="1600" b="1" dirty="0" err="1"/>
              <a:t>Grid</a:t>
            </a:r>
            <a:r>
              <a:rPr lang="de-AT" sz="1600" b="1" dirty="0"/>
              <a:t>-template-</a:t>
            </a:r>
            <a:r>
              <a:rPr lang="de-AT" sz="1600" b="1" dirty="0" err="1"/>
              <a:t>columns</a:t>
            </a:r>
            <a:r>
              <a:rPr lang="de-AT" sz="1600" b="1" dirty="0"/>
              <a:t>/-</a:t>
            </a:r>
            <a:r>
              <a:rPr lang="de-AT" sz="1600" b="1" dirty="0" err="1"/>
              <a:t>rows</a:t>
            </a:r>
            <a:r>
              <a:rPr lang="de-AT" sz="1600" b="1" dirty="0"/>
              <a:t> </a:t>
            </a:r>
            <a:r>
              <a:rPr lang="de-AT" sz="1600" dirty="0"/>
              <a:t>definiert die Anzahl der Spalten in Ihrem Rasterlayout und kann die Breite jeder Spalte festlegen.</a:t>
            </a:r>
          </a:p>
          <a:p>
            <a:r>
              <a:rPr lang="de-AT" sz="1600" dirty="0"/>
              <a:t>Mögliche Werte für Spalten und Reihenbreite:</a:t>
            </a:r>
          </a:p>
          <a:p>
            <a:pPr lvl="1"/>
            <a:r>
              <a:rPr lang="de-AT" sz="1400" dirty="0"/>
              <a:t>Feste Breiten: Sie können feste Breiten für Spalten in Pixeln (</a:t>
            </a:r>
            <a:r>
              <a:rPr lang="de-AT" sz="1400" dirty="0" err="1"/>
              <a:t>px</a:t>
            </a:r>
            <a:r>
              <a:rPr lang="de-AT" sz="1400" dirty="0"/>
              <a:t>), Zentimetern (cm), Millimetern (mm) oder anderen Einheiten angeben</a:t>
            </a:r>
          </a:p>
          <a:p>
            <a:pPr lvl="1"/>
            <a:r>
              <a:rPr lang="de-AT" sz="1400" dirty="0"/>
              <a:t>Prozentuale Breiten: relativ zur Gesamtbreite des Containers. Beispiel: "25% 50% 25%" würde drei Spalten mit Breiten von 25%, 50% und 25% der Containerbreite erstellen.</a:t>
            </a:r>
          </a:p>
          <a:p>
            <a:pPr lvl="1"/>
            <a:r>
              <a:rPr lang="de-AT" sz="1400" dirty="0"/>
              <a:t>Fr-Einheiten: Mit der Einheit "</a:t>
            </a:r>
            <a:r>
              <a:rPr lang="de-AT" sz="1400" dirty="0" err="1"/>
              <a:t>fr</a:t>
            </a:r>
            <a:r>
              <a:rPr lang="de-AT" sz="1400" dirty="0"/>
              <a:t>" (</a:t>
            </a:r>
            <a:r>
              <a:rPr lang="de-AT" sz="1400" dirty="0" err="1"/>
              <a:t>Fractional</a:t>
            </a:r>
            <a:r>
              <a:rPr lang="de-AT" sz="1400" dirty="0"/>
              <a:t> Unit) Spaltenbreiten in relativen Anteilen angegeben. </a:t>
            </a:r>
          </a:p>
          <a:p>
            <a:pPr lvl="1"/>
            <a:r>
              <a:rPr lang="de-AT" sz="1400" dirty="0" err="1"/>
              <a:t>Minmax</a:t>
            </a:r>
            <a:r>
              <a:rPr lang="de-AT" sz="1400" dirty="0"/>
              <a:t>-Funktion: Die "</a:t>
            </a:r>
            <a:r>
              <a:rPr lang="de-AT" sz="1400" dirty="0" err="1"/>
              <a:t>minmax</a:t>
            </a:r>
            <a:r>
              <a:rPr lang="de-AT" sz="1400" dirty="0"/>
              <a:t>()" Funktion ermöglicht, einen minimalen und maximalen Wert für die Spaltenbreite festzulegen. Beispiel: "</a:t>
            </a:r>
            <a:r>
              <a:rPr lang="de-AT" sz="1400" dirty="0" err="1"/>
              <a:t>minmax</a:t>
            </a:r>
            <a:r>
              <a:rPr lang="de-AT" sz="1400" dirty="0"/>
              <a:t>(100px, 1fr)" Spalte mit minimaler Breite von 100 Pixeln und maximaler Breite von 1 </a:t>
            </a:r>
            <a:r>
              <a:rPr lang="de-AT" sz="1400" dirty="0" err="1"/>
              <a:t>fr</a:t>
            </a:r>
            <a:r>
              <a:rPr lang="de-AT" sz="1400" dirty="0"/>
              <a:t> erstellen.</a:t>
            </a:r>
          </a:p>
          <a:p>
            <a:pPr lvl="1"/>
            <a:r>
              <a:rPr lang="de-AT" sz="1400" dirty="0"/>
              <a:t>Repeat-Funktion: Die "</a:t>
            </a:r>
            <a:r>
              <a:rPr lang="de-AT" sz="1400" dirty="0" err="1"/>
              <a:t>repeat</a:t>
            </a:r>
            <a:r>
              <a:rPr lang="de-AT" sz="1400" dirty="0"/>
              <a:t>()" Funktion erstellt wiederholte Spalten mit denselben Breiten. Beispiel: "</a:t>
            </a:r>
            <a:r>
              <a:rPr lang="de-AT" sz="1400" dirty="0" err="1"/>
              <a:t>repeat</a:t>
            </a:r>
            <a:r>
              <a:rPr lang="de-AT" sz="1400" dirty="0"/>
              <a:t>(3, 1fr)" würde drei Spalten erstellen, die jeweils 1 </a:t>
            </a:r>
            <a:r>
              <a:rPr lang="de-AT" sz="1400" dirty="0" err="1"/>
              <a:t>fr</a:t>
            </a:r>
            <a:r>
              <a:rPr lang="de-AT" sz="1400" dirty="0"/>
              <a:t> breit sind.</a:t>
            </a:r>
          </a:p>
          <a:p>
            <a:endParaRPr lang="de-AT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FE131698-1E02-B848-2991-2C4F5420F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0" y="3429000"/>
            <a:ext cx="3443328" cy="1135869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CC6D630A-753C-CE3C-2AB7-BBC07A52ED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6781" y="4969798"/>
            <a:ext cx="4061365" cy="1050353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D0A0AAC3-E78D-8996-50F4-A615012108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40840" y="1160806"/>
            <a:ext cx="2234529" cy="1278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230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BAC6DB-767A-26C3-5FEA-37FD5222A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CSS </a:t>
            </a:r>
            <a:r>
              <a:rPr lang="de-AT" dirty="0" err="1"/>
              <a:t>Grid</a:t>
            </a:r>
            <a:r>
              <a:rPr lang="de-AT" dirty="0"/>
              <a:t>: </a:t>
            </a:r>
            <a:r>
              <a:rPr lang="de-AT" dirty="0" err="1"/>
              <a:t>justify</a:t>
            </a:r>
            <a:r>
              <a:rPr lang="de-AT" dirty="0"/>
              <a:t>-content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B0670B-573F-182C-FD2E-B2D735F87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5850" y="1800225"/>
            <a:ext cx="8658785" cy="4672293"/>
          </a:xfrm>
        </p:spPr>
        <p:txBody>
          <a:bodyPr>
            <a:normAutofit fontScale="92500"/>
          </a:bodyPr>
          <a:lstStyle/>
          <a:p>
            <a:r>
              <a:rPr lang="de-AT" sz="1900" dirty="0"/>
              <a:t>Die Eigenschaft "</a:t>
            </a:r>
            <a:r>
              <a:rPr lang="de-AT" sz="1900" dirty="0" err="1"/>
              <a:t>justify</a:t>
            </a:r>
            <a:r>
              <a:rPr lang="de-AT" sz="1900" dirty="0"/>
              <a:t>-content" wird verwendet, um das gesamte Raster innerhalb des Containers auszurichten.</a:t>
            </a:r>
            <a:endParaRPr lang="de-AT" sz="2100" dirty="0"/>
          </a:p>
          <a:p>
            <a:pPr lvl="1"/>
            <a:r>
              <a:rPr lang="de-AT" dirty="0"/>
              <a:t>"</a:t>
            </a:r>
            <a:r>
              <a:rPr lang="de-AT" dirty="0" err="1"/>
              <a:t>start</a:t>
            </a:r>
            <a:r>
              <a:rPr lang="de-AT" dirty="0"/>
              <a:t>" – richtet das Raster so aus, dass es bündig mit der Startkante des Rastercontainers ist.</a:t>
            </a:r>
          </a:p>
          <a:p>
            <a:pPr lvl="1"/>
            <a:r>
              <a:rPr lang="de-AT" dirty="0"/>
              <a:t>"end" – richtet das Raster so aus, dass es bündig mit der </a:t>
            </a:r>
            <a:r>
              <a:rPr lang="de-AT" dirty="0" err="1"/>
              <a:t>Endkante</a:t>
            </a:r>
            <a:r>
              <a:rPr lang="de-AT" dirty="0"/>
              <a:t> des Rastercontainers ist.</a:t>
            </a:r>
          </a:p>
          <a:p>
            <a:pPr lvl="1"/>
            <a:r>
              <a:rPr lang="de-AT" dirty="0"/>
              <a:t>"</a:t>
            </a:r>
            <a:r>
              <a:rPr lang="de-AT" dirty="0" err="1"/>
              <a:t>center</a:t>
            </a:r>
            <a:r>
              <a:rPr lang="de-AT" dirty="0"/>
              <a:t>" – richtet das Raster in der Mitte des Rastercontainers aus.</a:t>
            </a:r>
          </a:p>
          <a:p>
            <a:pPr lvl="1"/>
            <a:r>
              <a:rPr lang="de-AT" dirty="0"/>
              <a:t>"stretch" – ändert die Größe der Rasterelemente, um das Raster zu strecken und den gesamten Breite des Rastercontainers auszufüllen.</a:t>
            </a:r>
          </a:p>
          <a:p>
            <a:pPr lvl="1"/>
            <a:r>
              <a:rPr lang="de-AT" dirty="0"/>
              <a:t>"</a:t>
            </a:r>
            <a:r>
              <a:rPr lang="de-AT" dirty="0" err="1"/>
              <a:t>space-around</a:t>
            </a:r>
            <a:r>
              <a:rPr lang="de-AT" dirty="0"/>
              <a:t>" – platziert einen gleichmäßigen Abstand zwischen jedem Rasterelement, wobei die Ränder halb so groß sind wie die Zwischenräume an den äußeren Enden.</a:t>
            </a:r>
          </a:p>
          <a:p>
            <a:pPr lvl="1"/>
            <a:r>
              <a:rPr lang="de-AT" dirty="0"/>
              <a:t>"</a:t>
            </a:r>
            <a:r>
              <a:rPr lang="de-AT" dirty="0" err="1"/>
              <a:t>space-between</a:t>
            </a:r>
            <a:r>
              <a:rPr lang="de-AT" dirty="0"/>
              <a:t>" – platziert einen gleichmäßigen Abstand zwischen jedem Rasterelement, ohne Abstand an den äußeren Enden.</a:t>
            </a:r>
          </a:p>
          <a:p>
            <a:pPr lvl="1"/>
            <a:r>
              <a:rPr lang="de-AT" dirty="0"/>
              <a:t>"</a:t>
            </a:r>
            <a:r>
              <a:rPr lang="de-AT" dirty="0" err="1"/>
              <a:t>space-evenly</a:t>
            </a:r>
            <a:r>
              <a:rPr lang="de-AT" dirty="0"/>
              <a:t>" – platziert einen gleichmäßigen Abstand zwischen jedem Rasterelement, einschließlich der äußeren Enden.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3E709C87-EAA8-38D6-B2D1-0CA831C6E7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0840" y="1160806"/>
            <a:ext cx="2234529" cy="1278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813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BAC6DB-767A-26C3-5FEA-37FD5222A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CSS </a:t>
            </a:r>
            <a:r>
              <a:rPr lang="de-AT" dirty="0" err="1"/>
              <a:t>Grid</a:t>
            </a:r>
            <a:r>
              <a:rPr lang="de-AT" dirty="0"/>
              <a:t>: </a:t>
            </a:r>
            <a:r>
              <a:rPr lang="de-AT" dirty="0" err="1"/>
              <a:t>justify</a:t>
            </a:r>
            <a:r>
              <a:rPr lang="de-AT" dirty="0"/>
              <a:t>-content</a:t>
            </a:r>
          </a:p>
        </p:txBody>
      </p: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1B364190-6ED0-60DB-D52C-DEE3FB78639D}"/>
              </a:ext>
            </a:extLst>
          </p:cNvPr>
          <p:cNvGrpSpPr/>
          <p:nvPr/>
        </p:nvGrpSpPr>
        <p:grpSpPr>
          <a:xfrm>
            <a:off x="1461293" y="2141323"/>
            <a:ext cx="9269413" cy="4030877"/>
            <a:chOff x="891182" y="1769474"/>
            <a:chExt cx="10556561" cy="4699803"/>
          </a:xfrm>
        </p:grpSpPr>
        <p:pic>
          <p:nvPicPr>
            <p:cNvPr id="9" name="Grafik 8">
              <a:extLst>
                <a:ext uri="{FF2B5EF4-FFF2-40B4-BE49-F238E27FC236}">
                  <a16:creationId xmlns:a16="http://schemas.microsoft.com/office/drawing/2014/main" id="{9CBF4CC3-1D30-9FCE-A7E7-98EF69D21D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35057" y="1769475"/>
              <a:ext cx="3264370" cy="2290099"/>
            </a:xfrm>
            <a:prstGeom prst="rect">
              <a:avLst/>
            </a:prstGeom>
          </p:spPr>
        </p:pic>
        <p:pic>
          <p:nvPicPr>
            <p:cNvPr id="11" name="Grafik 10">
              <a:extLst>
                <a:ext uri="{FF2B5EF4-FFF2-40B4-BE49-F238E27FC236}">
                  <a16:creationId xmlns:a16="http://schemas.microsoft.com/office/drawing/2014/main" id="{7FFCAB15-2950-608A-0262-DE4A9AF4EC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59903" y="1769474"/>
              <a:ext cx="3298428" cy="2290100"/>
            </a:xfrm>
            <a:prstGeom prst="rect">
              <a:avLst/>
            </a:prstGeom>
          </p:spPr>
        </p:pic>
        <p:pic>
          <p:nvPicPr>
            <p:cNvPr id="13" name="Grafik 12">
              <a:extLst>
                <a:ext uri="{FF2B5EF4-FFF2-40B4-BE49-F238E27FC236}">
                  <a16:creationId xmlns:a16="http://schemas.microsoft.com/office/drawing/2014/main" id="{41B5BED4-FDF5-6951-C7EE-A6E3A07F3D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40452" y="1769474"/>
              <a:ext cx="3307291" cy="2290100"/>
            </a:xfrm>
            <a:prstGeom prst="rect">
              <a:avLst/>
            </a:prstGeom>
          </p:spPr>
        </p:pic>
        <p:pic>
          <p:nvPicPr>
            <p:cNvPr id="15" name="Grafik 14">
              <a:extLst>
                <a:ext uri="{FF2B5EF4-FFF2-40B4-BE49-F238E27FC236}">
                  <a16:creationId xmlns:a16="http://schemas.microsoft.com/office/drawing/2014/main" id="{DC8CDDCE-E77B-B1E5-8CFC-B0B2F6AF124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91182" y="4179176"/>
              <a:ext cx="3309821" cy="2290099"/>
            </a:xfrm>
            <a:prstGeom prst="rect">
              <a:avLst/>
            </a:prstGeom>
          </p:spPr>
        </p:pic>
        <p:pic>
          <p:nvPicPr>
            <p:cNvPr id="17" name="Grafik 16">
              <a:extLst>
                <a:ext uri="{FF2B5EF4-FFF2-40B4-BE49-F238E27FC236}">
                  <a16:creationId xmlns:a16="http://schemas.microsoft.com/office/drawing/2014/main" id="{22C0543C-E663-4182-6B8E-0BD86D326F0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449203" y="4179177"/>
              <a:ext cx="3298428" cy="2290100"/>
            </a:xfrm>
            <a:prstGeom prst="rect">
              <a:avLst/>
            </a:prstGeom>
          </p:spPr>
        </p:pic>
        <p:pic>
          <p:nvPicPr>
            <p:cNvPr id="19" name="Grafik 18">
              <a:extLst>
                <a:ext uri="{FF2B5EF4-FFF2-40B4-BE49-F238E27FC236}">
                  <a16:creationId xmlns:a16="http://schemas.microsoft.com/office/drawing/2014/main" id="{185366A8-BF69-C854-77B4-E28351B61E3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140452" y="4171237"/>
              <a:ext cx="3298428" cy="2298038"/>
            </a:xfrm>
            <a:prstGeom prst="rect">
              <a:avLst/>
            </a:prstGeom>
          </p:spPr>
        </p:pic>
      </p:grpSp>
      <p:sp>
        <p:nvSpPr>
          <p:cNvPr id="21" name="Textfeld 20">
            <a:extLst>
              <a:ext uri="{FF2B5EF4-FFF2-40B4-BE49-F238E27FC236}">
                <a16:creationId xmlns:a16="http://schemas.microsoft.com/office/drawing/2014/main" id="{EAE0D3BC-979C-9620-C41B-A3D4CEF9F9E4}"/>
              </a:ext>
            </a:extLst>
          </p:cNvPr>
          <p:cNvSpPr txBox="1"/>
          <p:nvPr/>
        </p:nvSpPr>
        <p:spPr>
          <a:xfrm>
            <a:off x="3236259" y="6488668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1600" dirty="0">
                <a:hlinkClick r:id="rId8"/>
              </a:rPr>
              <a:t>https://css-tricks.com/snippets/css/complete-guide-grid/</a:t>
            </a:r>
            <a:r>
              <a:rPr lang="de-AT" sz="1600" dirty="0"/>
              <a:t> </a:t>
            </a:r>
          </a:p>
        </p:txBody>
      </p:sp>
      <p:pic>
        <p:nvPicPr>
          <p:cNvPr id="28" name="Grafik 27">
            <a:extLst>
              <a:ext uri="{FF2B5EF4-FFF2-40B4-BE49-F238E27FC236}">
                <a16:creationId xmlns:a16="http://schemas.microsoft.com/office/drawing/2014/main" id="{1CABB38C-A17C-DD72-36E7-F8FAFC16050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101804" y="1068043"/>
            <a:ext cx="1928863" cy="1103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6735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BAC6DB-767A-26C3-5FEA-37FD5222A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CSS </a:t>
            </a:r>
            <a:r>
              <a:rPr lang="de-AT" dirty="0" err="1"/>
              <a:t>Grid</a:t>
            </a:r>
            <a:r>
              <a:rPr lang="de-AT" dirty="0"/>
              <a:t>: </a:t>
            </a:r>
            <a:r>
              <a:rPr lang="de-AT" dirty="0" err="1"/>
              <a:t>align</a:t>
            </a:r>
            <a:r>
              <a:rPr lang="de-AT" dirty="0"/>
              <a:t>-content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EAE0D3BC-979C-9620-C41B-A3D4CEF9F9E4}"/>
              </a:ext>
            </a:extLst>
          </p:cNvPr>
          <p:cNvSpPr txBox="1"/>
          <p:nvPr/>
        </p:nvSpPr>
        <p:spPr>
          <a:xfrm>
            <a:off x="3236259" y="6488668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1600" dirty="0">
                <a:hlinkClick r:id="rId2"/>
              </a:rPr>
              <a:t>https://css-tricks.com/snippets/css/complete-guide-grid/</a:t>
            </a:r>
            <a:r>
              <a:rPr lang="de-AT" sz="1600" dirty="0"/>
              <a:t> </a:t>
            </a:r>
          </a:p>
        </p:txBody>
      </p: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F3A04B19-AC30-B194-DF00-D792BA478B79}"/>
              </a:ext>
            </a:extLst>
          </p:cNvPr>
          <p:cNvGrpSpPr/>
          <p:nvPr/>
        </p:nvGrpSpPr>
        <p:grpSpPr>
          <a:xfrm>
            <a:off x="1638299" y="1786711"/>
            <a:ext cx="8847145" cy="4701957"/>
            <a:chOff x="1904111" y="1744663"/>
            <a:chExt cx="7399215" cy="4615765"/>
          </a:xfrm>
        </p:grpSpPr>
        <p:pic>
          <p:nvPicPr>
            <p:cNvPr id="4" name="Grafik 3">
              <a:extLst>
                <a:ext uri="{FF2B5EF4-FFF2-40B4-BE49-F238E27FC236}">
                  <a16:creationId xmlns:a16="http://schemas.microsoft.com/office/drawing/2014/main" id="{C48499D6-D996-B31C-9567-62A871E9AE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04111" y="1750125"/>
              <a:ext cx="2290265" cy="2234502"/>
            </a:xfrm>
            <a:prstGeom prst="rect">
              <a:avLst/>
            </a:prstGeom>
          </p:spPr>
        </p:pic>
        <p:pic>
          <p:nvPicPr>
            <p:cNvPr id="6" name="Grafik 5">
              <a:extLst>
                <a:ext uri="{FF2B5EF4-FFF2-40B4-BE49-F238E27FC236}">
                  <a16:creationId xmlns:a16="http://schemas.microsoft.com/office/drawing/2014/main" id="{967A8D59-9B4C-4676-89E1-B132CA4489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60188" y="1750125"/>
              <a:ext cx="2273704" cy="2234502"/>
            </a:xfrm>
            <a:prstGeom prst="rect">
              <a:avLst/>
            </a:prstGeom>
          </p:spPr>
        </p:pic>
        <p:pic>
          <p:nvPicPr>
            <p:cNvPr id="8" name="Grafik 7">
              <a:extLst>
                <a:ext uri="{FF2B5EF4-FFF2-40B4-BE49-F238E27FC236}">
                  <a16:creationId xmlns:a16="http://schemas.microsoft.com/office/drawing/2014/main" id="{DDE30A37-FBDC-0F5E-18B0-2E47D270FC5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999704" y="1744663"/>
              <a:ext cx="2303622" cy="2239964"/>
            </a:xfrm>
            <a:prstGeom prst="rect">
              <a:avLst/>
            </a:prstGeom>
          </p:spPr>
        </p:pic>
        <p:pic>
          <p:nvPicPr>
            <p:cNvPr id="12" name="Grafik 11">
              <a:extLst>
                <a:ext uri="{FF2B5EF4-FFF2-40B4-BE49-F238E27FC236}">
                  <a16:creationId xmlns:a16="http://schemas.microsoft.com/office/drawing/2014/main" id="{524A8F03-AA2A-B2E4-B329-DB886D24072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904111" y="4119430"/>
              <a:ext cx="2273704" cy="2234434"/>
            </a:xfrm>
            <a:prstGeom prst="rect">
              <a:avLst/>
            </a:prstGeom>
          </p:spPr>
        </p:pic>
        <p:pic>
          <p:nvPicPr>
            <p:cNvPr id="16" name="Grafik 15">
              <a:extLst>
                <a:ext uri="{FF2B5EF4-FFF2-40B4-BE49-F238E27FC236}">
                  <a16:creationId xmlns:a16="http://schemas.microsoft.com/office/drawing/2014/main" id="{E2E7D138-CFE7-C525-9B58-A45A2D83D1A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445229" y="4133930"/>
              <a:ext cx="2288663" cy="2218362"/>
            </a:xfrm>
            <a:prstGeom prst="rect">
              <a:avLst/>
            </a:prstGeom>
          </p:spPr>
        </p:pic>
        <p:pic>
          <p:nvPicPr>
            <p:cNvPr id="20" name="Grafik 19">
              <a:extLst>
                <a:ext uri="{FF2B5EF4-FFF2-40B4-BE49-F238E27FC236}">
                  <a16:creationId xmlns:a16="http://schemas.microsoft.com/office/drawing/2014/main" id="{73E7C983-DD3C-5EDD-42F2-1017FA1A2D9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999704" y="4133929"/>
              <a:ext cx="2303622" cy="2226499"/>
            </a:xfrm>
            <a:prstGeom prst="rect">
              <a:avLst/>
            </a:prstGeom>
          </p:spPr>
        </p:pic>
      </p:grpSp>
      <p:pic>
        <p:nvPicPr>
          <p:cNvPr id="23" name="Grafik 22">
            <a:extLst>
              <a:ext uri="{FF2B5EF4-FFF2-40B4-BE49-F238E27FC236}">
                <a16:creationId xmlns:a16="http://schemas.microsoft.com/office/drawing/2014/main" id="{01FD8F8E-BEF5-C28F-7DF6-C8A4464DF7D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101804" y="1068043"/>
            <a:ext cx="1928863" cy="1103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533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BAC6DB-767A-26C3-5FEA-37FD5222A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CSS </a:t>
            </a:r>
            <a:r>
              <a:rPr lang="de-AT" dirty="0" err="1"/>
              <a:t>Grid</a:t>
            </a:r>
            <a:r>
              <a:rPr lang="de-AT" dirty="0"/>
              <a:t>: </a:t>
            </a:r>
            <a:r>
              <a:rPr lang="de-AT" dirty="0" err="1"/>
              <a:t>grid-column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B0670B-573F-182C-FD2E-B2D735F87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5850" y="1800225"/>
            <a:ext cx="7106059" cy="4672293"/>
          </a:xfrm>
        </p:spPr>
        <p:txBody>
          <a:bodyPr>
            <a:normAutofit/>
          </a:bodyPr>
          <a:lstStyle/>
          <a:p>
            <a:r>
              <a:rPr lang="de-AT" sz="1900" dirty="0"/>
              <a:t>Die Eigenschaft "</a:t>
            </a:r>
            <a:r>
              <a:rPr lang="de-AT" sz="1900" dirty="0" err="1"/>
              <a:t>grid-column</a:t>
            </a:r>
            <a:r>
              <a:rPr lang="de-AT" sz="1900" dirty="0"/>
              <a:t>" legt fest, auf welcher Spalte oder welchen Spalten ein Element platziert wird.</a:t>
            </a:r>
          </a:p>
          <a:p>
            <a:r>
              <a:rPr lang="de-AT" sz="1900" dirty="0"/>
              <a:t>Sie definieren, wo das Element beginnen soll und wo es enden soll.</a:t>
            </a:r>
          </a:p>
          <a:p>
            <a:r>
              <a:rPr lang="de-AT" dirty="0"/>
              <a:t>Die Eigenschaft "</a:t>
            </a:r>
            <a:r>
              <a:rPr lang="de-AT" dirty="0" err="1"/>
              <a:t>grid-column</a:t>
            </a:r>
            <a:r>
              <a:rPr lang="de-AT" dirty="0"/>
              <a:t>" ist eine Kurzform (Shorthand-Eigenschaft) für die Eigenschaften "</a:t>
            </a:r>
            <a:r>
              <a:rPr lang="de-AT" dirty="0" err="1"/>
              <a:t>grid</a:t>
            </a:r>
            <a:r>
              <a:rPr lang="de-AT" dirty="0"/>
              <a:t>-</a:t>
            </a:r>
            <a:r>
              <a:rPr lang="de-AT" dirty="0" err="1"/>
              <a:t>column</a:t>
            </a:r>
            <a:r>
              <a:rPr lang="de-AT" dirty="0"/>
              <a:t>-start" und "</a:t>
            </a:r>
            <a:r>
              <a:rPr lang="de-AT" dirty="0" err="1"/>
              <a:t>grid</a:t>
            </a:r>
            <a:r>
              <a:rPr lang="de-AT" dirty="0"/>
              <a:t>-</a:t>
            </a:r>
            <a:r>
              <a:rPr lang="de-AT" dirty="0" err="1"/>
              <a:t>column</a:t>
            </a:r>
            <a:r>
              <a:rPr lang="de-AT" dirty="0"/>
              <a:t>-end"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88DE691-AB0E-CB8E-2628-8A9D842D04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4025" y="1152473"/>
            <a:ext cx="2202347" cy="1279003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49A3C3C2-921B-80E7-8258-2D3AD9F996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6515" y="4996792"/>
            <a:ext cx="3178969" cy="847725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91553C12-0AFF-09F9-32BE-FBB4C56B72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1425" y="5070243"/>
            <a:ext cx="2277044" cy="859999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29D5BED7-0B43-4D16-D528-F681C51804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66659" y="3886200"/>
            <a:ext cx="3341868" cy="2373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576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CSS </a:t>
            </a:r>
            <a:r>
              <a:rPr lang="de-AT" dirty="0" err="1" smtClean="0"/>
              <a:t>Grid</a:t>
            </a:r>
            <a:r>
              <a:rPr lang="de-AT" dirty="0" smtClean="0"/>
              <a:t> Übung Schachbrett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Ressourcen: CSS/Schachbrett</a:t>
            </a:r>
          </a:p>
          <a:p>
            <a:r>
              <a:rPr lang="de-AT" dirty="0" smtClean="0"/>
              <a:t>Schreibe CSS Code um ein Schachbrett erscheinen zu lassen</a:t>
            </a:r>
          </a:p>
          <a:p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1385" y="3199680"/>
            <a:ext cx="3109229" cy="3078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150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CSS </a:t>
            </a:r>
            <a:r>
              <a:rPr lang="de-AT" dirty="0" err="1"/>
              <a:t>Flexbox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81100" y="1869653"/>
            <a:ext cx="5729969" cy="4988347"/>
          </a:xfrm>
        </p:spPr>
        <p:txBody>
          <a:bodyPr>
            <a:normAutofit fontScale="92500" lnSpcReduction="20000"/>
          </a:bodyPr>
          <a:lstStyle/>
          <a:p>
            <a:r>
              <a:rPr lang="de-DE" dirty="0"/>
              <a:t>Das Modul für das flexible Box-Layout erleichtert die Gestaltung flexibler, reaktionsfähiger </a:t>
            </a:r>
            <a:r>
              <a:rPr lang="de-DE" dirty="0" err="1"/>
              <a:t>Layoutstrukturen</a:t>
            </a:r>
            <a:r>
              <a:rPr lang="de-DE" dirty="0"/>
              <a:t>.</a:t>
            </a:r>
          </a:p>
          <a:p>
            <a:r>
              <a:rPr lang="de-DE" dirty="0"/>
              <a:t>Anwendungsbereich eher bei </a:t>
            </a:r>
            <a:r>
              <a:rPr lang="de-DE" b="1" dirty="0"/>
              <a:t>1-dimensionale </a:t>
            </a:r>
            <a:r>
              <a:rPr lang="de-DE" dirty="0"/>
              <a:t>Strukturen</a:t>
            </a:r>
          </a:p>
          <a:p>
            <a:r>
              <a:rPr lang="de-DE" dirty="0"/>
              <a:t>Ein flexibles Layout muss ein übergeordnetes Element haben, bei dem die Eigenschaft "</a:t>
            </a:r>
            <a:r>
              <a:rPr lang="de-DE" dirty="0" err="1"/>
              <a:t>display</a:t>
            </a:r>
            <a:r>
              <a:rPr lang="de-DE" dirty="0"/>
              <a:t>" auf "</a:t>
            </a:r>
            <a:r>
              <a:rPr lang="de-DE" dirty="0" err="1"/>
              <a:t>flex</a:t>
            </a:r>
            <a:r>
              <a:rPr lang="de-DE" dirty="0"/>
              <a:t>" gesetzt ist.</a:t>
            </a:r>
          </a:p>
          <a:p>
            <a:r>
              <a:rPr lang="de-DE" dirty="0"/>
              <a:t>Die direkten Child-Elemente des flexiblen Containers werden automatisch zu flexiblen Elementen.</a:t>
            </a:r>
          </a:p>
          <a:p>
            <a:r>
              <a:rPr lang="de-DE" dirty="0"/>
              <a:t>Über weitere Flex-Eigenschaften kann das Layout genau definiert werden</a:t>
            </a:r>
          </a:p>
          <a:p>
            <a:pPr lvl="1"/>
            <a:r>
              <a:rPr lang="de-DE" dirty="0"/>
              <a:t>Flex-</a:t>
            </a:r>
            <a:r>
              <a:rPr lang="de-DE" dirty="0" err="1"/>
              <a:t>direction</a:t>
            </a:r>
            <a:endParaRPr lang="de-DE" dirty="0"/>
          </a:p>
          <a:p>
            <a:pPr lvl="1"/>
            <a:r>
              <a:rPr lang="de-DE" dirty="0" err="1"/>
              <a:t>Align</a:t>
            </a:r>
            <a:r>
              <a:rPr lang="de-DE" dirty="0"/>
              <a:t>-items</a:t>
            </a:r>
          </a:p>
          <a:p>
            <a:pPr lvl="1"/>
            <a:r>
              <a:rPr lang="de-DE" dirty="0" err="1"/>
              <a:t>Justify</a:t>
            </a:r>
            <a:r>
              <a:rPr lang="de-DE" dirty="0"/>
              <a:t>-content</a:t>
            </a:r>
          </a:p>
          <a:p>
            <a:pPr lvl="1"/>
            <a:r>
              <a:rPr lang="de-DE" dirty="0" err="1"/>
              <a:t>Align</a:t>
            </a:r>
            <a:r>
              <a:rPr lang="de-DE" dirty="0"/>
              <a:t>-content</a:t>
            </a:r>
          </a:p>
          <a:p>
            <a:pPr lvl="1"/>
            <a:r>
              <a:rPr lang="de-DE" dirty="0"/>
              <a:t>…</a:t>
            </a:r>
            <a:endParaRPr lang="en-US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 rotWithShape="1">
          <a:blip r:embed="rId2"/>
          <a:srcRect t="1450"/>
          <a:stretch/>
        </p:blipFill>
        <p:spPr>
          <a:xfrm>
            <a:off x="7125684" y="2057400"/>
            <a:ext cx="3642632" cy="2654706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1516" y="5161085"/>
            <a:ext cx="4289008" cy="1327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580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215C6C17-3994-268F-CD9B-1F627A31A4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2213" y="370652"/>
            <a:ext cx="8127574" cy="2736443"/>
          </a:xfrm>
        </p:spPr>
        <p:txBody>
          <a:bodyPr/>
          <a:lstStyle/>
          <a:p>
            <a:r>
              <a:rPr lang="de-AT" dirty="0"/>
              <a:t>Viel Erfolg beim Entwickeln!</a:t>
            </a:r>
          </a:p>
        </p:txBody>
      </p:sp>
      <p:pic>
        <p:nvPicPr>
          <p:cNvPr id="2050" name="Picture 2" descr="CODERS.BAY | Linz">
            <a:extLst>
              <a:ext uri="{FF2B5EF4-FFF2-40B4-BE49-F238E27FC236}">
                <a16:creationId xmlns:a16="http://schemas.microsoft.com/office/drawing/2014/main" id="{FC92A2D7-CD40-5160-E3FA-7A115A1EC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2119" y="3768185"/>
            <a:ext cx="1507761" cy="1507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2145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1CF933-E247-CC7E-1BA4-AF5C7946D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CSS </a:t>
            </a:r>
            <a:r>
              <a:rPr lang="de-AT" dirty="0" err="1"/>
              <a:t>Flexbox</a:t>
            </a:r>
            <a:r>
              <a:rPr lang="de-AT"/>
              <a:t> </a:t>
            </a:r>
            <a:r>
              <a:rPr lang="de-AT" smtClean="0"/>
              <a:t>Miniübung</a:t>
            </a:r>
            <a:r>
              <a:rPr lang="de-AT" dirty="0"/>
              <a:t>: </a:t>
            </a:r>
            <a:r>
              <a:rPr lang="de-AT" dirty="0" err="1"/>
              <a:t>Navigationbar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025AE4-5FC0-3245-2D47-55ED21AAA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Ressource: 3.CSS/Codebeispiele/</a:t>
            </a:r>
            <a:r>
              <a:rPr lang="de-AT" dirty="0" err="1"/>
              <a:t>Flexbox</a:t>
            </a:r>
            <a:endParaRPr lang="de-AT" dirty="0"/>
          </a:p>
          <a:p>
            <a:r>
              <a:rPr lang="de-AT" dirty="0"/>
              <a:t>Code anpassen um eine </a:t>
            </a:r>
            <a:r>
              <a:rPr lang="de-AT" dirty="0" err="1"/>
              <a:t>Navigationbar</a:t>
            </a:r>
            <a:r>
              <a:rPr lang="de-AT" dirty="0"/>
              <a:t> zu erzielen</a:t>
            </a:r>
          </a:p>
          <a:p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6107C52-13A7-5A4D-7D31-C82A176558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126" y="3563976"/>
            <a:ext cx="8049748" cy="562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125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CSS </a:t>
            </a:r>
            <a:r>
              <a:rPr lang="de-AT" dirty="0" err="1"/>
              <a:t>Flexbox</a:t>
            </a:r>
            <a:r>
              <a:rPr lang="de-AT" dirty="0"/>
              <a:t>: Layout</a:t>
            </a:r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F8C19ED-19AF-32ED-8449-C2AD5E6A8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8848" y="2201831"/>
            <a:ext cx="7852891" cy="3588627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F989A52F-4351-1790-8127-CBEC0F34CC96}"/>
              </a:ext>
            </a:extLst>
          </p:cNvPr>
          <p:cNvSpPr txBox="1"/>
          <p:nvPr/>
        </p:nvSpPr>
        <p:spPr>
          <a:xfrm>
            <a:off x="3047999" y="593488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dirty="0">
                <a:hlinkClick r:id="rId3"/>
              </a:rPr>
              <a:t>https://css-tricks.com/snippets/css/a-guide-to-flexbox/</a:t>
            </a:r>
            <a:r>
              <a:rPr lang="de-AT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41416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CSS </a:t>
            </a:r>
            <a:r>
              <a:rPr lang="de-AT" dirty="0" err="1"/>
              <a:t>Flexbox</a:t>
            </a:r>
            <a:r>
              <a:rPr lang="de-AT" dirty="0"/>
              <a:t>: Layout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50279" y="1659100"/>
            <a:ext cx="7199422" cy="4661801"/>
          </a:xfrm>
        </p:spPr>
        <p:txBody>
          <a:bodyPr>
            <a:noAutofit/>
          </a:bodyPr>
          <a:lstStyle/>
          <a:p>
            <a:r>
              <a:rPr lang="de-AT" sz="1400" b="1" dirty="0"/>
              <a:t>main-</a:t>
            </a:r>
            <a:r>
              <a:rPr lang="de-AT" sz="1400" b="1" dirty="0" err="1"/>
              <a:t>axis</a:t>
            </a:r>
            <a:r>
              <a:rPr lang="de-AT" sz="1400" dirty="0"/>
              <a:t>: Die Hauptachse eines </a:t>
            </a:r>
            <a:r>
              <a:rPr lang="de-AT" sz="1400" dirty="0" err="1"/>
              <a:t>Flexcontainers</a:t>
            </a:r>
            <a:r>
              <a:rPr lang="de-AT" sz="1400" dirty="0"/>
              <a:t> ist die primäre Achse, entlang derer </a:t>
            </a:r>
            <a:r>
              <a:rPr lang="de-AT" sz="1400" dirty="0" err="1"/>
              <a:t>Flexelemente</a:t>
            </a:r>
            <a:r>
              <a:rPr lang="de-AT" sz="1400" dirty="0"/>
              <a:t> angeordnet werden (abhängig von flex-</a:t>
            </a:r>
            <a:r>
              <a:rPr lang="de-AT" sz="1400" dirty="0" err="1"/>
              <a:t>direction</a:t>
            </a:r>
            <a:r>
              <a:rPr lang="de-AT" sz="1400" dirty="0"/>
              <a:t>: </a:t>
            </a:r>
            <a:r>
              <a:rPr lang="de-AT" sz="1400" dirty="0" err="1"/>
              <a:t>row</a:t>
            </a:r>
            <a:r>
              <a:rPr lang="de-AT" sz="1400" dirty="0"/>
              <a:t> | </a:t>
            </a:r>
            <a:r>
              <a:rPr lang="de-AT" sz="1400" dirty="0" err="1"/>
              <a:t>column</a:t>
            </a:r>
            <a:r>
              <a:rPr lang="de-AT" sz="1400" dirty="0"/>
              <a:t>)</a:t>
            </a:r>
          </a:p>
          <a:p>
            <a:r>
              <a:rPr lang="de-AT" sz="1400" b="1" dirty="0"/>
              <a:t>main-start | main-end:</a:t>
            </a:r>
            <a:r>
              <a:rPr lang="de-AT" sz="1400" dirty="0"/>
              <a:t> Die </a:t>
            </a:r>
            <a:r>
              <a:rPr lang="de-AT" sz="1400" dirty="0" err="1"/>
              <a:t>Flexelemente</a:t>
            </a:r>
            <a:r>
              <a:rPr lang="de-AT" sz="1400" dirty="0"/>
              <a:t> werden im Container von main-start aus angeordnet und gehen bis zu main-end.</a:t>
            </a:r>
          </a:p>
          <a:p>
            <a:r>
              <a:rPr lang="de-AT" sz="1400" b="1" dirty="0"/>
              <a:t>main-size: </a:t>
            </a:r>
            <a:r>
              <a:rPr lang="de-AT" sz="1400" dirty="0"/>
              <a:t>Die Breite oder Höhe eines </a:t>
            </a:r>
            <a:r>
              <a:rPr lang="de-AT" sz="1400" dirty="0" err="1"/>
              <a:t>Flexelements</a:t>
            </a:r>
            <a:r>
              <a:rPr lang="de-AT" sz="1400" dirty="0"/>
              <a:t>, je nachdem, welche in der Hauptdimension liegt, ist die Hauptgröße des Elements. Die Hauptgröße eines </a:t>
            </a:r>
            <a:r>
              <a:rPr lang="de-AT" sz="1400" dirty="0" err="1"/>
              <a:t>Flexelements</a:t>
            </a:r>
            <a:r>
              <a:rPr lang="de-AT" sz="1400" dirty="0"/>
              <a:t> ist entweder die Eigenschaft '</a:t>
            </a:r>
            <a:r>
              <a:rPr lang="de-AT" sz="1400" dirty="0" err="1"/>
              <a:t>width</a:t>
            </a:r>
            <a:r>
              <a:rPr lang="de-AT" sz="1400" dirty="0"/>
              <a:t>' (Breite) oder '</a:t>
            </a:r>
            <a:r>
              <a:rPr lang="de-AT" sz="1400" dirty="0" err="1"/>
              <a:t>height</a:t>
            </a:r>
            <a:r>
              <a:rPr lang="de-AT" sz="1400" dirty="0"/>
              <a:t>' (Höhe), je nachdem, welche in der Hauptdimension liegt.</a:t>
            </a:r>
          </a:p>
          <a:p>
            <a:r>
              <a:rPr lang="de-AT" sz="1400" b="1" dirty="0" err="1"/>
              <a:t>cross-axis</a:t>
            </a:r>
            <a:r>
              <a:rPr lang="de-AT" sz="1400" b="1" dirty="0"/>
              <a:t>: </a:t>
            </a:r>
            <a:r>
              <a:rPr lang="de-AT" sz="1400" dirty="0"/>
              <a:t>Die Achse, die senkrecht zur Hauptachse verläuft, wird Querachse genannt. Ihre Richtung hängt von der Richtung der Hauptachse ab.</a:t>
            </a:r>
          </a:p>
          <a:p>
            <a:r>
              <a:rPr lang="de-AT" sz="1400" b="1" dirty="0" err="1"/>
              <a:t>cross</a:t>
            </a:r>
            <a:r>
              <a:rPr lang="de-AT" sz="1400" b="1" dirty="0"/>
              <a:t>-start | </a:t>
            </a:r>
            <a:r>
              <a:rPr lang="de-AT" sz="1400" b="1" dirty="0" err="1"/>
              <a:t>cross</a:t>
            </a:r>
            <a:r>
              <a:rPr lang="de-AT" sz="1400" b="1" dirty="0"/>
              <a:t>-end:</a:t>
            </a:r>
            <a:r>
              <a:rPr lang="de-AT" sz="1400" dirty="0"/>
              <a:t> </a:t>
            </a:r>
            <a:r>
              <a:rPr lang="de-AT" sz="1400" dirty="0" err="1"/>
              <a:t>Flexlinien</a:t>
            </a:r>
            <a:r>
              <a:rPr lang="de-AT" sz="1400" dirty="0"/>
              <a:t> werden mit Elementen gefüllt und im Container auf der </a:t>
            </a:r>
            <a:r>
              <a:rPr lang="de-AT" sz="1400" dirty="0" err="1"/>
              <a:t>cross</a:t>
            </a:r>
            <a:r>
              <a:rPr lang="de-AT" sz="1400" dirty="0"/>
              <a:t>-start-Seite beginnend und in Richtung der </a:t>
            </a:r>
            <a:r>
              <a:rPr lang="de-AT" sz="1400" dirty="0" err="1"/>
              <a:t>cross</a:t>
            </a:r>
            <a:r>
              <a:rPr lang="de-AT" sz="1400" dirty="0"/>
              <a:t>-end-Seite platziert.</a:t>
            </a:r>
          </a:p>
          <a:p>
            <a:r>
              <a:rPr lang="de-AT" sz="1400" b="1" dirty="0" err="1"/>
              <a:t>cross</a:t>
            </a:r>
            <a:r>
              <a:rPr lang="de-AT" sz="1400" b="1" dirty="0"/>
              <a:t>-size: </a:t>
            </a:r>
            <a:r>
              <a:rPr lang="de-AT" sz="1400" dirty="0"/>
              <a:t>Die Breite oder Höhe eines </a:t>
            </a:r>
            <a:r>
              <a:rPr lang="de-AT" sz="1400" dirty="0" err="1"/>
              <a:t>Flexelements</a:t>
            </a:r>
            <a:r>
              <a:rPr lang="de-AT" sz="1400" dirty="0"/>
              <a:t>, je nachdem, welche in der Querdimension liegt, ist die Quergröße des Elements. Die Quergröße ist entweder '</a:t>
            </a:r>
            <a:r>
              <a:rPr lang="de-AT" sz="1400" dirty="0" err="1"/>
              <a:t>width</a:t>
            </a:r>
            <a:r>
              <a:rPr lang="de-AT" sz="1400" dirty="0"/>
              <a:t>' (Breite) oder '</a:t>
            </a:r>
            <a:r>
              <a:rPr lang="de-AT" sz="1400" dirty="0" err="1"/>
              <a:t>height</a:t>
            </a:r>
            <a:r>
              <a:rPr lang="de-AT" sz="1400" dirty="0"/>
              <a:t>' (Höhe), je nachdem, welche in der Querdimension liegt.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F8C19ED-19AF-32ED-8449-C2AD5E6A8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3169" y="2904661"/>
            <a:ext cx="4148831" cy="1895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527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CSS </a:t>
            </a:r>
            <a:r>
              <a:rPr lang="de-AT" dirty="0" err="1"/>
              <a:t>Flexbox</a:t>
            </a:r>
            <a:r>
              <a:rPr lang="de-AT" dirty="0"/>
              <a:t>: Container &amp; Items Properties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638299" y="3428999"/>
            <a:ext cx="4553101" cy="3318029"/>
          </a:xfrm>
        </p:spPr>
        <p:txBody>
          <a:bodyPr>
            <a:normAutofit/>
          </a:bodyPr>
          <a:lstStyle/>
          <a:p>
            <a:r>
              <a:rPr lang="en-US" dirty="0"/>
              <a:t>flex-direction</a:t>
            </a:r>
          </a:p>
          <a:p>
            <a:r>
              <a:rPr lang="en-US" dirty="0"/>
              <a:t>flex-wrap</a:t>
            </a:r>
          </a:p>
          <a:p>
            <a:r>
              <a:rPr lang="en-US" dirty="0"/>
              <a:t>flex-flow (shorthand direction &amp; wrap)</a:t>
            </a:r>
          </a:p>
          <a:p>
            <a:r>
              <a:rPr lang="en-US" dirty="0"/>
              <a:t>justify-content</a:t>
            </a:r>
          </a:p>
          <a:p>
            <a:r>
              <a:rPr lang="en-US" dirty="0"/>
              <a:t>align-items</a:t>
            </a:r>
          </a:p>
          <a:p>
            <a:r>
              <a:rPr lang="en-US" dirty="0"/>
              <a:t>align-content</a:t>
            </a:r>
          </a:p>
          <a:p>
            <a:r>
              <a:rPr lang="en-US" dirty="0"/>
              <a:t>gap, row-gap, column-gap</a:t>
            </a:r>
          </a:p>
          <a:p>
            <a:endParaRPr lang="en-US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08ACAB5-A722-ECE5-5BD7-D4871CAE11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5705" y="3428999"/>
            <a:ext cx="4619847" cy="2753438"/>
          </a:xfrm>
        </p:spPr>
        <p:txBody>
          <a:bodyPr>
            <a:normAutofit/>
          </a:bodyPr>
          <a:lstStyle/>
          <a:p>
            <a:r>
              <a:rPr lang="de-AT" dirty="0" err="1"/>
              <a:t>order</a:t>
            </a:r>
            <a:endParaRPr lang="de-AT" dirty="0"/>
          </a:p>
          <a:p>
            <a:r>
              <a:rPr lang="de-AT" dirty="0"/>
              <a:t>flex-</a:t>
            </a:r>
            <a:r>
              <a:rPr lang="de-AT" dirty="0" err="1"/>
              <a:t>grow</a:t>
            </a:r>
            <a:endParaRPr lang="de-AT" dirty="0"/>
          </a:p>
          <a:p>
            <a:r>
              <a:rPr lang="de-AT" dirty="0"/>
              <a:t>flex-</a:t>
            </a:r>
            <a:r>
              <a:rPr lang="de-AT" dirty="0" err="1"/>
              <a:t>shrink</a:t>
            </a:r>
            <a:endParaRPr lang="de-AT" dirty="0"/>
          </a:p>
          <a:p>
            <a:r>
              <a:rPr lang="de-AT" dirty="0"/>
              <a:t>flex-basis</a:t>
            </a:r>
          </a:p>
          <a:p>
            <a:r>
              <a:rPr lang="de-AT" dirty="0"/>
              <a:t>flex (</a:t>
            </a:r>
            <a:r>
              <a:rPr lang="de-AT" dirty="0" err="1"/>
              <a:t>shorthand</a:t>
            </a:r>
            <a:r>
              <a:rPr lang="de-AT" dirty="0"/>
              <a:t> </a:t>
            </a:r>
            <a:r>
              <a:rPr lang="de-AT" dirty="0" err="1"/>
              <a:t>grow&amp;shrink&amp;basis</a:t>
            </a:r>
            <a:r>
              <a:rPr lang="de-AT" dirty="0"/>
              <a:t>)</a:t>
            </a:r>
          </a:p>
          <a:p>
            <a:r>
              <a:rPr lang="de-AT" dirty="0" err="1"/>
              <a:t>align-self</a:t>
            </a:r>
            <a:endParaRPr lang="de-AT" dirty="0"/>
          </a:p>
          <a:p>
            <a:endParaRPr lang="de-AT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A249F56F-44A6-9D75-AD7A-8A2A19B008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532" y="1907275"/>
            <a:ext cx="3578241" cy="138952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D59C7E76-3581-85E7-A80E-9FA9429030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8229" y="1828663"/>
            <a:ext cx="3775872" cy="1546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506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CSS </a:t>
            </a:r>
            <a:r>
              <a:rPr lang="de-AT" dirty="0" err="1"/>
              <a:t>Flexbox</a:t>
            </a:r>
            <a:r>
              <a:rPr lang="de-AT" dirty="0"/>
              <a:t>: flex-</a:t>
            </a:r>
            <a:r>
              <a:rPr lang="de-AT" dirty="0" err="1"/>
              <a:t>direction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81100" y="1934308"/>
            <a:ext cx="5729969" cy="4137259"/>
          </a:xfrm>
        </p:spPr>
        <p:txBody>
          <a:bodyPr>
            <a:normAutofit/>
          </a:bodyPr>
          <a:lstStyle/>
          <a:p>
            <a:r>
              <a:rPr lang="de-AT" dirty="0"/>
              <a:t>Legt die Hauptachse fest und definiert somit die Richtung, in der </a:t>
            </a:r>
            <a:r>
              <a:rPr lang="de-AT" dirty="0" err="1"/>
              <a:t>Flexelemente</a:t>
            </a:r>
            <a:r>
              <a:rPr lang="de-AT" dirty="0"/>
              <a:t> im </a:t>
            </a:r>
            <a:r>
              <a:rPr lang="de-AT" dirty="0" err="1"/>
              <a:t>Flexcontainer</a:t>
            </a:r>
            <a:r>
              <a:rPr lang="de-AT" dirty="0"/>
              <a:t> platziert werden. </a:t>
            </a:r>
          </a:p>
          <a:p>
            <a:r>
              <a:rPr lang="de-AT" dirty="0" err="1"/>
              <a:t>row</a:t>
            </a:r>
            <a:r>
              <a:rPr lang="de-AT" dirty="0"/>
              <a:t> (Standard): Von links nach rechts in LTR (von rechts nach links in RTL).</a:t>
            </a:r>
          </a:p>
          <a:p>
            <a:r>
              <a:rPr lang="de-AT" dirty="0" err="1"/>
              <a:t>row</a:t>
            </a:r>
            <a:r>
              <a:rPr lang="de-AT" dirty="0"/>
              <a:t>-reverse: Von rechts nach links in LTR (von links nach rechts in RTL).</a:t>
            </a:r>
          </a:p>
          <a:p>
            <a:r>
              <a:rPr lang="de-AT" dirty="0" err="1"/>
              <a:t>column</a:t>
            </a:r>
            <a:r>
              <a:rPr lang="de-AT" dirty="0"/>
              <a:t>: Wie "</a:t>
            </a:r>
            <a:r>
              <a:rPr lang="de-AT" dirty="0" err="1"/>
              <a:t>row</a:t>
            </a:r>
            <a:r>
              <a:rPr lang="de-AT" dirty="0"/>
              <a:t>", aber von oben nach unten.</a:t>
            </a:r>
          </a:p>
          <a:p>
            <a:r>
              <a:rPr lang="de-AT" dirty="0" err="1"/>
              <a:t>column</a:t>
            </a:r>
            <a:r>
              <a:rPr lang="de-AT" dirty="0"/>
              <a:t>-reverse: Wie "</a:t>
            </a:r>
            <a:r>
              <a:rPr lang="de-AT" dirty="0" err="1"/>
              <a:t>row</a:t>
            </a:r>
            <a:r>
              <a:rPr lang="de-AT" dirty="0"/>
              <a:t>-reverse", aber von unten nach oben.</a:t>
            </a: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4E1E7129-62A8-9BE1-3169-B02642B7EE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6761" y="1059783"/>
            <a:ext cx="3578241" cy="138952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476B22F9-2694-1C06-7A5A-3B1CB668A7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9786" y="3176392"/>
            <a:ext cx="3515216" cy="158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819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CSS </a:t>
            </a:r>
            <a:r>
              <a:rPr lang="de-AT" dirty="0" err="1"/>
              <a:t>Flexbox</a:t>
            </a:r>
            <a:r>
              <a:rPr lang="de-AT" dirty="0"/>
              <a:t>: flex-</a:t>
            </a:r>
            <a:r>
              <a:rPr lang="de-AT" dirty="0" err="1"/>
              <a:t>wrap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81100" y="1934308"/>
            <a:ext cx="5729969" cy="4137259"/>
          </a:xfrm>
        </p:spPr>
        <p:txBody>
          <a:bodyPr>
            <a:normAutofit/>
          </a:bodyPr>
          <a:lstStyle/>
          <a:p>
            <a:r>
              <a:rPr lang="de-AT" dirty="0"/>
              <a:t>Standardmäßig versuchen </a:t>
            </a:r>
            <a:r>
              <a:rPr lang="de-AT" dirty="0" err="1"/>
              <a:t>Flexelemente</a:t>
            </a:r>
            <a:r>
              <a:rPr lang="de-AT" dirty="0"/>
              <a:t> alle auf eine Zeile zu passen. Durch Angabe von flex-</a:t>
            </a:r>
            <a:r>
              <a:rPr lang="de-AT" dirty="0" err="1"/>
              <a:t>wrap</a:t>
            </a:r>
            <a:r>
              <a:rPr lang="de-AT" dirty="0"/>
              <a:t> werden Elemente bei Bedarf auf die nächste Reihe verschoben</a:t>
            </a:r>
          </a:p>
          <a:p>
            <a:r>
              <a:rPr lang="de-AT" dirty="0" err="1"/>
              <a:t>nowrap</a:t>
            </a:r>
            <a:r>
              <a:rPr lang="de-AT" dirty="0"/>
              <a:t> (Standard): Alle </a:t>
            </a:r>
            <a:r>
              <a:rPr lang="de-AT" dirty="0" err="1"/>
              <a:t>Flexelemente</a:t>
            </a:r>
            <a:r>
              <a:rPr lang="de-AT" dirty="0"/>
              <a:t> werden auf einer Zeile angeordnet.</a:t>
            </a:r>
          </a:p>
          <a:p>
            <a:r>
              <a:rPr lang="de-AT" dirty="0" err="1"/>
              <a:t>wrap</a:t>
            </a:r>
            <a:r>
              <a:rPr lang="de-AT" dirty="0"/>
              <a:t>: </a:t>
            </a:r>
            <a:r>
              <a:rPr lang="de-AT" dirty="0" err="1"/>
              <a:t>Flexelemente</a:t>
            </a:r>
            <a:r>
              <a:rPr lang="de-AT" dirty="0"/>
              <a:t> werden auf mehreren Zeilen angeordnet, von oben nach unten.</a:t>
            </a:r>
          </a:p>
          <a:p>
            <a:r>
              <a:rPr lang="de-AT" dirty="0" err="1"/>
              <a:t>wrap</a:t>
            </a:r>
            <a:r>
              <a:rPr lang="de-AT" dirty="0"/>
              <a:t>-reverse: </a:t>
            </a:r>
            <a:r>
              <a:rPr lang="de-AT" dirty="0" err="1"/>
              <a:t>Flexelemente</a:t>
            </a:r>
            <a:r>
              <a:rPr lang="de-AT" dirty="0"/>
              <a:t> werden auf mehreren Zeilen von unten nach oben angeordnet.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F37423D-4C1D-E3EC-3562-2D19E36464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6761" y="1059783"/>
            <a:ext cx="3578241" cy="138952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49B93A0A-CA73-010F-2461-91C7770498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6761" y="3003060"/>
            <a:ext cx="3419952" cy="167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178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EncaseVTI">
  <a:themeElements>
    <a:clrScheme name="AnalogousFromDarkSeedLeftStep">
      <a:dk1>
        <a:srgbClr val="000000"/>
      </a:dk1>
      <a:lt1>
        <a:srgbClr val="FFFFFF"/>
      </a:lt1>
      <a:dk2>
        <a:srgbClr val="1C2031"/>
      </a:dk2>
      <a:lt2>
        <a:srgbClr val="F0F3F1"/>
      </a:lt2>
      <a:accent1>
        <a:srgbClr val="E729BF"/>
      </a:accent1>
      <a:accent2>
        <a:srgbClr val="AD17D5"/>
      </a:accent2>
      <a:accent3>
        <a:srgbClr val="7029E7"/>
      </a:accent3>
      <a:accent4>
        <a:srgbClr val="2E35D9"/>
      </a:accent4>
      <a:accent5>
        <a:srgbClr val="2980E7"/>
      </a:accent5>
      <a:accent6>
        <a:srgbClr val="17BDD5"/>
      </a:accent6>
      <a:hlink>
        <a:srgbClr val="3F64BF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caseVTI" id="{C293990F-FDB3-4ED3-8175-FB79CE5A2A12}" vid="{A5662C19-271F-459F-B4ED-861A9823764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1840</Words>
  <Application>Microsoft Office PowerPoint</Application>
  <PresentationFormat>Breitbild</PresentationFormat>
  <Paragraphs>154</Paragraphs>
  <Slides>30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30</vt:i4>
      </vt:variant>
    </vt:vector>
  </HeadingPairs>
  <TitlesOfParts>
    <vt:vector size="34" baseType="lpstr">
      <vt:lpstr>Arial</vt:lpstr>
      <vt:lpstr>Avenir Next LT Pro</vt:lpstr>
      <vt:lpstr>Avenir Next LT Pro Light</vt:lpstr>
      <vt:lpstr>EncaseVTI</vt:lpstr>
      <vt:lpstr>CSS – Flexbox &amp; Grid</vt:lpstr>
      <vt:lpstr>CSS Flexbox vs other Layouts</vt:lpstr>
      <vt:lpstr>CSS Flexbox</vt:lpstr>
      <vt:lpstr>CSS Flexbox Miniübung: Navigationbar</vt:lpstr>
      <vt:lpstr>CSS Flexbox: Layout</vt:lpstr>
      <vt:lpstr>CSS Flexbox: Layout</vt:lpstr>
      <vt:lpstr>CSS Flexbox: Container &amp; Items Properties</vt:lpstr>
      <vt:lpstr>CSS Flexbox: flex-direction</vt:lpstr>
      <vt:lpstr>CSS Flexbox: flex-wrap</vt:lpstr>
      <vt:lpstr>CSS Flexbox: flex-flow</vt:lpstr>
      <vt:lpstr>CSS Flexbox: justify-content</vt:lpstr>
      <vt:lpstr>CSS Flexbox: align-items</vt:lpstr>
      <vt:lpstr>CSS Flexbox: align-content</vt:lpstr>
      <vt:lpstr>CSS Flexbox: gap</vt:lpstr>
      <vt:lpstr>CSS Flexbox: Container Layout</vt:lpstr>
      <vt:lpstr>CSS Flexbox: order</vt:lpstr>
      <vt:lpstr>CSS Flexbox: flexbox-grow</vt:lpstr>
      <vt:lpstr>CSS Flexbox: flexbox-shrink</vt:lpstr>
      <vt:lpstr>CSS Flexbox: flexbox-basis</vt:lpstr>
      <vt:lpstr>CSS Flexbox: flex</vt:lpstr>
      <vt:lpstr>CSS Flexbox: align-self</vt:lpstr>
      <vt:lpstr>CSS Flexbox: Flexboxfroggy</vt:lpstr>
      <vt:lpstr>CSS Grid</vt:lpstr>
      <vt:lpstr>CSS Grid: grid-template-columns/-rows</vt:lpstr>
      <vt:lpstr>CSS Grid: justify-content</vt:lpstr>
      <vt:lpstr>CSS Grid: justify-content</vt:lpstr>
      <vt:lpstr>CSS Grid: align-content</vt:lpstr>
      <vt:lpstr>CSS Grid: grid-column</vt:lpstr>
      <vt:lpstr>CSS Grid Übung Schachbrett</vt:lpstr>
      <vt:lpstr>Viel Erfolg beim Entwickeln!</vt:lpstr>
    </vt:vector>
  </TitlesOfParts>
  <Company>GRZ IT Center Linz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Bootstrap</dc:title>
  <dc:creator>Dominic Holzweber</dc:creator>
  <cp:lastModifiedBy>Dominic Holzweber</cp:lastModifiedBy>
  <cp:revision>100</cp:revision>
  <dcterms:created xsi:type="dcterms:W3CDTF">2023-08-23T09:07:38Z</dcterms:created>
  <dcterms:modified xsi:type="dcterms:W3CDTF">2023-10-10T16:43:33Z</dcterms:modified>
</cp:coreProperties>
</file>