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87" r:id="rId3"/>
    <p:sldId id="324" r:id="rId4"/>
    <p:sldId id="311" r:id="rId5"/>
    <p:sldId id="305" r:id="rId6"/>
    <p:sldId id="306" r:id="rId7"/>
    <p:sldId id="307" r:id="rId8"/>
    <p:sldId id="308" r:id="rId9"/>
    <p:sldId id="310" r:id="rId10"/>
    <p:sldId id="327" r:id="rId11"/>
    <p:sldId id="325" r:id="rId12"/>
    <p:sldId id="313" r:id="rId13"/>
    <p:sldId id="341" r:id="rId14"/>
    <p:sldId id="314" r:id="rId15"/>
    <p:sldId id="326" r:id="rId16"/>
    <p:sldId id="316" r:id="rId17"/>
    <p:sldId id="317" r:id="rId18"/>
    <p:sldId id="319" r:id="rId19"/>
    <p:sldId id="321" r:id="rId20"/>
    <p:sldId id="320" r:id="rId21"/>
    <p:sldId id="322" r:id="rId22"/>
    <p:sldId id="343" r:id="rId23"/>
    <p:sldId id="340" r:id="rId24"/>
    <p:sldId id="337" r:id="rId25"/>
    <p:sldId id="315" r:id="rId26"/>
    <p:sldId id="333" r:id="rId27"/>
    <p:sldId id="328" r:id="rId28"/>
    <p:sldId id="334" r:id="rId29"/>
    <p:sldId id="335" r:id="rId30"/>
    <p:sldId id="338" r:id="rId31"/>
    <p:sldId id="339" r:id="rId32"/>
    <p:sldId id="344" r:id="rId33"/>
    <p:sldId id="345" r:id="rId34"/>
    <p:sldId id="330" r:id="rId35"/>
    <p:sldId id="331" r:id="rId36"/>
    <p:sldId id="346" r:id="rId37"/>
    <p:sldId id="292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6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72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ascading Style Sheets – Wikipedia">
            <a:extLst>
              <a:ext uri="{FF2B5EF4-FFF2-40B4-BE49-F238E27FC236}">
                <a16:creationId xmlns:a16="http://schemas.microsoft.com/office/drawing/2014/main" id="{CBE4F249-A3BB-7EDE-644E-9DE4EC4682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765" y="0"/>
            <a:ext cx="554049" cy="78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specificity.asp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brewery.github.io/css-positionin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holdo89.github.io/Web-Design-Agency-Project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grid.asp" TargetMode="External"/><Relationship Id="rId2" Type="http://schemas.openxmlformats.org/officeDocument/2006/relationships/hyperlink" Target="https://www.w3schools.com/css/css3_flexbox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7" y="2505059"/>
            <a:ext cx="4136965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</a:t>
            </a:r>
            <a:r>
              <a:rPr lang="de-AT" sz="3200" dirty="0" smtClean="0"/>
              <a:t>– Grundlagen II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Übung zu Kombination von </a:t>
            </a:r>
            <a:r>
              <a:rPr lang="de-AT" dirty="0" err="1" smtClean="0"/>
              <a:t>Selektoren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299" y="2057400"/>
            <a:ext cx="5404339" cy="4137259"/>
          </a:xfrm>
        </p:spPr>
        <p:txBody>
          <a:bodyPr/>
          <a:lstStyle/>
          <a:p>
            <a:r>
              <a:rPr lang="de-AT" dirty="0" smtClean="0"/>
              <a:t>Übungsunterlagen: CSS/</a:t>
            </a:r>
            <a:r>
              <a:rPr lang="de-AT" dirty="0" err="1" smtClean="0"/>
              <a:t>Combining</a:t>
            </a:r>
            <a:r>
              <a:rPr lang="de-AT" dirty="0" smtClean="0"/>
              <a:t> </a:t>
            </a:r>
            <a:r>
              <a:rPr lang="de-AT" dirty="0" err="1" smtClean="0"/>
              <a:t>Selectors</a:t>
            </a:r>
            <a:endParaRPr lang="de-AT" dirty="0" smtClean="0"/>
          </a:p>
          <a:p>
            <a:r>
              <a:rPr lang="de-AT" dirty="0" smtClean="0"/>
              <a:t>Style das Dokument in einer Weise, die dem Bild rechts entspricht.</a:t>
            </a:r>
          </a:p>
          <a:p>
            <a:r>
              <a:rPr lang="de-AT" dirty="0" smtClean="0"/>
              <a:t>Verändere dabei nicht das bestehende </a:t>
            </a:r>
            <a:r>
              <a:rPr lang="de-AT" dirty="0" err="1" smtClean="0"/>
              <a:t>html</a:t>
            </a:r>
            <a:r>
              <a:rPr lang="de-AT" dirty="0" smtClean="0"/>
              <a:t> sondern schreibe ein externes CSS File um das Styling zu erzielen</a:t>
            </a:r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953" y="2262075"/>
            <a:ext cx="4610548" cy="296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6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7" y="2505059"/>
            <a:ext cx="4145758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</a:t>
            </a:r>
            <a:r>
              <a:rPr lang="de-AT" sz="3200" dirty="0" smtClean="0"/>
              <a:t>– Kaskade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58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Kaskade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19897"/>
            <a:ext cx="10058400" cy="544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8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Kaskade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65285" y="1890345"/>
            <a:ext cx="5430715" cy="4695093"/>
          </a:xfrm>
        </p:spPr>
        <p:txBody>
          <a:bodyPr>
            <a:normAutofit lnSpcReduction="10000"/>
          </a:bodyPr>
          <a:lstStyle/>
          <a:p>
            <a:r>
              <a:rPr lang="de-DE" dirty="0"/>
              <a:t>Die CSS-Kaskade ist das Konzept, wie CSS-Regeln auf HTML-Elemente angewendet werden, wenn mehrere Regeln konkurrieren</a:t>
            </a:r>
            <a:r>
              <a:rPr lang="de-DE" dirty="0" smtClean="0"/>
              <a:t>.</a:t>
            </a:r>
          </a:p>
          <a:p>
            <a:r>
              <a:rPr lang="de-DE" dirty="0"/>
              <a:t>Konflikte werden durch die </a:t>
            </a:r>
            <a:r>
              <a:rPr lang="de-DE" b="1" dirty="0"/>
              <a:t>Reihenfolge </a:t>
            </a:r>
            <a:r>
              <a:rPr lang="de-DE" dirty="0"/>
              <a:t>der Regeln, die </a:t>
            </a:r>
            <a:r>
              <a:rPr lang="de-DE" b="1" dirty="0"/>
              <a:t>Spezifität</a:t>
            </a:r>
            <a:r>
              <a:rPr lang="de-DE" dirty="0"/>
              <a:t> von </a:t>
            </a:r>
            <a:r>
              <a:rPr lang="de-DE" dirty="0" err="1"/>
              <a:t>Selektoren</a:t>
            </a:r>
            <a:r>
              <a:rPr lang="de-DE" dirty="0"/>
              <a:t> und die Verwendung von </a:t>
            </a:r>
            <a:r>
              <a:rPr lang="de-DE" b="1" dirty="0"/>
              <a:t>!</a:t>
            </a:r>
            <a:r>
              <a:rPr lang="de-DE" b="1" dirty="0" err="1"/>
              <a:t>important</a:t>
            </a:r>
            <a:r>
              <a:rPr lang="de-DE" b="1" dirty="0"/>
              <a:t> </a:t>
            </a:r>
            <a:r>
              <a:rPr lang="de-DE" dirty="0" smtClean="0"/>
              <a:t>gelöst</a:t>
            </a:r>
          </a:p>
          <a:p>
            <a:r>
              <a:rPr lang="de-DE" dirty="0"/>
              <a:t>Es gibt 4</a:t>
            </a:r>
            <a:r>
              <a:rPr lang="de-DE" dirty="0" smtClean="0"/>
              <a:t> </a:t>
            </a:r>
            <a:r>
              <a:rPr lang="de-DE" dirty="0"/>
              <a:t>Kategorien, die das Spezifitätsniveau eines </a:t>
            </a:r>
            <a:r>
              <a:rPr lang="de-DE" dirty="0" err="1"/>
              <a:t>Selektors</a:t>
            </a:r>
            <a:r>
              <a:rPr lang="de-DE" dirty="0"/>
              <a:t> definieren:</a:t>
            </a:r>
          </a:p>
          <a:p>
            <a:pPr lvl="1"/>
            <a:r>
              <a:rPr lang="de-DE" dirty="0"/>
              <a:t>Inline-Stile - Beispiel: &lt;h1 style="</a:t>
            </a:r>
            <a:r>
              <a:rPr lang="de-DE" dirty="0" err="1"/>
              <a:t>color</a:t>
            </a:r>
            <a:r>
              <a:rPr lang="de-DE" dirty="0"/>
              <a:t>: pink;"&gt;</a:t>
            </a:r>
          </a:p>
          <a:p>
            <a:pPr lvl="1"/>
            <a:r>
              <a:rPr lang="de-DE" dirty="0"/>
              <a:t>IDs - Beispiel: #</a:t>
            </a:r>
            <a:r>
              <a:rPr lang="de-DE" dirty="0" err="1"/>
              <a:t>navbar</a:t>
            </a:r>
            <a:endParaRPr lang="de-DE" dirty="0"/>
          </a:p>
          <a:p>
            <a:pPr lvl="1"/>
            <a:r>
              <a:rPr lang="de-DE" dirty="0"/>
              <a:t>Klassen, Pseudoklassen, </a:t>
            </a:r>
            <a:r>
              <a:rPr lang="de-DE" dirty="0" err="1"/>
              <a:t>Attributselektoren</a:t>
            </a:r>
            <a:r>
              <a:rPr lang="de-DE" dirty="0"/>
              <a:t> - Beispiel: .</a:t>
            </a:r>
            <a:r>
              <a:rPr lang="de-DE" dirty="0" err="1"/>
              <a:t>test</a:t>
            </a:r>
            <a:r>
              <a:rPr lang="de-DE" dirty="0"/>
              <a:t>, :</a:t>
            </a:r>
            <a:r>
              <a:rPr lang="de-DE" dirty="0" err="1"/>
              <a:t>hover</a:t>
            </a:r>
            <a:r>
              <a:rPr lang="de-DE" dirty="0"/>
              <a:t>, [</a:t>
            </a:r>
            <a:r>
              <a:rPr lang="de-DE" dirty="0" err="1"/>
              <a:t>href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Elemente und Pseudo-Elemente - Beispiel: h1, ::</a:t>
            </a:r>
            <a:r>
              <a:rPr lang="de-DE" dirty="0" err="1" smtClean="0"/>
              <a:t>before</a:t>
            </a:r>
            <a:endParaRPr lang="de-DE" dirty="0"/>
          </a:p>
          <a:p>
            <a:endParaRPr lang="de-DE" dirty="0" smtClean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384" y="2189285"/>
            <a:ext cx="5698654" cy="324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7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Berechnung der Spezifität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514" y="2057400"/>
            <a:ext cx="9783194" cy="379995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619969" y="5961157"/>
            <a:ext cx="5438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www.w3schools.com/css/css_specificity.asp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6" y="2505059"/>
            <a:ext cx="4409527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</a:t>
            </a:r>
            <a:r>
              <a:rPr lang="de-AT" sz="3200" dirty="0" smtClean="0"/>
              <a:t>- Position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7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0" y="2057400"/>
            <a:ext cx="7874977" cy="4137259"/>
          </a:xfrm>
        </p:spPr>
        <p:txBody>
          <a:bodyPr>
            <a:normAutofit/>
          </a:bodyPr>
          <a:lstStyle/>
          <a:p>
            <a:r>
              <a:rPr lang="de-DE" dirty="0" smtClean="0"/>
              <a:t>Die </a:t>
            </a:r>
            <a:r>
              <a:rPr lang="de-DE" dirty="0"/>
              <a:t>Eigenschaft "</a:t>
            </a:r>
            <a:r>
              <a:rPr lang="de-DE" dirty="0" err="1"/>
              <a:t>position</a:t>
            </a:r>
            <a:r>
              <a:rPr lang="de-DE" dirty="0"/>
              <a:t>" legt die Art der Positionierungsmethode für ein Element fest.</a:t>
            </a:r>
          </a:p>
          <a:p>
            <a:r>
              <a:rPr lang="de-DE" dirty="0"/>
              <a:t>Es gibt fünf verschiedene Werte für "</a:t>
            </a:r>
            <a:r>
              <a:rPr lang="de-DE" dirty="0" err="1"/>
              <a:t>position</a:t>
            </a:r>
            <a:r>
              <a:rPr lang="de-DE" dirty="0"/>
              <a:t>":</a:t>
            </a:r>
          </a:p>
          <a:p>
            <a:pPr lvl="1"/>
            <a:r>
              <a:rPr lang="de-DE" dirty="0"/>
              <a:t>"</a:t>
            </a:r>
            <a:r>
              <a:rPr lang="de-DE" dirty="0" err="1"/>
              <a:t>static</a:t>
            </a:r>
            <a:r>
              <a:rPr lang="de-DE" dirty="0"/>
              <a:t>" (statisch)</a:t>
            </a:r>
          </a:p>
          <a:p>
            <a:pPr lvl="1"/>
            <a:r>
              <a:rPr lang="de-DE" dirty="0"/>
              <a:t>"relative" (relativ)</a:t>
            </a:r>
          </a:p>
          <a:p>
            <a:pPr lvl="1"/>
            <a:r>
              <a:rPr lang="de-DE" dirty="0"/>
              <a:t>"</a:t>
            </a:r>
            <a:r>
              <a:rPr lang="de-DE" dirty="0" err="1"/>
              <a:t>fixed</a:t>
            </a:r>
            <a:r>
              <a:rPr lang="de-DE" dirty="0"/>
              <a:t>" (fixiert)</a:t>
            </a:r>
          </a:p>
          <a:p>
            <a:pPr lvl="1"/>
            <a:r>
              <a:rPr lang="de-DE" dirty="0"/>
              <a:t>"absolute" (absolut)</a:t>
            </a:r>
          </a:p>
          <a:p>
            <a:pPr lvl="1"/>
            <a:r>
              <a:rPr lang="de-DE" dirty="0"/>
              <a:t>"</a:t>
            </a:r>
            <a:r>
              <a:rPr lang="de-DE" dirty="0" err="1"/>
              <a:t>sticky</a:t>
            </a:r>
            <a:r>
              <a:rPr lang="de-DE" dirty="0"/>
              <a:t>" (klebend)</a:t>
            </a:r>
          </a:p>
          <a:p>
            <a:r>
              <a:rPr lang="de-DE" dirty="0"/>
              <a:t>Die Positionierung von Elementen erfolgt </a:t>
            </a:r>
            <a:r>
              <a:rPr lang="de-DE" dirty="0" smtClean="0"/>
              <a:t>mithilfe </a:t>
            </a:r>
            <a:r>
              <a:rPr lang="de-DE" dirty="0"/>
              <a:t>der Eigenschaften </a:t>
            </a:r>
            <a:endParaRPr lang="de-DE" dirty="0" smtClean="0"/>
          </a:p>
          <a:p>
            <a:pPr lvl="1"/>
            <a:r>
              <a:rPr lang="de-DE" dirty="0" smtClean="0"/>
              <a:t>"</a:t>
            </a:r>
            <a:r>
              <a:rPr lang="de-DE" dirty="0"/>
              <a:t>top", "</a:t>
            </a:r>
            <a:r>
              <a:rPr lang="de-DE" dirty="0" err="1"/>
              <a:t>bottom</a:t>
            </a:r>
            <a:r>
              <a:rPr lang="de-DE" dirty="0"/>
              <a:t>", "</a:t>
            </a:r>
            <a:r>
              <a:rPr lang="de-DE" dirty="0" err="1"/>
              <a:t>left</a:t>
            </a:r>
            <a:r>
              <a:rPr lang="de-DE" dirty="0"/>
              <a:t>" und "</a:t>
            </a:r>
            <a:r>
              <a:rPr lang="de-DE" dirty="0" err="1"/>
              <a:t>right</a:t>
            </a:r>
            <a:r>
              <a:rPr lang="de-DE" dirty="0"/>
              <a:t>". 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35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Position: </a:t>
            </a:r>
            <a:r>
              <a:rPr lang="de-AT" dirty="0" err="1" smtClean="0"/>
              <a:t>static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0" y="2057400"/>
            <a:ext cx="9738946" cy="4137259"/>
          </a:xfrm>
        </p:spPr>
        <p:txBody>
          <a:bodyPr>
            <a:normAutofit/>
          </a:bodyPr>
          <a:lstStyle/>
          <a:p>
            <a:r>
              <a:rPr lang="de-DE" dirty="0"/>
              <a:t>HTML-Elemente sind standardmäßig statisch positioniert.</a:t>
            </a:r>
          </a:p>
          <a:p>
            <a:r>
              <a:rPr lang="de-DE" dirty="0"/>
              <a:t>Statisch positionierte Elemente werden nicht von den Eigenschaften "top", "</a:t>
            </a:r>
            <a:r>
              <a:rPr lang="de-DE" dirty="0" err="1"/>
              <a:t>bottom</a:t>
            </a:r>
            <a:r>
              <a:rPr lang="de-DE" dirty="0"/>
              <a:t>", "</a:t>
            </a:r>
            <a:r>
              <a:rPr lang="de-DE" dirty="0" err="1"/>
              <a:t>left</a:t>
            </a:r>
            <a:r>
              <a:rPr lang="de-DE" dirty="0"/>
              <a:t>" und "</a:t>
            </a:r>
            <a:r>
              <a:rPr lang="de-DE" dirty="0" err="1"/>
              <a:t>right</a:t>
            </a:r>
            <a:r>
              <a:rPr lang="de-DE" dirty="0"/>
              <a:t>" beeinflusst.</a:t>
            </a:r>
          </a:p>
          <a:p>
            <a:r>
              <a:rPr lang="de-DE" dirty="0"/>
              <a:t>Ein Element mit "</a:t>
            </a:r>
            <a:r>
              <a:rPr lang="de-DE" dirty="0" err="1"/>
              <a:t>position</a:t>
            </a:r>
            <a:r>
              <a:rPr lang="de-DE" dirty="0"/>
              <a:t>: </a:t>
            </a:r>
            <a:r>
              <a:rPr lang="de-DE" dirty="0" err="1"/>
              <a:t>static</a:t>
            </a:r>
            <a:r>
              <a:rPr lang="de-DE" dirty="0"/>
              <a:t>;" wird auf keine besondere Weise positioniert; es folgt immer dem normalen Fluss der Seite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282" y="4502238"/>
            <a:ext cx="4446982" cy="169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8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Position: relative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04193" y="2166457"/>
            <a:ext cx="9738946" cy="4137259"/>
          </a:xfrm>
        </p:spPr>
        <p:txBody>
          <a:bodyPr>
            <a:normAutofit/>
          </a:bodyPr>
          <a:lstStyle/>
          <a:p>
            <a:r>
              <a:rPr lang="de-DE" dirty="0" smtClean="0"/>
              <a:t>Ein </a:t>
            </a:r>
            <a:r>
              <a:rPr lang="de-DE" dirty="0"/>
              <a:t>Element mit "</a:t>
            </a:r>
            <a:r>
              <a:rPr lang="de-DE" dirty="0" err="1"/>
              <a:t>position</a:t>
            </a:r>
            <a:r>
              <a:rPr lang="de-DE" dirty="0"/>
              <a:t>: relative;" wird relativ zu seiner normalen Position positioniert.</a:t>
            </a:r>
          </a:p>
          <a:p>
            <a:r>
              <a:rPr lang="de-DE" dirty="0"/>
              <a:t>Wenn die Eigenschaften "top", "</a:t>
            </a:r>
            <a:r>
              <a:rPr lang="de-DE" dirty="0" err="1"/>
              <a:t>right</a:t>
            </a:r>
            <a:r>
              <a:rPr lang="de-DE" dirty="0"/>
              <a:t>", "</a:t>
            </a:r>
            <a:r>
              <a:rPr lang="de-DE" dirty="0" err="1"/>
              <a:t>bottom</a:t>
            </a:r>
            <a:r>
              <a:rPr lang="de-DE" dirty="0"/>
              <a:t>" und "</a:t>
            </a:r>
            <a:r>
              <a:rPr lang="de-DE" dirty="0" err="1"/>
              <a:t>left</a:t>
            </a:r>
            <a:r>
              <a:rPr lang="de-DE" dirty="0"/>
              <a:t>" eines relativ positionierten Elements festgelegt werden, wird es von seiner normalen Position verschoben. </a:t>
            </a:r>
          </a:p>
          <a:p>
            <a:r>
              <a:rPr lang="de-DE" dirty="0" smtClean="0"/>
              <a:t>Es </a:t>
            </a:r>
            <a:r>
              <a:rPr lang="de-DE" dirty="0"/>
              <a:t>wird kein anderer Inhalt angepasst, um in eventuelle Lücken zu passen, die durch das Element entstehen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449" y="4235087"/>
            <a:ext cx="4080647" cy="195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2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Position: absolute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39361" y="2280041"/>
            <a:ext cx="6591300" cy="4137259"/>
          </a:xfrm>
        </p:spPr>
        <p:txBody>
          <a:bodyPr>
            <a:normAutofit/>
          </a:bodyPr>
          <a:lstStyle/>
          <a:p>
            <a:r>
              <a:rPr lang="de-DE" dirty="0"/>
              <a:t>Ein Element mit "</a:t>
            </a:r>
            <a:r>
              <a:rPr lang="de-DE" dirty="0" err="1"/>
              <a:t>position</a:t>
            </a:r>
            <a:r>
              <a:rPr lang="de-DE" dirty="0"/>
              <a:t>: absolute;" wird relativ zum nächstgelegenen positionierten Elternelement positioniert (statt relativ zum </a:t>
            </a:r>
            <a:r>
              <a:rPr lang="de-DE" dirty="0" err="1"/>
              <a:t>Viewport</a:t>
            </a:r>
            <a:r>
              <a:rPr lang="de-DE" dirty="0"/>
              <a:t> wie bei "</a:t>
            </a:r>
            <a:r>
              <a:rPr lang="de-DE" dirty="0" err="1"/>
              <a:t>fixed</a:t>
            </a:r>
            <a:r>
              <a:rPr lang="de-DE" dirty="0" smtClean="0"/>
              <a:t>").</a:t>
            </a:r>
            <a:endParaRPr lang="de-DE" dirty="0"/>
          </a:p>
          <a:p>
            <a:r>
              <a:rPr lang="de-DE" dirty="0"/>
              <a:t>Wenn ein absolut positioniertes Element jedoch keine positionierten Vorelemente hat, wird das Dokumentbody verwendet, und es bewegt sich beim Scrollen der Seite mit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/>
              <a:t>Hinweis: Absolut positionierte Elemente werden aus dem normalen Fluss genommen und können sich überlappen</a:t>
            </a:r>
            <a:r>
              <a:rPr lang="de-DE" dirty="0" smtClean="0"/>
              <a:t>.</a:t>
            </a:r>
            <a:endParaRPr lang="de-DE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661" y="2359172"/>
            <a:ext cx="3676448" cy="26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7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6F2BD-014F-4CE8-F0A5-D27F59C9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E4AEB-AC98-AED7-8380-7DB99A4C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405" y="1688284"/>
            <a:ext cx="4913503" cy="5006131"/>
          </a:xfrm>
        </p:spPr>
        <p:txBody>
          <a:bodyPr>
            <a:normAutofit/>
          </a:bodyPr>
          <a:lstStyle/>
          <a:p>
            <a:r>
              <a:rPr lang="de-AT" dirty="0" smtClean="0"/>
              <a:t>Kombination von </a:t>
            </a:r>
            <a:r>
              <a:rPr lang="de-AT" dirty="0" err="1" smtClean="0"/>
              <a:t>Selektoren</a:t>
            </a:r>
            <a:endParaRPr lang="de-AT" dirty="0"/>
          </a:p>
          <a:p>
            <a:r>
              <a:rPr lang="de-AT" dirty="0" smtClean="0"/>
              <a:t>CSS Kaskade</a:t>
            </a:r>
            <a:endParaRPr lang="de-AT" dirty="0"/>
          </a:p>
          <a:p>
            <a:r>
              <a:rPr lang="de-AT" dirty="0" smtClean="0"/>
              <a:t>Position</a:t>
            </a:r>
            <a:endParaRPr lang="de-AT" dirty="0"/>
          </a:p>
          <a:p>
            <a:pPr lvl="2"/>
            <a:r>
              <a:rPr lang="de-AT" dirty="0" smtClean="0"/>
              <a:t>Absolute</a:t>
            </a:r>
          </a:p>
          <a:p>
            <a:pPr lvl="2"/>
            <a:r>
              <a:rPr lang="de-AT" dirty="0" smtClean="0"/>
              <a:t>Relative</a:t>
            </a:r>
          </a:p>
          <a:p>
            <a:pPr lvl="2"/>
            <a:r>
              <a:rPr lang="de-AT" dirty="0" smtClean="0"/>
              <a:t>Fixed</a:t>
            </a:r>
          </a:p>
          <a:p>
            <a:pPr lvl="2"/>
            <a:r>
              <a:rPr lang="de-AT" dirty="0" err="1" smtClean="0"/>
              <a:t>Inherit</a:t>
            </a:r>
            <a:r>
              <a:rPr lang="de-AT" dirty="0" smtClean="0"/>
              <a:t> </a:t>
            </a:r>
          </a:p>
          <a:p>
            <a:pPr lvl="2"/>
            <a:r>
              <a:rPr lang="de-AT" dirty="0" err="1" smtClean="0"/>
              <a:t>Static</a:t>
            </a:r>
            <a:endParaRPr lang="de-AT" dirty="0" smtClean="0"/>
          </a:p>
          <a:p>
            <a:r>
              <a:rPr lang="de-AT" dirty="0" smtClean="0"/>
              <a:t>Layout</a:t>
            </a:r>
          </a:p>
          <a:p>
            <a:pPr lvl="2"/>
            <a:r>
              <a:rPr lang="de-AT" dirty="0" smtClean="0"/>
              <a:t>Display</a:t>
            </a:r>
          </a:p>
          <a:p>
            <a:pPr lvl="2"/>
            <a:r>
              <a:rPr lang="de-AT" dirty="0" err="1" smtClean="0"/>
              <a:t>Float</a:t>
            </a:r>
            <a:r>
              <a:rPr lang="de-AT" dirty="0" smtClean="0"/>
              <a:t> &amp; Clear</a:t>
            </a:r>
          </a:p>
          <a:p>
            <a:pPr lvl="2"/>
            <a:r>
              <a:rPr lang="de-AT" dirty="0" smtClean="0"/>
              <a:t>Media </a:t>
            </a:r>
            <a:r>
              <a:rPr lang="de-AT" dirty="0" err="1" smtClean="0"/>
              <a:t>Queries</a:t>
            </a:r>
            <a:endParaRPr lang="de-AT" dirty="0" smtClean="0"/>
          </a:p>
          <a:p>
            <a:pPr lvl="2"/>
            <a:r>
              <a:rPr lang="de-AT" dirty="0" err="1" smtClean="0"/>
              <a:t>Flexbox</a:t>
            </a:r>
            <a:endParaRPr lang="de-AT" dirty="0" smtClean="0"/>
          </a:p>
          <a:p>
            <a:pPr lvl="2"/>
            <a:r>
              <a:rPr lang="de-AT" dirty="0" err="1" smtClean="0"/>
              <a:t>Grid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pPr lvl="2"/>
            <a:endParaRPr lang="de-AT" dirty="0"/>
          </a:p>
          <a:p>
            <a:endParaRPr lang="de-AT" dirty="0"/>
          </a:p>
        </p:txBody>
      </p:sp>
      <p:pic>
        <p:nvPicPr>
          <p:cNvPr id="2050" name="Picture 2" descr="Cascading Style Sheets – Wikipedia">
            <a:extLst>
              <a:ext uri="{FF2B5EF4-FFF2-40B4-BE49-F238E27FC236}">
                <a16:creationId xmlns:a16="http://schemas.microsoft.com/office/drawing/2014/main" id="{FC755AA9-7E63-D273-FEA8-38DBDB4FB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701" y="2681655"/>
            <a:ext cx="1747872" cy="246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Position: </a:t>
            </a:r>
            <a:r>
              <a:rPr lang="de-AT" dirty="0" err="1" smtClean="0"/>
              <a:t>fixed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48154" y="2057400"/>
            <a:ext cx="9738946" cy="4137259"/>
          </a:xfrm>
        </p:spPr>
        <p:txBody>
          <a:bodyPr>
            <a:normAutofit/>
          </a:bodyPr>
          <a:lstStyle/>
          <a:p>
            <a:r>
              <a:rPr lang="de-DE" dirty="0"/>
              <a:t>Ein Element mit "</a:t>
            </a:r>
            <a:r>
              <a:rPr lang="de-DE" dirty="0" err="1"/>
              <a:t>position</a:t>
            </a:r>
            <a:r>
              <a:rPr lang="de-DE" dirty="0"/>
              <a:t>: </a:t>
            </a:r>
            <a:r>
              <a:rPr lang="de-DE" dirty="0" err="1"/>
              <a:t>fixed</a:t>
            </a:r>
            <a:r>
              <a:rPr lang="de-DE" dirty="0"/>
              <a:t>;" wird relativ zum </a:t>
            </a:r>
            <a:r>
              <a:rPr lang="de-DE" dirty="0" err="1"/>
              <a:t>Viewport</a:t>
            </a:r>
            <a:r>
              <a:rPr lang="de-DE" dirty="0"/>
              <a:t> positioniert, was bedeutet, dass es immer an derselben Stelle bleibt, auch wenn die Seite gescrollt wird. Die Eigenschaften "top", "</a:t>
            </a:r>
            <a:r>
              <a:rPr lang="de-DE" dirty="0" err="1"/>
              <a:t>right</a:t>
            </a:r>
            <a:r>
              <a:rPr lang="de-DE" dirty="0"/>
              <a:t>", "</a:t>
            </a:r>
            <a:r>
              <a:rPr lang="de-DE" dirty="0" err="1"/>
              <a:t>bottom</a:t>
            </a:r>
            <a:r>
              <a:rPr lang="de-DE" dirty="0"/>
              <a:t>" und "</a:t>
            </a:r>
            <a:r>
              <a:rPr lang="de-DE" dirty="0" err="1"/>
              <a:t>left</a:t>
            </a:r>
            <a:r>
              <a:rPr lang="de-DE" dirty="0"/>
              <a:t>" werden verwendet, um das Element zu positionieren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/>
              <a:t>Ein fixiertes Element hinterlässt keine Lücke auf der Seite, an der es normalerweise positioniert gewesen wäre.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885" y="4099211"/>
            <a:ext cx="4534928" cy="257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2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Position: </a:t>
            </a:r>
            <a:r>
              <a:rPr lang="de-AT" dirty="0" err="1" smtClean="0"/>
              <a:t>sticky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39361" y="2280041"/>
            <a:ext cx="5773616" cy="4137259"/>
          </a:xfrm>
        </p:spPr>
        <p:txBody>
          <a:bodyPr>
            <a:normAutofit/>
          </a:bodyPr>
          <a:lstStyle/>
          <a:p>
            <a:r>
              <a:rPr lang="de-DE" dirty="0"/>
              <a:t>Ein Element mit "</a:t>
            </a:r>
            <a:r>
              <a:rPr lang="de-DE" dirty="0" err="1"/>
              <a:t>position</a:t>
            </a:r>
            <a:r>
              <a:rPr lang="de-DE" dirty="0"/>
              <a:t>: </a:t>
            </a:r>
            <a:r>
              <a:rPr lang="de-DE" dirty="0" err="1"/>
              <a:t>sticky</a:t>
            </a:r>
            <a:r>
              <a:rPr lang="de-DE" dirty="0"/>
              <a:t>;" wird basierend auf der </a:t>
            </a:r>
            <a:r>
              <a:rPr lang="de-DE" dirty="0" err="1"/>
              <a:t>Scrollposition</a:t>
            </a:r>
            <a:r>
              <a:rPr lang="de-DE" dirty="0"/>
              <a:t> des Benutzers positioniert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/>
              <a:t>Ein "</a:t>
            </a:r>
            <a:r>
              <a:rPr lang="de-DE" dirty="0" err="1"/>
              <a:t>sticky</a:t>
            </a:r>
            <a:r>
              <a:rPr lang="de-DE" dirty="0"/>
              <a:t>" Element wechselt zwischen relativ und fixiert, abhängig von der </a:t>
            </a:r>
            <a:r>
              <a:rPr lang="de-DE" dirty="0" err="1"/>
              <a:t>Scrollposition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Es </a:t>
            </a:r>
            <a:r>
              <a:rPr lang="de-DE" dirty="0"/>
              <a:t>wird relativ positioniert, bis eine bestimmte Offset-Position im </a:t>
            </a:r>
            <a:r>
              <a:rPr lang="de-DE" dirty="0" err="1"/>
              <a:t>Viewport</a:t>
            </a:r>
            <a:r>
              <a:rPr lang="de-DE" dirty="0"/>
              <a:t> erreicht ist. Dann bleibt es an dieser Stelle "kleben" (ähnlich wie "</a:t>
            </a:r>
            <a:r>
              <a:rPr lang="de-DE" dirty="0" err="1"/>
              <a:t>position</a:t>
            </a:r>
            <a:r>
              <a:rPr lang="de-DE" dirty="0"/>
              <a:t>: </a:t>
            </a:r>
            <a:r>
              <a:rPr lang="de-DE" dirty="0" err="1"/>
              <a:t>fixed</a:t>
            </a:r>
            <a:r>
              <a:rPr lang="de-DE" dirty="0"/>
              <a:t>").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257" y="2420718"/>
            <a:ext cx="5107743" cy="245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9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 Demo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941" y="1842693"/>
            <a:ext cx="5502117" cy="430567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735961" y="6236012"/>
            <a:ext cx="4720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https://appbrewery.github.io/css-positioning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Position: z-Index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39361" y="2280041"/>
            <a:ext cx="5773616" cy="4137259"/>
          </a:xfrm>
        </p:spPr>
        <p:txBody>
          <a:bodyPr>
            <a:normAutofit/>
          </a:bodyPr>
          <a:lstStyle/>
          <a:p>
            <a:r>
              <a:rPr lang="de-DE" dirty="0"/>
              <a:t>Wenn Elemente positioniert werden, können sie sich überlappen.</a:t>
            </a:r>
          </a:p>
          <a:p>
            <a:r>
              <a:rPr lang="de-DE" dirty="0"/>
              <a:t>Die Eigenschaft "z-index" legt die Stapelreihenfolge eines Elements fest (welches Element vor oder hinter den anderen platziert werden soll).</a:t>
            </a:r>
          </a:p>
          <a:p>
            <a:r>
              <a:rPr lang="de-DE" dirty="0"/>
              <a:t>Ein Element kann eine positive oder negative Stapelreihenfolge haben.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925" y="1776046"/>
            <a:ext cx="3241836" cy="299172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130" y="5092138"/>
            <a:ext cx="2591025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0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 Übung Positionierung (gemeinsam)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Übungsunterlagen CSS/Positionierung/</a:t>
            </a:r>
          </a:p>
          <a:p>
            <a:r>
              <a:rPr lang="de-AT" dirty="0" smtClean="0"/>
              <a:t>Schreibe CSS Code um das Bild unterhalb zu erzielen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733" t="1044" b="-1"/>
          <a:stretch/>
        </p:blipFill>
        <p:spPr>
          <a:xfrm>
            <a:off x="3249331" y="3156796"/>
            <a:ext cx="5143500" cy="370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Übung Flagge von Laos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5415" y="2057400"/>
            <a:ext cx="4826977" cy="4137259"/>
          </a:xfrm>
        </p:spPr>
        <p:txBody>
          <a:bodyPr>
            <a:normAutofit/>
          </a:bodyPr>
          <a:lstStyle/>
          <a:p>
            <a:r>
              <a:rPr lang="de-AT" dirty="0" smtClean="0"/>
              <a:t>Im Repository findest du ein </a:t>
            </a:r>
            <a:r>
              <a:rPr lang="de-AT" dirty="0" err="1" smtClean="0"/>
              <a:t>file</a:t>
            </a:r>
            <a:r>
              <a:rPr lang="de-AT" dirty="0" smtClean="0"/>
              <a:t> „flag.html“ im CSS Folder deiner persönlichen Codebeispiele</a:t>
            </a:r>
          </a:p>
          <a:p>
            <a:r>
              <a:rPr lang="de-AT" dirty="0" smtClean="0"/>
              <a:t>Definiere den Style des Dokuments im </a:t>
            </a:r>
            <a:r>
              <a:rPr lang="de-AT" dirty="0" err="1" smtClean="0"/>
              <a:t>head</a:t>
            </a:r>
            <a:r>
              <a:rPr lang="de-AT" dirty="0" smtClean="0"/>
              <a:t> sodass </a:t>
            </a:r>
            <a:r>
              <a:rPr lang="de-AT" dirty="0"/>
              <a:t>d</a:t>
            </a:r>
            <a:r>
              <a:rPr lang="de-AT" dirty="0" smtClean="0"/>
              <a:t>ie Flagge von Laos erscheint</a:t>
            </a:r>
          </a:p>
          <a:p>
            <a:r>
              <a:rPr lang="de-DE" dirty="0"/>
              <a:t>WICHTIG! Ändere nicht das HTML. Füge keine Klassen/IDs/Elemente hinzu. Nutze dein Wissen über das Kombinieren von </a:t>
            </a:r>
            <a:r>
              <a:rPr lang="de-DE" dirty="0" err="1" smtClean="0"/>
              <a:t>Selektoren</a:t>
            </a:r>
            <a:r>
              <a:rPr lang="de-DE" dirty="0" smtClean="0"/>
              <a:t>, Positionierung </a:t>
            </a:r>
            <a:r>
              <a:rPr lang="de-DE" dirty="0"/>
              <a:t>und die Spezifität von CSS stattdessen.</a:t>
            </a:r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7400"/>
            <a:ext cx="5830731" cy="390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5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6" y="2505059"/>
            <a:ext cx="4409527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</a:t>
            </a:r>
            <a:r>
              <a:rPr lang="de-AT" sz="3200" dirty="0" smtClean="0"/>
              <a:t>- Layout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5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Display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0" y="2057400"/>
            <a:ext cx="8915402" cy="4440115"/>
          </a:xfrm>
        </p:spPr>
        <p:txBody>
          <a:bodyPr>
            <a:normAutofit lnSpcReduction="10000"/>
          </a:bodyPr>
          <a:lstStyle/>
          <a:p>
            <a:r>
              <a:rPr lang="de-DE" dirty="0"/>
              <a:t>Die Eigenschaft "</a:t>
            </a:r>
            <a:r>
              <a:rPr lang="de-DE" dirty="0" err="1"/>
              <a:t>display</a:t>
            </a:r>
            <a:r>
              <a:rPr lang="de-DE" dirty="0"/>
              <a:t>" legt fest, wie ein Element angezeigt wird bzw. ob es angezeigt wird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/>
              <a:t>Jedes HTML-Element hat einen standardmäßigen Anzeigewert, der von seinem Typ abhängt. Der Standard-Anzeigewert für die meisten Elemente ist "block" oder "inline</a:t>
            </a:r>
            <a:r>
              <a:rPr lang="de-DE" dirty="0" smtClean="0"/>
              <a:t>".</a:t>
            </a:r>
          </a:p>
          <a:p>
            <a:r>
              <a:rPr lang="de-DE" dirty="0" smtClean="0"/>
              <a:t>Häufig verwendete Werte:</a:t>
            </a:r>
          </a:p>
          <a:p>
            <a:pPr lvl="1"/>
            <a:r>
              <a:rPr lang="de-DE" dirty="0" err="1"/>
              <a:t>n</a:t>
            </a:r>
            <a:r>
              <a:rPr lang="de-DE" dirty="0" err="1" smtClean="0"/>
              <a:t>one</a:t>
            </a:r>
            <a:r>
              <a:rPr lang="de-DE" dirty="0" smtClean="0"/>
              <a:t> (Element wird nicht angezeigt und nimmt keinen Platz ein)</a:t>
            </a:r>
          </a:p>
          <a:p>
            <a:pPr lvl="1"/>
            <a:r>
              <a:rPr lang="de-DE" dirty="0" smtClean="0"/>
              <a:t>block (kennen wir bereits)</a:t>
            </a:r>
          </a:p>
          <a:p>
            <a:pPr lvl="1"/>
            <a:r>
              <a:rPr lang="de-DE" dirty="0"/>
              <a:t>i</a:t>
            </a:r>
            <a:r>
              <a:rPr lang="de-DE" dirty="0" smtClean="0"/>
              <a:t>nline (kennen wir bereits)</a:t>
            </a:r>
          </a:p>
          <a:p>
            <a:pPr lvl="1"/>
            <a:r>
              <a:rPr lang="de-DE" dirty="0"/>
              <a:t>i</a:t>
            </a:r>
            <a:r>
              <a:rPr lang="de-DE" dirty="0" smtClean="0"/>
              <a:t>nline-block</a:t>
            </a:r>
          </a:p>
          <a:p>
            <a:pPr lvl="1"/>
            <a:r>
              <a:rPr lang="de-DE" dirty="0" err="1" smtClean="0"/>
              <a:t>flex</a:t>
            </a:r>
            <a:r>
              <a:rPr lang="de-DE" dirty="0" smtClean="0"/>
              <a:t>, </a:t>
            </a:r>
            <a:r>
              <a:rPr lang="de-DE" dirty="0" err="1" smtClean="0"/>
              <a:t>flexbox</a:t>
            </a:r>
            <a:r>
              <a:rPr lang="de-DE" dirty="0" smtClean="0"/>
              <a:t> (wird in kommenden Kapiteln behandelt)</a:t>
            </a:r>
          </a:p>
          <a:p>
            <a:pPr lvl="1"/>
            <a:r>
              <a:rPr lang="de-DE" dirty="0" err="1"/>
              <a:t>g</a:t>
            </a:r>
            <a:r>
              <a:rPr lang="de-DE" dirty="0" err="1" smtClean="0"/>
              <a:t>rid</a:t>
            </a:r>
            <a:r>
              <a:rPr lang="de-DE" dirty="0" smtClean="0"/>
              <a:t> </a:t>
            </a:r>
            <a:r>
              <a:rPr lang="de-DE" dirty="0"/>
              <a:t>(wird in kommenden </a:t>
            </a:r>
            <a:r>
              <a:rPr lang="de-DE" dirty="0" smtClean="0"/>
              <a:t>Kapiteln </a:t>
            </a:r>
            <a:r>
              <a:rPr lang="de-DE" dirty="0"/>
              <a:t>behandelt)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7892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Inline-block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0" y="2057400"/>
            <a:ext cx="6644054" cy="4137259"/>
          </a:xfrm>
        </p:spPr>
        <p:txBody>
          <a:bodyPr>
            <a:normAutofit lnSpcReduction="10000"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>lock</a:t>
            </a:r>
            <a:r>
              <a:rPr lang="de-DE" dirty="0" smtClean="0"/>
              <a:t> Elemente nehmen die gesamte Breite des Parent Elements ein und erzeugen einen Zeilenumbruch. Zusätzlich können Breite und Höhe angegeben werden</a:t>
            </a:r>
          </a:p>
          <a:p>
            <a:r>
              <a:rPr lang="de-DE" b="1" dirty="0"/>
              <a:t>i</a:t>
            </a:r>
            <a:r>
              <a:rPr lang="de-DE" b="1" dirty="0" smtClean="0"/>
              <a:t>nline</a:t>
            </a:r>
            <a:r>
              <a:rPr lang="de-DE" dirty="0" smtClean="0"/>
              <a:t> Elemente nehmen immer nur so viel Platz ein wie sie benötigen. Angabe von Breite und Höhe haben keine Auswirkungen</a:t>
            </a:r>
          </a:p>
          <a:p>
            <a:r>
              <a:rPr lang="de-DE" dirty="0" smtClean="0"/>
              <a:t>"</a:t>
            </a:r>
            <a:r>
              <a:rPr lang="de-DE" b="1" dirty="0" smtClean="0"/>
              <a:t>inline-block</a:t>
            </a:r>
            <a:r>
              <a:rPr lang="de-DE" dirty="0" smtClean="0"/>
              <a:t>„ kombiniert die Eigenschaften von block und inline indem:</a:t>
            </a:r>
          </a:p>
          <a:p>
            <a:pPr lvl="1"/>
            <a:r>
              <a:rPr lang="de-DE" dirty="0" smtClean="0"/>
              <a:t>…es </a:t>
            </a:r>
            <a:r>
              <a:rPr lang="de-DE" dirty="0"/>
              <a:t>ermöglicht, eine Breite und Höhe für das Element </a:t>
            </a:r>
            <a:r>
              <a:rPr lang="de-DE" dirty="0" smtClean="0"/>
              <a:t>festzulegen</a:t>
            </a:r>
          </a:p>
          <a:p>
            <a:pPr lvl="1"/>
            <a:r>
              <a:rPr lang="de-DE" dirty="0" smtClean="0"/>
              <a:t>…keinen Zeilenumbruch erzeugt, Elemente können nebeneinander platziert 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831" y="1751814"/>
            <a:ext cx="2644369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</a:t>
            </a:r>
            <a:r>
              <a:rPr lang="de-AT" dirty="0" err="1" smtClean="0"/>
              <a:t>Float</a:t>
            </a:r>
            <a:r>
              <a:rPr lang="de-AT" dirty="0" smtClean="0"/>
              <a:t> &amp; Clear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638299" y="1890346"/>
            <a:ext cx="8915402" cy="4137259"/>
          </a:xfrm>
        </p:spPr>
        <p:txBody>
          <a:bodyPr/>
          <a:lstStyle/>
          <a:p>
            <a:r>
              <a:rPr lang="de-DE" dirty="0"/>
              <a:t>Die CSS-Eigenschaft "</a:t>
            </a:r>
            <a:r>
              <a:rPr lang="de-DE" dirty="0" err="1"/>
              <a:t>float</a:t>
            </a:r>
            <a:r>
              <a:rPr lang="de-DE" dirty="0"/>
              <a:t>" legt fest, wie ein Element </a:t>
            </a:r>
            <a:r>
              <a:rPr lang="de-DE" dirty="0" smtClean="0"/>
              <a:t>in das restliche HTML eingebettet (umfließend) werden soll </a:t>
            </a:r>
            <a:endParaRPr lang="de-DE" dirty="0"/>
          </a:p>
          <a:p>
            <a:r>
              <a:rPr lang="de-DE" dirty="0"/>
              <a:t>Die CSS-Eigenschaft "</a:t>
            </a:r>
            <a:r>
              <a:rPr lang="de-DE" dirty="0" err="1"/>
              <a:t>clear</a:t>
            </a:r>
            <a:r>
              <a:rPr lang="de-DE" dirty="0"/>
              <a:t>" </a:t>
            </a:r>
            <a:r>
              <a:rPr lang="de-DE" dirty="0" smtClean="0"/>
              <a:t>gibt an, neben welchen Elementen das geklärte Element schweben kann und auf welcher Seite es dies tun sollte.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r="56920"/>
          <a:stretch/>
        </p:blipFill>
        <p:spPr>
          <a:xfrm>
            <a:off x="2553690" y="3710352"/>
            <a:ext cx="2985461" cy="257614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43171"/>
          <a:stretch/>
        </p:blipFill>
        <p:spPr>
          <a:xfrm>
            <a:off x="5539151" y="3710352"/>
            <a:ext cx="3938311" cy="257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1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7" y="2505059"/>
            <a:ext cx="4145758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</a:t>
            </a:r>
            <a:r>
              <a:rPr lang="de-AT" sz="3200" dirty="0" smtClean="0"/>
              <a:t>– Kombination von </a:t>
            </a:r>
            <a:r>
              <a:rPr lang="de-AT" sz="3200" dirty="0" err="1" smtClean="0"/>
              <a:t>Selektoren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3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Layout früher „Newspaper“ 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118" y="1890580"/>
            <a:ext cx="4137025" cy="4137025"/>
          </a:xfrm>
        </p:spPr>
      </p:pic>
      <p:sp>
        <p:nvSpPr>
          <p:cNvPr id="8" name="Inhaltsplatzhalter 6"/>
          <p:cNvSpPr txBox="1">
            <a:spLocks/>
          </p:cNvSpPr>
          <p:nvPr/>
        </p:nvSpPr>
        <p:spPr>
          <a:xfrm>
            <a:off x="1398587" y="2075218"/>
            <a:ext cx="5565531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"</a:t>
            </a:r>
            <a:r>
              <a:rPr lang="de-DE" dirty="0"/>
              <a:t>Block" wird verwendet für Abschnitte auf einer Webseite</a:t>
            </a:r>
            <a:r>
              <a:rPr lang="de-DE" dirty="0" smtClean="0"/>
              <a:t>.</a:t>
            </a:r>
          </a:p>
          <a:p>
            <a:r>
              <a:rPr lang="de-DE" dirty="0" smtClean="0"/>
              <a:t>"</a:t>
            </a:r>
            <a:r>
              <a:rPr lang="de-DE" dirty="0"/>
              <a:t>Inline" wird für Text verwendet.</a:t>
            </a:r>
          </a:p>
          <a:p>
            <a:r>
              <a:rPr lang="de-DE" dirty="0" smtClean="0"/>
              <a:t>"</a:t>
            </a:r>
            <a:r>
              <a:rPr lang="de-DE" dirty="0"/>
              <a:t>Table" wird für zweidimensionale Tabellendaten verwendet</a:t>
            </a:r>
            <a:r>
              <a:rPr lang="de-DE" dirty="0" smtClean="0"/>
              <a:t>.</a:t>
            </a:r>
          </a:p>
          <a:p>
            <a:r>
              <a:rPr lang="de-DE" dirty="0" smtClean="0"/>
              <a:t>"</a:t>
            </a:r>
            <a:r>
              <a:rPr lang="de-DE" dirty="0" err="1"/>
              <a:t>Positioned</a:t>
            </a:r>
            <a:r>
              <a:rPr lang="de-DE" dirty="0"/>
              <a:t>" wird für die explizite Positionierung eines Elements verwendet</a:t>
            </a:r>
            <a:r>
              <a:rPr lang="de-DE" dirty="0" smtClean="0"/>
              <a:t>.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Float</a:t>
            </a:r>
            <a:r>
              <a:rPr lang="de-DE" dirty="0" smtClean="0"/>
              <a:t>" </a:t>
            </a:r>
            <a:r>
              <a:rPr lang="de-DE" dirty="0"/>
              <a:t>wird </a:t>
            </a:r>
            <a:r>
              <a:rPr lang="de-DE" dirty="0" smtClean="0"/>
              <a:t>für Umfließende Inhalte verwendet,</a:t>
            </a:r>
            <a:br>
              <a:rPr lang="de-DE" dirty="0" smtClean="0"/>
            </a:br>
            <a:r>
              <a:rPr lang="de-DE" dirty="0" smtClean="0"/>
              <a:t>und für Ausrichtung von Elementen.</a:t>
            </a:r>
          </a:p>
          <a:p>
            <a:r>
              <a:rPr lang="de-DE" dirty="0" smtClean="0"/>
              <a:t>Wenig Bedarf nach </a:t>
            </a:r>
            <a:r>
              <a:rPr lang="de-DE" dirty="0" err="1" smtClean="0"/>
              <a:t>Responsive</a:t>
            </a:r>
            <a:r>
              <a:rPr lang="de-DE" dirty="0" smtClean="0"/>
              <a:t> Webdesign</a:t>
            </a:r>
            <a:endParaRPr lang="de-DE" dirty="0"/>
          </a:p>
          <a:p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2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Layout heute „</a:t>
            </a:r>
            <a:r>
              <a:rPr lang="de-AT" dirty="0" err="1" smtClean="0"/>
              <a:t>Responsive</a:t>
            </a:r>
            <a:r>
              <a:rPr lang="de-AT" dirty="0" smtClean="0"/>
              <a:t> Webdesign“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299" y="2174197"/>
            <a:ext cx="8915402" cy="4137259"/>
          </a:xfrm>
        </p:spPr>
        <p:txBody>
          <a:bodyPr>
            <a:normAutofit/>
          </a:bodyPr>
          <a:lstStyle/>
          <a:p>
            <a:r>
              <a:rPr lang="de-AT" sz="2000" dirty="0" smtClean="0"/>
              <a:t>Media </a:t>
            </a:r>
            <a:r>
              <a:rPr lang="de-AT" sz="2000" dirty="0" err="1" smtClean="0"/>
              <a:t>Queries</a:t>
            </a:r>
            <a:endParaRPr lang="de-AT" sz="2000" dirty="0" smtClean="0"/>
          </a:p>
          <a:p>
            <a:r>
              <a:rPr lang="de-AT" sz="2000" dirty="0" err="1" smtClean="0"/>
              <a:t>Flexbox</a:t>
            </a:r>
            <a:endParaRPr lang="de-AT" sz="2000" dirty="0" smtClean="0"/>
          </a:p>
          <a:p>
            <a:r>
              <a:rPr lang="de-AT" sz="2000" dirty="0" err="1" smtClean="0"/>
              <a:t>Grid</a:t>
            </a:r>
            <a:endParaRPr lang="de-AT" sz="2000" dirty="0" smtClean="0"/>
          </a:p>
          <a:p>
            <a:r>
              <a:rPr lang="de-AT" sz="2000" dirty="0" smtClean="0"/>
              <a:t>Frameworks</a:t>
            </a:r>
            <a:endParaRPr lang="en-US" sz="2000" dirty="0" smtClean="0"/>
          </a:p>
          <a:p>
            <a:pPr lvl="1"/>
            <a:r>
              <a:rPr lang="de-AT" sz="1800" dirty="0" smtClean="0"/>
              <a:t>Bootstrap</a:t>
            </a:r>
          </a:p>
          <a:p>
            <a:pPr lvl="1"/>
            <a:r>
              <a:rPr lang="de-AT" sz="1800" dirty="0" smtClean="0"/>
              <a:t>Material UI</a:t>
            </a:r>
          </a:p>
          <a:p>
            <a:pPr lvl="1"/>
            <a:r>
              <a:rPr lang="de-AT" sz="1800" dirty="0" smtClean="0"/>
              <a:t>…</a:t>
            </a:r>
          </a:p>
        </p:txBody>
      </p:sp>
      <p:pic>
        <p:nvPicPr>
          <p:cNvPr id="1028" name="Picture 4" descr="https://webvisio.de/wp-content/uploads/2020/03/Responsive-Webde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65" y="2406603"/>
            <a:ext cx="6685722" cy="308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0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Media </a:t>
            </a:r>
            <a:r>
              <a:rPr lang="de-AT" dirty="0" err="1" smtClean="0"/>
              <a:t>Queries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3047" y="2057400"/>
            <a:ext cx="5855805" cy="4137259"/>
          </a:xfrm>
        </p:spPr>
        <p:txBody>
          <a:bodyPr>
            <a:normAutofit/>
          </a:bodyPr>
          <a:lstStyle/>
          <a:p>
            <a:r>
              <a:rPr lang="de-DE" dirty="0" smtClean="0"/>
              <a:t>Media </a:t>
            </a:r>
            <a:r>
              <a:rPr lang="de-DE" dirty="0" err="1" smtClean="0"/>
              <a:t>Queries</a:t>
            </a:r>
            <a:r>
              <a:rPr lang="de-DE" dirty="0" smtClean="0"/>
              <a:t> werden verwendet, </a:t>
            </a:r>
            <a:r>
              <a:rPr lang="de-DE" dirty="0"/>
              <a:t>um </a:t>
            </a:r>
            <a:r>
              <a:rPr lang="de-DE" dirty="0" smtClean="0"/>
              <a:t>auf Eigenschaften der Anzeige zu reagieren</a:t>
            </a:r>
            <a:endParaRPr lang="de-DE" dirty="0"/>
          </a:p>
          <a:p>
            <a:pPr lvl="1"/>
            <a:r>
              <a:rPr lang="de-DE" dirty="0" smtClean="0"/>
              <a:t>Breite </a:t>
            </a:r>
            <a:r>
              <a:rPr lang="de-DE" dirty="0"/>
              <a:t>und Höhe </a:t>
            </a:r>
            <a:r>
              <a:rPr lang="de-DE" dirty="0" smtClean="0"/>
              <a:t>der Anzeige</a:t>
            </a:r>
          </a:p>
          <a:p>
            <a:pPr lvl="1"/>
            <a:r>
              <a:rPr lang="de-DE" dirty="0" smtClean="0"/>
              <a:t>Ausrichtung </a:t>
            </a:r>
            <a:r>
              <a:rPr lang="de-DE" dirty="0"/>
              <a:t>(befindet sich das Tablet/Handy im Quer- oder Hochformat?)</a:t>
            </a:r>
          </a:p>
          <a:p>
            <a:pPr lvl="1"/>
            <a:r>
              <a:rPr lang="de-DE" dirty="0" smtClean="0"/>
              <a:t>Auflösung</a:t>
            </a:r>
          </a:p>
          <a:p>
            <a:r>
              <a:rPr lang="de-DE" dirty="0" smtClean="0"/>
              <a:t>Die </a:t>
            </a:r>
            <a:r>
              <a:rPr lang="de-DE" dirty="0"/>
              <a:t>Verwendung von Media </a:t>
            </a:r>
            <a:r>
              <a:rPr lang="de-DE" dirty="0" err="1"/>
              <a:t>Queries</a:t>
            </a:r>
            <a:r>
              <a:rPr lang="de-DE" dirty="0"/>
              <a:t> ist eine beliebte Technik, um ein maßgeschneidertes Stylesheet für Desktop-Computer, Laptops, Tablets und Mobiltelefone (wie iPhone und Android-Telefone) bereitzustellen.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018" y="2276061"/>
            <a:ext cx="4942165" cy="155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Übungsprojekt Webdesign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3047" y="2057400"/>
            <a:ext cx="5368788" cy="4137259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Übungsbeispiel CSS/Web Design Agency Project</a:t>
            </a:r>
            <a:endParaRPr lang="de-DE" dirty="0"/>
          </a:p>
          <a:p>
            <a:r>
              <a:rPr lang="de-DE" dirty="0" smtClean="0"/>
              <a:t>Schreibe CSS Code um ein Layout, ähnlich dem Layout in der Lösung zu erzielen.</a:t>
            </a:r>
          </a:p>
          <a:p>
            <a:r>
              <a:rPr lang="de-DE" dirty="0" smtClean="0"/>
              <a:t>Wichtige Layout Elemente:</a:t>
            </a:r>
          </a:p>
          <a:p>
            <a:pPr lvl="1"/>
            <a:r>
              <a:rPr lang="de-DE" dirty="0" smtClean="0"/>
              <a:t>2 Blöcke nebeneinander</a:t>
            </a:r>
          </a:p>
          <a:p>
            <a:pPr lvl="1"/>
            <a:r>
              <a:rPr lang="de-DE" dirty="0" smtClean="0"/>
              <a:t>Fließender Text um Bild</a:t>
            </a:r>
          </a:p>
          <a:p>
            <a:pPr lvl="1"/>
            <a:r>
              <a:rPr lang="de-DE" dirty="0" err="1" smtClean="0"/>
              <a:t>Responsive</a:t>
            </a:r>
            <a:r>
              <a:rPr lang="de-DE" dirty="0" smtClean="0"/>
              <a:t> Design (</a:t>
            </a:r>
            <a:r>
              <a:rPr lang="de-DE" dirty="0"/>
              <a:t>B</a:t>
            </a:r>
            <a:r>
              <a:rPr lang="de-DE" dirty="0" smtClean="0"/>
              <a:t>löcke untereinander bei schmaler Bildschirm-Breite)</a:t>
            </a:r>
            <a:endParaRPr lang="en-US" dirty="0" smtClean="0"/>
          </a:p>
          <a:p>
            <a:r>
              <a:rPr lang="en-US" dirty="0" err="1" smtClean="0"/>
              <a:t>Lösungsurl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://holdo89.github.io/Web-Design-Agency-Project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de-DE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677" y="2366718"/>
            <a:ext cx="5692187" cy="253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</a:t>
            </a:r>
            <a:r>
              <a:rPr lang="de-AT" dirty="0" err="1" smtClean="0"/>
              <a:t>Flexbox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 fontScale="85000" lnSpcReduction="10000"/>
          </a:bodyPr>
          <a:lstStyle/>
          <a:p>
            <a:r>
              <a:rPr lang="de-DE" dirty="0" smtClean="0"/>
              <a:t>Das Modul für das flexible Box-Layout erleichtert die Gestaltung flexibler, reaktionsfähiger </a:t>
            </a:r>
            <a:r>
              <a:rPr lang="de-DE" dirty="0" err="1" smtClean="0"/>
              <a:t>Layoutstrukturen</a:t>
            </a:r>
            <a:r>
              <a:rPr lang="de-DE" dirty="0" smtClean="0"/>
              <a:t>.</a:t>
            </a:r>
          </a:p>
          <a:p>
            <a:r>
              <a:rPr lang="de-DE" dirty="0" smtClean="0"/>
              <a:t>Anwendungsbereich eher bei 1-dimensionale Strukturen</a:t>
            </a:r>
          </a:p>
          <a:p>
            <a:r>
              <a:rPr lang="de-DE" dirty="0"/>
              <a:t>Ein flexibles Layout muss ein übergeordnetes Element haben, bei dem die Eigenschaft "</a:t>
            </a:r>
            <a:r>
              <a:rPr lang="de-DE" dirty="0" err="1"/>
              <a:t>display</a:t>
            </a:r>
            <a:r>
              <a:rPr lang="de-DE" dirty="0"/>
              <a:t>" auf "</a:t>
            </a:r>
            <a:r>
              <a:rPr lang="de-DE" dirty="0" err="1"/>
              <a:t>flex</a:t>
            </a:r>
            <a:r>
              <a:rPr lang="de-DE" dirty="0"/>
              <a:t>" gesetzt ist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/>
              <a:t>Die direkten </a:t>
            </a:r>
            <a:r>
              <a:rPr lang="de-DE" dirty="0" smtClean="0"/>
              <a:t>Child-Elemente </a:t>
            </a:r>
            <a:r>
              <a:rPr lang="de-DE" dirty="0"/>
              <a:t>des flexiblen Containers werden automatisch zu flexiblen Elementen</a:t>
            </a:r>
            <a:r>
              <a:rPr lang="de-DE" dirty="0" smtClean="0"/>
              <a:t>.</a:t>
            </a:r>
          </a:p>
          <a:p>
            <a:r>
              <a:rPr lang="de-DE" dirty="0" smtClean="0"/>
              <a:t>Über weitere Flex-Eigenschaften kann das Layout genau definiert werden</a:t>
            </a:r>
          </a:p>
          <a:p>
            <a:pPr lvl="1"/>
            <a:r>
              <a:rPr lang="de-DE" dirty="0" smtClean="0"/>
              <a:t>Flex-</a:t>
            </a:r>
            <a:r>
              <a:rPr lang="de-DE" dirty="0" err="1" smtClean="0"/>
              <a:t>direction</a:t>
            </a:r>
            <a:endParaRPr lang="de-DE" dirty="0" smtClean="0"/>
          </a:p>
          <a:p>
            <a:pPr lvl="1"/>
            <a:r>
              <a:rPr lang="de-DE" dirty="0" err="1" smtClean="0"/>
              <a:t>Align</a:t>
            </a:r>
            <a:r>
              <a:rPr lang="de-DE" dirty="0" smtClean="0"/>
              <a:t>-items</a:t>
            </a:r>
          </a:p>
          <a:p>
            <a:pPr lvl="1"/>
            <a:r>
              <a:rPr lang="de-DE" dirty="0" err="1" smtClean="0"/>
              <a:t>Justify</a:t>
            </a:r>
            <a:r>
              <a:rPr lang="de-DE" dirty="0" smtClean="0"/>
              <a:t>-content</a:t>
            </a:r>
          </a:p>
          <a:p>
            <a:pPr lvl="1"/>
            <a:r>
              <a:rPr lang="de-DE" dirty="0" err="1" smtClean="0"/>
              <a:t>Align</a:t>
            </a:r>
            <a:r>
              <a:rPr lang="de-DE" dirty="0" smtClean="0"/>
              <a:t>-content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t="1450"/>
          <a:stretch/>
        </p:blipFill>
        <p:spPr>
          <a:xfrm>
            <a:off x="7125684" y="2057400"/>
            <a:ext cx="3642632" cy="265470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16" y="5161085"/>
            <a:ext cx="4289008" cy="132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8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</a:t>
            </a:r>
            <a:r>
              <a:rPr lang="de-AT" dirty="0" err="1" smtClean="0"/>
              <a:t>Grid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5785" y="2057400"/>
            <a:ext cx="6318738" cy="4137259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Das CSS </a:t>
            </a:r>
            <a:r>
              <a:rPr lang="de-DE" dirty="0" err="1"/>
              <a:t>Grid</a:t>
            </a:r>
            <a:r>
              <a:rPr lang="de-DE" dirty="0"/>
              <a:t> Layout-Modul bietet ein Rastersystem für das Layout, mit Zeilen und Spalten, </a:t>
            </a:r>
            <a:endParaRPr lang="de-DE" dirty="0" smtClean="0"/>
          </a:p>
          <a:p>
            <a:r>
              <a:rPr lang="de-DE" dirty="0" smtClean="0"/>
              <a:t>Anwendung eher bei Layout-Strukturen in 2 Dimensionen.</a:t>
            </a:r>
          </a:p>
          <a:p>
            <a:r>
              <a:rPr lang="de-DE" dirty="0"/>
              <a:t>Die Eigenschaft "</a:t>
            </a:r>
            <a:r>
              <a:rPr lang="de-DE" b="1" dirty="0" err="1"/>
              <a:t>grid</a:t>
            </a:r>
            <a:r>
              <a:rPr lang="de-DE" b="1" dirty="0"/>
              <a:t>-template-</a:t>
            </a:r>
            <a:r>
              <a:rPr lang="de-DE" b="1" dirty="0" err="1"/>
              <a:t>columns</a:t>
            </a:r>
            <a:r>
              <a:rPr lang="de-DE" dirty="0"/>
              <a:t>" definiert die Anzahl der Spalten in Ihrem Rasterlayout und kann die Breite jeder Spalte festlegen</a:t>
            </a:r>
            <a:r>
              <a:rPr lang="de-DE" dirty="0" smtClean="0"/>
              <a:t>.</a:t>
            </a:r>
          </a:p>
          <a:p>
            <a:r>
              <a:rPr lang="de-DE" dirty="0"/>
              <a:t>Die Eigenschaft "</a:t>
            </a:r>
            <a:r>
              <a:rPr lang="de-DE" dirty="0" err="1"/>
              <a:t>grid</a:t>
            </a:r>
            <a:r>
              <a:rPr lang="de-DE" dirty="0"/>
              <a:t>-template-</a:t>
            </a:r>
            <a:r>
              <a:rPr lang="de-DE" dirty="0" err="1"/>
              <a:t>columns</a:t>
            </a:r>
            <a:r>
              <a:rPr lang="de-DE" dirty="0"/>
              <a:t>" kann auch verwendet werden, um die </a:t>
            </a:r>
            <a:r>
              <a:rPr lang="de-DE" dirty="0" smtClean="0"/>
              <a:t>Breite </a:t>
            </a:r>
            <a:r>
              <a:rPr lang="de-DE" dirty="0"/>
              <a:t>der Spalten festzulegen</a:t>
            </a:r>
            <a:r>
              <a:rPr lang="de-DE" dirty="0" smtClean="0"/>
              <a:t>.</a:t>
            </a:r>
          </a:p>
          <a:p>
            <a:r>
              <a:rPr lang="de-DE" dirty="0"/>
              <a:t>Die Eigenschaft "</a:t>
            </a:r>
            <a:r>
              <a:rPr lang="de-DE" b="1" dirty="0" err="1"/>
              <a:t>grid</a:t>
            </a:r>
            <a:r>
              <a:rPr lang="de-DE" b="1" dirty="0"/>
              <a:t>-template-</a:t>
            </a:r>
            <a:r>
              <a:rPr lang="de-DE" b="1" dirty="0" err="1"/>
              <a:t>rows</a:t>
            </a:r>
            <a:r>
              <a:rPr lang="de-DE" dirty="0"/>
              <a:t>" definiert die Höhe jeder Zeile</a:t>
            </a:r>
            <a:r>
              <a:rPr lang="de-DE" dirty="0" smtClean="0"/>
              <a:t>.</a:t>
            </a:r>
          </a:p>
          <a:p>
            <a:r>
              <a:rPr lang="de-DE" dirty="0" smtClean="0"/>
              <a:t>Mit der Eigenschaft „</a:t>
            </a:r>
            <a:r>
              <a:rPr lang="de-DE" b="1" dirty="0" err="1" smtClean="0"/>
              <a:t>gap</a:t>
            </a:r>
            <a:r>
              <a:rPr lang="de-DE" dirty="0" smtClean="0"/>
              <a:t>“ wird der Abstand zwischen Zeilen und Spalten definiert (erster Wert = Zeile, zweiter Wert = Spalte)</a:t>
            </a:r>
          </a:p>
          <a:p>
            <a:endParaRPr lang="de-DE" dirty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801" y="1685046"/>
            <a:ext cx="4029414" cy="28948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801" y="4699508"/>
            <a:ext cx="4236736" cy="202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7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„Hausaufgabe“ </a:t>
            </a:r>
            <a:r>
              <a:rPr lang="de-AT" dirty="0" err="1" smtClean="0"/>
              <a:t>Flexbox</a:t>
            </a:r>
            <a:r>
              <a:rPr lang="de-AT" dirty="0" smtClean="0"/>
              <a:t> &amp; </a:t>
            </a:r>
            <a:r>
              <a:rPr lang="de-AT" dirty="0" err="1" smtClean="0"/>
              <a:t>Grid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0" y="2057400"/>
            <a:ext cx="5703277" cy="4137259"/>
          </a:xfrm>
        </p:spPr>
        <p:txBody>
          <a:bodyPr/>
          <a:lstStyle/>
          <a:p>
            <a:r>
              <a:rPr lang="de-AT" dirty="0" err="1" smtClean="0"/>
              <a:t>Flexbox</a:t>
            </a:r>
            <a:r>
              <a:rPr lang="de-AT" dirty="0" smtClean="0"/>
              <a:t> und </a:t>
            </a:r>
            <a:r>
              <a:rPr lang="de-AT" dirty="0" err="1" smtClean="0"/>
              <a:t>Grid</a:t>
            </a:r>
            <a:r>
              <a:rPr lang="de-AT" dirty="0" smtClean="0"/>
              <a:t> bieten viele Eigenschaften mit denen man das Layout definieren kann. Versuche dir einen groben Überblick zu verschaffen, über die Möglichkeiten die sich mit diesen beiden Modulen ergeben. </a:t>
            </a:r>
            <a:br>
              <a:rPr lang="de-AT" dirty="0" smtClean="0"/>
            </a:br>
            <a:r>
              <a:rPr lang="de-AT" dirty="0" smtClean="0"/>
              <a:t>In der kommenden Einheit werden wir die beiden Module im Detail gemeinsam besprechen.</a:t>
            </a:r>
          </a:p>
          <a:p>
            <a:r>
              <a:rPr lang="de-AT" dirty="0" err="1" smtClean="0"/>
              <a:t>Flexbox</a:t>
            </a:r>
            <a:r>
              <a:rPr lang="de-AT" dirty="0" smtClean="0"/>
              <a:t>:</a:t>
            </a:r>
            <a:br>
              <a:rPr lang="de-AT" dirty="0" smtClean="0"/>
            </a:br>
            <a:r>
              <a:rPr lang="de-AT" dirty="0" smtClean="0">
                <a:hlinkClick r:id="rId2"/>
              </a:rPr>
              <a:t>https</a:t>
            </a:r>
            <a:r>
              <a:rPr lang="de-AT" dirty="0">
                <a:hlinkClick r:id="rId2"/>
              </a:rPr>
              <a:t>://</a:t>
            </a:r>
            <a:r>
              <a:rPr lang="de-AT" dirty="0" smtClean="0">
                <a:hlinkClick r:id="rId2"/>
              </a:rPr>
              <a:t>www.w3schools.com/css/css3_flexbox.asp</a:t>
            </a:r>
            <a:r>
              <a:rPr lang="de-AT" dirty="0" smtClean="0"/>
              <a:t>  </a:t>
            </a:r>
          </a:p>
          <a:p>
            <a:r>
              <a:rPr lang="de-AT" dirty="0" err="1" smtClean="0"/>
              <a:t>Grid</a:t>
            </a:r>
            <a:r>
              <a:rPr lang="de-AT" dirty="0"/>
              <a:t>: 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>
                <a:hlinkClick r:id="rId3"/>
              </a:rPr>
              <a:t>https</a:t>
            </a:r>
            <a:r>
              <a:rPr lang="de-AT" dirty="0">
                <a:hlinkClick r:id="rId3"/>
              </a:rPr>
              <a:t>://</a:t>
            </a:r>
            <a:r>
              <a:rPr lang="de-AT" dirty="0" smtClean="0">
                <a:hlinkClick r:id="rId3"/>
              </a:rPr>
              <a:t>www.w3schools.com/css/css_grid.asp</a:t>
            </a:r>
            <a:r>
              <a:rPr lang="de-AT" dirty="0" smtClean="0"/>
              <a:t> 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324" y="2057400"/>
            <a:ext cx="4289008" cy="132733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324" y="3644431"/>
            <a:ext cx="4289008" cy="204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768185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10231316" cy="1371600"/>
          </a:xfrm>
        </p:spPr>
        <p:txBody>
          <a:bodyPr/>
          <a:lstStyle/>
          <a:p>
            <a:r>
              <a:rPr lang="de-AT" dirty="0" smtClean="0"/>
              <a:t>Kombination von </a:t>
            </a:r>
            <a:r>
              <a:rPr lang="de-AT" dirty="0" err="1" smtClean="0"/>
              <a:t>Selektoren</a:t>
            </a:r>
            <a:r>
              <a:rPr lang="de-AT" dirty="0" smtClean="0"/>
              <a:t>: Element spezifizieren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Indem man </a:t>
            </a:r>
            <a:r>
              <a:rPr lang="de-DE" dirty="0" err="1"/>
              <a:t>Selektoren</a:t>
            </a:r>
            <a:r>
              <a:rPr lang="de-DE" dirty="0"/>
              <a:t> ohne Abstand aneinander schreibt, kann man ein </a:t>
            </a:r>
            <a:r>
              <a:rPr lang="de-DE" dirty="0" smtClean="0"/>
              <a:t>Element </a:t>
            </a:r>
            <a:r>
              <a:rPr lang="de-DE" dirty="0"/>
              <a:t>genauer </a:t>
            </a:r>
            <a:r>
              <a:rPr lang="de-DE" dirty="0" smtClean="0"/>
              <a:t>spezifizieren</a:t>
            </a:r>
            <a:r>
              <a:rPr lang="de-DE" dirty="0"/>
              <a:t>. Die kombinierten </a:t>
            </a:r>
            <a:r>
              <a:rPr lang="de-DE" dirty="0" err="1"/>
              <a:t>Selektoren</a:t>
            </a:r>
            <a:r>
              <a:rPr lang="de-DE" dirty="0"/>
              <a:t> betreffen dann das selbe Element. </a:t>
            </a:r>
            <a:endParaRPr lang="de-DE" dirty="0" smtClean="0"/>
          </a:p>
          <a:p>
            <a:r>
              <a:rPr lang="de-DE" dirty="0" smtClean="0"/>
              <a:t>Wird </a:t>
            </a:r>
            <a:r>
              <a:rPr lang="de-DE" dirty="0"/>
              <a:t>ein Tag </a:t>
            </a:r>
            <a:r>
              <a:rPr lang="de-DE" dirty="0" err="1"/>
              <a:t>Selektor</a:t>
            </a:r>
            <a:r>
              <a:rPr lang="de-DE" dirty="0"/>
              <a:t> dabei kombiniert, so muss dieser an erster Stelle stehen (da </a:t>
            </a:r>
            <a:r>
              <a:rPr lang="de-DE" dirty="0" smtClean="0"/>
              <a:t>kein </a:t>
            </a:r>
            <a:r>
              <a:rPr lang="de-DE" dirty="0" err="1" smtClean="0"/>
              <a:t>Prefix</a:t>
            </a:r>
            <a:r>
              <a:rPr lang="de-DE" dirty="0" smtClean="0"/>
              <a:t>-Zeichen davor steht).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4379817"/>
            <a:ext cx="9369670" cy="121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4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Kombination von </a:t>
            </a:r>
            <a:r>
              <a:rPr lang="de-AT" dirty="0" err="1" smtClean="0"/>
              <a:t>Selektoren</a:t>
            </a:r>
            <a:r>
              <a:rPr lang="de-AT" dirty="0" smtClean="0"/>
              <a:t>: ODER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 kann </a:t>
            </a:r>
            <a:r>
              <a:rPr lang="de-DE" dirty="0" err="1" smtClean="0"/>
              <a:t>Selektoren</a:t>
            </a:r>
            <a:r>
              <a:rPr lang="de-DE" dirty="0" smtClean="0"/>
              <a:t> </a:t>
            </a:r>
            <a:r>
              <a:rPr lang="de-DE" dirty="0"/>
              <a:t>auch miteinander </a:t>
            </a:r>
            <a:r>
              <a:rPr lang="de-DE" dirty="0" smtClean="0"/>
              <a:t>kombinieren dabei </a:t>
            </a:r>
            <a:r>
              <a:rPr lang="de-DE" dirty="0"/>
              <a:t>gibt es verschiedene Möglichkeiten, sie miteinander zu verknüpfen. </a:t>
            </a:r>
            <a:endParaRPr lang="de-DE" dirty="0" smtClean="0"/>
          </a:p>
          <a:p>
            <a:r>
              <a:rPr lang="de-DE" dirty="0" smtClean="0"/>
              <a:t>Trennt </a:t>
            </a:r>
            <a:r>
              <a:rPr lang="de-DE" dirty="0"/>
              <a:t>man zwei </a:t>
            </a:r>
            <a:r>
              <a:rPr lang="de-DE" dirty="0" err="1"/>
              <a:t>Selektoren</a:t>
            </a:r>
            <a:r>
              <a:rPr lang="de-DE" dirty="0"/>
              <a:t> mit , (Komma) so ist das ein ODER.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54" y="3760551"/>
            <a:ext cx="8035745" cy="104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3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Kombination von </a:t>
            </a:r>
            <a:r>
              <a:rPr lang="de-AT" dirty="0" err="1" smtClean="0"/>
              <a:t>Selektoren</a:t>
            </a:r>
            <a:r>
              <a:rPr lang="de-AT" dirty="0" smtClean="0"/>
              <a:t>: INNERHALB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Trennt man </a:t>
            </a:r>
            <a:r>
              <a:rPr lang="de-DE" dirty="0" err="1"/>
              <a:t>Selektoren</a:t>
            </a:r>
            <a:r>
              <a:rPr lang="de-DE" dirty="0"/>
              <a:t> mit </a:t>
            </a:r>
            <a:r>
              <a:rPr lang="de-DE" dirty="0" err="1"/>
              <a:t>leerzeichen</a:t>
            </a:r>
            <a:r>
              <a:rPr lang="de-DE" dirty="0"/>
              <a:t>, so wird das </a:t>
            </a:r>
            <a:r>
              <a:rPr lang="de-DE" dirty="0" err="1"/>
              <a:t>zweitere</a:t>
            </a:r>
            <a:r>
              <a:rPr lang="de-DE" dirty="0"/>
              <a:t> ausgewählt, welches sich in ersterem </a:t>
            </a:r>
            <a:r>
              <a:rPr lang="de-DE" dirty="0" smtClean="0"/>
              <a:t>befindet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Es </a:t>
            </a:r>
            <a:r>
              <a:rPr lang="de-DE" dirty="0"/>
              <a:t>muss dabei kein direktes </a:t>
            </a:r>
            <a:r>
              <a:rPr lang="de-DE" dirty="0" err="1"/>
              <a:t>Children</a:t>
            </a:r>
            <a:r>
              <a:rPr lang="de-DE" dirty="0"/>
              <a:t> sein, sondern kann auch tiefer liegen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99" y="3553228"/>
            <a:ext cx="9923585" cy="285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3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10231316" cy="1371600"/>
          </a:xfrm>
        </p:spPr>
        <p:txBody>
          <a:bodyPr/>
          <a:lstStyle/>
          <a:p>
            <a:r>
              <a:rPr lang="de-AT" dirty="0" smtClean="0"/>
              <a:t>Kombination von </a:t>
            </a:r>
            <a:r>
              <a:rPr lang="de-AT" dirty="0" err="1" smtClean="0"/>
              <a:t>Selektoren</a:t>
            </a:r>
            <a:r>
              <a:rPr lang="de-AT" dirty="0" smtClean="0"/>
              <a:t>: DIREKT INNERHALB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Trennt man </a:t>
            </a:r>
            <a:r>
              <a:rPr lang="de-DE" dirty="0" err="1"/>
              <a:t>Selektoren</a:t>
            </a:r>
            <a:r>
              <a:rPr lang="de-DE" dirty="0"/>
              <a:t> mit &gt;, so wird das </a:t>
            </a:r>
            <a:r>
              <a:rPr lang="de-DE" dirty="0" err="1"/>
              <a:t>zweitere</a:t>
            </a:r>
            <a:r>
              <a:rPr lang="de-DE" dirty="0"/>
              <a:t> ausgewählt, welches sich direkt in ersterem </a:t>
            </a:r>
            <a:r>
              <a:rPr lang="de-DE" dirty="0" smtClean="0"/>
              <a:t>befindet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Es </a:t>
            </a:r>
            <a:r>
              <a:rPr lang="de-DE" dirty="0"/>
              <a:t>muss dabei ein direktes </a:t>
            </a:r>
            <a:r>
              <a:rPr lang="de-DE" dirty="0" err="1"/>
              <a:t>Children</a:t>
            </a:r>
            <a:r>
              <a:rPr lang="de-DE" dirty="0"/>
              <a:t> sein!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655638"/>
            <a:ext cx="9345504" cy="273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2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10231316" cy="1371600"/>
          </a:xfrm>
        </p:spPr>
        <p:txBody>
          <a:bodyPr/>
          <a:lstStyle/>
          <a:p>
            <a:r>
              <a:rPr lang="de-AT" dirty="0" smtClean="0"/>
              <a:t>Kombination von </a:t>
            </a:r>
            <a:r>
              <a:rPr lang="de-AT" dirty="0" err="1" smtClean="0"/>
              <a:t>Selektoren</a:t>
            </a:r>
            <a:r>
              <a:rPr lang="de-AT" dirty="0" smtClean="0"/>
              <a:t>: UNTERHALB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Trennt man </a:t>
            </a:r>
            <a:r>
              <a:rPr lang="de-DE" dirty="0" err="1"/>
              <a:t>Selektoren</a:t>
            </a:r>
            <a:r>
              <a:rPr lang="de-DE" dirty="0"/>
              <a:t> mit ~ (Tilde), so wird das </a:t>
            </a:r>
            <a:r>
              <a:rPr lang="de-DE" dirty="0" err="1"/>
              <a:t>zweitere</a:t>
            </a:r>
            <a:r>
              <a:rPr lang="de-DE" dirty="0"/>
              <a:t> ausgewählt, welches sich unterhalb von ersterem </a:t>
            </a:r>
            <a:r>
              <a:rPr lang="de-DE" dirty="0" smtClean="0"/>
              <a:t>befindet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Es </a:t>
            </a:r>
            <a:r>
              <a:rPr lang="de-DE" dirty="0"/>
              <a:t>muss dabei nicht direkt anschließend stehen, es können andere Elemente dazwischen stehen.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4126029"/>
            <a:ext cx="8943420" cy="179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10231316" cy="1371600"/>
          </a:xfrm>
        </p:spPr>
        <p:txBody>
          <a:bodyPr/>
          <a:lstStyle/>
          <a:p>
            <a:r>
              <a:rPr lang="de-AT" dirty="0" smtClean="0"/>
              <a:t>Kombination von </a:t>
            </a:r>
            <a:r>
              <a:rPr lang="de-AT" dirty="0" err="1" smtClean="0"/>
              <a:t>Selektoren</a:t>
            </a:r>
            <a:r>
              <a:rPr lang="de-AT" dirty="0" smtClean="0"/>
              <a:t>: DIREKT UNTERHALB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Trennt man </a:t>
            </a:r>
            <a:r>
              <a:rPr lang="de-DE" dirty="0" err="1"/>
              <a:t>Selektoren</a:t>
            </a:r>
            <a:r>
              <a:rPr lang="de-DE" dirty="0"/>
              <a:t> mit + (Plus), so wird das </a:t>
            </a:r>
            <a:r>
              <a:rPr lang="de-DE" dirty="0" err="1"/>
              <a:t>zweitere</a:t>
            </a:r>
            <a:r>
              <a:rPr lang="de-DE" dirty="0"/>
              <a:t> ausgewählt, welches sich direkt unterhalb von ersterem </a:t>
            </a:r>
            <a:r>
              <a:rPr lang="de-DE" dirty="0" smtClean="0"/>
              <a:t>befindet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Es </a:t>
            </a:r>
            <a:r>
              <a:rPr lang="de-DE" dirty="0"/>
              <a:t>muss dabei direkt anschließend stehen!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69" y="3807069"/>
            <a:ext cx="8880739" cy="200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8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1591</Words>
  <Application>Microsoft Office PowerPoint</Application>
  <PresentationFormat>Breitbild</PresentationFormat>
  <Paragraphs>168</Paragraphs>
  <Slides>37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1" baseType="lpstr">
      <vt:lpstr>Arial</vt:lpstr>
      <vt:lpstr>Avenir Next LT Pro</vt:lpstr>
      <vt:lpstr>Avenir Next LT Pro Light</vt:lpstr>
      <vt:lpstr>EncaseVTI</vt:lpstr>
      <vt:lpstr>CSS – Grundlagen II</vt:lpstr>
      <vt:lpstr>Übersicht</vt:lpstr>
      <vt:lpstr>CSS – Kombination von Selektoren</vt:lpstr>
      <vt:lpstr>Kombination von Selektoren: Element spezifizieren</vt:lpstr>
      <vt:lpstr>Kombination von Selektoren: ODER</vt:lpstr>
      <vt:lpstr>Kombination von Selektoren: INNERHALB</vt:lpstr>
      <vt:lpstr>Kombination von Selektoren: DIREKT INNERHALB</vt:lpstr>
      <vt:lpstr>Kombination von Selektoren: UNTERHALB</vt:lpstr>
      <vt:lpstr>Kombination von Selektoren: DIREKT UNTERHALB</vt:lpstr>
      <vt:lpstr>Übung zu Kombination von Selektoren</vt:lpstr>
      <vt:lpstr>CSS – Kaskade</vt:lpstr>
      <vt:lpstr>CSS Kaskade</vt:lpstr>
      <vt:lpstr>CSS Kaskade</vt:lpstr>
      <vt:lpstr>Berechnung der Spezifität</vt:lpstr>
      <vt:lpstr>CSS - Position</vt:lpstr>
      <vt:lpstr>CSS Position</vt:lpstr>
      <vt:lpstr>CSS Position: static</vt:lpstr>
      <vt:lpstr>CSS Position: relative</vt:lpstr>
      <vt:lpstr>CSS Position: absolute</vt:lpstr>
      <vt:lpstr>CSS Position: fixed</vt:lpstr>
      <vt:lpstr>CSS Position: sticky</vt:lpstr>
      <vt:lpstr>CSS Position Demo</vt:lpstr>
      <vt:lpstr>CSS Position: z-Index</vt:lpstr>
      <vt:lpstr>CSS Position Übung Positionierung (gemeinsam)</vt:lpstr>
      <vt:lpstr>CSS Übung Flagge von Laos</vt:lpstr>
      <vt:lpstr>CSS - Layout</vt:lpstr>
      <vt:lpstr>CSS Display</vt:lpstr>
      <vt:lpstr>CSS Inline-block</vt:lpstr>
      <vt:lpstr>CSS Float &amp; Clear</vt:lpstr>
      <vt:lpstr>CSS Layout früher „Newspaper“ </vt:lpstr>
      <vt:lpstr>CSS Layout heute „Responsive Webdesign“</vt:lpstr>
      <vt:lpstr>CSS Media Queries</vt:lpstr>
      <vt:lpstr>CSS Übungsprojekt Webdesign</vt:lpstr>
      <vt:lpstr>CSS Flexbox</vt:lpstr>
      <vt:lpstr>CSS Grid</vt:lpstr>
      <vt:lpstr>„Hausaufgabe“ Flexbox &amp; Grid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90</cp:revision>
  <dcterms:created xsi:type="dcterms:W3CDTF">2023-08-23T09:07:38Z</dcterms:created>
  <dcterms:modified xsi:type="dcterms:W3CDTF">2023-10-07T05:47:53Z</dcterms:modified>
</cp:coreProperties>
</file>