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24" r:id="rId4"/>
    <p:sldId id="311" r:id="rId5"/>
    <p:sldId id="305" r:id="rId6"/>
    <p:sldId id="306" r:id="rId7"/>
    <p:sldId id="307" r:id="rId8"/>
    <p:sldId id="308" r:id="rId9"/>
    <p:sldId id="310" r:id="rId10"/>
    <p:sldId id="327" r:id="rId11"/>
    <p:sldId id="325" r:id="rId12"/>
    <p:sldId id="313" r:id="rId13"/>
    <p:sldId id="341" r:id="rId14"/>
    <p:sldId id="314" r:id="rId15"/>
    <p:sldId id="326" r:id="rId16"/>
    <p:sldId id="316" r:id="rId17"/>
    <p:sldId id="317" r:id="rId18"/>
    <p:sldId id="319" r:id="rId19"/>
    <p:sldId id="321" r:id="rId20"/>
    <p:sldId id="320" r:id="rId21"/>
    <p:sldId id="322" r:id="rId22"/>
    <p:sldId id="343" r:id="rId23"/>
    <p:sldId id="340" r:id="rId24"/>
    <p:sldId id="337" r:id="rId25"/>
    <p:sldId id="315" r:id="rId26"/>
    <p:sldId id="333" r:id="rId27"/>
    <p:sldId id="328" r:id="rId28"/>
    <p:sldId id="334" r:id="rId29"/>
    <p:sldId id="335" r:id="rId30"/>
    <p:sldId id="338" r:id="rId31"/>
    <p:sldId id="339" r:id="rId32"/>
    <p:sldId id="344" r:id="rId33"/>
    <p:sldId id="345" r:id="rId34"/>
    <p:sldId id="330" r:id="rId35"/>
    <p:sldId id="331" r:id="rId36"/>
    <p:sldId id="346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specificity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css-positionin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holdo89.github.io/Web-Design-Agency-Projec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3696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Grundlagen II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Kombination von </a:t>
            </a:r>
            <a:r>
              <a:rPr lang="de-AT" dirty="0" err="1" smtClean="0"/>
              <a:t>Selektoren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2057400"/>
            <a:ext cx="5404339" cy="4137259"/>
          </a:xfrm>
        </p:spPr>
        <p:txBody>
          <a:bodyPr/>
          <a:lstStyle/>
          <a:p>
            <a:r>
              <a:rPr lang="de-AT" dirty="0" smtClean="0"/>
              <a:t>Übungsunterlagen: CSS/</a:t>
            </a:r>
            <a:r>
              <a:rPr lang="de-AT" dirty="0" err="1" smtClean="0"/>
              <a:t>Combining</a:t>
            </a:r>
            <a:r>
              <a:rPr lang="de-AT" dirty="0" smtClean="0"/>
              <a:t> </a:t>
            </a:r>
            <a:r>
              <a:rPr lang="de-AT" dirty="0" err="1" smtClean="0"/>
              <a:t>Selectors</a:t>
            </a:r>
            <a:endParaRPr lang="de-AT" dirty="0" smtClean="0"/>
          </a:p>
          <a:p>
            <a:r>
              <a:rPr lang="de-AT" dirty="0" smtClean="0"/>
              <a:t>Style das Dokument in einer Weise, die dem Bild rechts entspricht.</a:t>
            </a:r>
          </a:p>
          <a:p>
            <a:r>
              <a:rPr lang="de-AT" dirty="0" smtClean="0"/>
              <a:t>Verändere dabei nicht das bestehende </a:t>
            </a:r>
            <a:r>
              <a:rPr lang="de-AT" dirty="0" err="1" smtClean="0"/>
              <a:t>html</a:t>
            </a:r>
            <a:r>
              <a:rPr lang="de-AT" dirty="0" smtClean="0"/>
              <a:t> sondern schreibe ein externes CSS File um das Styling zu erzielen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53" y="2262075"/>
            <a:ext cx="4610548" cy="29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Kaskade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Kaskade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897"/>
            <a:ext cx="10058400" cy="54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Kaskade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285" y="1890345"/>
            <a:ext cx="5430715" cy="469509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CSS-Kaskade ist das Konzept, wie CSS-Regeln auf HTML-Elemente angewendet werden, wenn mehrere Regeln konkurrieren</a:t>
            </a:r>
            <a:r>
              <a:rPr lang="de-DE" dirty="0" smtClean="0"/>
              <a:t>.</a:t>
            </a:r>
          </a:p>
          <a:p>
            <a:r>
              <a:rPr lang="de-DE" dirty="0"/>
              <a:t>Konflikte werden durch die </a:t>
            </a:r>
            <a:r>
              <a:rPr lang="de-DE" b="1" dirty="0"/>
              <a:t>Reihenfolge </a:t>
            </a:r>
            <a:r>
              <a:rPr lang="de-DE" dirty="0"/>
              <a:t>der Regeln, die </a:t>
            </a:r>
            <a:r>
              <a:rPr lang="de-DE" b="1" dirty="0"/>
              <a:t>Spezifität</a:t>
            </a:r>
            <a:r>
              <a:rPr lang="de-DE" dirty="0"/>
              <a:t> von </a:t>
            </a:r>
            <a:r>
              <a:rPr lang="de-DE" dirty="0" err="1"/>
              <a:t>Selektoren</a:t>
            </a:r>
            <a:r>
              <a:rPr lang="de-DE" dirty="0"/>
              <a:t> und die Verwendung von </a:t>
            </a:r>
            <a:r>
              <a:rPr lang="de-DE" b="1" dirty="0"/>
              <a:t>!</a:t>
            </a:r>
            <a:r>
              <a:rPr lang="de-DE" b="1" dirty="0" err="1"/>
              <a:t>important</a:t>
            </a:r>
            <a:r>
              <a:rPr lang="de-DE" b="1" dirty="0"/>
              <a:t> </a:t>
            </a:r>
            <a:r>
              <a:rPr lang="de-DE" dirty="0" smtClean="0"/>
              <a:t>gelöst</a:t>
            </a:r>
          </a:p>
          <a:p>
            <a:r>
              <a:rPr lang="de-DE" dirty="0"/>
              <a:t>Es gibt 4</a:t>
            </a:r>
            <a:r>
              <a:rPr lang="de-DE" dirty="0" smtClean="0"/>
              <a:t> </a:t>
            </a:r>
            <a:r>
              <a:rPr lang="de-DE" dirty="0"/>
              <a:t>Kategorien, die das Spezifitätsniveau eines </a:t>
            </a:r>
            <a:r>
              <a:rPr lang="de-DE" dirty="0" err="1"/>
              <a:t>Selektors</a:t>
            </a:r>
            <a:r>
              <a:rPr lang="de-DE" dirty="0"/>
              <a:t> definieren:</a:t>
            </a:r>
          </a:p>
          <a:p>
            <a:pPr lvl="1"/>
            <a:r>
              <a:rPr lang="de-DE" dirty="0"/>
              <a:t>Inline-Stile - Beispiel: &lt;h1 style="</a:t>
            </a:r>
            <a:r>
              <a:rPr lang="de-DE" dirty="0" err="1"/>
              <a:t>color</a:t>
            </a:r>
            <a:r>
              <a:rPr lang="de-DE" dirty="0"/>
              <a:t>: pink;"&gt;</a:t>
            </a:r>
          </a:p>
          <a:p>
            <a:pPr lvl="1"/>
            <a:r>
              <a:rPr lang="de-DE" dirty="0"/>
              <a:t>IDs - Beispiel: #</a:t>
            </a:r>
            <a:r>
              <a:rPr lang="de-DE" dirty="0" err="1"/>
              <a:t>navbar</a:t>
            </a:r>
            <a:endParaRPr lang="de-DE" dirty="0"/>
          </a:p>
          <a:p>
            <a:pPr lvl="1"/>
            <a:r>
              <a:rPr lang="de-DE" dirty="0"/>
              <a:t>Klassen, Pseudoklassen, </a:t>
            </a:r>
            <a:r>
              <a:rPr lang="de-DE" dirty="0" err="1"/>
              <a:t>Attributselektoren</a:t>
            </a:r>
            <a:r>
              <a:rPr lang="de-DE" dirty="0"/>
              <a:t> - Beispiel: .</a:t>
            </a:r>
            <a:r>
              <a:rPr lang="de-DE" dirty="0" err="1"/>
              <a:t>test</a:t>
            </a:r>
            <a:r>
              <a:rPr lang="de-DE" dirty="0"/>
              <a:t>, :</a:t>
            </a:r>
            <a:r>
              <a:rPr lang="de-DE" dirty="0" err="1"/>
              <a:t>hover</a:t>
            </a:r>
            <a:r>
              <a:rPr lang="de-DE" dirty="0"/>
              <a:t>, [</a:t>
            </a:r>
            <a:r>
              <a:rPr lang="de-DE" dirty="0" err="1"/>
              <a:t>href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Elemente und Pseudo-Elemente - Beispiel: h1, ::</a:t>
            </a:r>
            <a:r>
              <a:rPr lang="de-DE" dirty="0" err="1" smtClean="0"/>
              <a:t>before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84" y="2189285"/>
            <a:ext cx="5698654" cy="32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Berechnung der Spezifität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514" y="2057400"/>
            <a:ext cx="9783194" cy="379995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619969" y="5961157"/>
            <a:ext cx="543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www.w3schools.com/css/css_specificity.asp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- Position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7874977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Die </a:t>
            </a:r>
            <a:r>
              <a:rPr lang="de-DE" dirty="0"/>
              <a:t>Eigenschaft "</a:t>
            </a:r>
            <a:r>
              <a:rPr lang="de-DE" dirty="0" err="1"/>
              <a:t>position</a:t>
            </a:r>
            <a:r>
              <a:rPr lang="de-DE" dirty="0"/>
              <a:t>" legt die Art der Positionierungsmethode für ein Element fest.</a:t>
            </a:r>
          </a:p>
          <a:p>
            <a:r>
              <a:rPr lang="de-DE" dirty="0"/>
              <a:t>Es gibt fünf verschiedene Werte für "</a:t>
            </a:r>
            <a:r>
              <a:rPr lang="de-DE" dirty="0" err="1"/>
              <a:t>position</a:t>
            </a:r>
            <a:r>
              <a:rPr lang="de-DE" dirty="0"/>
              <a:t>":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static</a:t>
            </a:r>
            <a:r>
              <a:rPr lang="de-DE" dirty="0"/>
              <a:t>" (statisch)</a:t>
            </a:r>
          </a:p>
          <a:p>
            <a:pPr lvl="1"/>
            <a:r>
              <a:rPr lang="de-DE" dirty="0"/>
              <a:t>"relative" (relativ)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fixed</a:t>
            </a:r>
            <a:r>
              <a:rPr lang="de-DE" dirty="0"/>
              <a:t>" (fixiert)</a:t>
            </a:r>
          </a:p>
          <a:p>
            <a:pPr lvl="1"/>
            <a:r>
              <a:rPr lang="de-DE" dirty="0"/>
              <a:t>"absolute" (absolut)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sticky</a:t>
            </a:r>
            <a:r>
              <a:rPr lang="de-DE" dirty="0"/>
              <a:t>" (klebend)</a:t>
            </a:r>
          </a:p>
          <a:p>
            <a:r>
              <a:rPr lang="de-DE" dirty="0"/>
              <a:t>Die Positionierung von Elementen erfolgt </a:t>
            </a:r>
            <a:r>
              <a:rPr lang="de-DE" dirty="0" smtClean="0"/>
              <a:t>mithilfe </a:t>
            </a:r>
            <a:r>
              <a:rPr lang="de-DE" dirty="0"/>
              <a:t>der Eigenschaften </a:t>
            </a:r>
            <a:endParaRPr lang="de-DE" dirty="0" smtClean="0"/>
          </a:p>
          <a:p>
            <a:pPr lvl="1"/>
            <a:r>
              <a:rPr lang="de-DE" dirty="0" smtClean="0"/>
              <a:t>"</a:t>
            </a:r>
            <a:r>
              <a:rPr lang="de-DE" dirty="0"/>
              <a:t>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". 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static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HTML-Elemente sind standardmäßig statisch positioniert.</a:t>
            </a:r>
          </a:p>
          <a:p>
            <a:r>
              <a:rPr lang="de-DE" dirty="0"/>
              <a:t>Statisch positionierte Elemente werden nicht von den Eigenschaften "top",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 beeinflusst.</a:t>
            </a:r>
          </a:p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;" wird auf keine besondere Weise positioniert; es folgt immer dem normalen Fluss der Seite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82" y="4502238"/>
            <a:ext cx="4446982" cy="16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relative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04193" y="2166457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Ein </a:t>
            </a:r>
            <a:r>
              <a:rPr lang="de-DE" dirty="0"/>
              <a:t>Element mit "</a:t>
            </a:r>
            <a:r>
              <a:rPr lang="de-DE" dirty="0" err="1"/>
              <a:t>position</a:t>
            </a:r>
            <a:r>
              <a:rPr lang="de-DE" dirty="0"/>
              <a:t>: relative;" wird relativ zu seiner normalen Position positioniert.</a:t>
            </a:r>
          </a:p>
          <a:p>
            <a:r>
              <a:rPr lang="de-DE" dirty="0"/>
              <a:t>Wenn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eines relativ positionierten Elements festgelegt werden, wird es von seiner normalen Position verschoben. </a:t>
            </a:r>
          </a:p>
          <a:p>
            <a:r>
              <a:rPr lang="de-DE" dirty="0" smtClean="0"/>
              <a:t>Es </a:t>
            </a:r>
            <a:r>
              <a:rPr lang="de-DE" dirty="0"/>
              <a:t>wird kein anderer Inhalt angepasst, um in eventuelle Lücken zu passen, die durch das Element entstehen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49" y="4235087"/>
            <a:ext cx="4080647" cy="19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absolute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6591300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absolute;" wird relativ zum nächstgelegenen positionierten Elternelement positioniert (statt relativ zum </a:t>
            </a:r>
            <a:r>
              <a:rPr lang="de-DE" dirty="0" err="1"/>
              <a:t>Viewport</a:t>
            </a:r>
            <a:r>
              <a:rPr lang="de-DE" dirty="0"/>
              <a:t> wie bei "</a:t>
            </a:r>
            <a:r>
              <a:rPr lang="de-DE" dirty="0" err="1"/>
              <a:t>fixed</a:t>
            </a:r>
            <a:r>
              <a:rPr lang="de-DE" dirty="0" smtClean="0"/>
              <a:t>").</a:t>
            </a:r>
            <a:endParaRPr lang="de-DE" dirty="0"/>
          </a:p>
          <a:p>
            <a:r>
              <a:rPr lang="de-DE" dirty="0"/>
              <a:t>Wenn ein absolut positioniertes Element jedoch keine positionierten Vorelemente hat, wird das Dokumentbody verwendet, und es bewegt sich beim Scrollen der Seite mit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Hinweis: Absolut positionierte Elemente werden aus dem normalen Fluss genommen und können sich überlappen</a:t>
            </a:r>
            <a:r>
              <a:rPr lang="de-DE" dirty="0" smtClean="0"/>
              <a:t>.</a:t>
            </a:r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61" y="2359172"/>
            <a:ext cx="3676448" cy="2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05" y="1688284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endParaRPr lang="de-AT" dirty="0"/>
          </a:p>
          <a:p>
            <a:r>
              <a:rPr lang="de-AT" dirty="0" smtClean="0"/>
              <a:t>CSS Kaskade</a:t>
            </a:r>
            <a:endParaRPr lang="de-AT" dirty="0"/>
          </a:p>
          <a:p>
            <a:r>
              <a:rPr lang="de-AT" dirty="0" smtClean="0"/>
              <a:t>Position</a:t>
            </a:r>
            <a:endParaRPr lang="de-AT" dirty="0"/>
          </a:p>
          <a:p>
            <a:pPr lvl="2"/>
            <a:r>
              <a:rPr lang="de-AT" dirty="0" smtClean="0"/>
              <a:t>Absolute</a:t>
            </a:r>
          </a:p>
          <a:p>
            <a:pPr lvl="2"/>
            <a:r>
              <a:rPr lang="de-AT" dirty="0" smtClean="0"/>
              <a:t>Relative</a:t>
            </a:r>
          </a:p>
          <a:p>
            <a:pPr lvl="2"/>
            <a:r>
              <a:rPr lang="de-AT" dirty="0" smtClean="0"/>
              <a:t>Fixed</a:t>
            </a:r>
          </a:p>
          <a:p>
            <a:pPr lvl="2"/>
            <a:r>
              <a:rPr lang="de-AT" dirty="0" err="1" smtClean="0"/>
              <a:t>Inherit</a:t>
            </a:r>
            <a:r>
              <a:rPr lang="de-AT" dirty="0" smtClean="0"/>
              <a:t> </a:t>
            </a:r>
          </a:p>
          <a:p>
            <a:pPr lvl="2"/>
            <a:r>
              <a:rPr lang="de-AT" dirty="0" err="1" smtClean="0"/>
              <a:t>Static</a:t>
            </a:r>
            <a:endParaRPr lang="de-AT" dirty="0" smtClean="0"/>
          </a:p>
          <a:p>
            <a:r>
              <a:rPr lang="de-AT" dirty="0" smtClean="0"/>
              <a:t>Layout</a:t>
            </a:r>
          </a:p>
          <a:p>
            <a:pPr lvl="2"/>
            <a:r>
              <a:rPr lang="de-AT" dirty="0" smtClean="0"/>
              <a:t>Display</a:t>
            </a:r>
          </a:p>
          <a:p>
            <a:pPr lvl="2"/>
            <a:r>
              <a:rPr lang="de-AT" dirty="0" err="1" smtClean="0"/>
              <a:t>Float</a:t>
            </a:r>
            <a:r>
              <a:rPr lang="de-AT" dirty="0" smtClean="0"/>
              <a:t> &amp; Clear</a:t>
            </a:r>
          </a:p>
          <a:p>
            <a:pPr lvl="2"/>
            <a:r>
              <a:rPr lang="de-AT" dirty="0" smtClean="0"/>
              <a:t>Media </a:t>
            </a:r>
            <a:r>
              <a:rPr lang="de-AT" dirty="0" err="1" smtClean="0"/>
              <a:t>Queries</a:t>
            </a:r>
            <a:endParaRPr lang="de-AT" dirty="0" smtClean="0"/>
          </a:p>
          <a:p>
            <a:pPr lvl="2"/>
            <a:r>
              <a:rPr lang="de-AT" dirty="0" err="1" smtClean="0"/>
              <a:t>Flexbox</a:t>
            </a:r>
            <a:endParaRPr lang="de-AT" dirty="0" smtClean="0"/>
          </a:p>
          <a:p>
            <a:pPr lvl="2"/>
            <a:r>
              <a:rPr lang="de-AT" dirty="0" err="1" smtClean="0"/>
              <a:t>Grid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Cascading Style Sheets – Wikipedia">
            <a:extLst>
              <a:ext uri="{FF2B5EF4-FFF2-40B4-BE49-F238E27FC236}">
                <a16:creationId xmlns:a16="http://schemas.microsoft.com/office/drawing/2014/main" id="{FC755AA9-7E63-D273-FEA8-38DBDB4F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01" y="2681655"/>
            <a:ext cx="1747872" cy="24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fixed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48154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;" wird relativ zum </a:t>
            </a:r>
            <a:r>
              <a:rPr lang="de-DE" dirty="0" err="1"/>
              <a:t>Viewport</a:t>
            </a:r>
            <a:r>
              <a:rPr lang="de-DE" dirty="0"/>
              <a:t> positioniert, was bedeutet, dass es immer an derselben Stelle bleibt, auch wenn die Seite gescrollt wird.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werden verwendet, um das Element zu positionieren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fixiertes Element hinterlässt keine Lücke auf der Seite, an der es normalerweise positioniert gewesen wäre.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85" y="4099211"/>
            <a:ext cx="4534928" cy="25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sticky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577361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sticky</a:t>
            </a:r>
            <a:r>
              <a:rPr lang="de-DE" dirty="0"/>
              <a:t>;" wird basierend auf der </a:t>
            </a:r>
            <a:r>
              <a:rPr lang="de-DE" dirty="0" err="1"/>
              <a:t>Scrollposition</a:t>
            </a:r>
            <a:r>
              <a:rPr lang="de-DE" dirty="0"/>
              <a:t> des Benutzers positioniert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"</a:t>
            </a:r>
            <a:r>
              <a:rPr lang="de-DE" dirty="0" err="1"/>
              <a:t>sticky</a:t>
            </a:r>
            <a:r>
              <a:rPr lang="de-DE" dirty="0"/>
              <a:t>" Element wechselt zwischen relativ und fixiert, abhängig von der </a:t>
            </a:r>
            <a:r>
              <a:rPr lang="de-DE" dirty="0" err="1"/>
              <a:t>Scrollposition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wird relativ positioniert, bis eine bestimmte Offset-Position im </a:t>
            </a:r>
            <a:r>
              <a:rPr lang="de-DE" dirty="0" err="1"/>
              <a:t>Viewport</a:t>
            </a:r>
            <a:r>
              <a:rPr lang="de-DE" dirty="0"/>
              <a:t> erreicht ist. Dann bleibt es an dieser Stelle "kleben" (ähnlich wie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").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57" y="2420718"/>
            <a:ext cx="5107743" cy="24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 Demo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1842693"/>
            <a:ext cx="5502117" cy="430567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735961" y="6236012"/>
            <a:ext cx="472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https://appbrewery.github.io/css-positioning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z-Index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5773616" cy="4137259"/>
          </a:xfrm>
        </p:spPr>
        <p:txBody>
          <a:bodyPr>
            <a:normAutofit/>
          </a:bodyPr>
          <a:lstStyle/>
          <a:p>
            <a:r>
              <a:rPr lang="de-DE" dirty="0"/>
              <a:t>Wenn Elemente positioniert werden, können sie sich überlappen.</a:t>
            </a:r>
          </a:p>
          <a:p>
            <a:r>
              <a:rPr lang="de-DE" dirty="0"/>
              <a:t>Die Eigenschaft "z-index" legt die Stapelreihenfolge eines Elements fest (welches Element vor oder hinter den anderen platziert werden soll).</a:t>
            </a:r>
          </a:p>
          <a:p>
            <a:r>
              <a:rPr lang="de-DE" dirty="0"/>
              <a:t>Ein Element kann eine positive oder negative Stapelreihenfolge haben.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25" y="1776046"/>
            <a:ext cx="3241836" cy="2991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30" y="5092138"/>
            <a:ext cx="259102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 Übung Positionierung (gemeinsam)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Übungsunterlagen CSS/Positionierung/</a:t>
            </a:r>
          </a:p>
          <a:p>
            <a:r>
              <a:rPr lang="de-AT" dirty="0" smtClean="0"/>
              <a:t>Schreibe CSS Code um das Bild unterhalb zu </a:t>
            </a:r>
            <a:r>
              <a:rPr lang="de-AT" dirty="0" smtClean="0"/>
              <a:t>erzielen</a:t>
            </a:r>
          </a:p>
          <a:p>
            <a:r>
              <a:rPr lang="de-AT" dirty="0" smtClean="0"/>
              <a:t>Tipp: Um einen Kreis zu erzielen nutze die</a:t>
            </a:r>
            <a:br>
              <a:rPr lang="de-AT" dirty="0" smtClean="0"/>
            </a:br>
            <a:r>
              <a:rPr lang="de-AT" dirty="0" smtClean="0"/>
              <a:t>Eigenschaft </a:t>
            </a:r>
            <a:r>
              <a:rPr lang="de-AT" dirty="0" err="1" smtClean="0"/>
              <a:t>border</a:t>
            </a:r>
            <a:r>
              <a:rPr lang="de-AT" dirty="0" smtClean="0"/>
              <a:t>-radius: 50%</a:t>
            </a:r>
          </a:p>
          <a:p>
            <a:r>
              <a:rPr lang="de-AT" dirty="0" smtClean="0"/>
              <a:t>Zusatz: Lass den Kreis hinter dem blauen </a:t>
            </a:r>
            <a:br>
              <a:rPr lang="de-AT" dirty="0" smtClean="0"/>
            </a:br>
            <a:r>
              <a:rPr lang="de-AT" dirty="0" smtClean="0"/>
              <a:t>Element verschwinden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33" t="1044" b="-1"/>
          <a:stretch/>
        </p:blipFill>
        <p:spPr>
          <a:xfrm>
            <a:off x="6361808" y="2998534"/>
            <a:ext cx="5143500" cy="37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 Flagge von Laos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415" y="2057400"/>
            <a:ext cx="4826977" cy="4137259"/>
          </a:xfrm>
        </p:spPr>
        <p:txBody>
          <a:bodyPr>
            <a:normAutofit/>
          </a:bodyPr>
          <a:lstStyle/>
          <a:p>
            <a:r>
              <a:rPr lang="de-AT" dirty="0" smtClean="0"/>
              <a:t>Im Repository findest du ein </a:t>
            </a:r>
            <a:r>
              <a:rPr lang="de-AT" dirty="0" err="1" smtClean="0"/>
              <a:t>file</a:t>
            </a:r>
            <a:r>
              <a:rPr lang="de-AT" dirty="0" smtClean="0"/>
              <a:t> „flag.html“ im CSS Folder deiner persönlichen Codebeispiele</a:t>
            </a:r>
          </a:p>
          <a:p>
            <a:r>
              <a:rPr lang="de-AT" dirty="0" smtClean="0"/>
              <a:t>Definiere den Style des Dokuments im </a:t>
            </a:r>
            <a:r>
              <a:rPr lang="de-AT" dirty="0" err="1" smtClean="0"/>
              <a:t>head</a:t>
            </a:r>
            <a:r>
              <a:rPr lang="de-AT" dirty="0" smtClean="0"/>
              <a:t> sodass </a:t>
            </a:r>
            <a:r>
              <a:rPr lang="de-AT" dirty="0"/>
              <a:t>d</a:t>
            </a:r>
            <a:r>
              <a:rPr lang="de-AT" dirty="0" smtClean="0"/>
              <a:t>ie Flagge von Laos erscheint</a:t>
            </a:r>
          </a:p>
          <a:p>
            <a:r>
              <a:rPr lang="de-DE" dirty="0"/>
              <a:t>WICHTIG! Ändere nicht das HTML. Füge keine Klassen/IDs/Elemente hinzu. Nutze dein Wissen über das Kombinieren von </a:t>
            </a:r>
            <a:r>
              <a:rPr lang="de-DE" dirty="0" err="1" smtClean="0"/>
              <a:t>Selektoren</a:t>
            </a:r>
            <a:r>
              <a:rPr lang="de-DE" dirty="0" smtClean="0"/>
              <a:t>, Positionierung </a:t>
            </a:r>
            <a:r>
              <a:rPr lang="de-DE" dirty="0"/>
              <a:t>und die Spezifität von CSS stattdessen.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0"/>
            <a:ext cx="5830731" cy="39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- Layout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Display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444011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Eigenschaft "</a:t>
            </a:r>
            <a:r>
              <a:rPr lang="de-DE" dirty="0" err="1"/>
              <a:t>display</a:t>
            </a:r>
            <a:r>
              <a:rPr lang="de-DE" dirty="0"/>
              <a:t>" legt fest, wie ein Element angezeigt wird bzw. ob es angezeigt wird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Jedes HTML-Element hat einen standardmäßigen Anzeigewert, der von seinem Typ abhängt. Der Standard-Anzeigewert für die meisten Elemente ist "block" oder "inline</a:t>
            </a:r>
            <a:r>
              <a:rPr lang="de-DE" dirty="0" smtClean="0"/>
              <a:t>".</a:t>
            </a:r>
          </a:p>
          <a:p>
            <a:r>
              <a:rPr lang="de-DE" dirty="0" smtClean="0"/>
              <a:t>Häufig verwendete Werte:</a:t>
            </a:r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one</a:t>
            </a:r>
            <a:r>
              <a:rPr lang="de-DE" dirty="0" smtClean="0"/>
              <a:t> (Element wird nicht angezeigt und nimmt keinen Platz ein)</a:t>
            </a:r>
          </a:p>
          <a:p>
            <a:pPr lvl="1"/>
            <a:r>
              <a:rPr lang="de-DE" dirty="0" smtClean="0"/>
              <a:t>block (kennen wir bereits)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nline (kennen wir bereits)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nline-block</a:t>
            </a:r>
          </a:p>
          <a:p>
            <a:pPr lvl="1"/>
            <a:r>
              <a:rPr lang="de-DE" dirty="0" err="1" smtClean="0"/>
              <a:t>flex</a:t>
            </a:r>
            <a:r>
              <a:rPr lang="de-DE" dirty="0" smtClean="0"/>
              <a:t>, </a:t>
            </a:r>
            <a:r>
              <a:rPr lang="de-DE" dirty="0" err="1" smtClean="0"/>
              <a:t>flexbox</a:t>
            </a:r>
            <a:r>
              <a:rPr lang="de-DE" dirty="0" smtClean="0"/>
              <a:t> (wird in kommenden Kapiteln behandelt)</a:t>
            </a:r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rid</a:t>
            </a:r>
            <a:r>
              <a:rPr lang="de-DE" dirty="0" smtClean="0"/>
              <a:t> </a:t>
            </a:r>
            <a:r>
              <a:rPr lang="de-DE" dirty="0"/>
              <a:t>(wird in kommenden </a:t>
            </a:r>
            <a:r>
              <a:rPr lang="de-DE" dirty="0" smtClean="0"/>
              <a:t>Kapiteln </a:t>
            </a:r>
            <a:r>
              <a:rPr lang="de-DE" dirty="0"/>
              <a:t>behandelt)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89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Inline-block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6644054" cy="4137259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>lock</a:t>
            </a:r>
            <a:r>
              <a:rPr lang="de-DE" dirty="0" smtClean="0"/>
              <a:t> Elemente nehmen die gesamte Breite des Parent Elements ein und erzeugen einen Zeilenumbruch. Zusätzlich können Breite und Höhe angegeben werden</a:t>
            </a:r>
          </a:p>
          <a:p>
            <a:r>
              <a:rPr lang="de-DE" b="1" dirty="0"/>
              <a:t>i</a:t>
            </a:r>
            <a:r>
              <a:rPr lang="de-DE" b="1" dirty="0" smtClean="0"/>
              <a:t>nline</a:t>
            </a:r>
            <a:r>
              <a:rPr lang="de-DE" dirty="0" smtClean="0"/>
              <a:t> Elemente nehmen immer nur so viel Platz ein wie sie benötigen. Angabe von Breite und Höhe haben keine Auswirkungen</a:t>
            </a:r>
          </a:p>
          <a:p>
            <a:r>
              <a:rPr lang="de-DE" dirty="0" smtClean="0"/>
              <a:t>"</a:t>
            </a:r>
            <a:r>
              <a:rPr lang="de-DE" b="1" dirty="0" smtClean="0"/>
              <a:t>inline-block</a:t>
            </a:r>
            <a:r>
              <a:rPr lang="de-DE" dirty="0" smtClean="0"/>
              <a:t>„ kombiniert die Eigenschaften von block und inline indem:</a:t>
            </a:r>
          </a:p>
          <a:p>
            <a:pPr lvl="1"/>
            <a:r>
              <a:rPr lang="de-DE" dirty="0" smtClean="0"/>
              <a:t>…es </a:t>
            </a:r>
            <a:r>
              <a:rPr lang="de-DE" dirty="0"/>
              <a:t>ermöglicht, eine Breite und Höhe für das Element </a:t>
            </a:r>
            <a:r>
              <a:rPr lang="de-DE" dirty="0" smtClean="0"/>
              <a:t>festzulegen</a:t>
            </a:r>
          </a:p>
          <a:p>
            <a:pPr lvl="1"/>
            <a:r>
              <a:rPr lang="de-DE" dirty="0" smtClean="0"/>
              <a:t>…keinen Zeilenumbruch erzeugt, Elemente können nebeneinander platziert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31" y="1751814"/>
            <a:ext cx="264436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Float</a:t>
            </a:r>
            <a:r>
              <a:rPr lang="de-AT" dirty="0" smtClean="0"/>
              <a:t> &amp; Clear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638299" y="1890346"/>
            <a:ext cx="8915402" cy="4137259"/>
          </a:xfrm>
        </p:spPr>
        <p:txBody>
          <a:bodyPr/>
          <a:lstStyle/>
          <a:p>
            <a:r>
              <a:rPr lang="de-DE" dirty="0"/>
              <a:t>Die CSS-Eigenschaft "</a:t>
            </a:r>
            <a:r>
              <a:rPr lang="de-DE" dirty="0" err="1"/>
              <a:t>float</a:t>
            </a:r>
            <a:r>
              <a:rPr lang="de-DE" dirty="0"/>
              <a:t>" legt fest, wie ein Element </a:t>
            </a:r>
            <a:r>
              <a:rPr lang="de-DE" dirty="0" smtClean="0"/>
              <a:t>in das restliche HTML eingebettet (umfließend) werden soll </a:t>
            </a:r>
            <a:endParaRPr lang="de-DE" dirty="0"/>
          </a:p>
          <a:p>
            <a:r>
              <a:rPr lang="de-DE" dirty="0"/>
              <a:t>Die CSS-Eigenschaft "</a:t>
            </a:r>
            <a:r>
              <a:rPr lang="de-DE" dirty="0" err="1"/>
              <a:t>clear</a:t>
            </a:r>
            <a:r>
              <a:rPr lang="de-DE" dirty="0"/>
              <a:t>" </a:t>
            </a:r>
            <a:r>
              <a:rPr lang="de-DE" dirty="0" smtClean="0"/>
              <a:t>gibt an, neben welchen Elementen das geklärte Element schweben kann und auf welcher Seite es dies tun sollte.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56920"/>
          <a:stretch/>
        </p:blipFill>
        <p:spPr>
          <a:xfrm>
            <a:off x="2553690" y="3710352"/>
            <a:ext cx="2985461" cy="25761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3171"/>
          <a:stretch/>
        </p:blipFill>
        <p:spPr>
          <a:xfrm>
            <a:off x="5539151" y="3710352"/>
            <a:ext cx="3938311" cy="25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Kombination von </a:t>
            </a:r>
            <a:r>
              <a:rPr lang="de-AT" sz="3200" dirty="0" err="1" smtClean="0"/>
              <a:t>Selektoren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Layout früher „Newspaper“ 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18" y="1890580"/>
            <a:ext cx="4137025" cy="4137025"/>
          </a:xfrm>
        </p:spPr>
      </p:pic>
      <p:sp>
        <p:nvSpPr>
          <p:cNvPr id="8" name="Inhaltsplatzhalter 6"/>
          <p:cNvSpPr txBox="1">
            <a:spLocks/>
          </p:cNvSpPr>
          <p:nvPr/>
        </p:nvSpPr>
        <p:spPr>
          <a:xfrm>
            <a:off x="1398587" y="2075218"/>
            <a:ext cx="5565531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"</a:t>
            </a:r>
            <a:r>
              <a:rPr lang="de-DE" dirty="0"/>
              <a:t>Block" wird verwendet für Abschnitte auf einer Webseite</a:t>
            </a:r>
            <a:r>
              <a:rPr lang="de-DE" dirty="0" smtClean="0"/>
              <a:t>.</a:t>
            </a:r>
          </a:p>
          <a:p>
            <a:r>
              <a:rPr lang="de-DE" dirty="0" smtClean="0"/>
              <a:t>"</a:t>
            </a:r>
            <a:r>
              <a:rPr lang="de-DE" dirty="0"/>
              <a:t>Inline" wird für Text verwendet.</a:t>
            </a:r>
          </a:p>
          <a:p>
            <a:r>
              <a:rPr lang="de-DE" dirty="0" smtClean="0"/>
              <a:t>"</a:t>
            </a:r>
            <a:r>
              <a:rPr lang="de-DE" dirty="0"/>
              <a:t>Table" wird für zweidimensionale Tabellendaten verwendet</a:t>
            </a:r>
            <a:r>
              <a:rPr lang="de-DE" dirty="0" smtClean="0"/>
              <a:t>.</a:t>
            </a:r>
          </a:p>
          <a:p>
            <a:r>
              <a:rPr lang="de-DE" dirty="0" smtClean="0"/>
              <a:t>"</a:t>
            </a:r>
            <a:r>
              <a:rPr lang="de-DE" dirty="0" err="1"/>
              <a:t>Positioned</a:t>
            </a:r>
            <a:r>
              <a:rPr lang="de-DE" dirty="0"/>
              <a:t>" wird für die explizite Positionierung eines Elements verwendet</a:t>
            </a:r>
            <a:r>
              <a:rPr lang="de-DE" dirty="0" smtClean="0"/>
              <a:t>.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Float</a:t>
            </a:r>
            <a:r>
              <a:rPr lang="de-DE" dirty="0" smtClean="0"/>
              <a:t>" </a:t>
            </a:r>
            <a:r>
              <a:rPr lang="de-DE" dirty="0"/>
              <a:t>wird </a:t>
            </a:r>
            <a:r>
              <a:rPr lang="de-DE" dirty="0" smtClean="0"/>
              <a:t>für Umfließende Inhalte verwendet,</a:t>
            </a:r>
            <a:br>
              <a:rPr lang="de-DE" dirty="0" smtClean="0"/>
            </a:br>
            <a:r>
              <a:rPr lang="de-DE" dirty="0" smtClean="0"/>
              <a:t>und für Ausrichtung von Elementen.</a:t>
            </a:r>
          </a:p>
          <a:p>
            <a:r>
              <a:rPr lang="de-DE" dirty="0" smtClean="0"/>
              <a:t>Wenig Bedarf nach </a:t>
            </a:r>
            <a:r>
              <a:rPr lang="de-DE" dirty="0" err="1" smtClean="0"/>
              <a:t>Responsive</a:t>
            </a:r>
            <a:r>
              <a:rPr lang="de-DE" dirty="0" smtClean="0"/>
              <a:t> Webdesign</a:t>
            </a:r>
            <a:endParaRPr lang="de-DE" dirty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Layout heute „</a:t>
            </a:r>
            <a:r>
              <a:rPr lang="de-AT" dirty="0" err="1" smtClean="0"/>
              <a:t>Responsive</a:t>
            </a:r>
            <a:r>
              <a:rPr lang="de-AT" dirty="0" smtClean="0"/>
              <a:t> Webdesign“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2174197"/>
            <a:ext cx="8915402" cy="4137259"/>
          </a:xfrm>
        </p:spPr>
        <p:txBody>
          <a:bodyPr>
            <a:normAutofit/>
          </a:bodyPr>
          <a:lstStyle/>
          <a:p>
            <a:r>
              <a:rPr lang="de-AT" sz="2000" dirty="0" smtClean="0"/>
              <a:t>Media </a:t>
            </a:r>
            <a:r>
              <a:rPr lang="de-AT" sz="2000" dirty="0" err="1" smtClean="0"/>
              <a:t>Queries</a:t>
            </a:r>
            <a:endParaRPr lang="de-AT" sz="2000" dirty="0" smtClean="0"/>
          </a:p>
          <a:p>
            <a:r>
              <a:rPr lang="de-AT" sz="2000" dirty="0" err="1" smtClean="0"/>
              <a:t>Flexbox</a:t>
            </a:r>
            <a:endParaRPr lang="de-AT" sz="2000" dirty="0" smtClean="0"/>
          </a:p>
          <a:p>
            <a:r>
              <a:rPr lang="de-AT" sz="2000" dirty="0" err="1" smtClean="0"/>
              <a:t>Grid</a:t>
            </a:r>
            <a:endParaRPr lang="de-AT" sz="2000" dirty="0" smtClean="0"/>
          </a:p>
          <a:p>
            <a:r>
              <a:rPr lang="de-AT" sz="2000" dirty="0" smtClean="0"/>
              <a:t>Frameworks</a:t>
            </a:r>
            <a:endParaRPr lang="en-US" sz="2000" dirty="0" smtClean="0"/>
          </a:p>
          <a:p>
            <a:pPr lvl="1"/>
            <a:r>
              <a:rPr lang="de-AT" sz="1800" dirty="0" smtClean="0"/>
              <a:t>Bootstrap</a:t>
            </a:r>
          </a:p>
          <a:p>
            <a:pPr lvl="1"/>
            <a:r>
              <a:rPr lang="de-AT" sz="1800" dirty="0" smtClean="0"/>
              <a:t>Material UI</a:t>
            </a:r>
          </a:p>
          <a:p>
            <a:pPr lvl="1"/>
            <a:r>
              <a:rPr lang="de-AT" sz="1800" dirty="0" smtClean="0"/>
              <a:t>…</a:t>
            </a:r>
          </a:p>
        </p:txBody>
      </p:sp>
      <p:pic>
        <p:nvPicPr>
          <p:cNvPr id="1028" name="Picture 4" descr="https://webvisio.de/wp-content/uploads/2020/03/Responsive-Web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65" y="2406603"/>
            <a:ext cx="6685722" cy="308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Media </a:t>
            </a:r>
            <a:r>
              <a:rPr lang="de-AT" dirty="0" err="1" smtClean="0"/>
              <a:t>Queries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3047" y="2057400"/>
            <a:ext cx="5855805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Media </a:t>
            </a:r>
            <a:r>
              <a:rPr lang="de-DE" dirty="0" err="1" smtClean="0"/>
              <a:t>Queries</a:t>
            </a:r>
            <a:r>
              <a:rPr lang="de-DE" dirty="0" smtClean="0"/>
              <a:t> werden verwendet, </a:t>
            </a:r>
            <a:r>
              <a:rPr lang="de-DE" dirty="0"/>
              <a:t>um </a:t>
            </a:r>
            <a:r>
              <a:rPr lang="de-DE" dirty="0" smtClean="0"/>
              <a:t>auf Eigenschaften der Anzeige zu reagieren</a:t>
            </a:r>
            <a:endParaRPr lang="de-DE" dirty="0"/>
          </a:p>
          <a:p>
            <a:pPr lvl="1"/>
            <a:r>
              <a:rPr lang="de-DE" dirty="0" smtClean="0"/>
              <a:t>Breite </a:t>
            </a:r>
            <a:r>
              <a:rPr lang="de-DE" dirty="0"/>
              <a:t>und Höhe </a:t>
            </a:r>
            <a:r>
              <a:rPr lang="de-DE" dirty="0" smtClean="0"/>
              <a:t>der Anzeige</a:t>
            </a:r>
          </a:p>
          <a:p>
            <a:pPr lvl="1"/>
            <a:r>
              <a:rPr lang="de-DE" dirty="0" smtClean="0"/>
              <a:t>Ausrichtung </a:t>
            </a:r>
            <a:r>
              <a:rPr lang="de-DE" dirty="0"/>
              <a:t>(befindet sich das Tablet/Handy im Quer- oder Hochformat?)</a:t>
            </a:r>
          </a:p>
          <a:p>
            <a:pPr lvl="1"/>
            <a:r>
              <a:rPr lang="de-DE" dirty="0" smtClean="0"/>
              <a:t>Auflösung</a:t>
            </a:r>
          </a:p>
          <a:p>
            <a:r>
              <a:rPr lang="de-DE" dirty="0" smtClean="0"/>
              <a:t>Die </a:t>
            </a:r>
            <a:r>
              <a:rPr lang="de-DE" dirty="0"/>
              <a:t>Verwendung von Media </a:t>
            </a:r>
            <a:r>
              <a:rPr lang="de-DE" dirty="0" err="1"/>
              <a:t>Queries</a:t>
            </a:r>
            <a:r>
              <a:rPr lang="de-DE" dirty="0"/>
              <a:t> ist eine beliebte Technik, um ein maßgeschneidertes Stylesheet für Desktop-Computer, Laptops, Tablets und Mobiltelefone (wie iPhone und Android-Telefone) bereitzustellen.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18" y="2276061"/>
            <a:ext cx="4942165" cy="15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Übungsprojekt Webdesign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3047" y="2057400"/>
            <a:ext cx="5368788" cy="413725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Übungsbeispiel CSS/Web Design Agency Project</a:t>
            </a:r>
            <a:endParaRPr lang="de-DE" dirty="0"/>
          </a:p>
          <a:p>
            <a:r>
              <a:rPr lang="de-DE" dirty="0" smtClean="0"/>
              <a:t>Schreibe CSS Code um ein Layout, ähnlich dem Layout in der Lösung zu erzielen.</a:t>
            </a:r>
          </a:p>
          <a:p>
            <a:r>
              <a:rPr lang="de-DE" dirty="0" smtClean="0"/>
              <a:t>Wichtige Layout Elemente:</a:t>
            </a:r>
          </a:p>
          <a:p>
            <a:pPr lvl="1"/>
            <a:r>
              <a:rPr lang="de-DE" dirty="0" smtClean="0"/>
              <a:t>2 Blöcke nebeneinander</a:t>
            </a:r>
          </a:p>
          <a:p>
            <a:pPr lvl="1"/>
            <a:r>
              <a:rPr lang="de-DE" dirty="0" smtClean="0"/>
              <a:t>Fließender Text um Bild</a:t>
            </a:r>
          </a:p>
          <a:p>
            <a:pPr lvl="1"/>
            <a:r>
              <a:rPr lang="de-DE" dirty="0" err="1" smtClean="0"/>
              <a:t>Responsive</a:t>
            </a:r>
            <a:r>
              <a:rPr lang="de-DE" dirty="0" smtClean="0"/>
              <a:t> Design (</a:t>
            </a:r>
            <a:r>
              <a:rPr lang="de-DE" dirty="0"/>
              <a:t>B</a:t>
            </a:r>
            <a:r>
              <a:rPr lang="de-DE" dirty="0" smtClean="0"/>
              <a:t>löcke untereinander bei schmaler Bildschirm-Breite)</a:t>
            </a:r>
            <a:endParaRPr lang="en-US" dirty="0" smtClean="0"/>
          </a:p>
          <a:p>
            <a:r>
              <a:rPr lang="en-US" dirty="0" err="1" smtClean="0"/>
              <a:t>Lösungsurl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://holdo89.github.io/Web-Design-Agency-Project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77" y="2366718"/>
            <a:ext cx="5692187" cy="25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Das Modul für das flexible Box-Layout erleichtert die Gestaltung flexibler, reaktionsfähiger </a:t>
            </a:r>
            <a:r>
              <a:rPr lang="de-DE" dirty="0" err="1" smtClean="0"/>
              <a:t>Layoutstrukturen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Anwendungsbereich eher bei 1-dimensionale 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Die direkten </a:t>
            </a:r>
            <a:r>
              <a:rPr lang="de-DE" dirty="0" smtClean="0"/>
              <a:t>Child-Elemente </a:t>
            </a:r>
            <a:r>
              <a:rPr lang="de-DE" dirty="0"/>
              <a:t>des flexiblen Containers werden automatisch zu flexiblen Elementen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Über weitere Flex-Eigenschaften kann das Layout genau definiert werden</a:t>
            </a:r>
          </a:p>
          <a:p>
            <a:pPr lvl="1"/>
            <a:r>
              <a:rPr lang="de-DE" dirty="0" smtClean="0"/>
              <a:t>Flex-</a:t>
            </a:r>
            <a:r>
              <a:rPr lang="de-DE" dirty="0" err="1" smtClean="0"/>
              <a:t>direction</a:t>
            </a:r>
            <a:endParaRPr lang="de-DE" dirty="0" smtClean="0"/>
          </a:p>
          <a:p>
            <a:pPr lvl="1"/>
            <a:r>
              <a:rPr lang="de-DE" dirty="0" err="1" smtClean="0"/>
              <a:t>Align</a:t>
            </a:r>
            <a:r>
              <a:rPr lang="de-DE" dirty="0" smtClean="0"/>
              <a:t>-items</a:t>
            </a:r>
          </a:p>
          <a:p>
            <a:pPr lvl="1"/>
            <a:r>
              <a:rPr lang="de-DE" dirty="0" err="1" smtClean="0"/>
              <a:t>Justify</a:t>
            </a:r>
            <a:r>
              <a:rPr lang="de-DE" dirty="0" smtClean="0"/>
              <a:t>-content</a:t>
            </a:r>
          </a:p>
          <a:p>
            <a:pPr lvl="1"/>
            <a:r>
              <a:rPr lang="de-DE" dirty="0" err="1" smtClean="0"/>
              <a:t>Align</a:t>
            </a:r>
            <a:r>
              <a:rPr lang="de-DE" dirty="0" smtClean="0"/>
              <a:t>-content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  <a:endParaRPr lang="de-DE" dirty="0" smtClean="0"/>
          </a:p>
          <a:p>
            <a:r>
              <a:rPr lang="de-DE" dirty="0" smtClean="0"/>
              <a:t>Anwendung eher bei Layout-Strukturen in 2 Dimensionen.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</a:t>
            </a:r>
            <a:r>
              <a:rPr lang="de-DE" dirty="0" smtClean="0"/>
              <a:t>.</a:t>
            </a:r>
          </a:p>
          <a:p>
            <a:r>
              <a:rPr lang="de-DE" dirty="0"/>
              <a:t>Die Eigenschaft "</a:t>
            </a:r>
            <a:r>
              <a:rPr lang="de-DE" dirty="0" err="1"/>
              <a:t>grid</a:t>
            </a:r>
            <a:r>
              <a:rPr lang="de-DE" dirty="0"/>
              <a:t>-template-</a:t>
            </a:r>
            <a:r>
              <a:rPr lang="de-DE" dirty="0" err="1"/>
              <a:t>columns</a:t>
            </a:r>
            <a:r>
              <a:rPr lang="de-DE" dirty="0"/>
              <a:t>" kann auch verwendet werden, um die </a:t>
            </a:r>
            <a:r>
              <a:rPr lang="de-DE" dirty="0" smtClean="0"/>
              <a:t>Breite </a:t>
            </a:r>
            <a:r>
              <a:rPr lang="de-DE" dirty="0"/>
              <a:t>der Spalten festzulegen</a:t>
            </a:r>
            <a:r>
              <a:rPr lang="de-DE" dirty="0" smtClean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</a:t>
            </a:r>
            <a:r>
              <a:rPr lang="de-DE" dirty="0" smtClean="0"/>
              <a:t>.</a:t>
            </a:r>
          </a:p>
          <a:p>
            <a:r>
              <a:rPr lang="de-DE" dirty="0" smtClean="0"/>
              <a:t>Mit der Eigenschaft „</a:t>
            </a:r>
            <a:r>
              <a:rPr lang="de-DE" b="1" dirty="0" err="1" smtClean="0"/>
              <a:t>gap</a:t>
            </a:r>
            <a:r>
              <a:rPr lang="de-DE" dirty="0" smtClean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„Hausaufgabe“ </a:t>
            </a:r>
            <a:r>
              <a:rPr lang="de-AT" dirty="0" err="1" smtClean="0"/>
              <a:t>Flexbox</a:t>
            </a:r>
            <a:r>
              <a:rPr lang="de-AT" dirty="0" smtClean="0"/>
              <a:t> &amp; </a:t>
            </a:r>
            <a:r>
              <a:rPr lang="de-AT" dirty="0" err="1" smtClean="0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5703277" cy="4137259"/>
          </a:xfrm>
        </p:spPr>
        <p:txBody>
          <a:bodyPr/>
          <a:lstStyle/>
          <a:p>
            <a:r>
              <a:rPr lang="de-AT" dirty="0" err="1" smtClean="0"/>
              <a:t>Flexbox</a:t>
            </a:r>
            <a:r>
              <a:rPr lang="de-AT" dirty="0" smtClean="0"/>
              <a:t> und </a:t>
            </a:r>
            <a:r>
              <a:rPr lang="de-AT" dirty="0" err="1" smtClean="0"/>
              <a:t>Grid</a:t>
            </a:r>
            <a:r>
              <a:rPr lang="de-AT" dirty="0" smtClean="0"/>
              <a:t> bieten viele Eigenschaften mit denen man das Layout definieren kann. Versuche dir einen groben Überblick zu verschaffen, über die Möglichkeiten die sich mit diesen beiden Modulen ergeben. </a:t>
            </a:r>
            <a:br>
              <a:rPr lang="de-AT" dirty="0" smtClean="0"/>
            </a:br>
            <a:r>
              <a:rPr lang="de-AT" dirty="0" smtClean="0"/>
              <a:t>In der kommenden Einheit werden wir die beiden Module im Detail gemeinsam besprechen.</a:t>
            </a:r>
          </a:p>
          <a:p>
            <a:r>
              <a:rPr lang="de-AT" dirty="0" err="1" smtClean="0"/>
              <a:t>Flexbox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smtClean="0">
                <a:hlinkClick r:id="rId2"/>
              </a:rPr>
              <a:t>https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www.w3schools.com/css/css3_flexbox.asp</a:t>
            </a:r>
            <a:r>
              <a:rPr lang="de-AT" dirty="0" smtClean="0"/>
              <a:t>  </a:t>
            </a:r>
          </a:p>
          <a:p>
            <a:r>
              <a:rPr lang="de-AT" dirty="0" err="1" smtClean="0"/>
              <a:t>Grid</a:t>
            </a:r>
            <a:r>
              <a:rPr lang="de-AT" dirty="0"/>
              <a:t>: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>
                <a:hlinkClick r:id="rId3"/>
              </a:rPr>
              <a:t>https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www.w3schools.com/css/css_grid.asp</a:t>
            </a:r>
            <a:r>
              <a:rPr lang="de-AT" dirty="0" smtClean="0"/>
              <a:t>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24" y="2057400"/>
            <a:ext cx="4289008" cy="132733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324" y="3644431"/>
            <a:ext cx="4289008" cy="20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Element spezifizieren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Indem man </a:t>
            </a:r>
            <a:r>
              <a:rPr lang="de-DE" dirty="0" err="1"/>
              <a:t>Selektoren</a:t>
            </a:r>
            <a:r>
              <a:rPr lang="de-DE" dirty="0"/>
              <a:t> ohne Abstand aneinander schreibt, kann man ein </a:t>
            </a:r>
            <a:r>
              <a:rPr lang="de-DE" dirty="0" smtClean="0"/>
              <a:t>Element </a:t>
            </a:r>
            <a:r>
              <a:rPr lang="de-DE" dirty="0"/>
              <a:t>genauer </a:t>
            </a:r>
            <a:r>
              <a:rPr lang="de-DE" dirty="0" smtClean="0"/>
              <a:t>spezifizieren</a:t>
            </a:r>
            <a:r>
              <a:rPr lang="de-DE" dirty="0"/>
              <a:t>. Die kombinierten </a:t>
            </a:r>
            <a:r>
              <a:rPr lang="de-DE" dirty="0" err="1"/>
              <a:t>Selektoren</a:t>
            </a:r>
            <a:r>
              <a:rPr lang="de-DE" dirty="0"/>
              <a:t> betreffen dann das selbe Element. </a:t>
            </a:r>
            <a:endParaRPr lang="de-DE" dirty="0" smtClean="0"/>
          </a:p>
          <a:p>
            <a:r>
              <a:rPr lang="de-DE" dirty="0" smtClean="0"/>
              <a:t>Wird </a:t>
            </a:r>
            <a:r>
              <a:rPr lang="de-DE" dirty="0"/>
              <a:t>ein Tag </a:t>
            </a:r>
            <a:r>
              <a:rPr lang="de-DE" dirty="0" err="1"/>
              <a:t>Selektor</a:t>
            </a:r>
            <a:r>
              <a:rPr lang="de-DE" dirty="0"/>
              <a:t> dabei kombiniert, so muss dieser an erster Stelle stehen (da </a:t>
            </a:r>
            <a:r>
              <a:rPr lang="de-DE" dirty="0" smtClean="0"/>
              <a:t>kein </a:t>
            </a:r>
            <a:r>
              <a:rPr lang="de-DE" dirty="0" err="1" smtClean="0"/>
              <a:t>Prefix</a:t>
            </a:r>
            <a:r>
              <a:rPr lang="de-DE" dirty="0" smtClean="0"/>
              <a:t>-Zeichen davor steht).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379817"/>
            <a:ext cx="9369670" cy="1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ODER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/>
              <a:t>auch miteinander </a:t>
            </a:r>
            <a:r>
              <a:rPr lang="de-DE" dirty="0" smtClean="0"/>
              <a:t>kombinieren dabei </a:t>
            </a:r>
            <a:r>
              <a:rPr lang="de-DE" dirty="0"/>
              <a:t>gibt es verschiedene Möglichkeiten, sie miteinander zu verknüpfen. </a:t>
            </a:r>
            <a:endParaRPr lang="de-DE" dirty="0" smtClean="0"/>
          </a:p>
          <a:p>
            <a:r>
              <a:rPr lang="de-DE" dirty="0" smtClean="0"/>
              <a:t>Trennt </a:t>
            </a:r>
            <a:r>
              <a:rPr lang="de-DE" dirty="0"/>
              <a:t>man zwei </a:t>
            </a:r>
            <a:r>
              <a:rPr lang="de-DE" dirty="0" err="1"/>
              <a:t>Selektoren</a:t>
            </a:r>
            <a:r>
              <a:rPr lang="de-DE" dirty="0"/>
              <a:t> mit , (Komma) so ist das ein ODER.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54" y="3760551"/>
            <a:ext cx="8035745" cy="10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</a:t>
            </a:r>
            <a:r>
              <a:rPr lang="de-DE" dirty="0" err="1"/>
              <a:t>leerzeichen</a:t>
            </a:r>
            <a:r>
              <a:rPr lang="de-DE" dirty="0"/>
              <a:t>, so wird das </a:t>
            </a:r>
            <a:r>
              <a:rPr lang="de-DE" dirty="0" err="1"/>
              <a:t>zweitere</a:t>
            </a:r>
            <a:r>
              <a:rPr lang="de-DE" dirty="0"/>
              <a:t> ausgewählt, welches sich in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kein direktes </a:t>
            </a:r>
            <a:r>
              <a:rPr lang="de-DE" dirty="0" err="1"/>
              <a:t>Children</a:t>
            </a:r>
            <a:r>
              <a:rPr lang="de-DE" dirty="0"/>
              <a:t> sein, sondern kann auch tiefer liegen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553228"/>
            <a:ext cx="9923585" cy="28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&gt;,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in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ein direktes </a:t>
            </a:r>
            <a:r>
              <a:rPr lang="de-DE" dirty="0" err="1"/>
              <a:t>Children</a:t>
            </a:r>
            <a:r>
              <a:rPr lang="de-DE" dirty="0"/>
              <a:t> sein!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5638"/>
            <a:ext cx="9345504" cy="27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~ (Tilde), so wird das </a:t>
            </a:r>
            <a:r>
              <a:rPr lang="de-DE" dirty="0" err="1"/>
              <a:t>zweitere</a:t>
            </a:r>
            <a:r>
              <a:rPr lang="de-DE" dirty="0"/>
              <a:t> ausgewählt, welches sich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nicht direkt anschließend stehen, es können andere Elemente dazwischen stehen.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126029"/>
            <a:ext cx="8943420" cy="17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+ (Plus),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direkt anschließend stehen!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69" y="3807069"/>
            <a:ext cx="8880739" cy="20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Microsoft Office PowerPoint</Application>
  <PresentationFormat>Breitbild</PresentationFormat>
  <Paragraphs>170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Avenir Next LT Pro</vt:lpstr>
      <vt:lpstr>Avenir Next LT Pro Light</vt:lpstr>
      <vt:lpstr>EncaseVTI</vt:lpstr>
      <vt:lpstr>CSS – Grundlagen II</vt:lpstr>
      <vt:lpstr>Übersicht</vt:lpstr>
      <vt:lpstr>CSS – Kombination von Selektoren</vt:lpstr>
      <vt:lpstr>Kombination von Selektoren: Element spezifizieren</vt:lpstr>
      <vt:lpstr>Kombination von Selektoren: ODER</vt:lpstr>
      <vt:lpstr>Kombination von Selektoren: INNERHALB</vt:lpstr>
      <vt:lpstr>Kombination von Selektoren: DIREKT INNERHALB</vt:lpstr>
      <vt:lpstr>Kombination von Selektoren: UNTERHALB</vt:lpstr>
      <vt:lpstr>Kombination von Selektoren: DIREKT UNTERHALB</vt:lpstr>
      <vt:lpstr>Übung zu Kombination von Selektoren</vt:lpstr>
      <vt:lpstr>CSS – Kaskade</vt:lpstr>
      <vt:lpstr>CSS Kaskade</vt:lpstr>
      <vt:lpstr>CSS Kaskade</vt:lpstr>
      <vt:lpstr>Berechnung der Spezifität</vt:lpstr>
      <vt:lpstr>CSS - Position</vt:lpstr>
      <vt:lpstr>CSS Position</vt:lpstr>
      <vt:lpstr>CSS Position: static</vt:lpstr>
      <vt:lpstr>CSS Position: relative</vt:lpstr>
      <vt:lpstr>CSS Position: absolute</vt:lpstr>
      <vt:lpstr>CSS Position: fixed</vt:lpstr>
      <vt:lpstr>CSS Position: sticky</vt:lpstr>
      <vt:lpstr>CSS Position Demo</vt:lpstr>
      <vt:lpstr>CSS Position: z-Index</vt:lpstr>
      <vt:lpstr>CSS Position Übung Positionierung (gemeinsam)</vt:lpstr>
      <vt:lpstr>CSS Übung Flagge von Laos</vt:lpstr>
      <vt:lpstr>CSS - Layout</vt:lpstr>
      <vt:lpstr>CSS Display</vt:lpstr>
      <vt:lpstr>CSS Inline-block</vt:lpstr>
      <vt:lpstr>CSS Float &amp; Clear</vt:lpstr>
      <vt:lpstr>CSS Layout früher „Newspaper“ </vt:lpstr>
      <vt:lpstr>CSS Layout heute „Responsive Webdesign“</vt:lpstr>
      <vt:lpstr>CSS Media Queries</vt:lpstr>
      <vt:lpstr>CSS Übungsprojekt Webdesign</vt:lpstr>
      <vt:lpstr>CSS Flexbox</vt:lpstr>
      <vt:lpstr>CSS Grid</vt:lpstr>
      <vt:lpstr>„Hausaufgabe“ Flexbox &amp; Grid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91</cp:revision>
  <dcterms:created xsi:type="dcterms:W3CDTF">2023-08-23T09:07:38Z</dcterms:created>
  <dcterms:modified xsi:type="dcterms:W3CDTF">2023-10-07T08:18:05Z</dcterms:modified>
</cp:coreProperties>
</file>