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83" r:id="rId12"/>
    <p:sldId id="266" r:id="rId13"/>
    <p:sldId id="267" r:id="rId14"/>
    <p:sldId id="268" r:id="rId15"/>
    <p:sldId id="284" r:id="rId16"/>
    <p:sldId id="269" r:id="rId17"/>
    <p:sldId id="286" r:id="rId18"/>
    <p:sldId id="285" r:id="rId19"/>
    <p:sldId id="28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4610100" cy="3460750"/>
  <p:notesSz cx="4610100" cy="3460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0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589" y="1554645"/>
            <a:ext cx="1372920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5026" y="3349524"/>
            <a:ext cx="75374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49524"/>
            <a:ext cx="72898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74983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794251"/>
            <a:ext cx="3989704" cy="335915"/>
          </a:xfrm>
          <a:custGeom>
            <a:avLst/>
            <a:gdLst/>
            <a:ahLst/>
            <a:cxnLst/>
            <a:rect l="l" t="t" r="r" b="b"/>
            <a:pathLst>
              <a:path w="3989704" h="335915">
                <a:moveTo>
                  <a:pt x="3989654" y="0"/>
                </a:moveTo>
                <a:lnTo>
                  <a:pt x="0" y="0"/>
                </a:lnTo>
                <a:lnTo>
                  <a:pt x="0" y="285095"/>
                </a:lnTo>
                <a:lnTo>
                  <a:pt x="4008" y="304820"/>
                </a:lnTo>
                <a:lnTo>
                  <a:pt x="14922" y="320973"/>
                </a:lnTo>
                <a:lnTo>
                  <a:pt x="31075" y="331887"/>
                </a:lnTo>
                <a:lnTo>
                  <a:pt x="50800" y="335896"/>
                </a:lnTo>
                <a:lnTo>
                  <a:pt x="3938854" y="335896"/>
                </a:lnTo>
                <a:lnTo>
                  <a:pt x="3958579" y="331887"/>
                </a:lnTo>
                <a:lnTo>
                  <a:pt x="3974732" y="320973"/>
                </a:lnTo>
                <a:lnTo>
                  <a:pt x="3985646" y="304820"/>
                </a:lnTo>
                <a:lnTo>
                  <a:pt x="3989654" y="285095"/>
                </a:lnTo>
                <a:lnTo>
                  <a:pt x="3989654" y="0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3875" y="822083"/>
            <a:ext cx="142049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spc="-5" dirty="0" smtClean="0">
                <a:solidFill>
                  <a:srgbClr val="FFFFFF"/>
                </a:solidFill>
                <a:latin typeface="Tahoma"/>
                <a:cs typeface="Tahoma"/>
              </a:rPr>
              <a:t>jUCAbox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ES" sz="1050" spc="-55" dirty="0" smtClean="0">
                <a:latin typeface="Tahoma"/>
                <a:cs typeface="Tahoma"/>
              </a:rPr>
              <a:t>Sergio Ruiz Piulestán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9250" y="1660702"/>
            <a:ext cx="1395120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marR="104139" indent="-635" algn="ctr">
              <a:lnSpc>
                <a:spcPts val="950"/>
              </a:lnSpc>
            </a:pPr>
            <a:r>
              <a:rPr lang="es-ES" sz="800" spc="-10" dirty="0" smtClean="0">
                <a:latin typeface="Book Antiqua"/>
                <a:cs typeface="Book Antiqua"/>
              </a:rPr>
              <a:t>Ingeniería Informática</a:t>
            </a:r>
          </a:p>
          <a:p>
            <a:pPr marL="111125" marR="104139" indent="-635" algn="ctr">
              <a:lnSpc>
                <a:spcPts val="950"/>
              </a:lnSpc>
            </a:pPr>
            <a:r>
              <a:rPr sz="800" spc="-35" dirty="0" smtClean="0">
                <a:latin typeface="Book Antiqua"/>
                <a:cs typeface="Book Antiqua"/>
              </a:rPr>
              <a:t>Universidad  </a:t>
            </a:r>
            <a:r>
              <a:rPr sz="800" spc="-30" dirty="0">
                <a:latin typeface="Book Antiqua"/>
                <a:cs typeface="Book Antiqua"/>
              </a:rPr>
              <a:t>de</a:t>
            </a:r>
            <a:r>
              <a:rPr sz="800" spc="-10" dirty="0">
                <a:latin typeface="Book Antiqua"/>
                <a:cs typeface="Book Antiqua"/>
              </a:rPr>
              <a:t> </a:t>
            </a:r>
            <a:r>
              <a:rPr sz="800" spc="-35" dirty="0">
                <a:latin typeface="Book Antiqua"/>
                <a:cs typeface="Book Antiqua"/>
              </a:rPr>
              <a:t>Cádiz</a:t>
            </a:r>
            <a:endParaRPr sz="8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s-ES" sz="1050" spc="-60" dirty="0" smtClean="0">
                <a:latin typeface="Tahoma"/>
                <a:cs typeface="Tahoma"/>
              </a:rPr>
              <a:t>26 de julio </a:t>
            </a:r>
            <a:r>
              <a:rPr sz="1050" spc="-75" dirty="0" smtClean="0">
                <a:latin typeface="Tahoma"/>
                <a:cs typeface="Tahoma"/>
              </a:rPr>
              <a:t>de </a:t>
            </a:r>
            <a:r>
              <a:rPr sz="1050" spc="-10" dirty="0" smtClean="0">
                <a:latin typeface="Tahoma"/>
                <a:cs typeface="Tahoma"/>
              </a:rPr>
              <a:t> </a:t>
            </a:r>
            <a:r>
              <a:rPr lang="es-ES" sz="1050" spc="-65" dirty="0" smtClean="0">
                <a:latin typeface="Tahoma"/>
                <a:cs typeface="Tahoma"/>
              </a:rPr>
              <a:t>2017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995" y="2565480"/>
            <a:ext cx="420000" cy="54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3770" y="1145223"/>
            <a:ext cx="4495750" cy="1956752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49593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Costes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0" y="949985"/>
            <a:ext cx="4495750" cy="201930"/>
          </a:xfrm>
          <a:custGeom>
            <a:avLst/>
            <a:gdLst/>
            <a:ahLst/>
            <a:cxnLst/>
            <a:rect l="l" t="t" r="r" b="b"/>
            <a:pathLst>
              <a:path w="3989704" h="20193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45"/>
                </a:lnTo>
                <a:lnTo>
                  <a:pt x="3989654" y="201445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71" y="951801"/>
            <a:ext cx="295973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 err="1">
                <a:solidFill>
                  <a:srgbClr val="FFFFFF"/>
                </a:solidFill>
                <a:latin typeface="Tahoma"/>
                <a:cs typeface="Tahoma"/>
              </a:rPr>
              <a:t>Estimación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45" dirty="0" smtClean="0">
                <a:solidFill>
                  <a:srgbClr val="FFFFFF"/>
                </a:solidFill>
                <a:latin typeface="Tahoma"/>
                <a:cs typeface="Tahoma"/>
              </a:rPr>
              <a:t>temporal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71" y="1138783"/>
            <a:ext cx="4495749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8" y="1628299"/>
            <a:ext cx="4095814" cy="95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3770" y="1145223"/>
            <a:ext cx="4495750" cy="2109152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49593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Costes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0" y="949985"/>
            <a:ext cx="4495750" cy="201930"/>
          </a:xfrm>
          <a:custGeom>
            <a:avLst/>
            <a:gdLst/>
            <a:ahLst/>
            <a:cxnLst/>
            <a:rect l="l" t="t" r="r" b="b"/>
            <a:pathLst>
              <a:path w="3989704" h="20193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45"/>
                </a:lnTo>
                <a:lnTo>
                  <a:pt x="3989654" y="201445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71" y="951801"/>
            <a:ext cx="295973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 err="1">
                <a:solidFill>
                  <a:srgbClr val="FFFFFF"/>
                </a:solidFill>
                <a:latin typeface="Tahoma"/>
                <a:cs typeface="Tahoma"/>
              </a:rPr>
              <a:t>Estimación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1050" spc="-45" dirty="0" smtClean="0">
                <a:solidFill>
                  <a:srgbClr val="FFFFFF"/>
                </a:solidFill>
                <a:latin typeface="Tahoma"/>
                <a:cs typeface="Tahoma"/>
              </a:rPr>
              <a:t>coste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71" y="1138783"/>
            <a:ext cx="4495749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68666" y="1127410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Coste desarrollo</a:t>
            </a:r>
            <a:endParaRPr lang="es-E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264852" y="1332266"/>
            <a:ext cx="413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98659" y="2403426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Coste mantenimiento anual</a:t>
            </a:r>
            <a:endParaRPr lang="es-E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294845" y="2608282"/>
            <a:ext cx="413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3" y="1389021"/>
            <a:ext cx="3644317" cy="94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3" y="2665037"/>
            <a:ext cx="3644317" cy="362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662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16770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Desarrollo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0F4F8C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0F4F8C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7588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Requisitos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74712" y="892175"/>
            <a:ext cx="4191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/>
              <a:t>Requisitos funcionales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Búsqueda de canciones y lugares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Gestión de lugares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/>
              <a:t>Registro </a:t>
            </a:r>
            <a:r>
              <a:rPr lang="es-ES" sz="1050" dirty="0" smtClean="0"/>
              <a:t>y gestión de usuarios</a:t>
            </a:r>
          </a:p>
          <a:p>
            <a:pPr lvl="1"/>
            <a:endParaRPr lang="es-ES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/>
              <a:t>Requisitos no funcionales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Disponibilidad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Usabilidad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Portabilidad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Seguridad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Interfaz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Mantenibilidad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Rendimiento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Fiabilidad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0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05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24383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 err="1" smtClean="0">
                <a:solidFill>
                  <a:srgbClr val="FFFFFF"/>
                </a:solidFill>
                <a:latin typeface="Tahoma"/>
                <a:cs typeface="Tahoma"/>
              </a:rPr>
              <a:t>Análisis</a:t>
            </a:r>
            <a:r>
              <a:rPr lang="es-ES" sz="1400" spc="-40" dirty="0" smtClean="0">
                <a:solidFill>
                  <a:srgbClr val="FFFFFF"/>
                </a:solidFill>
                <a:latin typeface="Tahoma"/>
                <a:cs typeface="Tahoma"/>
              </a:rPr>
              <a:t> – Modelo conceptual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1" y="1086754"/>
            <a:ext cx="3905250" cy="198073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40385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 err="1" smtClean="0">
                <a:solidFill>
                  <a:srgbClr val="FFFFFF"/>
                </a:solidFill>
                <a:latin typeface="Tahoma"/>
                <a:cs typeface="Tahoma"/>
              </a:rPr>
              <a:t>Análisis</a:t>
            </a:r>
            <a:r>
              <a:rPr lang="es-ES" sz="1400" spc="-40" dirty="0" smtClean="0">
                <a:solidFill>
                  <a:srgbClr val="FFFFFF"/>
                </a:solidFill>
                <a:latin typeface="Tahoma"/>
                <a:cs typeface="Tahoma"/>
              </a:rPr>
              <a:t> – Actores y paquetes de casos de uso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2052" name="Picture 4" descr="C:\Users\Sergio\Desktop\angular\3. jUCAbox\doc\Caso de uso glob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74" y="1177925"/>
            <a:ext cx="198139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28625" y="790816"/>
            <a:ext cx="230505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b="1" dirty="0"/>
              <a:t>Invitado</a:t>
            </a:r>
            <a:r>
              <a:rPr lang="es-ES" sz="105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Son </a:t>
            </a:r>
            <a:r>
              <a:rPr lang="es-ES" sz="1050" dirty="0"/>
              <a:t>las personas que acceden a la herramienta sin registro </a:t>
            </a:r>
            <a:r>
              <a:rPr lang="es-ES" sz="1050" dirty="0" smtClean="0"/>
              <a:t>previo.</a:t>
            </a:r>
            <a:endParaRPr lang="es-E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b="1" dirty="0" smtClean="0"/>
              <a:t>Usuario</a:t>
            </a:r>
            <a:r>
              <a:rPr lang="es-ES" sz="105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Son </a:t>
            </a:r>
            <a:r>
              <a:rPr lang="es-ES" sz="1050" dirty="0"/>
              <a:t>las personas que acceden a la herramienta habiéndose </a:t>
            </a:r>
            <a:r>
              <a:rPr lang="es-ES" sz="1050" dirty="0" smtClean="0"/>
              <a:t>registrados.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b="1" dirty="0" smtClean="0"/>
              <a:t>Administrador</a:t>
            </a:r>
            <a:r>
              <a:rPr lang="es-ES" sz="1050" b="1" dirty="0"/>
              <a:t>: </a:t>
            </a:r>
            <a:endParaRPr lang="es-E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Son </a:t>
            </a:r>
            <a:r>
              <a:rPr lang="es-ES" sz="1050" dirty="0"/>
              <a:t>las personas que acceden a la herramienta habiéndose registrado y que gestionan algún lugar. </a:t>
            </a:r>
          </a:p>
        </p:txBody>
      </p:sp>
    </p:spTree>
    <p:extLst>
      <p:ext uri="{BB962C8B-B14F-4D97-AF65-F5344CB8AC3E}">
        <p14:creationId xmlns:p14="http://schemas.microsoft.com/office/powerpoint/2010/main" val="41533072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30479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 err="1" smtClean="0">
                <a:solidFill>
                  <a:srgbClr val="FFFFFF"/>
                </a:solidFill>
                <a:latin typeface="Tahoma"/>
                <a:cs typeface="Tahoma"/>
              </a:rPr>
              <a:t>Diseño</a:t>
            </a:r>
            <a:r>
              <a:rPr lang="es-ES" sz="1400" spc="-65" dirty="0" smtClean="0">
                <a:solidFill>
                  <a:srgbClr val="FFFFFF"/>
                </a:solidFill>
                <a:latin typeface="Tahoma"/>
                <a:cs typeface="Tahoma"/>
              </a:rPr>
              <a:t> – Arquitectura Lógica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15" name="Picture 4" descr="Resultado de imagen de mean stac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27" y="951211"/>
            <a:ext cx="1205269" cy="4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208495" y="1273175"/>
            <a:ext cx="41910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/>
              <a:t>MongoDB</a:t>
            </a:r>
            <a:endParaRPr lang="es-E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Sistema </a:t>
            </a:r>
            <a:r>
              <a:rPr lang="es-ES" sz="1050" dirty="0"/>
              <a:t>de base de datos no relacionales </a:t>
            </a:r>
            <a:endParaRPr lang="es-E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/>
              <a:t>Express</a:t>
            </a:r>
            <a:endParaRPr lang="es-E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Framework </a:t>
            </a:r>
            <a:r>
              <a:rPr lang="es-ES" sz="1050" dirty="0"/>
              <a:t>encargado de conectar MongoDB con el servidor WEB </a:t>
            </a:r>
            <a:endParaRPr lang="es-E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/>
              <a:t>Angular2</a:t>
            </a:r>
            <a:endParaRPr lang="es-E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Framework </a:t>
            </a:r>
            <a:r>
              <a:rPr lang="es-ES" sz="1050" dirty="0"/>
              <a:t>basado en MVC utilizado para la parte Cliente de la aplicación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/>
              <a:t>Node.js</a:t>
            </a:r>
            <a:endParaRPr lang="es-E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50" dirty="0" smtClean="0"/>
              <a:t>Framework </a:t>
            </a:r>
            <a:r>
              <a:rPr lang="es-ES" sz="1050" dirty="0"/>
              <a:t>utilizado como servidor WEB </a:t>
            </a:r>
          </a:p>
        </p:txBody>
      </p:sp>
      <p:pic>
        <p:nvPicPr>
          <p:cNvPr id="3074" name="Picture 2" descr="Resultado de imagen de mon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4" y="1199132"/>
            <a:ext cx="367507" cy="3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expressj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5" y="1625600"/>
            <a:ext cx="469854" cy="25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angular 2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1" y="2073276"/>
            <a:ext cx="335730" cy="3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8" descr="Resultado de imagen de nodejs logo"/>
          <p:cNvSpPr>
            <a:spLocks noChangeAspect="1" noChangeArrowheads="1"/>
          </p:cNvSpPr>
          <p:nvPr/>
        </p:nvSpPr>
        <p:spPr bwMode="auto">
          <a:xfrm>
            <a:off x="155575" y="-1889125"/>
            <a:ext cx="3581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" name="AutoShape 10" descr="Resultado de imagen de nodejs logo"/>
          <p:cNvSpPr>
            <a:spLocks noChangeAspect="1" noChangeArrowheads="1"/>
          </p:cNvSpPr>
          <p:nvPr/>
        </p:nvSpPr>
        <p:spPr bwMode="auto">
          <a:xfrm>
            <a:off x="307975" y="-1736725"/>
            <a:ext cx="3581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AutoShape 12" descr="Resultado de imagen de nodejs logo"/>
          <p:cNvSpPr>
            <a:spLocks noChangeAspect="1" noChangeArrowheads="1"/>
          </p:cNvSpPr>
          <p:nvPr/>
        </p:nvSpPr>
        <p:spPr bwMode="auto">
          <a:xfrm>
            <a:off x="460375" y="-1584325"/>
            <a:ext cx="3581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6" name="Picture 14" descr="Resultado de imagen de nodejs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3" y="2568575"/>
            <a:ext cx="812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30479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 err="1" smtClean="0">
                <a:solidFill>
                  <a:srgbClr val="FFFFFF"/>
                </a:solidFill>
                <a:latin typeface="Tahoma"/>
                <a:cs typeface="Tahoma"/>
              </a:rPr>
              <a:t>Diseño</a:t>
            </a:r>
            <a:r>
              <a:rPr lang="es-ES" sz="1400" spc="-65" dirty="0" smtClean="0">
                <a:solidFill>
                  <a:srgbClr val="FFFFFF"/>
                </a:solidFill>
                <a:latin typeface="Tahoma"/>
                <a:cs typeface="Tahoma"/>
              </a:rPr>
              <a:t> – Arquitectura Lógica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15" name="Picture 4" descr="Resultado de imagen de mean stac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27" y="951211"/>
            <a:ext cx="1205269" cy="4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95300" y="983174"/>
            <a:ext cx="31241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/>
              <a:t>Para la arquitectura de la aplicación web se utilizó el patrón de diseño </a:t>
            </a:r>
            <a:r>
              <a:rPr lang="es-ES" sz="1050" dirty="0" smtClean="0"/>
              <a:t>MVC.</a:t>
            </a:r>
            <a:endParaRPr lang="es-ES" sz="1050" dirty="0"/>
          </a:p>
        </p:txBody>
      </p:sp>
      <p:sp>
        <p:nvSpPr>
          <p:cNvPr id="8" name="7 Rectángulo"/>
          <p:cNvSpPr/>
          <p:nvPr/>
        </p:nvSpPr>
        <p:spPr>
          <a:xfrm>
            <a:off x="118833" y="1263650"/>
            <a:ext cx="433313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/>
              <a:t>Modelo </a:t>
            </a:r>
            <a:endParaRPr lang="es-ES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/>
              <a:t>Es </a:t>
            </a:r>
            <a:r>
              <a:rPr lang="es-ES" sz="1000" dirty="0"/>
              <a:t>el encargado de controlar los datos, así como su acceso y modificación. </a:t>
            </a:r>
            <a:r>
              <a:rPr lang="es-ES" sz="1000" dirty="0" smtClean="0"/>
              <a:t>El encargado </a:t>
            </a:r>
            <a:r>
              <a:rPr lang="es-ES" sz="1000" dirty="0"/>
              <a:t>es </a:t>
            </a:r>
            <a:r>
              <a:rPr lang="es-ES" sz="1000" b="1" dirty="0"/>
              <a:t>MongoDB</a:t>
            </a:r>
            <a:r>
              <a:rPr lang="es-ES" sz="1000" dirty="0"/>
              <a:t>, que a través de </a:t>
            </a:r>
            <a:r>
              <a:rPr lang="es-ES" sz="1000" b="1" dirty="0"/>
              <a:t>Express.js</a:t>
            </a:r>
            <a:r>
              <a:rPr lang="es-ES" sz="1000" dirty="0"/>
              <a:t> y </a:t>
            </a:r>
            <a:r>
              <a:rPr lang="es-ES" sz="1000" b="1" dirty="0"/>
              <a:t>Node.js</a:t>
            </a:r>
            <a:r>
              <a:rPr lang="es-ES" sz="1000" dirty="0"/>
              <a:t>, hacen que el acceso a los datos sean seguro.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 smtClean="0"/>
              <a:t>Vista </a:t>
            </a:r>
            <a:endParaRPr lang="es-ES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/>
              <a:t>Es </a:t>
            </a:r>
            <a:r>
              <a:rPr lang="es-ES" sz="1000" dirty="0"/>
              <a:t>el encargado de renderizar los datos proporcionado por el controlador, es la capa visual que puede ver y utilizar el usuario. </a:t>
            </a:r>
            <a:r>
              <a:rPr lang="es-ES" sz="1000" dirty="0" smtClean="0"/>
              <a:t>Es </a:t>
            </a:r>
            <a:r>
              <a:rPr lang="es-ES" sz="1000" dirty="0"/>
              <a:t>controlado por </a:t>
            </a:r>
            <a:r>
              <a:rPr lang="es-ES" sz="1000" b="1" dirty="0" smtClean="0"/>
              <a:t>Angular2</a:t>
            </a:r>
            <a:r>
              <a:rPr lang="es-ES" sz="1000" dirty="0" smtClean="0"/>
              <a:t>. </a:t>
            </a:r>
            <a:endParaRPr lang="es-E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 smtClean="0"/>
              <a:t>Controlador </a:t>
            </a:r>
            <a:endParaRPr lang="es-ES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/>
              <a:t>Es </a:t>
            </a:r>
            <a:r>
              <a:rPr lang="es-ES" sz="1000" dirty="0"/>
              <a:t>el encargado de invocar peticiones y </a:t>
            </a:r>
            <a:r>
              <a:rPr lang="es-ES" sz="1000" dirty="0" smtClean="0"/>
              <a:t>responder </a:t>
            </a:r>
            <a:r>
              <a:rPr lang="es-ES" sz="1000" dirty="0"/>
              <a:t>a </a:t>
            </a:r>
            <a:r>
              <a:rPr lang="es-ES" sz="1000" dirty="0" smtClean="0"/>
              <a:t>eventos. </a:t>
            </a:r>
            <a:r>
              <a:rPr lang="es-ES" sz="1000" dirty="0"/>
              <a:t>Esta función la cubre también </a:t>
            </a:r>
            <a:r>
              <a:rPr lang="es-ES" sz="1000" b="1" dirty="0" smtClean="0"/>
              <a:t>Angular2</a:t>
            </a:r>
            <a:r>
              <a:rPr lang="es-ES" sz="1000" dirty="0" smtClean="0"/>
              <a:t>.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967685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30479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 err="1" smtClean="0">
                <a:solidFill>
                  <a:srgbClr val="FFFFFF"/>
                </a:solidFill>
                <a:latin typeface="Tahoma"/>
                <a:cs typeface="Tahoma"/>
              </a:rPr>
              <a:t>Diseño</a:t>
            </a:r>
            <a:r>
              <a:rPr lang="es-ES" sz="1400" spc="-65" dirty="0" smtClean="0">
                <a:solidFill>
                  <a:srgbClr val="FFFFFF"/>
                </a:solidFill>
                <a:latin typeface="Tahoma"/>
                <a:cs typeface="Tahoma"/>
              </a:rPr>
              <a:t> – Arquitectura Física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92112" y="1300659"/>
            <a:ext cx="38341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Son bases de datos </a:t>
            </a:r>
            <a:r>
              <a:rPr lang="es-ES" sz="1100" dirty="0" err="1" smtClean="0"/>
              <a:t>NoSql</a:t>
            </a: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basan en documentos JSON, en el caso de MongoDB los llama BSON, son documentos de pares clave-valor </a:t>
            </a:r>
            <a:r>
              <a:rPr lang="es-ES" sz="11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4" y="1930400"/>
            <a:ext cx="3415082" cy="112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Resultado de imagen de mongod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07" y="920750"/>
            <a:ext cx="1673168" cy="4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329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30479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 err="1" smtClean="0">
                <a:solidFill>
                  <a:srgbClr val="FFFFFF"/>
                </a:solidFill>
                <a:latin typeface="Tahoma"/>
                <a:cs typeface="Tahoma"/>
              </a:rPr>
              <a:t>Diseño</a:t>
            </a:r>
            <a:r>
              <a:rPr lang="es-ES" sz="1400" spc="-65" dirty="0" smtClean="0">
                <a:solidFill>
                  <a:srgbClr val="FFFFFF"/>
                </a:solidFill>
                <a:latin typeface="Tahoma"/>
                <a:cs typeface="Tahoma"/>
              </a:rPr>
              <a:t> – Interfaz de usuario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1" y="982889"/>
            <a:ext cx="3192930" cy="209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99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Índice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0F4F8C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0F4F8C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0F4F8C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7EDF3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7EDF3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0F4F8C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11652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Implementación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30575"/>
            <a:ext cx="728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247650" y="1044575"/>
            <a:ext cx="4114800" cy="838200"/>
            <a:chOff x="247650" y="1044575"/>
            <a:chExt cx="4114800" cy="838200"/>
          </a:xfrm>
        </p:grpSpPr>
        <p:sp>
          <p:nvSpPr>
            <p:cNvPr id="16" name="15 Rectángulo redondeado"/>
            <p:cNvSpPr/>
            <p:nvPr/>
          </p:nvSpPr>
          <p:spPr>
            <a:xfrm>
              <a:off x="247650" y="1044575"/>
              <a:ext cx="41148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Picture 4" descr="Resultado de imagen de mean sta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1112192"/>
              <a:ext cx="1962728" cy="7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16 CuadroTexto"/>
            <p:cNvSpPr txBox="1"/>
            <p:nvPr/>
          </p:nvSpPr>
          <p:spPr>
            <a:xfrm>
              <a:off x="440420" y="1202065"/>
              <a:ext cx="1098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Frameworks</a:t>
              </a:r>
            </a:p>
            <a:p>
              <a:r>
                <a:rPr lang="es-E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Desarrollo</a:t>
              </a: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46595" y="2593975"/>
            <a:ext cx="4114800" cy="476935"/>
            <a:chOff x="246595" y="2498725"/>
            <a:chExt cx="4114800" cy="476935"/>
          </a:xfrm>
        </p:grpSpPr>
        <p:sp>
          <p:nvSpPr>
            <p:cNvPr id="18" name="17 Rectángulo redondeado"/>
            <p:cNvSpPr/>
            <p:nvPr/>
          </p:nvSpPr>
          <p:spPr>
            <a:xfrm>
              <a:off x="246595" y="2498725"/>
              <a:ext cx="4114800" cy="47693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52065" y="257463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IDE</a:t>
              </a:r>
            </a:p>
          </p:txBody>
        </p:sp>
        <p:pic>
          <p:nvPicPr>
            <p:cNvPr id="6146" name="Picture 2" descr="Resultado de imagen de atom io logo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423" y="2561076"/>
              <a:ext cx="1618672" cy="33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24 Grupo"/>
          <p:cNvGrpSpPr/>
          <p:nvPr/>
        </p:nvGrpSpPr>
        <p:grpSpPr>
          <a:xfrm>
            <a:off x="246595" y="1942526"/>
            <a:ext cx="4114800" cy="591699"/>
            <a:chOff x="246595" y="1855166"/>
            <a:chExt cx="4114800" cy="591699"/>
          </a:xfrm>
        </p:grpSpPr>
        <p:sp>
          <p:nvSpPr>
            <p:cNvPr id="22" name="21 Rectángulo redondeado"/>
            <p:cNvSpPr/>
            <p:nvPr/>
          </p:nvSpPr>
          <p:spPr>
            <a:xfrm>
              <a:off x="246595" y="1912549"/>
              <a:ext cx="4114800" cy="47693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52065" y="1988460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Lenguajes</a:t>
              </a:r>
            </a:p>
          </p:txBody>
        </p:sp>
        <p:pic>
          <p:nvPicPr>
            <p:cNvPr id="6148" name="Picture 4" descr="Resultado de imagen de typescript logo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692" y="1855166"/>
              <a:ext cx="875715" cy="591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Resultado de imagen de angular 2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635" y="1949451"/>
              <a:ext cx="167865" cy="16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Resultado de imagen de javascrip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152" y="1970165"/>
              <a:ext cx="643390" cy="36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esultado de imagen de ampersand transparent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910" y="2069739"/>
              <a:ext cx="127610" cy="162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60261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Pruebas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47650" y="968375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Primera fase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361315" y="1153041"/>
            <a:ext cx="38862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 smtClean="0"/>
              <a:t>Desarrollador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Encargado de realizar la pruebas unitarias, de integración de componentes, de sistema y las no funcionales. </a:t>
            </a:r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 smtClean="0"/>
              <a:t>Usuario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Encargado de realizar las pruebas.</a:t>
            </a:r>
            <a:r>
              <a:rPr lang="es-ES" sz="1050" b="1" dirty="0" smtClean="0"/>
              <a:t>	</a:t>
            </a:r>
            <a:endParaRPr lang="es-ES" sz="1050" dirty="0"/>
          </a:p>
        </p:txBody>
      </p:sp>
      <p:sp>
        <p:nvSpPr>
          <p:cNvPr id="18" name="17 Rectángulo"/>
          <p:cNvSpPr/>
          <p:nvPr/>
        </p:nvSpPr>
        <p:spPr>
          <a:xfrm>
            <a:off x="360895" y="2488320"/>
            <a:ext cx="3886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 smtClean="0"/>
              <a:t>Usuario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Encargado de realizar las pruebas de aceptación.</a:t>
            </a:r>
            <a:endParaRPr lang="es-ES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47650" y="2366783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Segunda fase</a:t>
            </a:r>
            <a:endParaRPr lang="es-E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Demo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Demo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7170" name="Picture 2" descr="C:\Users\Sergio\Pictures\logo 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1554799"/>
            <a:ext cx="4744706" cy="93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Conclusiones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Objetivos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alcanzados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47650" y="1044575"/>
            <a:ext cx="419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Se han cumplido con todos los objetivos propuestos en la </a:t>
            </a:r>
            <a:r>
              <a:rPr lang="es-ES" sz="1200" b="1" dirty="0"/>
              <a:t>fase de </a:t>
            </a:r>
            <a:r>
              <a:rPr lang="es-ES" sz="1200" b="1" dirty="0" smtClean="0"/>
              <a:t>análisis</a:t>
            </a:r>
            <a:r>
              <a:rPr lang="es-ES" sz="1200" dirty="0" smtClean="0"/>
              <a:t>.</a:t>
            </a:r>
          </a:p>
          <a:p>
            <a:endParaRPr lang="es-E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Explotación ampliada de la </a:t>
            </a:r>
            <a:r>
              <a:rPr lang="es-ES" sz="1200" b="1" dirty="0"/>
              <a:t>API de Spotify</a:t>
            </a:r>
            <a:r>
              <a:rPr lang="es-ES" sz="1200" dirty="0"/>
              <a:t>. </a:t>
            </a:r>
            <a:endParaRPr lang="es-ES" sz="1200" dirty="0" smtClean="0"/>
          </a:p>
          <a:p>
            <a:endParaRPr lang="es-E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Herramienta más </a:t>
            </a:r>
            <a:r>
              <a:rPr lang="es-ES" sz="1200" b="1" dirty="0" smtClean="0"/>
              <a:t>social</a:t>
            </a:r>
            <a:r>
              <a:rPr lang="es-ES" sz="1200" dirty="0" smtClean="0"/>
              <a:t>.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Aplicación </a:t>
            </a:r>
            <a:r>
              <a:rPr lang="es-ES" sz="1200" b="1" dirty="0"/>
              <a:t>sencilla</a:t>
            </a:r>
            <a:r>
              <a:rPr lang="es-ES" sz="1200" dirty="0"/>
              <a:t> pero </a:t>
            </a:r>
            <a:r>
              <a:rPr lang="es-ES" sz="1200" b="1" dirty="0" smtClean="0"/>
              <a:t>robusta</a:t>
            </a:r>
            <a:r>
              <a:rPr lang="es-ES" sz="1200" dirty="0" smtClean="0"/>
              <a:t>.</a:t>
            </a:r>
          </a:p>
          <a:p>
            <a:endParaRPr lang="es-E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Aplicación </a:t>
            </a:r>
            <a:r>
              <a:rPr lang="es-ES" sz="1200" b="1" dirty="0" smtClean="0"/>
              <a:t>Responsive</a:t>
            </a:r>
            <a:r>
              <a:rPr lang="es-ES" sz="1200" dirty="0" smtClean="0"/>
              <a:t>, fácilmente consultable desde </a:t>
            </a:r>
            <a:r>
              <a:rPr lang="es-ES" sz="1200" dirty="0"/>
              <a:t>cualquier dispositivo con conexión a internet. </a:t>
            </a:r>
            <a:endParaRPr lang="es-ES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Lecciones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aprendidas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75895" y="1273175"/>
            <a:ext cx="44196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Aplicar </a:t>
            </a:r>
            <a:r>
              <a:rPr lang="es-ES" sz="1050" dirty="0"/>
              <a:t>los conocimientos obtenidos </a:t>
            </a:r>
            <a:r>
              <a:rPr lang="es-ES" sz="1050" dirty="0" smtClean="0"/>
              <a:t>en </a:t>
            </a:r>
            <a:r>
              <a:rPr lang="es-ES" sz="1050" dirty="0"/>
              <a:t>la carrera de Ingeniera Informática</a:t>
            </a:r>
            <a:r>
              <a:rPr lang="es-ES" sz="1050" dirty="0" smtClean="0"/>
              <a:t>.</a:t>
            </a:r>
          </a:p>
          <a:p>
            <a:r>
              <a:rPr lang="es-ES" sz="105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La </a:t>
            </a:r>
            <a:r>
              <a:rPr lang="es-ES" sz="1050" dirty="0"/>
              <a:t>realización de </a:t>
            </a:r>
            <a:r>
              <a:rPr lang="es-ES" sz="1050" dirty="0" smtClean="0"/>
              <a:t>una documentación detallada, así </a:t>
            </a:r>
            <a:r>
              <a:rPr lang="es-ES" sz="1050" dirty="0"/>
              <a:t>como la correcta redacción de un documento técnico. </a:t>
            </a:r>
            <a:endParaRPr lang="es-E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Aprender </a:t>
            </a:r>
            <a:r>
              <a:rPr lang="es-ES" sz="1050" dirty="0"/>
              <a:t>nuevos lenguajes de programación, así como todas las herramientas utilizadas a lo largo del proyecto. </a:t>
            </a:r>
            <a:endParaRPr lang="es-E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Investigar </a:t>
            </a:r>
            <a:r>
              <a:rPr lang="es-ES" sz="1050" dirty="0"/>
              <a:t>sobre nuevas técnicas y soluciones. </a:t>
            </a:r>
            <a:endParaRPr lang="es-ES" sz="105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futuro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23850" y="1425575"/>
            <a:ext cx="42672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Aplicación </a:t>
            </a:r>
            <a:r>
              <a:rPr lang="es-ES" sz="1050" dirty="0"/>
              <a:t>móvil nativa. </a:t>
            </a:r>
            <a:endParaRPr lang="es-ES" sz="1050" dirty="0" smtClean="0"/>
          </a:p>
          <a:p>
            <a:endParaRPr lang="es-E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Crear </a:t>
            </a:r>
            <a:r>
              <a:rPr lang="es-ES" sz="1050" dirty="0"/>
              <a:t>distintos roles </a:t>
            </a:r>
            <a:r>
              <a:rPr lang="es-ES" sz="1050" dirty="0" smtClean="0"/>
              <a:t>para </a:t>
            </a:r>
            <a:r>
              <a:rPr lang="es-ES" sz="1050" dirty="0"/>
              <a:t>un mismo </a:t>
            </a:r>
            <a:r>
              <a:rPr lang="es-ES" sz="1050" dirty="0" smtClean="0"/>
              <a:t>lugar.</a:t>
            </a:r>
          </a:p>
          <a:p>
            <a:r>
              <a:rPr lang="es-ES" sz="105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Crear </a:t>
            </a:r>
            <a:r>
              <a:rPr lang="es-ES" sz="1050" dirty="0"/>
              <a:t>lugares privados, </a:t>
            </a:r>
            <a:r>
              <a:rPr lang="es-ES" sz="1050" dirty="0" smtClean="0"/>
              <a:t>con acceso con </a:t>
            </a:r>
            <a:r>
              <a:rPr lang="es-ES" sz="1050" dirty="0"/>
              <a:t>invitaciones </a:t>
            </a:r>
            <a:r>
              <a:rPr lang="es-ES" sz="1050" dirty="0" smtClean="0"/>
              <a:t>previas.</a:t>
            </a:r>
          </a:p>
          <a:p>
            <a:r>
              <a:rPr lang="es-ES" sz="105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/>
              <a:t>Activar y desactivar lugares</a:t>
            </a:r>
            <a:endParaRPr lang="es-ES" sz="1050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Agradecimientos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85115" y="1654175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 smtClean="0"/>
              <a:t>Agradecer </a:t>
            </a:r>
            <a:r>
              <a:rPr lang="es-ES" sz="1200" dirty="0"/>
              <a:t>a mis padres, amigos, familia, y sobre todo a Iván Ruiz, mi tutor del </a:t>
            </a:r>
            <a:r>
              <a:rPr lang="es-ES" sz="1200" dirty="0" err="1"/>
              <a:t>pfc</a:t>
            </a:r>
            <a:r>
              <a:rPr lang="es-ES" sz="1200" dirty="0"/>
              <a:t>, por el tiempo y apoyo dedicado para poder realizar el proyecto. </a:t>
            </a:r>
            <a:endParaRPr lang="es-ES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Bibliografía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0F4F8C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9277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Bibliografía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577283" y="1247775"/>
            <a:ext cx="156210" cy="120650"/>
            <a:chOff x="368850" y="1653233"/>
            <a:chExt cx="156210" cy="120650"/>
          </a:xfrm>
        </p:grpSpPr>
        <p:sp>
          <p:nvSpPr>
            <p:cNvPr id="5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6911" y="1254125"/>
            <a:ext cx="3844939" cy="153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900" b="1" dirty="0" smtClean="0"/>
              <a:t>The </a:t>
            </a:r>
            <a:r>
              <a:rPr lang="en-US" sz="900" b="1" dirty="0"/>
              <a:t>Rational Unified Process: An Introduction (3rd </a:t>
            </a:r>
            <a:r>
              <a:rPr lang="en-US" sz="900" b="1" dirty="0" smtClean="0"/>
              <a:t>Edition)</a:t>
            </a:r>
          </a:p>
          <a:p>
            <a:pPr marL="12700" marR="5080">
              <a:lnSpc>
                <a:spcPct val="102600"/>
              </a:lnSpc>
            </a:pPr>
            <a:r>
              <a:rPr lang="en-US" sz="900" dirty="0" smtClean="0"/>
              <a:t>Philippe </a:t>
            </a:r>
            <a:r>
              <a:rPr lang="en-US" sz="900" dirty="0" err="1"/>
              <a:t>Kruchten</a:t>
            </a:r>
            <a:r>
              <a:rPr lang="en-US" sz="900" dirty="0"/>
              <a:t> (1999). </a:t>
            </a:r>
            <a:endParaRPr lang="en-US" sz="900" dirty="0" smtClean="0"/>
          </a:p>
          <a:p>
            <a:pPr marL="12700" marR="5080">
              <a:lnSpc>
                <a:spcPct val="102600"/>
              </a:lnSpc>
            </a:pPr>
            <a:endParaRPr lang="en-US" sz="900" spc="-15" dirty="0">
              <a:solidFill>
                <a:srgbClr val="0F4F8C"/>
              </a:solidFill>
              <a:latin typeface="Tahoma"/>
              <a:cs typeface="Tahoma"/>
            </a:endParaRPr>
          </a:p>
          <a:p>
            <a:r>
              <a:rPr lang="en-US" sz="900" b="1" dirty="0" smtClean="0"/>
              <a:t>Learning </a:t>
            </a:r>
            <a:r>
              <a:rPr lang="en-US" sz="900" b="1" dirty="0"/>
              <a:t>UML 2.0</a:t>
            </a:r>
            <a:r>
              <a:rPr lang="en-US" sz="900" b="1" dirty="0" smtClean="0"/>
              <a:t>.</a:t>
            </a:r>
          </a:p>
          <a:p>
            <a:r>
              <a:rPr lang="en-US" sz="900" dirty="0"/>
              <a:t>Russ Miles, Kim Hamilton (2006).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b="1" dirty="0" smtClean="0"/>
              <a:t>Ng-Book </a:t>
            </a:r>
            <a:r>
              <a:rPr lang="en-US" sz="900" b="1" dirty="0"/>
              <a:t>2: The Complete Book on Angular 2. </a:t>
            </a:r>
            <a:endParaRPr lang="en-US" sz="900" b="1" dirty="0" smtClean="0"/>
          </a:p>
          <a:p>
            <a:r>
              <a:rPr lang="en-US" sz="900" dirty="0"/>
              <a:t>Ari Lerner, Nate Murray, Felipe </a:t>
            </a:r>
            <a:r>
              <a:rPr lang="en-US" sz="900" dirty="0" err="1"/>
              <a:t>Coury</a:t>
            </a:r>
            <a:r>
              <a:rPr lang="en-US" sz="900" dirty="0"/>
              <a:t>, Carlos </a:t>
            </a:r>
            <a:r>
              <a:rPr lang="en-US" sz="900" dirty="0" err="1"/>
              <a:t>Taborda</a:t>
            </a:r>
            <a:r>
              <a:rPr lang="en-US" sz="900" dirty="0"/>
              <a:t> (2016).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b="1" dirty="0" smtClean="0"/>
              <a:t>Getting </a:t>
            </a:r>
            <a:r>
              <a:rPr lang="en-US" sz="900" b="1" dirty="0"/>
              <a:t>MEAN With Mongo, Express, Angular, and Node. </a:t>
            </a:r>
            <a:endParaRPr lang="en-US" sz="900" b="1" dirty="0" smtClean="0"/>
          </a:p>
          <a:p>
            <a:r>
              <a:rPr lang="en-US" sz="900" dirty="0"/>
              <a:t>Simon Holmes (2015).</a:t>
            </a:r>
            <a:endParaRPr lang="en-US" sz="900" dirty="0" smtClean="0"/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grpSp>
        <p:nvGrpSpPr>
          <p:cNvPr id="23" name="22 Grupo"/>
          <p:cNvGrpSpPr/>
          <p:nvPr/>
        </p:nvGrpSpPr>
        <p:grpSpPr>
          <a:xfrm>
            <a:off x="577283" y="1679315"/>
            <a:ext cx="156210" cy="120650"/>
            <a:chOff x="368850" y="1653233"/>
            <a:chExt cx="156210" cy="120650"/>
          </a:xfrm>
        </p:grpSpPr>
        <p:sp>
          <p:nvSpPr>
            <p:cNvPr id="24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577283" y="2079625"/>
            <a:ext cx="156210" cy="120650"/>
            <a:chOff x="368850" y="1653233"/>
            <a:chExt cx="156210" cy="120650"/>
          </a:xfrm>
        </p:grpSpPr>
        <p:sp>
          <p:nvSpPr>
            <p:cNvPr id="31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577283" y="2492375"/>
            <a:ext cx="156210" cy="120650"/>
            <a:chOff x="368850" y="1653233"/>
            <a:chExt cx="156210" cy="120650"/>
          </a:xfrm>
        </p:grpSpPr>
        <p:sp>
          <p:nvSpPr>
            <p:cNvPr id="38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Gracias </a:t>
            </a:r>
            <a:r>
              <a:rPr spc="-45" dirty="0"/>
              <a:t>por </a:t>
            </a:r>
            <a:r>
              <a:rPr spc="-70" dirty="0"/>
              <a:t>su</a:t>
            </a:r>
            <a:r>
              <a:rPr spc="100" dirty="0"/>
              <a:t> </a:t>
            </a:r>
            <a:r>
              <a:rPr spc="-40" dirty="0"/>
              <a:t>atención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8261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Motivación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351" y="968375"/>
            <a:ext cx="4224298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2452" y="967880"/>
            <a:ext cx="139382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5" dirty="0">
                <a:solidFill>
                  <a:srgbClr val="FFFFFF"/>
                </a:solidFill>
                <a:latin typeface="Tahoma"/>
                <a:cs typeface="Tahoma"/>
              </a:rPr>
              <a:t>Motivación </a:t>
            </a:r>
            <a:r>
              <a:rPr sz="1050" spc="-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05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55" dirty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352" y="1147166"/>
            <a:ext cx="4224297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350" y="1191455"/>
            <a:ext cx="4224299" cy="198672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69065" y="1330735"/>
            <a:ext cx="38695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Conocer </a:t>
            </a:r>
            <a:r>
              <a:rPr lang="es-ES_tradnl" sz="1050" dirty="0"/>
              <a:t>nuevos </a:t>
            </a:r>
            <a:r>
              <a:rPr lang="es-ES_tradnl" sz="1050" b="1" dirty="0"/>
              <a:t>frameworks</a:t>
            </a:r>
            <a:r>
              <a:rPr lang="es-ES_tradnl" sz="1050" dirty="0"/>
              <a:t> de desarrollo </a:t>
            </a:r>
            <a:r>
              <a:rPr lang="es-ES_tradnl" sz="1050" dirty="0" smtClean="0"/>
              <a:t>web.</a:t>
            </a:r>
          </a:p>
          <a:p>
            <a:endParaRPr lang="es-ES_tradn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Estudiar modelos de </a:t>
            </a:r>
            <a:r>
              <a:rPr lang="es-ES_tradnl" sz="1050" b="1" dirty="0" smtClean="0"/>
              <a:t>bases de datos</a:t>
            </a:r>
            <a:r>
              <a:rPr lang="es-ES_tradnl" sz="1050" dirty="0" smtClean="0"/>
              <a:t> no relacionales.</a:t>
            </a:r>
          </a:p>
          <a:p>
            <a:endParaRPr lang="es-ES_tradn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Realizar un sistema con </a:t>
            </a:r>
            <a:r>
              <a:rPr lang="es-ES_tradnl" sz="1050" b="1" dirty="0" smtClean="0"/>
              <a:t>flujo de datos </a:t>
            </a:r>
            <a:r>
              <a:rPr lang="es-ES_tradnl" sz="1050" dirty="0" smtClean="0"/>
              <a:t>con aplicaciones de terceros.</a:t>
            </a:r>
          </a:p>
          <a:p>
            <a:endParaRPr lang="es-ES_tradn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Aplicar los conocimientos  adquiridos en las asignaturas de la Titulación de </a:t>
            </a:r>
            <a:r>
              <a:rPr lang="es-ES_tradnl" sz="1050" b="1" dirty="0" smtClean="0"/>
              <a:t>Ingeniería en Informática</a:t>
            </a:r>
            <a:r>
              <a:rPr lang="es-ES_tradnl" sz="1050" dirty="0" smtClean="0"/>
              <a:t>.</a:t>
            </a:r>
            <a:endParaRPr lang="es-E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05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0"/>
          <p:cNvSpPr/>
          <p:nvPr/>
        </p:nvSpPr>
        <p:spPr>
          <a:xfrm>
            <a:off x="214350" y="1191455"/>
            <a:ext cx="4224299" cy="198672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5867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Alcance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object 7"/>
          <p:cNvSpPr/>
          <p:nvPr/>
        </p:nvSpPr>
        <p:spPr>
          <a:xfrm>
            <a:off x="214351" y="968375"/>
            <a:ext cx="4224298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 txBox="1"/>
          <p:nvPr/>
        </p:nvSpPr>
        <p:spPr>
          <a:xfrm>
            <a:off x="252452" y="967880"/>
            <a:ext cx="311939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050" spc="-25" dirty="0" smtClean="0">
                <a:solidFill>
                  <a:srgbClr val="FFFFFF"/>
                </a:solidFill>
                <a:latin typeface="Tahoma"/>
                <a:cs typeface="Tahoma"/>
              </a:rPr>
              <a:t>Información general del </a:t>
            </a:r>
            <a:r>
              <a:rPr sz="1050" spc="-55" dirty="0" err="1" smtClean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r>
              <a:rPr lang="es-ES" sz="1050" spc="-55" dirty="0" smtClean="0">
                <a:solidFill>
                  <a:srgbClr val="FFFFFF"/>
                </a:solidFill>
                <a:latin typeface="Tahoma"/>
                <a:cs typeface="Tahoma"/>
              </a:rPr>
              <a:t> – Situación actual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214352" y="1147166"/>
            <a:ext cx="4224297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26 Grupo"/>
          <p:cNvGrpSpPr/>
          <p:nvPr/>
        </p:nvGrpSpPr>
        <p:grpSpPr>
          <a:xfrm>
            <a:off x="1546135" y="1297956"/>
            <a:ext cx="1554504" cy="339197"/>
            <a:chOff x="1546135" y="1297956"/>
            <a:chExt cx="1554504" cy="339197"/>
          </a:xfrm>
        </p:grpSpPr>
        <p:sp>
          <p:nvSpPr>
            <p:cNvPr id="21" name="20 Flecha derecha"/>
            <p:cNvSpPr/>
            <p:nvPr/>
          </p:nvSpPr>
          <p:spPr>
            <a:xfrm>
              <a:off x="1546135" y="1501553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794515" y="1297956"/>
              <a:ext cx="9997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Solicita canción</a:t>
              </a:r>
              <a:endPara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12525" y="1222700"/>
            <a:ext cx="1278932" cy="1879275"/>
            <a:chOff x="312525" y="1222700"/>
            <a:chExt cx="1278932" cy="1879275"/>
          </a:xfrm>
        </p:grpSpPr>
        <p:sp>
          <p:nvSpPr>
            <p:cNvPr id="23" name="22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30 CuadroTexto"/>
            <p:cNvSpPr txBox="1"/>
            <p:nvPr/>
          </p:nvSpPr>
          <p:spPr>
            <a:xfrm>
              <a:off x="591700" y="1222700"/>
              <a:ext cx="99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/>
                <a:t>clientes</a:t>
              </a:r>
              <a:endParaRPr lang="es-ES" sz="900" b="1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140454" y="1236400"/>
            <a:ext cx="1126617" cy="1865575"/>
            <a:chOff x="3140454" y="1236400"/>
            <a:chExt cx="1126617" cy="1865575"/>
          </a:xfrm>
        </p:grpSpPr>
        <p:sp>
          <p:nvSpPr>
            <p:cNvPr id="33" name="32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6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33 CuadroTexto"/>
            <p:cNvSpPr txBox="1"/>
            <p:nvPr/>
          </p:nvSpPr>
          <p:spPr>
            <a:xfrm>
              <a:off x="3191507" y="1236400"/>
              <a:ext cx="106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/>
                <a:t>Encargado de la música</a:t>
              </a:r>
              <a:endParaRPr lang="es-ES" sz="900" b="1" dirty="0"/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549248" y="1729301"/>
            <a:ext cx="1517802" cy="940699"/>
            <a:chOff x="1549248" y="1729301"/>
            <a:chExt cx="1517802" cy="940699"/>
          </a:xfrm>
        </p:grpSpPr>
        <p:sp>
          <p:nvSpPr>
            <p:cNvPr id="24" name="23 Rectángulo redondeado"/>
            <p:cNvSpPr/>
            <p:nvPr/>
          </p:nvSpPr>
          <p:spPr>
            <a:xfrm>
              <a:off x="1549248" y="1755600"/>
              <a:ext cx="1517802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s-ES" sz="10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966679" y="1729301"/>
              <a:ext cx="999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smtClean="0"/>
                <a:t>Problemas</a:t>
              </a:r>
              <a:endParaRPr lang="es-ES" sz="800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649965" y="1925310"/>
              <a:ext cx="1346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Dificultad acceso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Ambiente ruidoso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Distracción del trabajo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Falta de respuesta</a:t>
              </a:r>
              <a:endParaRPr lang="es-ES" sz="800" dirty="0"/>
            </a:p>
          </p:txBody>
        </p:sp>
      </p:grpSp>
      <p:grpSp>
        <p:nvGrpSpPr>
          <p:cNvPr id="2057" name="2056 Grupo"/>
          <p:cNvGrpSpPr/>
          <p:nvPr/>
        </p:nvGrpSpPr>
        <p:grpSpPr>
          <a:xfrm>
            <a:off x="1549248" y="2737836"/>
            <a:ext cx="1554504" cy="398347"/>
            <a:chOff x="1549248" y="2737836"/>
            <a:chExt cx="1554504" cy="398347"/>
          </a:xfrm>
        </p:grpSpPr>
        <p:sp>
          <p:nvSpPr>
            <p:cNvPr id="38" name="37 Flecha derecha"/>
            <p:cNvSpPr/>
            <p:nvPr/>
          </p:nvSpPr>
          <p:spPr>
            <a:xfrm rot="10800000">
              <a:off x="1549248" y="2756754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51" name="2050 Conector recto"/>
            <p:cNvCxnSpPr/>
            <p:nvPr/>
          </p:nvCxnSpPr>
          <p:spPr>
            <a:xfrm flipH="1">
              <a:off x="2202898" y="2737836"/>
              <a:ext cx="190092" cy="1928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1706121" y="2889962"/>
              <a:ext cx="133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Respuesta solicitud</a:t>
              </a:r>
              <a:endPara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0"/>
          <p:cNvSpPr/>
          <p:nvPr/>
        </p:nvSpPr>
        <p:spPr>
          <a:xfrm>
            <a:off x="214350" y="1191455"/>
            <a:ext cx="4224299" cy="198672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5867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Alcance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object 7"/>
          <p:cNvSpPr/>
          <p:nvPr/>
        </p:nvSpPr>
        <p:spPr>
          <a:xfrm>
            <a:off x="214351" y="968375"/>
            <a:ext cx="4224298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 txBox="1"/>
          <p:nvPr/>
        </p:nvSpPr>
        <p:spPr>
          <a:xfrm>
            <a:off x="252452" y="967880"/>
            <a:ext cx="311939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050" spc="-25" dirty="0" smtClean="0">
                <a:solidFill>
                  <a:srgbClr val="FFFFFF"/>
                </a:solidFill>
                <a:latin typeface="Tahoma"/>
                <a:cs typeface="Tahoma"/>
              </a:rPr>
              <a:t>Información general del </a:t>
            </a:r>
            <a:r>
              <a:rPr sz="1050" spc="-55" dirty="0" err="1" smtClean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r>
              <a:rPr lang="es-ES" sz="1050" spc="-55" dirty="0" smtClean="0">
                <a:solidFill>
                  <a:srgbClr val="FFFFFF"/>
                </a:solidFill>
                <a:latin typeface="Tahoma"/>
                <a:cs typeface="Tahoma"/>
              </a:rPr>
              <a:t> – Solución propuesta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214352" y="1147166"/>
            <a:ext cx="4224297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25 Grupo"/>
          <p:cNvGrpSpPr/>
          <p:nvPr/>
        </p:nvGrpSpPr>
        <p:grpSpPr>
          <a:xfrm>
            <a:off x="312525" y="1222700"/>
            <a:ext cx="1278932" cy="1879275"/>
            <a:chOff x="312525" y="1222700"/>
            <a:chExt cx="1278932" cy="1879275"/>
          </a:xfrm>
        </p:grpSpPr>
        <p:sp>
          <p:nvSpPr>
            <p:cNvPr id="23" name="22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30 CuadroTexto"/>
            <p:cNvSpPr txBox="1"/>
            <p:nvPr/>
          </p:nvSpPr>
          <p:spPr>
            <a:xfrm>
              <a:off x="591700" y="1222700"/>
              <a:ext cx="99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/>
                <a:t>clientes</a:t>
              </a:r>
              <a:endParaRPr lang="es-ES" sz="900" b="1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140454" y="1236400"/>
            <a:ext cx="1126617" cy="1865575"/>
            <a:chOff x="3140454" y="1236400"/>
            <a:chExt cx="1126617" cy="1865575"/>
          </a:xfrm>
        </p:grpSpPr>
        <p:sp>
          <p:nvSpPr>
            <p:cNvPr id="33" name="32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6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33 CuadroTexto"/>
            <p:cNvSpPr txBox="1"/>
            <p:nvPr/>
          </p:nvSpPr>
          <p:spPr>
            <a:xfrm>
              <a:off x="3191507" y="1236400"/>
              <a:ext cx="106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/>
                <a:t>Encargado de la música</a:t>
              </a:r>
              <a:endParaRPr lang="es-ES" sz="900" b="1" dirty="0"/>
            </a:p>
          </p:txBody>
        </p:sp>
      </p:grpSp>
      <p:sp>
        <p:nvSpPr>
          <p:cNvPr id="21" name="20 Flecha derecha"/>
          <p:cNvSpPr/>
          <p:nvPr/>
        </p:nvSpPr>
        <p:spPr>
          <a:xfrm>
            <a:off x="1490535" y="2038798"/>
            <a:ext cx="507570" cy="121719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439142" y="1793167"/>
            <a:ext cx="603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 </a:t>
            </a:r>
          </a:p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canción</a:t>
            </a:r>
            <a:endParaRPr lang="es-E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Flecha derecha"/>
          <p:cNvSpPr/>
          <p:nvPr/>
        </p:nvSpPr>
        <p:spPr>
          <a:xfrm>
            <a:off x="2596876" y="2007975"/>
            <a:ext cx="513314" cy="152542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2468059" y="2374574"/>
            <a:ext cx="83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</a:p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</a:t>
            </a:r>
            <a:endParaRPr lang="es-E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Flecha derecha"/>
          <p:cNvSpPr/>
          <p:nvPr/>
        </p:nvSpPr>
        <p:spPr>
          <a:xfrm rot="10800000">
            <a:off x="2587429" y="2242886"/>
            <a:ext cx="513314" cy="152542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Flecha derecha"/>
          <p:cNvSpPr/>
          <p:nvPr/>
        </p:nvSpPr>
        <p:spPr>
          <a:xfrm rot="10800000">
            <a:off x="1490535" y="2242744"/>
            <a:ext cx="513314" cy="152542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2" name="31 Grupo"/>
          <p:cNvGrpSpPr/>
          <p:nvPr/>
        </p:nvGrpSpPr>
        <p:grpSpPr>
          <a:xfrm>
            <a:off x="1543702" y="1245574"/>
            <a:ext cx="1560359" cy="624171"/>
            <a:chOff x="1505866" y="1251880"/>
            <a:chExt cx="1560359" cy="624171"/>
          </a:xfrm>
        </p:grpSpPr>
        <p:sp>
          <p:nvSpPr>
            <p:cNvPr id="7" name="6 Elipse"/>
            <p:cNvSpPr/>
            <p:nvPr/>
          </p:nvSpPr>
          <p:spPr>
            <a:xfrm>
              <a:off x="1505866" y="1251880"/>
              <a:ext cx="703337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Estudio de mercado</a:t>
              </a:r>
              <a:endParaRPr lang="es-ES" sz="500" b="1" dirty="0"/>
            </a:p>
          </p:txBody>
        </p:sp>
        <p:sp>
          <p:nvSpPr>
            <p:cNvPr id="43" name="42 Elipse"/>
            <p:cNvSpPr/>
            <p:nvPr/>
          </p:nvSpPr>
          <p:spPr>
            <a:xfrm>
              <a:off x="2326500" y="1261662"/>
              <a:ext cx="739725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>
                  <a:solidFill>
                    <a:schemeClr val="dk1"/>
                  </a:solidFill>
                </a:rPr>
                <a:t>Trazabilidad de datos</a:t>
              </a:r>
            </a:p>
          </p:txBody>
        </p:sp>
        <p:sp>
          <p:nvSpPr>
            <p:cNvPr id="44" name="43 Elipse"/>
            <p:cNvSpPr/>
            <p:nvPr/>
          </p:nvSpPr>
          <p:spPr>
            <a:xfrm>
              <a:off x="1857534" y="1492311"/>
              <a:ext cx="838828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Comunicación con clientes</a:t>
              </a:r>
              <a:endParaRPr lang="es-ES" sz="500" b="1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1517789" y="2649667"/>
            <a:ext cx="1582954" cy="383740"/>
            <a:chOff x="1517789" y="2649667"/>
            <a:chExt cx="1582954" cy="383740"/>
          </a:xfrm>
        </p:grpSpPr>
        <p:sp>
          <p:nvSpPr>
            <p:cNvPr id="45" name="44 Elipse"/>
            <p:cNvSpPr/>
            <p:nvPr/>
          </p:nvSpPr>
          <p:spPr>
            <a:xfrm>
              <a:off x="2245949" y="2649667"/>
              <a:ext cx="854794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Comunicación con otros usuarios</a:t>
              </a:r>
              <a:endParaRPr lang="es-ES" sz="5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1517789" y="2649667"/>
              <a:ext cx="854794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Conocer canciones del local</a:t>
              </a:r>
              <a:endParaRPr lang="es-ES" sz="500" b="1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1956225" y="1811457"/>
            <a:ext cx="740550" cy="816939"/>
            <a:chOff x="1956225" y="1811457"/>
            <a:chExt cx="740550" cy="816939"/>
          </a:xfrm>
        </p:grpSpPr>
        <p:pic>
          <p:nvPicPr>
            <p:cNvPr id="3074" name="Picture 2" descr="copy, database, dynamodb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225" y="1811457"/>
              <a:ext cx="740550" cy="7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Sergio\Desktop\angular\3. jUCAbox\src\assets\img\LogoLog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25" y="2442658"/>
              <a:ext cx="590550" cy="18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4868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0" grpId="0" animBg="1"/>
      <p:bldP spid="39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94170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Planificación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0F4F8C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 redondeado"/>
          <p:cNvSpPr/>
          <p:nvPr/>
        </p:nvSpPr>
        <p:spPr>
          <a:xfrm>
            <a:off x="149051" y="2829436"/>
            <a:ext cx="2154944" cy="4375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49051" y="2070223"/>
            <a:ext cx="2154944" cy="7241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149051" y="1340192"/>
            <a:ext cx="2154944" cy="694983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92456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Metodología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49051" y="1332807"/>
            <a:ext cx="218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000" b="1" dirty="0" smtClean="0"/>
              <a:t>Inicio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Definición general </a:t>
            </a:r>
            <a:r>
              <a:rPr lang="es-ES_tradnl" sz="1000" dirty="0"/>
              <a:t>del </a:t>
            </a:r>
            <a:r>
              <a:rPr lang="es-ES_tradnl" sz="1000" dirty="0" smtClean="0"/>
              <a:t>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Toma </a:t>
            </a:r>
            <a:r>
              <a:rPr lang="es-ES_tradnl" sz="1000" dirty="0"/>
              <a:t>de requisitos</a:t>
            </a:r>
            <a:r>
              <a:rPr lang="es-ES_tradnl" sz="1000" dirty="0" smtClean="0"/>
              <a:t>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84462" y="924694"/>
            <a:ext cx="4254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/>
              <a:t>La metodología utilizada para la elaboración del proyecto se basa en el </a:t>
            </a:r>
            <a:r>
              <a:rPr lang="es-ES_tradnl" sz="1000" b="1" dirty="0"/>
              <a:t>Racional Unified Process </a:t>
            </a:r>
            <a:r>
              <a:rPr lang="es-ES_tradnl" sz="1000" dirty="0"/>
              <a:t>(RUP) </a:t>
            </a:r>
            <a:endParaRPr lang="es-ES" sz="1000" dirty="0"/>
          </a:p>
        </p:txBody>
      </p:sp>
      <p:pic>
        <p:nvPicPr>
          <p:cNvPr id="15" name="14 Imagen" descr="Resultado de imagen de diagrama de RU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69" y="1613761"/>
            <a:ext cx="1992653" cy="11702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Rectángulo"/>
          <p:cNvSpPr/>
          <p:nvPr/>
        </p:nvSpPr>
        <p:spPr>
          <a:xfrm>
            <a:off x="152400" y="1935401"/>
            <a:ext cx="230505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s-ES" sz="1000" dirty="0" smtClean="0"/>
          </a:p>
          <a:p>
            <a:pPr lvl="0"/>
            <a:r>
              <a:rPr lang="es-ES_tradnl" sz="1000" b="1" dirty="0" smtClean="0"/>
              <a:t>Elaboración</a:t>
            </a:r>
            <a:r>
              <a:rPr lang="es-ES_tradnl" sz="10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Diseño y análisis.</a:t>
            </a:r>
          </a:p>
          <a:p>
            <a:r>
              <a:rPr lang="es-ES_tradnl" sz="1000" b="1" dirty="0" smtClean="0"/>
              <a:t>Desarrollo</a:t>
            </a:r>
            <a:r>
              <a:rPr lang="es-ES_tradnl" sz="10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Implementación.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84462" y="2816824"/>
            <a:ext cx="23050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000" b="1" dirty="0" smtClean="0"/>
              <a:t>Transición</a:t>
            </a:r>
            <a:r>
              <a:rPr lang="es-ES_tradnl" sz="10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Pruebas e implantación.</a:t>
            </a:r>
            <a:endParaRPr lang="es-ES" sz="1000" dirty="0"/>
          </a:p>
        </p:txBody>
      </p:sp>
      <p:sp>
        <p:nvSpPr>
          <p:cNvPr id="23" name="22 Flecha circular"/>
          <p:cNvSpPr/>
          <p:nvPr/>
        </p:nvSpPr>
        <p:spPr>
          <a:xfrm>
            <a:off x="2170454" y="2005330"/>
            <a:ext cx="267081" cy="304800"/>
          </a:xfrm>
          <a:prstGeom prst="circularArrow">
            <a:avLst>
              <a:gd name="adj1" fmla="val 0"/>
              <a:gd name="adj2" fmla="val 1142319"/>
              <a:gd name="adj3" fmla="val 5407861"/>
              <a:gd name="adj4" fmla="val 14030217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299" y="610717"/>
            <a:ext cx="24383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Calendario: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1400" spc="-75" dirty="0" err="1" smtClean="0">
                <a:solidFill>
                  <a:srgbClr val="FFFFFF"/>
                </a:solidFill>
                <a:latin typeface="Tahoma"/>
                <a:cs typeface="Tahoma"/>
              </a:rPr>
              <a:t>Diagramma</a:t>
            </a:r>
            <a:r>
              <a:rPr lang="es-ES" sz="1400" spc="-75" dirty="0" smtClean="0">
                <a:solidFill>
                  <a:srgbClr val="FFFFFF"/>
                </a:solidFill>
                <a:latin typeface="Tahoma"/>
                <a:cs typeface="Tahoma"/>
              </a:rPr>
              <a:t> de Gantt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4098" name="Picture 2" descr="jUCAbo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" y="1196975"/>
            <a:ext cx="442702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1342</Words>
  <Application>Microsoft Office PowerPoint</Application>
  <PresentationFormat>Personalizado</PresentationFormat>
  <Paragraphs>453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Proyecto</dc:title>
  <dc:creator>Nombre del alumno</dc:creator>
  <cp:lastModifiedBy>Sergio</cp:lastModifiedBy>
  <cp:revision>19</cp:revision>
  <dcterms:created xsi:type="dcterms:W3CDTF">2017-07-18T15:38:28Z</dcterms:created>
  <dcterms:modified xsi:type="dcterms:W3CDTF">2017-07-19T16:12:42Z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2013-06-11T00:00:00Z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2017-07-18T00:00:00Z</vt:filetime>
  </property>
</Properties>
</file>