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8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4610100" cy="3460750"/>
  <p:notesSz cx="4610100" cy="34607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1" d="100"/>
          <a:sy n="151" d="100"/>
        </p:scale>
        <p:origin x="-1314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589" y="1554645"/>
            <a:ext cx="1372920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55026" y="3349524"/>
            <a:ext cx="753744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99296" y="3349524"/>
            <a:ext cx="72898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74983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3" y="794251"/>
            <a:ext cx="3989704" cy="335915"/>
          </a:xfrm>
          <a:custGeom>
            <a:avLst/>
            <a:gdLst/>
            <a:ahLst/>
            <a:cxnLst/>
            <a:rect l="l" t="t" r="r" b="b"/>
            <a:pathLst>
              <a:path w="3989704" h="335915">
                <a:moveTo>
                  <a:pt x="3989654" y="0"/>
                </a:moveTo>
                <a:lnTo>
                  <a:pt x="0" y="0"/>
                </a:lnTo>
                <a:lnTo>
                  <a:pt x="0" y="285095"/>
                </a:lnTo>
                <a:lnTo>
                  <a:pt x="4008" y="304820"/>
                </a:lnTo>
                <a:lnTo>
                  <a:pt x="14922" y="320973"/>
                </a:lnTo>
                <a:lnTo>
                  <a:pt x="31075" y="331887"/>
                </a:lnTo>
                <a:lnTo>
                  <a:pt x="50800" y="335896"/>
                </a:lnTo>
                <a:lnTo>
                  <a:pt x="3938854" y="335896"/>
                </a:lnTo>
                <a:lnTo>
                  <a:pt x="3958579" y="331887"/>
                </a:lnTo>
                <a:lnTo>
                  <a:pt x="3974732" y="320973"/>
                </a:lnTo>
                <a:lnTo>
                  <a:pt x="3985646" y="304820"/>
                </a:lnTo>
                <a:lnTo>
                  <a:pt x="3989654" y="285095"/>
                </a:lnTo>
                <a:lnTo>
                  <a:pt x="3989654" y="0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3875" y="822083"/>
            <a:ext cx="142049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spc="-5" dirty="0" smtClean="0">
                <a:solidFill>
                  <a:srgbClr val="FFFFFF"/>
                </a:solidFill>
                <a:latin typeface="Tahoma"/>
                <a:cs typeface="Tahoma"/>
              </a:rPr>
              <a:t>jUCAbox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s-ES" sz="1050" spc="-55" dirty="0" smtClean="0">
                <a:latin typeface="Tahoma"/>
                <a:cs typeface="Tahoma"/>
              </a:rPr>
              <a:t>Sergio Ruiz Piulestán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9250" y="1660702"/>
            <a:ext cx="1395120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marR="104139" indent="-635" algn="ctr">
              <a:lnSpc>
                <a:spcPts val="950"/>
              </a:lnSpc>
            </a:pPr>
            <a:r>
              <a:rPr lang="es-ES" sz="800" spc="-10" dirty="0" smtClean="0">
                <a:latin typeface="Book Antiqua"/>
                <a:cs typeface="Book Antiqua"/>
              </a:rPr>
              <a:t>Ingeniería Informática</a:t>
            </a:r>
          </a:p>
          <a:p>
            <a:pPr marL="111125" marR="104139" indent="-635" algn="ctr">
              <a:lnSpc>
                <a:spcPts val="950"/>
              </a:lnSpc>
            </a:pPr>
            <a:r>
              <a:rPr sz="800" spc="-35" dirty="0" smtClean="0">
                <a:latin typeface="Book Antiqua"/>
                <a:cs typeface="Book Antiqua"/>
              </a:rPr>
              <a:t>Universidad  </a:t>
            </a:r>
            <a:r>
              <a:rPr sz="800" spc="-30" dirty="0">
                <a:latin typeface="Book Antiqua"/>
                <a:cs typeface="Book Antiqua"/>
              </a:rPr>
              <a:t>de</a:t>
            </a:r>
            <a:r>
              <a:rPr sz="800" spc="-10" dirty="0">
                <a:latin typeface="Book Antiqua"/>
                <a:cs typeface="Book Antiqua"/>
              </a:rPr>
              <a:t> </a:t>
            </a:r>
            <a:r>
              <a:rPr sz="800" spc="-35" dirty="0">
                <a:latin typeface="Book Antiqua"/>
                <a:cs typeface="Book Antiqua"/>
              </a:rPr>
              <a:t>Cádiz</a:t>
            </a:r>
            <a:endParaRPr sz="8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s-ES" sz="1050" spc="-60" dirty="0" smtClean="0">
                <a:latin typeface="Tahoma"/>
                <a:cs typeface="Tahoma"/>
              </a:rPr>
              <a:t>26 de julio </a:t>
            </a:r>
            <a:r>
              <a:rPr sz="1050" spc="-75" dirty="0" smtClean="0">
                <a:latin typeface="Tahoma"/>
                <a:cs typeface="Tahoma"/>
              </a:rPr>
              <a:t>de </a:t>
            </a:r>
            <a:r>
              <a:rPr sz="1050" spc="-10" dirty="0" smtClean="0">
                <a:latin typeface="Tahoma"/>
                <a:cs typeface="Tahoma"/>
              </a:rPr>
              <a:t> </a:t>
            </a:r>
            <a:r>
              <a:rPr lang="es-ES" sz="1050" spc="-65" dirty="0" smtClean="0">
                <a:latin typeface="Tahoma"/>
                <a:cs typeface="Tahoma"/>
              </a:rPr>
              <a:t>2017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3995" y="2565480"/>
            <a:ext cx="420000" cy="54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3770" y="1145223"/>
            <a:ext cx="4495750" cy="1956752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92214"/>
            <a:ext cx="109220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0870">
              <a:lnSpc>
                <a:spcPts val="65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Met</a:t>
            </a:r>
            <a:r>
              <a:rPr sz="600" spc="60" dirty="0">
                <a:solidFill>
                  <a:srgbClr val="87A7C5"/>
                </a:solidFill>
                <a:latin typeface="Calibri"/>
                <a:cs typeface="Calibri"/>
              </a:rPr>
              <a:t>o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dología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Calendario  </a:t>
            </a:r>
            <a:r>
              <a:rPr sz="600" spc="50" dirty="0">
                <a:solidFill>
                  <a:srgbClr val="FFFFFF"/>
                </a:solidFill>
                <a:latin typeface="Calibri"/>
                <a:cs typeface="Calibri"/>
              </a:rPr>
              <a:t>Costes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4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Aseguramiento </a:t>
            </a:r>
            <a:r>
              <a:rPr sz="600" spc="30" dirty="0">
                <a:solidFill>
                  <a:srgbClr val="87A7C5"/>
                </a:solidFill>
                <a:latin typeface="Calibri"/>
                <a:cs typeface="Calibri"/>
              </a:rPr>
              <a:t>de 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la</a:t>
            </a:r>
            <a:r>
              <a:rPr sz="600" spc="18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Calidad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495934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Costes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70" y="949985"/>
            <a:ext cx="4495750" cy="201930"/>
          </a:xfrm>
          <a:custGeom>
            <a:avLst/>
            <a:gdLst/>
            <a:ahLst/>
            <a:cxnLst/>
            <a:rect l="l" t="t" r="r" b="b"/>
            <a:pathLst>
              <a:path w="3989704" h="20193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445"/>
                </a:lnTo>
                <a:lnTo>
                  <a:pt x="3989654" y="201445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871" y="951801"/>
            <a:ext cx="295973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5" dirty="0" err="1">
                <a:solidFill>
                  <a:srgbClr val="FFFFFF"/>
                </a:solidFill>
                <a:latin typeface="Tahoma"/>
                <a:cs typeface="Tahoma"/>
              </a:rPr>
              <a:t>Estimación</a:t>
            </a:r>
            <a:r>
              <a:rPr sz="10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45" dirty="0" smtClean="0">
                <a:solidFill>
                  <a:srgbClr val="FFFFFF"/>
                </a:solidFill>
                <a:latin typeface="Tahoma"/>
                <a:cs typeface="Tahoma"/>
              </a:rPr>
              <a:t>temporal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71" y="1138783"/>
            <a:ext cx="4495749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8" y="1628299"/>
            <a:ext cx="4095814" cy="950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3770" y="1145223"/>
            <a:ext cx="4495750" cy="2109152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92214"/>
            <a:ext cx="109220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0870">
              <a:lnSpc>
                <a:spcPts val="65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Met</a:t>
            </a:r>
            <a:r>
              <a:rPr sz="600" spc="60" dirty="0">
                <a:solidFill>
                  <a:srgbClr val="87A7C5"/>
                </a:solidFill>
                <a:latin typeface="Calibri"/>
                <a:cs typeface="Calibri"/>
              </a:rPr>
              <a:t>o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dología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Calendario  </a:t>
            </a:r>
            <a:r>
              <a:rPr sz="600" spc="50" dirty="0">
                <a:solidFill>
                  <a:srgbClr val="FFFFFF"/>
                </a:solidFill>
                <a:latin typeface="Calibri"/>
                <a:cs typeface="Calibri"/>
              </a:rPr>
              <a:t>Costes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4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Aseguramiento </a:t>
            </a:r>
            <a:r>
              <a:rPr sz="600" spc="30" dirty="0">
                <a:solidFill>
                  <a:srgbClr val="87A7C5"/>
                </a:solidFill>
                <a:latin typeface="Calibri"/>
                <a:cs typeface="Calibri"/>
              </a:rPr>
              <a:t>de 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la</a:t>
            </a:r>
            <a:r>
              <a:rPr sz="600" spc="18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Calidad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495934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Costes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70" y="949985"/>
            <a:ext cx="4495750" cy="201930"/>
          </a:xfrm>
          <a:custGeom>
            <a:avLst/>
            <a:gdLst/>
            <a:ahLst/>
            <a:cxnLst/>
            <a:rect l="l" t="t" r="r" b="b"/>
            <a:pathLst>
              <a:path w="3989704" h="20193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445"/>
                </a:lnTo>
                <a:lnTo>
                  <a:pt x="3989654" y="201445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871" y="951801"/>
            <a:ext cx="295973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5" dirty="0" err="1">
                <a:solidFill>
                  <a:srgbClr val="FFFFFF"/>
                </a:solidFill>
                <a:latin typeface="Tahoma"/>
                <a:cs typeface="Tahoma"/>
              </a:rPr>
              <a:t>Estimación</a:t>
            </a:r>
            <a:r>
              <a:rPr sz="10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ES" sz="1050" spc="-45" dirty="0" smtClean="0">
                <a:solidFill>
                  <a:srgbClr val="FFFFFF"/>
                </a:solidFill>
                <a:latin typeface="Tahoma"/>
                <a:cs typeface="Tahoma"/>
              </a:rPr>
              <a:t>coste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71" y="1138783"/>
            <a:ext cx="4495749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68666" y="1127410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Coste desarrollo</a:t>
            </a:r>
            <a:endParaRPr lang="es-E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264852" y="1332266"/>
            <a:ext cx="413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98659" y="2403426"/>
            <a:ext cx="1811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smtClean="0">
                <a:solidFill>
                  <a:schemeClr val="accent1">
                    <a:lumMod val="50000"/>
                  </a:schemeClr>
                </a:solidFill>
              </a:rPr>
              <a:t>Coste mantenimiento anual</a:t>
            </a:r>
            <a:endParaRPr lang="es-E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294845" y="2608282"/>
            <a:ext cx="413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3" y="1389021"/>
            <a:ext cx="3644317" cy="94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3" y="2665037"/>
            <a:ext cx="3644317" cy="362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8662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167703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Desarrollo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proyecto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CFDBE8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0F4F8C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0F4F8C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0F4F8C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CFDBE8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75882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Requisitos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800885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8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40"/>
                </a:lnTo>
                <a:lnTo>
                  <a:pt x="3989654" y="186540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795488"/>
            <a:ext cx="72136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5" dirty="0">
                <a:solidFill>
                  <a:srgbClr val="FFFFFF"/>
                </a:solidFill>
                <a:latin typeface="Tahoma"/>
                <a:cs typeface="Tahoma"/>
              </a:rPr>
              <a:t>Requisitos...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9194" y="1974773"/>
            <a:ext cx="3989653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2019050"/>
            <a:ext cx="3989704" cy="69850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5708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Análisis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802104"/>
            <a:ext cx="3989704" cy="183515"/>
          </a:xfrm>
          <a:custGeom>
            <a:avLst/>
            <a:gdLst/>
            <a:ahLst/>
            <a:cxnLst/>
            <a:rect l="l" t="t" r="r" b="b"/>
            <a:pathLst>
              <a:path w="3989704" h="18351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3496"/>
                </a:lnTo>
                <a:lnTo>
                  <a:pt x="3989654" y="183496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801609"/>
            <a:ext cx="5715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0" dirty="0">
                <a:solidFill>
                  <a:srgbClr val="FFFFFF"/>
                </a:solidFill>
                <a:latin typeface="Tahoma"/>
                <a:cs typeface="Tahoma"/>
              </a:rPr>
              <a:t>Análisis...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9194" y="1972945"/>
            <a:ext cx="3989653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2017221"/>
            <a:ext cx="3989704" cy="69850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5124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Diseño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804060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86"/>
                </a:lnTo>
                <a:lnTo>
                  <a:pt x="3989654" y="178586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798663"/>
            <a:ext cx="52578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5" dirty="0">
                <a:solidFill>
                  <a:srgbClr val="FFFFFF"/>
                </a:solidFill>
                <a:latin typeface="Tahoma"/>
                <a:cs typeface="Tahoma"/>
              </a:rPr>
              <a:t>Diseño...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9194" y="1969998"/>
            <a:ext cx="3989653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2014274"/>
            <a:ext cx="3989704" cy="69850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116522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Implementación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798916"/>
            <a:ext cx="3989704" cy="191770"/>
          </a:xfrm>
          <a:custGeom>
            <a:avLst/>
            <a:gdLst/>
            <a:ahLst/>
            <a:cxnLst/>
            <a:rect l="l" t="t" r="r" b="b"/>
            <a:pathLst>
              <a:path w="3989704" h="19176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1450"/>
                </a:lnTo>
                <a:lnTo>
                  <a:pt x="3989654" y="191450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798421"/>
            <a:ext cx="1042669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5" dirty="0">
                <a:solidFill>
                  <a:srgbClr val="FFFFFF"/>
                </a:solidFill>
                <a:latin typeface="Tahoma"/>
                <a:cs typeface="Tahoma"/>
              </a:rPr>
              <a:t>Implementación...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9194" y="1977707"/>
            <a:ext cx="3989653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2021996"/>
            <a:ext cx="3989704" cy="69850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51066"/>
            <a:ext cx="610235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Requisitos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Análisis 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Diseño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00"/>
              </a:lnSpc>
            </a:pP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Implementación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85"/>
              </a:lnSpc>
            </a:pPr>
            <a:r>
              <a:rPr sz="600" spc="45" dirty="0">
                <a:solidFill>
                  <a:srgbClr val="FFFFFF"/>
                </a:solidFill>
                <a:latin typeface="Calibri"/>
                <a:cs typeface="Calibri"/>
              </a:rPr>
              <a:t>Pruebas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60261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Pruebas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802104"/>
            <a:ext cx="3989704" cy="183515"/>
          </a:xfrm>
          <a:custGeom>
            <a:avLst/>
            <a:gdLst/>
            <a:ahLst/>
            <a:cxnLst/>
            <a:rect l="l" t="t" r="r" b="b"/>
            <a:pathLst>
              <a:path w="3989704" h="18351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3496"/>
                </a:lnTo>
                <a:lnTo>
                  <a:pt x="3989654" y="183496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801609"/>
            <a:ext cx="59626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FFFFFF"/>
                </a:solidFill>
                <a:latin typeface="Tahoma"/>
                <a:cs typeface="Tahoma"/>
              </a:rPr>
              <a:t>Pruebas...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9194" y="1972945"/>
            <a:ext cx="3989653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2017221"/>
            <a:ext cx="3989704" cy="69850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Demo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CFDBE8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CFDBE8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CFDBE8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CFDBE8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Demo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93" y="1522945"/>
            <a:ext cx="3989704" cy="183515"/>
          </a:xfrm>
          <a:custGeom>
            <a:avLst/>
            <a:gdLst/>
            <a:ahLst/>
            <a:cxnLst/>
            <a:rect l="l" t="t" r="r" b="b"/>
            <a:pathLst>
              <a:path w="3989704" h="18351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3496"/>
                </a:lnTo>
                <a:lnTo>
                  <a:pt x="3989654" y="183496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4" y="1693786"/>
            <a:ext cx="3989653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1738058"/>
            <a:ext cx="3989704" cy="767715"/>
          </a:xfrm>
          <a:custGeom>
            <a:avLst/>
            <a:gdLst/>
            <a:ahLst/>
            <a:cxnLst/>
            <a:rect l="l" t="t" r="r" b="b"/>
            <a:pathLst>
              <a:path w="3989704" h="767714">
                <a:moveTo>
                  <a:pt x="3989654" y="0"/>
                </a:moveTo>
                <a:lnTo>
                  <a:pt x="0" y="0"/>
                </a:lnTo>
                <a:lnTo>
                  <a:pt x="0" y="716838"/>
                </a:lnTo>
                <a:lnTo>
                  <a:pt x="4008" y="736563"/>
                </a:lnTo>
                <a:lnTo>
                  <a:pt x="14922" y="752716"/>
                </a:lnTo>
                <a:lnTo>
                  <a:pt x="31075" y="763630"/>
                </a:lnTo>
                <a:lnTo>
                  <a:pt x="50800" y="767639"/>
                </a:lnTo>
                <a:lnTo>
                  <a:pt x="3938854" y="767639"/>
                </a:lnTo>
                <a:lnTo>
                  <a:pt x="3958579" y="763630"/>
                </a:lnTo>
                <a:lnTo>
                  <a:pt x="3974732" y="752716"/>
                </a:lnTo>
                <a:lnTo>
                  <a:pt x="3985646" y="736563"/>
                </a:lnTo>
                <a:lnTo>
                  <a:pt x="3989654" y="716838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51" y="176336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51" y="19734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551" y="218343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551" y="23934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1522450"/>
            <a:ext cx="2206625" cy="98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5" dirty="0">
                <a:solidFill>
                  <a:srgbClr val="FFFFFF"/>
                </a:solidFill>
                <a:latin typeface="Tahoma"/>
                <a:cs typeface="Tahoma"/>
              </a:rPr>
              <a:t>Presentación </a:t>
            </a:r>
            <a:r>
              <a:rPr sz="1050" spc="-50" dirty="0">
                <a:solidFill>
                  <a:srgbClr val="FFFFFF"/>
                </a:solidFill>
                <a:latin typeface="Tahoma"/>
                <a:cs typeface="Tahoma"/>
              </a:rPr>
              <a:t>del </a:t>
            </a:r>
            <a:r>
              <a:rPr sz="1050" spc="-65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sz="105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50" dirty="0">
                <a:solidFill>
                  <a:srgbClr val="FFFFFF"/>
                </a:solidFill>
                <a:latin typeface="Tahoma"/>
                <a:cs typeface="Tahoma"/>
              </a:rPr>
              <a:t>desarrollado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0"/>
              </a:spcBef>
            </a:pPr>
            <a:r>
              <a:rPr sz="1050" spc="-35" dirty="0">
                <a:latin typeface="Tahoma"/>
                <a:cs typeface="Tahoma"/>
              </a:rPr>
              <a:t>....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5" dirty="0">
                <a:latin typeface="Tahoma"/>
                <a:cs typeface="Tahoma"/>
              </a:rPr>
              <a:t>....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5" dirty="0">
                <a:latin typeface="Tahoma"/>
                <a:cs typeface="Tahoma"/>
              </a:rPr>
              <a:t>....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5" dirty="0">
                <a:latin typeface="Tahoma"/>
                <a:cs typeface="Tahoma"/>
              </a:rPr>
              <a:t>....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Índice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0F4F8C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0F4F8C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0F4F8C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0F4F8C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0F4F8C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7EDF3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7EDF3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0F4F8C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Conclusiones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CFDBE8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CFDBE8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CFDBE8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0F4F8C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CFDBE8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Objetivos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alcanzados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93" y="1506435"/>
            <a:ext cx="3989704" cy="191770"/>
          </a:xfrm>
          <a:custGeom>
            <a:avLst/>
            <a:gdLst/>
            <a:ahLst/>
            <a:cxnLst/>
            <a:rect l="l" t="t" r="r" b="b"/>
            <a:pathLst>
              <a:path w="3989704" h="19176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1450"/>
                </a:lnTo>
                <a:lnTo>
                  <a:pt x="3989654" y="191450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4" y="1685226"/>
            <a:ext cx="3989653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1729501"/>
            <a:ext cx="3989704" cy="801370"/>
          </a:xfrm>
          <a:custGeom>
            <a:avLst/>
            <a:gdLst/>
            <a:ahLst/>
            <a:cxnLst/>
            <a:rect l="l" t="t" r="r" b="b"/>
            <a:pathLst>
              <a:path w="3989704" h="801369">
                <a:moveTo>
                  <a:pt x="3989654" y="0"/>
                </a:moveTo>
                <a:lnTo>
                  <a:pt x="0" y="0"/>
                </a:lnTo>
                <a:lnTo>
                  <a:pt x="0" y="750148"/>
                </a:lnTo>
                <a:lnTo>
                  <a:pt x="4008" y="769873"/>
                </a:lnTo>
                <a:lnTo>
                  <a:pt x="14922" y="786026"/>
                </a:lnTo>
                <a:lnTo>
                  <a:pt x="31075" y="796940"/>
                </a:lnTo>
                <a:lnTo>
                  <a:pt x="50800" y="800948"/>
                </a:lnTo>
                <a:lnTo>
                  <a:pt x="3938854" y="800948"/>
                </a:lnTo>
                <a:lnTo>
                  <a:pt x="3958579" y="796940"/>
                </a:lnTo>
                <a:lnTo>
                  <a:pt x="3974732" y="786026"/>
                </a:lnTo>
                <a:lnTo>
                  <a:pt x="3985646" y="769873"/>
                </a:lnTo>
                <a:lnTo>
                  <a:pt x="3989654" y="750148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51" y="178813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51" y="19981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551" y="22081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551" y="241823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1505940"/>
            <a:ext cx="2070735" cy="102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5" dirty="0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sz="1050" spc="-45" dirty="0">
                <a:solidFill>
                  <a:srgbClr val="FFFFFF"/>
                </a:solidFill>
                <a:latin typeface="Tahoma"/>
                <a:cs typeface="Tahoma"/>
              </a:rPr>
              <a:t>objetivos alcanzados </a:t>
            </a:r>
            <a:r>
              <a:rPr sz="1050" spc="-60" dirty="0">
                <a:solidFill>
                  <a:srgbClr val="FFFFFF"/>
                </a:solidFill>
                <a:latin typeface="Tahoma"/>
                <a:cs typeface="Tahoma"/>
              </a:rPr>
              <a:t>han</a:t>
            </a:r>
            <a:r>
              <a:rPr sz="1050" spc="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45" dirty="0">
                <a:solidFill>
                  <a:srgbClr val="FFFFFF"/>
                </a:solidFill>
                <a:latin typeface="Tahoma"/>
                <a:cs typeface="Tahoma"/>
              </a:rPr>
              <a:t>sido...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050" spc="-35" dirty="0">
                <a:latin typeface="Tahoma"/>
                <a:cs typeface="Tahoma"/>
              </a:rPr>
              <a:t>Objetivo...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5" dirty="0">
                <a:latin typeface="Tahoma"/>
                <a:cs typeface="Tahoma"/>
              </a:rPr>
              <a:t>....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5" dirty="0">
                <a:latin typeface="Tahoma"/>
                <a:cs typeface="Tahoma"/>
              </a:rPr>
              <a:t>....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5" dirty="0">
                <a:latin typeface="Tahoma"/>
                <a:cs typeface="Tahoma"/>
              </a:rPr>
              <a:t>....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Lecciones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aprendidas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93" y="1582851"/>
            <a:ext cx="3989704" cy="183515"/>
          </a:xfrm>
          <a:custGeom>
            <a:avLst/>
            <a:gdLst/>
            <a:ahLst/>
            <a:cxnLst/>
            <a:rect l="l" t="t" r="r" b="b"/>
            <a:pathLst>
              <a:path w="3989704" h="18351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3496"/>
                </a:lnTo>
                <a:lnTo>
                  <a:pt x="3989654" y="183496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4" y="1753692"/>
            <a:ext cx="3989653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1797973"/>
            <a:ext cx="3989704" cy="617855"/>
          </a:xfrm>
          <a:custGeom>
            <a:avLst/>
            <a:gdLst/>
            <a:ahLst/>
            <a:cxnLst/>
            <a:rect l="l" t="t" r="r" b="b"/>
            <a:pathLst>
              <a:path w="3989704" h="617855">
                <a:moveTo>
                  <a:pt x="3989654" y="0"/>
                </a:moveTo>
                <a:lnTo>
                  <a:pt x="0" y="0"/>
                </a:lnTo>
                <a:lnTo>
                  <a:pt x="0" y="567046"/>
                </a:lnTo>
                <a:lnTo>
                  <a:pt x="4008" y="586770"/>
                </a:lnTo>
                <a:lnTo>
                  <a:pt x="14922" y="602923"/>
                </a:lnTo>
                <a:lnTo>
                  <a:pt x="31075" y="613837"/>
                </a:lnTo>
                <a:lnTo>
                  <a:pt x="50800" y="617846"/>
                </a:lnTo>
                <a:lnTo>
                  <a:pt x="3938854" y="617846"/>
                </a:lnTo>
                <a:lnTo>
                  <a:pt x="3958579" y="613837"/>
                </a:lnTo>
                <a:lnTo>
                  <a:pt x="3974732" y="602923"/>
                </a:lnTo>
                <a:lnTo>
                  <a:pt x="3985646" y="586770"/>
                </a:lnTo>
                <a:lnTo>
                  <a:pt x="3989654" y="567046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51" y="185660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51" y="206663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551" y="227666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1582369"/>
            <a:ext cx="2422525" cy="81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5" dirty="0">
                <a:solidFill>
                  <a:srgbClr val="FFFFFF"/>
                </a:solidFill>
                <a:latin typeface="Tahoma"/>
                <a:cs typeface="Tahoma"/>
              </a:rPr>
              <a:t>Valoración...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1050" spc="-55" dirty="0">
                <a:latin typeface="Tahoma"/>
                <a:cs typeface="Tahoma"/>
              </a:rPr>
              <a:t>Se </a:t>
            </a:r>
            <a:r>
              <a:rPr sz="1050" spc="-60" dirty="0">
                <a:latin typeface="Tahoma"/>
                <a:cs typeface="Tahoma"/>
              </a:rPr>
              <a:t>ha</a:t>
            </a:r>
            <a:r>
              <a:rPr sz="1050" spc="85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aprendido...</a:t>
            </a:r>
            <a:endParaRPr sz="1050">
              <a:latin typeface="Tahoma"/>
              <a:cs typeface="Tahoma"/>
            </a:endParaRPr>
          </a:p>
          <a:p>
            <a:pPr marL="289560" marR="5080">
              <a:lnSpc>
                <a:spcPct val="125299"/>
              </a:lnSpc>
            </a:pPr>
            <a:r>
              <a:rPr sz="1050" spc="-55" dirty="0">
                <a:latin typeface="Tahoma"/>
                <a:cs typeface="Tahoma"/>
              </a:rPr>
              <a:t>Se </a:t>
            </a:r>
            <a:r>
              <a:rPr sz="1050" spc="-60" dirty="0">
                <a:latin typeface="Tahoma"/>
                <a:cs typeface="Tahoma"/>
              </a:rPr>
              <a:t>ha </a:t>
            </a:r>
            <a:r>
              <a:rPr sz="1050" spc="-40" dirty="0">
                <a:latin typeface="Tahoma"/>
                <a:cs typeface="Tahoma"/>
              </a:rPr>
              <a:t>realizado </a:t>
            </a:r>
            <a:r>
              <a:rPr sz="1050" spc="-60" dirty="0">
                <a:latin typeface="Tahoma"/>
                <a:cs typeface="Tahoma"/>
              </a:rPr>
              <a:t>un </a:t>
            </a:r>
            <a:r>
              <a:rPr sz="1050" spc="-70" dirty="0">
                <a:latin typeface="Tahoma"/>
                <a:cs typeface="Tahoma"/>
              </a:rPr>
              <a:t>buen </a:t>
            </a:r>
            <a:r>
              <a:rPr sz="1050" spc="-40" dirty="0">
                <a:latin typeface="Tahoma"/>
                <a:cs typeface="Tahoma"/>
              </a:rPr>
              <a:t>trabajo </a:t>
            </a:r>
            <a:r>
              <a:rPr sz="1050" spc="-55" dirty="0">
                <a:latin typeface="Tahoma"/>
                <a:cs typeface="Tahoma"/>
              </a:rPr>
              <a:t>de...  </a:t>
            </a:r>
            <a:r>
              <a:rPr sz="1050" spc="-45" dirty="0">
                <a:latin typeface="Tahoma"/>
                <a:cs typeface="Tahoma"/>
              </a:rPr>
              <a:t>Conceptos </a:t>
            </a:r>
            <a:r>
              <a:rPr sz="1050" spc="-75" dirty="0">
                <a:latin typeface="Tahoma"/>
                <a:cs typeface="Tahoma"/>
              </a:rPr>
              <a:t>de</a:t>
            </a:r>
            <a:r>
              <a:rPr sz="1050" spc="45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...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Trabajo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futuro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93" y="1506435"/>
            <a:ext cx="3989704" cy="191770"/>
          </a:xfrm>
          <a:custGeom>
            <a:avLst/>
            <a:gdLst/>
            <a:ahLst/>
            <a:cxnLst/>
            <a:rect l="l" t="t" r="r" b="b"/>
            <a:pathLst>
              <a:path w="3989704" h="19176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1450"/>
                </a:lnTo>
                <a:lnTo>
                  <a:pt x="3989654" y="191450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4" y="1685226"/>
            <a:ext cx="3989653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3" y="1729501"/>
            <a:ext cx="3989704" cy="801370"/>
          </a:xfrm>
          <a:custGeom>
            <a:avLst/>
            <a:gdLst/>
            <a:ahLst/>
            <a:cxnLst/>
            <a:rect l="l" t="t" r="r" b="b"/>
            <a:pathLst>
              <a:path w="3989704" h="801369">
                <a:moveTo>
                  <a:pt x="3989654" y="0"/>
                </a:moveTo>
                <a:lnTo>
                  <a:pt x="0" y="0"/>
                </a:lnTo>
                <a:lnTo>
                  <a:pt x="0" y="750148"/>
                </a:lnTo>
                <a:lnTo>
                  <a:pt x="4008" y="769873"/>
                </a:lnTo>
                <a:lnTo>
                  <a:pt x="14922" y="786026"/>
                </a:lnTo>
                <a:lnTo>
                  <a:pt x="31075" y="796940"/>
                </a:lnTo>
                <a:lnTo>
                  <a:pt x="50800" y="800948"/>
                </a:lnTo>
                <a:lnTo>
                  <a:pt x="3938854" y="800948"/>
                </a:lnTo>
                <a:lnTo>
                  <a:pt x="3958579" y="796940"/>
                </a:lnTo>
                <a:lnTo>
                  <a:pt x="3974732" y="786026"/>
                </a:lnTo>
                <a:lnTo>
                  <a:pt x="3985646" y="769873"/>
                </a:lnTo>
                <a:lnTo>
                  <a:pt x="3989654" y="750148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51" y="178813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51" y="19981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551" y="22081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551" y="241823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1505940"/>
            <a:ext cx="1472565" cy="102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0" dirty="0">
                <a:solidFill>
                  <a:srgbClr val="FFFFFF"/>
                </a:solidFill>
                <a:latin typeface="Tahoma"/>
                <a:cs typeface="Tahoma"/>
              </a:rPr>
              <a:t>Indicar </a:t>
            </a:r>
            <a:r>
              <a:rPr sz="1050" spc="-45" dirty="0">
                <a:solidFill>
                  <a:srgbClr val="FFFFFF"/>
                </a:solidFill>
                <a:latin typeface="Tahoma"/>
                <a:cs typeface="Tahoma"/>
              </a:rPr>
              <a:t>trabajos</a:t>
            </a:r>
            <a:r>
              <a:rPr sz="105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40" dirty="0">
                <a:solidFill>
                  <a:srgbClr val="FFFFFF"/>
                </a:solidFill>
                <a:latin typeface="Tahoma"/>
                <a:cs typeface="Tahoma"/>
              </a:rPr>
              <a:t>futuros...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050" spc="-40" dirty="0">
                <a:latin typeface="Tahoma"/>
                <a:cs typeface="Tahoma"/>
              </a:rPr>
              <a:t>Trabajo </a:t>
            </a:r>
            <a:r>
              <a:rPr sz="1050" spc="-35" dirty="0">
                <a:latin typeface="Tahoma"/>
                <a:cs typeface="Tahoma"/>
              </a:rPr>
              <a:t>futuro</a:t>
            </a:r>
            <a:r>
              <a:rPr sz="1050" spc="35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1...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5" dirty="0">
                <a:latin typeface="Tahoma"/>
                <a:cs typeface="Tahoma"/>
              </a:rPr>
              <a:t>....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5" dirty="0">
                <a:latin typeface="Tahoma"/>
                <a:cs typeface="Tahoma"/>
              </a:rPr>
              <a:t>....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35" dirty="0">
                <a:latin typeface="Tahoma"/>
                <a:cs typeface="Tahoma"/>
              </a:rPr>
              <a:t>....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Agradecimientos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93" y="184569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3" y="1890118"/>
            <a:ext cx="3989704" cy="131445"/>
          </a:xfrm>
          <a:custGeom>
            <a:avLst/>
            <a:gdLst/>
            <a:ahLst/>
            <a:cxnLst/>
            <a:rect l="l" t="t" r="r" b="b"/>
            <a:pathLst>
              <a:path w="3989704" h="131444">
                <a:moveTo>
                  <a:pt x="3989654" y="0"/>
                </a:moveTo>
                <a:lnTo>
                  <a:pt x="0" y="0"/>
                </a:lnTo>
                <a:lnTo>
                  <a:pt x="0" y="80642"/>
                </a:lnTo>
                <a:lnTo>
                  <a:pt x="4008" y="100367"/>
                </a:lnTo>
                <a:lnTo>
                  <a:pt x="14922" y="116520"/>
                </a:lnTo>
                <a:lnTo>
                  <a:pt x="31075" y="127434"/>
                </a:lnTo>
                <a:lnTo>
                  <a:pt x="50800" y="131442"/>
                </a:lnTo>
                <a:lnTo>
                  <a:pt x="3938854" y="131442"/>
                </a:lnTo>
                <a:lnTo>
                  <a:pt x="3958579" y="127434"/>
                </a:lnTo>
                <a:lnTo>
                  <a:pt x="3974732" y="116520"/>
                </a:lnTo>
                <a:lnTo>
                  <a:pt x="3985646" y="100367"/>
                </a:lnTo>
                <a:lnTo>
                  <a:pt x="3989654" y="80642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1837436"/>
            <a:ext cx="23241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latin typeface="Tahoma"/>
                <a:cs typeface="Tahoma"/>
              </a:rPr>
              <a:t>-</a:t>
            </a:r>
            <a:r>
              <a:rPr sz="1050" spc="-55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...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Bibliografía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CFDBE8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CFDBE8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CFDBE8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E7EDF3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0F4F8C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9918"/>
            <a:ext cx="211391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222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1678305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Bibliografía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850" y="1653233"/>
            <a:ext cx="156210" cy="120650"/>
          </a:xfrm>
          <a:custGeom>
            <a:avLst/>
            <a:gdLst/>
            <a:ahLst/>
            <a:cxnLst/>
            <a:rect l="l" t="t" r="r" b="b"/>
            <a:pathLst>
              <a:path w="156209" h="120650">
                <a:moveTo>
                  <a:pt x="73383" y="0"/>
                </a:moveTo>
                <a:lnTo>
                  <a:pt x="3795" y="12653"/>
                </a:lnTo>
                <a:lnTo>
                  <a:pt x="948" y="20264"/>
                </a:lnTo>
                <a:lnTo>
                  <a:pt x="0" y="28468"/>
                </a:lnTo>
                <a:lnTo>
                  <a:pt x="948" y="36672"/>
                </a:lnTo>
                <a:lnTo>
                  <a:pt x="3795" y="44284"/>
                </a:lnTo>
                <a:lnTo>
                  <a:pt x="73383" y="120200"/>
                </a:lnTo>
                <a:lnTo>
                  <a:pt x="155622" y="107547"/>
                </a:lnTo>
                <a:lnTo>
                  <a:pt x="148505" y="98057"/>
                </a:lnTo>
                <a:lnTo>
                  <a:pt x="146133" y="88568"/>
                </a:lnTo>
                <a:lnTo>
                  <a:pt x="148505" y="79078"/>
                </a:lnTo>
                <a:lnTo>
                  <a:pt x="155622" y="69589"/>
                </a:lnTo>
                <a:lnTo>
                  <a:pt x="73383" y="0"/>
                </a:lnTo>
                <a:close/>
              </a:path>
            </a:pathLst>
          </a:custGeom>
          <a:ln w="101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489" y="1722823"/>
            <a:ext cx="86995" cy="50800"/>
          </a:xfrm>
          <a:custGeom>
            <a:avLst/>
            <a:gdLst/>
            <a:ahLst/>
            <a:cxnLst/>
            <a:rect l="l" t="t" r="r" b="b"/>
            <a:pathLst>
              <a:path w="86995" h="50800">
                <a:moveTo>
                  <a:pt x="4744" y="50610"/>
                </a:moveTo>
                <a:lnTo>
                  <a:pt x="1186" y="41121"/>
                </a:lnTo>
                <a:lnTo>
                  <a:pt x="0" y="31631"/>
                </a:lnTo>
                <a:lnTo>
                  <a:pt x="1186" y="22142"/>
                </a:lnTo>
                <a:lnTo>
                  <a:pt x="4744" y="12652"/>
                </a:lnTo>
                <a:lnTo>
                  <a:pt x="86984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850" y="1653233"/>
            <a:ext cx="155622" cy="12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489" y="1722823"/>
            <a:ext cx="86984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850" y="1653233"/>
            <a:ext cx="156210" cy="120650"/>
          </a:xfrm>
          <a:custGeom>
            <a:avLst/>
            <a:gdLst/>
            <a:ahLst/>
            <a:cxnLst/>
            <a:rect l="l" t="t" r="r" b="b"/>
            <a:pathLst>
              <a:path w="156209" h="120650">
                <a:moveTo>
                  <a:pt x="73383" y="0"/>
                </a:moveTo>
                <a:lnTo>
                  <a:pt x="3795" y="12653"/>
                </a:lnTo>
                <a:lnTo>
                  <a:pt x="948" y="20264"/>
                </a:lnTo>
                <a:lnTo>
                  <a:pt x="0" y="28468"/>
                </a:lnTo>
                <a:lnTo>
                  <a:pt x="948" y="36672"/>
                </a:lnTo>
                <a:lnTo>
                  <a:pt x="3795" y="44284"/>
                </a:lnTo>
                <a:lnTo>
                  <a:pt x="73383" y="120200"/>
                </a:lnTo>
                <a:lnTo>
                  <a:pt x="155622" y="107547"/>
                </a:lnTo>
                <a:lnTo>
                  <a:pt x="148505" y="98057"/>
                </a:lnTo>
                <a:lnTo>
                  <a:pt x="146133" y="88568"/>
                </a:lnTo>
                <a:lnTo>
                  <a:pt x="148505" y="79078"/>
                </a:lnTo>
                <a:lnTo>
                  <a:pt x="155622" y="69589"/>
                </a:lnTo>
                <a:lnTo>
                  <a:pt x="73383" y="0"/>
                </a:lnTo>
                <a:close/>
              </a:path>
            </a:pathLst>
          </a:custGeom>
          <a:ln w="507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489" y="1722823"/>
            <a:ext cx="86995" cy="50800"/>
          </a:xfrm>
          <a:custGeom>
            <a:avLst/>
            <a:gdLst/>
            <a:ahLst/>
            <a:cxnLst/>
            <a:rect l="l" t="t" r="r" b="b"/>
            <a:pathLst>
              <a:path w="86995" h="50800">
                <a:moveTo>
                  <a:pt x="4744" y="50610"/>
                </a:moveTo>
                <a:lnTo>
                  <a:pt x="1186" y="41121"/>
                </a:lnTo>
                <a:lnTo>
                  <a:pt x="0" y="31631"/>
                </a:lnTo>
                <a:lnTo>
                  <a:pt x="1186" y="22142"/>
                </a:lnTo>
                <a:lnTo>
                  <a:pt x="4744" y="12652"/>
                </a:lnTo>
                <a:lnTo>
                  <a:pt x="86984" y="0"/>
                </a:lnTo>
              </a:path>
            </a:pathLst>
          </a:custGeom>
          <a:ln w="5080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8850" y="2044444"/>
            <a:ext cx="156210" cy="120650"/>
          </a:xfrm>
          <a:custGeom>
            <a:avLst/>
            <a:gdLst/>
            <a:ahLst/>
            <a:cxnLst/>
            <a:rect l="l" t="t" r="r" b="b"/>
            <a:pathLst>
              <a:path w="156209" h="120650">
                <a:moveTo>
                  <a:pt x="73383" y="0"/>
                </a:moveTo>
                <a:lnTo>
                  <a:pt x="3795" y="12653"/>
                </a:lnTo>
                <a:lnTo>
                  <a:pt x="948" y="20264"/>
                </a:lnTo>
                <a:lnTo>
                  <a:pt x="0" y="28468"/>
                </a:lnTo>
                <a:lnTo>
                  <a:pt x="948" y="36672"/>
                </a:lnTo>
                <a:lnTo>
                  <a:pt x="3795" y="44284"/>
                </a:lnTo>
                <a:lnTo>
                  <a:pt x="73383" y="120200"/>
                </a:lnTo>
                <a:lnTo>
                  <a:pt x="155622" y="107547"/>
                </a:lnTo>
                <a:lnTo>
                  <a:pt x="148505" y="98057"/>
                </a:lnTo>
                <a:lnTo>
                  <a:pt x="146133" y="88568"/>
                </a:lnTo>
                <a:lnTo>
                  <a:pt x="148505" y="79078"/>
                </a:lnTo>
                <a:lnTo>
                  <a:pt x="155622" y="69589"/>
                </a:lnTo>
                <a:lnTo>
                  <a:pt x="73383" y="0"/>
                </a:lnTo>
                <a:close/>
              </a:path>
            </a:pathLst>
          </a:custGeom>
          <a:ln w="101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489" y="2114034"/>
            <a:ext cx="86995" cy="50800"/>
          </a:xfrm>
          <a:custGeom>
            <a:avLst/>
            <a:gdLst/>
            <a:ahLst/>
            <a:cxnLst/>
            <a:rect l="l" t="t" r="r" b="b"/>
            <a:pathLst>
              <a:path w="86995" h="50800">
                <a:moveTo>
                  <a:pt x="4744" y="50610"/>
                </a:moveTo>
                <a:lnTo>
                  <a:pt x="1186" y="41121"/>
                </a:lnTo>
                <a:lnTo>
                  <a:pt x="0" y="31631"/>
                </a:lnTo>
                <a:lnTo>
                  <a:pt x="1186" y="22142"/>
                </a:lnTo>
                <a:lnTo>
                  <a:pt x="4744" y="12652"/>
                </a:lnTo>
                <a:lnTo>
                  <a:pt x="86984" y="0"/>
                </a:lnTo>
              </a:path>
            </a:pathLst>
          </a:custGeom>
          <a:ln w="101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850" y="2044444"/>
            <a:ext cx="155622" cy="12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7489" y="2114034"/>
            <a:ext cx="86984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850" y="2044444"/>
            <a:ext cx="156210" cy="120650"/>
          </a:xfrm>
          <a:custGeom>
            <a:avLst/>
            <a:gdLst/>
            <a:ahLst/>
            <a:cxnLst/>
            <a:rect l="l" t="t" r="r" b="b"/>
            <a:pathLst>
              <a:path w="156209" h="120650">
                <a:moveTo>
                  <a:pt x="73383" y="0"/>
                </a:moveTo>
                <a:lnTo>
                  <a:pt x="3795" y="12653"/>
                </a:lnTo>
                <a:lnTo>
                  <a:pt x="948" y="20264"/>
                </a:lnTo>
                <a:lnTo>
                  <a:pt x="0" y="28468"/>
                </a:lnTo>
                <a:lnTo>
                  <a:pt x="948" y="36672"/>
                </a:lnTo>
                <a:lnTo>
                  <a:pt x="3795" y="44284"/>
                </a:lnTo>
                <a:lnTo>
                  <a:pt x="73383" y="120200"/>
                </a:lnTo>
                <a:lnTo>
                  <a:pt x="155622" y="107547"/>
                </a:lnTo>
                <a:lnTo>
                  <a:pt x="148505" y="98057"/>
                </a:lnTo>
                <a:lnTo>
                  <a:pt x="146133" y="88568"/>
                </a:lnTo>
                <a:lnTo>
                  <a:pt x="148505" y="79078"/>
                </a:lnTo>
                <a:lnTo>
                  <a:pt x="155622" y="69589"/>
                </a:lnTo>
                <a:lnTo>
                  <a:pt x="73383" y="0"/>
                </a:lnTo>
                <a:close/>
              </a:path>
            </a:pathLst>
          </a:custGeom>
          <a:ln w="507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489" y="2114034"/>
            <a:ext cx="86995" cy="50800"/>
          </a:xfrm>
          <a:custGeom>
            <a:avLst/>
            <a:gdLst/>
            <a:ahLst/>
            <a:cxnLst/>
            <a:rect l="l" t="t" r="r" b="b"/>
            <a:pathLst>
              <a:path w="86995" h="50800">
                <a:moveTo>
                  <a:pt x="4744" y="50610"/>
                </a:moveTo>
                <a:lnTo>
                  <a:pt x="1186" y="41121"/>
                </a:lnTo>
                <a:lnTo>
                  <a:pt x="0" y="31631"/>
                </a:lnTo>
                <a:lnTo>
                  <a:pt x="1186" y="22142"/>
                </a:lnTo>
                <a:lnTo>
                  <a:pt x="4744" y="12652"/>
                </a:lnTo>
                <a:lnTo>
                  <a:pt x="86984" y="0"/>
                </a:lnTo>
              </a:path>
            </a:pathLst>
          </a:custGeom>
          <a:ln w="5080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3712" y="1616720"/>
            <a:ext cx="3528060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5" dirty="0">
                <a:solidFill>
                  <a:srgbClr val="0F4F8C"/>
                </a:solidFill>
                <a:latin typeface="Tahoma"/>
                <a:cs typeface="Tahoma"/>
              </a:rPr>
              <a:t>IBM. </a:t>
            </a:r>
            <a:r>
              <a:rPr sz="1050" i="1" spc="-20" dirty="0">
                <a:solidFill>
                  <a:srgbClr val="0F4F8C"/>
                </a:solidFill>
                <a:latin typeface="Book Antiqua"/>
                <a:cs typeface="Book Antiqua"/>
              </a:rPr>
              <a:t>Business </a:t>
            </a:r>
            <a:r>
              <a:rPr sz="1050" i="1" spc="10" dirty="0">
                <a:solidFill>
                  <a:srgbClr val="0F4F8C"/>
                </a:solidFill>
                <a:latin typeface="Book Antiqua"/>
                <a:cs typeface="Book Antiqua"/>
              </a:rPr>
              <a:t>Process </a:t>
            </a:r>
            <a:r>
              <a:rPr sz="1050" i="1" spc="-15" dirty="0">
                <a:solidFill>
                  <a:srgbClr val="0F4F8C"/>
                </a:solidFill>
                <a:latin typeface="Book Antiqua"/>
                <a:cs typeface="Book Antiqua"/>
              </a:rPr>
              <a:t>Execution </a:t>
            </a:r>
            <a:r>
              <a:rPr sz="1050" i="1" spc="-10" dirty="0">
                <a:solidFill>
                  <a:srgbClr val="0F4F8C"/>
                </a:solidFill>
                <a:latin typeface="Book Antiqua"/>
                <a:cs typeface="Book Antiqua"/>
              </a:rPr>
              <a:t>Language for </a:t>
            </a:r>
            <a:r>
              <a:rPr sz="1050" i="1" spc="10" dirty="0">
                <a:solidFill>
                  <a:srgbClr val="0F4F8C"/>
                </a:solidFill>
                <a:latin typeface="Book Antiqua"/>
                <a:cs typeface="Book Antiqua"/>
              </a:rPr>
              <a:t>Web </a:t>
            </a:r>
            <a:r>
              <a:rPr sz="1050" i="1" spc="-5" dirty="0">
                <a:solidFill>
                  <a:srgbClr val="0F4F8C"/>
                </a:solidFill>
                <a:latin typeface="Book Antiqua"/>
                <a:cs typeface="Book Antiqua"/>
              </a:rPr>
              <a:t>Services  </a:t>
            </a:r>
            <a:r>
              <a:rPr sz="1050" i="1" spc="-10" dirty="0">
                <a:solidFill>
                  <a:srgbClr val="0F4F8C"/>
                </a:solidFill>
                <a:latin typeface="Book Antiqua"/>
                <a:cs typeface="Book Antiqua"/>
              </a:rPr>
              <a:t>1.1</a:t>
            </a:r>
            <a:r>
              <a:rPr sz="1050" spc="-10" dirty="0">
                <a:solidFill>
                  <a:srgbClr val="0F4F8C"/>
                </a:solidFill>
                <a:latin typeface="Tahoma"/>
                <a:cs typeface="Tahoma"/>
              </a:rPr>
              <a:t>.</a:t>
            </a:r>
            <a:r>
              <a:rPr sz="1050" spc="-40" dirty="0">
                <a:solidFill>
                  <a:srgbClr val="0F4F8C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0F4F8C"/>
                </a:solidFill>
                <a:latin typeface="Tahoma"/>
                <a:cs typeface="Tahoma"/>
              </a:rPr>
              <a:t>2003.</a:t>
            </a:r>
            <a:endParaRPr sz="1050">
              <a:latin typeface="Tahoma"/>
              <a:cs typeface="Tahoma"/>
            </a:endParaRPr>
          </a:p>
          <a:p>
            <a:pPr marL="12700" marR="371475">
              <a:lnSpc>
                <a:spcPct val="102600"/>
              </a:lnSpc>
              <a:spcBef>
                <a:spcPts val="370"/>
              </a:spcBef>
            </a:pPr>
            <a:r>
              <a:rPr sz="1050" spc="-15" dirty="0">
                <a:solidFill>
                  <a:srgbClr val="0F4F8C"/>
                </a:solidFill>
                <a:latin typeface="Tahoma"/>
                <a:cs typeface="Tahoma"/>
              </a:rPr>
              <a:t>IBM-OASIS. </a:t>
            </a:r>
            <a:r>
              <a:rPr sz="1050" i="1" spc="10" dirty="0">
                <a:solidFill>
                  <a:srgbClr val="0F4F8C"/>
                </a:solidFill>
                <a:latin typeface="Book Antiqua"/>
                <a:cs typeface="Book Antiqua"/>
              </a:rPr>
              <a:t>Web </a:t>
            </a:r>
            <a:r>
              <a:rPr sz="1050" i="1" spc="-5" dirty="0">
                <a:solidFill>
                  <a:srgbClr val="0F4F8C"/>
                </a:solidFill>
                <a:latin typeface="Book Antiqua"/>
                <a:cs typeface="Book Antiqua"/>
              </a:rPr>
              <a:t>Services </a:t>
            </a:r>
            <a:r>
              <a:rPr sz="1050" i="1" spc="-20" dirty="0">
                <a:solidFill>
                  <a:srgbClr val="0F4F8C"/>
                </a:solidFill>
                <a:latin typeface="Book Antiqua"/>
                <a:cs typeface="Book Antiqua"/>
              </a:rPr>
              <a:t>Business </a:t>
            </a:r>
            <a:r>
              <a:rPr sz="1050" i="1" spc="10" dirty="0">
                <a:solidFill>
                  <a:srgbClr val="0F4F8C"/>
                </a:solidFill>
                <a:latin typeface="Book Antiqua"/>
                <a:cs typeface="Book Antiqua"/>
              </a:rPr>
              <a:t>Process </a:t>
            </a:r>
            <a:r>
              <a:rPr sz="1050" i="1" spc="-15" dirty="0">
                <a:solidFill>
                  <a:srgbClr val="0F4F8C"/>
                </a:solidFill>
                <a:latin typeface="Book Antiqua"/>
                <a:cs typeface="Book Antiqua"/>
              </a:rPr>
              <a:t>Execution  </a:t>
            </a:r>
            <a:r>
              <a:rPr sz="1050" i="1" spc="-10" dirty="0">
                <a:solidFill>
                  <a:srgbClr val="0F4F8C"/>
                </a:solidFill>
                <a:latin typeface="Book Antiqua"/>
                <a:cs typeface="Book Antiqua"/>
              </a:rPr>
              <a:t>Language </a:t>
            </a:r>
            <a:r>
              <a:rPr sz="1050" i="1" spc="-30" dirty="0">
                <a:solidFill>
                  <a:srgbClr val="0F4F8C"/>
                </a:solidFill>
                <a:latin typeface="Book Antiqua"/>
                <a:cs typeface="Book Antiqua"/>
              </a:rPr>
              <a:t>Version  </a:t>
            </a:r>
            <a:r>
              <a:rPr sz="1050" i="1" spc="5" dirty="0">
                <a:solidFill>
                  <a:srgbClr val="0F4F8C"/>
                </a:solidFill>
                <a:latin typeface="Book Antiqua"/>
                <a:cs typeface="Book Antiqua"/>
              </a:rPr>
              <a:t>2.0. </a:t>
            </a:r>
            <a:r>
              <a:rPr sz="1050" i="1" spc="-55" dirty="0">
                <a:solidFill>
                  <a:srgbClr val="0F4F8C"/>
                </a:solidFill>
                <a:latin typeface="Book Antiqua"/>
                <a:cs typeface="Book Antiqua"/>
              </a:rPr>
              <a:t>OASIS  </a:t>
            </a:r>
            <a:r>
              <a:rPr sz="1050" i="1" spc="-10" dirty="0">
                <a:solidFill>
                  <a:srgbClr val="0F4F8C"/>
                </a:solidFill>
                <a:latin typeface="Book Antiqua"/>
                <a:cs typeface="Book Antiqua"/>
              </a:rPr>
              <a:t>Standard</a:t>
            </a:r>
            <a:r>
              <a:rPr sz="1050" spc="-10" dirty="0">
                <a:solidFill>
                  <a:srgbClr val="0F4F8C"/>
                </a:solidFill>
                <a:latin typeface="Tahoma"/>
                <a:cs typeface="Tahoma"/>
              </a:rPr>
              <a:t>. </a:t>
            </a:r>
            <a:r>
              <a:rPr sz="1050" spc="-35" dirty="0">
                <a:solidFill>
                  <a:srgbClr val="0F4F8C"/>
                </a:solidFill>
                <a:latin typeface="Tahoma"/>
                <a:cs typeface="Tahoma"/>
              </a:rPr>
              <a:t>abril</a:t>
            </a:r>
            <a:r>
              <a:rPr sz="1050" spc="100" dirty="0">
                <a:solidFill>
                  <a:srgbClr val="0F4F8C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0F4F8C"/>
                </a:solidFill>
                <a:latin typeface="Tahoma"/>
                <a:cs typeface="Tahoma"/>
              </a:rPr>
              <a:t>2007.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Gracias </a:t>
            </a:r>
            <a:r>
              <a:rPr spc="-45" dirty="0"/>
              <a:t>por </a:t>
            </a:r>
            <a:r>
              <a:rPr spc="-70" dirty="0"/>
              <a:t>su</a:t>
            </a:r>
            <a:r>
              <a:rPr spc="100" dirty="0"/>
              <a:t> </a:t>
            </a:r>
            <a:r>
              <a:rPr spc="-40" dirty="0"/>
              <a:t>atención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74510"/>
            <a:ext cx="43560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Motivación </a:t>
            </a:r>
            <a:r>
              <a:rPr sz="600" spc="15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Alcance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92773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Introducción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0F4F8C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CFDBE8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CFDBE8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CFDBE8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CFDBE8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74510"/>
            <a:ext cx="43560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50"/>
              </a:lnSpc>
            </a:pP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Motivación </a:t>
            </a:r>
            <a:r>
              <a:rPr sz="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Alcance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82613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Motivación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351" y="968375"/>
            <a:ext cx="4224298" cy="191770"/>
          </a:xfrm>
          <a:custGeom>
            <a:avLst/>
            <a:gdLst/>
            <a:ahLst/>
            <a:cxnLst/>
            <a:rect l="l" t="t" r="r" b="b"/>
            <a:pathLst>
              <a:path w="3989704" h="19176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1450"/>
                </a:lnTo>
                <a:lnTo>
                  <a:pt x="3989654" y="191450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2452" y="967880"/>
            <a:ext cx="139382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5" dirty="0">
                <a:solidFill>
                  <a:srgbClr val="FFFFFF"/>
                </a:solidFill>
                <a:latin typeface="Tahoma"/>
                <a:cs typeface="Tahoma"/>
              </a:rPr>
              <a:t>Motivación </a:t>
            </a:r>
            <a:r>
              <a:rPr sz="1050" spc="-5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05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55" dirty="0">
                <a:solidFill>
                  <a:srgbClr val="FFFFFF"/>
                </a:solidFill>
                <a:latin typeface="Tahoma"/>
                <a:cs typeface="Tahoma"/>
              </a:rPr>
              <a:t>proyecto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352" y="1147166"/>
            <a:ext cx="4224297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350" y="1191455"/>
            <a:ext cx="4224299" cy="1986720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69065" y="1330735"/>
            <a:ext cx="38695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050" dirty="0" smtClean="0"/>
              <a:t>Conocer </a:t>
            </a:r>
            <a:r>
              <a:rPr lang="es-ES_tradnl" sz="1050" dirty="0"/>
              <a:t>nuevos </a:t>
            </a:r>
            <a:r>
              <a:rPr lang="es-ES_tradnl" sz="1050" b="1" dirty="0"/>
              <a:t>frameworks</a:t>
            </a:r>
            <a:r>
              <a:rPr lang="es-ES_tradnl" sz="1050" dirty="0"/>
              <a:t> de desarrollo </a:t>
            </a:r>
            <a:r>
              <a:rPr lang="es-ES_tradnl" sz="1050" dirty="0" smtClean="0"/>
              <a:t>web.</a:t>
            </a:r>
          </a:p>
          <a:p>
            <a:endParaRPr lang="es-ES_tradn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050" dirty="0" smtClean="0"/>
              <a:t>Estudiar modelos de </a:t>
            </a:r>
            <a:r>
              <a:rPr lang="es-ES_tradnl" sz="1050" b="1" dirty="0" smtClean="0"/>
              <a:t>bases de datos</a:t>
            </a:r>
            <a:r>
              <a:rPr lang="es-ES_tradnl" sz="1050" dirty="0" smtClean="0"/>
              <a:t> no relacionales.</a:t>
            </a:r>
          </a:p>
          <a:p>
            <a:endParaRPr lang="es-ES_tradn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050" dirty="0" smtClean="0"/>
              <a:t>Realizar un sistema con </a:t>
            </a:r>
            <a:r>
              <a:rPr lang="es-ES_tradnl" sz="1050" b="1" dirty="0" smtClean="0"/>
              <a:t>flujo de datos </a:t>
            </a:r>
            <a:r>
              <a:rPr lang="es-ES_tradnl" sz="1050" dirty="0" smtClean="0"/>
              <a:t>con aplicaciones de terceros.</a:t>
            </a:r>
          </a:p>
          <a:p>
            <a:endParaRPr lang="es-ES_tradn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050" dirty="0" smtClean="0"/>
              <a:t>Aplicar los conocimientos  adquiridos en las asignaturas de la Titulación de </a:t>
            </a:r>
            <a:r>
              <a:rPr lang="es-ES_tradnl" sz="1050" b="1" dirty="0" smtClean="0"/>
              <a:t>Ingeniería en Informática</a:t>
            </a:r>
            <a:r>
              <a:rPr lang="es-ES_tradnl" sz="1050" dirty="0" smtClean="0"/>
              <a:t>.</a:t>
            </a:r>
            <a:endParaRPr lang="es-E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05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0"/>
          <p:cNvSpPr/>
          <p:nvPr/>
        </p:nvSpPr>
        <p:spPr>
          <a:xfrm>
            <a:off x="214350" y="1191455"/>
            <a:ext cx="4224299" cy="1986720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74510"/>
            <a:ext cx="43560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Motivación </a:t>
            </a:r>
            <a:r>
              <a:rPr sz="600" spc="15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Calibri"/>
                <a:cs typeface="Calibri"/>
              </a:rPr>
              <a:t>Alcance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58674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Alcance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5" name="object 7"/>
          <p:cNvSpPr/>
          <p:nvPr/>
        </p:nvSpPr>
        <p:spPr>
          <a:xfrm>
            <a:off x="214351" y="968375"/>
            <a:ext cx="4224298" cy="191770"/>
          </a:xfrm>
          <a:custGeom>
            <a:avLst/>
            <a:gdLst/>
            <a:ahLst/>
            <a:cxnLst/>
            <a:rect l="l" t="t" r="r" b="b"/>
            <a:pathLst>
              <a:path w="3989704" h="19176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1450"/>
                </a:lnTo>
                <a:lnTo>
                  <a:pt x="3989654" y="191450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/>
          <p:cNvSpPr txBox="1"/>
          <p:nvPr/>
        </p:nvSpPr>
        <p:spPr>
          <a:xfrm>
            <a:off x="252452" y="967880"/>
            <a:ext cx="3119398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1050" spc="-25" dirty="0" smtClean="0">
                <a:solidFill>
                  <a:srgbClr val="FFFFFF"/>
                </a:solidFill>
                <a:latin typeface="Tahoma"/>
                <a:cs typeface="Tahoma"/>
              </a:rPr>
              <a:t>Información general del </a:t>
            </a:r>
            <a:r>
              <a:rPr sz="1050" spc="-55" dirty="0" err="1" smtClean="0">
                <a:solidFill>
                  <a:srgbClr val="FFFFFF"/>
                </a:solidFill>
                <a:latin typeface="Tahoma"/>
                <a:cs typeface="Tahoma"/>
              </a:rPr>
              <a:t>proyecto</a:t>
            </a:r>
            <a:r>
              <a:rPr lang="es-ES" sz="1050" spc="-55" dirty="0" smtClean="0">
                <a:solidFill>
                  <a:srgbClr val="FFFFFF"/>
                </a:solidFill>
                <a:latin typeface="Tahoma"/>
                <a:cs typeface="Tahoma"/>
              </a:rPr>
              <a:t> – Situación actual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7" name="object 9"/>
          <p:cNvSpPr/>
          <p:nvPr/>
        </p:nvSpPr>
        <p:spPr>
          <a:xfrm>
            <a:off x="214352" y="1147166"/>
            <a:ext cx="4224297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18 CuadroTexto"/>
          <p:cNvSpPr txBox="1"/>
          <p:nvPr/>
        </p:nvSpPr>
        <p:spPr>
          <a:xfrm>
            <a:off x="4819650" y="1021741"/>
            <a:ext cx="3869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800" dirty="0" smtClean="0"/>
              <a:t>Herramienta para la gestión de las canción lugares con ambiente musical.</a:t>
            </a:r>
          </a:p>
        </p:txBody>
      </p:sp>
      <p:pic>
        <p:nvPicPr>
          <p:cNvPr id="20" name="Picture 4" descr="Resultado de imagen de mean sta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982842"/>
            <a:ext cx="2160823" cy="77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26 Grupo"/>
          <p:cNvGrpSpPr/>
          <p:nvPr/>
        </p:nvGrpSpPr>
        <p:grpSpPr>
          <a:xfrm>
            <a:off x="1546135" y="1297956"/>
            <a:ext cx="1554504" cy="339197"/>
            <a:chOff x="1546135" y="1297956"/>
            <a:chExt cx="1554504" cy="339197"/>
          </a:xfrm>
        </p:grpSpPr>
        <p:sp>
          <p:nvSpPr>
            <p:cNvPr id="21" name="20 Flecha derecha"/>
            <p:cNvSpPr/>
            <p:nvPr/>
          </p:nvSpPr>
          <p:spPr>
            <a:xfrm>
              <a:off x="1546135" y="1501553"/>
              <a:ext cx="1554504" cy="135600"/>
            </a:xfrm>
            <a:prstGeom prst="rightArrow">
              <a:avLst/>
            </a:prstGeom>
            <a:ln w="63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1794515" y="1297956"/>
              <a:ext cx="9997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Solicita canción</a:t>
              </a:r>
              <a:endPara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312525" y="1222700"/>
            <a:ext cx="1278932" cy="1879275"/>
            <a:chOff x="312525" y="1222700"/>
            <a:chExt cx="1278932" cy="1879275"/>
          </a:xfrm>
        </p:grpSpPr>
        <p:sp>
          <p:nvSpPr>
            <p:cNvPr id="23" name="22 Rectángulo redondeado"/>
            <p:cNvSpPr/>
            <p:nvPr/>
          </p:nvSpPr>
          <p:spPr>
            <a:xfrm>
              <a:off x="312525" y="1237185"/>
              <a:ext cx="1126617" cy="18647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2" name="Picture 4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43" y="1352115"/>
              <a:ext cx="609600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avatar, businessman, male, person, suit,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40" y="2162069"/>
              <a:ext cx="691090" cy="69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avatar, female, girl, person, user, woman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2" y="1808590"/>
              <a:ext cx="558351" cy="55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30 CuadroTexto"/>
            <p:cNvSpPr txBox="1"/>
            <p:nvPr/>
          </p:nvSpPr>
          <p:spPr>
            <a:xfrm>
              <a:off x="591700" y="1222700"/>
              <a:ext cx="999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/>
                <a:t>clientes</a:t>
              </a:r>
              <a:endParaRPr lang="es-ES" sz="900" b="1" dirty="0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3140454" y="1236400"/>
            <a:ext cx="1126617" cy="1865575"/>
            <a:chOff x="3140454" y="1236400"/>
            <a:chExt cx="1126617" cy="1865575"/>
          </a:xfrm>
        </p:grpSpPr>
        <p:sp>
          <p:nvSpPr>
            <p:cNvPr id="33" name="32 Rectángulo redondeado"/>
            <p:cNvSpPr/>
            <p:nvPr/>
          </p:nvSpPr>
          <p:spPr>
            <a:xfrm>
              <a:off x="3140454" y="1246821"/>
              <a:ext cx="1126617" cy="18551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6" name="Picture 8" descr="dj, ipod, music, turntabl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202" y="2374574"/>
              <a:ext cx="537411" cy="41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avatar, male, man, person, profile, user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7417" y="1544177"/>
              <a:ext cx="774979" cy="7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33 CuadroTexto"/>
            <p:cNvSpPr txBox="1"/>
            <p:nvPr/>
          </p:nvSpPr>
          <p:spPr>
            <a:xfrm>
              <a:off x="3191507" y="1236400"/>
              <a:ext cx="1066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smtClean="0"/>
                <a:t>Encargado de la música</a:t>
              </a:r>
              <a:endParaRPr lang="es-ES" sz="900" b="1" dirty="0"/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1549248" y="1729301"/>
            <a:ext cx="1517802" cy="940699"/>
            <a:chOff x="1549248" y="1729301"/>
            <a:chExt cx="1517802" cy="940699"/>
          </a:xfrm>
        </p:grpSpPr>
        <p:sp>
          <p:nvSpPr>
            <p:cNvPr id="24" name="23 Rectángulo redondeado"/>
            <p:cNvSpPr/>
            <p:nvPr/>
          </p:nvSpPr>
          <p:spPr>
            <a:xfrm>
              <a:off x="1549248" y="1755600"/>
              <a:ext cx="1517802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s-ES" sz="1000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1966679" y="1729301"/>
              <a:ext cx="9997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b="1" dirty="0" smtClean="0"/>
                <a:t>Problemas</a:t>
              </a:r>
              <a:endParaRPr lang="es-ES" sz="800" b="1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1649965" y="1925310"/>
              <a:ext cx="13468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 smtClean="0"/>
                <a:t>Dificultad acceso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 smtClean="0"/>
                <a:t>Ambiente ruidoso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 smtClean="0"/>
                <a:t>Distracción del trabajo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 smtClean="0"/>
                <a:t>Falta de respuesta</a:t>
              </a:r>
              <a:endParaRPr lang="es-ES" sz="800" dirty="0"/>
            </a:p>
          </p:txBody>
        </p:sp>
      </p:grpSp>
      <p:grpSp>
        <p:nvGrpSpPr>
          <p:cNvPr id="2057" name="2056 Grupo"/>
          <p:cNvGrpSpPr/>
          <p:nvPr/>
        </p:nvGrpSpPr>
        <p:grpSpPr>
          <a:xfrm>
            <a:off x="1549248" y="2737836"/>
            <a:ext cx="1554504" cy="398347"/>
            <a:chOff x="1549248" y="2737836"/>
            <a:chExt cx="1554504" cy="398347"/>
          </a:xfrm>
        </p:grpSpPr>
        <p:sp>
          <p:nvSpPr>
            <p:cNvPr id="38" name="37 Flecha derecha"/>
            <p:cNvSpPr/>
            <p:nvPr/>
          </p:nvSpPr>
          <p:spPr>
            <a:xfrm rot="10800000">
              <a:off x="1549248" y="2756754"/>
              <a:ext cx="1554504" cy="135600"/>
            </a:xfrm>
            <a:prstGeom prst="rightArrow">
              <a:avLst/>
            </a:prstGeom>
            <a:ln w="63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51" name="2050 Conector recto"/>
            <p:cNvCxnSpPr/>
            <p:nvPr/>
          </p:nvCxnSpPr>
          <p:spPr>
            <a:xfrm flipH="1">
              <a:off x="2202898" y="2737836"/>
              <a:ext cx="190092" cy="1928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1706121" y="2889962"/>
              <a:ext cx="133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Respuesta solicitud</a:t>
              </a:r>
              <a:endParaRPr lang="es-E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0"/>
          <p:cNvSpPr/>
          <p:nvPr/>
        </p:nvSpPr>
        <p:spPr>
          <a:xfrm>
            <a:off x="214350" y="1191455"/>
            <a:ext cx="4224299" cy="1986720"/>
          </a:xfrm>
          <a:custGeom>
            <a:avLst/>
            <a:gdLst/>
            <a:ahLst/>
            <a:cxnLst/>
            <a:rect l="l" t="t" r="r" b="b"/>
            <a:pathLst>
              <a:path w="3989704" h="69850">
                <a:moveTo>
                  <a:pt x="3989654" y="0"/>
                </a:moveTo>
                <a:lnTo>
                  <a:pt x="0" y="0"/>
                </a:lnTo>
                <a:lnTo>
                  <a:pt x="0" y="18931"/>
                </a:lnTo>
                <a:lnTo>
                  <a:pt x="4008" y="38656"/>
                </a:lnTo>
                <a:lnTo>
                  <a:pt x="14922" y="54809"/>
                </a:lnTo>
                <a:lnTo>
                  <a:pt x="31075" y="65723"/>
                </a:lnTo>
                <a:lnTo>
                  <a:pt x="50800" y="69732"/>
                </a:lnTo>
                <a:lnTo>
                  <a:pt x="3938854" y="69732"/>
                </a:lnTo>
                <a:lnTo>
                  <a:pt x="3958579" y="65723"/>
                </a:lnTo>
                <a:lnTo>
                  <a:pt x="3974732" y="54809"/>
                </a:lnTo>
                <a:lnTo>
                  <a:pt x="3985646" y="38656"/>
                </a:lnTo>
                <a:lnTo>
                  <a:pt x="3989654" y="189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6EB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FFFFF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74510"/>
            <a:ext cx="43560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50"/>
              </a:lnSpc>
            </a:pP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Motivación </a:t>
            </a:r>
            <a:r>
              <a:rPr sz="600" spc="15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Calibri"/>
                <a:cs typeface="Calibri"/>
              </a:rPr>
              <a:t>Alcance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58674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Alcance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5" name="object 7"/>
          <p:cNvSpPr/>
          <p:nvPr/>
        </p:nvSpPr>
        <p:spPr>
          <a:xfrm>
            <a:off x="214351" y="968375"/>
            <a:ext cx="4224298" cy="191770"/>
          </a:xfrm>
          <a:custGeom>
            <a:avLst/>
            <a:gdLst/>
            <a:ahLst/>
            <a:cxnLst/>
            <a:rect l="l" t="t" r="r" b="b"/>
            <a:pathLst>
              <a:path w="3989704" h="19176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1450"/>
                </a:lnTo>
                <a:lnTo>
                  <a:pt x="3989654" y="191450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B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/>
          <p:cNvSpPr txBox="1"/>
          <p:nvPr/>
        </p:nvSpPr>
        <p:spPr>
          <a:xfrm>
            <a:off x="252452" y="967880"/>
            <a:ext cx="3119398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1050" spc="-25" dirty="0" smtClean="0">
                <a:solidFill>
                  <a:srgbClr val="FFFFFF"/>
                </a:solidFill>
                <a:latin typeface="Tahoma"/>
                <a:cs typeface="Tahoma"/>
              </a:rPr>
              <a:t>Información general del </a:t>
            </a:r>
            <a:r>
              <a:rPr sz="1050" spc="-55" dirty="0" err="1" smtClean="0">
                <a:solidFill>
                  <a:srgbClr val="FFFFFF"/>
                </a:solidFill>
                <a:latin typeface="Tahoma"/>
                <a:cs typeface="Tahoma"/>
              </a:rPr>
              <a:t>proyecto</a:t>
            </a:r>
            <a:r>
              <a:rPr lang="es-ES" sz="1050" spc="-55" dirty="0" smtClean="0">
                <a:solidFill>
                  <a:srgbClr val="FFFFFF"/>
                </a:solidFill>
                <a:latin typeface="Tahoma"/>
                <a:cs typeface="Tahoma"/>
              </a:rPr>
              <a:t> – Solución propuesta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7" name="object 9"/>
          <p:cNvSpPr/>
          <p:nvPr/>
        </p:nvSpPr>
        <p:spPr>
          <a:xfrm>
            <a:off x="214352" y="1147166"/>
            <a:ext cx="4224297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18 CuadroTexto"/>
          <p:cNvSpPr txBox="1"/>
          <p:nvPr/>
        </p:nvSpPr>
        <p:spPr>
          <a:xfrm>
            <a:off x="4819650" y="1021741"/>
            <a:ext cx="3869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800" dirty="0" smtClean="0"/>
              <a:t>Herramienta para la gestión de las canción lugares con ambiente musical.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312525" y="1222700"/>
            <a:ext cx="1278932" cy="1879275"/>
            <a:chOff x="312525" y="1222700"/>
            <a:chExt cx="1278932" cy="1879275"/>
          </a:xfrm>
        </p:grpSpPr>
        <p:sp>
          <p:nvSpPr>
            <p:cNvPr id="23" name="22 Rectángulo redondeado"/>
            <p:cNvSpPr/>
            <p:nvPr/>
          </p:nvSpPr>
          <p:spPr>
            <a:xfrm>
              <a:off x="312525" y="1237185"/>
              <a:ext cx="1126617" cy="18647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2" name="Picture 4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43" y="1352115"/>
              <a:ext cx="609600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avatar, businessman, male, person, suit,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40" y="2162069"/>
              <a:ext cx="691090" cy="69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avatar, female, girl, person, user, woman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2" y="1808590"/>
              <a:ext cx="558351" cy="55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30 CuadroTexto"/>
            <p:cNvSpPr txBox="1"/>
            <p:nvPr/>
          </p:nvSpPr>
          <p:spPr>
            <a:xfrm>
              <a:off x="591700" y="1222700"/>
              <a:ext cx="999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 smtClean="0"/>
                <a:t>clientes</a:t>
              </a:r>
              <a:endParaRPr lang="es-ES" sz="900" b="1" dirty="0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3140454" y="1236400"/>
            <a:ext cx="1126617" cy="1865575"/>
            <a:chOff x="3140454" y="1236400"/>
            <a:chExt cx="1126617" cy="1865575"/>
          </a:xfrm>
        </p:grpSpPr>
        <p:sp>
          <p:nvSpPr>
            <p:cNvPr id="33" name="32 Rectángulo redondeado"/>
            <p:cNvSpPr/>
            <p:nvPr/>
          </p:nvSpPr>
          <p:spPr>
            <a:xfrm>
              <a:off x="3140454" y="1246821"/>
              <a:ext cx="1126617" cy="18551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6" name="Picture 8" descr="dj, ipod, music, turntable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202" y="2374574"/>
              <a:ext cx="537411" cy="41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avatar, male, man, person, profile, us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7417" y="1544177"/>
              <a:ext cx="774979" cy="77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33 CuadroTexto"/>
            <p:cNvSpPr txBox="1"/>
            <p:nvPr/>
          </p:nvSpPr>
          <p:spPr>
            <a:xfrm>
              <a:off x="3191507" y="1236400"/>
              <a:ext cx="1066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smtClean="0"/>
                <a:t>Encargado de la música</a:t>
              </a:r>
              <a:endParaRPr lang="es-ES" sz="900" b="1" dirty="0"/>
            </a:p>
          </p:txBody>
        </p:sp>
      </p:grpSp>
      <p:sp>
        <p:nvSpPr>
          <p:cNvPr id="21" name="20 Flecha derecha"/>
          <p:cNvSpPr/>
          <p:nvPr/>
        </p:nvSpPr>
        <p:spPr>
          <a:xfrm>
            <a:off x="1490535" y="2038798"/>
            <a:ext cx="507570" cy="121719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1439142" y="1793167"/>
            <a:ext cx="603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Solicita </a:t>
            </a:r>
          </a:p>
          <a:p>
            <a:pPr algn="ctr"/>
            <a:r>
              <a:rPr lang="es-ES" sz="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canción</a:t>
            </a:r>
            <a:endParaRPr lang="es-ES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Flecha derecha"/>
          <p:cNvSpPr/>
          <p:nvPr/>
        </p:nvSpPr>
        <p:spPr>
          <a:xfrm>
            <a:off x="2596876" y="2007975"/>
            <a:ext cx="513314" cy="152542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2468059" y="2374574"/>
            <a:ext cx="833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 </a:t>
            </a:r>
          </a:p>
          <a:p>
            <a:pPr algn="ctr"/>
            <a:r>
              <a:rPr lang="es-ES" sz="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</a:t>
            </a:r>
            <a:endParaRPr lang="es-ES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Flecha derecha"/>
          <p:cNvSpPr/>
          <p:nvPr/>
        </p:nvSpPr>
        <p:spPr>
          <a:xfrm rot="10800000">
            <a:off x="2587429" y="2242886"/>
            <a:ext cx="513314" cy="152542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Flecha derecha"/>
          <p:cNvSpPr/>
          <p:nvPr/>
        </p:nvSpPr>
        <p:spPr>
          <a:xfrm rot="10800000">
            <a:off x="1490535" y="2242744"/>
            <a:ext cx="513314" cy="152542"/>
          </a:xfrm>
          <a:prstGeom prst="rightArrow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2" name="31 Grupo"/>
          <p:cNvGrpSpPr/>
          <p:nvPr/>
        </p:nvGrpSpPr>
        <p:grpSpPr>
          <a:xfrm>
            <a:off x="1543702" y="1245574"/>
            <a:ext cx="1560359" cy="624171"/>
            <a:chOff x="1505866" y="1251880"/>
            <a:chExt cx="1560359" cy="624171"/>
          </a:xfrm>
        </p:grpSpPr>
        <p:sp>
          <p:nvSpPr>
            <p:cNvPr id="7" name="6 Elipse"/>
            <p:cNvSpPr/>
            <p:nvPr/>
          </p:nvSpPr>
          <p:spPr>
            <a:xfrm>
              <a:off x="1505866" y="1251880"/>
              <a:ext cx="703337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00" b="1" dirty="0" smtClean="0"/>
                <a:t>Estudio de mercado</a:t>
              </a:r>
              <a:endParaRPr lang="es-ES" sz="500" b="1" dirty="0"/>
            </a:p>
          </p:txBody>
        </p:sp>
        <p:sp>
          <p:nvSpPr>
            <p:cNvPr id="43" name="42 Elipse"/>
            <p:cNvSpPr/>
            <p:nvPr/>
          </p:nvSpPr>
          <p:spPr>
            <a:xfrm>
              <a:off x="2326500" y="1261662"/>
              <a:ext cx="739725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00" b="1" dirty="0">
                  <a:solidFill>
                    <a:schemeClr val="dk1"/>
                  </a:solidFill>
                </a:rPr>
                <a:t>Trazabilidad de datos</a:t>
              </a:r>
            </a:p>
          </p:txBody>
        </p:sp>
        <p:sp>
          <p:nvSpPr>
            <p:cNvPr id="44" name="43 Elipse"/>
            <p:cNvSpPr/>
            <p:nvPr/>
          </p:nvSpPr>
          <p:spPr>
            <a:xfrm>
              <a:off x="1857534" y="1492311"/>
              <a:ext cx="838828" cy="3837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00" b="1" dirty="0" smtClean="0"/>
                <a:t>Comunicación con clientes</a:t>
              </a:r>
              <a:endParaRPr lang="es-ES" sz="500" b="1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1517789" y="2649667"/>
            <a:ext cx="1582954" cy="383740"/>
            <a:chOff x="1517789" y="2649667"/>
            <a:chExt cx="1582954" cy="383740"/>
          </a:xfrm>
        </p:grpSpPr>
        <p:sp>
          <p:nvSpPr>
            <p:cNvPr id="45" name="44 Elipse"/>
            <p:cNvSpPr/>
            <p:nvPr/>
          </p:nvSpPr>
          <p:spPr>
            <a:xfrm>
              <a:off x="2245949" y="2649667"/>
              <a:ext cx="854794" cy="3837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00" b="1" dirty="0" smtClean="0"/>
                <a:t>Comunicación con otros usuarios</a:t>
              </a:r>
              <a:endParaRPr lang="es-ES" sz="500" b="1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1517789" y="2649667"/>
              <a:ext cx="854794" cy="38374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00" b="1" dirty="0" smtClean="0"/>
                <a:t>Conocer canciones del local</a:t>
              </a:r>
              <a:endParaRPr lang="es-ES" sz="500" b="1" dirty="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1956225" y="1811457"/>
            <a:ext cx="740550" cy="816939"/>
            <a:chOff x="1956225" y="1811457"/>
            <a:chExt cx="740550" cy="816939"/>
          </a:xfrm>
        </p:grpSpPr>
        <p:pic>
          <p:nvPicPr>
            <p:cNvPr id="3074" name="Picture 2" descr="copy, database, dynamodb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6225" y="1811457"/>
              <a:ext cx="740550" cy="74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Sergio\Desktop\angular\3. jUCAbox\src\assets\img\LogoLogi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225" y="2442658"/>
              <a:ext cx="590550" cy="18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048683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40" grpId="0" animBg="1"/>
      <p:bldP spid="39" grpId="0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92214"/>
            <a:ext cx="109220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0870">
              <a:lnSpc>
                <a:spcPts val="65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Met</a:t>
            </a:r>
            <a:r>
              <a:rPr sz="600" spc="60" dirty="0">
                <a:solidFill>
                  <a:srgbClr val="87A7C5"/>
                </a:solidFill>
                <a:latin typeface="Calibri"/>
                <a:cs typeface="Calibri"/>
              </a:rPr>
              <a:t>o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dología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Calendario 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Costes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4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Aseguramiento </a:t>
            </a:r>
            <a:r>
              <a:rPr sz="600" spc="30" dirty="0">
                <a:solidFill>
                  <a:srgbClr val="87A7C5"/>
                </a:solidFill>
                <a:latin typeface="Calibri"/>
                <a:cs typeface="Calibri"/>
              </a:rPr>
              <a:t>de 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la</a:t>
            </a:r>
            <a:r>
              <a:rPr sz="600" spc="18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Calidad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94170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Planificación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743" y="118926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205" y="120083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1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36" y="1172718"/>
            <a:ext cx="73914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Introducción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743" y="15057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1205" y="1517345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E7EDF3"/>
                </a:solidFill>
                <a:latin typeface="Book Antiqua"/>
                <a:cs typeface="Book Antiqua"/>
              </a:rPr>
              <a:t>2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636" y="1489227"/>
            <a:ext cx="74930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solidFill>
                  <a:srgbClr val="0F4F8C"/>
                </a:solidFill>
                <a:latin typeface="Tahoma"/>
                <a:cs typeface="Tahoma"/>
              </a:rPr>
              <a:t>Planificación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743" y="182229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205" y="1833854"/>
            <a:ext cx="7937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20" dirty="0">
                <a:solidFill>
                  <a:srgbClr val="FAFBFC"/>
                </a:solidFill>
                <a:latin typeface="Book Antiqua"/>
                <a:cs typeface="Book Antiqua"/>
              </a:rPr>
              <a:t>3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636" y="1805749"/>
            <a:ext cx="1332230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CFDBE8"/>
                </a:solidFill>
                <a:latin typeface="Tahoma"/>
                <a:cs typeface="Tahoma"/>
              </a:rPr>
              <a:t>Desarrollo </a:t>
            </a: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del</a:t>
            </a:r>
            <a:r>
              <a:rPr sz="1050" spc="55" dirty="0">
                <a:solidFill>
                  <a:srgbClr val="CFDBE8"/>
                </a:solidFill>
                <a:latin typeface="Tahoma"/>
                <a:cs typeface="Tahoma"/>
              </a:rPr>
              <a:t> </a:t>
            </a:r>
            <a:r>
              <a:rPr sz="1050" spc="-60" dirty="0">
                <a:solidFill>
                  <a:srgbClr val="CFDBE8"/>
                </a:solidFill>
                <a:latin typeface="Tahoma"/>
                <a:cs typeface="Tahoma"/>
              </a:rPr>
              <a:t>proyecto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743" y="213880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743" y="2455316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743" y="2771825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1205" y="2122259"/>
            <a:ext cx="922019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Demo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50" dirty="0">
                <a:solidFill>
                  <a:srgbClr val="CFDBE8"/>
                </a:solidFill>
                <a:latin typeface="Tahoma"/>
                <a:cs typeface="Tahoma"/>
              </a:rPr>
              <a:t>Conclusiones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AFBFC"/>
              </a:buClr>
              <a:buFont typeface="Book Antiqua"/>
              <a:buAutoNum type="arabicPlain" startAt="4"/>
            </a:pPr>
            <a:endParaRPr sz="1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FAFBFC"/>
              </a:buClr>
              <a:buSzPct val="76190"/>
              <a:buFont typeface="Book Antiqua"/>
              <a:buAutoNum type="arabicPlain" startAt="4"/>
              <a:tabLst>
                <a:tab pos="178435" algn="l"/>
              </a:tabLst>
            </a:pPr>
            <a:r>
              <a:rPr sz="1050" spc="-25" dirty="0">
                <a:solidFill>
                  <a:srgbClr val="CFDBE8"/>
                </a:solidFill>
                <a:latin typeface="Tahoma"/>
                <a:cs typeface="Tahoma"/>
              </a:rPr>
              <a:t>Bibliografía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 redondeado"/>
          <p:cNvSpPr/>
          <p:nvPr/>
        </p:nvSpPr>
        <p:spPr>
          <a:xfrm>
            <a:off x="149051" y="2829436"/>
            <a:ext cx="2154944" cy="4375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/>
          <p:cNvSpPr/>
          <p:nvPr/>
        </p:nvSpPr>
        <p:spPr>
          <a:xfrm>
            <a:off x="149051" y="2070223"/>
            <a:ext cx="2154944" cy="7241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 redondeado"/>
          <p:cNvSpPr/>
          <p:nvPr/>
        </p:nvSpPr>
        <p:spPr>
          <a:xfrm>
            <a:off x="149051" y="1340192"/>
            <a:ext cx="2154944" cy="694983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92214"/>
            <a:ext cx="109220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0870">
              <a:lnSpc>
                <a:spcPts val="650"/>
              </a:lnSpc>
            </a:pPr>
            <a:r>
              <a:rPr sz="600" spc="45" dirty="0">
                <a:solidFill>
                  <a:srgbClr val="FFFFFF"/>
                </a:solidFill>
                <a:latin typeface="Calibri"/>
                <a:cs typeface="Calibri"/>
              </a:rPr>
              <a:t>Met</a:t>
            </a:r>
            <a:r>
              <a:rPr sz="600" spc="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</a:rPr>
              <a:t>dología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87A7C5"/>
                </a:solidFill>
                <a:latin typeface="Calibri"/>
                <a:cs typeface="Calibri"/>
              </a:rPr>
              <a:t>Calendario 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Costes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4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Aseguramiento </a:t>
            </a:r>
            <a:r>
              <a:rPr sz="600" spc="30" dirty="0">
                <a:solidFill>
                  <a:srgbClr val="87A7C5"/>
                </a:solidFill>
                <a:latin typeface="Calibri"/>
                <a:cs typeface="Calibri"/>
              </a:rPr>
              <a:t>de 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la</a:t>
            </a:r>
            <a:r>
              <a:rPr sz="600" spc="18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Calidad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0" y="610717"/>
            <a:ext cx="92456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Metodología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149051" y="1332807"/>
            <a:ext cx="2180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1000" b="1" dirty="0" smtClean="0"/>
              <a:t>Inicio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000" dirty="0" smtClean="0"/>
              <a:t>Definición general </a:t>
            </a:r>
            <a:r>
              <a:rPr lang="es-ES_tradnl" sz="1000" dirty="0"/>
              <a:t>del </a:t>
            </a:r>
            <a:r>
              <a:rPr lang="es-ES_tradnl" sz="1000" dirty="0" smtClean="0"/>
              <a:t>proyecto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000" dirty="0" smtClean="0"/>
              <a:t>Toma </a:t>
            </a:r>
            <a:r>
              <a:rPr lang="es-ES_tradnl" sz="1000" dirty="0"/>
              <a:t>de requisitos</a:t>
            </a:r>
            <a:r>
              <a:rPr lang="es-ES_tradnl" sz="1000" dirty="0" smtClean="0"/>
              <a:t>.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84462" y="924694"/>
            <a:ext cx="4254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/>
              <a:t>La metodología utilizada para la elaboración del proyecto se basa en el </a:t>
            </a:r>
            <a:r>
              <a:rPr lang="es-ES_tradnl" sz="1000" b="1" dirty="0"/>
              <a:t>Racional Unified Process </a:t>
            </a:r>
            <a:r>
              <a:rPr lang="es-ES_tradnl" sz="1000" dirty="0"/>
              <a:t>(RUP) </a:t>
            </a:r>
            <a:endParaRPr lang="es-ES" sz="1000" dirty="0"/>
          </a:p>
        </p:txBody>
      </p:sp>
      <p:pic>
        <p:nvPicPr>
          <p:cNvPr id="15" name="14 Imagen" descr="Resultado de imagen de diagrama de RU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69" y="1613761"/>
            <a:ext cx="1992653" cy="11702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17 Rectángulo"/>
          <p:cNvSpPr/>
          <p:nvPr/>
        </p:nvSpPr>
        <p:spPr>
          <a:xfrm>
            <a:off x="152400" y="1935401"/>
            <a:ext cx="230505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s-ES" sz="1000" dirty="0" smtClean="0"/>
          </a:p>
          <a:p>
            <a:pPr lvl="0"/>
            <a:r>
              <a:rPr lang="es-ES_tradnl" sz="1000" b="1" dirty="0" smtClean="0"/>
              <a:t>Elaboración</a:t>
            </a:r>
            <a:r>
              <a:rPr lang="es-ES_tradnl" sz="10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000" dirty="0" smtClean="0"/>
              <a:t>Diseño y análisis.</a:t>
            </a:r>
          </a:p>
          <a:p>
            <a:r>
              <a:rPr lang="es-ES_tradnl" sz="1000" b="1" dirty="0" smtClean="0"/>
              <a:t>Desarrollo</a:t>
            </a:r>
            <a:r>
              <a:rPr lang="es-ES_tradnl" sz="10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000" dirty="0" smtClean="0"/>
              <a:t>Implementación.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84462" y="2816824"/>
            <a:ext cx="23050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000" b="1" dirty="0" smtClean="0"/>
              <a:t>Transición</a:t>
            </a:r>
            <a:r>
              <a:rPr lang="es-ES_tradnl" sz="100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000" dirty="0" smtClean="0"/>
              <a:t>Pruebas e implantación.</a:t>
            </a:r>
            <a:endParaRPr lang="es-ES" sz="1000" dirty="0"/>
          </a:p>
        </p:txBody>
      </p:sp>
      <p:sp>
        <p:nvSpPr>
          <p:cNvPr id="23" name="22 Flecha circular"/>
          <p:cNvSpPr/>
          <p:nvPr/>
        </p:nvSpPr>
        <p:spPr>
          <a:xfrm>
            <a:off x="2170454" y="2005330"/>
            <a:ext cx="267081" cy="304800"/>
          </a:xfrm>
          <a:prstGeom prst="circularArrow">
            <a:avLst>
              <a:gd name="adj1" fmla="val 0"/>
              <a:gd name="adj2" fmla="val 1142319"/>
              <a:gd name="adj3" fmla="val 5407861"/>
              <a:gd name="adj4" fmla="val 14030217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443" y="9918"/>
            <a:ext cx="87376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 algn="r">
              <a:lnSpc>
                <a:spcPts val="650"/>
              </a:lnSpc>
            </a:pP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Intr</a:t>
            </a:r>
            <a:r>
              <a:rPr sz="600" spc="7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ducción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Planificación </a:t>
            </a:r>
            <a:r>
              <a:rPr sz="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" spc="35" dirty="0">
                <a:solidFill>
                  <a:srgbClr val="7F7F7F"/>
                </a:solidFill>
                <a:latin typeface="Calibri"/>
                <a:cs typeface="Calibri"/>
              </a:rPr>
              <a:t>Desarrollo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del</a:t>
            </a:r>
            <a:r>
              <a:rPr sz="600" spc="11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libri"/>
                <a:cs typeface="Calibri"/>
              </a:rPr>
              <a:t>proyecto</a:t>
            </a:r>
            <a:endParaRPr sz="600">
              <a:latin typeface="Calibri"/>
              <a:cs typeface="Calibri"/>
            </a:endParaRPr>
          </a:p>
          <a:p>
            <a:pPr marR="5080" algn="r">
              <a:lnSpc>
                <a:spcPts val="600"/>
              </a:lnSpc>
            </a:pPr>
            <a:r>
              <a:rPr sz="600" spc="60" dirty="0">
                <a:solidFill>
                  <a:srgbClr val="7F7F7F"/>
                </a:solidFill>
                <a:latin typeface="Calibri"/>
                <a:cs typeface="Calibri"/>
              </a:rPr>
              <a:t>Demo</a:t>
            </a:r>
            <a:endParaRPr sz="600">
              <a:latin typeface="Calibri"/>
              <a:cs typeface="Calibri"/>
            </a:endParaRPr>
          </a:p>
          <a:p>
            <a:pPr marL="438150" marR="5080" indent="-52069" algn="r">
              <a:lnSpc>
                <a:spcPts val="650"/>
              </a:lnSpc>
              <a:spcBef>
                <a:spcPts val="40"/>
              </a:spcBef>
            </a:pPr>
            <a:r>
              <a:rPr sz="600" spc="40" dirty="0">
                <a:solidFill>
                  <a:srgbClr val="7F7F7F"/>
                </a:solidFill>
                <a:latin typeface="Calibri"/>
                <a:cs typeface="Calibri"/>
              </a:rPr>
              <a:t>Conclusiones </a:t>
            </a:r>
            <a:r>
              <a:rPr sz="6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00" spc="45" dirty="0">
                <a:solidFill>
                  <a:srgbClr val="7F7F7F"/>
                </a:solidFill>
                <a:latin typeface="Calibri"/>
                <a:cs typeface="Calibri"/>
              </a:rPr>
              <a:t>Bibliografía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532130"/>
          </a:xfrm>
          <a:custGeom>
            <a:avLst/>
            <a:gdLst/>
            <a:ahLst/>
            <a:cxnLst/>
            <a:rect l="l" t="t" r="r" b="b"/>
            <a:pathLst>
              <a:path w="2304415" h="532130">
                <a:moveTo>
                  <a:pt x="0" y="531736"/>
                </a:moveTo>
                <a:lnTo>
                  <a:pt x="2303995" y="531736"/>
                </a:lnTo>
                <a:lnTo>
                  <a:pt x="2303995" y="0"/>
                </a:lnTo>
                <a:lnTo>
                  <a:pt x="0" y="0"/>
                </a:lnTo>
                <a:lnTo>
                  <a:pt x="0" y="531736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92214"/>
            <a:ext cx="109220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0870">
              <a:lnSpc>
                <a:spcPts val="65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Met</a:t>
            </a:r>
            <a:r>
              <a:rPr sz="600" spc="60" dirty="0">
                <a:solidFill>
                  <a:srgbClr val="87A7C5"/>
                </a:solidFill>
                <a:latin typeface="Calibri"/>
                <a:cs typeface="Calibri"/>
              </a:rPr>
              <a:t>o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dología </a:t>
            </a:r>
            <a:r>
              <a:rPr sz="600" spc="2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Calibri"/>
                <a:cs typeface="Calibri"/>
              </a:rPr>
              <a:t>Calendario 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Costes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640"/>
              </a:lnSpc>
            </a:pPr>
            <a:r>
              <a:rPr sz="600" spc="45" dirty="0">
                <a:solidFill>
                  <a:srgbClr val="87A7C5"/>
                </a:solidFill>
                <a:latin typeface="Calibri"/>
                <a:cs typeface="Calibri"/>
              </a:rPr>
              <a:t>Aseguramiento </a:t>
            </a:r>
            <a:r>
              <a:rPr sz="600" spc="30" dirty="0">
                <a:solidFill>
                  <a:srgbClr val="87A7C5"/>
                </a:solidFill>
                <a:latin typeface="Calibri"/>
                <a:cs typeface="Calibri"/>
              </a:rPr>
              <a:t>de </a:t>
            </a:r>
            <a:r>
              <a:rPr sz="600" spc="35" dirty="0">
                <a:solidFill>
                  <a:srgbClr val="87A7C5"/>
                </a:solidFill>
                <a:latin typeface="Calibri"/>
                <a:cs typeface="Calibri"/>
              </a:rPr>
              <a:t>la</a:t>
            </a:r>
            <a:r>
              <a:rPr sz="600" spc="180" dirty="0">
                <a:solidFill>
                  <a:srgbClr val="87A7C5"/>
                </a:solidFill>
                <a:latin typeface="Calibri"/>
                <a:cs typeface="Calibri"/>
              </a:rPr>
              <a:t> </a:t>
            </a:r>
            <a:r>
              <a:rPr sz="600" spc="50" dirty="0">
                <a:solidFill>
                  <a:srgbClr val="87A7C5"/>
                </a:solidFill>
                <a:latin typeface="Calibri"/>
                <a:cs typeface="Calibri"/>
              </a:rPr>
              <a:t>Calidad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1736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299" y="610717"/>
            <a:ext cx="243835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Calendario: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ES" sz="1400" spc="-75" dirty="0" err="1" smtClean="0">
                <a:solidFill>
                  <a:srgbClr val="FFFFFF"/>
                </a:solidFill>
                <a:latin typeface="Tahoma"/>
                <a:cs typeface="Tahoma"/>
              </a:rPr>
              <a:t>Diagramma</a:t>
            </a:r>
            <a:r>
              <a:rPr lang="es-ES" sz="1400" spc="-75" dirty="0" smtClean="0">
                <a:solidFill>
                  <a:srgbClr val="FFFFFF"/>
                </a:solidFill>
                <a:latin typeface="Tahoma"/>
                <a:cs typeface="Tahoma"/>
              </a:rPr>
              <a:t> de Gantt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333361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0" y="122389"/>
                </a:moveTo>
                <a:lnTo>
                  <a:pt x="2303995" y="122389"/>
                </a:lnTo>
                <a:lnTo>
                  <a:pt x="2303995" y="0"/>
                </a:lnTo>
                <a:lnTo>
                  <a:pt x="0" y="0"/>
                </a:lnTo>
                <a:lnTo>
                  <a:pt x="0" y="122389"/>
                </a:lnTo>
                <a:close/>
              </a:path>
            </a:pathLst>
          </a:custGeom>
          <a:solidFill>
            <a:srgbClr val="0F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45" dirty="0"/>
              <a:t>Nombre </a:t>
            </a:r>
            <a:r>
              <a:rPr spc="30" dirty="0"/>
              <a:t>del</a:t>
            </a:r>
            <a:r>
              <a:rPr spc="70" dirty="0"/>
              <a:t> </a:t>
            </a:r>
            <a:r>
              <a:rPr spc="45" dirty="0"/>
              <a:t>alumno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60"/>
              </a:lnSpc>
            </a:pPr>
            <a:r>
              <a:rPr spc="60" dirty="0"/>
              <a:t>Título </a:t>
            </a:r>
            <a:r>
              <a:rPr spc="30" dirty="0"/>
              <a:t>del</a:t>
            </a:r>
            <a:r>
              <a:rPr spc="75" dirty="0"/>
              <a:t> </a:t>
            </a:r>
            <a:r>
              <a:rPr spc="30" dirty="0"/>
              <a:t>proyecto</a:t>
            </a:r>
          </a:p>
        </p:txBody>
      </p:sp>
      <p:pic>
        <p:nvPicPr>
          <p:cNvPr id="4098" name="Picture 2" descr="jUCAbox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" y="1196975"/>
            <a:ext cx="4427029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840</Words>
  <Application>Microsoft Office PowerPoint</Application>
  <PresentationFormat>Personalizado</PresentationFormat>
  <Paragraphs>357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Proyecto</dc:title>
  <dc:creator>Nombre del alumno</dc:creator>
  <cp:lastModifiedBy>Sergio</cp:lastModifiedBy>
  <cp:revision>10</cp:revision>
  <dcterms:created xsi:type="dcterms:W3CDTF">2017-07-18T15:38:28Z</dcterms:created>
  <dcterms:modified xsi:type="dcterms:W3CDTF">2017-07-18T17:12:08Z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2013-06-11T00:00:00Z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2017-07-18T00:00:00Z</vt:filetime>
  </property>
</Properties>
</file>