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7" r:id="rId2"/>
    <p:sldId id="283" r:id="rId3"/>
    <p:sldId id="284" r:id="rId4"/>
    <p:sldId id="289" r:id="rId5"/>
    <p:sldId id="285" r:id="rId6"/>
    <p:sldId id="286" r:id="rId7"/>
    <p:sldId id="287" r:id="rId8"/>
    <p:sldId id="288" r:id="rId9"/>
    <p:sldId id="277" r:id="rId10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409"/>
    <a:srgbClr val="CC3300"/>
    <a:srgbClr val="003851"/>
    <a:srgbClr val="003764"/>
    <a:srgbClr val="99A604"/>
    <a:srgbClr val="FF0000"/>
    <a:srgbClr val="8CADD4"/>
    <a:srgbClr val="5B8DB4"/>
    <a:srgbClr val="4C7077"/>
    <a:srgbClr val="004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6395" autoAdjust="0"/>
  </p:normalViewPr>
  <p:slideViewPr>
    <p:cSldViewPr snapToObjects="1">
      <p:cViewPr varScale="1">
        <p:scale>
          <a:sx n="115" d="100"/>
          <a:sy n="115" d="100"/>
        </p:scale>
        <p:origin x="37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EDEA3D-137F-4EE2-B6BE-88D3803397C1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96B1440E-C950-468D-9181-57CB991F357D}">
      <dgm:prSet phldrT="[Text]"/>
      <dgm:spPr/>
      <dgm:t>
        <a:bodyPr/>
        <a:lstStyle/>
        <a:p>
          <a:r>
            <a:rPr lang="de-DE" dirty="0" err="1" smtClean="0"/>
            <a:t>Discretizer</a:t>
          </a:r>
          <a:endParaRPr lang="de-DE" dirty="0"/>
        </a:p>
      </dgm:t>
    </dgm:pt>
    <dgm:pt modelId="{8B509FD2-40BF-488D-9C86-D6B56A4A5A64}" type="parTrans" cxnId="{6A299CBD-C7D7-4688-AEFA-4FFF22E2C810}">
      <dgm:prSet/>
      <dgm:spPr/>
      <dgm:t>
        <a:bodyPr/>
        <a:lstStyle/>
        <a:p>
          <a:endParaRPr lang="de-DE"/>
        </a:p>
      </dgm:t>
    </dgm:pt>
    <dgm:pt modelId="{880ED4C4-6BE9-4D12-BBD3-858077E9A55F}" type="sibTrans" cxnId="{6A299CBD-C7D7-4688-AEFA-4FFF22E2C810}">
      <dgm:prSet/>
      <dgm:spPr/>
      <dgm:t>
        <a:bodyPr/>
        <a:lstStyle/>
        <a:p>
          <a:endParaRPr lang="de-DE"/>
        </a:p>
      </dgm:t>
    </dgm:pt>
    <dgm:pt modelId="{526ACC88-F0B6-413C-B8D8-6B27A843EB9D}">
      <dgm:prSet phldrT="[Text]"/>
      <dgm:spPr>
        <a:solidFill>
          <a:schemeClr val="accent6"/>
        </a:solidFill>
      </dgm:spPr>
      <dgm:t>
        <a:bodyPr/>
        <a:lstStyle/>
        <a:p>
          <a:r>
            <a:rPr lang="de-DE" dirty="0" smtClean="0"/>
            <a:t>Simulation Runner</a:t>
          </a:r>
          <a:endParaRPr lang="de-DE" dirty="0"/>
        </a:p>
      </dgm:t>
    </dgm:pt>
    <dgm:pt modelId="{B9933CFF-A7B6-4968-821D-BB7EA3C8FD36}" type="parTrans" cxnId="{00AF0DED-02AB-4E32-9FCC-7DFFEE39A06D}">
      <dgm:prSet/>
      <dgm:spPr/>
      <dgm:t>
        <a:bodyPr/>
        <a:lstStyle/>
        <a:p>
          <a:endParaRPr lang="de-DE"/>
        </a:p>
      </dgm:t>
    </dgm:pt>
    <dgm:pt modelId="{20739F9F-218E-46DC-ADC2-B28CC3E036BE}" type="sibTrans" cxnId="{00AF0DED-02AB-4E32-9FCC-7DFFEE39A06D}">
      <dgm:prSet/>
      <dgm:spPr/>
      <dgm:t>
        <a:bodyPr/>
        <a:lstStyle/>
        <a:p>
          <a:endParaRPr lang="de-DE"/>
        </a:p>
      </dgm:t>
    </dgm:pt>
    <dgm:pt modelId="{014B1494-85B5-444B-AFEB-12A4EECD16A8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 dirty="0" err="1" smtClean="0"/>
            <a:t>SuT</a:t>
          </a:r>
          <a:r>
            <a:rPr lang="de-DE" dirty="0" smtClean="0"/>
            <a:t> </a:t>
          </a:r>
          <a:r>
            <a:rPr lang="de-DE" dirty="0" err="1" smtClean="0"/>
            <a:t>Mockup</a:t>
          </a:r>
          <a:endParaRPr lang="de-DE" dirty="0"/>
        </a:p>
      </dgm:t>
    </dgm:pt>
    <dgm:pt modelId="{C35F2371-8BE4-4D90-862B-6E6EB01663C8}" type="parTrans" cxnId="{908B40E7-80F6-4B44-BA6E-0CC671B4F7AD}">
      <dgm:prSet/>
      <dgm:spPr/>
      <dgm:t>
        <a:bodyPr/>
        <a:lstStyle/>
        <a:p>
          <a:endParaRPr lang="de-DE"/>
        </a:p>
      </dgm:t>
    </dgm:pt>
    <dgm:pt modelId="{AAFEA8AF-64AC-4CD7-A295-38371830B055}" type="sibTrans" cxnId="{908B40E7-80F6-4B44-BA6E-0CC671B4F7AD}">
      <dgm:prSet/>
      <dgm:spPr/>
      <dgm:t>
        <a:bodyPr/>
        <a:lstStyle/>
        <a:p>
          <a:endParaRPr lang="de-DE"/>
        </a:p>
      </dgm:t>
    </dgm:pt>
    <dgm:pt modelId="{531BC19D-89AC-4588-8852-0FB724854904}">
      <dgm:prSet phldrT="[Text]"/>
      <dgm:spPr/>
      <dgm:t>
        <a:bodyPr/>
        <a:lstStyle/>
        <a:p>
          <a:r>
            <a:rPr lang="de-DE" dirty="0" smtClean="0"/>
            <a:t>Evaluation</a:t>
          </a:r>
          <a:endParaRPr lang="de-DE" dirty="0"/>
        </a:p>
      </dgm:t>
    </dgm:pt>
    <dgm:pt modelId="{E8DBCA18-73CE-419F-9CFE-2BD18F0EA94C}" type="parTrans" cxnId="{FD877AE4-C6F3-420A-B737-30940202BF87}">
      <dgm:prSet/>
      <dgm:spPr/>
      <dgm:t>
        <a:bodyPr/>
        <a:lstStyle/>
        <a:p>
          <a:endParaRPr lang="de-DE"/>
        </a:p>
      </dgm:t>
    </dgm:pt>
    <dgm:pt modelId="{77C58035-AA96-4C4F-AF35-2A869A988DFE}" type="sibTrans" cxnId="{FD877AE4-C6F3-420A-B737-30940202BF87}">
      <dgm:prSet/>
      <dgm:spPr/>
      <dgm:t>
        <a:bodyPr/>
        <a:lstStyle/>
        <a:p>
          <a:endParaRPr lang="de-DE"/>
        </a:p>
      </dgm:t>
    </dgm:pt>
    <dgm:pt modelId="{3D03AE00-7194-45B7-901B-49F21C640D4E}" type="pres">
      <dgm:prSet presAssocID="{53EDEA3D-137F-4EE2-B6BE-88D3803397C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D07C261-FEBF-4A85-AF38-48A1A249C01C}" type="pres">
      <dgm:prSet presAssocID="{53EDEA3D-137F-4EE2-B6BE-88D3803397C1}" presName="cycle" presStyleCnt="0"/>
      <dgm:spPr/>
    </dgm:pt>
    <dgm:pt modelId="{ABC378C8-BC94-4258-817E-666A52542454}" type="pres">
      <dgm:prSet presAssocID="{96B1440E-C950-468D-9181-57CB991F357D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79DC2CA-D641-4E15-BF8D-FE1FFD1C28C1}" type="pres">
      <dgm:prSet presAssocID="{880ED4C4-6BE9-4D12-BBD3-858077E9A55F}" presName="sibTransFirstNode" presStyleLbl="bgShp" presStyleIdx="0" presStyleCnt="1"/>
      <dgm:spPr/>
      <dgm:t>
        <a:bodyPr/>
        <a:lstStyle/>
        <a:p>
          <a:endParaRPr lang="de-DE"/>
        </a:p>
      </dgm:t>
    </dgm:pt>
    <dgm:pt modelId="{B3BE42C4-E33C-4694-8D95-B0942A83510B}" type="pres">
      <dgm:prSet presAssocID="{526ACC88-F0B6-413C-B8D8-6B27A843EB9D}" presName="nodeFollowingNodes" presStyleLbl="node1" presStyleIdx="1" presStyleCnt="4" custRadScaleRad="191890" custRadScaleInc="8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23DE6B9-7D8D-4AC3-9E3A-BB45CE73860D}" type="pres">
      <dgm:prSet presAssocID="{014B1494-85B5-444B-AFEB-12A4EECD16A8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48CFD3F-0082-4A69-B24E-0B9CD0E2FA54}" type="pres">
      <dgm:prSet presAssocID="{531BC19D-89AC-4588-8852-0FB724854904}" presName="nodeFollowingNodes" presStyleLbl="node1" presStyleIdx="3" presStyleCnt="4" custRadScaleRad="183484" custRadScaleInc="107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A299CBD-C7D7-4688-AEFA-4FFF22E2C810}" srcId="{53EDEA3D-137F-4EE2-B6BE-88D3803397C1}" destId="{96B1440E-C950-468D-9181-57CB991F357D}" srcOrd="0" destOrd="0" parTransId="{8B509FD2-40BF-488D-9C86-D6B56A4A5A64}" sibTransId="{880ED4C4-6BE9-4D12-BBD3-858077E9A55F}"/>
    <dgm:cxn modelId="{908B40E7-80F6-4B44-BA6E-0CC671B4F7AD}" srcId="{53EDEA3D-137F-4EE2-B6BE-88D3803397C1}" destId="{014B1494-85B5-444B-AFEB-12A4EECD16A8}" srcOrd="2" destOrd="0" parTransId="{C35F2371-8BE4-4D90-862B-6E6EB01663C8}" sibTransId="{AAFEA8AF-64AC-4CD7-A295-38371830B055}"/>
    <dgm:cxn modelId="{EDE8BC25-74F4-464D-B299-7F95684DACCE}" type="presOf" srcId="{526ACC88-F0B6-413C-B8D8-6B27A843EB9D}" destId="{B3BE42C4-E33C-4694-8D95-B0942A83510B}" srcOrd="0" destOrd="0" presId="urn:microsoft.com/office/officeart/2005/8/layout/cycle3"/>
    <dgm:cxn modelId="{C4292404-1C2F-42F7-B2B8-7EDB61D33ED5}" type="presOf" srcId="{96B1440E-C950-468D-9181-57CB991F357D}" destId="{ABC378C8-BC94-4258-817E-666A52542454}" srcOrd="0" destOrd="0" presId="urn:microsoft.com/office/officeart/2005/8/layout/cycle3"/>
    <dgm:cxn modelId="{07A7A91A-0F41-4490-B547-04084079D0AE}" type="presOf" srcId="{53EDEA3D-137F-4EE2-B6BE-88D3803397C1}" destId="{3D03AE00-7194-45B7-901B-49F21C640D4E}" srcOrd="0" destOrd="0" presId="urn:microsoft.com/office/officeart/2005/8/layout/cycle3"/>
    <dgm:cxn modelId="{D6CAB473-5E89-4B0D-A1F9-66F3648AE945}" type="presOf" srcId="{014B1494-85B5-444B-AFEB-12A4EECD16A8}" destId="{C23DE6B9-7D8D-4AC3-9E3A-BB45CE73860D}" srcOrd="0" destOrd="0" presId="urn:microsoft.com/office/officeart/2005/8/layout/cycle3"/>
    <dgm:cxn modelId="{FD877AE4-C6F3-420A-B737-30940202BF87}" srcId="{53EDEA3D-137F-4EE2-B6BE-88D3803397C1}" destId="{531BC19D-89AC-4588-8852-0FB724854904}" srcOrd="3" destOrd="0" parTransId="{E8DBCA18-73CE-419F-9CFE-2BD18F0EA94C}" sibTransId="{77C58035-AA96-4C4F-AF35-2A869A988DFE}"/>
    <dgm:cxn modelId="{00AF0DED-02AB-4E32-9FCC-7DFFEE39A06D}" srcId="{53EDEA3D-137F-4EE2-B6BE-88D3803397C1}" destId="{526ACC88-F0B6-413C-B8D8-6B27A843EB9D}" srcOrd="1" destOrd="0" parTransId="{B9933CFF-A7B6-4968-821D-BB7EA3C8FD36}" sibTransId="{20739F9F-218E-46DC-ADC2-B28CC3E036BE}"/>
    <dgm:cxn modelId="{AC6D5FF9-1408-430E-8027-9EA7E38CF348}" type="presOf" srcId="{531BC19D-89AC-4588-8852-0FB724854904}" destId="{748CFD3F-0082-4A69-B24E-0B9CD0E2FA54}" srcOrd="0" destOrd="0" presId="urn:microsoft.com/office/officeart/2005/8/layout/cycle3"/>
    <dgm:cxn modelId="{213B5B37-13E0-47AF-AC59-BEA4AE540D22}" type="presOf" srcId="{880ED4C4-6BE9-4D12-BBD3-858077E9A55F}" destId="{579DC2CA-D641-4E15-BF8D-FE1FFD1C28C1}" srcOrd="0" destOrd="0" presId="urn:microsoft.com/office/officeart/2005/8/layout/cycle3"/>
    <dgm:cxn modelId="{C3AF2475-7432-41AF-BD41-B6C3F96D6FE1}" type="presParOf" srcId="{3D03AE00-7194-45B7-901B-49F21C640D4E}" destId="{0D07C261-FEBF-4A85-AF38-48A1A249C01C}" srcOrd="0" destOrd="0" presId="urn:microsoft.com/office/officeart/2005/8/layout/cycle3"/>
    <dgm:cxn modelId="{AC014626-D22D-4B79-9EC8-48F4BD0AF4E9}" type="presParOf" srcId="{0D07C261-FEBF-4A85-AF38-48A1A249C01C}" destId="{ABC378C8-BC94-4258-817E-666A52542454}" srcOrd="0" destOrd="0" presId="urn:microsoft.com/office/officeart/2005/8/layout/cycle3"/>
    <dgm:cxn modelId="{C23489FA-B6BD-405A-984F-72B4FB7239E3}" type="presParOf" srcId="{0D07C261-FEBF-4A85-AF38-48A1A249C01C}" destId="{579DC2CA-D641-4E15-BF8D-FE1FFD1C28C1}" srcOrd="1" destOrd="0" presId="urn:microsoft.com/office/officeart/2005/8/layout/cycle3"/>
    <dgm:cxn modelId="{A94C786C-F4CD-46B3-A770-236845148EA0}" type="presParOf" srcId="{0D07C261-FEBF-4A85-AF38-48A1A249C01C}" destId="{B3BE42C4-E33C-4694-8D95-B0942A83510B}" srcOrd="2" destOrd="0" presId="urn:microsoft.com/office/officeart/2005/8/layout/cycle3"/>
    <dgm:cxn modelId="{78C5FAD8-E8C6-4692-98EC-D75778A244F0}" type="presParOf" srcId="{0D07C261-FEBF-4A85-AF38-48A1A249C01C}" destId="{C23DE6B9-7D8D-4AC3-9E3A-BB45CE73860D}" srcOrd="3" destOrd="0" presId="urn:microsoft.com/office/officeart/2005/8/layout/cycle3"/>
    <dgm:cxn modelId="{780A71F5-C4BA-4428-8ECB-C59BC441F772}" type="presParOf" srcId="{0D07C261-FEBF-4A85-AF38-48A1A249C01C}" destId="{748CFD3F-0082-4A69-B24E-0B9CD0E2FA54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EDEA3D-137F-4EE2-B6BE-88D3803397C1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96B1440E-C950-468D-9181-57CB991F357D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z="1600" dirty="0" err="1" smtClean="0"/>
            <a:t>Discretizer</a:t>
          </a:r>
          <a:endParaRPr lang="de-DE" sz="1600" dirty="0"/>
        </a:p>
      </dgm:t>
    </dgm:pt>
    <dgm:pt modelId="{8B509FD2-40BF-488D-9C86-D6B56A4A5A64}" type="parTrans" cxnId="{6A299CBD-C7D7-4688-AEFA-4FFF22E2C810}">
      <dgm:prSet/>
      <dgm:spPr/>
      <dgm:t>
        <a:bodyPr/>
        <a:lstStyle/>
        <a:p>
          <a:endParaRPr lang="de-DE"/>
        </a:p>
      </dgm:t>
    </dgm:pt>
    <dgm:pt modelId="{880ED4C4-6BE9-4D12-BBD3-858077E9A55F}" type="sibTrans" cxnId="{6A299CBD-C7D7-4688-AEFA-4FFF22E2C810}">
      <dgm:prSet/>
      <dgm:spPr/>
      <dgm:t>
        <a:bodyPr/>
        <a:lstStyle/>
        <a:p>
          <a:endParaRPr lang="de-DE"/>
        </a:p>
      </dgm:t>
    </dgm:pt>
    <dgm:pt modelId="{526ACC88-F0B6-413C-B8D8-6B27A843EB9D}">
      <dgm:prSet phldrT="[Text]" custT="1"/>
      <dgm:spPr>
        <a:solidFill>
          <a:schemeClr val="accent6"/>
        </a:solidFill>
      </dgm:spPr>
      <dgm:t>
        <a:bodyPr/>
        <a:lstStyle/>
        <a:p>
          <a:r>
            <a:rPr lang="de-DE" sz="1600" dirty="0" smtClean="0"/>
            <a:t>Simulation </a:t>
          </a:r>
          <a:r>
            <a:rPr lang="de-DE" sz="1600" dirty="0" smtClean="0"/>
            <a:t>Runner</a:t>
          </a:r>
          <a:endParaRPr lang="de-DE" sz="1600" dirty="0"/>
        </a:p>
      </dgm:t>
    </dgm:pt>
    <dgm:pt modelId="{B9933CFF-A7B6-4968-821D-BB7EA3C8FD36}" type="parTrans" cxnId="{00AF0DED-02AB-4E32-9FCC-7DFFEE39A06D}">
      <dgm:prSet/>
      <dgm:spPr/>
      <dgm:t>
        <a:bodyPr/>
        <a:lstStyle/>
        <a:p>
          <a:endParaRPr lang="de-DE"/>
        </a:p>
      </dgm:t>
    </dgm:pt>
    <dgm:pt modelId="{20739F9F-218E-46DC-ADC2-B28CC3E036BE}" type="sibTrans" cxnId="{00AF0DED-02AB-4E32-9FCC-7DFFEE39A06D}">
      <dgm:prSet/>
      <dgm:spPr/>
      <dgm:t>
        <a:bodyPr/>
        <a:lstStyle/>
        <a:p>
          <a:endParaRPr lang="de-DE"/>
        </a:p>
      </dgm:t>
    </dgm:pt>
    <dgm:pt modelId="{014B1494-85B5-444B-AFEB-12A4EECD16A8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de-DE" sz="1600" dirty="0" err="1" smtClean="0"/>
            <a:t>SuT</a:t>
          </a:r>
          <a:r>
            <a:rPr lang="de-DE" sz="1600" dirty="0" smtClean="0"/>
            <a:t> </a:t>
          </a:r>
          <a:r>
            <a:rPr lang="de-DE" sz="1600" dirty="0" err="1" smtClean="0"/>
            <a:t>Mockup</a:t>
          </a:r>
          <a:endParaRPr lang="de-DE" sz="1600" dirty="0"/>
        </a:p>
      </dgm:t>
    </dgm:pt>
    <dgm:pt modelId="{C35F2371-8BE4-4D90-862B-6E6EB01663C8}" type="parTrans" cxnId="{908B40E7-80F6-4B44-BA6E-0CC671B4F7AD}">
      <dgm:prSet/>
      <dgm:spPr/>
      <dgm:t>
        <a:bodyPr/>
        <a:lstStyle/>
        <a:p>
          <a:endParaRPr lang="de-DE"/>
        </a:p>
      </dgm:t>
    </dgm:pt>
    <dgm:pt modelId="{AAFEA8AF-64AC-4CD7-A295-38371830B055}" type="sibTrans" cxnId="{908B40E7-80F6-4B44-BA6E-0CC671B4F7AD}">
      <dgm:prSet/>
      <dgm:spPr/>
      <dgm:t>
        <a:bodyPr/>
        <a:lstStyle/>
        <a:p>
          <a:endParaRPr lang="de-DE"/>
        </a:p>
      </dgm:t>
    </dgm:pt>
    <dgm:pt modelId="{531BC19D-89AC-4588-8852-0FB724854904}">
      <dgm:prSet phldrT="[Text]" custT="1"/>
      <dgm:spPr/>
      <dgm:t>
        <a:bodyPr/>
        <a:lstStyle/>
        <a:p>
          <a:r>
            <a:rPr lang="de-DE" sz="1600" dirty="0" smtClean="0"/>
            <a:t>Evaluation</a:t>
          </a:r>
          <a:endParaRPr lang="de-DE" sz="1600" dirty="0"/>
        </a:p>
      </dgm:t>
    </dgm:pt>
    <dgm:pt modelId="{E8DBCA18-73CE-419F-9CFE-2BD18F0EA94C}" type="parTrans" cxnId="{FD877AE4-C6F3-420A-B737-30940202BF87}">
      <dgm:prSet/>
      <dgm:spPr/>
      <dgm:t>
        <a:bodyPr/>
        <a:lstStyle/>
        <a:p>
          <a:endParaRPr lang="de-DE"/>
        </a:p>
      </dgm:t>
    </dgm:pt>
    <dgm:pt modelId="{77C58035-AA96-4C4F-AF35-2A869A988DFE}" type="sibTrans" cxnId="{FD877AE4-C6F3-420A-B737-30940202BF87}">
      <dgm:prSet/>
      <dgm:spPr/>
      <dgm:t>
        <a:bodyPr/>
        <a:lstStyle/>
        <a:p>
          <a:endParaRPr lang="de-DE"/>
        </a:p>
      </dgm:t>
    </dgm:pt>
    <dgm:pt modelId="{3D03AE00-7194-45B7-901B-49F21C640D4E}" type="pres">
      <dgm:prSet presAssocID="{53EDEA3D-137F-4EE2-B6BE-88D3803397C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D07C261-FEBF-4A85-AF38-48A1A249C01C}" type="pres">
      <dgm:prSet presAssocID="{53EDEA3D-137F-4EE2-B6BE-88D3803397C1}" presName="cycle" presStyleCnt="0"/>
      <dgm:spPr/>
    </dgm:pt>
    <dgm:pt modelId="{ABC378C8-BC94-4258-817E-666A52542454}" type="pres">
      <dgm:prSet presAssocID="{96B1440E-C950-468D-9181-57CB991F357D}" presName="nodeFirstNode" presStyleLbl="node1" presStyleIdx="0" presStyleCnt="4" custScaleX="110177" custScaleY="5911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79DC2CA-D641-4E15-BF8D-FE1FFD1C28C1}" type="pres">
      <dgm:prSet presAssocID="{880ED4C4-6BE9-4D12-BBD3-858077E9A55F}" presName="sibTransFirstNode" presStyleLbl="bgShp" presStyleIdx="0" presStyleCnt="1"/>
      <dgm:spPr/>
      <dgm:t>
        <a:bodyPr/>
        <a:lstStyle/>
        <a:p>
          <a:endParaRPr lang="de-DE"/>
        </a:p>
      </dgm:t>
    </dgm:pt>
    <dgm:pt modelId="{B3BE42C4-E33C-4694-8D95-B0942A83510B}" type="pres">
      <dgm:prSet presAssocID="{526ACC88-F0B6-413C-B8D8-6B27A843EB9D}" presName="nodeFollowingNodes" presStyleLbl="node1" presStyleIdx="1" presStyleCnt="4" custScaleY="66041" custRadScaleRad="191890" custRadScaleInc="8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23DE6B9-7D8D-4AC3-9E3A-BB45CE73860D}" type="pres">
      <dgm:prSet presAssocID="{014B1494-85B5-444B-AFEB-12A4EECD16A8}" presName="nodeFollowingNodes" presStyleLbl="node1" presStyleIdx="2" presStyleCnt="4" custScaleY="7117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48CFD3F-0082-4A69-B24E-0B9CD0E2FA54}" type="pres">
      <dgm:prSet presAssocID="{531BC19D-89AC-4588-8852-0FB724854904}" presName="nodeFollowingNodes" presStyleLbl="node1" presStyleIdx="3" presStyleCnt="4" custScaleY="63452" custRadScaleRad="183484" custRadScaleInc="107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A299CBD-C7D7-4688-AEFA-4FFF22E2C810}" srcId="{53EDEA3D-137F-4EE2-B6BE-88D3803397C1}" destId="{96B1440E-C950-468D-9181-57CB991F357D}" srcOrd="0" destOrd="0" parTransId="{8B509FD2-40BF-488D-9C86-D6B56A4A5A64}" sibTransId="{880ED4C4-6BE9-4D12-BBD3-858077E9A55F}"/>
    <dgm:cxn modelId="{908B40E7-80F6-4B44-BA6E-0CC671B4F7AD}" srcId="{53EDEA3D-137F-4EE2-B6BE-88D3803397C1}" destId="{014B1494-85B5-444B-AFEB-12A4EECD16A8}" srcOrd="2" destOrd="0" parTransId="{C35F2371-8BE4-4D90-862B-6E6EB01663C8}" sibTransId="{AAFEA8AF-64AC-4CD7-A295-38371830B055}"/>
    <dgm:cxn modelId="{EDE8BC25-74F4-464D-B299-7F95684DACCE}" type="presOf" srcId="{526ACC88-F0B6-413C-B8D8-6B27A843EB9D}" destId="{B3BE42C4-E33C-4694-8D95-B0942A83510B}" srcOrd="0" destOrd="0" presId="urn:microsoft.com/office/officeart/2005/8/layout/cycle3"/>
    <dgm:cxn modelId="{C4292404-1C2F-42F7-B2B8-7EDB61D33ED5}" type="presOf" srcId="{96B1440E-C950-468D-9181-57CB991F357D}" destId="{ABC378C8-BC94-4258-817E-666A52542454}" srcOrd="0" destOrd="0" presId="urn:microsoft.com/office/officeart/2005/8/layout/cycle3"/>
    <dgm:cxn modelId="{07A7A91A-0F41-4490-B547-04084079D0AE}" type="presOf" srcId="{53EDEA3D-137F-4EE2-B6BE-88D3803397C1}" destId="{3D03AE00-7194-45B7-901B-49F21C640D4E}" srcOrd="0" destOrd="0" presId="urn:microsoft.com/office/officeart/2005/8/layout/cycle3"/>
    <dgm:cxn modelId="{D6CAB473-5E89-4B0D-A1F9-66F3648AE945}" type="presOf" srcId="{014B1494-85B5-444B-AFEB-12A4EECD16A8}" destId="{C23DE6B9-7D8D-4AC3-9E3A-BB45CE73860D}" srcOrd="0" destOrd="0" presId="urn:microsoft.com/office/officeart/2005/8/layout/cycle3"/>
    <dgm:cxn modelId="{FD877AE4-C6F3-420A-B737-30940202BF87}" srcId="{53EDEA3D-137F-4EE2-B6BE-88D3803397C1}" destId="{531BC19D-89AC-4588-8852-0FB724854904}" srcOrd="3" destOrd="0" parTransId="{E8DBCA18-73CE-419F-9CFE-2BD18F0EA94C}" sibTransId="{77C58035-AA96-4C4F-AF35-2A869A988DFE}"/>
    <dgm:cxn modelId="{00AF0DED-02AB-4E32-9FCC-7DFFEE39A06D}" srcId="{53EDEA3D-137F-4EE2-B6BE-88D3803397C1}" destId="{526ACC88-F0B6-413C-B8D8-6B27A843EB9D}" srcOrd="1" destOrd="0" parTransId="{B9933CFF-A7B6-4968-821D-BB7EA3C8FD36}" sibTransId="{20739F9F-218E-46DC-ADC2-B28CC3E036BE}"/>
    <dgm:cxn modelId="{AC6D5FF9-1408-430E-8027-9EA7E38CF348}" type="presOf" srcId="{531BC19D-89AC-4588-8852-0FB724854904}" destId="{748CFD3F-0082-4A69-B24E-0B9CD0E2FA54}" srcOrd="0" destOrd="0" presId="urn:microsoft.com/office/officeart/2005/8/layout/cycle3"/>
    <dgm:cxn modelId="{213B5B37-13E0-47AF-AC59-BEA4AE540D22}" type="presOf" srcId="{880ED4C4-6BE9-4D12-BBD3-858077E9A55F}" destId="{579DC2CA-D641-4E15-BF8D-FE1FFD1C28C1}" srcOrd="0" destOrd="0" presId="urn:microsoft.com/office/officeart/2005/8/layout/cycle3"/>
    <dgm:cxn modelId="{C3AF2475-7432-41AF-BD41-B6C3F96D6FE1}" type="presParOf" srcId="{3D03AE00-7194-45B7-901B-49F21C640D4E}" destId="{0D07C261-FEBF-4A85-AF38-48A1A249C01C}" srcOrd="0" destOrd="0" presId="urn:microsoft.com/office/officeart/2005/8/layout/cycle3"/>
    <dgm:cxn modelId="{AC014626-D22D-4B79-9EC8-48F4BD0AF4E9}" type="presParOf" srcId="{0D07C261-FEBF-4A85-AF38-48A1A249C01C}" destId="{ABC378C8-BC94-4258-817E-666A52542454}" srcOrd="0" destOrd="0" presId="urn:microsoft.com/office/officeart/2005/8/layout/cycle3"/>
    <dgm:cxn modelId="{C23489FA-B6BD-405A-984F-72B4FB7239E3}" type="presParOf" srcId="{0D07C261-FEBF-4A85-AF38-48A1A249C01C}" destId="{579DC2CA-D641-4E15-BF8D-FE1FFD1C28C1}" srcOrd="1" destOrd="0" presId="urn:microsoft.com/office/officeart/2005/8/layout/cycle3"/>
    <dgm:cxn modelId="{A94C786C-F4CD-46B3-A770-236845148EA0}" type="presParOf" srcId="{0D07C261-FEBF-4A85-AF38-48A1A249C01C}" destId="{B3BE42C4-E33C-4694-8D95-B0942A83510B}" srcOrd="2" destOrd="0" presId="urn:microsoft.com/office/officeart/2005/8/layout/cycle3"/>
    <dgm:cxn modelId="{78C5FAD8-E8C6-4692-98EC-D75778A244F0}" type="presParOf" srcId="{0D07C261-FEBF-4A85-AF38-48A1A249C01C}" destId="{C23DE6B9-7D8D-4AC3-9E3A-BB45CE73860D}" srcOrd="3" destOrd="0" presId="urn:microsoft.com/office/officeart/2005/8/layout/cycle3"/>
    <dgm:cxn modelId="{780A71F5-C4BA-4428-8ECB-C59BC441F772}" type="presParOf" srcId="{0D07C261-FEBF-4A85-AF38-48A1A249C01C}" destId="{748CFD3F-0082-4A69-B24E-0B9CD0E2FA54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9DC2CA-D641-4E15-BF8D-FE1FFD1C28C1}">
      <dsp:nvSpPr>
        <dsp:cNvPr id="0" name=""/>
        <dsp:cNvSpPr/>
      </dsp:nvSpPr>
      <dsp:spPr>
        <a:xfrm>
          <a:off x="3489535" y="-132202"/>
          <a:ext cx="4541415" cy="4541415"/>
        </a:xfrm>
        <a:prstGeom prst="circularArrow">
          <a:avLst>
            <a:gd name="adj1" fmla="val 4668"/>
            <a:gd name="adj2" fmla="val 272909"/>
            <a:gd name="adj3" fmla="val 12790672"/>
            <a:gd name="adj4" fmla="val 18058751"/>
            <a:gd name="adj5" fmla="val 484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378C8-BC94-4258-817E-666A52542454}">
      <dsp:nvSpPr>
        <dsp:cNvPr id="0" name=""/>
        <dsp:cNvSpPr/>
      </dsp:nvSpPr>
      <dsp:spPr>
        <a:xfrm>
          <a:off x="4232991" y="447"/>
          <a:ext cx="3054504" cy="15272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000" kern="1200" dirty="0" err="1" smtClean="0"/>
            <a:t>Discretizer</a:t>
          </a:r>
          <a:endParaRPr lang="de-DE" sz="4000" kern="1200" dirty="0"/>
        </a:p>
      </dsp:txBody>
      <dsp:txXfrm>
        <a:off x="4307545" y="75001"/>
        <a:ext cx="2905396" cy="1378144"/>
      </dsp:txXfrm>
    </dsp:sp>
    <dsp:sp modelId="{B3BE42C4-E33C-4694-8D95-B0942A83510B}">
      <dsp:nvSpPr>
        <dsp:cNvPr id="0" name=""/>
        <dsp:cNvSpPr/>
      </dsp:nvSpPr>
      <dsp:spPr>
        <a:xfrm>
          <a:off x="7361925" y="1662574"/>
          <a:ext cx="3054504" cy="1527252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000" kern="1200" dirty="0" smtClean="0"/>
            <a:t>Simulation Runner</a:t>
          </a:r>
          <a:endParaRPr lang="de-DE" sz="4000" kern="1200" dirty="0"/>
        </a:p>
      </dsp:txBody>
      <dsp:txXfrm>
        <a:off x="7436479" y="1737128"/>
        <a:ext cx="2905396" cy="1378144"/>
      </dsp:txXfrm>
    </dsp:sp>
    <dsp:sp modelId="{C23DE6B9-7D8D-4AC3-9E3A-BB45CE73860D}">
      <dsp:nvSpPr>
        <dsp:cNvPr id="0" name=""/>
        <dsp:cNvSpPr/>
      </dsp:nvSpPr>
      <dsp:spPr>
        <a:xfrm>
          <a:off x="4232991" y="3261787"/>
          <a:ext cx="3054504" cy="1527252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000" kern="1200" dirty="0" err="1" smtClean="0"/>
            <a:t>SuT</a:t>
          </a:r>
          <a:r>
            <a:rPr lang="de-DE" sz="4000" kern="1200" dirty="0" smtClean="0"/>
            <a:t> </a:t>
          </a:r>
          <a:r>
            <a:rPr lang="de-DE" sz="4000" kern="1200" dirty="0" err="1" smtClean="0"/>
            <a:t>Mockup</a:t>
          </a:r>
          <a:endParaRPr lang="de-DE" sz="4000" kern="1200" dirty="0"/>
        </a:p>
      </dsp:txBody>
      <dsp:txXfrm>
        <a:off x="4307545" y="3336341"/>
        <a:ext cx="2905396" cy="1378144"/>
      </dsp:txXfrm>
    </dsp:sp>
    <dsp:sp modelId="{748CFD3F-0082-4A69-B24E-0B9CD0E2FA54}">
      <dsp:nvSpPr>
        <dsp:cNvPr id="0" name=""/>
        <dsp:cNvSpPr/>
      </dsp:nvSpPr>
      <dsp:spPr>
        <a:xfrm>
          <a:off x="1241248" y="1590549"/>
          <a:ext cx="3054504" cy="15272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000" kern="1200" dirty="0" smtClean="0"/>
            <a:t>Evaluation</a:t>
          </a:r>
          <a:endParaRPr lang="de-DE" sz="4000" kern="1200" dirty="0"/>
        </a:p>
      </dsp:txBody>
      <dsp:txXfrm>
        <a:off x="1315802" y="1665103"/>
        <a:ext cx="2905396" cy="13781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9DC2CA-D641-4E15-BF8D-FE1FFD1C28C1}">
      <dsp:nvSpPr>
        <dsp:cNvPr id="0" name=""/>
        <dsp:cNvSpPr/>
      </dsp:nvSpPr>
      <dsp:spPr>
        <a:xfrm>
          <a:off x="2618890" y="-165167"/>
          <a:ext cx="2305150" cy="2305150"/>
        </a:xfrm>
        <a:prstGeom prst="circularArrow">
          <a:avLst>
            <a:gd name="adj1" fmla="val 4668"/>
            <a:gd name="adj2" fmla="val 272909"/>
            <a:gd name="adj3" fmla="val 12501946"/>
            <a:gd name="adj4" fmla="val 18260780"/>
            <a:gd name="adj5" fmla="val 484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378C8-BC94-4258-817E-666A52542454}">
      <dsp:nvSpPr>
        <dsp:cNvPr id="0" name=""/>
        <dsp:cNvSpPr/>
      </dsp:nvSpPr>
      <dsp:spPr>
        <a:xfrm>
          <a:off x="2943654" y="130984"/>
          <a:ext cx="1655622" cy="444181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Discretizer</a:t>
          </a:r>
          <a:endParaRPr lang="de-DE" sz="1600" kern="1200" dirty="0"/>
        </a:p>
      </dsp:txBody>
      <dsp:txXfrm>
        <a:off x="2965337" y="152667"/>
        <a:ext cx="1612256" cy="400815"/>
      </dsp:txXfrm>
    </dsp:sp>
    <dsp:sp modelId="{B3BE42C4-E33C-4694-8D95-B0942A83510B}">
      <dsp:nvSpPr>
        <dsp:cNvPr id="0" name=""/>
        <dsp:cNvSpPr/>
      </dsp:nvSpPr>
      <dsp:spPr>
        <a:xfrm>
          <a:off x="4608316" y="948645"/>
          <a:ext cx="1502693" cy="496196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Simulation </a:t>
          </a:r>
          <a:r>
            <a:rPr lang="de-DE" sz="1600" kern="1200" dirty="0" smtClean="0"/>
            <a:t>Runner</a:t>
          </a:r>
          <a:endParaRPr lang="de-DE" sz="1600" kern="1200" dirty="0"/>
        </a:p>
      </dsp:txBody>
      <dsp:txXfrm>
        <a:off x="4632538" y="972867"/>
        <a:ext cx="1454249" cy="447752"/>
      </dsp:txXfrm>
    </dsp:sp>
    <dsp:sp modelId="{C23DE6B9-7D8D-4AC3-9E3A-BB45CE73860D}">
      <dsp:nvSpPr>
        <dsp:cNvPr id="0" name=""/>
        <dsp:cNvSpPr/>
      </dsp:nvSpPr>
      <dsp:spPr>
        <a:xfrm>
          <a:off x="3020119" y="1741093"/>
          <a:ext cx="1502693" cy="534771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SuT</a:t>
          </a:r>
          <a:r>
            <a:rPr lang="de-DE" sz="1600" kern="1200" dirty="0" smtClean="0"/>
            <a:t> </a:t>
          </a:r>
          <a:r>
            <a:rPr lang="de-DE" sz="1600" kern="1200" dirty="0" err="1" smtClean="0"/>
            <a:t>Mockup</a:t>
          </a:r>
          <a:endParaRPr lang="de-DE" sz="1600" kern="1200" dirty="0"/>
        </a:p>
      </dsp:txBody>
      <dsp:txXfrm>
        <a:off x="3046224" y="1767198"/>
        <a:ext cx="1450483" cy="482561"/>
      </dsp:txXfrm>
    </dsp:sp>
    <dsp:sp modelId="{748CFD3F-0082-4A69-B24E-0B9CD0E2FA54}">
      <dsp:nvSpPr>
        <dsp:cNvPr id="0" name=""/>
        <dsp:cNvSpPr/>
      </dsp:nvSpPr>
      <dsp:spPr>
        <a:xfrm>
          <a:off x="1501557" y="921813"/>
          <a:ext cx="1502693" cy="47674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Evaluation</a:t>
          </a:r>
          <a:endParaRPr lang="de-DE" sz="1600" kern="1200" dirty="0"/>
        </a:p>
      </dsp:txBody>
      <dsp:txXfrm>
        <a:off x="1524830" y="945086"/>
        <a:ext cx="1456147" cy="430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fld id="{69604056-4B4C-43EA-9365-653EC54AF38D}" type="datetime4">
              <a:rPr lang="de-DE"/>
              <a:pPr>
                <a:defRPr/>
              </a:pPr>
              <a:t>29. Juni 2022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de-DE"/>
              <a:t>|  </a:t>
            </a:r>
            <a:fld id="{152D8ADA-5A03-4FCA-A1AD-74ACF911D96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7174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latin typeface="Arial" charset="0"/>
            </a:endParaRP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latin typeface="Arial" charset="0"/>
            </a:endParaRPr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latin typeface="Arial" charset="0"/>
            </a:endParaRPr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785813" y="11113"/>
            <a:ext cx="8189913" cy="4608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  <a:defRPr/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0" y="4643438"/>
            <a:ext cx="6858000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Textmasterformate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none" baseline="0">
                <a:solidFill>
                  <a:srgbClr val="004E8A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lIns="0" anchor="b"/>
          <a:lstStyle>
            <a:lvl1pPr marL="0" indent="0"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1433045" y="141289"/>
            <a:ext cx="47320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fld id="{8EEE8D9B-E95C-43B8-A9F5-02EB95FB5BF3}" type="slidenum">
              <a:rPr lang="de-DE" sz="1100" b="1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1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Aft>
                <a:spcPts val="600"/>
              </a:spcAft>
              <a:buNone/>
              <a:defRPr b="1">
                <a:solidFill>
                  <a:srgbClr val="004E8A"/>
                </a:solidFill>
              </a:defRPr>
            </a:lvl1pPr>
            <a:lvl2pPr>
              <a:spcAft>
                <a:spcPts val="600"/>
              </a:spcAft>
              <a:defRPr b="1"/>
            </a:lvl2pPr>
            <a:lvl3pPr>
              <a:spcAft>
                <a:spcPts val="600"/>
              </a:spcAft>
              <a:defRPr b="1"/>
            </a:lvl3pPr>
            <a:lvl4pPr>
              <a:spcAft>
                <a:spcPts val="600"/>
              </a:spcAft>
              <a:defRPr b="1"/>
            </a:lvl4pPr>
            <a:lvl5pPr>
              <a:spcAft>
                <a:spcPts val="600"/>
              </a:spcAft>
              <a:defRPr b="1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3245695"/>
            <a:ext cx="5400000" cy="140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6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34434" y="368300"/>
            <a:ext cx="1152313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latin typeface="Arial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8366" y="488950"/>
            <a:ext cx="963694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4" y="1592263"/>
            <a:ext cx="11521017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34434" y="196851"/>
            <a:ext cx="11523133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latin typeface="Arial" charset="0"/>
            </a:endParaRPr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334434" y="1449388"/>
            <a:ext cx="11521017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latin typeface="Arial" charset="0"/>
            </a:endParaRP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36551" y="6489700"/>
            <a:ext cx="11521016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latin typeface="Arial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334434" y="366714"/>
            <a:ext cx="11521017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latin typeface="Arial" charset="0"/>
            </a:endParaRPr>
          </a:p>
        </p:txBody>
      </p:sp>
      <p:sp>
        <p:nvSpPr>
          <p:cNvPr id="12" name="Textplatzhalter 7"/>
          <p:cNvSpPr txBox="1">
            <a:spLocks/>
          </p:cNvSpPr>
          <p:nvPr/>
        </p:nvSpPr>
        <p:spPr>
          <a:xfrm>
            <a:off x="336550" y="6511926"/>
            <a:ext cx="6902457" cy="214313"/>
          </a:xfrm>
          <a:prstGeom prst="rect">
            <a:avLst/>
          </a:prstGeom>
        </p:spPr>
        <p:txBody>
          <a:bodyPr rIns="0"/>
          <a:lstStyle>
            <a:lvl1pPr algn="r">
              <a:buNone/>
              <a:defRPr sz="1000"/>
            </a:lvl1pPr>
            <a:lvl5pPr>
              <a:defRPr/>
            </a:lvl5pPr>
          </a:lstStyle>
          <a:p>
            <a:pPr marL="179388" indent="-179388" algn="l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de-DE" sz="1000" kern="0" dirty="0" smtClean="0">
                <a:latin typeface="+mn-lt"/>
              </a:rPr>
              <a:t>1. Doktorierendenseminar</a:t>
            </a:r>
            <a:r>
              <a:rPr lang="de-DE" sz="1000" kern="0" baseline="0" dirty="0" smtClean="0">
                <a:latin typeface="+mn-lt"/>
              </a:rPr>
              <a:t> </a:t>
            </a:r>
            <a:r>
              <a:rPr lang="de-DE" sz="1000" dirty="0" smtClean="0">
                <a:latin typeface="Arial" charset="0"/>
              </a:rPr>
              <a:t>| Ken</a:t>
            </a:r>
            <a:r>
              <a:rPr lang="de-DE" sz="1000" baseline="0" dirty="0" smtClean="0">
                <a:latin typeface="Arial" charset="0"/>
              </a:rPr>
              <a:t> Mori </a:t>
            </a:r>
            <a:r>
              <a:rPr lang="de-DE" sz="1000" dirty="0" smtClean="0">
                <a:latin typeface="Arial" charset="0"/>
              </a:rPr>
              <a:t>| Darmstadt | 03.05.2021</a:t>
            </a:r>
            <a:endParaRPr lang="de-DE" sz="1000" kern="0" dirty="0" smtClean="0">
              <a:latin typeface="+mn-lt"/>
            </a:endParaRPr>
          </a:p>
        </p:txBody>
      </p:sp>
      <p:pic>
        <p:nvPicPr>
          <p:cNvPr id="13" name="Picture 9" descr="tud_logo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r="5453"/>
          <a:stretch>
            <a:fillRect/>
          </a:stretch>
        </p:blipFill>
        <p:spPr bwMode="auto">
          <a:xfrm>
            <a:off x="10115312" y="51911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Grafik 10" descr="FZD_ohne_rgb.jp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373380" y="6551613"/>
            <a:ext cx="484187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7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spcBef>
          <a:spcPct val="20000"/>
        </a:spcBef>
        <a:spcAft>
          <a:spcPts val="600"/>
        </a:spcAft>
        <a:buFont typeface="Wingdings" pitchFamily="2" charset="2"/>
        <a:defRPr sz="2000" b="1">
          <a:solidFill>
            <a:srgbClr val="004E8A"/>
          </a:solidFill>
          <a:latin typeface="+mn-lt"/>
          <a:ea typeface="+mn-ea"/>
          <a:cs typeface="+mn-cs"/>
        </a:defRPr>
      </a:lvl1pPr>
      <a:lvl2pPr marL="349250" indent="-16827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b="1">
          <a:solidFill>
            <a:schemeClr val="tx1"/>
          </a:solidFill>
          <a:latin typeface="+mn-lt"/>
        </a:defRPr>
      </a:lvl2pPr>
      <a:lvl3pPr marL="538163" indent="-1873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b="1">
          <a:solidFill>
            <a:schemeClr val="tx1"/>
          </a:solidFill>
          <a:latin typeface="+mn-lt"/>
        </a:defRPr>
      </a:lvl3pPr>
      <a:lvl4pPr marL="717550" indent="-1730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 b="1">
          <a:solidFill>
            <a:schemeClr val="tx1"/>
          </a:solidFill>
          <a:latin typeface="+mn-lt"/>
        </a:defRPr>
      </a:lvl4pPr>
      <a:lvl5pPr marL="9080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 b="1">
          <a:solidFill>
            <a:schemeClr val="tx1"/>
          </a:solidFill>
          <a:latin typeface="+mn-lt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Diskretisierung</a:t>
            </a:r>
            <a:r>
              <a:rPr lang="de-DE" dirty="0" smtClean="0"/>
              <a:t> von </a:t>
            </a:r>
            <a:r>
              <a:rPr lang="de-DE" dirty="0" err="1" smtClean="0"/>
              <a:t>Szenarioparametern</a:t>
            </a:r>
            <a:endParaRPr lang="de-DE" dirty="0" smtClean="0"/>
          </a:p>
        </p:txBody>
      </p:sp>
      <p:sp>
        <p:nvSpPr>
          <p:cNvPr id="3075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Ken Mori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Framework </a:t>
            </a:r>
            <a:r>
              <a:rPr lang="de-DE" dirty="0" err="1" smtClean="0"/>
              <a:t>Overview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6816080" y="1650255"/>
            <a:ext cx="3816424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/>
              <a:t>Simulation Runner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695400" y="1646459"/>
            <a:ext cx="3800003" cy="2236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 smtClean="0"/>
              <a:t>Discretizer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6816080" y="4147616"/>
            <a:ext cx="3816424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 smtClean="0"/>
              <a:t>SuT</a:t>
            </a:r>
            <a:r>
              <a:rPr lang="de-DE" dirty="0" smtClean="0"/>
              <a:t> </a:t>
            </a:r>
            <a:r>
              <a:rPr lang="de-DE" dirty="0" err="1" smtClean="0"/>
              <a:t>Mockup</a:t>
            </a:r>
            <a:endParaRPr lang="en-US" dirty="0"/>
          </a:p>
        </p:txBody>
      </p:sp>
      <p:sp>
        <p:nvSpPr>
          <p:cNvPr id="9" name="Pfeil nach rechts 8"/>
          <p:cNvSpPr/>
          <p:nvPr/>
        </p:nvSpPr>
        <p:spPr>
          <a:xfrm>
            <a:off x="5259676" y="2564904"/>
            <a:ext cx="86409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695399" y="4143821"/>
            <a:ext cx="3800003" cy="2236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 smtClean="0"/>
              <a:t>Evaluate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3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707959"/>
              </p:ext>
            </p:extLst>
          </p:nvPr>
        </p:nvGraphicFramePr>
        <p:xfrm>
          <a:off x="318245" y="1622426"/>
          <a:ext cx="11520487" cy="4789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uppieren 10"/>
          <p:cNvGrpSpPr/>
          <p:nvPr/>
        </p:nvGrpSpPr>
        <p:grpSpPr>
          <a:xfrm>
            <a:off x="2212147" y="2176030"/>
            <a:ext cx="7903164" cy="3350494"/>
            <a:chOff x="2212147" y="2176030"/>
            <a:chExt cx="7903164" cy="3350494"/>
          </a:xfrm>
        </p:grpSpPr>
        <p:sp>
          <p:nvSpPr>
            <p:cNvPr id="7" name="Textfeld 6"/>
            <p:cNvSpPr txBox="1"/>
            <p:nvPr/>
          </p:nvSpPr>
          <p:spPr>
            <a:xfrm>
              <a:off x="8112224" y="2176030"/>
              <a:ext cx="20030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 smtClean="0"/>
                <a:t>Discrete</a:t>
              </a:r>
              <a:r>
                <a:rPr lang="de-DE" dirty="0" smtClean="0"/>
                <a:t> Parameter Space</a:t>
              </a:r>
              <a:endParaRPr lang="en-US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8032179" y="5157192"/>
              <a:ext cx="2003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Image</a:t>
              </a:r>
              <a:endParaRPr lang="en-US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2351584" y="5085184"/>
              <a:ext cx="2003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 smtClean="0"/>
                <a:t>Object</a:t>
              </a:r>
              <a:r>
                <a:rPr lang="de-DE" dirty="0" smtClean="0"/>
                <a:t> </a:t>
              </a:r>
              <a:r>
                <a:rPr lang="de-DE" dirty="0" err="1" smtClean="0"/>
                <a:t>list</a:t>
              </a:r>
              <a:endParaRPr lang="en-US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212147" y="2314530"/>
              <a:ext cx="2003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 smtClean="0"/>
                <a:t>Decision</a:t>
              </a:r>
              <a:r>
                <a:rPr lang="de-DE" dirty="0" smtClean="0"/>
                <a:t> </a:t>
              </a:r>
              <a:r>
                <a:rPr lang="de-DE" dirty="0" err="1" smtClean="0"/>
                <a:t>result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859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4202376" y="1499069"/>
            <a:ext cx="1614344" cy="447132"/>
            <a:chOff x="4232991" y="447"/>
            <a:chExt cx="3054504" cy="1527252"/>
          </a:xfrm>
        </p:grpSpPr>
        <p:sp>
          <p:nvSpPr>
            <p:cNvPr id="16" name="Abgerundetes Rechteck 15"/>
            <p:cNvSpPr/>
            <p:nvPr/>
          </p:nvSpPr>
          <p:spPr>
            <a:xfrm>
              <a:off x="4232991" y="447"/>
              <a:ext cx="3054504" cy="152725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bgerundetes Rechteck 4"/>
            <p:cNvSpPr txBox="1"/>
            <p:nvPr/>
          </p:nvSpPr>
          <p:spPr>
            <a:xfrm>
              <a:off x="4307544" y="75001"/>
              <a:ext cx="2905397" cy="13781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600" kern="1200" dirty="0" err="1" smtClean="0"/>
                <a:t>IOHandler</a:t>
              </a:r>
              <a:endParaRPr lang="de-DE" sz="1600" kern="1200" dirty="0"/>
            </a:p>
          </p:txBody>
        </p:sp>
      </p:grpSp>
      <p:graphicFrame>
        <p:nvGraphicFramePr>
          <p:cNvPr id="22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902030"/>
              </p:ext>
            </p:extLst>
          </p:nvPr>
        </p:nvGraphicFramePr>
        <p:xfrm>
          <a:off x="1259497" y="2174458"/>
          <a:ext cx="7542932" cy="2406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Pfeil nach rechts 22"/>
          <p:cNvSpPr/>
          <p:nvPr/>
        </p:nvSpPr>
        <p:spPr>
          <a:xfrm rot="5400000">
            <a:off x="4844213" y="1918671"/>
            <a:ext cx="330671" cy="405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7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6" name="Gruppieren 45"/>
          <p:cNvGrpSpPr/>
          <p:nvPr/>
        </p:nvGrpSpPr>
        <p:grpSpPr>
          <a:xfrm>
            <a:off x="773115" y="2276873"/>
            <a:ext cx="8913957" cy="3024731"/>
            <a:chOff x="773115" y="2276873"/>
            <a:chExt cx="8913957" cy="3024731"/>
          </a:xfrm>
        </p:grpSpPr>
        <p:sp>
          <p:nvSpPr>
            <p:cNvPr id="6" name="Cube 5"/>
            <p:cNvSpPr/>
            <p:nvPr/>
          </p:nvSpPr>
          <p:spPr>
            <a:xfrm>
              <a:off x="773115" y="2415649"/>
              <a:ext cx="1747106" cy="1670205"/>
            </a:xfrm>
            <a:prstGeom prst="cub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accent2">
                      <a:lumMod val="50000"/>
                    </a:schemeClr>
                  </a:solidFill>
                </a:rPr>
                <a:t>Continous</a:t>
              </a:r>
              <a:endParaRPr lang="de-DE" dirty="0" smtClean="0">
                <a:solidFill>
                  <a:schemeClr val="accent2">
                    <a:lumMod val="50000"/>
                  </a:schemeClr>
                </a:solidFill>
              </a:endParaRPr>
            </a:p>
            <a:p>
              <a:pPr algn="ctr"/>
              <a:r>
                <a:rPr lang="de-DE" dirty="0" smtClean="0">
                  <a:solidFill>
                    <a:schemeClr val="accent2">
                      <a:lumMod val="50000"/>
                    </a:schemeClr>
                  </a:solidFill>
                </a:rPr>
                <a:t>Parameter Space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grpSp>
          <p:nvGrpSpPr>
            <p:cNvPr id="8" name="Gruppieren 7"/>
            <p:cNvGrpSpPr/>
            <p:nvPr/>
          </p:nvGrpSpPr>
          <p:grpSpPr>
            <a:xfrm>
              <a:off x="3490870" y="2521049"/>
              <a:ext cx="3054504" cy="1527252"/>
              <a:chOff x="4232991" y="447"/>
              <a:chExt cx="3054504" cy="1527252"/>
            </a:xfrm>
          </p:grpSpPr>
          <p:sp>
            <p:nvSpPr>
              <p:cNvPr id="9" name="Abgerundetes Rechteck 8"/>
              <p:cNvSpPr/>
              <p:nvPr/>
            </p:nvSpPr>
            <p:spPr>
              <a:xfrm>
                <a:off x="4232991" y="447"/>
                <a:ext cx="3054504" cy="1527252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Abgerundetes Rechteck 4"/>
              <p:cNvSpPr txBox="1"/>
              <p:nvPr/>
            </p:nvSpPr>
            <p:spPr>
              <a:xfrm>
                <a:off x="4307545" y="75001"/>
                <a:ext cx="2905396" cy="137814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0" tIns="152400" rIns="152400" bIns="152400" numCol="1" spcCol="1270" anchor="ctr" anchorCtr="0">
                <a:noAutofit/>
              </a:bodyPr>
              <a:lstStyle/>
              <a:p>
                <a:pPr lvl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de-DE" sz="4000" kern="1200" dirty="0" err="1" smtClean="0"/>
                  <a:t>Discretizer</a:t>
                </a:r>
                <a:endParaRPr lang="de-DE" sz="4000" kern="1200" dirty="0"/>
              </a:p>
            </p:txBody>
          </p:sp>
        </p:grpSp>
        <p:grpSp>
          <p:nvGrpSpPr>
            <p:cNvPr id="40" name="Gruppieren 39"/>
            <p:cNvGrpSpPr/>
            <p:nvPr/>
          </p:nvGrpSpPr>
          <p:grpSpPr>
            <a:xfrm>
              <a:off x="7824193" y="2276873"/>
              <a:ext cx="1778072" cy="1656584"/>
              <a:chOff x="8290017" y="2801884"/>
              <a:chExt cx="2395314" cy="2376264"/>
            </a:xfrm>
          </p:grpSpPr>
          <p:sp>
            <p:nvSpPr>
              <p:cNvPr id="11" name="Cube 10"/>
              <p:cNvSpPr/>
              <p:nvPr/>
            </p:nvSpPr>
            <p:spPr>
              <a:xfrm>
                <a:off x="8299542" y="2801884"/>
                <a:ext cx="2376264" cy="2376264"/>
              </a:xfrm>
              <a:prstGeom prst="cub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3" name="Gerader Verbinder 12"/>
              <p:cNvCxnSpPr>
                <a:stCxn id="11" idx="1"/>
              </p:cNvCxnSpPr>
              <p:nvPr/>
            </p:nvCxnSpPr>
            <p:spPr>
              <a:xfrm>
                <a:off x="9190641" y="3395950"/>
                <a:ext cx="1703" cy="1782198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/>
              <p:cNvCxnSpPr/>
              <p:nvPr/>
            </p:nvCxnSpPr>
            <p:spPr>
              <a:xfrm>
                <a:off x="8716863" y="3392940"/>
                <a:ext cx="0" cy="1782198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/>
              <p:cNvCxnSpPr/>
              <p:nvPr/>
            </p:nvCxnSpPr>
            <p:spPr>
              <a:xfrm>
                <a:off x="9624392" y="3392940"/>
                <a:ext cx="0" cy="1782198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stCxn id="11" idx="1"/>
                <a:endCxn id="11" idx="0"/>
              </p:cNvCxnSpPr>
              <p:nvPr/>
            </p:nvCxnSpPr>
            <p:spPr>
              <a:xfrm flipV="1">
                <a:off x="9190641" y="2801884"/>
                <a:ext cx="594066" cy="594066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/>
              <p:cNvCxnSpPr/>
              <p:nvPr/>
            </p:nvCxnSpPr>
            <p:spPr>
              <a:xfrm flipV="1">
                <a:off x="8716863" y="2801884"/>
                <a:ext cx="594066" cy="594066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/>
              <p:nvPr/>
            </p:nvCxnSpPr>
            <p:spPr>
              <a:xfrm flipV="1">
                <a:off x="9624392" y="2801884"/>
                <a:ext cx="594066" cy="594066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/>
              <p:nvPr/>
            </p:nvCxnSpPr>
            <p:spPr>
              <a:xfrm>
                <a:off x="10266083" y="3214975"/>
                <a:ext cx="0" cy="1782198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/>
              <p:nvPr/>
            </p:nvCxnSpPr>
            <p:spPr>
              <a:xfrm>
                <a:off x="10488488" y="3000950"/>
                <a:ext cx="0" cy="1782198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/>
              <p:cNvCxnSpPr>
                <a:stCxn id="11" idx="4"/>
                <a:endCxn id="11" idx="2"/>
              </p:cNvCxnSpPr>
              <p:nvPr/>
            </p:nvCxnSpPr>
            <p:spPr>
              <a:xfrm flipH="1">
                <a:off x="8299542" y="4287049"/>
                <a:ext cx="1782198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>
              <a:xfrm flipH="1">
                <a:off x="8299542" y="4745048"/>
                <a:ext cx="1782198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>
              <a:xfrm flipH="1">
                <a:off x="8290017" y="3855715"/>
                <a:ext cx="1782198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>
              <a:xfrm flipH="1">
                <a:off x="8480517" y="3198228"/>
                <a:ext cx="1782198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>
              <a:xfrm flipH="1">
                <a:off x="8706290" y="3000950"/>
                <a:ext cx="1782198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>
                <a:stCxn id="11" idx="5"/>
                <a:endCxn id="11" idx="4"/>
              </p:cNvCxnSpPr>
              <p:nvPr/>
            </p:nvCxnSpPr>
            <p:spPr>
              <a:xfrm flipH="1">
                <a:off x="10081740" y="3692983"/>
                <a:ext cx="594066" cy="594066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>
              <a:xfrm flipH="1">
                <a:off x="10091265" y="4140099"/>
                <a:ext cx="594066" cy="594066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>
              <a:xfrm flipH="1">
                <a:off x="10081740" y="3277207"/>
                <a:ext cx="594066" cy="594066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Rechteck 40"/>
            <p:cNvSpPr/>
            <p:nvPr/>
          </p:nvSpPr>
          <p:spPr>
            <a:xfrm>
              <a:off x="7896475" y="4653532"/>
              <a:ext cx="1790597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Metadata</a:t>
              </a:r>
              <a:endParaRPr lang="en-US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7872546" y="2859072"/>
              <a:ext cx="1253413" cy="92333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accent2">
                      <a:lumMod val="50000"/>
                    </a:schemeClr>
                  </a:solidFill>
                </a:rPr>
                <a:t>Discrete</a:t>
              </a:r>
              <a:r>
                <a:rPr lang="de-DE" dirty="0" smtClean="0">
                  <a:solidFill>
                    <a:schemeClr val="accent2">
                      <a:lumMod val="50000"/>
                    </a:schemeClr>
                  </a:solidFill>
                </a:rPr>
                <a:t> Parameter Space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3" name="Pfeil nach rechts 42"/>
            <p:cNvSpPr/>
            <p:nvPr/>
          </p:nvSpPr>
          <p:spPr>
            <a:xfrm>
              <a:off x="6914778" y="3011539"/>
              <a:ext cx="497826" cy="4053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feil nach rechts 43"/>
            <p:cNvSpPr/>
            <p:nvPr/>
          </p:nvSpPr>
          <p:spPr>
            <a:xfrm>
              <a:off x="2763456" y="3000727"/>
              <a:ext cx="497826" cy="4053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feil nach rechts 44"/>
            <p:cNvSpPr/>
            <p:nvPr/>
          </p:nvSpPr>
          <p:spPr>
            <a:xfrm rot="1790194">
              <a:off x="6914778" y="4293096"/>
              <a:ext cx="497826" cy="4053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000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uppieren 3"/>
          <p:cNvGrpSpPr/>
          <p:nvPr/>
        </p:nvGrpSpPr>
        <p:grpSpPr>
          <a:xfrm>
            <a:off x="4568748" y="2665374"/>
            <a:ext cx="3054504" cy="1527252"/>
            <a:chOff x="4232991" y="3261787"/>
            <a:chExt cx="3054504" cy="1527252"/>
          </a:xfrm>
        </p:grpSpPr>
        <p:sp>
          <p:nvSpPr>
            <p:cNvPr id="5" name="Abgerundetes Rechteck 4"/>
            <p:cNvSpPr/>
            <p:nvPr/>
          </p:nvSpPr>
          <p:spPr>
            <a:xfrm>
              <a:off x="4232991" y="3261787"/>
              <a:ext cx="3054504" cy="152725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Abgerundetes Rechteck 4"/>
            <p:cNvSpPr txBox="1"/>
            <p:nvPr/>
          </p:nvSpPr>
          <p:spPr>
            <a:xfrm>
              <a:off x="4307545" y="3336341"/>
              <a:ext cx="2905396" cy="1378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4000" kern="1200" dirty="0" err="1" smtClean="0"/>
                <a:t>SuT</a:t>
              </a:r>
              <a:r>
                <a:rPr lang="de-DE" sz="4000" kern="1200" dirty="0" smtClean="0"/>
                <a:t> </a:t>
              </a:r>
              <a:r>
                <a:rPr lang="de-DE" sz="4000" kern="1200" dirty="0" err="1" smtClean="0"/>
                <a:t>Mockup</a:t>
              </a:r>
              <a:endParaRPr lang="de-DE" sz="4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02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9" name="Gruppieren 38"/>
          <p:cNvGrpSpPr/>
          <p:nvPr/>
        </p:nvGrpSpPr>
        <p:grpSpPr>
          <a:xfrm>
            <a:off x="736109" y="2170374"/>
            <a:ext cx="4560729" cy="2338746"/>
            <a:chOff x="736109" y="2170374"/>
            <a:chExt cx="4560729" cy="2338746"/>
          </a:xfrm>
        </p:grpSpPr>
        <p:cxnSp>
          <p:nvCxnSpPr>
            <p:cNvPr id="12" name="Gerade Verbindung mit Pfeil 11"/>
            <p:cNvCxnSpPr/>
            <p:nvPr/>
          </p:nvCxnSpPr>
          <p:spPr>
            <a:xfrm flipV="1">
              <a:off x="1848838" y="2202318"/>
              <a:ext cx="0" cy="2306802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uppieren 20"/>
            <p:cNvGrpSpPr/>
            <p:nvPr/>
          </p:nvGrpSpPr>
          <p:grpSpPr>
            <a:xfrm>
              <a:off x="736109" y="2170374"/>
              <a:ext cx="4560729" cy="2338746"/>
              <a:chOff x="736109" y="2170374"/>
              <a:chExt cx="4560729" cy="2338746"/>
            </a:xfrm>
          </p:grpSpPr>
          <p:cxnSp>
            <p:nvCxnSpPr>
              <p:cNvPr id="13" name="Gerade Verbindung mit Pfeil 12"/>
              <p:cNvCxnSpPr/>
              <p:nvPr/>
            </p:nvCxnSpPr>
            <p:spPr>
              <a:xfrm>
                <a:off x="1848838" y="4509120"/>
                <a:ext cx="3448000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Ellipse 14"/>
              <p:cNvSpPr/>
              <p:nvPr/>
            </p:nvSpPr>
            <p:spPr>
              <a:xfrm>
                <a:off x="2372376" y="2634366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3321608" y="3663350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4657150" y="3008538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feld 17"/>
              <p:cNvSpPr txBox="1"/>
              <p:nvPr/>
            </p:nvSpPr>
            <p:spPr>
              <a:xfrm>
                <a:off x="736109" y="2170374"/>
                <a:ext cx="11127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Safety</a:t>
                </a:r>
                <a:r>
                  <a:rPr lang="de-DE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score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28" name="Gruppieren 27"/>
          <p:cNvGrpSpPr/>
          <p:nvPr/>
        </p:nvGrpSpPr>
        <p:grpSpPr>
          <a:xfrm>
            <a:off x="8215615" y="2736200"/>
            <a:ext cx="2182940" cy="927150"/>
            <a:chOff x="2495301" y="2757291"/>
            <a:chExt cx="2182940" cy="927150"/>
          </a:xfrm>
        </p:grpSpPr>
        <p:cxnSp>
          <p:nvCxnSpPr>
            <p:cNvPr id="23" name="Gerader Verbinder 22"/>
            <p:cNvCxnSpPr>
              <a:stCxn id="15" idx="5"/>
              <a:endCxn id="16" idx="1"/>
            </p:cNvCxnSpPr>
            <p:nvPr/>
          </p:nvCxnSpPr>
          <p:spPr>
            <a:xfrm>
              <a:off x="2495301" y="2757291"/>
              <a:ext cx="847398" cy="927150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>
              <a:stCxn id="17" idx="3"/>
              <a:endCxn id="16" idx="7"/>
            </p:cNvCxnSpPr>
            <p:nvPr/>
          </p:nvCxnSpPr>
          <p:spPr>
            <a:xfrm flipH="1">
              <a:off x="3444533" y="3131463"/>
              <a:ext cx="1233708" cy="552978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/>
            <p:cNvSpPr txBox="1"/>
            <p:nvPr/>
          </p:nvSpPr>
          <p:spPr>
            <a:xfrm>
              <a:off x="2919000" y="2757291"/>
              <a:ext cx="1531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accent5">
                      <a:lumMod val="75000"/>
                    </a:schemeClr>
                  </a:solidFill>
                </a:rPr>
                <a:t>Interpolation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6456040" y="2170374"/>
            <a:ext cx="4560729" cy="2338746"/>
            <a:chOff x="736109" y="2170374"/>
            <a:chExt cx="4560729" cy="2338746"/>
          </a:xfrm>
        </p:grpSpPr>
        <p:cxnSp>
          <p:nvCxnSpPr>
            <p:cNvPr id="41" name="Gerade Verbindung mit Pfeil 40"/>
            <p:cNvCxnSpPr/>
            <p:nvPr/>
          </p:nvCxnSpPr>
          <p:spPr>
            <a:xfrm flipV="1">
              <a:off x="1848838" y="2202318"/>
              <a:ext cx="0" cy="2306802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uppieren 41"/>
            <p:cNvGrpSpPr/>
            <p:nvPr/>
          </p:nvGrpSpPr>
          <p:grpSpPr>
            <a:xfrm>
              <a:off x="736109" y="2170374"/>
              <a:ext cx="4560729" cy="2338746"/>
              <a:chOff x="736109" y="2170374"/>
              <a:chExt cx="4560729" cy="2338746"/>
            </a:xfrm>
          </p:grpSpPr>
          <p:cxnSp>
            <p:nvCxnSpPr>
              <p:cNvPr id="43" name="Gerade Verbindung mit Pfeil 42"/>
              <p:cNvCxnSpPr/>
              <p:nvPr/>
            </p:nvCxnSpPr>
            <p:spPr>
              <a:xfrm>
                <a:off x="1848838" y="4509120"/>
                <a:ext cx="3448000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Ellipse 43"/>
              <p:cNvSpPr/>
              <p:nvPr/>
            </p:nvSpPr>
            <p:spPr>
              <a:xfrm>
                <a:off x="2372376" y="2634366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Ellipse 44"/>
              <p:cNvSpPr/>
              <p:nvPr/>
            </p:nvSpPr>
            <p:spPr>
              <a:xfrm>
                <a:off x="3321608" y="3663350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Ellipse 45"/>
              <p:cNvSpPr/>
              <p:nvPr/>
            </p:nvSpPr>
            <p:spPr>
              <a:xfrm>
                <a:off x="4657150" y="3008538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feld 46"/>
              <p:cNvSpPr txBox="1"/>
              <p:nvPr/>
            </p:nvSpPr>
            <p:spPr>
              <a:xfrm>
                <a:off x="736109" y="2170374"/>
                <a:ext cx="11127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Safety</a:t>
                </a:r>
                <a:r>
                  <a:rPr lang="de-DE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score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51" name="Gruppieren 50"/>
          <p:cNvGrpSpPr/>
          <p:nvPr/>
        </p:nvGrpSpPr>
        <p:grpSpPr>
          <a:xfrm>
            <a:off x="1956195" y="4883292"/>
            <a:ext cx="8846003" cy="1086860"/>
            <a:chOff x="1956195" y="4883292"/>
            <a:chExt cx="8846003" cy="1086860"/>
          </a:xfrm>
        </p:grpSpPr>
        <p:sp>
          <p:nvSpPr>
            <p:cNvPr id="48" name="Pfeil nach rechts 47"/>
            <p:cNvSpPr/>
            <p:nvPr/>
          </p:nvSpPr>
          <p:spPr>
            <a:xfrm>
              <a:off x="5983152" y="5126296"/>
              <a:ext cx="792088" cy="607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1956195" y="4883292"/>
              <a:ext cx="3233286" cy="1080120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Safety</a:t>
              </a:r>
              <a:r>
                <a:rPr lang="de-DE" dirty="0" smtClean="0"/>
                <a:t> score </a:t>
              </a:r>
              <a:r>
                <a:rPr lang="de-DE" dirty="0" err="1" smtClean="0"/>
                <a:t>for</a:t>
              </a:r>
              <a:r>
                <a:rPr lang="de-DE" dirty="0" smtClean="0"/>
                <a:t> </a:t>
              </a:r>
              <a:r>
                <a:rPr lang="de-DE" dirty="0" err="1" smtClean="0"/>
                <a:t>discrete</a:t>
              </a:r>
              <a:r>
                <a:rPr lang="de-DE" dirty="0" smtClean="0"/>
                <a:t> </a:t>
              </a:r>
              <a:r>
                <a:rPr lang="de-DE" dirty="0" err="1" smtClean="0"/>
                <a:t>parameter</a:t>
              </a:r>
              <a:r>
                <a:rPr lang="de-DE" dirty="0" smtClean="0"/>
                <a:t> </a:t>
              </a:r>
              <a:r>
                <a:rPr lang="de-DE" dirty="0" err="1" smtClean="0"/>
                <a:t>combinations</a:t>
              </a:r>
              <a:endParaRPr lang="en-US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7568912" y="4890032"/>
              <a:ext cx="3233286" cy="1080120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Interpolation </a:t>
              </a:r>
              <a:r>
                <a:rPr lang="de-DE" dirty="0" err="1" smtClean="0"/>
                <a:t>for</a:t>
              </a:r>
              <a:r>
                <a:rPr lang="de-DE" dirty="0" smtClean="0"/>
                <a:t> </a:t>
              </a:r>
              <a:r>
                <a:rPr lang="de-DE" dirty="0" err="1" smtClean="0"/>
                <a:t>continuous</a:t>
              </a:r>
              <a:r>
                <a:rPr lang="de-DE" dirty="0" smtClean="0"/>
                <a:t> </a:t>
              </a:r>
              <a:r>
                <a:rPr lang="de-DE" dirty="0" err="1" smtClean="0"/>
                <a:t>parameter</a:t>
              </a:r>
              <a:r>
                <a:rPr lang="de-DE" dirty="0" smtClean="0"/>
                <a:t> </a:t>
              </a:r>
              <a:r>
                <a:rPr lang="de-DE" dirty="0" err="1" smtClean="0"/>
                <a:t>combinations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135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Grid</a:t>
            </a:r>
            <a:r>
              <a:rPr lang="de-DE" dirty="0" smtClean="0"/>
              <a:t> </a:t>
            </a:r>
            <a:r>
              <a:rPr lang="de-DE" dirty="0" err="1" smtClean="0"/>
              <a:t>evaluation</a:t>
            </a:r>
            <a:endParaRPr lang="en-US" dirty="0"/>
          </a:p>
        </p:txBody>
      </p:sp>
      <p:grpSp>
        <p:nvGrpSpPr>
          <p:cNvPr id="82" name="Gruppieren 81"/>
          <p:cNvGrpSpPr/>
          <p:nvPr/>
        </p:nvGrpSpPr>
        <p:grpSpPr>
          <a:xfrm>
            <a:off x="902685" y="1982666"/>
            <a:ext cx="3379791" cy="4164905"/>
            <a:chOff x="902685" y="1982666"/>
            <a:chExt cx="3379791" cy="4164905"/>
          </a:xfrm>
        </p:grpSpPr>
        <p:sp>
          <p:nvSpPr>
            <p:cNvPr id="33" name="Cube 32"/>
            <p:cNvSpPr/>
            <p:nvPr/>
          </p:nvSpPr>
          <p:spPr>
            <a:xfrm>
              <a:off x="902686" y="1982666"/>
              <a:ext cx="1304087" cy="1244536"/>
            </a:xfrm>
            <a:prstGeom prst="cub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grpSp>
          <p:nvGrpSpPr>
            <p:cNvPr id="50" name="Gruppieren 49"/>
            <p:cNvGrpSpPr/>
            <p:nvPr/>
          </p:nvGrpSpPr>
          <p:grpSpPr>
            <a:xfrm>
              <a:off x="902685" y="3445911"/>
              <a:ext cx="1304087" cy="1244536"/>
              <a:chOff x="8299542" y="2801884"/>
              <a:chExt cx="2376264" cy="2376264"/>
            </a:xfrm>
            <a:solidFill>
              <a:schemeClr val="accent5"/>
            </a:solidFill>
          </p:grpSpPr>
          <p:sp>
            <p:nvSpPr>
              <p:cNvPr id="51" name="Cube 50"/>
              <p:cNvSpPr/>
              <p:nvPr/>
            </p:nvSpPr>
            <p:spPr>
              <a:xfrm>
                <a:off x="8299542" y="2801884"/>
                <a:ext cx="2376264" cy="2376264"/>
              </a:xfrm>
              <a:prstGeom prst="cube">
                <a:avLst/>
              </a:pr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52" name="Gerader Verbinder 51"/>
              <p:cNvCxnSpPr>
                <a:stCxn id="51" idx="1"/>
              </p:cNvCxnSpPr>
              <p:nvPr/>
            </p:nvCxnSpPr>
            <p:spPr>
              <a:xfrm>
                <a:off x="9190641" y="3395950"/>
                <a:ext cx="1703" cy="1782198"/>
              </a:xfrm>
              <a:prstGeom prst="line">
                <a:avLst/>
              </a:prstGeom>
              <a:grpFill/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stCxn id="51" idx="1"/>
                <a:endCxn id="51" idx="0"/>
              </p:cNvCxnSpPr>
              <p:nvPr/>
            </p:nvCxnSpPr>
            <p:spPr>
              <a:xfrm flipV="1">
                <a:off x="9190641" y="2801884"/>
                <a:ext cx="594066" cy="594066"/>
              </a:xfrm>
              <a:prstGeom prst="line">
                <a:avLst/>
              </a:prstGeom>
              <a:grpFill/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/>
              <p:nvPr/>
            </p:nvCxnSpPr>
            <p:spPr>
              <a:xfrm>
                <a:off x="10391655" y="3079104"/>
                <a:ext cx="0" cy="1782198"/>
              </a:xfrm>
              <a:prstGeom prst="line">
                <a:avLst/>
              </a:prstGeom>
              <a:grpFill/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>
                <a:stCxn id="51" idx="4"/>
                <a:endCxn id="51" idx="2"/>
              </p:cNvCxnSpPr>
              <p:nvPr/>
            </p:nvCxnSpPr>
            <p:spPr>
              <a:xfrm flipH="1">
                <a:off x="8299542" y="4287049"/>
                <a:ext cx="1782198" cy="0"/>
              </a:xfrm>
              <a:prstGeom prst="line">
                <a:avLst/>
              </a:prstGeom>
              <a:grpFill/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/>
              <p:nvPr/>
            </p:nvCxnSpPr>
            <p:spPr>
              <a:xfrm flipH="1">
                <a:off x="8568680" y="3096257"/>
                <a:ext cx="1782198" cy="0"/>
              </a:xfrm>
              <a:prstGeom prst="line">
                <a:avLst/>
              </a:prstGeom>
              <a:grpFill/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r Verbinder 64"/>
              <p:cNvCxnSpPr>
                <a:stCxn id="51" idx="5"/>
                <a:endCxn id="51" idx="4"/>
              </p:cNvCxnSpPr>
              <p:nvPr/>
            </p:nvCxnSpPr>
            <p:spPr>
              <a:xfrm flipH="1">
                <a:off x="10081740" y="3692983"/>
                <a:ext cx="594066" cy="594066"/>
              </a:xfrm>
              <a:prstGeom prst="line">
                <a:avLst/>
              </a:prstGeom>
              <a:grpFill/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uppieren 69"/>
            <p:cNvGrpSpPr/>
            <p:nvPr/>
          </p:nvGrpSpPr>
          <p:grpSpPr>
            <a:xfrm>
              <a:off x="904528" y="4903035"/>
              <a:ext cx="1314541" cy="1244536"/>
              <a:chOff x="702471" y="5068979"/>
              <a:chExt cx="1314541" cy="1244536"/>
            </a:xfrm>
            <a:solidFill>
              <a:schemeClr val="accent5"/>
            </a:solidFill>
          </p:grpSpPr>
          <p:grpSp>
            <p:nvGrpSpPr>
              <p:cNvPr id="7" name="Gruppieren 6"/>
              <p:cNvGrpSpPr/>
              <p:nvPr/>
            </p:nvGrpSpPr>
            <p:grpSpPr>
              <a:xfrm>
                <a:off x="702471" y="5068979"/>
                <a:ext cx="1314541" cy="1244536"/>
                <a:chOff x="8290017" y="2801884"/>
                <a:chExt cx="2395314" cy="2376264"/>
              </a:xfrm>
              <a:grpFill/>
            </p:grpSpPr>
            <p:sp>
              <p:nvSpPr>
                <p:cNvPr id="13" name="Cube 12"/>
                <p:cNvSpPr/>
                <p:nvPr/>
              </p:nvSpPr>
              <p:spPr>
                <a:xfrm>
                  <a:off x="8299542" y="2801884"/>
                  <a:ext cx="2376264" cy="2376264"/>
                </a:xfrm>
                <a:prstGeom prst="cube">
                  <a:avLst/>
                </a:prstGeom>
                <a:grpFill/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14" name="Gerader Verbinder 13"/>
                <p:cNvCxnSpPr>
                  <a:stCxn id="13" idx="1"/>
                </p:cNvCxnSpPr>
                <p:nvPr/>
              </p:nvCxnSpPr>
              <p:spPr>
                <a:xfrm>
                  <a:off x="9190641" y="3395950"/>
                  <a:ext cx="1703" cy="1782198"/>
                </a:xfrm>
                <a:prstGeom prst="line">
                  <a:avLst/>
                </a:prstGeom>
                <a:grpFill/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Gerader Verbinder 14"/>
                <p:cNvCxnSpPr/>
                <p:nvPr/>
              </p:nvCxnSpPr>
              <p:spPr>
                <a:xfrm>
                  <a:off x="8716863" y="3392940"/>
                  <a:ext cx="0" cy="1782198"/>
                </a:xfrm>
                <a:prstGeom prst="line">
                  <a:avLst/>
                </a:prstGeom>
                <a:grpFill/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Gerader Verbinder 15"/>
                <p:cNvCxnSpPr/>
                <p:nvPr/>
              </p:nvCxnSpPr>
              <p:spPr>
                <a:xfrm>
                  <a:off x="9624392" y="3392940"/>
                  <a:ext cx="0" cy="1782198"/>
                </a:xfrm>
                <a:prstGeom prst="line">
                  <a:avLst/>
                </a:prstGeom>
                <a:grpFill/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r Verbinder 16"/>
                <p:cNvCxnSpPr>
                  <a:stCxn id="13" idx="1"/>
                  <a:endCxn id="13" idx="0"/>
                </p:cNvCxnSpPr>
                <p:nvPr/>
              </p:nvCxnSpPr>
              <p:spPr>
                <a:xfrm flipV="1">
                  <a:off x="9190641" y="2801884"/>
                  <a:ext cx="594066" cy="594066"/>
                </a:xfrm>
                <a:prstGeom prst="line">
                  <a:avLst/>
                </a:prstGeom>
                <a:grpFill/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Gerader Verbinder 17"/>
                <p:cNvCxnSpPr/>
                <p:nvPr/>
              </p:nvCxnSpPr>
              <p:spPr>
                <a:xfrm flipV="1">
                  <a:off x="8716863" y="2801884"/>
                  <a:ext cx="594066" cy="594066"/>
                </a:xfrm>
                <a:prstGeom prst="line">
                  <a:avLst/>
                </a:prstGeom>
                <a:grpFill/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Gerader Verbinder 18"/>
                <p:cNvCxnSpPr/>
                <p:nvPr/>
              </p:nvCxnSpPr>
              <p:spPr>
                <a:xfrm flipV="1">
                  <a:off x="9624392" y="2801884"/>
                  <a:ext cx="594066" cy="594066"/>
                </a:xfrm>
                <a:prstGeom prst="line">
                  <a:avLst/>
                </a:prstGeom>
                <a:grpFill/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Gerader Verbinder 19"/>
                <p:cNvCxnSpPr/>
                <p:nvPr/>
              </p:nvCxnSpPr>
              <p:spPr>
                <a:xfrm>
                  <a:off x="10254512" y="3227100"/>
                  <a:ext cx="0" cy="1782198"/>
                </a:xfrm>
                <a:prstGeom prst="line">
                  <a:avLst/>
                </a:prstGeom>
                <a:grpFill/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Gerader Verbinder 20"/>
                <p:cNvCxnSpPr/>
                <p:nvPr/>
              </p:nvCxnSpPr>
              <p:spPr>
                <a:xfrm>
                  <a:off x="10534771" y="2952452"/>
                  <a:ext cx="0" cy="1782198"/>
                </a:xfrm>
                <a:prstGeom prst="line">
                  <a:avLst/>
                </a:prstGeom>
                <a:grpFill/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Gerader Verbinder 21"/>
                <p:cNvCxnSpPr>
                  <a:stCxn id="13" idx="4"/>
                  <a:endCxn id="13" idx="2"/>
                </p:cNvCxnSpPr>
                <p:nvPr/>
              </p:nvCxnSpPr>
              <p:spPr>
                <a:xfrm flipH="1">
                  <a:off x="8299542" y="4287049"/>
                  <a:ext cx="1782198" cy="0"/>
                </a:xfrm>
                <a:prstGeom prst="line">
                  <a:avLst/>
                </a:prstGeom>
                <a:grpFill/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/>
                <p:cNvCxnSpPr/>
                <p:nvPr/>
              </p:nvCxnSpPr>
              <p:spPr>
                <a:xfrm flipH="1">
                  <a:off x="8299542" y="4745048"/>
                  <a:ext cx="1782198" cy="0"/>
                </a:xfrm>
                <a:prstGeom prst="line">
                  <a:avLst/>
                </a:prstGeom>
                <a:grpFill/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Gerader Verbinder 23"/>
                <p:cNvCxnSpPr/>
                <p:nvPr/>
              </p:nvCxnSpPr>
              <p:spPr>
                <a:xfrm flipH="1">
                  <a:off x="8290017" y="3855715"/>
                  <a:ext cx="1782198" cy="0"/>
                </a:xfrm>
                <a:prstGeom prst="line">
                  <a:avLst/>
                </a:prstGeom>
                <a:grpFill/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r Verbinder 24"/>
                <p:cNvCxnSpPr/>
                <p:nvPr/>
              </p:nvCxnSpPr>
              <p:spPr>
                <a:xfrm flipH="1">
                  <a:off x="8439573" y="3240278"/>
                  <a:ext cx="1782198" cy="0"/>
                </a:xfrm>
                <a:prstGeom prst="line">
                  <a:avLst/>
                </a:prstGeom>
                <a:grpFill/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Gerader Verbinder 25"/>
                <p:cNvCxnSpPr/>
                <p:nvPr/>
              </p:nvCxnSpPr>
              <p:spPr>
                <a:xfrm flipH="1">
                  <a:off x="8705293" y="2928203"/>
                  <a:ext cx="1782198" cy="0"/>
                </a:xfrm>
                <a:prstGeom prst="line">
                  <a:avLst/>
                </a:prstGeom>
                <a:grpFill/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Gerader Verbinder 26"/>
                <p:cNvCxnSpPr>
                  <a:stCxn id="13" idx="5"/>
                  <a:endCxn id="13" idx="4"/>
                </p:cNvCxnSpPr>
                <p:nvPr/>
              </p:nvCxnSpPr>
              <p:spPr>
                <a:xfrm flipH="1">
                  <a:off x="10081740" y="3692983"/>
                  <a:ext cx="594066" cy="594066"/>
                </a:xfrm>
                <a:prstGeom prst="line">
                  <a:avLst/>
                </a:prstGeom>
                <a:grpFill/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Gerader Verbinder 27"/>
                <p:cNvCxnSpPr/>
                <p:nvPr/>
              </p:nvCxnSpPr>
              <p:spPr>
                <a:xfrm flipH="1">
                  <a:off x="10091265" y="4140099"/>
                  <a:ext cx="594066" cy="594066"/>
                </a:xfrm>
                <a:prstGeom prst="line">
                  <a:avLst/>
                </a:prstGeom>
                <a:grpFill/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Gerader Verbinder 28"/>
                <p:cNvCxnSpPr/>
                <p:nvPr/>
              </p:nvCxnSpPr>
              <p:spPr>
                <a:xfrm flipH="1">
                  <a:off x="10081740" y="3277207"/>
                  <a:ext cx="594066" cy="594066"/>
                </a:xfrm>
                <a:prstGeom prst="line">
                  <a:avLst/>
                </a:prstGeom>
                <a:grpFill/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Gerader Verbinder 67"/>
              <p:cNvCxnSpPr/>
              <p:nvPr/>
            </p:nvCxnSpPr>
            <p:spPr>
              <a:xfrm flipH="1">
                <a:off x="864358" y="5211846"/>
                <a:ext cx="978065" cy="0"/>
              </a:xfrm>
              <a:prstGeom prst="line">
                <a:avLst/>
              </a:prstGeom>
              <a:grpFill/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/>
              <p:cNvCxnSpPr/>
              <p:nvPr/>
            </p:nvCxnSpPr>
            <p:spPr>
              <a:xfrm>
                <a:off x="1856984" y="5205496"/>
                <a:ext cx="0" cy="933402"/>
              </a:xfrm>
              <a:prstGeom prst="line">
                <a:avLst/>
              </a:prstGeom>
              <a:grpFill/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Pfeil nach unten 70"/>
            <p:cNvSpPr/>
            <p:nvPr/>
          </p:nvSpPr>
          <p:spPr>
            <a:xfrm>
              <a:off x="2747628" y="2060848"/>
              <a:ext cx="216024" cy="3912106"/>
            </a:xfrm>
            <a:prstGeom prst="downArrow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3058340" y="3591101"/>
              <a:ext cx="12241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accent5">
                      <a:lumMod val="75000"/>
                    </a:schemeClr>
                  </a:solidFill>
                </a:rPr>
                <a:t>Observed</a:t>
              </a:r>
              <a:r>
                <a:rPr lang="de-DE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de-DE" dirty="0" err="1" smtClean="0">
                  <a:solidFill>
                    <a:schemeClr val="accent5">
                      <a:lumMod val="75000"/>
                    </a:schemeClr>
                  </a:solidFill>
                </a:rPr>
                <a:t>order</a:t>
              </a:r>
              <a:r>
                <a:rPr lang="de-DE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de-DE" dirty="0" err="1" smtClean="0">
                  <a:solidFill>
                    <a:schemeClr val="accent5">
                      <a:lumMod val="75000"/>
                    </a:schemeClr>
                  </a:solidFill>
                </a:rPr>
                <a:t>of</a:t>
              </a:r>
              <a:r>
                <a:rPr lang="de-DE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de-DE" dirty="0" err="1" smtClean="0">
                  <a:solidFill>
                    <a:schemeClr val="accent5">
                      <a:lumMod val="75000"/>
                    </a:schemeClr>
                  </a:solidFill>
                </a:rPr>
                <a:t>accuracy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83" name="Gruppieren 82"/>
          <p:cNvGrpSpPr/>
          <p:nvPr/>
        </p:nvGrpSpPr>
        <p:grpSpPr>
          <a:xfrm>
            <a:off x="4246478" y="1904873"/>
            <a:ext cx="6706015" cy="4351560"/>
            <a:chOff x="4246478" y="1904873"/>
            <a:chExt cx="6706015" cy="4351560"/>
          </a:xfrm>
        </p:grpSpPr>
        <p:sp>
          <p:nvSpPr>
            <p:cNvPr id="73" name="Pfeil nach rechts 72"/>
            <p:cNvSpPr/>
            <p:nvPr/>
          </p:nvSpPr>
          <p:spPr>
            <a:xfrm rot="1961908">
              <a:off x="4603253" y="4386379"/>
              <a:ext cx="661390" cy="53605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feld 73"/>
            <p:cNvSpPr txBox="1"/>
            <p:nvPr/>
          </p:nvSpPr>
          <p:spPr>
            <a:xfrm>
              <a:off x="4279288" y="5333103"/>
              <a:ext cx="13093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accent5">
                      <a:lumMod val="75000"/>
                    </a:schemeClr>
                  </a:solidFill>
                </a:rPr>
                <a:t>Asymptotic</a:t>
              </a:r>
              <a:r>
                <a:rPr lang="de-DE" dirty="0" smtClean="0">
                  <a:solidFill>
                    <a:schemeClr val="accent5">
                      <a:lumMod val="75000"/>
                    </a:schemeClr>
                  </a:solidFill>
                </a:rPr>
                <a:t> Range </a:t>
              </a:r>
              <a:r>
                <a:rPr lang="de-DE" dirty="0" err="1" smtClean="0">
                  <a:solidFill>
                    <a:schemeClr val="accent5">
                      <a:lumMod val="75000"/>
                    </a:schemeClr>
                  </a:solidFill>
                </a:rPr>
                <a:t>Achieved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5" name="Abgerundetes Rechteck 74"/>
            <p:cNvSpPr/>
            <p:nvPr/>
          </p:nvSpPr>
          <p:spPr>
            <a:xfrm>
              <a:off x="5869568" y="4381314"/>
              <a:ext cx="1872208" cy="1080120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Grid</a:t>
              </a:r>
              <a:r>
                <a:rPr lang="de-DE" dirty="0" smtClean="0"/>
                <a:t> </a:t>
              </a:r>
              <a:r>
                <a:rPr lang="de-DE" dirty="0" err="1" smtClean="0"/>
                <a:t>Convergence</a:t>
              </a:r>
              <a:r>
                <a:rPr lang="de-DE" dirty="0" smtClean="0"/>
                <a:t> Index</a:t>
              </a:r>
              <a:endParaRPr lang="en-US" dirty="0"/>
            </a:p>
          </p:txBody>
        </p:sp>
        <p:sp>
          <p:nvSpPr>
            <p:cNvPr id="76" name="Pfeil nach rechts 75"/>
            <p:cNvSpPr/>
            <p:nvPr/>
          </p:nvSpPr>
          <p:spPr>
            <a:xfrm rot="19574803">
              <a:off x="4602462" y="3048196"/>
              <a:ext cx="661390" cy="53605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4246478" y="1904873"/>
              <a:ext cx="13093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accent5">
                      <a:lumMod val="75000"/>
                    </a:schemeClr>
                  </a:solidFill>
                </a:rPr>
                <a:t>Asymptotic</a:t>
              </a:r>
              <a:r>
                <a:rPr lang="de-DE" dirty="0" smtClean="0">
                  <a:solidFill>
                    <a:schemeClr val="accent5">
                      <a:lumMod val="75000"/>
                    </a:schemeClr>
                  </a:solidFill>
                </a:rPr>
                <a:t> Range not </a:t>
              </a:r>
              <a:r>
                <a:rPr lang="de-DE" dirty="0" err="1" smtClean="0">
                  <a:solidFill>
                    <a:schemeClr val="accent5">
                      <a:lumMod val="75000"/>
                    </a:schemeClr>
                  </a:solidFill>
                </a:rPr>
                <a:t>Achieved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8" name="Abgerundetes Rechteck 77"/>
            <p:cNvSpPr/>
            <p:nvPr/>
          </p:nvSpPr>
          <p:spPr>
            <a:xfrm>
              <a:off x="5902521" y="2096764"/>
              <a:ext cx="1872208" cy="1080120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Grid</a:t>
              </a:r>
              <a:r>
                <a:rPr lang="de-DE" dirty="0" smtClean="0"/>
                <a:t> </a:t>
              </a:r>
              <a:r>
                <a:rPr lang="de-DE" dirty="0" err="1" smtClean="0"/>
                <a:t>Refinement</a:t>
              </a:r>
              <a:r>
                <a:rPr lang="de-DE" dirty="0" smtClean="0"/>
                <a:t> </a:t>
              </a:r>
              <a:r>
                <a:rPr lang="de-DE" dirty="0" err="1" smtClean="0"/>
                <a:t>required</a:t>
              </a:r>
              <a:endParaRPr lang="en-US" dirty="0"/>
            </a:p>
          </p:txBody>
        </p:sp>
        <p:sp>
          <p:nvSpPr>
            <p:cNvPr id="79" name="Pfeil nach rechts 78"/>
            <p:cNvSpPr/>
            <p:nvPr/>
          </p:nvSpPr>
          <p:spPr>
            <a:xfrm rot="16200000">
              <a:off x="6571966" y="3489020"/>
              <a:ext cx="661390" cy="53605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Abgerundetes Rechteck 79"/>
            <p:cNvSpPr/>
            <p:nvPr/>
          </p:nvSpPr>
          <p:spPr>
            <a:xfrm>
              <a:off x="9080285" y="4426133"/>
              <a:ext cx="1872208" cy="1080120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Grid</a:t>
              </a:r>
              <a:r>
                <a:rPr lang="de-DE" dirty="0" smtClean="0"/>
                <a:t> </a:t>
              </a:r>
              <a:r>
                <a:rPr lang="de-DE" dirty="0" err="1" smtClean="0"/>
                <a:t>Sufficient</a:t>
              </a:r>
              <a:endParaRPr lang="en-US" dirty="0"/>
            </a:p>
          </p:txBody>
        </p:sp>
        <p:sp>
          <p:nvSpPr>
            <p:cNvPr id="81" name="Pfeil nach rechts 80"/>
            <p:cNvSpPr/>
            <p:nvPr/>
          </p:nvSpPr>
          <p:spPr>
            <a:xfrm>
              <a:off x="8022735" y="4631608"/>
              <a:ext cx="661390" cy="53605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110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Projektvorstellung VIVALDI</a:t>
            </a:r>
            <a:br>
              <a:rPr lang="de-DE" dirty="0" smtClean="0"/>
            </a:br>
            <a:r>
              <a:rPr lang="de-DE" dirty="0" smtClean="0"/>
              <a:t>Motivation und Ziele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34434" y="2708920"/>
            <a:ext cx="11521017" cy="3672830"/>
          </a:xfrm>
        </p:spPr>
        <p:txBody>
          <a:bodyPr/>
          <a:lstStyle/>
          <a:p>
            <a:pPr lvl="1"/>
            <a:r>
              <a:rPr lang="de-DE" dirty="0" smtClean="0"/>
              <a:t>Referenzarchitektur </a:t>
            </a:r>
            <a:r>
              <a:rPr lang="de-DE" dirty="0"/>
              <a:t>für V&amp;V von Sensor bis hin zu Gesamtfahrzeugebene</a:t>
            </a:r>
          </a:p>
          <a:p>
            <a:pPr lvl="1"/>
            <a:r>
              <a:rPr lang="de-DE" dirty="0" smtClean="0"/>
              <a:t>Schwerpunkt auf Sensorik und Umwelteinflüsse</a:t>
            </a:r>
          </a:p>
          <a:p>
            <a:pPr lvl="1"/>
            <a:r>
              <a:rPr lang="de-DE" dirty="0" smtClean="0"/>
              <a:t>Offene Schnittstellen und Standardisierung</a:t>
            </a:r>
          </a:p>
          <a:p>
            <a:pPr lvl="1"/>
            <a:r>
              <a:rPr lang="de-DE" dirty="0" smtClean="0"/>
              <a:t>Reduktion des Testaufwands durch Dekomposition von Testszenarien</a:t>
            </a:r>
          </a:p>
          <a:p>
            <a:pPr lvl="1"/>
            <a:r>
              <a:rPr lang="de-DE" dirty="0" smtClean="0"/>
              <a:t>Implementierung von Modulen einer Referenzarchitektur (bspw. PEGASUS Familie)</a:t>
            </a:r>
          </a:p>
          <a:p>
            <a:pPr lvl="1"/>
            <a:r>
              <a:rPr lang="de-DE" dirty="0" smtClean="0"/>
              <a:t>Erweiterung der SET Level und VVM </a:t>
            </a:r>
            <a:r>
              <a:rPr lang="de-DE" dirty="0"/>
              <a:t>Sensormodelle</a:t>
            </a:r>
          </a:p>
          <a:p>
            <a:pPr lvl="1"/>
            <a:r>
              <a:rPr lang="de-DE" dirty="0"/>
              <a:t>Ableiten von </a:t>
            </a:r>
            <a:r>
              <a:rPr lang="de-DE" dirty="0" smtClean="0"/>
              <a:t>Validierungsanforderungen</a:t>
            </a:r>
          </a:p>
          <a:p>
            <a:pPr lvl="1"/>
            <a:r>
              <a:rPr lang="de-DE" dirty="0" smtClean="0"/>
              <a:t>Effiziente und transparente Validierung für elektronische Komponenten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685AEF3-67C8-4C86-92B8-7A6C202F6A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127" y="595176"/>
            <a:ext cx="655146" cy="625748"/>
          </a:xfrm>
          <a:prstGeom prst="rect">
            <a:avLst/>
          </a:prstGeom>
          <a:noFill/>
        </p:spPr>
      </p:pic>
      <p:sp>
        <p:nvSpPr>
          <p:cNvPr id="5" name="Richtungspfeil 4"/>
          <p:cNvSpPr/>
          <p:nvPr/>
        </p:nvSpPr>
        <p:spPr>
          <a:xfrm>
            <a:off x="551384" y="1772816"/>
            <a:ext cx="5256584" cy="72008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Wie sicher ist sicher genug?</a:t>
            </a:r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5735960" y="1772816"/>
            <a:ext cx="4752528" cy="720080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Wie realistisch ist realistisch genug?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2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lienmaster_neu_allgemein">
  <a:themeElements>
    <a:clrScheme name="FZD_CD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004E8A"/>
      </a:accent1>
      <a:accent2>
        <a:srgbClr val="3374A1"/>
      </a:accent2>
      <a:accent3>
        <a:srgbClr val="66959E"/>
      </a:accent3>
      <a:accent4>
        <a:srgbClr val="99B8D0"/>
      </a:accent4>
      <a:accent5>
        <a:srgbClr val="99A604"/>
      </a:accent5>
      <a:accent6>
        <a:srgbClr val="F5A300"/>
      </a:accent6>
      <a:hlink>
        <a:srgbClr val="FDCA00"/>
      </a:hlink>
      <a:folHlink>
        <a:srgbClr val="CC4C03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9D778D33-AFE1-4E4D-9BDF-052C53BCA97E}" vid="{1BFBF8CF-F65E-47C7-9F28-3F63C2FB5B4B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folienmaster_de_16-9</Template>
  <TotalTime>0</TotalTime>
  <Words>152</Words>
  <Application>Microsoft Office PowerPoint</Application>
  <PresentationFormat>Breitbild</PresentationFormat>
  <Paragraphs>49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Stafford</vt:lpstr>
      <vt:lpstr>Times New Roman</vt:lpstr>
      <vt:lpstr>Wingdings</vt:lpstr>
      <vt:lpstr>Folienmaster_neu_allgemein</vt:lpstr>
      <vt:lpstr>Diskretisierung von Szenarioparametern</vt:lpstr>
      <vt:lpstr>Framework Overview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Grid evaluation</vt:lpstr>
      <vt:lpstr>Projektvorstellung VIVALDI Motivation und Ziele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user</dc:creator>
  <cp:lastModifiedBy>LiangXu</cp:lastModifiedBy>
  <cp:revision>205</cp:revision>
  <dcterms:created xsi:type="dcterms:W3CDTF">2021-03-04T13:18:43Z</dcterms:created>
  <dcterms:modified xsi:type="dcterms:W3CDTF">2022-06-29T14:31:23Z</dcterms:modified>
</cp:coreProperties>
</file>