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87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966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txBody>
          <a:bodyPr/>
          <a:lstStyle/>
          <a:p>
            <a:endParaRPr lang="en-IN" dirty="0"/>
          </a:p>
        </p:txBody>
      </p:sp>
      <p:sp>
        <p:nvSpPr>
          <p:cNvPr id="4" name="Shape 1"/>
          <p:cNvSpPr/>
          <p:nvPr/>
        </p:nvSpPr>
        <p:spPr>
          <a:xfrm>
            <a:off x="9144000" y="0"/>
            <a:ext cx="5486400" cy="8229600"/>
          </a:xfrm>
          <a:prstGeom prst="rect">
            <a:avLst/>
          </a:prstGeom>
          <a:solidFill>
            <a:srgbClr val="E5E0DF"/>
          </a:solidFill>
          <a:ln/>
        </p:spPr>
      </p:sp>
      <p:pic>
        <p:nvPicPr>
          <p:cNvPr id="5" name="Image 1" descr="preencoded.png"/>
          <p:cNvPicPr>
            <a:picLocks noChangeAspect="1"/>
          </p:cNvPicPr>
          <p:nvPr/>
        </p:nvPicPr>
        <p:blipFill>
          <a:blip r:embed="rId4"/>
          <a:stretch>
            <a:fillRect/>
          </a:stretch>
        </p:blipFill>
        <p:spPr>
          <a:xfrm>
            <a:off x="9130860" y="550843"/>
            <a:ext cx="5486400" cy="8229600"/>
          </a:xfrm>
          <a:prstGeom prst="rect">
            <a:avLst/>
          </a:prstGeom>
        </p:spPr>
      </p:pic>
      <p:sp>
        <p:nvSpPr>
          <p:cNvPr id="6" name="Text 2"/>
          <p:cNvSpPr/>
          <p:nvPr/>
        </p:nvSpPr>
        <p:spPr>
          <a:xfrm>
            <a:off x="864037" y="1084183"/>
            <a:ext cx="7415927" cy="3006090"/>
          </a:xfrm>
          <a:prstGeom prst="rect">
            <a:avLst/>
          </a:prstGeom>
          <a:noFill/>
          <a:ln/>
        </p:spPr>
        <p:txBody>
          <a:bodyPr wrap="square" rtlCol="0" anchor="t"/>
          <a:lstStyle/>
          <a:p>
            <a:pPr marL="0" indent="0">
              <a:lnSpc>
                <a:spcPts val="7890"/>
              </a:lnSpc>
              <a:buNone/>
            </a:pPr>
            <a:r>
              <a:rPr lang="en-US" sz="6312" dirty="0">
                <a:solidFill>
                  <a:srgbClr val="FFFFFF"/>
                </a:solidFill>
                <a:latin typeface="Unbounded" pitchFamily="34" charset="0"/>
                <a:ea typeface="Unbounded" pitchFamily="34" charset="-122"/>
                <a:cs typeface="Unbounded" pitchFamily="34" charset="-120"/>
              </a:rPr>
              <a:t>Introduction to Market Basket Analysis</a:t>
            </a:r>
            <a:endParaRPr lang="en-US" sz="6312" dirty="0"/>
          </a:p>
        </p:txBody>
      </p:sp>
      <p:sp>
        <p:nvSpPr>
          <p:cNvPr id="7" name="Text 3"/>
          <p:cNvSpPr/>
          <p:nvPr/>
        </p:nvSpPr>
        <p:spPr>
          <a:xfrm>
            <a:off x="864038" y="4460559"/>
            <a:ext cx="7123192" cy="1708888"/>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 Market basket analysis is a powerful technique that helps retailers uncover hidden insights into customer purchasing behavior. By analyzing the items customers buy together, businesses can optimize their product assortment, pricing, and marketing strategies to drive sales and profitability.</a:t>
            </a:r>
            <a:endParaRPr lang="en-US" sz="1944" dirty="0"/>
          </a:p>
        </p:txBody>
      </p:sp>
      <p:sp>
        <p:nvSpPr>
          <p:cNvPr id="8" name="Shape 4"/>
          <p:cNvSpPr/>
          <p:nvPr/>
        </p:nvSpPr>
        <p:spPr>
          <a:xfrm>
            <a:off x="864037" y="6731913"/>
            <a:ext cx="394930" cy="394930"/>
          </a:xfrm>
          <a:prstGeom prst="roundRect">
            <a:avLst>
              <a:gd name="adj" fmla="val 23151155"/>
            </a:avLst>
          </a:prstGeom>
          <a:solidFill>
            <a:srgbClr val="32BC80"/>
          </a:solidFill>
          <a:ln w="7620">
            <a:solidFill>
              <a:srgbClr val="FFFFFF"/>
            </a:solidFill>
            <a:prstDash val="solid"/>
          </a:ln>
        </p:spPr>
      </p:sp>
      <p:sp>
        <p:nvSpPr>
          <p:cNvPr id="9" name="Text 5"/>
          <p:cNvSpPr/>
          <p:nvPr/>
        </p:nvSpPr>
        <p:spPr>
          <a:xfrm>
            <a:off x="1001554" y="6880622"/>
            <a:ext cx="119777" cy="97512"/>
          </a:xfrm>
          <a:prstGeom prst="rect">
            <a:avLst/>
          </a:prstGeom>
          <a:noFill/>
          <a:ln/>
        </p:spPr>
        <p:txBody>
          <a:bodyPr wrap="none" rtlCol="0" anchor="t"/>
          <a:lstStyle/>
          <a:p>
            <a:pPr marL="0" indent="0" algn="ctr">
              <a:lnSpc>
                <a:spcPts val="768"/>
              </a:lnSpc>
              <a:buNone/>
            </a:pPr>
            <a:r>
              <a:rPr lang="en-US" sz="768" dirty="0">
                <a:solidFill>
                  <a:srgbClr val="3C3838"/>
                </a:solidFill>
                <a:latin typeface="Cabin" pitchFamily="34" charset="0"/>
                <a:ea typeface="Cabin" pitchFamily="34" charset="-122"/>
                <a:cs typeface="Cabin" pitchFamily="34" charset="-120"/>
              </a:rPr>
              <a:t>VV</a:t>
            </a:r>
            <a:endParaRPr lang="en-US" sz="768" dirty="0"/>
          </a:p>
        </p:txBody>
      </p:sp>
      <p:sp>
        <p:nvSpPr>
          <p:cNvPr id="10" name="Text 6"/>
          <p:cNvSpPr/>
          <p:nvPr/>
        </p:nvSpPr>
        <p:spPr>
          <a:xfrm>
            <a:off x="1382316" y="6713458"/>
            <a:ext cx="1873329" cy="431959"/>
          </a:xfrm>
          <a:prstGeom prst="rect">
            <a:avLst/>
          </a:prstGeom>
          <a:noFill/>
          <a:ln/>
        </p:spPr>
        <p:txBody>
          <a:bodyPr wrap="none" rtlCol="0" anchor="t"/>
          <a:lstStyle/>
          <a:p>
            <a:pPr marL="0" indent="0" algn="l">
              <a:lnSpc>
                <a:spcPts val="3402"/>
              </a:lnSpc>
              <a:buNone/>
            </a:pPr>
            <a:r>
              <a:rPr lang="en-US" sz="2430" b="1" dirty="0">
                <a:solidFill>
                  <a:srgbClr val="CAD6DE"/>
                </a:solidFill>
                <a:latin typeface="Cabin" pitchFamily="34" charset="0"/>
                <a:ea typeface="Cabin" pitchFamily="34" charset="-122"/>
                <a:cs typeface="Cabin" pitchFamily="34" charset="-120"/>
              </a:rPr>
              <a:t>By K. Varun (192210536)   P . Naga Surendra(192211536)</a:t>
            </a:r>
            <a:endParaRPr lang="en-US" sz="2430" dirty="0"/>
          </a:p>
        </p:txBody>
      </p:sp>
      <p:pic>
        <p:nvPicPr>
          <p:cNvPr id="11"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pic>
        <p:nvPicPr>
          <p:cNvPr id="15" name="Picture 14">
            <a:extLst>
              <a:ext uri="{FF2B5EF4-FFF2-40B4-BE49-F238E27FC236}">
                <a16:creationId xmlns:a16="http://schemas.microsoft.com/office/drawing/2014/main" id="{F30F53AF-ADA7-FC5A-73F2-81AA008CB28E}"/>
              </a:ext>
            </a:extLst>
          </p:cNvPr>
          <p:cNvPicPr>
            <a:picLocks noChangeAspect="1"/>
          </p:cNvPicPr>
          <p:nvPr/>
        </p:nvPicPr>
        <p:blipFill>
          <a:blip r:embed="rId7"/>
          <a:stretch>
            <a:fillRect/>
          </a:stretch>
        </p:blipFill>
        <p:spPr>
          <a:xfrm>
            <a:off x="9016652" y="1"/>
            <a:ext cx="5600608"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1692473"/>
            <a:ext cx="12692896" cy="1452086"/>
          </a:xfrm>
          <a:prstGeom prst="rect">
            <a:avLst/>
          </a:prstGeom>
          <a:noFill/>
          <a:ln/>
        </p:spPr>
        <p:txBody>
          <a:bodyPr wrap="square" rtlCol="0" anchor="t"/>
          <a:lstStyle/>
          <a:p>
            <a:pPr marL="0" indent="0">
              <a:lnSpc>
                <a:spcPts val="5718"/>
              </a:lnSpc>
              <a:buNone/>
            </a:pPr>
            <a:r>
              <a:rPr lang="en-US" sz="4574" dirty="0">
                <a:solidFill>
                  <a:srgbClr val="FFFFFF"/>
                </a:solidFill>
                <a:latin typeface="Unbounded" pitchFamily="34" charset="0"/>
                <a:ea typeface="Unbounded" pitchFamily="34" charset="-122"/>
                <a:cs typeface="Unbounded" pitchFamily="34" charset="-120"/>
              </a:rPr>
              <a:t>Understanding Customer Purchasing Patterns</a:t>
            </a:r>
            <a:endParaRPr lang="en-US" sz="4574" dirty="0"/>
          </a:p>
        </p:txBody>
      </p:sp>
      <p:sp>
        <p:nvSpPr>
          <p:cNvPr id="5" name="Text 2"/>
          <p:cNvSpPr/>
          <p:nvPr/>
        </p:nvSpPr>
        <p:spPr>
          <a:xfrm>
            <a:off x="968693" y="3761661"/>
            <a:ext cx="3534132"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Basket Composition</a:t>
            </a:r>
            <a:endParaRPr lang="en-US" sz="2287" dirty="0"/>
          </a:p>
        </p:txBody>
      </p:sp>
      <p:sp>
        <p:nvSpPr>
          <p:cNvPr id="6" name="Text 3"/>
          <p:cNvSpPr/>
          <p:nvPr/>
        </p:nvSpPr>
        <p:spPr>
          <a:xfrm>
            <a:off x="968693" y="4371618"/>
            <a:ext cx="3828931" cy="1580198"/>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Analyze the items customers frequently purchase together to identify complementary products and cross-selling opportunities.</a:t>
            </a:r>
            <a:endParaRPr lang="en-US" sz="1944" dirty="0"/>
          </a:p>
        </p:txBody>
      </p:sp>
      <p:sp>
        <p:nvSpPr>
          <p:cNvPr id="7" name="Text 4"/>
          <p:cNvSpPr/>
          <p:nvPr/>
        </p:nvSpPr>
        <p:spPr>
          <a:xfrm>
            <a:off x="5407462" y="3761661"/>
            <a:ext cx="3547229"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Purchase Frequency</a:t>
            </a:r>
            <a:endParaRPr lang="en-US" sz="2287" dirty="0"/>
          </a:p>
        </p:txBody>
      </p:sp>
      <p:sp>
        <p:nvSpPr>
          <p:cNvPr id="8" name="Text 5"/>
          <p:cNvSpPr/>
          <p:nvPr/>
        </p:nvSpPr>
        <p:spPr>
          <a:xfrm>
            <a:off x="5407462" y="4371618"/>
            <a:ext cx="3828931" cy="1580198"/>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Understand how often customers buy specific products or product combinations to forecast demand and optimize inventory.</a:t>
            </a:r>
            <a:endParaRPr lang="en-US" sz="1944" dirty="0"/>
          </a:p>
        </p:txBody>
      </p:sp>
      <p:sp>
        <p:nvSpPr>
          <p:cNvPr id="9" name="Text 6"/>
          <p:cNvSpPr/>
          <p:nvPr/>
        </p:nvSpPr>
        <p:spPr>
          <a:xfrm>
            <a:off x="9846231" y="3761661"/>
            <a:ext cx="3828931" cy="726281"/>
          </a:xfrm>
          <a:prstGeom prst="rect">
            <a:avLst/>
          </a:prstGeom>
          <a:noFill/>
          <a:ln/>
        </p:spPr>
        <p:txBody>
          <a:bodyPr wrap="squar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Customer Segmentation</a:t>
            </a:r>
            <a:endParaRPr lang="en-US" sz="2287" dirty="0"/>
          </a:p>
        </p:txBody>
      </p:sp>
      <p:sp>
        <p:nvSpPr>
          <p:cNvPr id="10" name="Text 7"/>
          <p:cNvSpPr/>
          <p:nvPr/>
        </p:nvSpPr>
        <p:spPr>
          <a:xfrm>
            <a:off x="9846231" y="4734758"/>
            <a:ext cx="3828931" cy="1580198"/>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Group customers based on their purchasing habits to tailor marketing and merchandising strategies for each segment.</a:t>
            </a:r>
            <a:endParaRPr lang="en-US" sz="1944"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784860" y="617101"/>
            <a:ext cx="9403080" cy="1319213"/>
          </a:xfrm>
          <a:prstGeom prst="rect">
            <a:avLst/>
          </a:prstGeom>
          <a:noFill/>
          <a:ln/>
        </p:spPr>
        <p:txBody>
          <a:bodyPr wrap="square" rtlCol="0" anchor="t"/>
          <a:lstStyle/>
          <a:p>
            <a:pPr marL="0" indent="0">
              <a:lnSpc>
                <a:spcPts val="5193"/>
              </a:lnSpc>
              <a:buNone/>
            </a:pPr>
            <a:r>
              <a:rPr lang="en-US" sz="4155" dirty="0">
                <a:solidFill>
                  <a:srgbClr val="FFFFFF"/>
                </a:solidFill>
                <a:latin typeface="Unbounded" pitchFamily="34" charset="0"/>
                <a:ea typeface="Unbounded" pitchFamily="34" charset="-122"/>
                <a:cs typeface="Unbounded" pitchFamily="34" charset="-120"/>
              </a:rPr>
              <a:t>Identifying Associations and Correlations</a:t>
            </a:r>
            <a:endParaRPr lang="en-US" sz="4155" dirty="0"/>
          </a:p>
        </p:txBody>
      </p:sp>
      <p:sp>
        <p:nvSpPr>
          <p:cNvPr id="6" name="Shape 2"/>
          <p:cNvSpPr/>
          <p:nvPr/>
        </p:nvSpPr>
        <p:spPr>
          <a:xfrm>
            <a:off x="1107281" y="2272665"/>
            <a:ext cx="27980" cy="5339715"/>
          </a:xfrm>
          <a:prstGeom prst="rect">
            <a:avLst/>
          </a:prstGeom>
          <a:solidFill>
            <a:srgbClr val="0A988B"/>
          </a:solidFill>
          <a:ln/>
        </p:spPr>
      </p:sp>
      <p:sp>
        <p:nvSpPr>
          <p:cNvPr id="7" name="Shape 3"/>
          <p:cNvSpPr/>
          <p:nvPr/>
        </p:nvSpPr>
        <p:spPr>
          <a:xfrm>
            <a:off x="1373445" y="2763024"/>
            <a:ext cx="784860" cy="27980"/>
          </a:xfrm>
          <a:prstGeom prst="rect">
            <a:avLst/>
          </a:prstGeom>
          <a:solidFill>
            <a:srgbClr val="0A988B"/>
          </a:solidFill>
          <a:ln/>
        </p:spPr>
      </p:sp>
      <p:sp>
        <p:nvSpPr>
          <p:cNvPr id="8" name="Shape 4"/>
          <p:cNvSpPr/>
          <p:nvPr/>
        </p:nvSpPr>
        <p:spPr>
          <a:xfrm>
            <a:off x="868978" y="2524839"/>
            <a:ext cx="504468" cy="504468"/>
          </a:xfrm>
          <a:prstGeom prst="roundRect">
            <a:avLst>
              <a:gd name="adj" fmla="val 13336"/>
            </a:avLst>
          </a:prstGeom>
          <a:solidFill>
            <a:srgbClr val="223D4D"/>
          </a:solidFill>
          <a:ln/>
        </p:spPr>
      </p:sp>
      <p:sp>
        <p:nvSpPr>
          <p:cNvPr id="9" name="Text 5"/>
          <p:cNvSpPr/>
          <p:nvPr/>
        </p:nvSpPr>
        <p:spPr>
          <a:xfrm>
            <a:off x="1046619" y="2618780"/>
            <a:ext cx="149066" cy="316587"/>
          </a:xfrm>
          <a:prstGeom prst="rect">
            <a:avLst/>
          </a:prstGeom>
          <a:noFill/>
          <a:ln/>
        </p:spPr>
        <p:txBody>
          <a:bodyPr wrap="none" rtlCol="0" anchor="t"/>
          <a:lstStyle/>
          <a:p>
            <a:pPr marL="0" indent="0" algn="ctr">
              <a:lnSpc>
                <a:spcPts val="2493"/>
              </a:lnSpc>
              <a:buNone/>
            </a:pPr>
            <a:r>
              <a:rPr lang="en-US" sz="2493" dirty="0">
                <a:solidFill>
                  <a:srgbClr val="FFFFFF"/>
                </a:solidFill>
                <a:latin typeface="Unbounded" pitchFamily="34" charset="0"/>
                <a:ea typeface="Unbounded" pitchFamily="34" charset="-122"/>
                <a:cs typeface="Unbounded" pitchFamily="34" charset="-120"/>
              </a:rPr>
              <a:t>1</a:t>
            </a:r>
            <a:endParaRPr lang="en-US" sz="2493" dirty="0"/>
          </a:p>
        </p:txBody>
      </p:sp>
      <p:sp>
        <p:nvSpPr>
          <p:cNvPr id="10" name="Text 6"/>
          <p:cNvSpPr/>
          <p:nvPr/>
        </p:nvSpPr>
        <p:spPr>
          <a:xfrm>
            <a:off x="2354580" y="2496860"/>
            <a:ext cx="2794159" cy="329803"/>
          </a:xfrm>
          <a:prstGeom prst="rect">
            <a:avLst/>
          </a:prstGeom>
          <a:noFill/>
          <a:ln/>
        </p:spPr>
        <p:txBody>
          <a:bodyPr wrap="none" rtlCol="0" anchor="t"/>
          <a:lstStyle/>
          <a:p>
            <a:pPr marL="0" indent="0" algn="l">
              <a:lnSpc>
                <a:spcPts val="2597"/>
              </a:lnSpc>
              <a:buNone/>
            </a:pPr>
            <a:r>
              <a:rPr lang="en-US" sz="2077" dirty="0">
                <a:solidFill>
                  <a:srgbClr val="FFFFFF"/>
                </a:solidFill>
                <a:latin typeface="Unbounded" pitchFamily="34" charset="0"/>
                <a:ea typeface="Unbounded" pitchFamily="34" charset="-122"/>
                <a:cs typeface="Unbounded" pitchFamily="34" charset="-120"/>
              </a:rPr>
              <a:t>Association Rules</a:t>
            </a:r>
            <a:endParaRPr lang="en-US" sz="2077" dirty="0"/>
          </a:p>
        </p:txBody>
      </p:sp>
      <p:sp>
        <p:nvSpPr>
          <p:cNvPr id="11" name="Text 7"/>
          <p:cNvSpPr/>
          <p:nvPr/>
        </p:nvSpPr>
        <p:spPr>
          <a:xfrm>
            <a:off x="2354580" y="2961203"/>
            <a:ext cx="4198620" cy="1153597"/>
          </a:xfrm>
          <a:prstGeom prst="rect">
            <a:avLst/>
          </a:prstGeom>
          <a:noFill/>
          <a:ln/>
        </p:spPr>
        <p:txBody>
          <a:bodyPr wrap="square" rtlCol="0" anchor="t"/>
          <a:lstStyle/>
          <a:p>
            <a:pPr marL="0" indent="0" algn="l">
              <a:lnSpc>
                <a:spcPts val="2825"/>
              </a:lnSpc>
              <a:buNone/>
            </a:pPr>
            <a:r>
              <a:rPr lang="en-US" sz="1766" dirty="0">
                <a:solidFill>
                  <a:srgbClr val="CAD6DE"/>
                </a:solidFill>
                <a:latin typeface="Cabin" pitchFamily="34" charset="0"/>
                <a:ea typeface="Cabin" pitchFamily="34" charset="-122"/>
                <a:cs typeface="Cabin" pitchFamily="34" charset="-120"/>
              </a:rPr>
              <a:t>Discover which products are frequently purchased together and the strength of their relationship.</a:t>
            </a:r>
            <a:endParaRPr lang="en-US" sz="1766" dirty="0"/>
          </a:p>
        </p:txBody>
      </p:sp>
      <p:sp>
        <p:nvSpPr>
          <p:cNvPr id="12" name="Shape 8"/>
          <p:cNvSpPr/>
          <p:nvPr/>
        </p:nvSpPr>
        <p:spPr>
          <a:xfrm>
            <a:off x="1373445" y="4617660"/>
            <a:ext cx="784860" cy="27980"/>
          </a:xfrm>
          <a:prstGeom prst="rect">
            <a:avLst/>
          </a:prstGeom>
          <a:solidFill>
            <a:srgbClr val="0A988B"/>
          </a:solidFill>
          <a:ln/>
        </p:spPr>
      </p:sp>
      <p:sp>
        <p:nvSpPr>
          <p:cNvPr id="13" name="Shape 9"/>
          <p:cNvSpPr/>
          <p:nvPr/>
        </p:nvSpPr>
        <p:spPr>
          <a:xfrm>
            <a:off x="868978" y="4379476"/>
            <a:ext cx="504468" cy="504468"/>
          </a:xfrm>
          <a:prstGeom prst="roundRect">
            <a:avLst>
              <a:gd name="adj" fmla="val 13336"/>
            </a:avLst>
          </a:prstGeom>
          <a:solidFill>
            <a:srgbClr val="223D4D"/>
          </a:solidFill>
          <a:ln/>
        </p:spPr>
      </p:sp>
      <p:sp>
        <p:nvSpPr>
          <p:cNvPr id="14" name="Text 10"/>
          <p:cNvSpPr/>
          <p:nvPr/>
        </p:nvSpPr>
        <p:spPr>
          <a:xfrm>
            <a:off x="996255" y="4473416"/>
            <a:ext cx="249793" cy="316587"/>
          </a:xfrm>
          <a:prstGeom prst="rect">
            <a:avLst/>
          </a:prstGeom>
          <a:noFill/>
          <a:ln/>
        </p:spPr>
        <p:txBody>
          <a:bodyPr wrap="none" rtlCol="0" anchor="t"/>
          <a:lstStyle/>
          <a:p>
            <a:pPr marL="0" indent="0" algn="ctr">
              <a:lnSpc>
                <a:spcPts val="2493"/>
              </a:lnSpc>
              <a:buNone/>
            </a:pPr>
            <a:r>
              <a:rPr lang="en-US" sz="2493" dirty="0">
                <a:solidFill>
                  <a:srgbClr val="FFFFFF"/>
                </a:solidFill>
                <a:latin typeface="Unbounded" pitchFamily="34" charset="0"/>
                <a:ea typeface="Unbounded" pitchFamily="34" charset="-122"/>
                <a:cs typeface="Unbounded" pitchFamily="34" charset="-120"/>
              </a:rPr>
              <a:t>2</a:t>
            </a:r>
            <a:endParaRPr lang="en-US" sz="2493" dirty="0"/>
          </a:p>
        </p:txBody>
      </p:sp>
      <p:sp>
        <p:nvSpPr>
          <p:cNvPr id="15" name="Text 11"/>
          <p:cNvSpPr/>
          <p:nvPr/>
        </p:nvSpPr>
        <p:spPr>
          <a:xfrm>
            <a:off x="2354580" y="4351496"/>
            <a:ext cx="3125748" cy="329803"/>
          </a:xfrm>
          <a:prstGeom prst="rect">
            <a:avLst/>
          </a:prstGeom>
          <a:noFill/>
          <a:ln/>
        </p:spPr>
        <p:txBody>
          <a:bodyPr wrap="none" rtlCol="0" anchor="t"/>
          <a:lstStyle/>
          <a:p>
            <a:pPr marL="0" indent="0" algn="l">
              <a:lnSpc>
                <a:spcPts val="2597"/>
              </a:lnSpc>
              <a:buNone/>
            </a:pPr>
            <a:r>
              <a:rPr lang="en-US" sz="2077" dirty="0">
                <a:solidFill>
                  <a:srgbClr val="FFFFFF"/>
                </a:solidFill>
                <a:latin typeface="Unbounded" pitchFamily="34" charset="0"/>
                <a:ea typeface="Unbounded" pitchFamily="34" charset="-122"/>
                <a:cs typeface="Unbounded" pitchFamily="34" charset="-120"/>
              </a:rPr>
              <a:t>Lift and Confidence</a:t>
            </a:r>
            <a:endParaRPr lang="en-US" sz="2077" dirty="0"/>
          </a:p>
        </p:txBody>
      </p:sp>
      <p:sp>
        <p:nvSpPr>
          <p:cNvPr id="16" name="Text 12"/>
          <p:cNvSpPr/>
          <p:nvPr/>
        </p:nvSpPr>
        <p:spPr>
          <a:xfrm>
            <a:off x="2354580" y="4815840"/>
            <a:ext cx="7833360" cy="717709"/>
          </a:xfrm>
          <a:prstGeom prst="rect">
            <a:avLst/>
          </a:prstGeom>
          <a:noFill/>
          <a:ln/>
        </p:spPr>
        <p:txBody>
          <a:bodyPr wrap="square" rtlCol="0" anchor="t"/>
          <a:lstStyle/>
          <a:p>
            <a:pPr marL="0" indent="0" algn="l">
              <a:lnSpc>
                <a:spcPts val="2825"/>
              </a:lnSpc>
              <a:buNone/>
            </a:pPr>
            <a:r>
              <a:rPr lang="en-US" sz="1766" dirty="0">
                <a:solidFill>
                  <a:srgbClr val="CAD6DE"/>
                </a:solidFill>
                <a:latin typeface="Cabin" pitchFamily="34" charset="0"/>
                <a:ea typeface="Cabin" pitchFamily="34" charset="-122"/>
                <a:cs typeface="Cabin" pitchFamily="34" charset="-120"/>
              </a:rPr>
              <a:t>Measure the likelihood of one product being purchased given another to prioritize promotional opportunities.</a:t>
            </a:r>
            <a:endParaRPr lang="en-US" sz="1766" dirty="0"/>
          </a:p>
        </p:txBody>
      </p:sp>
      <p:sp>
        <p:nvSpPr>
          <p:cNvPr id="17" name="Shape 13"/>
          <p:cNvSpPr/>
          <p:nvPr/>
        </p:nvSpPr>
        <p:spPr>
          <a:xfrm>
            <a:off x="1373445" y="6472297"/>
            <a:ext cx="784860" cy="27980"/>
          </a:xfrm>
          <a:prstGeom prst="rect">
            <a:avLst/>
          </a:prstGeom>
          <a:solidFill>
            <a:srgbClr val="0A988B"/>
          </a:solidFill>
          <a:ln/>
        </p:spPr>
      </p:sp>
      <p:sp>
        <p:nvSpPr>
          <p:cNvPr id="18" name="Shape 14"/>
          <p:cNvSpPr/>
          <p:nvPr/>
        </p:nvSpPr>
        <p:spPr>
          <a:xfrm>
            <a:off x="868978" y="6234113"/>
            <a:ext cx="504468" cy="504468"/>
          </a:xfrm>
          <a:prstGeom prst="roundRect">
            <a:avLst>
              <a:gd name="adj" fmla="val 13336"/>
            </a:avLst>
          </a:prstGeom>
          <a:solidFill>
            <a:srgbClr val="223D4D"/>
          </a:solidFill>
          <a:ln/>
        </p:spPr>
      </p:sp>
      <p:sp>
        <p:nvSpPr>
          <p:cNvPr id="19" name="Text 15"/>
          <p:cNvSpPr/>
          <p:nvPr/>
        </p:nvSpPr>
        <p:spPr>
          <a:xfrm>
            <a:off x="993874" y="6328053"/>
            <a:ext cx="254556" cy="316587"/>
          </a:xfrm>
          <a:prstGeom prst="rect">
            <a:avLst/>
          </a:prstGeom>
          <a:noFill/>
          <a:ln/>
        </p:spPr>
        <p:txBody>
          <a:bodyPr wrap="none" rtlCol="0" anchor="t"/>
          <a:lstStyle/>
          <a:p>
            <a:pPr marL="0" indent="0" algn="ctr">
              <a:lnSpc>
                <a:spcPts val="2493"/>
              </a:lnSpc>
              <a:buNone/>
            </a:pPr>
            <a:r>
              <a:rPr lang="en-US" sz="2493" dirty="0">
                <a:solidFill>
                  <a:srgbClr val="FFFFFF"/>
                </a:solidFill>
                <a:latin typeface="Unbounded" pitchFamily="34" charset="0"/>
                <a:ea typeface="Unbounded" pitchFamily="34" charset="-122"/>
                <a:cs typeface="Unbounded" pitchFamily="34" charset="-120"/>
              </a:rPr>
              <a:t>3</a:t>
            </a:r>
            <a:endParaRPr lang="en-US" sz="2493" dirty="0"/>
          </a:p>
        </p:txBody>
      </p:sp>
      <p:sp>
        <p:nvSpPr>
          <p:cNvPr id="20" name="Text 16"/>
          <p:cNvSpPr/>
          <p:nvPr/>
        </p:nvSpPr>
        <p:spPr>
          <a:xfrm>
            <a:off x="2354580" y="6206133"/>
            <a:ext cx="4623911" cy="329803"/>
          </a:xfrm>
          <a:prstGeom prst="rect">
            <a:avLst/>
          </a:prstGeom>
          <a:noFill/>
          <a:ln/>
        </p:spPr>
        <p:txBody>
          <a:bodyPr wrap="none" rtlCol="0" anchor="t"/>
          <a:lstStyle/>
          <a:p>
            <a:pPr marL="0" indent="0" algn="l">
              <a:lnSpc>
                <a:spcPts val="2597"/>
              </a:lnSpc>
              <a:buNone/>
            </a:pPr>
            <a:r>
              <a:rPr lang="en-US" sz="2077" dirty="0">
                <a:solidFill>
                  <a:srgbClr val="FFFFFF"/>
                </a:solidFill>
                <a:latin typeface="Unbounded" pitchFamily="34" charset="0"/>
                <a:ea typeface="Unbounded" pitchFamily="34" charset="-122"/>
                <a:cs typeface="Unbounded" pitchFamily="34" charset="-120"/>
              </a:rPr>
              <a:t>Clustering and Segmentation</a:t>
            </a:r>
            <a:endParaRPr lang="en-US" sz="2077" dirty="0"/>
          </a:p>
        </p:txBody>
      </p:sp>
      <p:sp>
        <p:nvSpPr>
          <p:cNvPr id="21" name="Text 17"/>
          <p:cNvSpPr/>
          <p:nvPr/>
        </p:nvSpPr>
        <p:spPr>
          <a:xfrm>
            <a:off x="2354580" y="6670477"/>
            <a:ext cx="7833360" cy="717709"/>
          </a:xfrm>
          <a:prstGeom prst="rect">
            <a:avLst/>
          </a:prstGeom>
          <a:noFill/>
          <a:ln/>
        </p:spPr>
        <p:txBody>
          <a:bodyPr wrap="square" rtlCol="0" anchor="t"/>
          <a:lstStyle/>
          <a:p>
            <a:pPr marL="0" indent="0" algn="l">
              <a:lnSpc>
                <a:spcPts val="2825"/>
              </a:lnSpc>
              <a:buNone/>
            </a:pPr>
            <a:r>
              <a:rPr lang="en-US" sz="1766" dirty="0">
                <a:solidFill>
                  <a:srgbClr val="CAD6DE"/>
                </a:solidFill>
                <a:latin typeface="Cabin" pitchFamily="34" charset="0"/>
                <a:ea typeface="Cabin" pitchFamily="34" charset="-122"/>
                <a:cs typeface="Cabin" pitchFamily="34" charset="-120"/>
              </a:rPr>
              <a:t>Group products and customers based on their purchasing patterns to identify key affinities.</a:t>
            </a:r>
            <a:endParaRPr lang="en-US" sz="1766" dirty="0"/>
          </a:p>
        </p:txBody>
      </p:sp>
      <p:pic>
        <p:nvPicPr>
          <p:cNvPr id="22"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25" name="Picture 24">
            <a:extLst>
              <a:ext uri="{FF2B5EF4-FFF2-40B4-BE49-F238E27FC236}">
                <a16:creationId xmlns:a16="http://schemas.microsoft.com/office/drawing/2014/main" id="{764F4CBC-050C-2FA6-5D96-D35E65A6FA5E}"/>
              </a:ext>
            </a:extLst>
          </p:cNvPr>
          <p:cNvPicPr>
            <a:picLocks noChangeAspect="1"/>
          </p:cNvPicPr>
          <p:nvPr/>
        </p:nvPicPr>
        <p:blipFill>
          <a:blip r:embed="rId6"/>
          <a:stretch>
            <a:fillRect/>
          </a:stretch>
        </p:blipFill>
        <p:spPr>
          <a:xfrm>
            <a:off x="7538232" y="1466154"/>
            <a:ext cx="5640942" cy="33834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1223486"/>
            <a:ext cx="12692896" cy="1452086"/>
          </a:xfrm>
          <a:prstGeom prst="rect">
            <a:avLst/>
          </a:prstGeom>
          <a:noFill/>
          <a:ln/>
        </p:spPr>
        <p:txBody>
          <a:bodyPr wrap="square" rtlCol="0" anchor="t"/>
          <a:lstStyle/>
          <a:p>
            <a:pPr marL="0" indent="0">
              <a:lnSpc>
                <a:spcPts val="5718"/>
              </a:lnSpc>
              <a:buNone/>
            </a:pPr>
            <a:r>
              <a:rPr lang="en-US" sz="4574" dirty="0">
                <a:solidFill>
                  <a:srgbClr val="FFFFFF"/>
                </a:solidFill>
                <a:latin typeface="Unbounded" pitchFamily="34" charset="0"/>
                <a:ea typeface="Unbounded" pitchFamily="34" charset="-122"/>
                <a:cs typeface="Unbounded" pitchFamily="34" charset="-120"/>
              </a:rPr>
              <a:t>Applying Market Basket Analysis to Retail</a:t>
            </a:r>
            <a:endParaRPr lang="en-US" sz="4574" dirty="0"/>
          </a:p>
        </p:txBody>
      </p:sp>
      <p:sp>
        <p:nvSpPr>
          <p:cNvPr id="5" name="Shape 2"/>
          <p:cNvSpPr/>
          <p:nvPr/>
        </p:nvSpPr>
        <p:spPr>
          <a:xfrm>
            <a:off x="968693" y="3169325"/>
            <a:ext cx="6223040" cy="1794986"/>
          </a:xfrm>
          <a:prstGeom prst="roundRect">
            <a:avLst>
              <a:gd name="adj" fmla="val 4126"/>
            </a:avLst>
          </a:prstGeom>
          <a:solidFill>
            <a:srgbClr val="223D4D"/>
          </a:solidFill>
          <a:ln/>
        </p:spPr>
      </p:sp>
      <p:sp>
        <p:nvSpPr>
          <p:cNvPr id="6" name="Text 3"/>
          <p:cNvSpPr/>
          <p:nvPr/>
        </p:nvSpPr>
        <p:spPr>
          <a:xfrm>
            <a:off x="1215509" y="3416141"/>
            <a:ext cx="3999667"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Optimizing Shelf Space</a:t>
            </a:r>
            <a:endParaRPr lang="en-US" sz="2287" dirty="0"/>
          </a:p>
        </p:txBody>
      </p:sp>
      <p:sp>
        <p:nvSpPr>
          <p:cNvPr id="7" name="Text 4"/>
          <p:cNvSpPr/>
          <p:nvPr/>
        </p:nvSpPr>
        <p:spPr>
          <a:xfrm>
            <a:off x="1215509" y="3927396"/>
            <a:ext cx="5729407" cy="790099"/>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Merchandise complementary products together to increase basket size and impulse purchases.</a:t>
            </a:r>
            <a:endParaRPr lang="en-US" sz="1944" dirty="0"/>
          </a:p>
        </p:txBody>
      </p:sp>
      <p:sp>
        <p:nvSpPr>
          <p:cNvPr id="8" name="Shape 5"/>
          <p:cNvSpPr/>
          <p:nvPr/>
        </p:nvSpPr>
        <p:spPr>
          <a:xfrm>
            <a:off x="7438549" y="3169325"/>
            <a:ext cx="6223040" cy="1794986"/>
          </a:xfrm>
          <a:prstGeom prst="roundRect">
            <a:avLst>
              <a:gd name="adj" fmla="val 4126"/>
            </a:avLst>
          </a:prstGeom>
          <a:solidFill>
            <a:srgbClr val="223D4D"/>
          </a:solidFill>
          <a:ln/>
        </p:spPr>
      </p:sp>
      <p:sp>
        <p:nvSpPr>
          <p:cNvPr id="9" name="Text 6"/>
          <p:cNvSpPr/>
          <p:nvPr/>
        </p:nvSpPr>
        <p:spPr>
          <a:xfrm>
            <a:off x="7685365" y="3416141"/>
            <a:ext cx="4347805"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Bundling and Promotions</a:t>
            </a:r>
            <a:endParaRPr lang="en-US" sz="2287" dirty="0"/>
          </a:p>
        </p:txBody>
      </p:sp>
      <p:sp>
        <p:nvSpPr>
          <p:cNvPr id="10" name="Text 7"/>
          <p:cNvSpPr/>
          <p:nvPr/>
        </p:nvSpPr>
        <p:spPr>
          <a:xfrm>
            <a:off x="7685365" y="3927396"/>
            <a:ext cx="5729407" cy="790099"/>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Create effective product bundles and targeted promotions based on purchase associations.</a:t>
            </a:r>
            <a:endParaRPr lang="en-US" sz="1944" dirty="0"/>
          </a:p>
        </p:txBody>
      </p:sp>
      <p:sp>
        <p:nvSpPr>
          <p:cNvPr id="11" name="Shape 8"/>
          <p:cNvSpPr/>
          <p:nvPr/>
        </p:nvSpPr>
        <p:spPr>
          <a:xfrm>
            <a:off x="968693" y="5211128"/>
            <a:ext cx="6223040" cy="1794986"/>
          </a:xfrm>
          <a:prstGeom prst="roundRect">
            <a:avLst>
              <a:gd name="adj" fmla="val 4126"/>
            </a:avLst>
          </a:prstGeom>
          <a:solidFill>
            <a:srgbClr val="223D4D"/>
          </a:solidFill>
          <a:ln/>
        </p:spPr>
      </p:sp>
      <p:sp>
        <p:nvSpPr>
          <p:cNvPr id="12" name="Text 9"/>
          <p:cNvSpPr/>
          <p:nvPr/>
        </p:nvSpPr>
        <p:spPr>
          <a:xfrm>
            <a:off x="1215509" y="5457944"/>
            <a:ext cx="5583674"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Personalized Recommendations</a:t>
            </a:r>
            <a:endParaRPr lang="en-US" sz="2287" dirty="0"/>
          </a:p>
        </p:txBody>
      </p:sp>
      <p:sp>
        <p:nvSpPr>
          <p:cNvPr id="13" name="Text 10"/>
          <p:cNvSpPr/>
          <p:nvPr/>
        </p:nvSpPr>
        <p:spPr>
          <a:xfrm>
            <a:off x="1215509" y="5969198"/>
            <a:ext cx="5729407" cy="790099"/>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Suggest relevant add-on items to customers based on their past purchases and behaviors.</a:t>
            </a:r>
            <a:endParaRPr lang="en-US" sz="1944" dirty="0"/>
          </a:p>
        </p:txBody>
      </p:sp>
      <p:sp>
        <p:nvSpPr>
          <p:cNvPr id="14" name="Shape 11"/>
          <p:cNvSpPr/>
          <p:nvPr/>
        </p:nvSpPr>
        <p:spPr>
          <a:xfrm>
            <a:off x="7438549" y="5211128"/>
            <a:ext cx="6223040" cy="1794986"/>
          </a:xfrm>
          <a:prstGeom prst="roundRect">
            <a:avLst>
              <a:gd name="adj" fmla="val 4126"/>
            </a:avLst>
          </a:prstGeom>
          <a:solidFill>
            <a:srgbClr val="223D4D"/>
          </a:solidFill>
          <a:ln/>
        </p:spPr>
      </p:sp>
      <p:sp>
        <p:nvSpPr>
          <p:cNvPr id="15" name="Text 12"/>
          <p:cNvSpPr/>
          <p:nvPr/>
        </p:nvSpPr>
        <p:spPr>
          <a:xfrm>
            <a:off x="7685365" y="5457944"/>
            <a:ext cx="4072533"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Inventory Management</a:t>
            </a:r>
            <a:endParaRPr lang="en-US" sz="2287" dirty="0"/>
          </a:p>
        </p:txBody>
      </p:sp>
      <p:sp>
        <p:nvSpPr>
          <p:cNvPr id="16" name="Text 13"/>
          <p:cNvSpPr/>
          <p:nvPr/>
        </p:nvSpPr>
        <p:spPr>
          <a:xfrm>
            <a:off x="7685365" y="5969198"/>
            <a:ext cx="5729407" cy="790099"/>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Forecast demand and optimize inventory levels to avoid stockouts and excess inventory.</a:t>
            </a:r>
            <a:endParaRPr lang="en-US" sz="1944"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1439466"/>
            <a:ext cx="12692896" cy="1452086"/>
          </a:xfrm>
          <a:prstGeom prst="rect">
            <a:avLst/>
          </a:prstGeom>
          <a:noFill/>
          <a:ln/>
        </p:spPr>
        <p:txBody>
          <a:bodyPr wrap="square" rtlCol="0" anchor="t"/>
          <a:lstStyle/>
          <a:p>
            <a:pPr marL="0" indent="0">
              <a:lnSpc>
                <a:spcPts val="5718"/>
              </a:lnSpc>
              <a:buNone/>
            </a:pPr>
            <a:r>
              <a:rPr lang="en-US" sz="4574" dirty="0">
                <a:solidFill>
                  <a:srgbClr val="FFFFFF"/>
                </a:solidFill>
                <a:latin typeface="Unbounded" pitchFamily="34" charset="0"/>
                <a:ea typeface="Unbounded" pitchFamily="34" charset="-122"/>
                <a:cs typeface="Unbounded" pitchFamily="34" charset="-120"/>
              </a:rPr>
              <a:t>Improving Inventory Management and Merchandising</a:t>
            </a:r>
            <a:endParaRPr lang="en-US" sz="4574" dirty="0"/>
          </a:p>
        </p:txBody>
      </p:sp>
      <p:sp>
        <p:nvSpPr>
          <p:cNvPr id="5" name="Shape 2"/>
          <p:cNvSpPr/>
          <p:nvPr/>
        </p:nvSpPr>
        <p:spPr>
          <a:xfrm>
            <a:off x="968693" y="3662958"/>
            <a:ext cx="555427" cy="555427"/>
          </a:xfrm>
          <a:prstGeom prst="roundRect">
            <a:avLst>
              <a:gd name="adj" fmla="val 13335"/>
            </a:avLst>
          </a:prstGeom>
          <a:solidFill>
            <a:srgbClr val="223D4D"/>
          </a:solidFill>
          <a:ln/>
        </p:spPr>
      </p:sp>
      <p:sp>
        <p:nvSpPr>
          <p:cNvPr id="6" name="Text 3"/>
          <p:cNvSpPr/>
          <p:nvPr/>
        </p:nvSpPr>
        <p:spPr>
          <a:xfrm>
            <a:off x="1164312" y="3766423"/>
            <a:ext cx="164187" cy="348496"/>
          </a:xfrm>
          <a:prstGeom prst="rect">
            <a:avLst/>
          </a:prstGeom>
          <a:noFill/>
          <a:ln/>
        </p:spPr>
        <p:txBody>
          <a:bodyPr wrap="none" rtlCol="0" anchor="t"/>
          <a:lstStyle/>
          <a:p>
            <a:pPr marL="0" indent="0" algn="ctr">
              <a:lnSpc>
                <a:spcPts val="2744"/>
              </a:lnSpc>
              <a:buNone/>
            </a:pPr>
            <a:r>
              <a:rPr lang="en-US" sz="2744" dirty="0">
                <a:solidFill>
                  <a:srgbClr val="FFFFFF"/>
                </a:solidFill>
                <a:latin typeface="Unbounded" pitchFamily="34" charset="0"/>
                <a:ea typeface="Unbounded" pitchFamily="34" charset="-122"/>
                <a:cs typeface="Unbounded" pitchFamily="34" charset="-120"/>
              </a:rPr>
              <a:t>1</a:t>
            </a:r>
            <a:endParaRPr lang="en-US" sz="2744" dirty="0"/>
          </a:p>
        </p:txBody>
      </p:sp>
      <p:sp>
        <p:nvSpPr>
          <p:cNvPr id="7" name="Text 4"/>
          <p:cNvSpPr/>
          <p:nvPr/>
        </p:nvSpPr>
        <p:spPr>
          <a:xfrm>
            <a:off x="1770936" y="3662958"/>
            <a:ext cx="3650933"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Demand Forecasting</a:t>
            </a:r>
            <a:endParaRPr lang="en-US" sz="2287" dirty="0"/>
          </a:p>
        </p:txBody>
      </p:sp>
      <p:sp>
        <p:nvSpPr>
          <p:cNvPr id="8" name="Text 5"/>
          <p:cNvSpPr/>
          <p:nvPr/>
        </p:nvSpPr>
        <p:spPr>
          <a:xfrm>
            <a:off x="1770936" y="4174212"/>
            <a:ext cx="5420797" cy="790099"/>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Predict future sales of products and product combinations to optimize inventory levels.</a:t>
            </a:r>
            <a:endParaRPr lang="en-US" sz="1944" dirty="0"/>
          </a:p>
        </p:txBody>
      </p:sp>
      <p:sp>
        <p:nvSpPr>
          <p:cNvPr id="9" name="Shape 6"/>
          <p:cNvSpPr/>
          <p:nvPr/>
        </p:nvSpPr>
        <p:spPr>
          <a:xfrm>
            <a:off x="7438549" y="3662958"/>
            <a:ext cx="555427" cy="555427"/>
          </a:xfrm>
          <a:prstGeom prst="roundRect">
            <a:avLst>
              <a:gd name="adj" fmla="val 13335"/>
            </a:avLst>
          </a:prstGeom>
          <a:solidFill>
            <a:srgbClr val="223D4D"/>
          </a:solidFill>
          <a:ln/>
        </p:spPr>
      </p:sp>
      <p:sp>
        <p:nvSpPr>
          <p:cNvPr id="10" name="Text 7"/>
          <p:cNvSpPr/>
          <p:nvPr/>
        </p:nvSpPr>
        <p:spPr>
          <a:xfrm>
            <a:off x="7578685" y="3766423"/>
            <a:ext cx="275034" cy="348496"/>
          </a:xfrm>
          <a:prstGeom prst="rect">
            <a:avLst/>
          </a:prstGeom>
          <a:noFill/>
          <a:ln/>
        </p:spPr>
        <p:txBody>
          <a:bodyPr wrap="none" rtlCol="0" anchor="t"/>
          <a:lstStyle/>
          <a:p>
            <a:pPr marL="0" indent="0" algn="ctr">
              <a:lnSpc>
                <a:spcPts val="2744"/>
              </a:lnSpc>
              <a:buNone/>
            </a:pPr>
            <a:r>
              <a:rPr lang="en-US" sz="2744" dirty="0">
                <a:solidFill>
                  <a:srgbClr val="FFFFFF"/>
                </a:solidFill>
                <a:latin typeface="Unbounded" pitchFamily="34" charset="0"/>
                <a:ea typeface="Unbounded" pitchFamily="34" charset="-122"/>
                <a:cs typeface="Unbounded" pitchFamily="34" charset="-120"/>
              </a:rPr>
              <a:t>2</a:t>
            </a:r>
            <a:endParaRPr lang="en-US" sz="2744" dirty="0"/>
          </a:p>
        </p:txBody>
      </p:sp>
      <p:sp>
        <p:nvSpPr>
          <p:cNvPr id="11" name="Text 8"/>
          <p:cNvSpPr/>
          <p:nvPr/>
        </p:nvSpPr>
        <p:spPr>
          <a:xfrm>
            <a:off x="8240792" y="3662958"/>
            <a:ext cx="3341846"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Product Placement</a:t>
            </a:r>
            <a:endParaRPr lang="en-US" sz="2287" dirty="0"/>
          </a:p>
        </p:txBody>
      </p:sp>
      <p:sp>
        <p:nvSpPr>
          <p:cNvPr id="12" name="Text 9"/>
          <p:cNvSpPr/>
          <p:nvPr/>
        </p:nvSpPr>
        <p:spPr>
          <a:xfrm>
            <a:off x="8240792" y="4174212"/>
            <a:ext cx="5420797" cy="790099"/>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Strategically place complementary products together to increase cross-selling and upselling.</a:t>
            </a:r>
            <a:endParaRPr lang="en-US" sz="1944" dirty="0"/>
          </a:p>
        </p:txBody>
      </p:sp>
      <p:sp>
        <p:nvSpPr>
          <p:cNvPr id="13" name="Shape 10"/>
          <p:cNvSpPr/>
          <p:nvPr/>
        </p:nvSpPr>
        <p:spPr>
          <a:xfrm>
            <a:off x="968693" y="5488781"/>
            <a:ext cx="555427" cy="555427"/>
          </a:xfrm>
          <a:prstGeom prst="roundRect">
            <a:avLst>
              <a:gd name="adj" fmla="val 13335"/>
            </a:avLst>
          </a:prstGeom>
          <a:solidFill>
            <a:srgbClr val="223D4D"/>
          </a:solidFill>
          <a:ln/>
        </p:spPr>
      </p:sp>
      <p:sp>
        <p:nvSpPr>
          <p:cNvPr id="14" name="Text 11"/>
          <p:cNvSpPr/>
          <p:nvPr/>
        </p:nvSpPr>
        <p:spPr>
          <a:xfrm>
            <a:off x="1106210" y="5592247"/>
            <a:ext cx="280273" cy="348496"/>
          </a:xfrm>
          <a:prstGeom prst="rect">
            <a:avLst/>
          </a:prstGeom>
          <a:noFill/>
          <a:ln/>
        </p:spPr>
        <p:txBody>
          <a:bodyPr wrap="none" rtlCol="0" anchor="t"/>
          <a:lstStyle/>
          <a:p>
            <a:pPr marL="0" indent="0" algn="ctr">
              <a:lnSpc>
                <a:spcPts val="2744"/>
              </a:lnSpc>
              <a:buNone/>
            </a:pPr>
            <a:r>
              <a:rPr lang="en-US" sz="2744" dirty="0">
                <a:solidFill>
                  <a:srgbClr val="FFFFFF"/>
                </a:solidFill>
                <a:latin typeface="Unbounded" pitchFamily="34" charset="0"/>
                <a:ea typeface="Unbounded" pitchFamily="34" charset="-122"/>
                <a:cs typeface="Unbounded" pitchFamily="34" charset="-120"/>
              </a:rPr>
              <a:t>3</a:t>
            </a:r>
            <a:endParaRPr lang="en-US" sz="2744" dirty="0"/>
          </a:p>
        </p:txBody>
      </p:sp>
      <p:sp>
        <p:nvSpPr>
          <p:cNvPr id="15" name="Text 12"/>
          <p:cNvSpPr/>
          <p:nvPr/>
        </p:nvSpPr>
        <p:spPr>
          <a:xfrm>
            <a:off x="1770936" y="5488781"/>
            <a:ext cx="3663077"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Assortment Planning</a:t>
            </a:r>
            <a:endParaRPr lang="en-US" sz="2287" dirty="0"/>
          </a:p>
        </p:txBody>
      </p:sp>
      <p:sp>
        <p:nvSpPr>
          <p:cNvPr id="16" name="Text 13"/>
          <p:cNvSpPr/>
          <p:nvPr/>
        </p:nvSpPr>
        <p:spPr>
          <a:xfrm>
            <a:off x="1770936" y="6000036"/>
            <a:ext cx="5420797" cy="790099"/>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Curate the right product mix based on customer purchase patterns and affinities.</a:t>
            </a:r>
            <a:endParaRPr lang="en-US" sz="1944" dirty="0"/>
          </a:p>
        </p:txBody>
      </p:sp>
      <p:sp>
        <p:nvSpPr>
          <p:cNvPr id="17" name="Shape 14"/>
          <p:cNvSpPr/>
          <p:nvPr/>
        </p:nvSpPr>
        <p:spPr>
          <a:xfrm>
            <a:off x="7438549" y="5488781"/>
            <a:ext cx="555427" cy="555427"/>
          </a:xfrm>
          <a:prstGeom prst="roundRect">
            <a:avLst>
              <a:gd name="adj" fmla="val 13335"/>
            </a:avLst>
          </a:prstGeom>
          <a:solidFill>
            <a:srgbClr val="223D4D"/>
          </a:solidFill>
          <a:ln/>
        </p:spPr>
      </p:sp>
      <p:sp>
        <p:nvSpPr>
          <p:cNvPr id="18" name="Text 15"/>
          <p:cNvSpPr/>
          <p:nvPr/>
        </p:nvSpPr>
        <p:spPr>
          <a:xfrm>
            <a:off x="7576304" y="5592247"/>
            <a:ext cx="279916" cy="348496"/>
          </a:xfrm>
          <a:prstGeom prst="rect">
            <a:avLst/>
          </a:prstGeom>
          <a:noFill/>
          <a:ln/>
        </p:spPr>
        <p:txBody>
          <a:bodyPr wrap="none" rtlCol="0" anchor="t"/>
          <a:lstStyle/>
          <a:p>
            <a:pPr marL="0" indent="0" algn="ctr">
              <a:lnSpc>
                <a:spcPts val="2744"/>
              </a:lnSpc>
              <a:buNone/>
            </a:pPr>
            <a:r>
              <a:rPr lang="en-US" sz="2744" dirty="0">
                <a:solidFill>
                  <a:srgbClr val="FFFFFF"/>
                </a:solidFill>
                <a:latin typeface="Unbounded" pitchFamily="34" charset="0"/>
                <a:ea typeface="Unbounded" pitchFamily="34" charset="-122"/>
                <a:cs typeface="Unbounded" pitchFamily="34" charset="-120"/>
              </a:rPr>
              <a:t>4</a:t>
            </a:r>
            <a:endParaRPr lang="en-US" sz="2744" dirty="0"/>
          </a:p>
        </p:txBody>
      </p:sp>
      <p:sp>
        <p:nvSpPr>
          <p:cNvPr id="19" name="Text 16"/>
          <p:cNvSpPr/>
          <p:nvPr/>
        </p:nvSpPr>
        <p:spPr>
          <a:xfrm>
            <a:off x="8240792" y="5488781"/>
            <a:ext cx="4445675"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Promotional Optimization</a:t>
            </a:r>
            <a:endParaRPr lang="en-US" sz="2287" dirty="0"/>
          </a:p>
        </p:txBody>
      </p:sp>
      <p:sp>
        <p:nvSpPr>
          <p:cNvPr id="20" name="Text 17"/>
          <p:cNvSpPr/>
          <p:nvPr/>
        </p:nvSpPr>
        <p:spPr>
          <a:xfrm>
            <a:off x="8240792" y="6000036"/>
            <a:ext cx="5420797" cy="790099"/>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Identify the best products to bundle or discount based on their relationship to other items.</a:t>
            </a:r>
            <a:endParaRPr lang="en-US" sz="1944" dirty="0"/>
          </a:p>
        </p:txBody>
      </p:sp>
      <p:pic>
        <p:nvPicPr>
          <p:cNvPr id="2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4" name="Text 1"/>
          <p:cNvSpPr/>
          <p:nvPr/>
        </p:nvSpPr>
        <p:spPr>
          <a:xfrm>
            <a:off x="968693" y="1300996"/>
            <a:ext cx="12692896" cy="1452086"/>
          </a:xfrm>
          <a:prstGeom prst="rect">
            <a:avLst/>
          </a:prstGeom>
          <a:noFill/>
          <a:ln/>
        </p:spPr>
        <p:txBody>
          <a:bodyPr wrap="square" rtlCol="0" anchor="t"/>
          <a:lstStyle/>
          <a:p>
            <a:pPr marL="0" indent="0">
              <a:lnSpc>
                <a:spcPts val="5718"/>
              </a:lnSpc>
              <a:buNone/>
            </a:pPr>
            <a:r>
              <a:rPr lang="en-US" sz="4574" dirty="0">
                <a:solidFill>
                  <a:srgbClr val="FFFFFF"/>
                </a:solidFill>
                <a:latin typeface="Unbounded" pitchFamily="34" charset="0"/>
                <a:ea typeface="Unbounded" pitchFamily="34" charset="-122"/>
                <a:cs typeface="Unbounded" pitchFamily="34" charset="-120"/>
              </a:rPr>
              <a:t>Enhancing Targeted Marketing Strategies</a:t>
            </a:r>
            <a:endParaRPr lang="en-US" sz="4574" dirty="0"/>
          </a:p>
        </p:txBody>
      </p:sp>
      <p:pic>
        <p:nvPicPr>
          <p:cNvPr id="5" name="Image 1" descr="preencoded.png"/>
          <p:cNvPicPr>
            <a:picLocks noChangeAspect="1"/>
          </p:cNvPicPr>
          <p:nvPr/>
        </p:nvPicPr>
        <p:blipFill>
          <a:blip r:embed="rId4"/>
          <a:stretch>
            <a:fillRect/>
          </a:stretch>
        </p:blipFill>
        <p:spPr>
          <a:xfrm>
            <a:off x="968693" y="3246834"/>
            <a:ext cx="617220" cy="617220"/>
          </a:xfrm>
          <a:prstGeom prst="rect">
            <a:avLst/>
          </a:prstGeom>
        </p:spPr>
      </p:pic>
      <p:sp>
        <p:nvSpPr>
          <p:cNvPr id="6" name="Text 2"/>
          <p:cNvSpPr/>
          <p:nvPr/>
        </p:nvSpPr>
        <p:spPr>
          <a:xfrm>
            <a:off x="968693" y="4110871"/>
            <a:ext cx="2895481" cy="726281"/>
          </a:xfrm>
          <a:prstGeom prst="rect">
            <a:avLst/>
          </a:prstGeom>
          <a:noFill/>
          <a:ln/>
        </p:spPr>
        <p:txBody>
          <a:bodyPr wrap="square" rtlCol="0" anchor="t"/>
          <a:lstStyle/>
          <a:p>
            <a:pPr marL="0" indent="0" algn="l">
              <a:lnSpc>
                <a:spcPts val="2859"/>
              </a:lnSpc>
              <a:buNone/>
            </a:pPr>
            <a:r>
              <a:rPr lang="en-US" sz="2287" dirty="0">
                <a:solidFill>
                  <a:srgbClr val="FFFFFF"/>
                </a:solidFill>
                <a:latin typeface="Unbounded" pitchFamily="34" charset="0"/>
                <a:ea typeface="Unbounded" pitchFamily="34" charset="-122"/>
                <a:cs typeface="Unbounded" pitchFamily="34" charset="-120"/>
              </a:rPr>
              <a:t>Email Campaigns</a:t>
            </a:r>
            <a:endParaRPr lang="en-US" sz="2287" dirty="0"/>
          </a:p>
        </p:txBody>
      </p:sp>
      <p:sp>
        <p:nvSpPr>
          <p:cNvPr id="7" name="Text 3"/>
          <p:cNvSpPr/>
          <p:nvPr/>
        </p:nvSpPr>
        <p:spPr>
          <a:xfrm>
            <a:off x="968693" y="4985266"/>
            <a:ext cx="2895481" cy="1580198"/>
          </a:xfrm>
          <a:prstGeom prst="rect">
            <a:avLst/>
          </a:prstGeom>
          <a:noFill/>
          <a:ln/>
        </p:spPr>
        <p:txBody>
          <a:bodyPr wrap="square" rtlCol="0" anchor="t"/>
          <a:lstStyle/>
          <a:p>
            <a:pPr marL="0" indent="0" algn="l">
              <a:lnSpc>
                <a:spcPts val="3110"/>
              </a:lnSpc>
              <a:buNone/>
            </a:pPr>
            <a:r>
              <a:rPr lang="en-US" sz="1944" dirty="0">
                <a:solidFill>
                  <a:srgbClr val="CAD6DE"/>
                </a:solidFill>
                <a:latin typeface="Cabin" pitchFamily="34" charset="0"/>
                <a:ea typeface="Cabin" pitchFamily="34" charset="-122"/>
                <a:cs typeface="Cabin" pitchFamily="34" charset="-120"/>
              </a:rPr>
              <a:t>Send personalized product recommendations and promotions based on customer purchase history.</a:t>
            </a:r>
            <a:endParaRPr lang="en-US" sz="1944" dirty="0"/>
          </a:p>
        </p:txBody>
      </p:sp>
      <p:pic>
        <p:nvPicPr>
          <p:cNvPr id="8" name="Image 2" descr="preencoded.png"/>
          <p:cNvPicPr>
            <a:picLocks noChangeAspect="1"/>
          </p:cNvPicPr>
          <p:nvPr/>
        </p:nvPicPr>
        <p:blipFill>
          <a:blip r:embed="rId5"/>
          <a:stretch>
            <a:fillRect/>
          </a:stretch>
        </p:blipFill>
        <p:spPr>
          <a:xfrm>
            <a:off x="4234458" y="3246834"/>
            <a:ext cx="617220" cy="617220"/>
          </a:xfrm>
          <a:prstGeom prst="rect">
            <a:avLst/>
          </a:prstGeom>
        </p:spPr>
      </p:pic>
      <p:sp>
        <p:nvSpPr>
          <p:cNvPr id="9" name="Text 4"/>
          <p:cNvSpPr/>
          <p:nvPr/>
        </p:nvSpPr>
        <p:spPr>
          <a:xfrm>
            <a:off x="4234458" y="4110871"/>
            <a:ext cx="2895481" cy="726281"/>
          </a:xfrm>
          <a:prstGeom prst="rect">
            <a:avLst/>
          </a:prstGeom>
          <a:noFill/>
          <a:ln/>
        </p:spPr>
        <p:txBody>
          <a:bodyPr wrap="square" rtlCol="0" anchor="t"/>
          <a:lstStyle/>
          <a:p>
            <a:pPr marL="0" indent="0" algn="l">
              <a:lnSpc>
                <a:spcPts val="2859"/>
              </a:lnSpc>
              <a:buNone/>
            </a:pPr>
            <a:r>
              <a:rPr lang="en-US" sz="2287" dirty="0">
                <a:solidFill>
                  <a:srgbClr val="FFFFFF"/>
                </a:solidFill>
                <a:latin typeface="Unbounded" pitchFamily="34" charset="0"/>
                <a:ea typeface="Unbounded" pitchFamily="34" charset="-122"/>
                <a:cs typeface="Unbounded" pitchFamily="34" charset="-120"/>
              </a:rPr>
              <a:t>Social Media Ads</a:t>
            </a:r>
            <a:endParaRPr lang="en-US" sz="2287" dirty="0"/>
          </a:p>
        </p:txBody>
      </p:sp>
      <p:sp>
        <p:nvSpPr>
          <p:cNvPr id="10" name="Text 5"/>
          <p:cNvSpPr/>
          <p:nvPr/>
        </p:nvSpPr>
        <p:spPr>
          <a:xfrm>
            <a:off x="4234458" y="4985266"/>
            <a:ext cx="2895481" cy="1580198"/>
          </a:xfrm>
          <a:prstGeom prst="rect">
            <a:avLst/>
          </a:prstGeom>
          <a:noFill/>
          <a:ln/>
        </p:spPr>
        <p:txBody>
          <a:bodyPr wrap="square" rtlCol="0" anchor="t"/>
          <a:lstStyle/>
          <a:p>
            <a:pPr marL="0" indent="0" algn="l">
              <a:lnSpc>
                <a:spcPts val="3110"/>
              </a:lnSpc>
              <a:buNone/>
            </a:pPr>
            <a:r>
              <a:rPr lang="en-US" sz="1944" dirty="0">
                <a:solidFill>
                  <a:srgbClr val="CAD6DE"/>
                </a:solidFill>
                <a:latin typeface="Cabin" pitchFamily="34" charset="0"/>
                <a:ea typeface="Cabin" pitchFamily="34" charset="-122"/>
                <a:cs typeface="Cabin" pitchFamily="34" charset="-120"/>
              </a:rPr>
              <a:t>Target customers with ads for complementary products they're likely to purchase together.</a:t>
            </a:r>
            <a:endParaRPr lang="en-US" sz="1944" dirty="0"/>
          </a:p>
        </p:txBody>
      </p:sp>
      <p:pic>
        <p:nvPicPr>
          <p:cNvPr id="11" name="Image 3" descr="preencoded.png"/>
          <p:cNvPicPr>
            <a:picLocks noChangeAspect="1"/>
          </p:cNvPicPr>
          <p:nvPr/>
        </p:nvPicPr>
        <p:blipFill>
          <a:blip r:embed="rId6"/>
          <a:stretch>
            <a:fillRect/>
          </a:stretch>
        </p:blipFill>
        <p:spPr>
          <a:xfrm>
            <a:off x="7500223" y="3246834"/>
            <a:ext cx="617220" cy="617220"/>
          </a:xfrm>
          <a:prstGeom prst="rect">
            <a:avLst/>
          </a:prstGeom>
        </p:spPr>
      </p:pic>
      <p:sp>
        <p:nvSpPr>
          <p:cNvPr id="12" name="Text 6"/>
          <p:cNvSpPr/>
          <p:nvPr/>
        </p:nvSpPr>
        <p:spPr>
          <a:xfrm>
            <a:off x="7500223" y="4110871"/>
            <a:ext cx="2895481" cy="726281"/>
          </a:xfrm>
          <a:prstGeom prst="rect">
            <a:avLst/>
          </a:prstGeom>
          <a:noFill/>
          <a:ln/>
        </p:spPr>
        <p:txBody>
          <a:bodyPr wrap="square" rtlCol="0" anchor="t"/>
          <a:lstStyle/>
          <a:p>
            <a:pPr marL="0" indent="0" algn="l">
              <a:lnSpc>
                <a:spcPts val="2859"/>
              </a:lnSpc>
              <a:buNone/>
            </a:pPr>
            <a:r>
              <a:rPr lang="en-US" sz="2287" dirty="0">
                <a:solidFill>
                  <a:srgbClr val="FFFFFF"/>
                </a:solidFill>
                <a:latin typeface="Unbounded" pitchFamily="34" charset="0"/>
                <a:ea typeface="Unbounded" pitchFamily="34" charset="-122"/>
                <a:cs typeface="Unbounded" pitchFamily="34" charset="-120"/>
              </a:rPr>
              <a:t>Loyalty Programs</a:t>
            </a:r>
            <a:endParaRPr lang="en-US" sz="2287" dirty="0"/>
          </a:p>
        </p:txBody>
      </p:sp>
      <p:sp>
        <p:nvSpPr>
          <p:cNvPr id="13" name="Text 7"/>
          <p:cNvSpPr/>
          <p:nvPr/>
        </p:nvSpPr>
        <p:spPr>
          <a:xfrm>
            <a:off x="7500223" y="4985266"/>
            <a:ext cx="2895481" cy="1580198"/>
          </a:xfrm>
          <a:prstGeom prst="rect">
            <a:avLst/>
          </a:prstGeom>
          <a:noFill/>
          <a:ln/>
        </p:spPr>
        <p:txBody>
          <a:bodyPr wrap="square" rtlCol="0" anchor="t"/>
          <a:lstStyle/>
          <a:p>
            <a:pPr marL="0" indent="0" algn="l">
              <a:lnSpc>
                <a:spcPts val="3110"/>
              </a:lnSpc>
              <a:buNone/>
            </a:pPr>
            <a:r>
              <a:rPr lang="en-US" sz="1944" dirty="0">
                <a:solidFill>
                  <a:srgbClr val="CAD6DE"/>
                </a:solidFill>
                <a:latin typeface="Cabin" pitchFamily="34" charset="0"/>
                <a:ea typeface="Cabin" pitchFamily="34" charset="-122"/>
                <a:cs typeface="Cabin" pitchFamily="34" charset="-120"/>
              </a:rPr>
              <a:t>Reward customers for their buying behavior and encourage repeat purchases of related items.</a:t>
            </a:r>
            <a:endParaRPr lang="en-US" sz="1944" dirty="0"/>
          </a:p>
        </p:txBody>
      </p:sp>
      <p:pic>
        <p:nvPicPr>
          <p:cNvPr id="14" name="Image 4" descr="preencoded.png"/>
          <p:cNvPicPr>
            <a:picLocks noChangeAspect="1"/>
          </p:cNvPicPr>
          <p:nvPr/>
        </p:nvPicPr>
        <p:blipFill>
          <a:blip r:embed="rId7"/>
          <a:stretch>
            <a:fillRect/>
          </a:stretch>
        </p:blipFill>
        <p:spPr>
          <a:xfrm>
            <a:off x="10765988" y="3246834"/>
            <a:ext cx="617220" cy="617220"/>
          </a:xfrm>
          <a:prstGeom prst="rect">
            <a:avLst/>
          </a:prstGeom>
        </p:spPr>
      </p:pic>
      <p:sp>
        <p:nvSpPr>
          <p:cNvPr id="15" name="Text 8"/>
          <p:cNvSpPr/>
          <p:nvPr/>
        </p:nvSpPr>
        <p:spPr>
          <a:xfrm>
            <a:off x="10765988" y="4110871"/>
            <a:ext cx="2895600" cy="1089422"/>
          </a:xfrm>
          <a:prstGeom prst="rect">
            <a:avLst/>
          </a:prstGeom>
          <a:noFill/>
          <a:ln/>
        </p:spPr>
        <p:txBody>
          <a:bodyPr wrap="square" rtlCol="0" anchor="t"/>
          <a:lstStyle/>
          <a:p>
            <a:pPr marL="0" indent="0" algn="l">
              <a:lnSpc>
                <a:spcPts val="2859"/>
              </a:lnSpc>
              <a:buNone/>
            </a:pPr>
            <a:r>
              <a:rPr lang="en-US" sz="2287" dirty="0">
                <a:solidFill>
                  <a:srgbClr val="FFFFFF"/>
                </a:solidFill>
                <a:latin typeface="Unbounded" pitchFamily="34" charset="0"/>
                <a:ea typeface="Unbounded" pitchFamily="34" charset="-122"/>
                <a:cs typeface="Unbounded" pitchFamily="34" charset="-120"/>
              </a:rPr>
              <a:t>Personalized Recommendations</a:t>
            </a:r>
            <a:endParaRPr lang="en-US" sz="2287" dirty="0"/>
          </a:p>
        </p:txBody>
      </p:sp>
      <p:sp>
        <p:nvSpPr>
          <p:cNvPr id="16" name="Text 9"/>
          <p:cNvSpPr/>
          <p:nvPr/>
        </p:nvSpPr>
        <p:spPr>
          <a:xfrm>
            <a:off x="10765988" y="5348407"/>
            <a:ext cx="2895600" cy="1580198"/>
          </a:xfrm>
          <a:prstGeom prst="rect">
            <a:avLst/>
          </a:prstGeom>
          <a:noFill/>
          <a:ln/>
        </p:spPr>
        <p:txBody>
          <a:bodyPr wrap="square" rtlCol="0" anchor="t"/>
          <a:lstStyle/>
          <a:p>
            <a:pPr marL="0" indent="0" algn="l">
              <a:lnSpc>
                <a:spcPts val="3110"/>
              </a:lnSpc>
              <a:buNone/>
            </a:pPr>
            <a:r>
              <a:rPr lang="en-US" sz="1944" dirty="0">
                <a:solidFill>
                  <a:srgbClr val="CAD6DE"/>
                </a:solidFill>
                <a:latin typeface="Cabin" pitchFamily="34" charset="0"/>
                <a:ea typeface="Cabin" pitchFamily="34" charset="-122"/>
                <a:cs typeface="Cabin" pitchFamily="34" charset="-120"/>
              </a:rPr>
              <a:t>Suggest additional products customers may like based on their past purchases and affinities.</a:t>
            </a:r>
            <a:endParaRPr lang="en-US" sz="1944" dirty="0"/>
          </a:p>
        </p:txBody>
      </p:sp>
      <p:pic>
        <p:nvPicPr>
          <p:cNvPr id="17"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p:cNvPicPr>
            <a:picLocks noChangeAspect="1"/>
          </p:cNvPicPr>
          <p:nvPr/>
        </p:nvPicPr>
        <p:blipFill>
          <a:blip r:embed="rId4"/>
          <a:stretch>
            <a:fillRect/>
          </a:stretch>
        </p:blipFill>
        <p:spPr>
          <a:xfrm>
            <a:off x="0" y="0"/>
            <a:ext cx="14630400" cy="2466975"/>
          </a:xfrm>
          <a:prstGeom prst="rect">
            <a:avLst/>
          </a:prstGeom>
        </p:spPr>
      </p:pic>
      <p:sp>
        <p:nvSpPr>
          <p:cNvPr id="5" name="Text 1"/>
          <p:cNvSpPr/>
          <p:nvPr/>
        </p:nvSpPr>
        <p:spPr>
          <a:xfrm>
            <a:off x="2241828" y="3010495"/>
            <a:ext cx="10146744" cy="1160859"/>
          </a:xfrm>
          <a:prstGeom prst="rect">
            <a:avLst/>
          </a:prstGeom>
          <a:noFill/>
          <a:ln/>
        </p:spPr>
        <p:txBody>
          <a:bodyPr wrap="square" rtlCol="0" anchor="t"/>
          <a:lstStyle/>
          <a:p>
            <a:pPr marL="0" indent="0">
              <a:lnSpc>
                <a:spcPts val="4571"/>
              </a:lnSpc>
              <a:buNone/>
            </a:pPr>
            <a:r>
              <a:rPr lang="en-US" sz="3657" dirty="0">
                <a:solidFill>
                  <a:srgbClr val="FFFFFF"/>
                </a:solidFill>
                <a:latin typeface="Unbounded" pitchFamily="34" charset="0"/>
                <a:ea typeface="Unbounded" pitchFamily="34" charset="-122"/>
                <a:cs typeface="Unbounded" pitchFamily="34" charset="-120"/>
              </a:rPr>
              <a:t>Optimizing Cross-Selling and Upselling Opportunities</a:t>
            </a:r>
            <a:endParaRPr lang="en-US" sz="3657" dirty="0"/>
          </a:p>
        </p:txBody>
      </p:sp>
      <p:pic>
        <p:nvPicPr>
          <p:cNvPr id="6" name="Image 2" descr="preencoded.png"/>
          <p:cNvPicPr>
            <a:picLocks noChangeAspect="1"/>
          </p:cNvPicPr>
          <p:nvPr/>
        </p:nvPicPr>
        <p:blipFill>
          <a:blip r:embed="rId5"/>
          <a:stretch>
            <a:fillRect/>
          </a:stretch>
        </p:blipFill>
        <p:spPr>
          <a:xfrm>
            <a:off x="2241828" y="4467344"/>
            <a:ext cx="3382208" cy="789384"/>
          </a:xfrm>
          <a:prstGeom prst="rect">
            <a:avLst/>
          </a:prstGeom>
        </p:spPr>
      </p:pic>
      <p:sp>
        <p:nvSpPr>
          <p:cNvPr id="7" name="Text 2"/>
          <p:cNvSpPr/>
          <p:nvPr/>
        </p:nvSpPr>
        <p:spPr>
          <a:xfrm>
            <a:off x="2439114" y="5552718"/>
            <a:ext cx="2374702" cy="290155"/>
          </a:xfrm>
          <a:prstGeom prst="rect">
            <a:avLst/>
          </a:prstGeom>
          <a:noFill/>
          <a:ln/>
        </p:spPr>
        <p:txBody>
          <a:bodyPr wrap="none" rtlCol="0" anchor="t"/>
          <a:lstStyle/>
          <a:p>
            <a:pPr marL="0" indent="0" algn="l">
              <a:lnSpc>
                <a:spcPts val="2285"/>
              </a:lnSpc>
              <a:buNone/>
            </a:pPr>
            <a:r>
              <a:rPr lang="en-US" sz="1828" dirty="0">
                <a:solidFill>
                  <a:srgbClr val="FFFFFF"/>
                </a:solidFill>
                <a:latin typeface="Unbounded" pitchFamily="34" charset="0"/>
                <a:ea typeface="Unbounded" pitchFamily="34" charset="-122"/>
                <a:cs typeface="Unbounded" pitchFamily="34" charset="-120"/>
              </a:rPr>
              <a:t>Identify Affinities</a:t>
            </a:r>
            <a:endParaRPr lang="en-US" sz="1828" dirty="0"/>
          </a:p>
        </p:txBody>
      </p:sp>
      <p:sp>
        <p:nvSpPr>
          <p:cNvPr id="8" name="Text 3"/>
          <p:cNvSpPr/>
          <p:nvPr/>
        </p:nvSpPr>
        <p:spPr>
          <a:xfrm>
            <a:off x="2439114" y="5961221"/>
            <a:ext cx="2987635" cy="631507"/>
          </a:xfrm>
          <a:prstGeom prst="rect">
            <a:avLst/>
          </a:prstGeom>
          <a:noFill/>
          <a:ln/>
        </p:spPr>
        <p:txBody>
          <a:bodyPr wrap="square" rtlCol="0" anchor="t"/>
          <a:lstStyle/>
          <a:p>
            <a:pPr marL="0" indent="0" algn="l">
              <a:lnSpc>
                <a:spcPts val="2486"/>
              </a:lnSpc>
              <a:buNone/>
            </a:pPr>
            <a:r>
              <a:rPr lang="en-US" sz="1554" dirty="0">
                <a:solidFill>
                  <a:srgbClr val="CAD6DE"/>
                </a:solidFill>
                <a:latin typeface="Cabin" pitchFamily="34" charset="0"/>
                <a:ea typeface="Cabin" pitchFamily="34" charset="-122"/>
                <a:cs typeface="Cabin" pitchFamily="34" charset="-120"/>
              </a:rPr>
              <a:t>Discover which products are frequently purchased together.</a:t>
            </a:r>
            <a:endParaRPr lang="en-US" sz="1554" dirty="0"/>
          </a:p>
        </p:txBody>
      </p:sp>
      <p:pic>
        <p:nvPicPr>
          <p:cNvPr id="9" name="Image 3" descr="preencoded.png"/>
          <p:cNvPicPr>
            <a:picLocks noChangeAspect="1"/>
          </p:cNvPicPr>
          <p:nvPr/>
        </p:nvPicPr>
        <p:blipFill>
          <a:blip r:embed="rId6"/>
          <a:stretch>
            <a:fillRect/>
          </a:stretch>
        </p:blipFill>
        <p:spPr>
          <a:xfrm>
            <a:off x="5624036" y="4467344"/>
            <a:ext cx="3382208" cy="789384"/>
          </a:xfrm>
          <a:prstGeom prst="rect">
            <a:avLst/>
          </a:prstGeom>
        </p:spPr>
      </p:pic>
      <p:sp>
        <p:nvSpPr>
          <p:cNvPr id="10" name="Text 4"/>
          <p:cNvSpPr/>
          <p:nvPr/>
        </p:nvSpPr>
        <p:spPr>
          <a:xfrm>
            <a:off x="5821323" y="5552718"/>
            <a:ext cx="2987635" cy="870466"/>
          </a:xfrm>
          <a:prstGeom prst="rect">
            <a:avLst/>
          </a:prstGeom>
          <a:noFill/>
          <a:ln/>
        </p:spPr>
        <p:txBody>
          <a:bodyPr wrap="square" rtlCol="0" anchor="t"/>
          <a:lstStyle/>
          <a:p>
            <a:pPr marL="0" indent="0" algn="l">
              <a:lnSpc>
                <a:spcPts val="2285"/>
              </a:lnSpc>
              <a:buNone/>
            </a:pPr>
            <a:r>
              <a:rPr lang="en-US" sz="1828" dirty="0">
                <a:solidFill>
                  <a:srgbClr val="FFFFFF"/>
                </a:solidFill>
                <a:latin typeface="Unbounded" pitchFamily="34" charset="0"/>
                <a:ea typeface="Unbounded" pitchFamily="34" charset="-122"/>
                <a:cs typeface="Unbounded" pitchFamily="34" charset="-120"/>
              </a:rPr>
              <a:t>Recommend Complementary Items</a:t>
            </a:r>
            <a:endParaRPr lang="en-US" sz="1828" dirty="0"/>
          </a:p>
        </p:txBody>
      </p:sp>
      <p:sp>
        <p:nvSpPr>
          <p:cNvPr id="11" name="Text 5"/>
          <p:cNvSpPr/>
          <p:nvPr/>
        </p:nvSpPr>
        <p:spPr>
          <a:xfrm>
            <a:off x="5821323" y="6541532"/>
            <a:ext cx="2987635" cy="947261"/>
          </a:xfrm>
          <a:prstGeom prst="rect">
            <a:avLst/>
          </a:prstGeom>
          <a:noFill/>
          <a:ln/>
        </p:spPr>
        <p:txBody>
          <a:bodyPr wrap="square" rtlCol="0" anchor="t"/>
          <a:lstStyle/>
          <a:p>
            <a:pPr marL="0" indent="0" algn="l">
              <a:lnSpc>
                <a:spcPts val="2486"/>
              </a:lnSpc>
              <a:buNone/>
            </a:pPr>
            <a:r>
              <a:rPr lang="en-US" sz="1554" dirty="0">
                <a:solidFill>
                  <a:srgbClr val="CAD6DE"/>
                </a:solidFill>
                <a:latin typeface="Cabin" pitchFamily="34" charset="0"/>
                <a:ea typeface="Cabin" pitchFamily="34" charset="-122"/>
                <a:cs typeface="Cabin" pitchFamily="34" charset="-120"/>
              </a:rPr>
              <a:t>Suggest additional products that customers are likely to buy based on their purchase history.</a:t>
            </a:r>
            <a:endParaRPr lang="en-US" sz="1554" dirty="0"/>
          </a:p>
        </p:txBody>
      </p:sp>
      <p:pic>
        <p:nvPicPr>
          <p:cNvPr id="12" name="Image 4" descr="preencoded.png"/>
          <p:cNvPicPr>
            <a:picLocks noChangeAspect="1"/>
          </p:cNvPicPr>
          <p:nvPr/>
        </p:nvPicPr>
        <p:blipFill>
          <a:blip r:embed="rId7"/>
          <a:stretch>
            <a:fillRect/>
          </a:stretch>
        </p:blipFill>
        <p:spPr>
          <a:xfrm>
            <a:off x="9006245" y="4467344"/>
            <a:ext cx="3382328" cy="789384"/>
          </a:xfrm>
          <a:prstGeom prst="rect">
            <a:avLst/>
          </a:prstGeom>
        </p:spPr>
      </p:pic>
      <p:sp>
        <p:nvSpPr>
          <p:cNvPr id="13" name="Text 6"/>
          <p:cNvSpPr/>
          <p:nvPr/>
        </p:nvSpPr>
        <p:spPr>
          <a:xfrm>
            <a:off x="9203531" y="5552718"/>
            <a:ext cx="2987754" cy="580311"/>
          </a:xfrm>
          <a:prstGeom prst="rect">
            <a:avLst/>
          </a:prstGeom>
          <a:noFill/>
          <a:ln/>
        </p:spPr>
        <p:txBody>
          <a:bodyPr wrap="square" rtlCol="0" anchor="t"/>
          <a:lstStyle/>
          <a:p>
            <a:pPr marL="0" indent="0" algn="l">
              <a:lnSpc>
                <a:spcPts val="2285"/>
              </a:lnSpc>
              <a:buNone/>
            </a:pPr>
            <a:r>
              <a:rPr lang="en-US" sz="1828" dirty="0">
                <a:solidFill>
                  <a:srgbClr val="FFFFFF"/>
                </a:solidFill>
                <a:latin typeface="Unbounded" pitchFamily="34" charset="0"/>
                <a:ea typeface="Unbounded" pitchFamily="34" charset="-122"/>
                <a:cs typeface="Unbounded" pitchFamily="34" charset="-120"/>
              </a:rPr>
              <a:t>Increase Average Order Value</a:t>
            </a:r>
            <a:endParaRPr lang="en-US" sz="1828" dirty="0"/>
          </a:p>
        </p:txBody>
      </p:sp>
      <p:sp>
        <p:nvSpPr>
          <p:cNvPr id="14" name="Text 7"/>
          <p:cNvSpPr/>
          <p:nvPr/>
        </p:nvSpPr>
        <p:spPr>
          <a:xfrm>
            <a:off x="9203531" y="6251377"/>
            <a:ext cx="2987754" cy="947261"/>
          </a:xfrm>
          <a:prstGeom prst="rect">
            <a:avLst/>
          </a:prstGeom>
          <a:noFill/>
          <a:ln/>
        </p:spPr>
        <p:txBody>
          <a:bodyPr wrap="square" rtlCol="0" anchor="t"/>
          <a:lstStyle/>
          <a:p>
            <a:pPr marL="0" indent="0" algn="l">
              <a:lnSpc>
                <a:spcPts val="2486"/>
              </a:lnSpc>
              <a:buNone/>
            </a:pPr>
            <a:r>
              <a:rPr lang="en-US" sz="1554" dirty="0">
                <a:solidFill>
                  <a:srgbClr val="CAD6DE"/>
                </a:solidFill>
                <a:latin typeface="Cabin" pitchFamily="34" charset="0"/>
                <a:ea typeface="Cabin" pitchFamily="34" charset="-122"/>
                <a:cs typeface="Cabin" pitchFamily="34" charset="-120"/>
              </a:rPr>
              <a:t>Drive higher sales per customer by encouraging the purchase of related or more premium products.</a:t>
            </a:r>
            <a:endParaRPr lang="en-US" sz="1554"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
        <p:nvSpPr>
          <p:cNvPr id="5" name="Text 1"/>
          <p:cNvSpPr/>
          <p:nvPr/>
        </p:nvSpPr>
        <p:spPr>
          <a:xfrm>
            <a:off x="4521637" y="1122045"/>
            <a:ext cx="9244727" cy="1452086"/>
          </a:xfrm>
          <a:prstGeom prst="rect">
            <a:avLst/>
          </a:prstGeom>
          <a:noFill/>
          <a:ln/>
        </p:spPr>
        <p:txBody>
          <a:bodyPr wrap="square" rtlCol="0" anchor="t"/>
          <a:lstStyle/>
          <a:p>
            <a:pPr marL="0" indent="0">
              <a:lnSpc>
                <a:spcPts val="5718"/>
              </a:lnSpc>
              <a:buNone/>
            </a:pPr>
            <a:r>
              <a:rPr lang="en-US" sz="4574" dirty="0">
                <a:solidFill>
                  <a:srgbClr val="FFFFFF"/>
                </a:solidFill>
                <a:latin typeface="Unbounded" pitchFamily="34" charset="0"/>
                <a:ea typeface="Unbounded" pitchFamily="34" charset="-122"/>
                <a:cs typeface="Unbounded" pitchFamily="34" charset="-120"/>
              </a:rPr>
              <a:t>Conclusion and Key Takeaways</a:t>
            </a:r>
            <a:endParaRPr lang="en-US" sz="4574" dirty="0"/>
          </a:p>
        </p:txBody>
      </p:sp>
      <p:sp>
        <p:nvSpPr>
          <p:cNvPr id="6" name="Shape 2"/>
          <p:cNvSpPr/>
          <p:nvPr/>
        </p:nvSpPr>
        <p:spPr>
          <a:xfrm>
            <a:off x="4521637" y="3222069"/>
            <a:ext cx="555427" cy="555427"/>
          </a:xfrm>
          <a:prstGeom prst="roundRect">
            <a:avLst>
              <a:gd name="adj" fmla="val 13335"/>
            </a:avLst>
          </a:prstGeom>
          <a:solidFill>
            <a:srgbClr val="223D4D"/>
          </a:solidFill>
          <a:ln/>
        </p:spPr>
      </p:sp>
      <p:sp>
        <p:nvSpPr>
          <p:cNvPr id="7" name="Text 3"/>
          <p:cNvSpPr/>
          <p:nvPr/>
        </p:nvSpPr>
        <p:spPr>
          <a:xfrm>
            <a:off x="4717256" y="3325535"/>
            <a:ext cx="164187" cy="348496"/>
          </a:xfrm>
          <a:prstGeom prst="rect">
            <a:avLst/>
          </a:prstGeom>
          <a:noFill/>
          <a:ln/>
        </p:spPr>
        <p:txBody>
          <a:bodyPr wrap="none" rtlCol="0" anchor="t"/>
          <a:lstStyle/>
          <a:p>
            <a:pPr marL="0" indent="0" algn="ctr">
              <a:lnSpc>
                <a:spcPts val="2744"/>
              </a:lnSpc>
              <a:buNone/>
            </a:pPr>
            <a:r>
              <a:rPr lang="en-US" sz="2744" dirty="0">
                <a:solidFill>
                  <a:srgbClr val="FFFFFF"/>
                </a:solidFill>
                <a:latin typeface="Unbounded" pitchFamily="34" charset="0"/>
                <a:ea typeface="Unbounded" pitchFamily="34" charset="-122"/>
                <a:cs typeface="Unbounded" pitchFamily="34" charset="-120"/>
              </a:rPr>
              <a:t>1</a:t>
            </a:r>
            <a:endParaRPr lang="en-US" sz="2744" dirty="0"/>
          </a:p>
        </p:txBody>
      </p:sp>
      <p:sp>
        <p:nvSpPr>
          <p:cNvPr id="8" name="Text 4"/>
          <p:cNvSpPr/>
          <p:nvPr/>
        </p:nvSpPr>
        <p:spPr>
          <a:xfrm>
            <a:off x="5323880" y="3222069"/>
            <a:ext cx="3696772" cy="726281"/>
          </a:xfrm>
          <a:prstGeom prst="rect">
            <a:avLst/>
          </a:prstGeom>
          <a:noFill/>
          <a:ln/>
        </p:spPr>
        <p:txBody>
          <a:bodyPr wrap="squar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Unlock Hidden Insights</a:t>
            </a:r>
            <a:endParaRPr lang="en-US" sz="2287" dirty="0"/>
          </a:p>
        </p:txBody>
      </p:sp>
      <p:sp>
        <p:nvSpPr>
          <p:cNvPr id="9" name="Text 5"/>
          <p:cNvSpPr/>
          <p:nvPr/>
        </p:nvSpPr>
        <p:spPr>
          <a:xfrm>
            <a:off x="5323880" y="4096464"/>
            <a:ext cx="3696772" cy="1185148"/>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Market basket analysis reveals valuable customer purchasing patterns and product affinities.</a:t>
            </a:r>
            <a:endParaRPr lang="en-US" sz="1944" dirty="0"/>
          </a:p>
        </p:txBody>
      </p:sp>
      <p:sp>
        <p:nvSpPr>
          <p:cNvPr id="10" name="Shape 6"/>
          <p:cNvSpPr/>
          <p:nvPr/>
        </p:nvSpPr>
        <p:spPr>
          <a:xfrm>
            <a:off x="9267468" y="3222069"/>
            <a:ext cx="555427" cy="555427"/>
          </a:xfrm>
          <a:prstGeom prst="roundRect">
            <a:avLst>
              <a:gd name="adj" fmla="val 13335"/>
            </a:avLst>
          </a:prstGeom>
          <a:solidFill>
            <a:srgbClr val="223D4D"/>
          </a:solidFill>
          <a:ln/>
        </p:spPr>
      </p:sp>
      <p:sp>
        <p:nvSpPr>
          <p:cNvPr id="11" name="Text 7"/>
          <p:cNvSpPr/>
          <p:nvPr/>
        </p:nvSpPr>
        <p:spPr>
          <a:xfrm>
            <a:off x="9407604" y="3325535"/>
            <a:ext cx="275034" cy="348496"/>
          </a:xfrm>
          <a:prstGeom prst="rect">
            <a:avLst/>
          </a:prstGeom>
          <a:noFill/>
          <a:ln/>
        </p:spPr>
        <p:txBody>
          <a:bodyPr wrap="none" rtlCol="0" anchor="t"/>
          <a:lstStyle/>
          <a:p>
            <a:pPr marL="0" indent="0" algn="ctr">
              <a:lnSpc>
                <a:spcPts val="2744"/>
              </a:lnSpc>
              <a:buNone/>
            </a:pPr>
            <a:r>
              <a:rPr lang="en-US" sz="2744" dirty="0">
                <a:solidFill>
                  <a:srgbClr val="FFFFFF"/>
                </a:solidFill>
                <a:latin typeface="Unbounded" pitchFamily="34" charset="0"/>
                <a:ea typeface="Unbounded" pitchFamily="34" charset="-122"/>
                <a:cs typeface="Unbounded" pitchFamily="34" charset="-120"/>
              </a:rPr>
              <a:t>2</a:t>
            </a:r>
            <a:endParaRPr lang="en-US" sz="2744" dirty="0"/>
          </a:p>
        </p:txBody>
      </p:sp>
      <p:sp>
        <p:nvSpPr>
          <p:cNvPr id="12" name="Text 8"/>
          <p:cNvSpPr/>
          <p:nvPr/>
        </p:nvSpPr>
        <p:spPr>
          <a:xfrm>
            <a:off x="10069711" y="3222069"/>
            <a:ext cx="3696772" cy="726281"/>
          </a:xfrm>
          <a:prstGeom prst="rect">
            <a:avLst/>
          </a:prstGeom>
          <a:noFill/>
          <a:ln/>
        </p:spPr>
        <p:txBody>
          <a:bodyPr wrap="squar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Optimize Retail Strategies</a:t>
            </a:r>
            <a:endParaRPr lang="en-US" sz="2287" dirty="0"/>
          </a:p>
        </p:txBody>
      </p:sp>
      <p:sp>
        <p:nvSpPr>
          <p:cNvPr id="13" name="Text 9"/>
          <p:cNvSpPr/>
          <p:nvPr/>
        </p:nvSpPr>
        <p:spPr>
          <a:xfrm>
            <a:off x="10069711" y="4096464"/>
            <a:ext cx="3696772" cy="1185148"/>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Apply insights to improve inventory management, merchandising, marketing, and sales.</a:t>
            </a:r>
            <a:endParaRPr lang="en-US" sz="1944" dirty="0"/>
          </a:p>
        </p:txBody>
      </p:sp>
      <p:sp>
        <p:nvSpPr>
          <p:cNvPr id="14" name="Shape 10"/>
          <p:cNvSpPr/>
          <p:nvPr/>
        </p:nvSpPr>
        <p:spPr>
          <a:xfrm>
            <a:off x="4521637" y="5806083"/>
            <a:ext cx="555427" cy="555427"/>
          </a:xfrm>
          <a:prstGeom prst="roundRect">
            <a:avLst>
              <a:gd name="adj" fmla="val 13335"/>
            </a:avLst>
          </a:prstGeom>
          <a:solidFill>
            <a:srgbClr val="223D4D"/>
          </a:solidFill>
          <a:ln/>
        </p:spPr>
      </p:sp>
      <p:sp>
        <p:nvSpPr>
          <p:cNvPr id="15" name="Text 11"/>
          <p:cNvSpPr/>
          <p:nvPr/>
        </p:nvSpPr>
        <p:spPr>
          <a:xfrm>
            <a:off x="4659154" y="5909548"/>
            <a:ext cx="280273" cy="348496"/>
          </a:xfrm>
          <a:prstGeom prst="rect">
            <a:avLst/>
          </a:prstGeom>
          <a:noFill/>
          <a:ln/>
        </p:spPr>
        <p:txBody>
          <a:bodyPr wrap="none" rtlCol="0" anchor="t"/>
          <a:lstStyle/>
          <a:p>
            <a:pPr marL="0" indent="0" algn="ctr">
              <a:lnSpc>
                <a:spcPts val="2744"/>
              </a:lnSpc>
              <a:buNone/>
            </a:pPr>
            <a:r>
              <a:rPr lang="en-US" sz="2744" dirty="0">
                <a:solidFill>
                  <a:srgbClr val="FFFFFF"/>
                </a:solidFill>
                <a:latin typeface="Unbounded" pitchFamily="34" charset="0"/>
                <a:ea typeface="Unbounded" pitchFamily="34" charset="-122"/>
                <a:cs typeface="Unbounded" pitchFamily="34" charset="-120"/>
              </a:rPr>
              <a:t>3</a:t>
            </a:r>
            <a:endParaRPr lang="en-US" sz="2744" dirty="0"/>
          </a:p>
        </p:txBody>
      </p:sp>
      <p:sp>
        <p:nvSpPr>
          <p:cNvPr id="16" name="Text 12"/>
          <p:cNvSpPr/>
          <p:nvPr/>
        </p:nvSpPr>
        <p:spPr>
          <a:xfrm>
            <a:off x="5323880" y="5806083"/>
            <a:ext cx="3928467" cy="363141"/>
          </a:xfrm>
          <a:prstGeom prst="rect">
            <a:avLst/>
          </a:prstGeom>
          <a:noFill/>
          <a:ln/>
        </p:spPr>
        <p:txBody>
          <a:bodyPr wrap="none" rtlCol="0" anchor="t"/>
          <a:lstStyle/>
          <a:p>
            <a:pPr marL="0" indent="0">
              <a:lnSpc>
                <a:spcPts val="2859"/>
              </a:lnSpc>
              <a:buNone/>
            </a:pPr>
            <a:r>
              <a:rPr lang="en-US" sz="2287" dirty="0">
                <a:solidFill>
                  <a:srgbClr val="FFFFFF"/>
                </a:solidFill>
                <a:latin typeface="Unbounded" pitchFamily="34" charset="0"/>
                <a:ea typeface="Unbounded" pitchFamily="34" charset="-122"/>
                <a:cs typeface="Unbounded" pitchFamily="34" charset="-120"/>
              </a:rPr>
              <a:t>Drive Business Growth</a:t>
            </a:r>
            <a:endParaRPr lang="en-US" sz="2287" dirty="0"/>
          </a:p>
        </p:txBody>
      </p:sp>
      <p:sp>
        <p:nvSpPr>
          <p:cNvPr id="17" name="Text 13"/>
          <p:cNvSpPr/>
          <p:nvPr/>
        </p:nvSpPr>
        <p:spPr>
          <a:xfrm>
            <a:off x="5323880" y="6317337"/>
            <a:ext cx="8442484" cy="790099"/>
          </a:xfrm>
          <a:prstGeom prst="rect">
            <a:avLst/>
          </a:prstGeom>
          <a:noFill/>
          <a:ln/>
        </p:spPr>
        <p:txBody>
          <a:bodyPr wrap="square" rtlCol="0" anchor="t"/>
          <a:lstStyle/>
          <a:p>
            <a:pPr marL="0" indent="0">
              <a:lnSpc>
                <a:spcPts val="3110"/>
              </a:lnSpc>
              <a:buNone/>
            </a:pPr>
            <a:r>
              <a:rPr lang="en-US" sz="1944" dirty="0">
                <a:solidFill>
                  <a:srgbClr val="CAD6DE"/>
                </a:solidFill>
                <a:latin typeface="Cabin" pitchFamily="34" charset="0"/>
                <a:ea typeface="Cabin" pitchFamily="34" charset="-122"/>
                <a:cs typeface="Cabin" pitchFamily="34" charset="-120"/>
              </a:rPr>
              <a:t>Increase sales, profitability, and customer loyalty by delivering a more personalized shopping experience.</a:t>
            </a:r>
            <a:endParaRPr lang="en-US" sz="1944" dirty="0"/>
          </a:p>
        </p:txBody>
      </p:sp>
      <p:pic>
        <p:nvPicPr>
          <p:cNvPr id="18"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504</Words>
  <Application>Microsoft Office PowerPoint</Application>
  <PresentationFormat>Custom</PresentationFormat>
  <Paragraphs>77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Cabin</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mudethula varshith</cp:lastModifiedBy>
  <cp:revision>2</cp:revision>
  <dcterms:created xsi:type="dcterms:W3CDTF">2024-06-27T03:14:43Z</dcterms:created>
  <dcterms:modified xsi:type="dcterms:W3CDTF">2024-06-27T03:26:03Z</dcterms:modified>
</cp:coreProperties>
</file>