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74" r:id="rId4"/>
    <p:sldId id="275" r:id="rId5"/>
    <p:sldId id="277" r:id="rId6"/>
    <p:sldId id="260" r:id="rId7"/>
    <p:sldId id="272" r:id="rId8"/>
    <p:sldId id="273" r:id="rId9"/>
    <p:sldId id="269" r:id="rId10"/>
    <p:sldId id="270" r:id="rId11"/>
    <p:sldId id="261" r:id="rId12"/>
    <p:sldId id="268" r:id="rId13"/>
    <p:sldId id="264" r:id="rId14"/>
    <p:sldId id="265"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9BF3D8-4321-4006-90F1-68D4B7E52846}" v="87" dt="2023-12-06T08:24:31.125"/>
    <p1510:client id="{45BC4BA2-6505-52C7-D8B0-1F541C3F6433}" v="804" dt="2023-12-10T19:14:14.322"/>
    <p1510:client id="{668A676F-F0B1-86C7-E42A-B4742BB1FE82}" v="115" dt="2023-12-08T19:44:26.971"/>
    <p1510:client id="{716BE88F-8EA8-EEAB-B63E-D7E68F9920D3}" v="1587" dt="2023-12-17T21:04:37.736"/>
    <p1510:client id="{7588342E-DADF-A203-33AA-41090B67EFC7}" v="11" dt="2023-12-14T04:51:45.106"/>
    <p1510:client id="{7C266EBF-FD62-EAF8-1F75-26FAC507E265}" v="391" dt="2023-12-10T19:06:00.359"/>
    <p1510:client id="{806068E2-75B6-9569-F8AE-F950362A239D}" v="684" dt="2023-12-10T06:10:04.686"/>
    <p1510:client id="{86832F6D-AE22-D407-4DEA-CD37EF3DD62F}" v="7" dt="2023-12-12T22:27:33.361"/>
    <p1510:client id="{D301F417-1540-DE12-B1D6-579C05970755}" v="117" dt="2023-12-10T02:25:10.576"/>
    <p1510:client id="{F74E0787-9F00-8E38-69FC-28EDFB2C5B98}" v="11" dt="2023-12-16T21:56:20.2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rive.google.com/file/d/1Hp-ZG0Qq_LxOyigdZLZZDpinigVDH3vJ/view?usp=shar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A9607B8D-5A6C-4ECB-9047-3836C51C1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A84D6C4-24A3-44DC-9607-566CF5A22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70"/>
            <a:ext cx="6096000" cy="685643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72F7300B-53A6-4A16-AA84-78597664F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229" y="685800"/>
            <a:ext cx="4743071"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4652" y="1389354"/>
            <a:ext cx="4943201" cy="2481727"/>
          </a:xfrm>
        </p:spPr>
        <p:txBody>
          <a:bodyPr anchor="b">
            <a:normAutofit/>
          </a:bodyPr>
          <a:lstStyle/>
          <a:p>
            <a:r>
              <a:rPr lang="en-US" sz="2800">
                <a:solidFill>
                  <a:schemeClr val="tx1">
                    <a:lumMod val="65000"/>
                    <a:lumOff val="35000"/>
                  </a:schemeClr>
                </a:solidFill>
                <a:ea typeface="+mj-lt"/>
                <a:cs typeface="+mj-lt"/>
              </a:rPr>
              <a:t>Charlie: Assignment 12.2</a:t>
            </a:r>
            <a:endParaRPr lang="en-US" sz="2800">
              <a:solidFill>
                <a:schemeClr val="tx1">
                  <a:lumMod val="65000"/>
                  <a:lumOff val="35000"/>
                </a:schemeClr>
              </a:solidFill>
              <a:cs typeface="Calibri Light"/>
            </a:endParaRPr>
          </a:p>
        </p:txBody>
      </p:sp>
      <p:sp>
        <p:nvSpPr>
          <p:cNvPr id="3" name="Subtitle 2"/>
          <p:cNvSpPr>
            <a:spLocks noGrp="1"/>
          </p:cNvSpPr>
          <p:nvPr>
            <p:ph type="subTitle" idx="1"/>
          </p:nvPr>
        </p:nvSpPr>
        <p:spPr>
          <a:xfrm>
            <a:off x="1648047" y="4062037"/>
            <a:ext cx="2934586" cy="1551591"/>
          </a:xfrm>
        </p:spPr>
        <p:txBody>
          <a:bodyPr anchor="t">
            <a:normAutofit/>
          </a:bodyPr>
          <a:lstStyle/>
          <a:p>
            <a:r>
              <a:rPr lang="en-US" sz="1800">
                <a:solidFill>
                  <a:schemeClr val="tx1">
                    <a:lumMod val="65000"/>
                    <a:lumOff val="35000"/>
                  </a:schemeClr>
                </a:solidFill>
                <a:ea typeface="+mn-lt"/>
                <a:cs typeface="+mn-lt"/>
              </a:rPr>
              <a:t>Marie Battle, Joshua Hamm, Kody Pope, &amp; Jacob Thompson</a:t>
            </a:r>
            <a:endParaRPr lang="en-US" sz="1800">
              <a:solidFill>
                <a:schemeClr val="tx1">
                  <a:lumMod val="65000"/>
                  <a:lumOff val="35000"/>
                </a:schemeClr>
              </a:solidFill>
              <a:cs typeface="Calibri"/>
            </a:endParaRPr>
          </a:p>
          <a:p>
            <a:r>
              <a:rPr lang="en-US" sz="1800">
                <a:solidFill>
                  <a:schemeClr val="tx1">
                    <a:lumMod val="65000"/>
                    <a:lumOff val="35000"/>
                  </a:schemeClr>
                </a:solidFill>
                <a:cs typeface="Calibri"/>
              </a:rPr>
              <a:t>12-12-23</a:t>
            </a:r>
          </a:p>
        </p:txBody>
      </p:sp>
      <p:pic>
        <p:nvPicPr>
          <p:cNvPr id="37" name="Picture 36" descr="A landscape photo of a vineyard">
            <a:extLst>
              <a:ext uri="{FF2B5EF4-FFF2-40B4-BE49-F238E27FC236}">
                <a16:creationId xmlns:a16="http://schemas.microsoft.com/office/drawing/2014/main" id="{01521B30-70E3-3235-6A79-A788DD0E3A57}"/>
              </a:ext>
            </a:extLst>
          </p:cNvPr>
          <p:cNvPicPr>
            <a:picLocks noChangeAspect="1"/>
          </p:cNvPicPr>
          <p:nvPr/>
        </p:nvPicPr>
        <p:blipFill rotWithShape="1">
          <a:blip r:embed="rId2"/>
          <a:srcRect l="20326" r="20328" b="2"/>
          <a:stretch/>
        </p:blipFill>
        <p:spPr>
          <a:xfrm>
            <a:off x="6096000" y="1571"/>
            <a:ext cx="6096000" cy="6856429"/>
          </a:xfrm>
          <a:prstGeom prst="rect">
            <a:avLst/>
          </a:prstGeom>
        </p:spPr>
      </p:pic>
      <p:pic>
        <p:nvPicPr>
          <p:cNvPr id="4" name="Picture 3" descr="A glass of wine with grapes&#10;&#10;Description automatically generated">
            <a:extLst>
              <a:ext uri="{FF2B5EF4-FFF2-40B4-BE49-F238E27FC236}">
                <a16:creationId xmlns:a16="http://schemas.microsoft.com/office/drawing/2014/main" id="{13EB25C2-1A55-591C-FD34-2A334EEA168B}"/>
              </a:ext>
            </a:extLst>
          </p:cNvPr>
          <p:cNvPicPr>
            <a:picLocks noChangeAspect="1"/>
          </p:cNvPicPr>
          <p:nvPr/>
        </p:nvPicPr>
        <p:blipFill>
          <a:blip r:embed="rId3"/>
          <a:stretch>
            <a:fillRect/>
          </a:stretch>
        </p:blipFill>
        <p:spPr>
          <a:xfrm>
            <a:off x="705030" y="1584564"/>
            <a:ext cx="4743450" cy="173355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CA7F28F-30AE-506F-B7E3-7A5ACB53B227}"/>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CAEC37C-D9A4-A409-A723-75DA755338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CCA9924-D6DC-6729-3357-1FFC6AC90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F6BBBAC-1790-A0EA-03BB-BEDFF48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0C37F8-8B3F-7ABD-9D9E-1C68EF77DEAE}"/>
              </a:ext>
            </a:extLst>
          </p:cNvPr>
          <p:cNvSpPr>
            <a:spLocks noGrp="1"/>
          </p:cNvSpPr>
          <p:nvPr>
            <p:ph type="title"/>
          </p:nvPr>
        </p:nvSpPr>
        <p:spPr>
          <a:xfrm>
            <a:off x="1616054" y="1316434"/>
            <a:ext cx="8959893" cy="565976"/>
          </a:xfrm>
        </p:spPr>
        <p:txBody>
          <a:bodyPr anchor="b">
            <a:normAutofit/>
          </a:bodyPr>
          <a:lstStyle/>
          <a:p>
            <a:pPr algn="ctr"/>
            <a:r>
              <a:rPr lang="en-US" sz="3200" dirty="0">
                <a:solidFill>
                  <a:schemeClr val="tx1">
                    <a:lumMod val="65000"/>
                    <a:lumOff val="35000"/>
                  </a:schemeClr>
                </a:solidFill>
                <a:ea typeface="+mj-lt"/>
                <a:cs typeface="+mj-lt"/>
              </a:rPr>
              <a:t>Goal</a:t>
            </a:r>
            <a:endParaRPr lang="en-US" dirty="0"/>
          </a:p>
        </p:txBody>
      </p:sp>
      <p:sp>
        <p:nvSpPr>
          <p:cNvPr id="3" name="Content Placeholder 2">
            <a:extLst>
              <a:ext uri="{FF2B5EF4-FFF2-40B4-BE49-F238E27FC236}">
                <a16:creationId xmlns:a16="http://schemas.microsoft.com/office/drawing/2014/main" id="{0FB6BB52-85B6-0C83-94F2-75AC38AAFB25}"/>
              </a:ext>
            </a:extLst>
          </p:cNvPr>
          <p:cNvSpPr>
            <a:spLocks noGrp="1"/>
          </p:cNvSpPr>
          <p:nvPr>
            <p:ph idx="1"/>
          </p:nvPr>
        </p:nvSpPr>
        <p:spPr>
          <a:xfrm>
            <a:off x="1616054" y="2427383"/>
            <a:ext cx="8959892" cy="3169482"/>
          </a:xfrm>
        </p:spPr>
        <p:txBody>
          <a:bodyPr anchor="t">
            <a:normAutofit/>
          </a:bodyPr>
          <a:lstStyle/>
          <a:p>
            <a:endParaRPr lang="en-US" sz="1000">
              <a:solidFill>
                <a:srgbClr val="1D2228"/>
              </a:solidFill>
              <a:cs typeface="Calibri" panose="020F0502020204030204"/>
            </a:endParaRPr>
          </a:p>
          <a:p>
            <a:endParaRPr lang="en-US"/>
          </a:p>
          <a:p>
            <a:endParaRPr lang="en-US" sz="1600">
              <a:solidFill>
                <a:srgbClr val="1D2228"/>
              </a:solidFill>
              <a:cs typeface="Calibri" panose="020F0502020204030204"/>
            </a:endParaRPr>
          </a:p>
          <a:p>
            <a:pPr marL="0" indent="0">
              <a:buNone/>
            </a:pPr>
            <a:br>
              <a:rPr lang="en-US"/>
            </a:br>
            <a:endParaRPr lang="en-US">
              <a:cs typeface="Calibri" panose="020F0502020204030204"/>
            </a:endParaRPr>
          </a:p>
        </p:txBody>
      </p:sp>
      <p:sp>
        <p:nvSpPr>
          <p:cNvPr id="4" name="TextBox 3">
            <a:extLst>
              <a:ext uri="{FF2B5EF4-FFF2-40B4-BE49-F238E27FC236}">
                <a16:creationId xmlns:a16="http://schemas.microsoft.com/office/drawing/2014/main" id="{F8E6287E-E072-0D88-E315-1F9D386CFCDC}"/>
              </a:ext>
            </a:extLst>
          </p:cNvPr>
          <p:cNvSpPr txBox="1"/>
          <p:nvPr/>
        </p:nvSpPr>
        <p:spPr>
          <a:xfrm>
            <a:off x="1084348" y="2035095"/>
            <a:ext cx="10021276"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solidFill>
                  <a:schemeClr val="tx1">
                    <a:lumMod val="65000"/>
                    <a:lumOff val="35000"/>
                  </a:schemeClr>
                </a:solidFill>
                <a:ea typeface="+mn-lt"/>
                <a:cs typeface="+mn-lt"/>
              </a:rPr>
              <a:t>By gathering this information, Stan and Davis aim to make informed decisions about their supply chain, distribution strategy, and employee management to drive overall improvement in their winery operations.</a:t>
            </a:r>
            <a:br>
              <a:rPr lang="en-US" sz="2200" dirty="0">
                <a:ea typeface="+mn-lt"/>
                <a:cs typeface="+mn-lt"/>
              </a:rPr>
            </a:br>
            <a:endParaRPr lang="en-US" sz="2200" dirty="0">
              <a:solidFill>
                <a:schemeClr val="tx1">
                  <a:lumMod val="65000"/>
                  <a:lumOff val="35000"/>
                </a:schemeClr>
              </a:solidFill>
              <a:ea typeface="+mn-lt"/>
              <a:cs typeface="+mn-lt"/>
            </a:endParaRPr>
          </a:p>
          <a:p>
            <a:endParaRPr lang="en-US" sz="2200" dirty="0">
              <a:solidFill>
                <a:schemeClr val="tx1">
                  <a:lumMod val="65000"/>
                  <a:lumOff val="35000"/>
                </a:schemeClr>
              </a:solidFill>
              <a:cs typeface="Calibri"/>
            </a:endParaRPr>
          </a:p>
        </p:txBody>
      </p:sp>
      <p:pic>
        <p:nvPicPr>
          <p:cNvPr id="5" name="Picture 4" descr="Teamwork Stock Illustrations – 736,840 Teamwork Stock Illustrations,  Vectors &amp; Clipart - Dreamstime">
            <a:extLst>
              <a:ext uri="{FF2B5EF4-FFF2-40B4-BE49-F238E27FC236}">
                <a16:creationId xmlns:a16="http://schemas.microsoft.com/office/drawing/2014/main" id="{B9866F53-1D5D-265B-9858-CEE6025DFF25}"/>
              </a:ext>
            </a:extLst>
          </p:cNvPr>
          <p:cNvPicPr>
            <a:picLocks noChangeAspect="1"/>
          </p:cNvPicPr>
          <p:nvPr/>
        </p:nvPicPr>
        <p:blipFill>
          <a:blip r:embed="rId2"/>
          <a:stretch>
            <a:fillRect/>
          </a:stretch>
        </p:blipFill>
        <p:spPr>
          <a:xfrm>
            <a:off x="4307456" y="3240653"/>
            <a:ext cx="3591464" cy="2763335"/>
          </a:xfrm>
          <a:prstGeom prst="rect">
            <a:avLst/>
          </a:prstGeom>
        </p:spPr>
      </p:pic>
    </p:spTree>
    <p:extLst>
      <p:ext uri="{BB962C8B-B14F-4D97-AF65-F5344CB8AC3E}">
        <p14:creationId xmlns:p14="http://schemas.microsoft.com/office/powerpoint/2010/main" val="866174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C6498F-72EA-DDE7-E5C7-1D8E6343FAAC}"/>
              </a:ext>
            </a:extLst>
          </p:cNvPr>
          <p:cNvSpPr>
            <a:spLocks noGrp="1"/>
          </p:cNvSpPr>
          <p:nvPr>
            <p:ph type="title"/>
          </p:nvPr>
        </p:nvSpPr>
        <p:spPr>
          <a:xfrm>
            <a:off x="552129" y="556644"/>
            <a:ext cx="1383026" cy="730209"/>
          </a:xfrm>
        </p:spPr>
        <p:txBody>
          <a:bodyPr anchor="b">
            <a:normAutofit/>
          </a:bodyPr>
          <a:lstStyle/>
          <a:p>
            <a:pPr algn="ctr"/>
            <a:r>
              <a:rPr lang="en-US" sz="3200">
                <a:solidFill>
                  <a:schemeClr val="tx1">
                    <a:lumMod val="65000"/>
                    <a:lumOff val="35000"/>
                  </a:schemeClr>
                </a:solidFill>
                <a:cs typeface="Calibri Light"/>
              </a:rPr>
              <a:t>ERD</a:t>
            </a:r>
          </a:p>
        </p:txBody>
      </p:sp>
      <p:sp>
        <p:nvSpPr>
          <p:cNvPr id="5" name="TextBox 4">
            <a:extLst>
              <a:ext uri="{FF2B5EF4-FFF2-40B4-BE49-F238E27FC236}">
                <a16:creationId xmlns:a16="http://schemas.microsoft.com/office/drawing/2014/main" id="{D7F972D9-4602-3925-1831-E01C6D87D17C}"/>
              </a:ext>
            </a:extLst>
          </p:cNvPr>
          <p:cNvSpPr txBox="1"/>
          <p:nvPr/>
        </p:nvSpPr>
        <p:spPr>
          <a:xfrm>
            <a:off x="10090085" y="6318143"/>
            <a:ext cx="19933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Calibri"/>
                <a:hlinkClick r:id="rId2"/>
              </a:rPr>
              <a:t>Link to ERD here.</a:t>
            </a:r>
          </a:p>
        </p:txBody>
      </p:sp>
      <p:pic>
        <p:nvPicPr>
          <p:cNvPr id="7" name="Content Placeholder 6" descr="A screenshot of a computer screen&#10;&#10;Description automatically generated">
            <a:extLst>
              <a:ext uri="{FF2B5EF4-FFF2-40B4-BE49-F238E27FC236}">
                <a16:creationId xmlns:a16="http://schemas.microsoft.com/office/drawing/2014/main" id="{A3F95A55-E600-879E-CDB0-306977DF211F}"/>
              </a:ext>
            </a:extLst>
          </p:cNvPr>
          <p:cNvPicPr>
            <a:picLocks noGrp="1" noChangeAspect="1"/>
          </p:cNvPicPr>
          <p:nvPr>
            <p:ph idx="1"/>
          </p:nvPr>
        </p:nvPicPr>
        <p:blipFill>
          <a:blip r:embed="rId3"/>
          <a:stretch>
            <a:fillRect/>
          </a:stretch>
        </p:blipFill>
        <p:spPr>
          <a:xfrm>
            <a:off x="2011862" y="103592"/>
            <a:ext cx="8182653" cy="6659592"/>
          </a:xfrm>
        </p:spPr>
      </p:pic>
    </p:spTree>
    <p:extLst>
      <p:ext uri="{BB962C8B-B14F-4D97-AF65-F5344CB8AC3E}">
        <p14:creationId xmlns:p14="http://schemas.microsoft.com/office/powerpoint/2010/main" val="3517869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C6498F-72EA-DDE7-E5C7-1D8E6343FAAC}"/>
              </a:ext>
            </a:extLst>
          </p:cNvPr>
          <p:cNvSpPr>
            <a:spLocks noGrp="1"/>
          </p:cNvSpPr>
          <p:nvPr>
            <p:ph type="title"/>
          </p:nvPr>
        </p:nvSpPr>
        <p:spPr>
          <a:xfrm>
            <a:off x="1616054" y="728340"/>
            <a:ext cx="8959893" cy="730210"/>
          </a:xfrm>
        </p:spPr>
        <p:txBody>
          <a:bodyPr anchor="b">
            <a:normAutofit/>
          </a:bodyPr>
          <a:lstStyle/>
          <a:p>
            <a:pPr algn="ctr"/>
            <a:r>
              <a:rPr lang="en-US" sz="3200" dirty="0">
                <a:solidFill>
                  <a:schemeClr val="tx1">
                    <a:lumMod val="65000"/>
                    <a:lumOff val="35000"/>
                  </a:schemeClr>
                </a:solidFill>
                <a:cs typeface="Calibri Light"/>
              </a:rPr>
              <a:t>Supplier Delivery Performance Report</a:t>
            </a:r>
          </a:p>
        </p:txBody>
      </p:sp>
      <p:sp>
        <p:nvSpPr>
          <p:cNvPr id="3" name="Content Placeholder 2">
            <a:extLst>
              <a:ext uri="{FF2B5EF4-FFF2-40B4-BE49-F238E27FC236}">
                <a16:creationId xmlns:a16="http://schemas.microsoft.com/office/drawing/2014/main" id="{95264EEF-95BF-6742-3E0E-C8B5D7C39EC0}"/>
              </a:ext>
            </a:extLst>
          </p:cNvPr>
          <p:cNvSpPr>
            <a:spLocks noGrp="1"/>
          </p:cNvSpPr>
          <p:nvPr>
            <p:ph idx="1"/>
          </p:nvPr>
        </p:nvSpPr>
        <p:spPr>
          <a:xfrm>
            <a:off x="1120348" y="1624752"/>
            <a:ext cx="9959013" cy="2493745"/>
          </a:xfrm>
        </p:spPr>
        <p:txBody>
          <a:bodyPr anchor="t">
            <a:noAutofit/>
          </a:bodyPr>
          <a:lstStyle/>
          <a:p>
            <a:pPr marL="0" indent="0">
              <a:buNone/>
            </a:pPr>
            <a:r>
              <a:rPr lang="en-US" sz="1600" dirty="0">
                <a:solidFill>
                  <a:schemeClr val="tx1">
                    <a:lumMod val="65000"/>
                    <a:lumOff val="35000"/>
                  </a:schemeClr>
                </a:solidFill>
                <a:latin typeface="Cambria"/>
                <a:ea typeface="Cambria"/>
                <a:cs typeface="Times New Roman"/>
              </a:rPr>
              <a:t>This report will provide information on the delivery performance of each supplier. </a:t>
            </a:r>
            <a:endParaRPr lang="en-US" sz="1600">
              <a:solidFill>
                <a:schemeClr val="tx1">
                  <a:lumMod val="65000"/>
                  <a:lumOff val="35000"/>
                </a:schemeClr>
              </a:solidFill>
              <a:latin typeface="Calibri" panose="020F0502020204030204"/>
              <a:ea typeface="Cambria"/>
              <a:cs typeface="Calibri"/>
            </a:endParaRPr>
          </a:p>
          <a:p>
            <a:pPr marL="0" indent="0">
              <a:buNone/>
            </a:pPr>
            <a:endParaRPr lang="en-US" sz="1600" dirty="0">
              <a:solidFill>
                <a:schemeClr val="tx1">
                  <a:lumMod val="65000"/>
                  <a:lumOff val="35000"/>
                </a:schemeClr>
              </a:solidFill>
              <a:latin typeface="Cambria"/>
              <a:ea typeface="Cambria"/>
              <a:cs typeface="Times New Roman"/>
            </a:endParaRPr>
          </a:p>
          <a:p>
            <a:pPr marL="0" indent="0">
              <a:buNone/>
            </a:pPr>
            <a:r>
              <a:rPr lang="en-US" sz="1600" dirty="0">
                <a:solidFill>
                  <a:schemeClr val="tx1">
                    <a:lumMod val="65000"/>
                    <a:lumOff val="35000"/>
                  </a:schemeClr>
                </a:solidFill>
                <a:latin typeface="Cambria"/>
                <a:ea typeface="Cambria"/>
                <a:cs typeface="Times New Roman"/>
              </a:rPr>
              <a:t>Included details: expected delivery dates, actual delivery dates, and any delays or gaps between the expected and actual delivery dates. </a:t>
            </a:r>
          </a:p>
          <a:p>
            <a:pPr marL="0" indent="0">
              <a:buNone/>
            </a:pPr>
            <a:endParaRPr lang="en-US" sz="1600" dirty="0">
              <a:solidFill>
                <a:schemeClr val="tx1">
                  <a:lumMod val="65000"/>
                  <a:lumOff val="35000"/>
                </a:schemeClr>
              </a:solidFill>
              <a:latin typeface="Cambria"/>
              <a:ea typeface="Cambria"/>
              <a:cs typeface="Times New Roman"/>
            </a:endParaRPr>
          </a:p>
          <a:p>
            <a:pPr marL="0" indent="0">
              <a:buNone/>
            </a:pPr>
            <a:r>
              <a:rPr lang="en-US" sz="1600" dirty="0">
                <a:solidFill>
                  <a:schemeClr val="tx1">
                    <a:lumMod val="65000"/>
                    <a:lumOff val="35000"/>
                  </a:schemeClr>
                </a:solidFill>
                <a:latin typeface="Cambria"/>
                <a:ea typeface="Cambria"/>
                <a:cs typeface="Times New Roman"/>
              </a:rPr>
              <a:t>This report would help Stan and Davis identify any problem areas and assess the efficiency of their suppliers.</a:t>
            </a:r>
            <a:endParaRPr lang="en-US" sz="1600">
              <a:solidFill>
                <a:schemeClr val="tx1">
                  <a:lumMod val="65000"/>
                  <a:lumOff val="35000"/>
                </a:schemeClr>
              </a:solidFill>
              <a:cs typeface="Calibri"/>
            </a:endParaRPr>
          </a:p>
        </p:txBody>
      </p:sp>
      <p:pic>
        <p:nvPicPr>
          <p:cNvPr id="11" name="Picture 10" descr="A computer screen with numbers and letters&#10;&#10;Description automatically generated">
            <a:extLst>
              <a:ext uri="{FF2B5EF4-FFF2-40B4-BE49-F238E27FC236}">
                <a16:creationId xmlns:a16="http://schemas.microsoft.com/office/drawing/2014/main" id="{263140BA-5FFF-144A-7E22-B81F13D0E2EC}"/>
              </a:ext>
            </a:extLst>
          </p:cNvPr>
          <p:cNvPicPr>
            <a:picLocks noChangeAspect="1"/>
          </p:cNvPicPr>
          <p:nvPr/>
        </p:nvPicPr>
        <p:blipFill>
          <a:blip r:embed="rId2"/>
          <a:stretch>
            <a:fillRect/>
          </a:stretch>
        </p:blipFill>
        <p:spPr>
          <a:xfrm>
            <a:off x="546240" y="4057407"/>
            <a:ext cx="11099517" cy="2625279"/>
          </a:xfrm>
          <a:prstGeom prst="rect">
            <a:avLst/>
          </a:prstGeom>
        </p:spPr>
      </p:pic>
    </p:spTree>
    <p:extLst>
      <p:ext uri="{BB962C8B-B14F-4D97-AF65-F5344CB8AC3E}">
        <p14:creationId xmlns:p14="http://schemas.microsoft.com/office/powerpoint/2010/main" val="470298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C6498F-72EA-DDE7-E5C7-1D8E6343FAAC}"/>
              </a:ext>
            </a:extLst>
          </p:cNvPr>
          <p:cNvSpPr>
            <a:spLocks noGrp="1"/>
          </p:cNvSpPr>
          <p:nvPr>
            <p:ph type="title"/>
          </p:nvPr>
        </p:nvSpPr>
        <p:spPr>
          <a:xfrm>
            <a:off x="1612720" y="686042"/>
            <a:ext cx="8970936" cy="667491"/>
          </a:xfrm>
        </p:spPr>
        <p:txBody>
          <a:bodyPr anchor="b">
            <a:normAutofit/>
          </a:bodyPr>
          <a:lstStyle/>
          <a:p>
            <a:pPr algn="ctr"/>
            <a:r>
              <a:rPr lang="en-US" sz="3200" dirty="0">
                <a:solidFill>
                  <a:schemeClr val="tx1">
                    <a:lumMod val="65000"/>
                    <a:lumOff val="35000"/>
                  </a:schemeClr>
                </a:solidFill>
                <a:ea typeface="+mj-lt"/>
                <a:cs typeface="+mj-lt"/>
              </a:rPr>
              <a:t>Wine Distribution Sales Report</a:t>
            </a:r>
            <a:endParaRPr lang="en-US"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95264EEF-95BF-6742-3E0E-C8B5D7C39EC0}"/>
              </a:ext>
            </a:extLst>
          </p:cNvPr>
          <p:cNvSpPr>
            <a:spLocks noGrp="1"/>
          </p:cNvSpPr>
          <p:nvPr>
            <p:ph idx="1"/>
          </p:nvPr>
        </p:nvSpPr>
        <p:spPr>
          <a:xfrm>
            <a:off x="1141185" y="1559532"/>
            <a:ext cx="10141543" cy="1990539"/>
          </a:xfrm>
        </p:spPr>
        <p:txBody>
          <a:bodyPr anchor="t">
            <a:normAutofit fontScale="85000" lnSpcReduction="20000"/>
          </a:bodyPr>
          <a:lstStyle/>
          <a:p>
            <a:pPr marL="0" indent="0">
              <a:buNone/>
            </a:pPr>
            <a:r>
              <a:rPr lang="en-US" sz="2000" dirty="0">
                <a:solidFill>
                  <a:schemeClr val="tx1">
                    <a:lumMod val="65000"/>
                    <a:lumOff val="35000"/>
                  </a:schemeClr>
                </a:solidFill>
                <a:latin typeface="Cambria"/>
                <a:ea typeface="Cambria"/>
                <a:cs typeface="Times New Roman"/>
              </a:rPr>
              <a:t>This report will provide information on the sales performance of each wine variety. </a:t>
            </a:r>
            <a:endParaRPr lang="en-US" dirty="0">
              <a:solidFill>
                <a:schemeClr val="tx1">
                  <a:lumMod val="65000"/>
                  <a:lumOff val="35000"/>
                </a:schemeClr>
              </a:solidFill>
              <a:latin typeface="Calibri" panose="020F0502020204030204"/>
              <a:ea typeface="Cambria"/>
              <a:cs typeface="Calibri" panose="020F0502020204030204"/>
            </a:endParaRPr>
          </a:p>
          <a:p>
            <a:pPr marL="0" indent="0">
              <a:buNone/>
            </a:pPr>
            <a:endParaRPr lang="en-US" sz="2000" dirty="0">
              <a:solidFill>
                <a:schemeClr val="tx1">
                  <a:lumMod val="65000"/>
                  <a:lumOff val="35000"/>
                </a:schemeClr>
              </a:solidFill>
              <a:latin typeface="Cambria"/>
              <a:ea typeface="Cambria"/>
              <a:cs typeface="Times New Roman"/>
            </a:endParaRPr>
          </a:p>
          <a:p>
            <a:pPr marL="0" indent="0">
              <a:buNone/>
            </a:pPr>
            <a:r>
              <a:rPr lang="en-US" sz="2000" dirty="0">
                <a:solidFill>
                  <a:schemeClr val="tx1">
                    <a:lumMod val="65000"/>
                    <a:lumOff val="35000"/>
                  </a:schemeClr>
                </a:solidFill>
                <a:latin typeface="Cambria"/>
                <a:ea typeface="Cambria"/>
                <a:cs typeface="Times New Roman"/>
              </a:rPr>
              <a:t>It would include: quantity of each wine sold, revenue generated, and the distributor responsible for selling each wine variety. </a:t>
            </a:r>
            <a:endParaRPr lang="en-US">
              <a:solidFill>
                <a:schemeClr val="tx1">
                  <a:lumMod val="65000"/>
                  <a:lumOff val="35000"/>
                </a:schemeClr>
              </a:solidFill>
              <a:latin typeface="Calibri" panose="020F0502020204030204"/>
              <a:ea typeface="Cambria"/>
              <a:cs typeface="Calibri"/>
            </a:endParaRPr>
          </a:p>
          <a:p>
            <a:pPr marL="0" indent="0">
              <a:buNone/>
            </a:pPr>
            <a:endParaRPr lang="en-US" sz="2000" dirty="0">
              <a:solidFill>
                <a:schemeClr val="tx1">
                  <a:lumMod val="65000"/>
                  <a:lumOff val="35000"/>
                </a:schemeClr>
              </a:solidFill>
              <a:latin typeface="Cambria"/>
              <a:ea typeface="Cambria"/>
              <a:cs typeface="Times New Roman"/>
            </a:endParaRPr>
          </a:p>
          <a:p>
            <a:pPr marL="0" indent="0">
              <a:buNone/>
            </a:pPr>
            <a:r>
              <a:rPr lang="en-US" sz="2000" dirty="0">
                <a:solidFill>
                  <a:schemeClr val="tx1">
                    <a:lumMod val="65000"/>
                    <a:lumOff val="35000"/>
                  </a:schemeClr>
                </a:solidFill>
                <a:latin typeface="Cambria"/>
                <a:ea typeface="Cambria"/>
                <a:cs typeface="Times New Roman"/>
              </a:rPr>
              <a:t>This report would help Stan and Davis determine if all wines are selling as expected and identify any underperforming wines or distributors.</a:t>
            </a:r>
            <a:endParaRPr lang="en-US">
              <a:solidFill>
                <a:schemeClr val="tx1">
                  <a:lumMod val="65000"/>
                  <a:lumOff val="35000"/>
                </a:schemeClr>
              </a:solidFill>
              <a:cs typeface="Calibri"/>
            </a:endParaRPr>
          </a:p>
        </p:txBody>
      </p:sp>
      <p:pic>
        <p:nvPicPr>
          <p:cNvPr id="4" name="Picture 3" descr="A screenshot of a computer&#10;&#10;Description automatically generated">
            <a:extLst>
              <a:ext uri="{FF2B5EF4-FFF2-40B4-BE49-F238E27FC236}">
                <a16:creationId xmlns:a16="http://schemas.microsoft.com/office/drawing/2014/main" id="{4C06AD55-D71A-BBC4-52F1-123B8059F034}"/>
              </a:ext>
            </a:extLst>
          </p:cNvPr>
          <p:cNvPicPr>
            <a:picLocks noChangeAspect="1"/>
          </p:cNvPicPr>
          <p:nvPr/>
        </p:nvPicPr>
        <p:blipFill>
          <a:blip r:embed="rId2"/>
          <a:stretch>
            <a:fillRect/>
          </a:stretch>
        </p:blipFill>
        <p:spPr>
          <a:xfrm>
            <a:off x="564764" y="3798591"/>
            <a:ext cx="11053927" cy="2769938"/>
          </a:xfrm>
          <a:prstGeom prst="rect">
            <a:avLst/>
          </a:prstGeom>
        </p:spPr>
      </p:pic>
    </p:spTree>
    <p:extLst>
      <p:ext uri="{BB962C8B-B14F-4D97-AF65-F5344CB8AC3E}">
        <p14:creationId xmlns:p14="http://schemas.microsoft.com/office/powerpoint/2010/main" val="3513121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C6498F-72EA-DDE7-E5C7-1D8E6343FAAC}"/>
              </a:ext>
            </a:extLst>
          </p:cNvPr>
          <p:cNvSpPr>
            <a:spLocks noGrp="1"/>
          </p:cNvSpPr>
          <p:nvPr>
            <p:ph type="title"/>
          </p:nvPr>
        </p:nvSpPr>
        <p:spPr>
          <a:xfrm>
            <a:off x="1616054" y="499137"/>
            <a:ext cx="8959893" cy="888360"/>
          </a:xfrm>
        </p:spPr>
        <p:txBody>
          <a:bodyPr anchor="b">
            <a:normAutofit/>
          </a:bodyPr>
          <a:lstStyle/>
          <a:p>
            <a:pPr algn="ctr"/>
            <a:r>
              <a:rPr lang="en-US" sz="3200" dirty="0">
                <a:solidFill>
                  <a:schemeClr val="tx1">
                    <a:lumMod val="65000"/>
                    <a:lumOff val="35000"/>
                  </a:schemeClr>
                </a:solidFill>
                <a:ea typeface="+mj-lt"/>
                <a:cs typeface="+mj-lt"/>
              </a:rPr>
              <a:t>Employee Hours Report</a:t>
            </a:r>
            <a:endParaRPr lang="en-US" dirty="0"/>
          </a:p>
        </p:txBody>
      </p:sp>
      <p:sp>
        <p:nvSpPr>
          <p:cNvPr id="3" name="Content Placeholder 2">
            <a:extLst>
              <a:ext uri="{FF2B5EF4-FFF2-40B4-BE49-F238E27FC236}">
                <a16:creationId xmlns:a16="http://schemas.microsoft.com/office/drawing/2014/main" id="{95264EEF-95BF-6742-3E0E-C8B5D7C39EC0}"/>
              </a:ext>
            </a:extLst>
          </p:cNvPr>
          <p:cNvSpPr>
            <a:spLocks noGrp="1"/>
          </p:cNvSpPr>
          <p:nvPr>
            <p:ph idx="1"/>
          </p:nvPr>
        </p:nvSpPr>
        <p:spPr>
          <a:xfrm>
            <a:off x="1098469" y="1716224"/>
            <a:ext cx="3954071" cy="3765621"/>
          </a:xfrm>
        </p:spPr>
        <p:txBody>
          <a:bodyPr anchor="t">
            <a:normAutofit/>
          </a:bodyPr>
          <a:lstStyle/>
          <a:p>
            <a:pPr marL="0" indent="0">
              <a:buNone/>
            </a:pPr>
            <a:r>
              <a:rPr lang="en-US" sz="1600" dirty="0">
                <a:solidFill>
                  <a:schemeClr val="tx1">
                    <a:lumMod val="65000"/>
                    <a:lumOff val="35000"/>
                  </a:schemeClr>
                </a:solidFill>
                <a:latin typeface="Cambria"/>
                <a:ea typeface="+mn-lt"/>
                <a:cs typeface="Times New Roman"/>
              </a:rPr>
              <a:t>This report will provide information on the number of hours worked by each employee during the last four quarters.</a:t>
            </a:r>
            <a:endParaRPr lang="en-US" sz="1600">
              <a:solidFill>
                <a:schemeClr val="tx1">
                  <a:lumMod val="65000"/>
                  <a:lumOff val="35000"/>
                </a:schemeClr>
              </a:solidFill>
              <a:latin typeface="Calibri" panose="020F0502020204030204"/>
              <a:ea typeface="+mn-lt"/>
              <a:cs typeface="Calibri" panose="020F0502020204030204"/>
            </a:endParaRPr>
          </a:p>
          <a:p>
            <a:pPr marL="0" indent="0">
              <a:buNone/>
            </a:pPr>
            <a:endParaRPr lang="en-US" sz="1600" dirty="0">
              <a:solidFill>
                <a:schemeClr val="tx1">
                  <a:lumMod val="65000"/>
                  <a:lumOff val="35000"/>
                </a:schemeClr>
              </a:solidFill>
              <a:latin typeface="Cambria"/>
              <a:ea typeface="+mn-lt"/>
              <a:cs typeface="Times New Roman"/>
            </a:endParaRPr>
          </a:p>
          <a:p>
            <a:pPr marL="0" indent="0">
              <a:buNone/>
            </a:pPr>
            <a:r>
              <a:rPr lang="en-US" sz="1600" dirty="0">
                <a:solidFill>
                  <a:schemeClr val="tx1">
                    <a:lumMod val="65000"/>
                    <a:lumOff val="35000"/>
                  </a:schemeClr>
                </a:solidFill>
                <a:latin typeface="Cambria"/>
                <a:ea typeface="+mn-lt"/>
                <a:cs typeface="Times New Roman"/>
              </a:rPr>
              <a:t>It includes: the employee's name, quarter, and total hours performed.</a:t>
            </a:r>
            <a:endParaRPr lang="en-US" sz="1600">
              <a:solidFill>
                <a:schemeClr val="tx1">
                  <a:lumMod val="65000"/>
                  <a:lumOff val="35000"/>
                </a:schemeClr>
              </a:solidFill>
              <a:latin typeface="Calibri" panose="020F0502020204030204"/>
              <a:ea typeface="+mn-lt"/>
              <a:cs typeface="Calibri"/>
            </a:endParaRPr>
          </a:p>
          <a:p>
            <a:pPr marL="0" indent="0">
              <a:buNone/>
            </a:pPr>
            <a:endParaRPr lang="en-US" sz="1600" dirty="0">
              <a:solidFill>
                <a:schemeClr val="tx1">
                  <a:lumMod val="65000"/>
                  <a:lumOff val="35000"/>
                </a:schemeClr>
              </a:solidFill>
              <a:latin typeface="Cambria"/>
              <a:ea typeface="+mn-lt"/>
              <a:cs typeface="Times New Roman"/>
            </a:endParaRPr>
          </a:p>
          <a:p>
            <a:pPr marL="0" indent="0">
              <a:buNone/>
            </a:pPr>
            <a:r>
              <a:rPr lang="en-US" sz="1600" dirty="0">
                <a:solidFill>
                  <a:schemeClr val="tx1">
                    <a:lumMod val="65000"/>
                    <a:lumOff val="35000"/>
                  </a:schemeClr>
                </a:solidFill>
                <a:latin typeface="Cambria"/>
                <a:ea typeface="+mn-lt"/>
                <a:cs typeface="Times New Roman"/>
              </a:rPr>
              <a:t>This report would help Stan and Davis assess the workload and productivity of their employees and identify any imbalances in work distribution, as well as help make informed decisions related to workforce management.</a:t>
            </a:r>
            <a:endParaRPr lang="en-US" sz="1600">
              <a:solidFill>
                <a:schemeClr val="tx1">
                  <a:lumMod val="65000"/>
                  <a:lumOff val="35000"/>
                </a:schemeClr>
              </a:solidFill>
              <a:cs typeface="Calibri"/>
            </a:endParaRPr>
          </a:p>
        </p:txBody>
      </p:sp>
      <p:pic>
        <p:nvPicPr>
          <p:cNvPr id="4" name="Picture 3" descr="A screenshot of a computer&#10;&#10;Description automatically generated">
            <a:extLst>
              <a:ext uri="{FF2B5EF4-FFF2-40B4-BE49-F238E27FC236}">
                <a16:creationId xmlns:a16="http://schemas.microsoft.com/office/drawing/2014/main" id="{BCD1D7B7-61ED-38E7-15BE-A7CC97F3D8C6}"/>
              </a:ext>
            </a:extLst>
          </p:cNvPr>
          <p:cNvPicPr>
            <a:picLocks noChangeAspect="1"/>
          </p:cNvPicPr>
          <p:nvPr/>
        </p:nvPicPr>
        <p:blipFill>
          <a:blip r:embed="rId2"/>
          <a:stretch>
            <a:fillRect/>
          </a:stretch>
        </p:blipFill>
        <p:spPr>
          <a:xfrm>
            <a:off x="5352976" y="1590290"/>
            <a:ext cx="5880518" cy="5155786"/>
          </a:xfrm>
          <a:prstGeom prst="rect">
            <a:avLst/>
          </a:prstGeom>
        </p:spPr>
      </p:pic>
    </p:spTree>
    <p:extLst>
      <p:ext uri="{BB962C8B-B14F-4D97-AF65-F5344CB8AC3E}">
        <p14:creationId xmlns:p14="http://schemas.microsoft.com/office/powerpoint/2010/main" val="2557000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C6498F-72EA-DDE7-E5C7-1D8E6343FAAC}"/>
              </a:ext>
            </a:extLst>
          </p:cNvPr>
          <p:cNvSpPr>
            <a:spLocks noGrp="1"/>
          </p:cNvSpPr>
          <p:nvPr>
            <p:ph type="title"/>
          </p:nvPr>
        </p:nvSpPr>
        <p:spPr>
          <a:xfrm>
            <a:off x="1616054" y="614156"/>
            <a:ext cx="8959893" cy="888360"/>
          </a:xfrm>
        </p:spPr>
        <p:txBody>
          <a:bodyPr anchor="b">
            <a:normAutofit/>
          </a:bodyPr>
          <a:lstStyle/>
          <a:p>
            <a:pPr algn="ctr"/>
            <a:r>
              <a:rPr lang="en-US" sz="3200" dirty="0">
                <a:solidFill>
                  <a:schemeClr val="tx1">
                    <a:lumMod val="65000"/>
                    <a:lumOff val="35000"/>
                  </a:schemeClr>
                </a:solidFill>
                <a:ea typeface="+mj-lt"/>
                <a:cs typeface="+mj-lt"/>
              </a:rPr>
              <a:t>Assumptions</a:t>
            </a:r>
            <a:endParaRPr lang="en-US" dirty="0"/>
          </a:p>
        </p:txBody>
      </p:sp>
      <p:sp>
        <p:nvSpPr>
          <p:cNvPr id="3" name="Content Placeholder 2">
            <a:extLst>
              <a:ext uri="{FF2B5EF4-FFF2-40B4-BE49-F238E27FC236}">
                <a16:creationId xmlns:a16="http://schemas.microsoft.com/office/drawing/2014/main" id="{95264EEF-95BF-6742-3E0E-C8B5D7C39EC0}"/>
              </a:ext>
            </a:extLst>
          </p:cNvPr>
          <p:cNvSpPr>
            <a:spLocks noGrp="1"/>
          </p:cNvSpPr>
          <p:nvPr>
            <p:ph idx="1"/>
          </p:nvPr>
        </p:nvSpPr>
        <p:spPr>
          <a:xfrm>
            <a:off x="1616054" y="1708516"/>
            <a:ext cx="8959892" cy="3730198"/>
          </a:xfrm>
        </p:spPr>
        <p:txBody>
          <a:bodyPr vert="horz" lIns="91440" tIns="45720" rIns="91440" bIns="45720" rtlCol="0" anchor="t">
            <a:noAutofit/>
          </a:bodyPr>
          <a:lstStyle/>
          <a:p>
            <a:r>
              <a:rPr lang="en-US" sz="2000" dirty="0">
                <a:solidFill>
                  <a:schemeClr val="tx1">
                    <a:lumMod val="65000"/>
                    <a:lumOff val="35000"/>
                  </a:schemeClr>
                </a:solidFill>
                <a:cs typeface="Calibri"/>
              </a:rPr>
              <a:t>Bacchus Winery is our client, and we are not employees of Bacchus Winery.</a:t>
            </a:r>
          </a:p>
          <a:p>
            <a:r>
              <a:rPr lang="en-US" sz="2000" dirty="0">
                <a:solidFill>
                  <a:schemeClr val="tx1">
                    <a:lumMod val="65000"/>
                    <a:lumOff val="35000"/>
                  </a:schemeClr>
                </a:solidFill>
                <a:cs typeface="Calibri"/>
              </a:rPr>
              <a:t>Solutions made were based on a real-world time frame of three weeks.</a:t>
            </a:r>
          </a:p>
          <a:p>
            <a:r>
              <a:rPr lang="en-US" sz="2000" dirty="0">
                <a:solidFill>
                  <a:schemeClr val="tx1">
                    <a:lumMod val="65000"/>
                    <a:lumOff val="35000"/>
                  </a:schemeClr>
                </a:solidFill>
                <a:cs typeface="Calibri"/>
              </a:rPr>
              <a:t>Bacchus Winery is well employed and have many team members.</a:t>
            </a:r>
          </a:p>
          <a:p>
            <a:r>
              <a:rPr lang="en-US" sz="2000" dirty="0">
                <a:solidFill>
                  <a:schemeClr val="tx1">
                    <a:lumMod val="65000"/>
                    <a:lumOff val="35000"/>
                  </a:schemeClr>
                </a:solidFill>
                <a:cs typeface="Calibri"/>
              </a:rPr>
              <a:t>Bacchus Winery is financially stable and could carry out work as usual while finding new solutions.</a:t>
            </a:r>
          </a:p>
          <a:p>
            <a:r>
              <a:rPr lang="en-US" sz="2000" dirty="0">
                <a:solidFill>
                  <a:schemeClr val="tx1">
                    <a:lumMod val="65000"/>
                    <a:lumOff val="35000"/>
                  </a:schemeClr>
                </a:solidFill>
                <a:cs typeface="Calibri"/>
              </a:rPr>
              <a:t>Numbers found in the database such as hours and time frames were made up based on real world examples.</a:t>
            </a:r>
          </a:p>
        </p:txBody>
      </p:sp>
    </p:spTree>
    <p:extLst>
      <p:ext uri="{BB962C8B-B14F-4D97-AF65-F5344CB8AC3E}">
        <p14:creationId xmlns:p14="http://schemas.microsoft.com/office/powerpoint/2010/main" val="3658773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BF79DE-152F-72A1-8159-A6056A603852}"/>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65D20B8-87DC-78FE-8987-4D49C0CB49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F123DA-EB54-FA45-C6A1-EB70E8E40F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A09E02C-DA21-A6D5-01E6-0C19496F5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8B34D8-662C-56F1-3F72-0ADEE506428E}"/>
              </a:ext>
            </a:extLst>
          </p:cNvPr>
          <p:cNvSpPr>
            <a:spLocks noGrp="1"/>
          </p:cNvSpPr>
          <p:nvPr>
            <p:ph type="title"/>
          </p:nvPr>
        </p:nvSpPr>
        <p:spPr>
          <a:xfrm>
            <a:off x="1616054" y="642911"/>
            <a:ext cx="8959893" cy="888360"/>
          </a:xfrm>
        </p:spPr>
        <p:txBody>
          <a:bodyPr anchor="b">
            <a:normAutofit/>
          </a:bodyPr>
          <a:lstStyle/>
          <a:p>
            <a:pPr algn="ctr"/>
            <a:r>
              <a:rPr lang="en-US" sz="3200" dirty="0">
                <a:solidFill>
                  <a:schemeClr val="tx1">
                    <a:lumMod val="65000"/>
                    <a:lumOff val="35000"/>
                  </a:schemeClr>
                </a:solidFill>
                <a:cs typeface="Calibri Light"/>
              </a:rPr>
              <a:t>Introduction</a:t>
            </a:r>
            <a:endParaRPr lang="en-US" sz="3200" dirty="0">
              <a:solidFill>
                <a:schemeClr val="tx1">
                  <a:lumMod val="65000"/>
                  <a:lumOff val="35000"/>
                </a:schemeClr>
              </a:solidFill>
            </a:endParaRPr>
          </a:p>
        </p:txBody>
      </p:sp>
      <p:sp>
        <p:nvSpPr>
          <p:cNvPr id="9" name="TextBox 8">
            <a:extLst>
              <a:ext uri="{FF2B5EF4-FFF2-40B4-BE49-F238E27FC236}">
                <a16:creationId xmlns:a16="http://schemas.microsoft.com/office/drawing/2014/main" id="{63696A4C-BB10-2C25-D76F-5C22A39A723A}"/>
              </a:ext>
            </a:extLst>
          </p:cNvPr>
          <p:cNvSpPr txBox="1"/>
          <p:nvPr/>
        </p:nvSpPr>
        <p:spPr>
          <a:xfrm>
            <a:off x="1165412" y="5095505"/>
            <a:ext cx="2006629" cy="3970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lnSpc>
                <a:spcPct val="90000"/>
              </a:lnSpc>
              <a:spcBef>
                <a:spcPts val="1000"/>
              </a:spcBef>
            </a:pPr>
            <a:endParaRPr lang="en-US" sz="2200" dirty="0">
              <a:solidFill>
                <a:schemeClr val="tx1">
                  <a:lumMod val="65000"/>
                  <a:lumOff val="35000"/>
                </a:schemeClr>
              </a:solidFill>
              <a:cs typeface="Calibri"/>
            </a:endParaRPr>
          </a:p>
        </p:txBody>
      </p:sp>
      <p:sp>
        <p:nvSpPr>
          <p:cNvPr id="6" name="Content Placeholder 5">
            <a:extLst>
              <a:ext uri="{FF2B5EF4-FFF2-40B4-BE49-F238E27FC236}">
                <a16:creationId xmlns:a16="http://schemas.microsoft.com/office/drawing/2014/main" id="{E5E6D0B0-7A05-AE38-2E3C-904A227BBC5F}"/>
              </a:ext>
            </a:extLst>
          </p:cNvPr>
          <p:cNvSpPr>
            <a:spLocks noGrp="1"/>
          </p:cNvSpPr>
          <p:nvPr>
            <p:ph idx="1"/>
          </p:nvPr>
        </p:nvSpPr>
        <p:spPr>
          <a:xfrm>
            <a:off x="895710" y="1609965"/>
            <a:ext cx="10458090" cy="4552621"/>
          </a:xfrm>
        </p:spPr>
        <p:txBody>
          <a:bodyPr vert="horz" lIns="91440" tIns="45720" rIns="91440" bIns="45720" rtlCol="0" anchor="t">
            <a:normAutofit/>
          </a:bodyPr>
          <a:lstStyle/>
          <a:p>
            <a:pPr marL="0" indent="0">
              <a:buNone/>
            </a:pPr>
            <a:r>
              <a:rPr lang="en-US" sz="2400" dirty="0">
                <a:solidFill>
                  <a:schemeClr val="tx1">
                    <a:lumMod val="65000"/>
                    <a:lumOff val="35000"/>
                  </a:schemeClr>
                </a:solidFill>
                <a:ea typeface="+mn-lt"/>
                <a:cs typeface="+mn-lt"/>
              </a:rPr>
              <a:t>Jacob Thompson</a:t>
            </a:r>
            <a:endParaRPr lang="en-US" sz="2400" dirty="0">
              <a:solidFill>
                <a:schemeClr val="tx1">
                  <a:lumMod val="65000"/>
                  <a:lumOff val="35000"/>
                </a:schemeClr>
              </a:solidFill>
              <a:cs typeface="Calibri"/>
            </a:endParaRPr>
          </a:p>
          <a:p>
            <a:pPr marL="0" indent="0">
              <a:buNone/>
            </a:pPr>
            <a:endParaRPr lang="en-US" sz="2000" dirty="0">
              <a:solidFill>
                <a:schemeClr val="tx1">
                  <a:lumMod val="65000"/>
                  <a:lumOff val="35000"/>
                </a:schemeClr>
              </a:solidFill>
              <a:ea typeface="+mn-lt"/>
              <a:cs typeface="+mn-lt"/>
            </a:endParaRPr>
          </a:p>
          <a:p>
            <a:pPr marL="0" indent="0">
              <a:buNone/>
            </a:pPr>
            <a:r>
              <a:rPr lang="en-US" sz="2000" dirty="0">
                <a:solidFill>
                  <a:schemeClr val="tx1">
                    <a:lumMod val="65000"/>
                    <a:lumOff val="35000"/>
                  </a:schemeClr>
                </a:solidFill>
                <a:ea typeface="+mn-lt"/>
                <a:cs typeface="+mn-lt"/>
              </a:rPr>
              <a:t>Database developer. Ensures database aligns with the business rules and the ERD (Entity Relationship Diagram).</a:t>
            </a:r>
            <a:endParaRPr lang="en-US" dirty="0">
              <a:solidFill>
                <a:schemeClr val="tx1">
                  <a:lumMod val="65000"/>
                  <a:lumOff val="35000"/>
                </a:schemeClr>
              </a:solidFill>
            </a:endParaRPr>
          </a:p>
          <a:p>
            <a:pPr marL="0" indent="0">
              <a:buNone/>
            </a:pPr>
            <a:endParaRPr lang="en-US" sz="2000" dirty="0">
              <a:solidFill>
                <a:schemeClr val="tx1">
                  <a:lumMod val="65000"/>
                  <a:lumOff val="35000"/>
                </a:schemeClr>
              </a:solidFill>
              <a:cs typeface="Calibri"/>
            </a:endParaRPr>
          </a:p>
          <a:p>
            <a:pPr marL="0" indent="0">
              <a:buNone/>
            </a:pPr>
            <a:r>
              <a:rPr lang="en-US" sz="2000" i="1" dirty="0">
                <a:solidFill>
                  <a:schemeClr val="tx1">
                    <a:lumMod val="65000"/>
                    <a:lumOff val="35000"/>
                  </a:schemeClr>
                </a:solidFill>
                <a:cs typeface="Calibri"/>
              </a:rPr>
              <a:t>I believe that with a database such as the one provided, I feel confident we can help your team ensure that your questions and concerns will be answered. These solutions will help with future endeavors and provide Bacchus with the tools to bring this winery into the future.</a:t>
            </a:r>
          </a:p>
          <a:p>
            <a:pPr marL="0" indent="0">
              <a:buNone/>
            </a:pPr>
            <a:endParaRPr lang="en-US" i="1">
              <a:solidFill>
                <a:schemeClr val="tx1">
                  <a:lumMod val="65000"/>
                  <a:lumOff val="35000"/>
                </a:schemeClr>
              </a:solidFill>
              <a:cs typeface="Calibri"/>
            </a:endParaRPr>
          </a:p>
        </p:txBody>
      </p:sp>
    </p:spTree>
    <p:extLst>
      <p:ext uri="{BB962C8B-B14F-4D97-AF65-F5344CB8AC3E}">
        <p14:creationId xmlns:p14="http://schemas.microsoft.com/office/powerpoint/2010/main" val="3262858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2E6D459-5540-6095-4774-2913D8DD4632}"/>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F1D0C65-8561-7690-414A-8CA20BD6B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1CDBB4C-32C4-170D-B1D9-089F32A42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B052A85-7BF2-4E4C-5906-8A37A3E64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05CE71-0889-C069-2375-78441CDD9431}"/>
              </a:ext>
            </a:extLst>
          </p:cNvPr>
          <p:cNvSpPr>
            <a:spLocks noGrp="1"/>
          </p:cNvSpPr>
          <p:nvPr>
            <p:ph type="title"/>
          </p:nvPr>
        </p:nvSpPr>
        <p:spPr>
          <a:xfrm>
            <a:off x="1616054" y="642911"/>
            <a:ext cx="8959893" cy="888360"/>
          </a:xfrm>
        </p:spPr>
        <p:txBody>
          <a:bodyPr anchor="b">
            <a:normAutofit/>
          </a:bodyPr>
          <a:lstStyle/>
          <a:p>
            <a:pPr algn="ctr"/>
            <a:r>
              <a:rPr lang="en-US" sz="3200" dirty="0">
                <a:solidFill>
                  <a:schemeClr val="tx1">
                    <a:lumMod val="65000"/>
                    <a:lumOff val="35000"/>
                  </a:schemeClr>
                </a:solidFill>
                <a:cs typeface="Calibri Light"/>
              </a:rPr>
              <a:t>Introduction</a:t>
            </a:r>
            <a:endParaRPr lang="en-US" sz="3200" dirty="0">
              <a:solidFill>
                <a:schemeClr val="tx1">
                  <a:lumMod val="65000"/>
                  <a:lumOff val="35000"/>
                </a:schemeClr>
              </a:solidFill>
            </a:endParaRPr>
          </a:p>
        </p:txBody>
      </p:sp>
      <p:sp>
        <p:nvSpPr>
          <p:cNvPr id="9" name="TextBox 8">
            <a:extLst>
              <a:ext uri="{FF2B5EF4-FFF2-40B4-BE49-F238E27FC236}">
                <a16:creationId xmlns:a16="http://schemas.microsoft.com/office/drawing/2014/main" id="{E7117901-94C6-2430-EE8A-0FC4E89D1751}"/>
              </a:ext>
            </a:extLst>
          </p:cNvPr>
          <p:cNvSpPr txBox="1"/>
          <p:nvPr/>
        </p:nvSpPr>
        <p:spPr>
          <a:xfrm>
            <a:off x="1165412" y="5095505"/>
            <a:ext cx="2006629" cy="3970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lnSpc>
                <a:spcPct val="90000"/>
              </a:lnSpc>
              <a:spcBef>
                <a:spcPts val="1000"/>
              </a:spcBef>
            </a:pPr>
            <a:endParaRPr lang="en-US" sz="2200" dirty="0">
              <a:solidFill>
                <a:schemeClr val="tx1">
                  <a:lumMod val="65000"/>
                  <a:lumOff val="35000"/>
                </a:schemeClr>
              </a:solidFill>
              <a:cs typeface="Calibri"/>
            </a:endParaRPr>
          </a:p>
        </p:txBody>
      </p:sp>
      <p:sp>
        <p:nvSpPr>
          <p:cNvPr id="6" name="Content Placeholder 5">
            <a:extLst>
              <a:ext uri="{FF2B5EF4-FFF2-40B4-BE49-F238E27FC236}">
                <a16:creationId xmlns:a16="http://schemas.microsoft.com/office/drawing/2014/main" id="{4C96AD2C-8648-97CB-34E6-9C658E65EE5F}"/>
              </a:ext>
            </a:extLst>
          </p:cNvPr>
          <p:cNvSpPr>
            <a:spLocks noGrp="1"/>
          </p:cNvSpPr>
          <p:nvPr>
            <p:ph idx="1"/>
          </p:nvPr>
        </p:nvSpPr>
        <p:spPr>
          <a:xfrm>
            <a:off x="895710" y="1609965"/>
            <a:ext cx="10458090" cy="4552621"/>
          </a:xfrm>
        </p:spPr>
        <p:txBody>
          <a:bodyPr vert="horz" lIns="91440" tIns="45720" rIns="91440" bIns="45720" rtlCol="0" anchor="t">
            <a:normAutofit/>
          </a:bodyPr>
          <a:lstStyle/>
          <a:p>
            <a:pPr marL="0" indent="0">
              <a:buNone/>
            </a:pPr>
            <a:r>
              <a:rPr lang="en-US" sz="2400" dirty="0">
                <a:solidFill>
                  <a:schemeClr val="tx1">
                    <a:lumMod val="65000"/>
                    <a:lumOff val="35000"/>
                  </a:schemeClr>
                </a:solidFill>
                <a:ea typeface="+mn-lt"/>
                <a:cs typeface="+mn-lt"/>
              </a:rPr>
              <a:t>Marie Battle </a:t>
            </a:r>
          </a:p>
          <a:p>
            <a:pPr marL="0" indent="0">
              <a:buNone/>
            </a:pPr>
            <a:endParaRPr lang="en-US" sz="2000" dirty="0">
              <a:solidFill>
                <a:schemeClr val="tx1">
                  <a:lumMod val="65000"/>
                  <a:lumOff val="35000"/>
                </a:schemeClr>
              </a:solidFill>
              <a:ea typeface="+mn-lt"/>
              <a:cs typeface="+mn-lt"/>
            </a:endParaRPr>
          </a:p>
          <a:p>
            <a:pPr marL="0" indent="0">
              <a:buNone/>
            </a:pPr>
            <a:r>
              <a:rPr lang="en-US" sz="2000" dirty="0">
                <a:solidFill>
                  <a:schemeClr val="tx1">
                    <a:lumMod val="65000"/>
                    <a:lumOff val="35000"/>
                  </a:schemeClr>
                </a:solidFill>
                <a:ea typeface="+mn-lt"/>
                <a:cs typeface="+mn-lt"/>
              </a:rPr>
              <a:t>ERD Development Lead. Captures the data structure and relationships of the winery's various entities, enabling efficient data management and system integration.</a:t>
            </a:r>
            <a:endParaRPr lang="en-US">
              <a:solidFill>
                <a:schemeClr val="tx1">
                  <a:lumMod val="65000"/>
                  <a:lumOff val="35000"/>
                </a:schemeClr>
              </a:solidFill>
              <a:ea typeface="+mn-lt"/>
              <a:cs typeface="+mn-lt"/>
            </a:endParaRPr>
          </a:p>
          <a:p>
            <a:pPr marL="0" indent="0">
              <a:buNone/>
            </a:pPr>
            <a:endParaRPr lang="en-US" sz="2000" dirty="0">
              <a:solidFill>
                <a:schemeClr val="tx1">
                  <a:lumMod val="65000"/>
                  <a:lumOff val="35000"/>
                </a:schemeClr>
              </a:solidFill>
              <a:ea typeface="+mn-lt"/>
              <a:cs typeface="+mn-lt"/>
            </a:endParaRPr>
          </a:p>
          <a:p>
            <a:pPr marL="0" indent="0">
              <a:buNone/>
            </a:pPr>
            <a:r>
              <a:rPr lang="en-US" sz="2000" i="1" dirty="0">
                <a:solidFill>
                  <a:schemeClr val="tx1">
                    <a:lumMod val="65000"/>
                    <a:lumOff val="35000"/>
                  </a:schemeClr>
                </a:solidFill>
                <a:ea typeface="+mn-lt"/>
                <a:cs typeface="+mn-lt"/>
              </a:rPr>
              <a:t>I see great potential in Bacchus Winery. I believe that with the right improvements and marketing strategies, the winery has the opportunity to attract a larger customer base and increase sales. I'm eager to explore new marketing avenues, such as enhancing the winery’s online presence, to reach a wider audience and establish Bacchus Winery as a renowned name in the industry.  My passion for Baccus Winery stems from a combination of personal attachment, entrepreneurial drive, passion for wine, and the belief in the winery’s potential for growth and success.</a:t>
            </a:r>
            <a:endParaRPr lang="en-US" i="1">
              <a:solidFill>
                <a:schemeClr val="tx1">
                  <a:lumMod val="65000"/>
                  <a:lumOff val="35000"/>
                </a:schemeClr>
              </a:solidFill>
              <a:cs typeface="Calibri"/>
            </a:endParaRPr>
          </a:p>
        </p:txBody>
      </p:sp>
    </p:spTree>
    <p:extLst>
      <p:ext uri="{BB962C8B-B14F-4D97-AF65-F5344CB8AC3E}">
        <p14:creationId xmlns:p14="http://schemas.microsoft.com/office/powerpoint/2010/main" val="3478673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D7ECFEC-861A-EFD0-970A-6C3F68601224}"/>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77B339B-F9C7-7D4F-62B8-4C523BB8D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51D64E-ABC2-331C-5A81-362584AB5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93F989B-6CBD-1038-464A-1521A7F91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A9F5CD-E4B4-66D6-357C-CA5A304F09BF}"/>
              </a:ext>
            </a:extLst>
          </p:cNvPr>
          <p:cNvSpPr>
            <a:spLocks noGrp="1"/>
          </p:cNvSpPr>
          <p:nvPr>
            <p:ph type="title"/>
          </p:nvPr>
        </p:nvSpPr>
        <p:spPr>
          <a:xfrm>
            <a:off x="1616054" y="642911"/>
            <a:ext cx="8959893" cy="888360"/>
          </a:xfrm>
        </p:spPr>
        <p:txBody>
          <a:bodyPr anchor="b">
            <a:normAutofit/>
          </a:bodyPr>
          <a:lstStyle/>
          <a:p>
            <a:pPr algn="ctr"/>
            <a:r>
              <a:rPr lang="en-US" sz="3200" dirty="0">
                <a:solidFill>
                  <a:schemeClr val="tx1">
                    <a:lumMod val="65000"/>
                    <a:lumOff val="35000"/>
                  </a:schemeClr>
                </a:solidFill>
                <a:cs typeface="Calibri Light"/>
              </a:rPr>
              <a:t>Introduction</a:t>
            </a:r>
            <a:endParaRPr lang="en-US" sz="3200" dirty="0">
              <a:solidFill>
                <a:schemeClr val="tx1">
                  <a:lumMod val="65000"/>
                  <a:lumOff val="35000"/>
                </a:schemeClr>
              </a:solidFill>
            </a:endParaRPr>
          </a:p>
        </p:txBody>
      </p:sp>
      <p:sp>
        <p:nvSpPr>
          <p:cNvPr id="9" name="TextBox 8">
            <a:extLst>
              <a:ext uri="{FF2B5EF4-FFF2-40B4-BE49-F238E27FC236}">
                <a16:creationId xmlns:a16="http://schemas.microsoft.com/office/drawing/2014/main" id="{F2B4BED9-83D3-D1E8-FA66-C285FC449B5E}"/>
              </a:ext>
            </a:extLst>
          </p:cNvPr>
          <p:cNvSpPr txBox="1"/>
          <p:nvPr/>
        </p:nvSpPr>
        <p:spPr>
          <a:xfrm>
            <a:off x="1165412" y="5095505"/>
            <a:ext cx="2006629" cy="3970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lnSpc>
                <a:spcPct val="90000"/>
              </a:lnSpc>
              <a:spcBef>
                <a:spcPts val="1000"/>
              </a:spcBef>
            </a:pPr>
            <a:endParaRPr lang="en-US" sz="2200" dirty="0">
              <a:solidFill>
                <a:schemeClr val="tx1">
                  <a:lumMod val="65000"/>
                  <a:lumOff val="35000"/>
                </a:schemeClr>
              </a:solidFill>
              <a:cs typeface="Calibri"/>
            </a:endParaRPr>
          </a:p>
        </p:txBody>
      </p:sp>
      <p:sp>
        <p:nvSpPr>
          <p:cNvPr id="6" name="Content Placeholder 5">
            <a:extLst>
              <a:ext uri="{FF2B5EF4-FFF2-40B4-BE49-F238E27FC236}">
                <a16:creationId xmlns:a16="http://schemas.microsoft.com/office/drawing/2014/main" id="{CBFFA3F6-C1E1-47A6-1C54-49E5F4872019}"/>
              </a:ext>
            </a:extLst>
          </p:cNvPr>
          <p:cNvSpPr>
            <a:spLocks noGrp="1"/>
          </p:cNvSpPr>
          <p:nvPr>
            <p:ph idx="1"/>
          </p:nvPr>
        </p:nvSpPr>
        <p:spPr>
          <a:xfrm>
            <a:off x="895710" y="1609965"/>
            <a:ext cx="10458090" cy="4552621"/>
          </a:xfrm>
        </p:spPr>
        <p:txBody>
          <a:bodyPr vert="horz" lIns="91440" tIns="45720" rIns="91440" bIns="45720" rtlCol="0" anchor="t">
            <a:normAutofit/>
          </a:bodyPr>
          <a:lstStyle/>
          <a:p>
            <a:pPr marL="0" indent="0">
              <a:buNone/>
            </a:pPr>
            <a:r>
              <a:rPr lang="en-US" sz="2400" dirty="0">
                <a:solidFill>
                  <a:schemeClr val="tx1">
                    <a:lumMod val="65000"/>
                    <a:lumOff val="35000"/>
                  </a:schemeClr>
                </a:solidFill>
                <a:ea typeface="+mn-lt"/>
                <a:cs typeface="+mn-lt"/>
              </a:rPr>
              <a:t>Kody Pope</a:t>
            </a:r>
          </a:p>
          <a:p>
            <a:pPr marL="0" indent="0">
              <a:buNone/>
            </a:pPr>
            <a:endParaRPr lang="en-US" sz="2000" dirty="0">
              <a:solidFill>
                <a:schemeClr val="tx1">
                  <a:lumMod val="65000"/>
                  <a:lumOff val="35000"/>
                </a:schemeClr>
              </a:solidFill>
              <a:ea typeface="+mn-lt"/>
              <a:cs typeface="+mn-lt"/>
            </a:endParaRPr>
          </a:p>
          <a:p>
            <a:pPr marL="0" indent="0">
              <a:buNone/>
            </a:pPr>
            <a:r>
              <a:rPr lang="en-US" sz="2000" dirty="0">
                <a:solidFill>
                  <a:schemeClr val="tx1">
                    <a:lumMod val="65000"/>
                    <a:lumOff val="35000"/>
                  </a:schemeClr>
                </a:solidFill>
                <a:ea typeface="+mn-lt"/>
                <a:cs typeface="+mn-lt"/>
              </a:rPr>
              <a:t>Director of Sales. I help the team gather the intel needed and am responsible for conveying the information to Bacchus Management.</a:t>
            </a:r>
            <a:endParaRPr lang="en-US" dirty="0">
              <a:solidFill>
                <a:schemeClr val="tx1">
                  <a:lumMod val="65000"/>
                  <a:lumOff val="35000"/>
                </a:schemeClr>
              </a:solidFill>
            </a:endParaRPr>
          </a:p>
          <a:p>
            <a:pPr marL="0" indent="0">
              <a:buNone/>
            </a:pPr>
            <a:endParaRPr lang="en-US" sz="2000" dirty="0">
              <a:solidFill>
                <a:schemeClr val="tx1">
                  <a:lumMod val="65000"/>
                  <a:lumOff val="35000"/>
                </a:schemeClr>
              </a:solidFill>
              <a:ea typeface="+mn-lt"/>
              <a:cs typeface="+mn-lt"/>
            </a:endParaRPr>
          </a:p>
          <a:p>
            <a:pPr marL="0" indent="0">
              <a:buNone/>
            </a:pPr>
            <a:r>
              <a:rPr lang="en-US" sz="2000" i="1" dirty="0">
                <a:solidFill>
                  <a:schemeClr val="tx1">
                    <a:lumMod val="65000"/>
                    <a:lumOff val="35000"/>
                  </a:schemeClr>
                </a:solidFill>
                <a:ea typeface="+mn-lt"/>
                <a:cs typeface="+mn-lt"/>
              </a:rPr>
              <a:t>Here at Charlie's Database Management, we help your company stay on track by providing an easy-to-read database. Our solutions will help keep track of whatever your company needs to stay on target. We will provide Bacchus Winery with tools that will help show employee hours, distribution inquiries, and supplier performance. Many clients have enjoyed are quick turnaround by providing a complete ready-to-use database in as little as two weeks.</a:t>
            </a:r>
            <a:endParaRPr lang="en-US" i="1">
              <a:solidFill>
                <a:schemeClr val="tx1">
                  <a:lumMod val="65000"/>
                  <a:lumOff val="35000"/>
                </a:schemeClr>
              </a:solidFill>
              <a:ea typeface="+mn-lt"/>
              <a:cs typeface="+mn-lt"/>
            </a:endParaRPr>
          </a:p>
        </p:txBody>
      </p:sp>
    </p:spTree>
    <p:extLst>
      <p:ext uri="{BB962C8B-B14F-4D97-AF65-F5344CB8AC3E}">
        <p14:creationId xmlns:p14="http://schemas.microsoft.com/office/powerpoint/2010/main" val="3637926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A2799A-369D-DA8C-C9DE-FA64944112B9}"/>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549C1EC-E830-0BCE-C275-B80CFC2D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C23C7F4-AD83-9571-3D11-9F7D8A8A2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B87A761-0435-B984-839F-1ECA7FCAC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CE8548-3DFF-93F2-EB23-5F590F6C3E33}"/>
              </a:ext>
            </a:extLst>
          </p:cNvPr>
          <p:cNvSpPr>
            <a:spLocks noGrp="1"/>
          </p:cNvSpPr>
          <p:nvPr>
            <p:ph type="title"/>
          </p:nvPr>
        </p:nvSpPr>
        <p:spPr>
          <a:xfrm>
            <a:off x="1616054" y="642911"/>
            <a:ext cx="8959893" cy="888360"/>
          </a:xfrm>
        </p:spPr>
        <p:txBody>
          <a:bodyPr anchor="b">
            <a:normAutofit/>
          </a:bodyPr>
          <a:lstStyle/>
          <a:p>
            <a:pPr algn="ctr"/>
            <a:r>
              <a:rPr lang="en-US" sz="3200" dirty="0">
                <a:solidFill>
                  <a:schemeClr val="tx1">
                    <a:lumMod val="65000"/>
                    <a:lumOff val="35000"/>
                  </a:schemeClr>
                </a:solidFill>
                <a:cs typeface="Calibri Light"/>
              </a:rPr>
              <a:t>Introduction</a:t>
            </a:r>
            <a:endParaRPr lang="en-US" sz="3200" dirty="0">
              <a:solidFill>
                <a:schemeClr val="tx1">
                  <a:lumMod val="65000"/>
                  <a:lumOff val="35000"/>
                </a:schemeClr>
              </a:solidFill>
            </a:endParaRPr>
          </a:p>
        </p:txBody>
      </p:sp>
      <p:sp>
        <p:nvSpPr>
          <p:cNvPr id="9" name="TextBox 8">
            <a:extLst>
              <a:ext uri="{FF2B5EF4-FFF2-40B4-BE49-F238E27FC236}">
                <a16:creationId xmlns:a16="http://schemas.microsoft.com/office/drawing/2014/main" id="{D196A78A-DDE0-4D5C-2105-632FE2140502}"/>
              </a:ext>
            </a:extLst>
          </p:cNvPr>
          <p:cNvSpPr txBox="1"/>
          <p:nvPr/>
        </p:nvSpPr>
        <p:spPr>
          <a:xfrm>
            <a:off x="1165412" y="5095505"/>
            <a:ext cx="2006629" cy="3970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lnSpc>
                <a:spcPct val="90000"/>
              </a:lnSpc>
              <a:spcBef>
                <a:spcPts val="1000"/>
              </a:spcBef>
            </a:pPr>
            <a:endParaRPr lang="en-US" sz="2200" dirty="0">
              <a:solidFill>
                <a:schemeClr val="tx1">
                  <a:lumMod val="65000"/>
                  <a:lumOff val="35000"/>
                </a:schemeClr>
              </a:solidFill>
              <a:cs typeface="Calibri"/>
            </a:endParaRPr>
          </a:p>
        </p:txBody>
      </p:sp>
      <p:sp>
        <p:nvSpPr>
          <p:cNvPr id="6" name="Content Placeholder 5">
            <a:extLst>
              <a:ext uri="{FF2B5EF4-FFF2-40B4-BE49-F238E27FC236}">
                <a16:creationId xmlns:a16="http://schemas.microsoft.com/office/drawing/2014/main" id="{9C58131B-B813-B46D-6810-9B3E5D0ED56E}"/>
              </a:ext>
            </a:extLst>
          </p:cNvPr>
          <p:cNvSpPr>
            <a:spLocks noGrp="1"/>
          </p:cNvSpPr>
          <p:nvPr>
            <p:ph idx="1"/>
          </p:nvPr>
        </p:nvSpPr>
        <p:spPr>
          <a:xfrm>
            <a:off x="895710" y="1609965"/>
            <a:ext cx="10458090" cy="4552621"/>
          </a:xfrm>
        </p:spPr>
        <p:txBody>
          <a:bodyPr vert="horz" lIns="91440" tIns="45720" rIns="91440" bIns="45720" rtlCol="0" anchor="t">
            <a:normAutofit/>
          </a:bodyPr>
          <a:lstStyle/>
          <a:p>
            <a:pPr marL="0" indent="0">
              <a:buNone/>
            </a:pPr>
            <a:r>
              <a:rPr lang="en-US" sz="2400" dirty="0">
                <a:solidFill>
                  <a:schemeClr val="tx1">
                    <a:lumMod val="65000"/>
                    <a:lumOff val="35000"/>
                  </a:schemeClr>
                </a:solidFill>
                <a:ea typeface="+mn-lt"/>
                <a:cs typeface="+mn-lt"/>
              </a:rPr>
              <a:t>Joshua Hamm</a:t>
            </a:r>
          </a:p>
          <a:p>
            <a:pPr marL="0" indent="0">
              <a:buNone/>
            </a:pPr>
            <a:endParaRPr lang="en-US" sz="2000" dirty="0">
              <a:solidFill>
                <a:schemeClr val="tx1">
                  <a:lumMod val="65000"/>
                  <a:lumOff val="35000"/>
                </a:schemeClr>
              </a:solidFill>
              <a:ea typeface="+mn-lt"/>
              <a:cs typeface="+mn-lt"/>
            </a:endParaRPr>
          </a:p>
          <a:p>
            <a:pPr marL="0" indent="0">
              <a:buNone/>
            </a:pPr>
            <a:r>
              <a:rPr lang="en-US" sz="2000" dirty="0">
                <a:solidFill>
                  <a:schemeClr val="tx1">
                    <a:lumMod val="65000"/>
                    <a:lumOff val="35000"/>
                  </a:schemeClr>
                </a:solidFill>
                <a:ea typeface="+mn-lt"/>
                <a:cs typeface="+mn-lt"/>
              </a:rPr>
              <a:t>Database developer. Ensures business rules, client needs, and ERD meets standards.</a:t>
            </a:r>
            <a:endParaRPr lang="en-US" dirty="0">
              <a:solidFill>
                <a:schemeClr val="tx1">
                  <a:lumMod val="65000"/>
                  <a:lumOff val="35000"/>
                </a:schemeClr>
              </a:solidFill>
            </a:endParaRPr>
          </a:p>
          <a:p>
            <a:pPr marL="0" indent="0">
              <a:buNone/>
            </a:pPr>
            <a:endParaRPr lang="en-US" sz="2000" dirty="0">
              <a:solidFill>
                <a:schemeClr val="tx1">
                  <a:lumMod val="65000"/>
                  <a:lumOff val="35000"/>
                </a:schemeClr>
              </a:solidFill>
              <a:ea typeface="+mn-lt"/>
              <a:cs typeface="+mn-lt"/>
            </a:endParaRPr>
          </a:p>
          <a:p>
            <a:pPr marL="0" indent="0">
              <a:buNone/>
            </a:pPr>
            <a:r>
              <a:rPr lang="en-US" sz="2000" i="1" dirty="0">
                <a:solidFill>
                  <a:schemeClr val="tx1">
                    <a:lumMod val="65000"/>
                    <a:lumOff val="35000"/>
                  </a:schemeClr>
                </a:solidFill>
                <a:ea typeface="+mn-lt"/>
                <a:cs typeface="+mn-lt"/>
              </a:rPr>
              <a:t>As a developer with Charlie's Database Management, I work in a team environment to ensure productivity, industry standards, and compliance. I work closely with clients, developers, and other team members to make sure project goals align with client needs. With these combined skills and proficiencies, our developer team will work with Bacchus Winery to enhance productivity and revenue.</a:t>
            </a:r>
            <a:endParaRPr lang="en-US" i="1">
              <a:solidFill>
                <a:schemeClr val="tx1">
                  <a:lumMod val="65000"/>
                  <a:lumOff val="35000"/>
                </a:schemeClr>
              </a:solidFill>
              <a:ea typeface="+mn-lt"/>
              <a:cs typeface="+mn-lt"/>
            </a:endParaRPr>
          </a:p>
        </p:txBody>
      </p:sp>
    </p:spTree>
    <p:extLst>
      <p:ext uri="{BB962C8B-B14F-4D97-AF65-F5344CB8AC3E}">
        <p14:creationId xmlns:p14="http://schemas.microsoft.com/office/powerpoint/2010/main" val="3064844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C6498F-72EA-DDE7-E5C7-1D8E6343FAAC}"/>
              </a:ext>
            </a:extLst>
          </p:cNvPr>
          <p:cNvSpPr>
            <a:spLocks noGrp="1"/>
          </p:cNvSpPr>
          <p:nvPr>
            <p:ph type="title"/>
          </p:nvPr>
        </p:nvSpPr>
        <p:spPr>
          <a:xfrm>
            <a:off x="1616054" y="1072019"/>
            <a:ext cx="8959893" cy="565976"/>
          </a:xfrm>
        </p:spPr>
        <p:txBody>
          <a:bodyPr anchor="b">
            <a:normAutofit/>
          </a:bodyPr>
          <a:lstStyle/>
          <a:p>
            <a:pPr algn="ctr"/>
            <a:r>
              <a:rPr lang="en-US" sz="3200">
                <a:solidFill>
                  <a:schemeClr val="tx1">
                    <a:lumMod val="65000"/>
                    <a:lumOff val="35000"/>
                  </a:schemeClr>
                </a:solidFill>
                <a:ea typeface="+mj-lt"/>
                <a:cs typeface="+mj-lt"/>
              </a:rPr>
              <a:t>Case Study</a:t>
            </a:r>
            <a:endParaRPr lang="en-US">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95264EEF-95BF-6742-3E0E-C8B5D7C39EC0}"/>
              </a:ext>
            </a:extLst>
          </p:cNvPr>
          <p:cNvSpPr>
            <a:spLocks noGrp="1"/>
          </p:cNvSpPr>
          <p:nvPr>
            <p:ph idx="1"/>
          </p:nvPr>
        </p:nvSpPr>
        <p:spPr>
          <a:xfrm>
            <a:off x="1616054" y="2427383"/>
            <a:ext cx="8959892" cy="3169482"/>
          </a:xfrm>
        </p:spPr>
        <p:txBody>
          <a:bodyPr anchor="t">
            <a:normAutofit/>
          </a:bodyPr>
          <a:lstStyle/>
          <a:p>
            <a:endParaRPr lang="en-US" sz="1000">
              <a:solidFill>
                <a:srgbClr val="1D2228"/>
              </a:solidFill>
              <a:cs typeface="Calibri" panose="020F0502020204030204"/>
            </a:endParaRPr>
          </a:p>
          <a:p>
            <a:endParaRPr lang="en-US"/>
          </a:p>
          <a:p>
            <a:endParaRPr lang="en-US" sz="1600">
              <a:solidFill>
                <a:srgbClr val="1D2228"/>
              </a:solidFill>
              <a:cs typeface="Calibri" panose="020F0502020204030204"/>
            </a:endParaRPr>
          </a:p>
          <a:p>
            <a:pPr marL="0" indent="0">
              <a:buNone/>
            </a:pPr>
            <a:br>
              <a:rPr lang="en-US"/>
            </a:br>
            <a:endParaRPr lang="en-US">
              <a:cs typeface="Calibri" panose="020F0502020204030204"/>
            </a:endParaRPr>
          </a:p>
        </p:txBody>
      </p:sp>
      <p:sp>
        <p:nvSpPr>
          <p:cNvPr id="4" name="TextBox 3">
            <a:extLst>
              <a:ext uri="{FF2B5EF4-FFF2-40B4-BE49-F238E27FC236}">
                <a16:creationId xmlns:a16="http://schemas.microsoft.com/office/drawing/2014/main" id="{A3E05531-6C34-57C3-AE83-B2DB144D5799}"/>
              </a:ext>
            </a:extLst>
          </p:cNvPr>
          <p:cNvSpPr txBox="1"/>
          <p:nvPr/>
        </p:nvSpPr>
        <p:spPr>
          <a:xfrm>
            <a:off x="825556" y="1718794"/>
            <a:ext cx="10553238"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solidFill>
                  <a:schemeClr val="tx1">
                    <a:lumMod val="65000"/>
                    <a:lumOff val="35000"/>
                  </a:schemeClr>
                </a:solidFill>
              </a:rPr>
              <a:t>Bacchus Winery is a family-owned business that was inherited by Stan and </a:t>
            </a:r>
            <a:r>
              <a:rPr lang="en-US" sz="2200" dirty="0">
                <a:solidFill>
                  <a:schemeClr val="tx1">
                    <a:lumMod val="65000"/>
                    <a:lumOff val="35000"/>
                  </a:schemeClr>
                </a:solidFill>
                <a:ea typeface="+mn-lt"/>
                <a:cs typeface="+mn-lt"/>
              </a:rPr>
              <a:t>Davis Bacchus from their father. </a:t>
            </a:r>
          </a:p>
          <a:p>
            <a:endParaRPr lang="en-US" sz="2200" dirty="0">
              <a:solidFill>
                <a:schemeClr val="tx1">
                  <a:lumMod val="65000"/>
                  <a:lumOff val="35000"/>
                </a:schemeClr>
              </a:solidFill>
              <a:ea typeface="+mn-lt"/>
              <a:cs typeface="+mn-lt"/>
            </a:endParaRPr>
          </a:p>
        </p:txBody>
      </p:sp>
      <p:pic>
        <p:nvPicPr>
          <p:cNvPr id="5" name="Picture 4" descr="Adult Clipart Transparent PNG Hd, Adult Old, Character, Adult, Old PNG  Image For Free Download">
            <a:extLst>
              <a:ext uri="{FF2B5EF4-FFF2-40B4-BE49-F238E27FC236}">
                <a16:creationId xmlns:a16="http://schemas.microsoft.com/office/drawing/2014/main" id="{C6404106-5B5E-5960-830D-14B67EDA29FC}"/>
              </a:ext>
            </a:extLst>
          </p:cNvPr>
          <p:cNvPicPr>
            <a:picLocks noChangeAspect="1"/>
          </p:cNvPicPr>
          <p:nvPr/>
        </p:nvPicPr>
        <p:blipFill>
          <a:blip r:embed="rId2"/>
          <a:stretch>
            <a:fillRect/>
          </a:stretch>
        </p:blipFill>
        <p:spPr>
          <a:xfrm>
            <a:off x="2007078" y="2632495"/>
            <a:ext cx="3303916" cy="3347048"/>
          </a:xfrm>
          <a:prstGeom prst="rect">
            <a:avLst/>
          </a:prstGeom>
        </p:spPr>
      </p:pic>
      <p:pic>
        <p:nvPicPr>
          <p:cNvPr id="7" name="Picture 6" descr="clipart old - Recherche Google | Cartoon people, Cartoon clip art, Cartoon  airplane">
            <a:extLst>
              <a:ext uri="{FF2B5EF4-FFF2-40B4-BE49-F238E27FC236}">
                <a16:creationId xmlns:a16="http://schemas.microsoft.com/office/drawing/2014/main" id="{01B0345C-540F-E4CE-50A9-521B7E4BBF14}"/>
              </a:ext>
            </a:extLst>
          </p:cNvPr>
          <p:cNvPicPr>
            <a:picLocks noChangeAspect="1"/>
          </p:cNvPicPr>
          <p:nvPr/>
        </p:nvPicPr>
        <p:blipFill>
          <a:blip r:embed="rId3"/>
          <a:stretch>
            <a:fillRect/>
          </a:stretch>
        </p:blipFill>
        <p:spPr>
          <a:xfrm>
            <a:off x="7729267" y="3033003"/>
            <a:ext cx="1636144" cy="2431011"/>
          </a:xfrm>
          <a:prstGeom prst="rect">
            <a:avLst/>
          </a:prstGeom>
        </p:spPr>
      </p:pic>
      <p:sp>
        <p:nvSpPr>
          <p:cNvPr id="9" name="TextBox 8">
            <a:extLst>
              <a:ext uri="{FF2B5EF4-FFF2-40B4-BE49-F238E27FC236}">
                <a16:creationId xmlns:a16="http://schemas.microsoft.com/office/drawing/2014/main" id="{0FDCB664-5852-5EE9-D702-B5956E372D28}"/>
              </a:ext>
            </a:extLst>
          </p:cNvPr>
          <p:cNvSpPr txBox="1"/>
          <p:nvPr/>
        </p:nvSpPr>
        <p:spPr>
          <a:xfrm>
            <a:off x="1242937" y="3638599"/>
            <a:ext cx="751286"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solidFill>
                  <a:schemeClr val="tx1">
                    <a:lumMod val="65000"/>
                    <a:lumOff val="35000"/>
                  </a:schemeClr>
                </a:solidFill>
                <a:ea typeface="+mn-lt"/>
                <a:cs typeface="+mn-lt"/>
              </a:rPr>
              <a:t>Stan </a:t>
            </a:r>
            <a:endParaRPr lang="en-US" dirty="0"/>
          </a:p>
        </p:txBody>
      </p:sp>
      <p:sp>
        <p:nvSpPr>
          <p:cNvPr id="10" name="TextBox 9">
            <a:extLst>
              <a:ext uri="{FF2B5EF4-FFF2-40B4-BE49-F238E27FC236}">
                <a16:creationId xmlns:a16="http://schemas.microsoft.com/office/drawing/2014/main" id="{B6E693D8-C805-80DD-793B-15920584AA0A}"/>
              </a:ext>
            </a:extLst>
          </p:cNvPr>
          <p:cNvSpPr txBox="1"/>
          <p:nvPr/>
        </p:nvSpPr>
        <p:spPr>
          <a:xfrm>
            <a:off x="5299888" y="3111428"/>
            <a:ext cx="13895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200" dirty="0">
                <a:solidFill>
                  <a:schemeClr val="tx1">
                    <a:lumMod val="65000"/>
                    <a:lumOff val="35000"/>
                  </a:schemeClr>
                </a:solidFill>
                <a:ea typeface="+mn-lt"/>
                <a:cs typeface="+mn-lt"/>
              </a:rPr>
              <a:t>Davis</a:t>
            </a:r>
            <a:endParaRPr lang="en-US" dirty="0"/>
          </a:p>
        </p:txBody>
      </p:sp>
      <p:sp>
        <p:nvSpPr>
          <p:cNvPr id="11" name="TextBox 10">
            <a:extLst>
              <a:ext uri="{FF2B5EF4-FFF2-40B4-BE49-F238E27FC236}">
                <a16:creationId xmlns:a16="http://schemas.microsoft.com/office/drawing/2014/main" id="{3E3C9868-21AF-BA2C-7B11-8085D1B93197}"/>
              </a:ext>
            </a:extLst>
          </p:cNvPr>
          <p:cNvSpPr txBox="1"/>
          <p:nvPr/>
        </p:nvSpPr>
        <p:spPr>
          <a:xfrm>
            <a:off x="8873086" y="2911837"/>
            <a:ext cx="2450352"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solidFill>
                  <a:schemeClr val="tx1">
                    <a:lumMod val="65000"/>
                    <a:lumOff val="35000"/>
                  </a:schemeClr>
                </a:solidFill>
                <a:ea typeface="+mn-lt"/>
                <a:cs typeface="+mn-lt"/>
              </a:rPr>
              <a:t>Mr. Bacchus </a:t>
            </a:r>
            <a:endParaRPr lang="en-US" dirty="0">
              <a:solidFill>
                <a:schemeClr val="tx1">
                  <a:lumMod val="65000"/>
                  <a:lumOff val="35000"/>
                </a:schemeClr>
              </a:solidFill>
            </a:endParaRPr>
          </a:p>
        </p:txBody>
      </p:sp>
    </p:spTree>
    <p:extLst>
      <p:ext uri="{BB962C8B-B14F-4D97-AF65-F5344CB8AC3E}">
        <p14:creationId xmlns:p14="http://schemas.microsoft.com/office/powerpoint/2010/main" val="3111977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AD1B490-48D9-787A-11D9-22A37BA052D6}"/>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D98479E-7DD9-26FD-F857-9845373FFC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7CF4188-63BF-A6B9-CD00-F44AE36FD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F8B785C-2DF1-62AE-138E-0991E7CE1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FF472C-05C0-759F-478B-85D7A9746992}"/>
              </a:ext>
            </a:extLst>
          </p:cNvPr>
          <p:cNvSpPr>
            <a:spLocks noGrp="1"/>
          </p:cNvSpPr>
          <p:nvPr>
            <p:ph type="title"/>
          </p:nvPr>
        </p:nvSpPr>
        <p:spPr>
          <a:xfrm>
            <a:off x="1616054" y="1072019"/>
            <a:ext cx="8959893" cy="565976"/>
          </a:xfrm>
        </p:spPr>
        <p:txBody>
          <a:bodyPr anchor="b">
            <a:normAutofit/>
          </a:bodyPr>
          <a:lstStyle/>
          <a:p>
            <a:pPr algn="ctr"/>
            <a:r>
              <a:rPr lang="en-US" sz="3200">
                <a:solidFill>
                  <a:schemeClr val="tx1">
                    <a:lumMod val="65000"/>
                    <a:lumOff val="35000"/>
                  </a:schemeClr>
                </a:solidFill>
                <a:ea typeface="+mj-lt"/>
                <a:cs typeface="+mj-lt"/>
              </a:rPr>
              <a:t>Case Study</a:t>
            </a:r>
            <a:endParaRPr lang="en-US">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058BB08A-B314-46FC-0370-61F44FEB5E0F}"/>
              </a:ext>
            </a:extLst>
          </p:cNvPr>
          <p:cNvSpPr>
            <a:spLocks noGrp="1"/>
          </p:cNvSpPr>
          <p:nvPr>
            <p:ph idx="1"/>
          </p:nvPr>
        </p:nvSpPr>
        <p:spPr>
          <a:xfrm>
            <a:off x="1616054" y="2427383"/>
            <a:ext cx="8959892" cy="3169482"/>
          </a:xfrm>
        </p:spPr>
        <p:txBody>
          <a:bodyPr anchor="t">
            <a:normAutofit/>
          </a:bodyPr>
          <a:lstStyle/>
          <a:p>
            <a:endParaRPr lang="en-US" sz="1000">
              <a:solidFill>
                <a:srgbClr val="1D2228"/>
              </a:solidFill>
              <a:cs typeface="Calibri" panose="020F0502020204030204"/>
            </a:endParaRPr>
          </a:p>
          <a:p>
            <a:endParaRPr lang="en-US"/>
          </a:p>
          <a:p>
            <a:endParaRPr lang="en-US" sz="1600">
              <a:solidFill>
                <a:srgbClr val="1D2228"/>
              </a:solidFill>
              <a:cs typeface="Calibri" panose="020F0502020204030204"/>
            </a:endParaRPr>
          </a:p>
          <a:p>
            <a:pPr marL="0" indent="0">
              <a:buNone/>
            </a:pPr>
            <a:br>
              <a:rPr lang="en-US"/>
            </a:br>
            <a:endParaRPr lang="en-US">
              <a:cs typeface="Calibri" panose="020F0502020204030204"/>
            </a:endParaRPr>
          </a:p>
        </p:txBody>
      </p:sp>
      <p:sp>
        <p:nvSpPr>
          <p:cNvPr id="4" name="TextBox 3">
            <a:extLst>
              <a:ext uri="{FF2B5EF4-FFF2-40B4-BE49-F238E27FC236}">
                <a16:creationId xmlns:a16="http://schemas.microsoft.com/office/drawing/2014/main" id="{30D1559C-FBB2-79A5-DA9B-375D4C9EE5FA}"/>
              </a:ext>
            </a:extLst>
          </p:cNvPr>
          <p:cNvSpPr txBox="1"/>
          <p:nvPr/>
        </p:nvSpPr>
        <p:spPr>
          <a:xfrm>
            <a:off x="1256877" y="1805058"/>
            <a:ext cx="10021276"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solidFill>
                  <a:schemeClr val="tx1">
                    <a:lumMod val="65000"/>
                    <a:lumOff val="35000"/>
                  </a:schemeClr>
                </a:solidFill>
              </a:rPr>
              <a:t>They are eager to modernize the winery by implementing new business methods to enhance their products and customer service. </a:t>
            </a:r>
            <a:endParaRPr lang="en-US" sz="2200" dirty="0">
              <a:solidFill>
                <a:schemeClr val="tx1">
                  <a:lumMod val="65000"/>
                  <a:lumOff val="35000"/>
                </a:schemeClr>
              </a:solidFill>
              <a:ea typeface="+mn-lt"/>
              <a:cs typeface="+mn-lt"/>
            </a:endParaRPr>
          </a:p>
          <a:p>
            <a:endParaRPr lang="en-US" sz="2200" dirty="0">
              <a:solidFill>
                <a:schemeClr val="tx1">
                  <a:lumMod val="65000"/>
                  <a:lumOff val="35000"/>
                </a:schemeClr>
              </a:solidFill>
              <a:cs typeface="Calibri"/>
            </a:endParaRPr>
          </a:p>
        </p:txBody>
      </p:sp>
      <p:pic>
        <p:nvPicPr>
          <p:cNvPr id="5" name="Picture 4" descr="Technology-Clipart-PNG-Image – SMR Links Middle East Technology">
            <a:extLst>
              <a:ext uri="{FF2B5EF4-FFF2-40B4-BE49-F238E27FC236}">
                <a16:creationId xmlns:a16="http://schemas.microsoft.com/office/drawing/2014/main" id="{6A35D66E-0BF0-E9FC-F78C-2EF37C73F82C}"/>
              </a:ext>
            </a:extLst>
          </p:cNvPr>
          <p:cNvPicPr>
            <a:picLocks noChangeAspect="1"/>
          </p:cNvPicPr>
          <p:nvPr/>
        </p:nvPicPr>
        <p:blipFill>
          <a:blip r:embed="rId2"/>
          <a:stretch>
            <a:fillRect/>
          </a:stretch>
        </p:blipFill>
        <p:spPr>
          <a:xfrm>
            <a:off x="1820174" y="3101771"/>
            <a:ext cx="3347049" cy="2408494"/>
          </a:xfrm>
          <a:prstGeom prst="rect">
            <a:avLst/>
          </a:prstGeom>
        </p:spPr>
      </p:pic>
      <p:pic>
        <p:nvPicPr>
          <p:cNvPr id="6" name="Picture 5" descr="11,800+ Manufacturing Clipart Stock Illustrations, Royalty-Free Vector  Graphics &amp; Clip Art - iStock">
            <a:extLst>
              <a:ext uri="{FF2B5EF4-FFF2-40B4-BE49-F238E27FC236}">
                <a16:creationId xmlns:a16="http://schemas.microsoft.com/office/drawing/2014/main" id="{C8E09B0B-F729-5528-6786-1AE2B1E8D08D}"/>
              </a:ext>
            </a:extLst>
          </p:cNvPr>
          <p:cNvPicPr>
            <a:picLocks noChangeAspect="1"/>
          </p:cNvPicPr>
          <p:nvPr/>
        </p:nvPicPr>
        <p:blipFill>
          <a:blip r:embed="rId3"/>
          <a:stretch>
            <a:fillRect/>
          </a:stretch>
        </p:blipFill>
        <p:spPr>
          <a:xfrm>
            <a:off x="6514784" y="2856638"/>
            <a:ext cx="3849449" cy="2395555"/>
          </a:xfrm>
          <a:prstGeom prst="rect">
            <a:avLst/>
          </a:prstGeom>
        </p:spPr>
      </p:pic>
    </p:spTree>
    <p:extLst>
      <p:ext uri="{BB962C8B-B14F-4D97-AF65-F5344CB8AC3E}">
        <p14:creationId xmlns:p14="http://schemas.microsoft.com/office/powerpoint/2010/main" val="3921181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8DA571C-1E34-F982-F4DD-454C54F3F401}"/>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E0AE3F4-2D39-5295-42A1-88DF48B86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6455EE0-2E8A-87CD-B9D8-1B7F0E6C9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0F743CB-9BEE-F727-0450-E5BE1988C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2487EB-568C-6CF9-6ADD-9D5F29E2CBC5}"/>
              </a:ext>
            </a:extLst>
          </p:cNvPr>
          <p:cNvSpPr>
            <a:spLocks noGrp="1"/>
          </p:cNvSpPr>
          <p:nvPr>
            <p:ph type="title"/>
          </p:nvPr>
        </p:nvSpPr>
        <p:spPr>
          <a:xfrm>
            <a:off x="1616054" y="870736"/>
            <a:ext cx="8959893" cy="565976"/>
          </a:xfrm>
        </p:spPr>
        <p:txBody>
          <a:bodyPr anchor="b">
            <a:normAutofit/>
          </a:bodyPr>
          <a:lstStyle/>
          <a:p>
            <a:pPr algn="ctr"/>
            <a:r>
              <a:rPr lang="en-US" sz="3200">
                <a:solidFill>
                  <a:schemeClr val="tx1">
                    <a:lumMod val="65000"/>
                    <a:lumOff val="35000"/>
                  </a:schemeClr>
                </a:solidFill>
                <a:ea typeface="+mj-lt"/>
                <a:cs typeface="+mj-lt"/>
              </a:rPr>
              <a:t>Case Study</a:t>
            </a:r>
            <a:endParaRPr lang="en-US">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D37F4CA6-2024-6C3B-B196-46BCD85DB82A}"/>
              </a:ext>
            </a:extLst>
          </p:cNvPr>
          <p:cNvSpPr>
            <a:spLocks noGrp="1"/>
          </p:cNvSpPr>
          <p:nvPr>
            <p:ph idx="1"/>
          </p:nvPr>
        </p:nvSpPr>
        <p:spPr>
          <a:xfrm>
            <a:off x="1616054" y="2427383"/>
            <a:ext cx="8959892" cy="3169482"/>
          </a:xfrm>
        </p:spPr>
        <p:txBody>
          <a:bodyPr anchor="t">
            <a:normAutofit/>
          </a:bodyPr>
          <a:lstStyle/>
          <a:p>
            <a:endParaRPr lang="en-US" sz="1000">
              <a:solidFill>
                <a:srgbClr val="1D2228"/>
              </a:solidFill>
              <a:cs typeface="Calibri" panose="020F0502020204030204"/>
            </a:endParaRPr>
          </a:p>
          <a:p>
            <a:endParaRPr lang="en-US"/>
          </a:p>
          <a:p>
            <a:endParaRPr lang="en-US" sz="1600">
              <a:solidFill>
                <a:srgbClr val="1D2228"/>
              </a:solidFill>
              <a:cs typeface="Calibri" panose="020F0502020204030204"/>
            </a:endParaRPr>
          </a:p>
          <a:p>
            <a:pPr marL="0" indent="0">
              <a:buNone/>
            </a:pPr>
            <a:br>
              <a:rPr lang="en-US"/>
            </a:br>
            <a:endParaRPr lang="en-US">
              <a:cs typeface="Calibri" panose="020F0502020204030204"/>
            </a:endParaRPr>
          </a:p>
        </p:txBody>
      </p:sp>
      <p:sp>
        <p:nvSpPr>
          <p:cNvPr id="4" name="TextBox 3">
            <a:extLst>
              <a:ext uri="{FF2B5EF4-FFF2-40B4-BE49-F238E27FC236}">
                <a16:creationId xmlns:a16="http://schemas.microsoft.com/office/drawing/2014/main" id="{7B8A971F-0BB7-273F-AB0E-6DF2DFEED299}"/>
              </a:ext>
            </a:extLst>
          </p:cNvPr>
          <p:cNvSpPr txBox="1"/>
          <p:nvPr/>
        </p:nvSpPr>
        <p:spPr>
          <a:xfrm>
            <a:off x="1084349" y="1488756"/>
            <a:ext cx="10021276" cy="44935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200" dirty="0">
                <a:solidFill>
                  <a:schemeClr val="tx1">
                    <a:lumMod val="65000"/>
                    <a:lumOff val="35000"/>
                  </a:schemeClr>
                </a:solidFill>
              </a:rPr>
              <a:t>Despite their desire for change, they decided to retain the existing personnel to minimize disruption during the transition.  </a:t>
            </a:r>
            <a:endParaRPr lang="en-US" dirty="0">
              <a:solidFill>
                <a:schemeClr val="tx1">
                  <a:lumMod val="65000"/>
                  <a:lumOff val="35000"/>
                </a:schemeClr>
              </a:solidFill>
            </a:endParaRPr>
          </a:p>
          <a:p>
            <a:pPr marL="342900" indent="-342900">
              <a:buFont typeface="Arial"/>
              <a:buChar char="•"/>
            </a:pPr>
            <a:endParaRPr lang="en-US" sz="2200" dirty="0">
              <a:solidFill>
                <a:schemeClr val="tx1">
                  <a:lumMod val="65000"/>
                  <a:lumOff val="35000"/>
                </a:schemeClr>
              </a:solidFill>
            </a:endParaRPr>
          </a:p>
          <a:p>
            <a:pPr marL="342900" indent="-342900">
              <a:buFont typeface="Arial"/>
              <a:buChar char="•"/>
            </a:pPr>
            <a:r>
              <a:rPr lang="en-US" sz="2200" dirty="0">
                <a:solidFill>
                  <a:schemeClr val="tx1">
                    <a:lumMod val="65000"/>
                    <a:lumOff val="35000"/>
                  </a:schemeClr>
                </a:solidFill>
              </a:rPr>
              <a:t>Stan and Davis are responsible for inventory management.</a:t>
            </a:r>
            <a:endParaRPr lang="en-US" sz="2200" dirty="0">
              <a:solidFill>
                <a:schemeClr val="tx1">
                  <a:lumMod val="65000"/>
                  <a:lumOff val="35000"/>
                </a:schemeClr>
              </a:solidFill>
              <a:cs typeface="Calibri"/>
            </a:endParaRPr>
          </a:p>
          <a:p>
            <a:pPr marL="342900" indent="-342900">
              <a:buFont typeface="Arial"/>
              <a:buChar char="•"/>
            </a:pPr>
            <a:endParaRPr lang="en-US" sz="2200" dirty="0">
              <a:solidFill>
                <a:schemeClr val="tx1">
                  <a:lumMod val="65000"/>
                  <a:lumOff val="35000"/>
                </a:schemeClr>
              </a:solidFill>
            </a:endParaRPr>
          </a:p>
          <a:p>
            <a:pPr marL="342900" indent="-342900">
              <a:buFont typeface="Arial"/>
              <a:buChar char="•"/>
            </a:pPr>
            <a:r>
              <a:rPr lang="en-US" sz="2200" dirty="0">
                <a:solidFill>
                  <a:schemeClr val="tx1">
                    <a:lumMod val="65000"/>
                    <a:lumOff val="35000"/>
                  </a:schemeClr>
                </a:solidFill>
              </a:rPr>
              <a:t>They wish to find a more efficient method, potentially through online ordering.  </a:t>
            </a:r>
          </a:p>
          <a:p>
            <a:pPr marL="342900" indent="-342900">
              <a:buFont typeface="Arial"/>
              <a:buChar char="•"/>
            </a:pPr>
            <a:endParaRPr lang="en-US" sz="2200" dirty="0">
              <a:solidFill>
                <a:schemeClr val="tx1">
                  <a:lumMod val="65000"/>
                  <a:lumOff val="35000"/>
                </a:schemeClr>
              </a:solidFill>
            </a:endParaRPr>
          </a:p>
          <a:p>
            <a:pPr marL="342900" indent="-342900">
              <a:buFont typeface="Arial"/>
              <a:buChar char="•"/>
            </a:pPr>
            <a:r>
              <a:rPr lang="en-US" sz="2200" dirty="0">
                <a:solidFill>
                  <a:schemeClr val="tx1">
                    <a:lumMod val="65000"/>
                    <a:lumOff val="35000"/>
                  </a:schemeClr>
                </a:solidFill>
              </a:rPr>
              <a:t>Maria is in charge of distributors and implementing shipment tracking, and she also wants to minimize disruption during the transition.  </a:t>
            </a:r>
            <a:endParaRPr lang="en-US" sz="2200">
              <a:solidFill>
                <a:schemeClr val="tx1">
                  <a:lumMod val="65000"/>
                  <a:lumOff val="35000"/>
                </a:schemeClr>
              </a:solidFill>
            </a:endParaRPr>
          </a:p>
          <a:p>
            <a:pPr marL="342900" indent="-342900">
              <a:buFont typeface="Arial"/>
              <a:buChar char="•"/>
            </a:pPr>
            <a:endParaRPr lang="en-US" sz="2200" dirty="0">
              <a:solidFill>
                <a:schemeClr val="tx1">
                  <a:lumMod val="65000"/>
                  <a:lumOff val="35000"/>
                </a:schemeClr>
              </a:solidFill>
              <a:cs typeface="Calibri"/>
            </a:endParaRPr>
          </a:p>
          <a:p>
            <a:pPr marL="342900" indent="-342900">
              <a:buFont typeface="Arial"/>
              <a:buChar char="•"/>
            </a:pPr>
            <a:r>
              <a:rPr lang="en-US" sz="2200" dirty="0">
                <a:solidFill>
                  <a:schemeClr val="tx1">
                    <a:lumMod val="65000"/>
                    <a:lumOff val="35000"/>
                  </a:schemeClr>
                </a:solidFill>
              </a:rPr>
              <a:t>With the annual business report approaching, Stan and Davis require specific information to assess the state of inventory, distribution, and employee performance.  </a:t>
            </a:r>
            <a:endParaRPr lang="en-US" sz="2200" dirty="0">
              <a:solidFill>
                <a:schemeClr val="tx1">
                  <a:lumMod val="65000"/>
                  <a:lumOff val="35000"/>
                </a:schemeClr>
              </a:solidFill>
              <a:ea typeface="+mn-lt"/>
              <a:cs typeface="+mn-lt"/>
            </a:endParaRPr>
          </a:p>
        </p:txBody>
      </p:sp>
    </p:spTree>
    <p:extLst>
      <p:ext uri="{BB962C8B-B14F-4D97-AF65-F5344CB8AC3E}">
        <p14:creationId xmlns:p14="http://schemas.microsoft.com/office/powerpoint/2010/main" val="1878903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6E327DD-1929-8E1E-14DD-90FF2E277B60}"/>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C708AC2-EA53-1A4F-24B4-0833A4481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34E7D31-8D1F-FF66-16B5-D5EAC1CB7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9CCEE63-4635-F8F0-C7E0-5C0D213F1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154381-D3AA-BC60-E6D4-2CC2B726B8AF}"/>
              </a:ext>
            </a:extLst>
          </p:cNvPr>
          <p:cNvSpPr>
            <a:spLocks noGrp="1"/>
          </p:cNvSpPr>
          <p:nvPr>
            <p:ph type="title"/>
          </p:nvPr>
        </p:nvSpPr>
        <p:spPr>
          <a:xfrm>
            <a:off x="1616054" y="1287680"/>
            <a:ext cx="8959893" cy="565976"/>
          </a:xfrm>
        </p:spPr>
        <p:txBody>
          <a:bodyPr anchor="b">
            <a:normAutofit/>
          </a:bodyPr>
          <a:lstStyle/>
          <a:p>
            <a:pPr algn="ctr"/>
            <a:r>
              <a:rPr lang="en-US" sz="3200" dirty="0">
                <a:solidFill>
                  <a:schemeClr val="tx1">
                    <a:lumMod val="65000"/>
                    <a:lumOff val="35000"/>
                  </a:schemeClr>
                </a:solidFill>
                <a:ea typeface="+mj-lt"/>
                <a:cs typeface="+mj-lt"/>
              </a:rPr>
              <a:t>They need insights into the following areas: </a:t>
            </a:r>
            <a:endParaRPr lang="en-US" dirty="0"/>
          </a:p>
        </p:txBody>
      </p:sp>
      <p:sp>
        <p:nvSpPr>
          <p:cNvPr id="3" name="Content Placeholder 2">
            <a:extLst>
              <a:ext uri="{FF2B5EF4-FFF2-40B4-BE49-F238E27FC236}">
                <a16:creationId xmlns:a16="http://schemas.microsoft.com/office/drawing/2014/main" id="{1C04B5EA-7113-ABEF-8816-833717D8ADD4}"/>
              </a:ext>
            </a:extLst>
          </p:cNvPr>
          <p:cNvSpPr>
            <a:spLocks noGrp="1"/>
          </p:cNvSpPr>
          <p:nvPr>
            <p:ph idx="1"/>
          </p:nvPr>
        </p:nvSpPr>
        <p:spPr>
          <a:xfrm>
            <a:off x="1616054" y="2427383"/>
            <a:ext cx="8959892" cy="3169482"/>
          </a:xfrm>
        </p:spPr>
        <p:txBody>
          <a:bodyPr anchor="t">
            <a:normAutofit/>
          </a:bodyPr>
          <a:lstStyle/>
          <a:p>
            <a:endParaRPr lang="en-US" sz="1000">
              <a:solidFill>
                <a:srgbClr val="1D2228"/>
              </a:solidFill>
              <a:cs typeface="Calibri" panose="020F0502020204030204"/>
            </a:endParaRPr>
          </a:p>
          <a:p>
            <a:endParaRPr lang="en-US"/>
          </a:p>
          <a:p>
            <a:endParaRPr lang="en-US" sz="1600">
              <a:solidFill>
                <a:srgbClr val="1D2228"/>
              </a:solidFill>
              <a:cs typeface="Calibri" panose="020F0502020204030204"/>
            </a:endParaRPr>
          </a:p>
          <a:p>
            <a:pPr marL="0" indent="0">
              <a:buNone/>
            </a:pPr>
            <a:br>
              <a:rPr lang="en-US"/>
            </a:br>
            <a:endParaRPr lang="en-US">
              <a:cs typeface="Calibri" panose="020F0502020204030204"/>
            </a:endParaRPr>
          </a:p>
        </p:txBody>
      </p:sp>
      <p:sp>
        <p:nvSpPr>
          <p:cNvPr id="4" name="TextBox 3">
            <a:extLst>
              <a:ext uri="{FF2B5EF4-FFF2-40B4-BE49-F238E27FC236}">
                <a16:creationId xmlns:a16="http://schemas.microsoft.com/office/drawing/2014/main" id="{5D28857B-C10E-7F29-96DF-BB23B07D0E74}"/>
              </a:ext>
            </a:extLst>
          </p:cNvPr>
          <p:cNvSpPr txBox="1"/>
          <p:nvPr/>
        </p:nvSpPr>
        <p:spPr>
          <a:xfrm>
            <a:off x="1084348" y="2236379"/>
            <a:ext cx="10021276"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solidFill>
                  <a:schemeClr val="tx1">
                    <a:lumMod val="65000"/>
                    <a:lumOff val="35000"/>
                  </a:schemeClr>
                </a:solidFill>
                <a:ea typeface="+mn-lt"/>
                <a:cs typeface="+mn-lt"/>
              </a:rPr>
              <a:t>Supplier performance: Are all suppliers delivering on time? Is there a significant gap between expected and actual delivery times? They would like a month-by-month report to identify any problem areas.</a:t>
            </a:r>
            <a:endParaRPr lang="en-US" sz="2200" dirty="0">
              <a:solidFill>
                <a:schemeClr val="tx1">
                  <a:lumMod val="65000"/>
                  <a:lumOff val="35000"/>
                </a:schemeClr>
              </a:solidFill>
              <a:cs typeface="Calibri"/>
            </a:endParaRPr>
          </a:p>
          <a:p>
            <a:endParaRPr lang="en-US" sz="2200" dirty="0">
              <a:solidFill>
                <a:schemeClr val="tx1">
                  <a:lumMod val="65000"/>
                  <a:lumOff val="35000"/>
                </a:schemeClr>
              </a:solidFill>
              <a:ea typeface="+mn-lt"/>
              <a:cs typeface="+mn-lt"/>
            </a:endParaRPr>
          </a:p>
          <a:p>
            <a:r>
              <a:rPr lang="en-US" sz="2200" dirty="0">
                <a:solidFill>
                  <a:schemeClr val="tx1">
                    <a:lumMod val="65000"/>
                    <a:lumOff val="35000"/>
                  </a:schemeClr>
                </a:solidFill>
                <a:ea typeface="+mn-lt"/>
                <a:cs typeface="+mn-lt"/>
              </a:rPr>
              <a:t>Wine distribution: Are all wines selling as expected? Is there a particular wine that is not performing well? They also want to know which distributor carries each wine.</a:t>
            </a:r>
            <a:endParaRPr lang="en-US" sz="2200" dirty="0">
              <a:solidFill>
                <a:schemeClr val="tx1">
                  <a:lumMod val="65000"/>
                  <a:lumOff val="35000"/>
                </a:schemeClr>
              </a:solidFill>
              <a:cs typeface="Calibri"/>
            </a:endParaRPr>
          </a:p>
          <a:p>
            <a:endParaRPr lang="en-US" sz="2200" dirty="0">
              <a:solidFill>
                <a:schemeClr val="tx1">
                  <a:lumMod val="65000"/>
                  <a:lumOff val="35000"/>
                </a:schemeClr>
              </a:solidFill>
              <a:ea typeface="+mn-lt"/>
              <a:cs typeface="+mn-lt"/>
            </a:endParaRPr>
          </a:p>
          <a:p>
            <a:r>
              <a:rPr lang="en-US" sz="2200" dirty="0">
                <a:solidFill>
                  <a:schemeClr val="tx1">
                    <a:lumMod val="65000"/>
                    <a:lumOff val="35000"/>
                  </a:schemeClr>
                </a:solidFill>
                <a:ea typeface="+mn-lt"/>
                <a:cs typeface="+mn-lt"/>
              </a:rPr>
              <a:t>Employee time: Over the last four quarters, how many hours has each employee worked?</a:t>
            </a:r>
            <a:endParaRPr lang="en-US" sz="2200" dirty="0">
              <a:solidFill>
                <a:schemeClr val="tx1">
                  <a:lumMod val="65000"/>
                  <a:lumOff val="35000"/>
                </a:schemeClr>
              </a:solidFill>
              <a:cs typeface="Calibri"/>
            </a:endParaRPr>
          </a:p>
          <a:p>
            <a:endParaRPr lang="en-US" sz="2200" dirty="0">
              <a:solidFill>
                <a:schemeClr val="tx1">
                  <a:lumMod val="65000"/>
                  <a:lumOff val="35000"/>
                </a:schemeClr>
              </a:solidFill>
              <a:cs typeface="Calibri"/>
            </a:endParaRPr>
          </a:p>
        </p:txBody>
      </p:sp>
    </p:spTree>
    <p:extLst>
      <p:ext uri="{BB962C8B-B14F-4D97-AF65-F5344CB8AC3E}">
        <p14:creationId xmlns:p14="http://schemas.microsoft.com/office/powerpoint/2010/main" val="12928663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Charlie: Assignment 12.2</vt:lpstr>
      <vt:lpstr>Introduction</vt:lpstr>
      <vt:lpstr>Introduction</vt:lpstr>
      <vt:lpstr>Introduction</vt:lpstr>
      <vt:lpstr>Introduction</vt:lpstr>
      <vt:lpstr>Case Study</vt:lpstr>
      <vt:lpstr>Case Study</vt:lpstr>
      <vt:lpstr>Case Study</vt:lpstr>
      <vt:lpstr>They need insights into the following areas: </vt:lpstr>
      <vt:lpstr>Goal</vt:lpstr>
      <vt:lpstr>ERD</vt:lpstr>
      <vt:lpstr>Supplier Delivery Performance Report</vt:lpstr>
      <vt:lpstr>Wine Distribution Sales Report</vt:lpstr>
      <vt:lpstr>Employee Hours Report</vt:lpstr>
      <vt:lpstr>Assumptions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530</cp:revision>
  <dcterms:created xsi:type="dcterms:W3CDTF">2023-12-06T08:14:34Z</dcterms:created>
  <dcterms:modified xsi:type="dcterms:W3CDTF">2023-12-17T21:45:09Z</dcterms:modified>
</cp:coreProperties>
</file>