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8" r:id="rId6"/>
    <p:sldId id="264" r:id="rId7"/>
    <p:sldId id="265"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9BF3D8-4321-4006-90F1-68D4B7E52846}" v="87" dt="2023-12-06T08:24:31.125"/>
    <p1510:client id="{45BC4BA2-6505-52C7-D8B0-1F541C3F6433}" v="804" dt="2023-12-10T19:14:14.322"/>
    <p1510:client id="{668A676F-F0B1-86C7-E42A-B4742BB1FE82}" v="115" dt="2023-12-08T19:44:26.971"/>
    <p1510:client id="{7C266EBF-FD62-EAF8-1F75-26FAC507E265}" v="391" dt="2023-12-10T19:06:00.359"/>
    <p1510:client id="{806068E2-75B6-9569-F8AE-F950362A239D}" v="684" dt="2023-12-10T06:10:04.686"/>
    <p1510:client id="{D301F417-1540-DE12-B1D6-579C05970755}" v="117" dt="2023-12-10T02:25:10.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nline.visual-paradigm.com/share.jsp?id=323837313039312d38"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9607B8D-5A6C-4ECB-9047-3836C51C1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A84D6C4-24A3-44DC-9607-566CF5A2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70"/>
            <a:ext cx="6096000" cy="685643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2F7300B-53A6-4A16-AA84-78597664F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229" y="685800"/>
            <a:ext cx="4743071"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4652" y="1389354"/>
            <a:ext cx="4943201" cy="2481727"/>
          </a:xfrm>
        </p:spPr>
        <p:txBody>
          <a:bodyPr anchor="b">
            <a:normAutofit/>
          </a:bodyPr>
          <a:lstStyle/>
          <a:p>
            <a:r>
              <a:rPr lang="en-US" sz="2800">
                <a:solidFill>
                  <a:schemeClr val="tx1">
                    <a:lumMod val="65000"/>
                    <a:lumOff val="35000"/>
                  </a:schemeClr>
                </a:solidFill>
                <a:ea typeface="+mj-lt"/>
                <a:cs typeface="+mj-lt"/>
              </a:rPr>
              <a:t>Charlie: Assignment 11.2</a:t>
            </a:r>
            <a:endParaRPr lang="en-US" sz="2800">
              <a:solidFill>
                <a:schemeClr val="tx1">
                  <a:lumMod val="65000"/>
                  <a:lumOff val="35000"/>
                </a:schemeClr>
              </a:solidFill>
              <a:cs typeface="Calibri Light"/>
            </a:endParaRPr>
          </a:p>
        </p:txBody>
      </p:sp>
      <p:sp>
        <p:nvSpPr>
          <p:cNvPr id="3" name="Subtitle 2"/>
          <p:cNvSpPr>
            <a:spLocks noGrp="1"/>
          </p:cNvSpPr>
          <p:nvPr>
            <p:ph type="subTitle" idx="1"/>
          </p:nvPr>
        </p:nvSpPr>
        <p:spPr>
          <a:xfrm>
            <a:off x="1648047" y="4062037"/>
            <a:ext cx="2934586" cy="1551591"/>
          </a:xfrm>
        </p:spPr>
        <p:txBody>
          <a:bodyPr anchor="t">
            <a:normAutofit/>
          </a:bodyPr>
          <a:lstStyle/>
          <a:p>
            <a:r>
              <a:rPr lang="en-US" sz="1800" dirty="0">
                <a:solidFill>
                  <a:schemeClr val="tx1">
                    <a:lumMod val="65000"/>
                    <a:lumOff val="35000"/>
                  </a:schemeClr>
                </a:solidFill>
                <a:ea typeface="+mn-lt"/>
                <a:cs typeface="+mn-lt"/>
              </a:rPr>
              <a:t>Marie Battle, Joshua Hamm, Kody Pope, &amp; Jacob Thompson</a:t>
            </a:r>
            <a:endParaRPr lang="en-US" sz="1800" dirty="0">
              <a:solidFill>
                <a:schemeClr val="tx1">
                  <a:lumMod val="65000"/>
                  <a:lumOff val="35000"/>
                </a:schemeClr>
              </a:solidFill>
              <a:cs typeface="Calibri"/>
            </a:endParaRPr>
          </a:p>
          <a:p>
            <a:r>
              <a:rPr lang="en-US" sz="1800" dirty="0">
                <a:solidFill>
                  <a:schemeClr val="tx1">
                    <a:lumMod val="65000"/>
                    <a:lumOff val="35000"/>
                  </a:schemeClr>
                </a:solidFill>
                <a:cs typeface="Calibri"/>
              </a:rPr>
              <a:t>12-6-23</a:t>
            </a:r>
          </a:p>
        </p:txBody>
      </p:sp>
      <p:pic>
        <p:nvPicPr>
          <p:cNvPr id="37" name="Picture 36" descr="A landscape photo of a vineyard">
            <a:extLst>
              <a:ext uri="{FF2B5EF4-FFF2-40B4-BE49-F238E27FC236}">
                <a16:creationId xmlns:a16="http://schemas.microsoft.com/office/drawing/2014/main" id="{01521B30-70E3-3235-6A79-A788DD0E3A57}"/>
              </a:ext>
            </a:extLst>
          </p:cNvPr>
          <p:cNvPicPr>
            <a:picLocks noChangeAspect="1"/>
          </p:cNvPicPr>
          <p:nvPr/>
        </p:nvPicPr>
        <p:blipFill rotWithShape="1">
          <a:blip r:embed="rId2"/>
          <a:srcRect l="20326" r="20328" b="2"/>
          <a:stretch/>
        </p:blipFill>
        <p:spPr>
          <a:xfrm>
            <a:off x="6096000" y="1571"/>
            <a:ext cx="6096000" cy="6856429"/>
          </a:xfrm>
          <a:prstGeom prst="rect">
            <a:avLst/>
          </a:prstGeom>
        </p:spPr>
      </p:pic>
      <p:pic>
        <p:nvPicPr>
          <p:cNvPr id="4" name="Picture 3" descr="A glass of wine with grapes&#10;&#10;Description automatically generated">
            <a:extLst>
              <a:ext uri="{FF2B5EF4-FFF2-40B4-BE49-F238E27FC236}">
                <a16:creationId xmlns:a16="http://schemas.microsoft.com/office/drawing/2014/main" id="{13EB25C2-1A55-591C-FD34-2A334EEA168B}"/>
              </a:ext>
            </a:extLst>
          </p:cNvPr>
          <p:cNvPicPr>
            <a:picLocks noChangeAspect="1"/>
          </p:cNvPicPr>
          <p:nvPr/>
        </p:nvPicPr>
        <p:blipFill>
          <a:blip r:embed="rId3"/>
          <a:stretch>
            <a:fillRect/>
          </a:stretch>
        </p:blipFill>
        <p:spPr>
          <a:xfrm>
            <a:off x="676275" y="1584564"/>
            <a:ext cx="4743450" cy="17335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616054" y="987967"/>
            <a:ext cx="8959893" cy="888360"/>
          </a:xfrm>
        </p:spPr>
        <p:txBody>
          <a:bodyPr anchor="b">
            <a:normAutofit/>
          </a:bodyPr>
          <a:lstStyle/>
          <a:p>
            <a:pPr algn="ctr"/>
            <a:r>
              <a:rPr lang="en-US" sz="3200">
                <a:solidFill>
                  <a:schemeClr val="tx1">
                    <a:lumMod val="65000"/>
                    <a:lumOff val="35000"/>
                  </a:schemeClr>
                </a:solidFill>
                <a:cs typeface="Calibri Light"/>
              </a:rPr>
              <a:t>Introduction</a:t>
            </a:r>
            <a:endParaRPr lang="en-US" sz="320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95264EEF-95BF-6742-3E0E-C8B5D7C39EC0}"/>
              </a:ext>
            </a:extLst>
          </p:cNvPr>
          <p:cNvSpPr>
            <a:spLocks noGrp="1"/>
          </p:cNvSpPr>
          <p:nvPr>
            <p:ph idx="1"/>
          </p:nvPr>
        </p:nvSpPr>
        <p:spPr>
          <a:xfrm>
            <a:off x="1616054" y="2197346"/>
            <a:ext cx="8959892" cy="3399519"/>
          </a:xfrm>
        </p:spPr>
        <p:txBody>
          <a:bodyPr anchor="t">
            <a:normAutofit/>
          </a:bodyPr>
          <a:lstStyle/>
          <a:p>
            <a:r>
              <a:rPr lang="en-US" sz="2000" dirty="0">
                <a:solidFill>
                  <a:schemeClr val="tx1">
                    <a:lumMod val="65000"/>
                    <a:lumOff val="35000"/>
                  </a:schemeClr>
                </a:solidFill>
                <a:ea typeface="+mn-lt"/>
                <a:cs typeface="+mn-lt"/>
              </a:rPr>
              <a:t>Jacob Thompson – Developer of MySQL and Python scripts. Ensures database aligns with the business rules and the ERD (Entity Relationship Diagram).</a:t>
            </a:r>
          </a:p>
          <a:p>
            <a:r>
              <a:rPr lang="en-US" sz="2000" dirty="0">
                <a:solidFill>
                  <a:schemeClr val="tx1">
                    <a:lumMod val="65000"/>
                    <a:lumOff val="35000"/>
                  </a:schemeClr>
                </a:solidFill>
                <a:cs typeface="Calibri"/>
              </a:rPr>
              <a:t>Marie Battle - ERD Development Lead. Captures the data structure and relationships of the winery's various entities, enabling efficient data management and system integration.</a:t>
            </a:r>
          </a:p>
          <a:p>
            <a:r>
              <a:rPr lang="en-US" sz="2000" dirty="0">
                <a:solidFill>
                  <a:schemeClr val="tx1">
                    <a:lumMod val="65000"/>
                    <a:lumOff val="35000"/>
                  </a:schemeClr>
                </a:solidFill>
                <a:cs typeface="Calibri"/>
              </a:rPr>
              <a:t>Kody Pope – Director of Sales. I help the team gather the intel needed and am responsible for conveying the information to Bacchus Management.</a:t>
            </a:r>
          </a:p>
          <a:p>
            <a:r>
              <a:rPr lang="en-US" sz="2000">
                <a:solidFill>
                  <a:schemeClr val="tx1">
                    <a:lumMod val="65000"/>
                    <a:lumOff val="35000"/>
                  </a:schemeClr>
                </a:solidFill>
                <a:cs typeface="Calibri"/>
              </a:rPr>
              <a:t>Joshua Hamm-SQL and Python developer. Ensures business rules, client needs, and ERD meets standards.</a:t>
            </a:r>
          </a:p>
        </p:txBody>
      </p:sp>
    </p:spTree>
    <p:extLst>
      <p:ext uri="{BB962C8B-B14F-4D97-AF65-F5344CB8AC3E}">
        <p14:creationId xmlns:p14="http://schemas.microsoft.com/office/powerpoint/2010/main" val="343381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616054" y="899491"/>
            <a:ext cx="8959893" cy="565976"/>
          </a:xfrm>
        </p:spPr>
        <p:txBody>
          <a:bodyPr anchor="b">
            <a:normAutofit/>
          </a:bodyPr>
          <a:lstStyle/>
          <a:p>
            <a:pPr algn="ctr"/>
            <a:r>
              <a:rPr lang="en-US" sz="3200">
                <a:solidFill>
                  <a:schemeClr val="tx1">
                    <a:lumMod val="65000"/>
                    <a:lumOff val="35000"/>
                  </a:schemeClr>
                </a:solidFill>
                <a:ea typeface="+mj-lt"/>
                <a:cs typeface="+mj-lt"/>
              </a:rPr>
              <a:t>Case Study</a:t>
            </a:r>
            <a:endParaRPr lang="en-US">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95264EEF-95BF-6742-3E0E-C8B5D7C39EC0}"/>
              </a:ext>
            </a:extLst>
          </p:cNvPr>
          <p:cNvSpPr>
            <a:spLocks noGrp="1"/>
          </p:cNvSpPr>
          <p:nvPr>
            <p:ph idx="1"/>
          </p:nvPr>
        </p:nvSpPr>
        <p:spPr>
          <a:xfrm>
            <a:off x="1616054" y="2427383"/>
            <a:ext cx="8959892" cy="3169482"/>
          </a:xfrm>
        </p:spPr>
        <p:txBody>
          <a:bodyPr anchor="t">
            <a:normAutofit/>
          </a:bodyPr>
          <a:lstStyle/>
          <a:p>
            <a:endParaRPr lang="en-US" sz="1000">
              <a:solidFill>
                <a:srgbClr val="1D2228"/>
              </a:solidFill>
              <a:cs typeface="Calibri" panose="020F0502020204030204"/>
            </a:endParaRPr>
          </a:p>
          <a:p>
            <a:endParaRPr lang="en-US"/>
          </a:p>
          <a:p>
            <a:endParaRPr lang="en-US" sz="1600">
              <a:solidFill>
                <a:srgbClr val="1D2228"/>
              </a:solidFill>
              <a:cs typeface="Calibri" panose="020F0502020204030204"/>
            </a:endParaRPr>
          </a:p>
          <a:p>
            <a:pPr marL="0" indent="0">
              <a:buNone/>
            </a:pPr>
            <a:br>
              <a:rPr lang="en-US"/>
            </a:br>
            <a:endParaRPr lang="en-US">
              <a:cs typeface="Calibri" panose="020F0502020204030204"/>
            </a:endParaRPr>
          </a:p>
        </p:txBody>
      </p:sp>
      <p:sp>
        <p:nvSpPr>
          <p:cNvPr id="4" name="TextBox 3">
            <a:extLst>
              <a:ext uri="{FF2B5EF4-FFF2-40B4-BE49-F238E27FC236}">
                <a16:creationId xmlns:a16="http://schemas.microsoft.com/office/drawing/2014/main" id="{A3E05531-6C34-57C3-AE83-B2DB144D5799}"/>
              </a:ext>
            </a:extLst>
          </p:cNvPr>
          <p:cNvSpPr txBox="1"/>
          <p:nvPr/>
        </p:nvSpPr>
        <p:spPr>
          <a:xfrm>
            <a:off x="1271254" y="1560643"/>
            <a:ext cx="10021276"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tx1">
                    <a:lumMod val="65000"/>
                    <a:lumOff val="35000"/>
                  </a:schemeClr>
                </a:solidFill>
              </a:rPr>
              <a:t>Bacchus Winery is a family-owned business that was inherited by Stan and Davis Bacchus from their father. They are eager to modernize the winery by implementing new business methods to enhance their products and customer service. Despite their desire for change, they decided to retain the existing personnel to minimize disruption during the transition.  Stan and Davis are responsible for inventory management and wish to find a more efficient method, potentially through online ordering.  Maria, in charge of distributors and implement shipment tracking, also wants to minimize disruption during the transition.  With the annual business report approaching, Stan and Davis require specific information to assess the state of inventory, distribution, and employee performance.  </a:t>
            </a:r>
            <a:r>
              <a:rPr lang="en-US" sz="1600" dirty="0">
                <a:solidFill>
                  <a:schemeClr val="tx1">
                    <a:lumMod val="65000"/>
                    <a:lumOff val="35000"/>
                  </a:schemeClr>
                </a:solidFill>
                <a:ea typeface="+mn-lt"/>
                <a:cs typeface="+mn-lt"/>
              </a:rPr>
              <a:t>They need insights into the following areas:</a:t>
            </a:r>
            <a:br>
              <a:rPr lang="en-US" sz="1600" dirty="0">
                <a:solidFill>
                  <a:schemeClr val="tx1">
                    <a:lumMod val="65000"/>
                    <a:lumOff val="35000"/>
                  </a:schemeClr>
                </a:solidFill>
              </a:rPr>
            </a:br>
            <a:endParaRPr lang="en-US" sz="1600">
              <a:solidFill>
                <a:schemeClr val="tx1">
                  <a:lumMod val="65000"/>
                  <a:lumOff val="35000"/>
                </a:schemeClr>
              </a:solidFill>
              <a:cs typeface="Calibri"/>
            </a:endParaRPr>
          </a:p>
          <a:p>
            <a:r>
              <a:rPr lang="en-US" sz="1600" dirty="0">
                <a:solidFill>
                  <a:schemeClr val="tx1">
                    <a:lumMod val="65000"/>
                    <a:lumOff val="35000"/>
                  </a:schemeClr>
                </a:solidFill>
                <a:ea typeface="+mn-lt"/>
                <a:cs typeface="+mn-lt"/>
              </a:rPr>
              <a:t>• Supplier performance: Are all suppliers delivering on time? Is there a significant gap between expected and actual delivery times? They would like a month-by-month report to identify any problem areas.</a:t>
            </a:r>
            <a:endParaRPr lang="en-US" sz="1600" dirty="0">
              <a:solidFill>
                <a:schemeClr val="tx1">
                  <a:lumMod val="65000"/>
                  <a:lumOff val="35000"/>
                </a:schemeClr>
              </a:solidFill>
              <a:cs typeface="Calibri"/>
            </a:endParaRPr>
          </a:p>
          <a:p>
            <a:r>
              <a:rPr lang="en-US" sz="1600" dirty="0">
                <a:solidFill>
                  <a:schemeClr val="tx1">
                    <a:lumMod val="65000"/>
                    <a:lumOff val="35000"/>
                  </a:schemeClr>
                </a:solidFill>
                <a:ea typeface="+mn-lt"/>
                <a:cs typeface="+mn-lt"/>
              </a:rPr>
              <a:t>• Wine distribution: Are all wines selling as expected? Is there a particular wine that is not performing well? They also want to know which distributor carries each wine.</a:t>
            </a:r>
            <a:endParaRPr lang="en-US" sz="1600" dirty="0">
              <a:solidFill>
                <a:schemeClr val="tx1">
                  <a:lumMod val="65000"/>
                  <a:lumOff val="35000"/>
                </a:schemeClr>
              </a:solidFill>
              <a:cs typeface="Calibri"/>
            </a:endParaRPr>
          </a:p>
          <a:p>
            <a:r>
              <a:rPr lang="en-US" sz="1600" dirty="0">
                <a:solidFill>
                  <a:schemeClr val="tx1">
                    <a:lumMod val="65000"/>
                    <a:lumOff val="35000"/>
                  </a:schemeClr>
                </a:solidFill>
                <a:ea typeface="+mn-lt"/>
                <a:cs typeface="+mn-lt"/>
              </a:rPr>
              <a:t>• Employee time: Over the last four quarters, how many hours has each employee worked?</a:t>
            </a:r>
            <a:endParaRPr lang="en-US" sz="1600" dirty="0">
              <a:solidFill>
                <a:schemeClr val="tx1">
                  <a:lumMod val="65000"/>
                  <a:lumOff val="35000"/>
                </a:schemeClr>
              </a:solidFill>
              <a:cs typeface="Calibri"/>
            </a:endParaRPr>
          </a:p>
          <a:p>
            <a:br>
              <a:rPr lang="en-US" sz="1600" dirty="0">
                <a:solidFill>
                  <a:schemeClr val="tx1">
                    <a:lumMod val="65000"/>
                    <a:lumOff val="35000"/>
                  </a:schemeClr>
                </a:solidFill>
              </a:rPr>
            </a:br>
            <a:r>
              <a:rPr lang="en-US" sz="1600" dirty="0">
                <a:solidFill>
                  <a:schemeClr val="tx1">
                    <a:lumMod val="65000"/>
                    <a:lumOff val="35000"/>
                  </a:schemeClr>
                </a:solidFill>
                <a:ea typeface="+mn-lt"/>
                <a:cs typeface="+mn-lt"/>
              </a:rPr>
              <a:t>By gathering this information, Stan and Davis aim to make informed decisions about their supply chain, distribution strategy, and employee management to drive overall improvement in their winery operations.</a:t>
            </a:r>
            <a:br>
              <a:rPr lang="en-US" sz="1600" dirty="0">
                <a:solidFill>
                  <a:schemeClr val="tx1">
                    <a:lumMod val="65000"/>
                    <a:lumOff val="35000"/>
                  </a:schemeClr>
                </a:solidFill>
                <a:ea typeface="+mn-lt"/>
                <a:cs typeface="+mn-lt"/>
              </a:rPr>
            </a:br>
            <a:endParaRPr lang="en-US" sz="1600" dirty="0">
              <a:solidFill>
                <a:schemeClr val="tx1">
                  <a:lumMod val="65000"/>
                  <a:lumOff val="35000"/>
                </a:schemeClr>
              </a:solidFill>
              <a:ea typeface="+mn-lt"/>
              <a:cs typeface="+mn-lt"/>
            </a:endParaRPr>
          </a:p>
          <a:p>
            <a:endParaRPr lang="en-US" dirty="0">
              <a:solidFill>
                <a:schemeClr val="tx1">
                  <a:lumMod val="65000"/>
                  <a:lumOff val="35000"/>
                </a:schemeClr>
              </a:solidFill>
              <a:cs typeface="Calibri"/>
            </a:endParaRPr>
          </a:p>
        </p:txBody>
      </p:sp>
    </p:spTree>
    <p:extLst>
      <p:ext uri="{BB962C8B-B14F-4D97-AF65-F5344CB8AC3E}">
        <p14:creationId xmlns:p14="http://schemas.microsoft.com/office/powerpoint/2010/main" val="311197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616054" y="297853"/>
            <a:ext cx="8959893" cy="1003378"/>
          </a:xfrm>
        </p:spPr>
        <p:txBody>
          <a:bodyPr anchor="b">
            <a:normAutofit/>
          </a:bodyPr>
          <a:lstStyle/>
          <a:p>
            <a:pPr algn="ctr"/>
            <a:r>
              <a:rPr lang="en-US" sz="3200">
                <a:solidFill>
                  <a:schemeClr val="tx1">
                    <a:lumMod val="65000"/>
                    <a:lumOff val="35000"/>
                  </a:schemeClr>
                </a:solidFill>
                <a:cs typeface="Calibri Light"/>
              </a:rPr>
              <a:t>ERD</a:t>
            </a:r>
          </a:p>
        </p:txBody>
      </p:sp>
      <p:pic>
        <p:nvPicPr>
          <p:cNvPr id="4" name="Content Placeholder 3" descr="A diagram of a company&#10;&#10;Description automatically generated">
            <a:extLst>
              <a:ext uri="{FF2B5EF4-FFF2-40B4-BE49-F238E27FC236}">
                <a16:creationId xmlns:a16="http://schemas.microsoft.com/office/drawing/2014/main" id="{450BB25F-4B4C-82BB-6520-2924067144C9}"/>
              </a:ext>
            </a:extLst>
          </p:cNvPr>
          <p:cNvPicPr>
            <a:picLocks noGrp="1" noChangeAspect="1"/>
          </p:cNvPicPr>
          <p:nvPr>
            <p:ph idx="1"/>
          </p:nvPr>
        </p:nvPicPr>
        <p:blipFill>
          <a:blip r:embed="rId2"/>
          <a:stretch>
            <a:fillRect/>
          </a:stretch>
        </p:blipFill>
        <p:spPr>
          <a:xfrm>
            <a:off x="2951481" y="1192724"/>
            <a:ext cx="6303413" cy="4661139"/>
          </a:xfrm>
        </p:spPr>
      </p:pic>
      <p:sp>
        <p:nvSpPr>
          <p:cNvPr id="5" name="TextBox 4">
            <a:extLst>
              <a:ext uri="{FF2B5EF4-FFF2-40B4-BE49-F238E27FC236}">
                <a16:creationId xmlns:a16="http://schemas.microsoft.com/office/drawing/2014/main" id="{D7F972D9-4602-3925-1831-E01C6D87D17C}"/>
              </a:ext>
            </a:extLst>
          </p:cNvPr>
          <p:cNvSpPr txBox="1"/>
          <p:nvPr/>
        </p:nvSpPr>
        <p:spPr>
          <a:xfrm>
            <a:off x="5115519" y="5786181"/>
            <a:ext cx="19933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hlinkClick r:id="rId3"/>
              </a:rPr>
              <a:t>Link to ERD here.</a:t>
            </a:r>
            <a:endParaRPr lang="en-US" dirty="0">
              <a:cs typeface="Calibri"/>
            </a:endParaRPr>
          </a:p>
        </p:txBody>
      </p:sp>
    </p:spTree>
    <p:extLst>
      <p:ext uri="{BB962C8B-B14F-4D97-AF65-F5344CB8AC3E}">
        <p14:creationId xmlns:p14="http://schemas.microsoft.com/office/powerpoint/2010/main" val="351786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601677" y="757930"/>
            <a:ext cx="8959893" cy="888360"/>
          </a:xfrm>
        </p:spPr>
        <p:txBody>
          <a:bodyPr anchor="b">
            <a:normAutofit/>
          </a:bodyPr>
          <a:lstStyle/>
          <a:p>
            <a:pPr algn="ctr"/>
            <a:r>
              <a:rPr lang="en-US" sz="3200" dirty="0">
                <a:solidFill>
                  <a:schemeClr val="tx1">
                    <a:lumMod val="65000"/>
                    <a:lumOff val="35000"/>
                  </a:schemeClr>
                </a:solidFill>
                <a:cs typeface="Calibri Light"/>
              </a:rPr>
              <a:t>Supplier Performance</a:t>
            </a:r>
          </a:p>
        </p:txBody>
      </p:sp>
      <p:sp>
        <p:nvSpPr>
          <p:cNvPr id="3" name="Content Placeholder 2">
            <a:extLst>
              <a:ext uri="{FF2B5EF4-FFF2-40B4-BE49-F238E27FC236}">
                <a16:creationId xmlns:a16="http://schemas.microsoft.com/office/drawing/2014/main" id="{95264EEF-95BF-6742-3E0E-C8B5D7C39EC0}"/>
              </a:ext>
            </a:extLst>
          </p:cNvPr>
          <p:cNvSpPr>
            <a:spLocks noGrp="1"/>
          </p:cNvSpPr>
          <p:nvPr>
            <p:ph idx="1"/>
          </p:nvPr>
        </p:nvSpPr>
        <p:spPr>
          <a:xfrm>
            <a:off x="1616054" y="1881043"/>
            <a:ext cx="8959892" cy="1357935"/>
          </a:xfrm>
        </p:spPr>
        <p:txBody>
          <a:bodyPr anchor="t">
            <a:normAutofit fontScale="92500" lnSpcReduction="10000"/>
          </a:bodyPr>
          <a:lstStyle/>
          <a:p>
            <a:r>
              <a:rPr lang="en-US" sz="2000" dirty="0">
                <a:solidFill>
                  <a:schemeClr val="tx1">
                    <a:lumMod val="65000"/>
                    <a:lumOff val="35000"/>
                  </a:schemeClr>
                </a:solidFill>
                <a:latin typeface="Cambria"/>
                <a:ea typeface="Cambria"/>
                <a:cs typeface="Times New Roman"/>
              </a:rPr>
              <a:t>Supplier Delivery Performance Report: This report will provide information on the delivery performance of each supplier. It would include details such as expected delivery dates, actual delivery dates, and any delays or gaps between the expected and actual delivery dates. This report would help Stan and Davis identify any problem areas and assess the efficiency of their suppliers.</a:t>
            </a:r>
            <a:endParaRPr lang="en-US" sz="2000">
              <a:solidFill>
                <a:schemeClr val="tx1">
                  <a:lumMod val="65000"/>
                  <a:lumOff val="35000"/>
                </a:schemeClr>
              </a:solidFill>
              <a:latin typeface="Cambria"/>
              <a:ea typeface="Cambria"/>
              <a:cs typeface="Times New Roman"/>
            </a:endParaRPr>
          </a:p>
        </p:txBody>
      </p:sp>
      <p:pic>
        <p:nvPicPr>
          <p:cNvPr id="11" name="Picture 10" descr="A screenshot of a computer program&#10;&#10;Description automatically generated">
            <a:extLst>
              <a:ext uri="{FF2B5EF4-FFF2-40B4-BE49-F238E27FC236}">
                <a16:creationId xmlns:a16="http://schemas.microsoft.com/office/drawing/2014/main" id="{263140BA-5FFF-144A-7E22-B81F13D0E2EC}"/>
              </a:ext>
            </a:extLst>
          </p:cNvPr>
          <p:cNvPicPr>
            <a:picLocks noChangeAspect="1"/>
          </p:cNvPicPr>
          <p:nvPr/>
        </p:nvPicPr>
        <p:blipFill>
          <a:blip r:embed="rId2"/>
          <a:stretch>
            <a:fillRect/>
          </a:stretch>
        </p:blipFill>
        <p:spPr>
          <a:xfrm>
            <a:off x="1015042" y="3379379"/>
            <a:ext cx="10161915" cy="2183957"/>
          </a:xfrm>
          <a:prstGeom prst="rect">
            <a:avLst/>
          </a:prstGeom>
        </p:spPr>
      </p:pic>
    </p:spTree>
    <p:extLst>
      <p:ext uri="{BB962C8B-B14F-4D97-AF65-F5344CB8AC3E}">
        <p14:creationId xmlns:p14="http://schemas.microsoft.com/office/powerpoint/2010/main" val="47029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601677" y="686043"/>
            <a:ext cx="8959893" cy="888360"/>
          </a:xfrm>
        </p:spPr>
        <p:txBody>
          <a:bodyPr anchor="b">
            <a:normAutofit/>
          </a:bodyPr>
          <a:lstStyle/>
          <a:p>
            <a:pPr algn="ctr"/>
            <a:r>
              <a:rPr lang="en-US" sz="3200" dirty="0">
                <a:solidFill>
                  <a:schemeClr val="tx1">
                    <a:lumMod val="65000"/>
                    <a:lumOff val="35000"/>
                  </a:schemeClr>
                </a:solidFill>
                <a:ea typeface="+mj-lt"/>
                <a:cs typeface="+mj-lt"/>
              </a:rPr>
              <a:t>Wine Distribution</a:t>
            </a:r>
            <a:endParaRPr lang="en-US" dirty="0"/>
          </a:p>
        </p:txBody>
      </p:sp>
      <p:sp>
        <p:nvSpPr>
          <p:cNvPr id="3" name="Content Placeholder 2">
            <a:extLst>
              <a:ext uri="{FF2B5EF4-FFF2-40B4-BE49-F238E27FC236}">
                <a16:creationId xmlns:a16="http://schemas.microsoft.com/office/drawing/2014/main" id="{95264EEF-95BF-6742-3E0E-C8B5D7C39EC0}"/>
              </a:ext>
            </a:extLst>
          </p:cNvPr>
          <p:cNvSpPr>
            <a:spLocks noGrp="1"/>
          </p:cNvSpPr>
          <p:nvPr>
            <p:ph idx="1"/>
          </p:nvPr>
        </p:nvSpPr>
        <p:spPr>
          <a:xfrm>
            <a:off x="1616054" y="1780402"/>
            <a:ext cx="8959892" cy="1990539"/>
          </a:xfrm>
        </p:spPr>
        <p:txBody>
          <a:bodyPr anchor="t">
            <a:normAutofit/>
          </a:bodyPr>
          <a:lstStyle/>
          <a:p>
            <a:r>
              <a:rPr lang="en-US" sz="2000" dirty="0">
                <a:solidFill>
                  <a:schemeClr val="tx1">
                    <a:lumMod val="65000"/>
                    <a:lumOff val="35000"/>
                  </a:schemeClr>
                </a:solidFill>
                <a:latin typeface="Cambria"/>
                <a:ea typeface="Cambria"/>
                <a:cs typeface="Times New Roman"/>
              </a:rPr>
              <a:t>Wine Sales Report: This report will provide information on the sales performance of each wine variety. It would include details such as the quantity of each wine sold, revenue generated, and the distributor responsible for selling each wine variety. This report would help Stan and Davis determine if all wines are selling as expected and identify any underperforming wines or distributors.</a:t>
            </a:r>
          </a:p>
        </p:txBody>
      </p:sp>
      <p:pic>
        <p:nvPicPr>
          <p:cNvPr id="4" name="Picture 3" descr="A screenshot of a computer&#10;&#10;Description automatically generated">
            <a:extLst>
              <a:ext uri="{FF2B5EF4-FFF2-40B4-BE49-F238E27FC236}">
                <a16:creationId xmlns:a16="http://schemas.microsoft.com/office/drawing/2014/main" id="{4C06AD55-D71A-BBC4-52F1-123B8059F034}"/>
              </a:ext>
            </a:extLst>
          </p:cNvPr>
          <p:cNvPicPr>
            <a:picLocks noChangeAspect="1"/>
          </p:cNvPicPr>
          <p:nvPr/>
        </p:nvPicPr>
        <p:blipFill>
          <a:blip r:embed="rId2"/>
          <a:stretch>
            <a:fillRect/>
          </a:stretch>
        </p:blipFill>
        <p:spPr>
          <a:xfrm>
            <a:off x="1805796" y="3688155"/>
            <a:ext cx="8781689" cy="2184635"/>
          </a:xfrm>
          <a:prstGeom prst="rect">
            <a:avLst/>
          </a:prstGeom>
        </p:spPr>
      </p:pic>
    </p:spTree>
    <p:extLst>
      <p:ext uri="{BB962C8B-B14F-4D97-AF65-F5344CB8AC3E}">
        <p14:creationId xmlns:p14="http://schemas.microsoft.com/office/powerpoint/2010/main" val="351312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616054" y="499137"/>
            <a:ext cx="8959893" cy="888360"/>
          </a:xfrm>
        </p:spPr>
        <p:txBody>
          <a:bodyPr anchor="b">
            <a:normAutofit/>
          </a:bodyPr>
          <a:lstStyle/>
          <a:p>
            <a:pPr algn="ctr"/>
            <a:r>
              <a:rPr lang="en-US" sz="3200" dirty="0">
                <a:solidFill>
                  <a:schemeClr val="tx1">
                    <a:lumMod val="65000"/>
                    <a:lumOff val="35000"/>
                  </a:schemeClr>
                </a:solidFill>
                <a:ea typeface="+mj-lt"/>
                <a:cs typeface="+mj-lt"/>
              </a:rPr>
              <a:t>Employee Time</a:t>
            </a:r>
            <a:endParaRPr lang="en-US" dirty="0"/>
          </a:p>
        </p:txBody>
      </p:sp>
      <p:sp>
        <p:nvSpPr>
          <p:cNvPr id="3" name="Content Placeholder 2">
            <a:extLst>
              <a:ext uri="{FF2B5EF4-FFF2-40B4-BE49-F238E27FC236}">
                <a16:creationId xmlns:a16="http://schemas.microsoft.com/office/drawing/2014/main" id="{95264EEF-95BF-6742-3E0E-C8B5D7C39EC0}"/>
              </a:ext>
            </a:extLst>
          </p:cNvPr>
          <p:cNvSpPr>
            <a:spLocks noGrp="1"/>
          </p:cNvSpPr>
          <p:nvPr>
            <p:ph idx="1"/>
          </p:nvPr>
        </p:nvSpPr>
        <p:spPr>
          <a:xfrm>
            <a:off x="1098469" y="1694138"/>
            <a:ext cx="4517288" cy="3787707"/>
          </a:xfrm>
        </p:spPr>
        <p:txBody>
          <a:bodyPr anchor="t">
            <a:normAutofit/>
          </a:bodyPr>
          <a:lstStyle/>
          <a:p>
            <a:r>
              <a:rPr lang="en-US" sz="2000" dirty="0">
                <a:solidFill>
                  <a:schemeClr val="tx1">
                    <a:lumMod val="65000"/>
                    <a:lumOff val="35000"/>
                  </a:schemeClr>
                </a:solidFill>
                <a:latin typeface="Cambria"/>
                <a:ea typeface="+mn-lt"/>
                <a:cs typeface="Times New Roman"/>
              </a:rPr>
              <a:t>Employee Work Hours Report: This report will provide information on the number of hours worked by each employee during the last four quarters. It would include the employee's name, quarter, and total hours performed. This report would help Stan and Davis assess the workload and productivity of their employees, identify any imbalances in work distribution, and make informed decisions related to workforce management.</a:t>
            </a:r>
          </a:p>
        </p:txBody>
      </p:sp>
      <p:pic>
        <p:nvPicPr>
          <p:cNvPr id="4" name="Picture 3" descr="A screenshot of a computer&#10;&#10;Description automatically generated">
            <a:extLst>
              <a:ext uri="{FF2B5EF4-FFF2-40B4-BE49-F238E27FC236}">
                <a16:creationId xmlns:a16="http://schemas.microsoft.com/office/drawing/2014/main" id="{BCD1D7B7-61ED-38E7-15BE-A7CC97F3D8C6}"/>
              </a:ext>
            </a:extLst>
          </p:cNvPr>
          <p:cNvPicPr>
            <a:picLocks noChangeAspect="1"/>
          </p:cNvPicPr>
          <p:nvPr/>
        </p:nvPicPr>
        <p:blipFill>
          <a:blip r:embed="rId2"/>
          <a:stretch>
            <a:fillRect/>
          </a:stretch>
        </p:blipFill>
        <p:spPr>
          <a:xfrm>
            <a:off x="5687684" y="1490899"/>
            <a:ext cx="5575538" cy="4393786"/>
          </a:xfrm>
          <a:prstGeom prst="rect">
            <a:avLst/>
          </a:prstGeom>
        </p:spPr>
      </p:pic>
    </p:spTree>
    <p:extLst>
      <p:ext uri="{BB962C8B-B14F-4D97-AF65-F5344CB8AC3E}">
        <p14:creationId xmlns:p14="http://schemas.microsoft.com/office/powerpoint/2010/main" val="2557000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6498F-72EA-DDE7-E5C7-1D8E6343FAAC}"/>
              </a:ext>
            </a:extLst>
          </p:cNvPr>
          <p:cNvSpPr>
            <a:spLocks noGrp="1"/>
          </p:cNvSpPr>
          <p:nvPr>
            <p:ph type="title"/>
          </p:nvPr>
        </p:nvSpPr>
        <p:spPr>
          <a:xfrm>
            <a:off x="1558545" y="642911"/>
            <a:ext cx="8959893" cy="888360"/>
          </a:xfrm>
        </p:spPr>
        <p:txBody>
          <a:bodyPr anchor="b">
            <a:normAutofit/>
          </a:bodyPr>
          <a:lstStyle/>
          <a:p>
            <a:pPr algn="ctr"/>
            <a:r>
              <a:rPr lang="en-US" sz="3200">
                <a:solidFill>
                  <a:schemeClr val="tx1">
                    <a:lumMod val="65000"/>
                    <a:lumOff val="35000"/>
                  </a:schemeClr>
                </a:solidFill>
                <a:ea typeface="+mj-lt"/>
                <a:cs typeface="+mj-lt"/>
              </a:rPr>
              <a:t>Assumptions</a:t>
            </a:r>
            <a:endParaRPr lang="en-US"/>
          </a:p>
        </p:txBody>
      </p:sp>
      <p:sp>
        <p:nvSpPr>
          <p:cNvPr id="3" name="Content Placeholder 2">
            <a:extLst>
              <a:ext uri="{FF2B5EF4-FFF2-40B4-BE49-F238E27FC236}">
                <a16:creationId xmlns:a16="http://schemas.microsoft.com/office/drawing/2014/main" id="{95264EEF-95BF-6742-3E0E-C8B5D7C39EC0}"/>
              </a:ext>
            </a:extLst>
          </p:cNvPr>
          <p:cNvSpPr>
            <a:spLocks noGrp="1"/>
          </p:cNvSpPr>
          <p:nvPr>
            <p:ph idx="1"/>
          </p:nvPr>
        </p:nvSpPr>
        <p:spPr>
          <a:xfrm>
            <a:off x="1616054" y="1866667"/>
            <a:ext cx="8959892" cy="3730198"/>
          </a:xfrm>
        </p:spPr>
        <p:txBody>
          <a:bodyPr anchor="t">
            <a:normAutofit/>
          </a:bodyPr>
          <a:lstStyle/>
          <a:p>
            <a:r>
              <a:rPr lang="en-US" sz="1600" dirty="0">
                <a:solidFill>
                  <a:schemeClr val="tx1">
                    <a:lumMod val="65000"/>
                    <a:lumOff val="35000"/>
                  </a:schemeClr>
                </a:solidFill>
                <a:ea typeface="+mn-lt"/>
                <a:cs typeface="+mn-lt"/>
              </a:rPr>
              <a:t>Marie Battle - I see great potential in Bacchus Winery. I believe that with the right improvements and marketing strategies, the winery has the opportunity to attract a larger customer base and increase sales. I'm are eager to explore new marketing avenues, such as enhancing the winery’s online presence, to reach a wider audience and establish Bacchus Winery as a renowned name in the industry.  My passion for Baccus Winery stems from a combination of personal attachment, entrepreneurial drive, passion for wine, and the belief in the winery’s potential for growth and success.</a:t>
            </a:r>
          </a:p>
          <a:p>
            <a:r>
              <a:rPr lang="en-US" sz="1600" dirty="0">
                <a:solidFill>
                  <a:schemeClr val="tx1">
                    <a:lumMod val="65000"/>
                    <a:lumOff val="35000"/>
                  </a:schemeClr>
                </a:solidFill>
                <a:cs typeface="Calibri"/>
              </a:rPr>
              <a:t>Kody Pope – Here at Charlie's Database Management, we help your company stay on track by providing an easy-to-read database. Our solutions will help keep track of whatever your company needs to stay on target. We will provide Bacchus Winery with tools that will help show employee hours, distribution inquiries, and supplier performance. Many clients have enjoyed are quick turnaround by providing a complete ready-to-use database in as little as two weeks.</a:t>
            </a:r>
          </a:p>
          <a:p>
            <a:r>
              <a:rPr lang="en-US" sz="1600" dirty="0">
                <a:solidFill>
                  <a:schemeClr val="tx1">
                    <a:lumMod val="65000"/>
                    <a:lumOff val="35000"/>
                  </a:schemeClr>
                </a:solidFill>
                <a:cs typeface="Calibri"/>
              </a:rPr>
              <a:t>Joshua Hamm - As a developer with Charlie's Database Management I work in a team environment to ensure productivity, industry standards, and compliance. I work closely with clients, developers, and other team members to make sure project goals align with client needs. With these combined skills and proficiencies our developer team will work with Bacchus Winery to enhance productivity and revenue.</a:t>
            </a:r>
          </a:p>
        </p:txBody>
      </p:sp>
    </p:spTree>
    <p:extLst>
      <p:ext uri="{BB962C8B-B14F-4D97-AF65-F5344CB8AC3E}">
        <p14:creationId xmlns:p14="http://schemas.microsoft.com/office/powerpoint/2010/main" val="36587734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Charlie: Assignment 11.2</vt:lpstr>
      <vt:lpstr>Introduction</vt:lpstr>
      <vt:lpstr>Case Study</vt:lpstr>
      <vt:lpstr>ERD</vt:lpstr>
      <vt:lpstr>Supplier Performance</vt:lpstr>
      <vt:lpstr>Wine Distribution</vt:lpstr>
      <vt:lpstr>Employee Time</vt:lpstr>
      <vt:lpstr>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244</cp:revision>
  <dcterms:created xsi:type="dcterms:W3CDTF">2023-12-06T08:14:34Z</dcterms:created>
  <dcterms:modified xsi:type="dcterms:W3CDTF">2023-12-10T19:17:09Z</dcterms:modified>
</cp:coreProperties>
</file>