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4"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83234-F382-5043-B659-943356225F3B}" v="3" dt="2024-06-03T02:28:41.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A89F-1704-4C78-2788-9E3A6932E0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0B697-4FBF-A173-5404-1A5903784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ADBBB-338E-19C7-5982-96CF69192F41}"/>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368F57D1-0E65-E1C1-130F-B9636D7F1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89EDE-EBDE-1FAA-AA94-697F76D1BC5F}"/>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40432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30E3-27E1-D31D-C3FF-D5E6E66AC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878E9C-083E-9E53-30C6-C3905CCA49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624C5-BCF5-E911-8EF9-C35D91077A9A}"/>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7D3DB191-6A23-0C7E-1889-3A977951A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80A9F-59E4-F47D-2EC4-EE334A8F2A6A}"/>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272355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5F57C-7A38-285B-B62A-6463F370E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256308-4AE8-897B-6282-C01602B21A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D4360-323F-18AD-094E-3E1A7129B531}"/>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F6CD7A03-0496-3756-8A59-C48C79602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54494-35B3-B854-D063-DB63CDA30704}"/>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32512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E2C1-5A6E-103B-C698-111BFE85C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E5B7F-23D2-7FEA-9E03-4E7B9A290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C7838-7565-EF19-DB17-2572B74FA468}"/>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E577947D-7CB2-5F00-4387-ECB275F5A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B07D8-E191-8CFE-E899-90353EACB6CF}"/>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52439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9D72-5363-918D-CFA7-C181A3A39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4EFB1-433F-27A5-A7B4-C74243E0AD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8653E1-0997-B70C-CF06-999B9B08442C}"/>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68681907-78E2-61F0-5910-928B3C45D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48005-2F60-A4B7-A132-635AD64D5347}"/>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1067494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404FE-15B3-68A7-D66B-0AB2C09B34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064887-38B5-3011-FF02-B09765DC8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DF4FF5-FE63-5235-DCF5-96139436EF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D1A412-CD94-A6CC-23CD-5051CF90EF5E}"/>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6" name="Footer Placeholder 5">
            <a:extLst>
              <a:ext uri="{FF2B5EF4-FFF2-40B4-BE49-F238E27FC236}">
                <a16:creationId xmlns:a16="http://schemas.microsoft.com/office/drawing/2014/main" id="{2CEF59F9-0E7F-8C2C-7D25-D2DE618E1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D8234C-A5E7-9FB9-CC25-187EA5C82689}"/>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127770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7AFA-EFA0-624E-8E40-D67579CCBA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0B208-2CC9-7F22-F9A0-30B6C8428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D760E-DB0D-8025-AF43-98A85B0F1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C7DD3-3946-E5BB-DDBD-0E5F490B6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EF5CC6-708F-020B-1247-35668FC76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3AC8F-AE15-D774-E204-5D7E54B59C38}"/>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8" name="Footer Placeholder 7">
            <a:extLst>
              <a:ext uri="{FF2B5EF4-FFF2-40B4-BE49-F238E27FC236}">
                <a16:creationId xmlns:a16="http://schemas.microsoft.com/office/drawing/2014/main" id="{069FB5CB-D83B-2F98-21E5-26010C768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574FB6-4C2F-E92D-C32D-8CF515E30FED}"/>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152490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0282-8C0D-88A5-C57F-F9302E0024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04A050-6D1D-FD84-DB36-8C445963BC5E}"/>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4" name="Footer Placeholder 3">
            <a:extLst>
              <a:ext uri="{FF2B5EF4-FFF2-40B4-BE49-F238E27FC236}">
                <a16:creationId xmlns:a16="http://schemas.microsoft.com/office/drawing/2014/main" id="{96C3896D-529A-A121-CC12-CDB240E410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2006B-4626-5DCF-F8A5-0C7AC8B55DD8}"/>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253122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B8908-ADDE-8A50-5FC0-2E15D235ABC6}"/>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3" name="Footer Placeholder 2">
            <a:extLst>
              <a:ext uri="{FF2B5EF4-FFF2-40B4-BE49-F238E27FC236}">
                <a16:creationId xmlns:a16="http://schemas.microsoft.com/office/drawing/2014/main" id="{F0E3528C-595C-3381-CBE0-9D2B099F5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F6E90-C2AE-663D-4575-4226C444171F}"/>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112532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FE6D-3E5F-BF6E-74CD-2E8E5900F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4FC2D-9F64-669F-5589-9AF6FF2E6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A4446F-9557-706B-A313-6FA1F9CF0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4B368C-ED51-8F91-B63A-16B0D7523E0A}"/>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6" name="Footer Placeholder 5">
            <a:extLst>
              <a:ext uri="{FF2B5EF4-FFF2-40B4-BE49-F238E27FC236}">
                <a16:creationId xmlns:a16="http://schemas.microsoft.com/office/drawing/2014/main" id="{9C002ACC-CED9-E73B-2CC8-0A1BCD64E6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9F5F7-7269-1FC7-84EF-3FD9F3C2D008}"/>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260658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D3F2-6015-586F-B43E-1C8BD2061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ED84F-6F4E-8547-D54D-3EC2BB663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56AAE-1167-03C8-A19E-923C59E1A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A6482-BE42-64E2-4A71-1156557E9D2B}"/>
              </a:ext>
            </a:extLst>
          </p:cNvPr>
          <p:cNvSpPr>
            <a:spLocks noGrp="1"/>
          </p:cNvSpPr>
          <p:nvPr>
            <p:ph type="dt" sz="half" idx="10"/>
          </p:nvPr>
        </p:nvSpPr>
        <p:spPr/>
        <p:txBody>
          <a:bodyPr/>
          <a:lstStyle/>
          <a:p>
            <a:fld id="{05849887-8443-654E-947C-710659383F52}" type="datetimeFigureOut">
              <a:rPr lang="en-US" smtClean="0"/>
              <a:t>6/2/2024</a:t>
            </a:fld>
            <a:endParaRPr lang="en-US"/>
          </a:p>
        </p:txBody>
      </p:sp>
      <p:sp>
        <p:nvSpPr>
          <p:cNvPr id="6" name="Footer Placeholder 5">
            <a:extLst>
              <a:ext uri="{FF2B5EF4-FFF2-40B4-BE49-F238E27FC236}">
                <a16:creationId xmlns:a16="http://schemas.microsoft.com/office/drawing/2014/main" id="{45A3C1C4-227D-E6DD-47BB-BA7D71891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377F6-F9CE-F2FF-F8C9-D810A7412663}"/>
              </a:ext>
            </a:extLst>
          </p:cNvPr>
          <p:cNvSpPr>
            <a:spLocks noGrp="1"/>
          </p:cNvSpPr>
          <p:nvPr>
            <p:ph type="sldNum" sz="quarter" idx="12"/>
          </p:nvPr>
        </p:nvSpPr>
        <p:spPr/>
        <p:txBody>
          <a:bodyPr/>
          <a:lstStyle/>
          <a:p>
            <a:fld id="{4B8B2E29-D1ED-5C44-AC35-A8BB2C9AF63A}" type="slidenum">
              <a:rPr lang="en-US" smtClean="0"/>
              <a:t>‹#›</a:t>
            </a:fld>
            <a:endParaRPr lang="en-US"/>
          </a:p>
        </p:txBody>
      </p:sp>
    </p:spTree>
    <p:extLst>
      <p:ext uri="{BB962C8B-B14F-4D97-AF65-F5344CB8AC3E}">
        <p14:creationId xmlns:p14="http://schemas.microsoft.com/office/powerpoint/2010/main" val="320336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7B689B-E88A-7123-0E9F-7CD7DDFED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6C617-1D30-42A1-1571-6258F9662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7C1360-E3BB-4CCF-63F0-FE4A743FC9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849887-8443-654E-947C-710659383F52}" type="datetimeFigureOut">
              <a:rPr lang="en-US" smtClean="0"/>
              <a:t>6/2/2024</a:t>
            </a:fld>
            <a:endParaRPr lang="en-US"/>
          </a:p>
        </p:txBody>
      </p:sp>
      <p:sp>
        <p:nvSpPr>
          <p:cNvPr id="5" name="Footer Placeholder 4">
            <a:extLst>
              <a:ext uri="{FF2B5EF4-FFF2-40B4-BE49-F238E27FC236}">
                <a16:creationId xmlns:a16="http://schemas.microsoft.com/office/drawing/2014/main" id="{29C5A31E-9E09-04C7-6124-8796112A5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F469EFD-E349-ECAD-CF4C-2FF6CC369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8B2E29-D1ED-5C44-AC35-A8BB2C9AF63A}" type="slidenum">
              <a:rPr lang="en-US" smtClean="0"/>
              <a:t>‹#›</a:t>
            </a:fld>
            <a:endParaRPr lang="en-US"/>
          </a:p>
        </p:txBody>
      </p:sp>
    </p:spTree>
    <p:extLst>
      <p:ext uri="{BB962C8B-B14F-4D97-AF65-F5344CB8AC3E}">
        <p14:creationId xmlns:p14="http://schemas.microsoft.com/office/powerpoint/2010/main" val="1414048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712156C-9599-DC06-7322-5B063C7A8C81}"/>
              </a:ext>
            </a:extLst>
          </p:cNvPr>
          <p:cNvSpPr>
            <a:spLocks noGrp="1"/>
          </p:cNvSpPr>
          <p:nvPr>
            <p:ph type="ctrTitle"/>
          </p:nvPr>
        </p:nvSpPr>
        <p:spPr>
          <a:xfrm>
            <a:off x="3315031" y="1380754"/>
            <a:ext cx="5561938" cy="2513516"/>
          </a:xfrm>
        </p:spPr>
        <p:txBody>
          <a:bodyPr>
            <a:normAutofit/>
          </a:bodyPr>
          <a:lstStyle/>
          <a:p>
            <a:r>
              <a:rPr lang="en-US"/>
              <a:t>The Technology Value Stream</a:t>
            </a:r>
          </a:p>
        </p:txBody>
      </p:sp>
      <p:sp>
        <p:nvSpPr>
          <p:cNvPr id="3" name="Subtitle 2">
            <a:extLst>
              <a:ext uri="{FF2B5EF4-FFF2-40B4-BE49-F238E27FC236}">
                <a16:creationId xmlns:a16="http://schemas.microsoft.com/office/drawing/2014/main" id="{25514B57-10CD-CC90-5FDA-F7244C8AE044}"/>
              </a:ext>
            </a:extLst>
          </p:cNvPr>
          <p:cNvSpPr>
            <a:spLocks noGrp="1"/>
          </p:cNvSpPr>
          <p:nvPr>
            <p:ph type="subTitle" idx="1"/>
          </p:nvPr>
        </p:nvSpPr>
        <p:spPr>
          <a:xfrm>
            <a:off x="3315031" y="4076802"/>
            <a:ext cx="5561938" cy="1534587"/>
          </a:xfrm>
        </p:spPr>
        <p:txBody>
          <a:bodyPr>
            <a:normAutofit/>
          </a:bodyPr>
          <a:lstStyle/>
          <a:p>
            <a:r>
              <a:rPr lang="en-US"/>
              <a:t>Kody Pope</a:t>
            </a:r>
          </a:p>
          <a:p>
            <a:r>
              <a:rPr lang="en-US"/>
              <a:t>6-1-24</a:t>
            </a:r>
          </a:p>
          <a:p>
            <a:r>
              <a:rPr lang="en-US"/>
              <a:t>Assignment 1.2</a:t>
            </a:r>
          </a:p>
        </p:txBody>
      </p:sp>
      <p:sp>
        <p:nvSpPr>
          <p:cNvPr id="64" name="Arc 63">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557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686834" y="1153572"/>
            <a:ext cx="3200400" cy="4461163"/>
          </a:xfrm>
        </p:spPr>
        <p:txBody>
          <a:bodyPr>
            <a:normAutofit/>
          </a:bodyPr>
          <a:lstStyle/>
          <a:p>
            <a:r>
              <a:rPr lang="en-US">
                <a:solidFill>
                  <a:srgbClr val="FFFFFF"/>
                </a:solidFill>
              </a:rPr>
              <a:t>Works Cited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4447308" y="591344"/>
            <a:ext cx="6906491" cy="5585619"/>
          </a:xfrm>
        </p:spPr>
        <p:txBody>
          <a:bodyPr anchor="ctr">
            <a:normAutofit/>
          </a:bodyPr>
          <a:lstStyle/>
          <a:p>
            <a:pPr marL="457200" indent="-457200"/>
            <a:r>
              <a:rPr lang="en-US" sz="2400">
                <a:effectLst/>
                <a:latin typeface="Times New Roman" panose="02020603050405020304" pitchFamily="18" charset="0"/>
              </a:rPr>
              <a:t>Kim, Gene, et al. </a:t>
            </a:r>
            <a:r>
              <a:rPr lang="en-US" sz="2400" i="1">
                <a:effectLst/>
                <a:latin typeface="Times New Roman" panose="02020603050405020304" pitchFamily="18" charset="0"/>
              </a:rPr>
              <a:t>The </a:t>
            </a:r>
            <a:r>
              <a:rPr lang="en-US" sz="2400" i="1" err="1">
                <a:effectLst/>
                <a:latin typeface="Times New Roman" panose="02020603050405020304" pitchFamily="18" charset="0"/>
              </a:rPr>
              <a:t>Devops</a:t>
            </a:r>
            <a:r>
              <a:rPr lang="en-US" sz="2400" i="1">
                <a:effectLst/>
                <a:latin typeface="Times New Roman" panose="02020603050405020304" pitchFamily="18" charset="0"/>
              </a:rPr>
              <a:t> Handbook How to Create World-Class Agility, Reliability, and Security in Technology Organizations.</a:t>
            </a:r>
            <a:r>
              <a:rPr lang="en-US" sz="2400">
                <a:effectLst/>
                <a:latin typeface="Times New Roman" panose="02020603050405020304" pitchFamily="18" charset="0"/>
              </a:rPr>
              <a:t> It Revolution </a:t>
            </a:r>
            <a:r>
              <a:rPr lang="en-US" sz="2400" err="1">
                <a:effectLst/>
                <a:latin typeface="Times New Roman" panose="02020603050405020304" pitchFamily="18" charset="0"/>
              </a:rPr>
              <a:t>Pr</a:t>
            </a:r>
            <a:r>
              <a:rPr lang="en-US" sz="2400">
                <a:effectLst/>
                <a:latin typeface="Times New Roman" panose="02020603050405020304" pitchFamily="18" charset="0"/>
              </a:rPr>
              <a:t>, 2015.</a:t>
            </a:r>
          </a:p>
          <a:p>
            <a:pPr marL="457200" indent="-457200"/>
            <a:r>
              <a:rPr lang="en-US" sz="2400">
                <a:effectLst/>
                <a:latin typeface="Times New Roman" panose="02020603050405020304" pitchFamily="18" charset="0"/>
              </a:rPr>
              <a:t>Leaper, Lean. “Understanding the Fundamentals of Value-Stream Mapping.” </a:t>
            </a:r>
            <a:r>
              <a:rPr lang="en-US" sz="2400" i="1">
                <a:effectLst/>
                <a:latin typeface="Times New Roman" panose="02020603050405020304" pitchFamily="18" charset="0"/>
              </a:rPr>
              <a:t>Lean Enterprise Institute</a:t>
            </a:r>
            <a:r>
              <a:rPr lang="en-US" sz="2400">
                <a:effectLst/>
                <a:latin typeface="Times New Roman" panose="02020603050405020304" pitchFamily="18" charset="0"/>
              </a:rPr>
              <a:t>, 25 Aug. 2022, </a:t>
            </a:r>
            <a:r>
              <a:rPr lang="en-US" sz="2400" err="1">
                <a:effectLst/>
                <a:latin typeface="Times New Roman" panose="02020603050405020304" pitchFamily="18" charset="0"/>
              </a:rPr>
              <a:t>www.lean.org</a:t>
            </a:r>
            <a:r>
              <a:rPr lang="en-US" sz="2400">
                <a:effectLst/>
                <a:latin typeface="Times New Roman" panose="02020603050405020304" pitchFamily="18" charset="0"/>
              </a:rPr>
              <a:t>/the-lean-post/articles/understanding-the-fundamentals-of-value-stream-mapping/.</a:t>
            </a:r>
          </a:p>
          <a:p>
            <a:pPr marL="457200" indent="-457200"/>
            <a:r>
              <a:rPr lang="en-US" sz="2400">
                <a:effectLst/>
                <a:latin typeface="Times New Roman" panose="02020603050405020304" pitchFamily="18" charset="0"/>
              </a:rPr>
              <a:t>Staff, </a:t>
            </a:r>
            <a:r>
              <a:rPr lang="en-US" sz="2400" err="1">
                <a:effectLst/>
                <a:latin typeface="Times New Roman" panose="02020603050405020304" pitchFamily="18" charset="0"/>
              </a:rPr>
              <a:t>iSixSigma</a:t>
            </a:r>
            <a:r>
              <a:rPr lang="en-US" sz="2400">
                <a:effectLst/>
                <a:latin typeface="Times New Roman" panose="02020603050405020304" pitchFamily="18" charset="0"/>
              </a:rPr>
              <a:t>. “Lead Time vs. Cycle Time: What’s the Difference?” </a:t>
            </a:r>
            <a:r>
              <a:rPr lang="en-US" sz="2400" i="1" err="1">
                <a:effectLst/>
                <a:latin typeface="Times New Roman" panose="02020603050405020304" pitchFamily="18" charset="0"/>
              </a:rPr>
              <a:t>Isixsigma.com</a:t>
            </a:r>
            <a:r>
              <a:rPr lang="en-US" sz="2400">
                <a:effectLst/>
                <a:latin typeface="Times New Roman" panose="02020603050405020304" pitchFamily="18" charset="0"/>
              </a:rPr>
              <a:t>, 22 Aug. 2022, </a:t>
            </a:r>
            <a:r>
              <a:rPr lang="en-US" sz="2400" err="1">
                <a:effectLst/>
                <a:latin typeface="Times New Roman" panose="02020603050405020304" pitchFamily="18" charset="0"/>
              </a:rPr>
              <a:t>www.isixsigma.com</a:t>
            </a:r>
            <a:r>
              <a:rPr lang="en-US" sz="2400">
                <a:effectLst/>
                <a:latin typeface="Times New Roman" panose="02020603050405020304" pitchFamily="18" charset="0"/>
              </a:rPr>
              <a:t>/methodology/lead-time-vs-cycle-time-</a:t>
            </a:r>
            <a:r>
              <a:rPr lang="en-US" sz="2400" err="1">
                <a:effectLst/>
                <a:latin typeface="Times New Roman" panose="02020603050405020304" pitchFamily="18" charset="0"/>
              </a:rPr>
              <a:t>whats</a:t>
            </a:r>
            <a:r>
              <a:rPr lang="en-US" sz="2400">
                <a:effectLst/>
                <a:latin typeface="Times New Roman" panose="02020603050405020304" pitchFamily="18" charset="0"/>
              </a:rPr>
              <a:t>-the-difference/.</a:t>
            </a:r>
          </a:p>
          <a:p>
            <a:endParaRPr lang="en-US" sz="2400"/>
          </a:p>
        </p:txBody>
      </p:sp>
    </p:spTree>
    <p:extLst>
      <p:ext uri="{BB962C8B-B14F-4D97-AF65-F5344CB8AC3E}">
        <p14:creationId xmlns:p14="http://schemas.microsoft.com/office/powerpoint/2010/main" val="2274979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640080" y="325369"/>
            <a:ext cx="4368602" cy="1956841"/>
          </a:xfrm>
        </p:spPr>
        <p:txBody>
          <a:bodyPr anchor="b">
            <a:normAutofit/>
          </a:bodyPr>
          <a:lstStyle/>
          <a:p>
            <a:r>
              <a:rPr lang="en-US" sz="4600"/>
              <a:t>What is value stream mapping?</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640080" y="2872899"/>
            <a:ext cx="4243589" cy="3320668"/>
          </a:xfrm>
        </p:spPr>
        <p:txBody>
          <a:bodyPr>
            <a:normAutofit/>
          </a:bodyPr>
          <a:lstStyle/>
          <a:p>
            <a:r>
              <a:rPr lang="en-US" sz="1700">
                <a:latin typeface="Times New Roman" panose="02020603050405020304" pitchFamily="18" charset="0"/>
              </a:rPr>
              <a:t>According to </a:t>
            </a:r>
            <a:r>
              <a:rPr lang="en-US" sz="1700">
                <a:effectLst/>
                <a:latin typeface="Times New Roman" panose="02020603050405020304" pitchFamily="18" charset="0"/>
              </a:rPr>
              <a:t>(Leaper), Value stream mapping is a map that shows how the product will make it from start to finish. For example, if you were to build a car, then there would be a diagram showing what would happen to make the car from when the customer placed the order to when the vehicle is being delivered to the customer.</a:t>
            </a:r>
          </a:p>
          <a:p>
            <a:r>
              <a:rPr lang="en-US" sz="1700">
                <a:latin typeface="Times New Roman" panose="02020603050405020304" pitchFamily="18" charset="0"/>
              </a:rPr>
              <a:t>The map can be a diagram, such as below.</a:t>
            </a:r>
            <a:endParaRPr lang="en-US" sz="1700"/>
          </a:p>
        </p:txBody>
      </p:sp>
      <p:pic>
        <p:nvPicPr>
          <p:cNvPr id="5" name="Picture 4" descr="A diagram of a truck&#10;&#10;Description automatically generated">
            <a:extLst>
              <a:ext uri="{FF2B5EF4-FFF2-40B4-BE49-F238E27FC236}">
                <a16:creationId xmlns:a16="http://schemas.microsoft.com/office/drawing/2014/main" id="{F4BB2E06-5685-004E-0721-02910E8C093E}"/>
              </a:ext>
            </a:extLst>
          </p:cNvPr>
          <p:cNvPicPr>
            <a:picLocks noChangeAspect="1"/>
          </p:cNvPicPr>
          <p:nvPr/>
        </p:nvPicPr>
        <p:blipFill rotWithShape="1">
          <a:blip r:embed="rId2"/>
          <a:srcRect l="29975" r="909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8819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Or this</a:t>
            </a:r>
          </a:p>
        </p:txBody>
      </p:sp>
      <p:pic>
        <p:nvPicPr>
          <p:cNvPr id="5" name="Picture 4" descr="A diagram of a diagram of a truck&#10;&#10;Description automatically generated">
            <a:extLst>
              <a:ext uri="{FF2B5EF4-FFF2-40B4-BE49-F238E27FC236}">
                <a16:creationId xmlns:a16="http://schemas.microsoft.com/office/drawing/2014/main" id="{DACF7046-8C92-736F-0B20-B006475E1A31}"/>
              </a:ext>
            </a:extLst>
          </p:cNvPr>
          <p:cNvPicPr>
            <a:picLocks noChangeAspect="1"/>
          </p:cNvPicPr>
          <p:nvPr/>
        </p:nvPicPr>
        <p:blipFill>
          <a:blip r:embed="rId2"/>
          <a:stretch>
            <a:fillRect/>
          </a:stretch>
        </p:blipFill>
        <p:spPr>
          <a:xfrm>
            <a:off x="3994951" y="1145219"/>
            <a:ext cx="8157925" cy="4527645"/>
          </a:xfrm>
          <a:prstGeom prst="rect">
            <a:avLst/>
          </a:prstGeom>
        </p:spPr>
      </p:pic>
    </p:spTree>
    <p:extLst>
      <p:ext uri="{BB962C8B-B14F-4D97-AF65-F5344CB8AC3E}">
        <p14:creationId xmlns:p14="http://schemas.microsoft.com/office/powerpoint/2010/main" val="249855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lang="en-US" sz="3600" kern="1200">
                <a:solidFill>
                  <a:schemeClr val="tx1">
                    <a:lumMod val="85000"/>
                    <a:lumOff val="15000"/>
                  </a:schemeClr>
                </a:solidFill>
                <a:latin typeface="+mj-lt"/>
                <a:ea typeface="+mj-ea"/>
                <a:cs typeface="+mj-cs"/>
              </a:rPr>
              <a:t>Or this</a:t>
            </a:r>
          </a:p>
        </p:txBody>
      </p:sp>
      <p:pic>
        <p:nvPicPr>
          <p:cNvPr id="8" name="Picture 7" descr="A diagram with many small sticky notes&#10;&#10;Description automatically generated with medium confidence">
            <a:extLst>
              <a:ext uri="{FF2B5EF4-FFF2-40B4-BE49-F238E27FC236}">
                <a16:creationId xmlns:a16="http://schemas.microsoft.com/office/drawing/2014/main" id="{BFA4AEB6-1FDE-8DDD-E70B-FFC70D573C23}"/>
              </a:ext>
            </a:extLst>
          </p:cNvPr>
          <p:cNvPicPr>
            <a:picLocks noChangeAspect="1"/>
          </p:cNvPicPr>
          <p:nvPr/>
        </p:nvPicPr>
        <p:blipFill>
          <a:blip r:embed="rId2"/>
          <a:stretch>
            <a:fillRect/>
          </a:stretch>
        </p:blipFill>
        <p:spPr>
          <a:xfrm>
            <a:off x="1255058" y="401920"/>
            <a:ext cx="9618549" cy="4809273"/>
          </a:xfrm>
          <a:prstGeom prst="rect">
            <a:avLst/>
          </a:prstGeom>
        </p:spPr>
      </p:pic>
    </p:spTree>
    <p:extLst>
      <p:ext uri="{BB962C8B-B14F-4D97-AF65-F5344CB8AC3E}">
        <p14:creationId xmlns:p14="http://schemas.microsoft.com/office/powerpoint/2010/main" val="12417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67F05F7-2930-64F6-639A-4DBB584151F9}"/>
              </a:ext>
            </a:extLst>
          </p:cNvPr>
          <p:cNvPicPr>
            <a:picLocks noChangeAspect="1"/>
          </p:cNvPicPr>
          <p:nvPr/>
        </p:nvPicPr>
        <p:blipFill rotWithShape="1">
          <a:blip r:embed="rId2"/>
          <a:srcRect l="26227" r="2383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761801" y="328512"/>
            <a:ext cx="4778387" cy="1628970"/>
          </a:xfrm>
        </p:spPr>
        <p:txBody>
          <a:bodyPr anchor="ctr">
            <a:normAutofit/>
          </a:bodyPr>
          <a:lstStyle/>
          <a:p>
            <a:r>
              <a:rPr lang="en-US" sz="4000"/>
              <a:t>Process time</a:t>
            </a:r>
          </a:p>
        </p:txBody>
      </p:sp>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761801" y="2884929"/>
            <a:ext cx="4659756" cy="3374137"/>
          </a:xfrm>
        </p:spPr>
        <p:txBody>
          <a:bodyPr anchor="ctr">
            <a:normAutofit/>
          </a:bodyPr>
          <a:lstStyle/>
          <a:p>
            <a:r>
              <a:rPr lang="en-US" sz="2000"/>
              <a:t>According to (Staff), process time is the time it takes for a product to be delivered to the customer. (how long will the customer wait for their car to be delivered)</a:t>
            </a:r>
          </a:p>
        </p:txBody>
      </p:sp>
    </p:spTree>
    <p:extLst>
      <p:ext uri="{BB962C8B-B14F-4D97-AF65-F5344CB8AC3E}">
        <p14:creationId xmlns:p14="http://schemas.microsoft.com/office/powerpoint/2010/main" val="23189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761803" y="350196"/>
            <a:ext cx="4646904" cy="1624520"/>
          </a:xfrm>
        </p:spPr>
        <p:txBody>
          <a:bodyPr anchor="ctr">
            <a:normAutofit/>
          </a:bodyPr>
          <a:lstStyle/>
          <a:p>
            <a:r>
              <a:rPr lang="en-US" sz="4000"/>
              <a:t>Lead time</a:t>
            </a:r>
          </a:p>
        </p:txBody>
      </p:sp>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761802" y="2743200"/>
            <a:ext cx="4646905" cy="3613149"/>
          </a:xfrm>
        </p:spPr>
        <p:txBody>
          <a:bodyPr anchor="ctr">
            <a:normAutofit/>
          </a:bodyPr>
          <a:lstStyle/>
          <a:p>
            <a:r>
              <a:rPr lang="en-US" sz="2000"/>
              <a:t>(Staff), shares that lead time is the estimated time it will take for the process time to complete.</a:t>
            </a:r>
          </a:p>
          <a:p>
            <a:r>
              <a:rPr lang="en-US" sz="2000"/>
              <a:t>The estimate is calculated using information available, such as stock on hand, the time it will take for materials to be delivered to the factory, the time the factory needs to develop the materials into products, and the time to ship the item.</a:t>
            </a:r>
          </a:p>
        </p:txBody>
      </p:sp>
      <p:pic>
        <p:nvPicPr>
          <p:cNvPr id="5" name="Picture 4" descr="Graph on document with pen">
            <a:extLst>
              <a:ext uri="{FF2B5EF4-FFF2-40B4-BE49-F238E27FC236}">
                <a16:creationId xmlns:a16="http://schemas.microsoft.com/office/drawing/2014/main" id="{4E2AFB92-972D-2C55-A1AA-60807BF49310}"/>
              </a:ext>
            </a:extLst>
          </p:cNvPr>
          <p:cNvPicPr>
            <a:picLocks noChangeAspect="1"/>
          </p:cNvPicPr>
          <p:nvPr/>
        </p:nvPicPr>
        <p:blipFill rotWithShape="1">
          <a:blip r:embed="rId2"/>
          <a:srcRect l="27161" r="13438" b="-2"/>
          <a:stretch/>
        </p:blipFill>
        <p:spPr>
          <a:xfrm>
            <a:off x="6096000" y="1"/>
            <a:ext cx="6102825" cy="6858000"/>
          </a:xfrm>
          <a:prstGeom prst="rect">
            <a:avLst/>
          </a:prstGeom>
        </p:spPr>
      </p:pic>
    </p:spTree>
    <p:extLst>
      <p:ext uri="{BB962C8B-B14F-4D97-AF65-F5344CB8AC3E}">
        <p14:creationId xmlns:p14="http://schemas.microsoft.com/office/powerpoint/2010/main" val="254086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Processing time</a:t>
            </a:r>
          </a:p>
        </p:txBody>
      </p:sp>
      <p:pic>
        <p:nvPicPr>
          <p:cNvPr id="7" name="Graphic 6" descr="Bulldozer">
            <a:extLst>
              <a:ext uri="{FF2B5EF4-FFF2-40B4-BE49-F238E27FC236}">
                <a16:creationId xmlns:a16="http://schemas.microsoft.com/office/drawing/2014/main" id="{2FA573B2-15E3-6C15-86FE-A8ECFE5685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(Staff), processing time is the actual time it took To develop the items once the materials needed are acquired</a:t>
            </a:r>
          </a:p>
          <a:p>
            <a:r>
              <a:rPr lang="en-US" sz="1800">
                <a:solidFill>
                  <a:schemeClr val="tx2"/>
                </a:solidFill>
              </a:rPr>
              <a:t>If you want to build an app, the process can only occur once the company hires a software developer.</a:t>
            </a:r>
          </a:p>
          <a:p>
            <a:r>
              <a:rPr lang="en-US" sz="1800">
                <a:solidFill>
                  <a:schemeClr val="tx2"/>
                </a:solidFill>
              </a:rPr>
              <a:t>The time to hire the developer and the time the developer will time is the lead time</a:t>
            </a:r>
          </a:p>
          <a:p>
            <a:r>
              <a:rPr lang="en-US" sz="1800">
                <a:solidFill>
                  <a:schemeClr val="tx2"/>
                </a:solidFill>
              </a:rPr>
              <a:t>The time the developer took to make the app is the process time.</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3509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761803" y="350196"/>
            <a:ext cx="4646904" cy="1624520"/>
          </a:xfrm>
        </p:spPr>
        <p:txBody>
          <a:bodyPr anchor="ctr">
            <a:normAutofit/>
          </a:bodyPr>
          <a:lstStyle/>
          <a:p>
            <a:r>
              <a:rPr lang="en-US" sz="3700"/>
              <a:t>Deployment Lead Times Requiring Months </a:t>
            </a:r>
          </a:p>
        </p:txBody>
      </p:sp>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761802" y="2743200"/>
            <a:ext cx="4646905" cy="3613149"/>
          </a:xfrm>
        </p:spPr>
        <p:txBody>
          <a:bodyPr anchor="ctr">
            <a:normAutofit/>
          </a:bodyPr>
          <a:lstStyle/>
          <a:p>
            <a:r>
              <a:rPr lang="en-US" sz="2000"/>
              <a:t>According to (Kim et al.) The lead time requiring months is when a development needs to take a long to produce a deliverable.</a:t>
            </a:r>
          </a:p>
          <a:p>
            <a:r>
              <a:rPr lang="en-US" sz="2000"/>
              <a:t>This may be due to a large amount of work needing to be completed</a:t>
            </a:r>
          </a:p>
          <a:p>
            <a:r>
              <a:rPr lang="en-US" sz="2000"/>
              <a:t>Many approvals need to be made</a:t>
            </a:r>
          </a:p>
          <a:p>
            <a:r>
              <a:rPr lang="en-US" sz="2000"/>
              <a:t>And large amounts of rework if the work completed does not pass any of our tests</a:t>
            </a:r>
          </a:p>
        </p:txBody>
      </p:sp>
      <p:pic>
        <p:nvPicPr>
          <p:cNvPr id="5" name="Picture 4" descr="Calendar on table">
            <a:extLst>
              <a:ext uri="{FF2B5EF4-FFF2-40B4-BE49-F238E27FC236}">
                <a16:creationId xmlns:a16="http://schemas.microsoft.com/office/drawing/2014/main" id="{FE0D182B-674C-6322-D17C-F675BEF25253}"/>
              </a:ext>
            </a:extLst>
          </p:cNvPr>
          <p:cNvPicPr>
            <a:picLocks noChangeAspect="1"/>
          </p:cNvPicPr>
          <p:nvPr/>
        </p:nvPicPr>
        <p:blipFill rotWithShape="1">
          <a:blip r:embed="rId2"/>
          <a:srcRect l="3216" r="37383" b="-2"/>
          <a:stretch/>
        </p:blipFill>
        <p:spPr>
          <a:xfrm>
            <a:off x="6096000" y="1"/>
            <a:ext cx="6102825" cy="6858000"/>
          </a:xfrm>
          <a:prstGeom prst="rect">
            <a:avLst/>
          </a:prstGeom>
        </p:spPr>
      </p:pic>
    </p:spTree>
    <p:extLst>
      <p:ext uri="{BB962C8B-B14F-4D97-AF65-F5344CB8AC3E}">
        <p14:creationId xmlns:p14="http://schemas.microsoft.com/office/powerpoint/2010/main" val="279122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31FB2D-7BDF-D0E2-7932-EFAB9B9B1D6E}"/>
              </a:ext>
            </a:extLst>
          </p:cNvPr>
          <p:cNvSpPr>
            <a:spLocks noGrp="1"/>
          </p:cNvSpPr>
          <p:nvPr>
            <p:ph type="title"/>
          </p:nvPr>
        </p:nvSpPr>
        <p:spPr>
          <a:xfrm>
            <a:off x="6803409" y="762001"/>
            <a:ext cx="4156512" cy="1708244"/>
          </a:xfrm>
        </p:spPr>
        <p:txBody>
          <a:bodyPr anchor="ctr">
            <a:normAutofit/>
          </a:bodyPr>
          <a:lstStyle/>
          <a:p>
            <a:r>
              <a:rPr lang="en-US" sz="4000"/>
              <a:t>Deployment Lead Times of Minutes </a:t>
            </a:r>
          </a:p>
        </p:txBody>
      </p:sp>
      <p:pic>
        <p:nvPicPr>
          <p:cNvPr id="5" name="Picture 4" descr="Yellow paper aeroplane flying the opposite way as many grey paper aeroplanes">
            <a:extLst>
              <a:ext uri="{FF2B5EF4-FFF2-40B4-BE49-F238E27FC236}">
                <a16:creationId xmlns:a16="http://schemas.microsoft.com/office/drawing/2014/main" id="{65ACD550-6939-1207-FACE-54856D0AF8EF}"/>
              </a:ext>
            </a:extLst>
          </p:cNvPr>
          <p:cNvPicPr>
            <a:picLocks noChangeAspect="1"/>
          </p:cNvPicPr>
          <p:nvPr/>
        </p:nvPicPr>
        <p:blipFill rotWithShape="1">
          <a:blip r:embed="rId2"/>
          <a:srcRect l="9375" r="31291" b="-2"/>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4600C740-8810-2645-1E6A-A81435D6BF84}"/>
              </a:ext>
            </a:extLst>
          </p:cNvPr>
          <p:cNvSpPr>
            <a:spLocks noGrp="1"/>
          </p:cNvSpPr>
          <p:nvPr>
            <p:ph idx="1"/>
          </p:nvPr>
        </p:nvSpPr>
        <p:spPr>
          <a:xfrm>
            <a:off x="6803409" y="2470245"/>
            <a:ext cx="4156512" cy="3769835"/>
          </a:xfrm>
        </p:spPr>
        <p:txBody>
          <a:bodyPr anchor="ctr">
            <a:normAutofit/>
          </a:bodyPr>
          <a:lstStyle/>
          <a:p>
            <a:r>
              <a:rPr lang="en-US" sz="1900"/>
              <a:t>According to (Kim et al.), lead times of minutes are the lead situation in which teams quickly receive feedback on their products and can make many small changes individually.</a:t>
            </a:r>
          </a:p>
          <a:p>
            <a:r>
              <a:rPr lang="en-US" sz="1900"/>
              <a:t>They may not need approval to implement their changes</a:t>
            </a:r>
          </a:p>
          <a:p>
            <a:r>
              <a:rPr lang="en-US" sz="1900"/>
              <a:t>The changes should be small so as not to affect the overall performance, hindering the product from being able to pass any testing.</a:t>
            </a:r>
          </a:p>
        </p:txBody>
      </p:sp>
    </p:spTree>
    <p:extLst>
      <p:ext uri="{BB962C8B-B14F-4D97-AF65-F5344CB8AC3E}">
        <p14:creationId xmlns:p14="http://schemas.microsoft.com/office/powerpoint/2010/main" val="8346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519</Words>
  <Application>Microsoft Office PowerPoint</Application>
  <PresentationFormat>Widescreen</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The Technology Value Stream</vt:lpstr>
      <vt:lpstr>What is value stream mapping?</vt:lpstr>
      <vt:lpstr>Or this</vt:lpstr>
      <vt:lpstr>Or this</vt:lpstr>
      <vt:lpstr>Process time</vt:lpstr>
      <vt:lpstr>Lead time</vt:lpstr>
      <vt:lpstr>Processing time</vt:lpstr>
      <vt:lpstr>Deployment Lead Times Requiring Months </vt:lpstr>
      <vt:lpstr>Deployment Lead Times of Minutes </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Technology Value Stream</dc:title>
  <dc:creator>Kody Pope</dc:creator>
  <cp:lastModifiedBy>Kody Pope</cp:lastModifiedBy>
  <cp:revision>4</cp:revision>
  <dcterms:created xsi:type="dcterms:W3CDTF">2024-06-03T00:57:35Z</dcterms:created>
  <dcterms:modified xsi:type="dcterms:W3CDTF">2024-06-03T02:36:22Z</dcterms:modified>
</cp:coreProperties>
</file>