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294AD-FC71-B444-8CF4-7EDDD5D9670F}" v="16" dt="2024-07-08T01:03:47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9B12-0444-D791-3AB6-8C16B6B63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3D2D7-4A59-22D8-AE35-0655B9B17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75165-5AF2-EC9A-400A-2BE886E5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7D96-9D43-332B-F4A2-15D2EB32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1AB24-0BA9-5E26-24C6-FE7F0F48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5306-6470-E545-5608-670830B3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DD891-30AC-51A1-24AD-6734F6D57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E227-C375-3EC4-7B24-74B8ED25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EA7F-D33D-4BB3-0F9C-F0FC8864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13FD-8DDD-C563-078A-1B518B63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6FFE4-AE37-705E-DDCE-F99E5C976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0EA2B-53AA-9DB0-7AA5-8DA5885E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4B28B-63AB-F5AD-3507-9D66FF1C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2472-8F90-C39E-1A2D-9033BD27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85FB5-3405-729C-DD80-F3F1E3AB9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DBB9-7E7D-3656-9488-B641B20A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F132-13DB-08DB-1516-DB8E645C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6B255-81D1-053C-B482-70675A35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C5C8-ECB6-CEF7-1947-F8BD6FC3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EED6-8E4D-6DC4-AAE1-1D24EAAD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4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EC8-8A4D-4478-AE67-B754F0F1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DC886-FB6C-D0BA-CE71-17A1AE2BA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76EB8-C51A-00B1-3E4D-3C0FC3E0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694F1-BEF4-6548-7CC0-8C1D554D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230D-B724-6E86-DF62-6872B04F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4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65DC-C797-E1D5-E057-E2DCBD42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0FE2-4606-D611-3981-5714108B5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E99C-6925-9925-74A7-5DA9D52A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7A948-C1C0-066A-0C30-604376BD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5D90-F2C6-7E52-4FE1-73790493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48E85-571F-A89F-4052-0405C7F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7E6B-16CA-28EA-264B-6A923FB8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9B76D-4179-A60A-23BD-2D883D5F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BC5D9-7FE2-3AC9-3D47-DA48C662C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45CA7-95E3-4B33-E547-E0655990C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A3995-3EA9-E5CE-8535-EF94C87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A42A3-013F-7725-605D-F64A3AB4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ABD90-D449-75A2-6F9E-84CEAF3D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4F71E-CC4C-5475-CCE0-22E27371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1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EA64F-E27C-4332-EA62-20B705CE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CBAF8-306D-C606-36D7-D78B59CD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7E66A-4751-F216-2BF1-923CAB7A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48876-9295-4E5D-EDD2-21B460BE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DC64-5BB1-4173-0F60-C2825FDD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E12B9-B48C-B2CE-02A6-81C1EBD2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0A0A-2999-8E9E-5F5F-5FC1972F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68E2-04DE-7CAD-8266-34C3C0D0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3DE4E-4A58-8F16-5565-78ACC3C4A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F9C6D-E3CE-2A8B-8DA7-C6346C8FB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BF66-B84D-92CB-4653-46F0F782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8A004-9508-8B4A-DF5E-C4D7175C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55B05-6ABF-7270-2840-40F96A07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9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23BF-F265-0BF7-97E8-83C08A88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2ED54-0BE4-5D81-C07B-331522E74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EC6FF-4972-1687-F862-6A22097D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2B235-7B55-DB36-828F-62025080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8930-A34B-29EE-7B40-E3669669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82CC7-3DE5-A000-AC47-37D5B9E6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21247-70B8-2CDE-19A7-AA871389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923FA-B25C-1CDD-8F22-39849A79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7D94-DF1A-0C58-7BF6-1E50F922B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BF56F-14A8-2548-813E-7F1AF88CFAC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31B6B-5A4C-5405-3014-18443C0E8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3B3C-8DE6-8CA2-D91E-CA6F2C73F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5F713-FD61-144B-A489-A781C1A43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uadcast.com/sre-best-practices/on-call-rotation" TargetMode="External"/><Relationship Id="rId2" Type="http://schemas.openxmlformats.org/officeDocument/2006/relationships/hyperlink" Target="https://www.atlassian.com/incident-management/on-call/improving-on-call#developing-a-friendly-on-call-cultu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89605-FBF8-0298-6AA3-A477731A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5173F-EC2C-73D3-F763-83BE74CA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Kody Pope</a:t>
            </a:r>
          </a:p>
          <a:p>
            <a:pPr algn="l"/>
            <a:r>
              <a:rPr lang="en-US" dirty="0"/>
              <a:t>7-6-24</a:t>
            </a:r>
          </a:p>
          <a:p>
            <a:pPr algn="l"/>
            <a:r>
              <a:rPr lang="en-US" dirty="0"/>
              <a:t>Assignment 7.2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Helvetica Neue" panose="02000503000000020004" pitchFamily="2" charset="0"/>
              </a:rPr>
              <a:t>Change Management</a:t>
            </a:r>
            <a:r>
              <a:rPr lang="en-US" sz="4000">
                <a:effectLst/>
                <a:latin typeface="Helvetica Neue" panose="02000503000000020004" pitchFamily="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endParaRPr lang="en-US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Manage changes introduced to the platform during on-call shifts.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Ensure smooth transitions and minimize disruptions.</a:t>
            </a:r>
          </a:p>
        </p:txBody>
      </p:sp>
      <p:pic>
        <p:nvPicPr>
          <p:cNvPr id="5" name="Picture 4" descr="Large skydiving group mid-air">
            <a:extLst>
              <a:ext uri="{FF2B5EF4-FFF2-40B4-BE49-F238E27FC236}">
                <a16:creationId xmlns:a16="http://schemas.microsoft.com/office/drawing/2014/main" id="{EAFCD55E-080D-3E3C-28E9-46BA8B94D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3" r="23595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36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Helvetica Neue" panose="02000503000000020004" pitchFamily="2" charset="0"/>
              </a:rPr>
              <a:t>Training and Documentation</a:t>
            </a:r>
            <a:r>
              <a:rPr lang="en-US" sz="4000">
                <a:effectLst/>
                <a:latin typeface="Helvetica Neue" panose="02000503000000020004" pitchFamily="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endParaRPr lang="en-US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Onboard new team members effectively.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Maintain documentation for training existing and new SREs.</a:t>
            </a:r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6118D35F-4342-0D5C-F9B9-13FF34C11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62" r="26456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949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References</a:t>
            </a:r>
            <a:endParaRPr lang="en-US" sz="4000" b="1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anchor="t">
            <a:normAutofit/>
          </a:bodyPr>
          <a:lstStyle/>
          <a:p>
            <a:pPr marL="457200" indent="-45720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</a:rPr>
              <a:t>Atlassian. “A Manager’s Guide to Improving On-Call.”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Atlassian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hlinkClick r:id="rId2"/>
              </a:rPr>
              <a:t>www.atlassian.com/incident-management/on-call/improving-on-call#developing-a-friendly-on-call-culture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0" indent="-457200">
              <a:buNone/>
            </a:pP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</a:rPr>
              <a:t>“On-Call Rotation: Tutorial &amp; Best Practices.” </a:t>
            </a:r>
            <a:r>
              <a:rPr lang="en-US" sz="2000" i="1" dirty="0" err="1">
                <a:effectLst/>
                <a:latin typeface="Times New Roman" panose="02020603050405020304" pitchFamily="18" charset="0"/>
              </a:rPr>
              <a:t>Www.squadcast.com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, 12 Jan. 2023, </a:t>
            </a:r>
            <a:r>
              <a:rPr lang="en-US" sz="2000" dirty="0" err="1">
                <a:effectLst/>
                <a:latin typeface="Times New Roman" panose="02020603050405020304" pitchFamily="18" charset="0"/>
                <a:hlinkClick r:id="rId3"/>
              </a:rPr>
              <a:t>www.squadcast.com</a:t>
            </a:r>
            <a:r>
              <a:rPr lang="en-US" sz="2000" dirty="0">
                <a:effectLst/>
                <a:latin typeface="Times New Roman" panose="02020603050405020304" pitchFamily="18" charset="0"/>
                <a:hlinkClick r:id="rId3"/>
              </a:rPr>
              <a:t>/</a:t>
            </a:r>
            <a:r>
              <a:rPr lang="en-US" sz="2000" dirty="0" err="1">
                <a:effectLst/>
                <a:latin typeface="Times New Roman" panose="02020603050405020304" pitchFamily="18" charset="0"/>
                <a:hlinkClick r:id="rId3"/>
              </a:rPr>
              <a:t>sre</a:t>
            </a:r>
            <a:r>
              <a:rPr lang="en-US" sz="2000" dirty="0">
                <a:effectLst/>
                <a:latin typeface="Times New Roman" panose="02020603050405020304" pitchFamily="18" charset="0"/>
                <a:hlinkClick r:id="rId3"/>
              </a:rPr>
              <a:t>-best-practices/on-call-rotation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Close up of pushpins on roadmap route">
            <a:extLst>
              <a:ext uri="{FF2B5EF4-FFF2-40B4-BE49-F238E27FC236}">
                <a16:creationId xmlns:a16="http://schemas.microsoft.com/office/drawing/2014/main" id="{23EB305B-A0D4-BCAC-617C-8D05958418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39" r="36619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87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C9BB-894C-4CA2-96B8-27B6E920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ffectLst/>
                <a:latin typeface="Times New Roman" panose="02020603050405020304" pitchFamily="18" charset="0"/>
              </a:rPr>
              <a:t>(“On-Call Rotation: Tutorial &amp; Best Practices”)</a:t>
            </a:r>
            <a:br>
              <a:rPr lang="en-US" sz="6600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A4A7-4580-767B-0C09-F64059296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</a:rPr>
              <a:t>Share the following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effectLst/>
                <a:latin typeface="Helvetica Neue" panose="02000503000000020004" pitchFamily="2" charset="0"/>
              </a:rPr>
              <a:t>On-Call Schedule Design</a:t>
            </a:r>
            <a:r>
              <a:rPr lang="en-US" sz="4000" dirty="0">
                <a:effectLst/>
                <a:latin typeface="Helvetica Neue" panose="02000503000000020004" pitchFamily="2" charset="0"/>
              </a:rPr>
              <a:t>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Create balanced on-call schedules to distribute workload evenly among team members.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Consider time zones when designing shifts to ensure global coverage.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Use a “follow-the-sun” approach if your team is distributed across different regions.</a:t>
            </a:r>
          </a:p>
          <a:p>
            <a:endParaRPr lang="en-US" sz="2000" dirty="0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09FA174F-93C0-E92D-B53E-9F04EC561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1" r="85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95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effectLst/>
                <a:latin typeface="Helvetica Neue" panose="02000503000000020004" pitchFamily="2" charset="0"/>
              </a:rPr>
              <a:t>Shift Composition</a:t>
            </a:r>
            <a:r>
              <a:rPr lang="en-US" sz="4000" dirty="0">
                <a:effectLst/>
                <a:latin typeface="Helvetica Neue" panose="02000503000000020004" pitchFamily="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Assign junior engineers and senior engineers to primary on-call rotations as backups.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This helps junior engineers gain experience while ensuring expertise during critical incidents.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Helvetica Neue" panose="0200050300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Picture 4" descr="Electronic components on a white background">
            <a:extLst>
              <a:ext uri="{FF2B5EF4-FFF2-40B4-BE49-F238E27FC236}">
                <a16:creationId xmlns:a16="http://schemas.microsoft.com/office/drawing/2014/main" id="{2C9274FC-12BF-B5C1-DC7F-5348AA2A9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4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244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Helvetica Neue" panose="02000503000000020004" pitchFamily="2" charset="0"/>
              </a:rPr>
              <a:t>Handoff and Summarized Details</a:t>
            </a:r>
            <a:r>
              <a:rPr lang="en-US" sz="4000">
                <a:effectLst/>
                <a:latin typeface="Helvetica Neue" panose="02000503000000020004" pitchFamily="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endParaRPr lang="en-US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Provide clear handoff instructions to the next on-call person.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Summarize ongoing issues, recent incidents, and relevant context for a smooth transition.</a:t>
            </a:r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D8C34240-B555-328F-EFE1-48C89DCF4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74" r="2208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004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Helvetica Neue" panose="02000503000000020004" pitchFamily="2" charset="0"/>
              </a:rPr>
              <a:t>Post-Mortem Meetings</a:t>
            </a:r>
            <a:r>
              <a:rPr lang="en-US" sz="4000">
                <a:effectLst/>
                <a:latin typeface="Helvetica Neue" panose="02000503000000020004" pitchFamily="2" charset="0"/>
              </a:rPr>
              <a:t>:</a:t>
            </a:r>
          </a:p>
        </p:txBody>
      </p:sp>
      <p:pic>
        <p:nvPicPr>
          <p:cNvPr id="13" name="Picture 12" descr="Calendar on table">
            <a:extLst>
              <a:ext uri="{FF2B5EF4-FFF2-40B4-BE49-F238E27FC236}">
                <a16:creationId xmlns:a16="http://schemas.microsoft.com/office/drawing/2014/main" id="{7B5E26F2-FE3C-75DF-90FC-BA265D645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9" r="37416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endParaRPr lang="en-US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Conduct weekly discussions to review incidents related to platform stability.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Learn from past issues and improve processes.</a:t>
            </a:r>
          </a:p>
        </p:txBody>
      </p:sp>
    </p:spTree>
    <p:extLst>
      <p:ext uri="{BB962C8B-B14F-4D97-AF65-F5344CB8AC3E}">
        <p14:creationId xmlns:p14="http://schemas.microsoft.com/office/powerpoint/2010/main" val="227986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3700" b="1">
                <a:effectLst/>
                <a:latin typeface="Helvetica Neue" panose="02000503000000020004" pitchFamily="2" charset="0"/>
              </a:rPr>
              <a:t>Efficient Escalation Flow</a:t>
            </a:r>
            <a:r>
              <a:rPr lang="en-US" sz="3700">
                <a:effectLst/>
                <a:latin typeface="Helvetica Neue" panose="02000503000000020004" pitchFamily="2" charset="0"/>
              </a:rPr>
              <a:t>: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7F6A89F2-17A5-B997-3921-29362E9F1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94" r="13471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endParaRPr lang="en-US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Define escalation plans with clear expectations for response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Optimize the flow to escalate issues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95167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5F18C-D605-2DF1-5C14-7822659F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>
                <a:effectLst/>
                <a:latin typeface="Helvetica Neue" panose="02000503000000020004" pitchFamily="2" charset="0"/>
              </a:rPr>
              <a:t>Optimizing Pager Load</a:t>
            </a:r>
            <a:r>
              <a:rPr lang="en-US" sz="4000">
                <a:effectLst/>
                <a:latin typeface="Helvetica Neue" panose="02000503000000020004" pitchFamily="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83FA-9184-AE2C-7460-8147F3B27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endParaRPr lang="en-US" sz="20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Design efficient pager policies to avoid alert fatigue.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 Neue" panose="02000503000000020004" pitchFamily="2" charset="0"/>
              </a:rPr>
              <a:t>Maintain a “Swiss army knife” runbook with essential information for on-call SREs.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D5E5142A-0BD7-78C3-0782-985947FC6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7" r="1441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6567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DC9BB-894C-4CA2-96B8-27B6E920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(Atlassian)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A4A7-4580-767B-0C09-F64059296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</a:rPr>
              <a:t>Share the following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4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Pager Rotation Duties</vt:lpstr>
      <vt:lpstr>(“On-Call Rotation: Tutorial &amp; Best Practices”) </vt:lpstr>
      <vt:lpstr>On-Call Schedule Design:</vt:lpstr>
      <vt:lpstr>Shift Composition:</vt:lpstr>
      <vt:lpstr>Handoff and Summarized Details:</vt:lpstr>
      <vt:lpstr>Post-Mortem Meetings:</vt:lpstr>
      <vt:lpstr>Efficient Escalation Flow:</vt:lpstr>
      <vt:lpstr>Optimizing Pager Load:</vt:lpstr>
      <vt:lpstr>(Atlassian) </vt:lpstr>
      <vt:lpstr>Change Management:</vt:lpstr>
      <vt:lpstr>Training and Documentation: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 Rotation Duties</dc:title>
  <dc:creator>Kody Pope</dc:creator>
  <cp:lastModifiedBy>Kody Pope</cp:lastModifiedBy>
  <cp:revision>4</cp:revision>
  <dcterms:created xsi:type="dcterms:W3CDTF">2024-07-07T21:47:40Z</dcterms:created>
  <dcterms:modified xsi:type="dcterms:W3CDTF">2024-07-08T01:05:55Z</dcterms:modified>
</cp:coreProperties>
</file>