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856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bintray.com/mitchellh/vagrant/vagrant_1.4.3_x86_64.de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86280" y="5998128"/>
            <a:ext cx="2140350" cy="384226"/>
          </a:xfrm>
        </p:spPr>
        <p:txBody>
          <a:bodyPr>
            <a:noAutofit/>
          </a:bodyPr>
          <a:lstStyle/>
          <a:p>
            <a:r>
              <a:rPr lang="es-MX" sz="3600" dirty="0" smtClean="0"/>
              <a:t>Isaac Marquina Moctezuma</a:t>
            </a:r>
            <a:endParaRPr lang="es-MX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142" y="1777551"/>
            <a:ext cx="11098635" cy="2455563"/>
          </a:xfrm>
        </p:spPr>
        <p:txBody>
          <a:bodyPr>
            <a:noAutofit/>
          </a:bodyPr>
          <a:lstStyle/>
          <a:p>
            <a:r>
              <a:rPr lang="es-MX" sz="7200" dirty="0" smtClean="0"/>
              <a:t>Introducción al Cloud Computing</a:t>
            </a:r>
            <a:endParaRPr lang="es-MX" sz="7200" dirty="0"/>
          </a:p>
        </p:txBody>
      </p:sp>
    </p:spTree>
    <p:extLst>
      <p:ext uri="{BB962C8B-B14F-4D97-AF65-F5344CB8AC3E}">
        <p14:creationId xmlns:p14="http://schemas.microsoft.com/office/powerpoint/2010/main" val="391274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a </a:t>
            </a:r>
            <a:r>
              <a:rPr lang="es-MX" dirty="0" err="1" smtClean="0"/>
              <a:t>OpenStack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dirty="0"/>
              <a:t>Plataforma de </a:t>
            </a:r>
            <a:r>
              <a:rPr lang="es-MX" i="1" dirty="0" err="1"/>
              <a:t>cloud</a:t>
            </a:r>
            <a:r>
              <a:rPr lang="es-MX" i="1" dirty="0"/>
              <a:t> </a:t>
            </a:r>
            <a:r>
              <a:rPr lang="es-MX" i="1" dirty="0" err="1"/>
              <a:t>computing</a:t>
            </a:r>
            <a:r>
              <a:rPr lang="es-MX" i="1" dirty="0"/>
              <a:t> hecha con software libre para desplegar nubes públicas y privadas, desarrollada con la idea de ser sencilla de implementar, masivamente escalable y con muchas prestaciones”</a:t>
            </a:r>
            <a:endParaRPr lang="es-MX" dirty="0"/>
          </a:p>
        </p:txBody>
      </p:sp>
      <p:pic>
        <p:nvPicPr>
          <p:cNvPr id="5122" name="Picture 2" descr="openstack-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3359149"/>
            <a:ext cx="71247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59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</a:t>
            </a:r>
            <a:r>
              <a:rPr lang="es-MX" dirty="0" err="1" smtClean="0"/>
              <a:t>OpenStack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Porque queremos instalar nuestro propio software para proporcionar </a:t>
            </a:r>
            <a:r>
              <a:rPr lang="es-MX" dirty="0" err="1" smtClean="0"/>
              <a:t>IaaS</a:t>
            </a:r>
            <a:endParaRPr lang="es-MX" dirty="0" smtClean="0"/>
          </a:p>
          <a:p>
            <a:r>
              <a:rPr lang="es-MX" dirty="0"/>
              <a:t>software </a:t>
            </a:r>
            <a:r>
              <a:rPr lang="es-MX" dirty="0" smtClean="0"/>
              <a:t>libre </a:t>
            </a:r>
          </a:p>
          <a:p>
            <a:r>
              <a:rPr lang="es-MX" dirty="0"/>
              <a:t> es un proyecto estable, con muchos apoyos y muy buenas perspectivas de </a:t>
            </a:r>
            <a:r>
              <a:rPr lang="es-MX" dirty="0" smtClean="0"/>
              <a:t>futuro</a:t>
            </a:r>
          </a:p>
          <a:p>
            <a:r>
              <a:rPr lang="es-MX" dirty="0"/>
              <a:t>tiene muchas </a:t>
            </a:r>
            <a:r>
              <a:rPr lang="es-MX" dirty="0" smtClean="0"/>
              <a:t>funcionalidades</a:t>
            </a:r>
          </a:p>
          <a:p>
            <a:r>
              <a:rPr lang="es-MX" dirty="0"/>
              <a:t> podemos utilizar hardware </a:t>
            </a:r>
            <a:r>
              <a:rPr lang="es-MX" dirty="0" smtClean="0"/>
              <a:t>convencional</a:t>
            </a:r>
          </a:p>
          <a:p>
            <a:r>
              <a:rPr lang="es-MX" dirty="0"/>
              <a:t> fácil de </a:t>
            </a:r>
            <a:r>
              <a:rPr lang="es-MX" dirty="0" smtClean="0"/>
              <a:t>instalar.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146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Alternativas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 err="1"/>
              <a:t>OpenNebula</a:t>
            </a:r>
            <a:r>
              <a:rPr lang="es-MX" dirty="0"/>
              <a:t>, </a:t>
            </a:r>
            <a:r>
              <a:rPr lang="es-MX" dirty="0" err="1"/>
              <a:t>CloudStack</a:t>
            </a:r>
            <a:r>
              <a:rPr lang="es-MX" dirty="0"/>
              <a:t> y </a:t>
            </a:r>
            <a:r>
              <a:rPr lang="es-MX" dirty="0" err="1"/>
              <a:t>Eucalyptus</a:t>
            </a:r>
            <a:endParaRPr lang="es-MX" dirty="0"/>
          </a:p>
          <a:p>
            <a:pPr lvl="1" fontAlgn="base"/>
            <a:r>
              <a:rPr lang="es-MX" dirty="0"/>
              <a:t>Software libre</a:t>
            </a:r>
          </a:p>
          <a:p>
            <a:pPr lvl="1" fontAlgn="base"/>
            <a:r>
              <a:rPr lang="es-MX" dirty="0"/>
              <a:t>Más compatibles con AWS</a:t>
            </a:r>
          </a:p>
          <a:p>
            <a:pPr lvl="1" fontAlgn="base"/>
            <a:r>
              <a:rPr lang="es-MX" dirty="0"/>
              <a:t>Probablemente más sencillas de instalar</a:t>
            </a:r>
          </a:p>
          <a:p>
            <a:pPr lvl="1" fontAlgn="base"/>
            <a:r>
              <a:rPr lang="es-MX" dirty="0"/>
              <a:t>Algunos componentes más maduros</a:t>
            </a:r>
          </a:p>
          <a:p>
            <a:pPr lvl="1" fontAlgn="base"/>
            <a:r>
              <a:rPr lang="es-MX" dirty="0"/>
              <a:t>Proyectos más pequeños (pros y </a:t>
            </a:r>
            <a:r>
              <a:rPr lang="es-MX" dirty="0" err="1"/>
              <a:t>cons</a:t>
            </a:r>
            <a:r>
              <a:rPr lang="es-MX" dirty="0"/>
              <a:t>)</a:t>
            </a:r>
          </a:p>
          <a:p>
            <a:pPr fontAlgn="base"/>
            <a:r>
              <a:rPr lang="es-MX" dirty="0" err="1"/>
              <a:t>VMware</a:t>
            </a:r>
            <a:r>
              <a:rPr lang="es-MX" dirty="0"/>
              <a:t> </a:t>
            </a:r>
            <a:r>
              <a:rPr lang="es-MX" dirty="0" err="1"/>
              <a:t>Vcloud</a:t>
            </a:r>
            <a:endParaRPr lang="es-MX" dirty="0"/>
          </a:p>
          <a:p>
            <a:pPr lvl="1" fontAlgn="base"/>
            <a:r>
              <a:rPr lang="es-MX" dirty="0"/>
              <a:t>Software privativo</a:t>
            </a:r>
          </a:p>
          <a:p>
            <a:pPr lvl="1" fontAlgn="base"/>
            <a:r>
              <a:rPr lang="es-MX" dirty="0"/>
              <a:t>Optimizado para </a:t>
            </a:r>
            <a:r>
              <a:rPr lang="es-MX" dirty="0" err="1"/>
              <a:t>vSphere</a:t>
            </a:r>
            <a:endParaRPr lang="es-MX" dirty="0"/>
          </a:p>
          <a:p>
            <a:pPr lvl="1" fontAlgn="base"/>
            <a:r>
              <a:rPr lang="es-MX" dirty="0"/>
              <a:t>No compite en </a:t>
            </a:r>
            <a:r>
              <a:rPr lang="es-MX" dirty="0" err="1"/>
              <a:t>IaaS</a:t>
            </a:r>
            <a:r>
              <a:rPr lang="es-MX" dirty="0"/>
              <a:t> pública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31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 de </a:t>
            </a:r>
            <a:r>
              <a:rPr lang="es-MX" dirty="0" err="1" smtClean="0"/>
              <a:t>OpenStack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s-MX" dirty="0"/>
              <a:t>Cloud propio desde 2005</a:t>
            </a:r>
          </a:p>
          <a:p>
            <a:pPr lvl="1" fontAlgn="base"/>
            <a:r>
              <a:rPr lang="es-MX" dirty="0"/>
              <a:t>Cloud servers (</a:t>
            </a:r>
            <a:r>
              <a:rPr lang="es-MX" dirty="0" err="1"/>
              <a:t>IaaS</a:t>
            </a:r>
            <a:r>
              <a:rPr lang="es-MX" dirty="0"/>
              <a:t>)</a:t>
            </a:r>
          </a:p>
          <a:p>
            <a:pPr lvl="1" fontAlgn="base"/>
            <a:r>
              <a:rPr lang="es-MX" dirty="0"/>
              <a:t>Cloud files (</a:t>
            </a:r>
            <a:r>
              <a:rPr lang="es-MX" dirty="0" err="1"/>
              <a:t>StaaS</a:t>
            </a:r>
            <a:r>
              <a:rPr lang="es-MX" dirty="0"/>
              <a:t>)</a:t>
            </a:r>
          </a:p>
          <a:p>
            <a:r>
              <a:rPr lang="es-MX" dirty="0"/>
              <a:t>Cambia a licencia libre en Abril 2010</a:t>
            </a:r>
          </a:p>
          <a:p>
            <a:r>
              <a:rPr lang="es-MX" dirty="0"/>
              <a:t>Comienza a utilizar </a:t>
            </a:r>
            <a:r>
              <a:rPr lang="es-MX" dirty="0" err="1"/>
              <a:t>Eucalyptus</a:t>
            </a:r>
            <a:r>
              <a:rPr lang="es-MX" dirty="0"/>
              <a:t>, pero lo deja por ser ''open </a:t>
            </a:r>
            <a:r>
              <a:rPr lang="es-MX" dirty="0" err="1"/>
              <a:t>core</a:t>
            </a:r>
            <a:r>
              <a:rPr lang="es-MX" dirty="0"/>
              <a:t>''</a:t>
            </a:r>
          </a:p>
          <a:p>
            <a:r>
              <a:rPr lang="es-MX" dirty="0"/>
              <a:t>Crea el software para </a:t>
            </a:r>
            <a:r>
              <a:rPr lang="es-MX" dirty="0" err="1"/>
              <a:t>IaaS</a:t>
            </a:r>
            <a:r>
              <a:rPr lang="es-MX" dirty="0"/>
              <a:t> </a:t>
            </a:r>
            <a:r>
              <a:rPr lang="es-MX" dirty="0" err="1"/>
              <a:t>Nebula</a:t>
            </a:r>
            <a:endParaRPr lang="es-MX" dirty="0"/>
          </a:p>
          <a:p>
            <a:r>
              <a:rPr lang="es-MX" dirty="0"/>
              <a:t>Cambia a licencia libre en Mayo 2010</a:t>
            </a:r>
          </a:p>
          <a:p>
            <a:r>
              <a:rPr lang="es-MX" dirty="0"/>
              <a:t>Nasa y </a:t>
            </a:r>
            <a:r>
              <a:rPr lang="es-MX" dirty="0" err="1"/>
              <a:t>Rackspace</a:t>
            </a:r>
            <a:r>
              <a:rPr lang="es-MX" dirty="0"/>
              <a:t> lo inician en Junio de 2010</a:t>
            </a:r>
          </a:p>
          <a:p>
            <a:r>
              <a:rPr lang="pt-BR" dirty="0" err="1"/>
              <a:t>OpenStack</a:t>
            </a:r>
            <a:r>
              <a:rPr lang="pt-BR" dirty="0"/>
              <a:t> Compute (nova), deriva de </a:t>
            </a:r>
            <a:r>
              <a:rPr lang="pt-BR" dirty="0" err="1"/>
              <a:t>Nebula</a:t>
            </a:r>
            <a:endParaRPr lang="pt-BR" dirty="0"/>
          </a:p>
          <a:p>
            <a:r>
              <a:rPr lang="en-US" dirty="0" err="1"/>
              <a:t>OpenStack</a:t>
            </a:r>
            <a:r>
              <a:rPr lang="en-US" dirty="0"/>
              <a:t> Object Store (swift), </a:t>
            </a:r>
            <a:r>
              <a:rPr lang="en-US" dirty="0" err="1"/>
              <a:t>deriva</a:t>
            </a:r>
            <a:r>
              <a:rPr lang="en-US" dirty="0"/>
              <a:t> de cloud files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288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cap="all" dirty="0"/>
              <a:t>VERSIONES DE OPENSTACK</a:t>
            </a:r>
            <a:br>
              <a:rPr lang="es-MX" b="1" cap="all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Versión	Fecha	Nuevos Componentes</a:t>
            </a:r>
          </a:p>
          <a:p>
            <a:r>
              <a:rPr lang="es-MX" dirty="0"/>
              <a:t>Austin	Octubre 2010	</a:t>
            </a:r>
            <a:r>
              <a:rPr lang="es-MX" dirty="0" smtClean="0"/>
              <a:t>	Nova </a:t>
            </a:r>
            <a:r>
              <a:rPr lang="es-MX" dirty="0"/>
              <a:t>y Swift</a:t>
            </a:r>
          </a:p>
          <a:p>
            <a:r>
              <a:rPr lang="es-MX" dirty="0" err="1"/>
              <a:t>Bexar</a:t>
            </a:r>
            <a:r>
              <a:rPr lang="es-MX" dirty="0"/>
              <a:t>	</a:t>
            </a:r>
            <a:r>
              <a:rPr lang="es-MX" dirty="0" smtClean="0"/>
              <a:t>	Febrero </a:t>
            </a:r>
            <a:r>
              <a:rPr lang="es-MX" dirty="0"/>
              <a:t>2011	</a:t>
            </a:r>
            <a:r>
              <a:rPr lang="es-MX" dirty="0" smtClean="0"/>
              <a:t>	</a:t>
            </a:r>
            <a:r>
              <a:rPr lang="es-MX" dirty="0" err="1" smtClean="0"/>
              <a:t>Glance</a:t>
            </a:r>
            <a:endParaRPr lang="es-MX" dirty="0"/>
          </a:p>
          <a:p>
            <a:r>
              <a:rPr lang="es-MX" dirty="0"/>
              <a:t>Cactus	Abril 2011	</a:t>
            </a:r>
          </a:p>
          <a:p>
            <a:r>
              <a:rPr lang="es-MX" dirty="0"/>
              <a:t>Diablo	Septiembre 2011	</a:t>
            </a:r>
          </a:p>
          <a:p>
            <a:r>
              <a:rPr lang="es-MX" dirty="0"/>
              <a:t>Essex	</a:t>
            </a:r>
            <a:r>
              <a:rPr lang="es-MX" dirty="0" smtClean="0"/>
              <a:t>	Abril </a:t>
            </a:r>
            <a:r>
              <a:rPr lang="es-MX" dirty="0"/>
              <a:t>2012	</a:t>
            </a:r>
            <a:r>
              <a:rPr lang="es-MX" dirty="0" smtClean="0"/>
              <a:t>	</a:t>
            </a:r>
            <a:r>
              <a:rPr lang="es-MX" dirty="0" err="1" smtClean="0"/>
              <a:t>Horizon</a:t>
            </a:r>
            <a:r>
              <a:rPr lang="es-MX" dirty="0"/>
              <a:t>, </a:t>
            </a:r>
            <a:r>
              <a:rPr lang="es-MX" dirty="0" err="1"/>
              <a:t>Keystone</a:t>
            </a:r>
            <a:endParaRPr lang="es-MX" dirty="0"/>
          </a:p>
          <a:p>
            <a:r>
              <a:rPr lang="es-MX" dirty="0" err="1"/>
              <a:t>Folsom</a:t>
            </a:r>
            <a:r>
              <a:rPr lang="es-MX" dirty="0"/>
              <a:t>	Septiembre 2012	Quantum, </a:t>
            </a:r>
            <a:r>
              <a:rPr lang="es-MX" dirty="0" err="1"/>
              <a:t>Cinder</a:t>
            </a:r>
            <a:endParaRPr lang="es-MX" dirty="0"/>
          </a:p>
          <a:p>
            <a:r>
              <a:rPr lang="es-MX" dirty="0" err="1"/>
              <a:t>Grizzly</a:t>
            </a:r>
            <a:r>
              <a:rPr lang="es-MX" dirty="0"/>
              <a:t>	Abril 2013	</a:t>
            </a:r>
          </a:p>
          <a:p>
            <a:r>
              <a:rPr lang="es-MX" dirty="0" err="1"/>
              <a:t>Havana</a:t>
            </a:r>
            <a:r>
              <a:rPr lang="es-MX" dirty="0"/>
              <a:t>	Octubre 2013	</a:t>
            </a:r>
            <a:r>
              <a:rPr lang="es-MX" dirty="0" smtClean="0"/>
              <a:t>	</a:t>
            </a:r>
            <a:r>
              <a:rPr lang="es-MX" dirty="0" err="1" smtClean="0"/>
              <a:t>Neutron</a:t>
            </a:r>
            <a:r>
              <a:rPr lang="es-MX" dirty="0"/>
              <a:t>, </a:t>
            </a:r>
            <a:r>
              <a:rPr lang="es-MX" dirty="0" err="1"/>
              <a:t>Heat</a:t>
            </a:r>
            <a:r>
              <a:rPr lang="es-MX" dirty="0"/>
              <a:t>, </a:t>
            </a:r>
            <a:r>
              <a:rPr lang="es-MX" dirty="0" err="1"/>
              <a:t>Ceilometer</a:t>
            </a:r>
            <a:endParaRPr lang="es-MX" dirty="0"/>
          </a:p>
          <a:p>
            <a:r>
              <a:rPr lang="es-MX" dirty="0" err="1"/>
              <a:t>Icehouse</a:t>
            </a:r>
            <a:r>
              <a:rPr lang="es-MX" dirty="0"/>
              <a:t>	Abril 2014	</a:t>
            </a:r>
            <a:r>
              <a:rPr lang="es-MX" dirty="0" smtClean="0"/>
              <a:t>	</a:t>
            </a:r>
            <a:r>
              <a:rPr lang="es-MX" dirty="0" err="1" smtClean="0"/>
              <a:t>TripleO</a:t>
            </a:r>
            <a:r>
              <a:rPr lang="es-MX" dirty="0"/>
              <a:t>, </a:t>
            </a:r>
            <a:r>
              <a:rPr lang="es-MX" dirty="0" err="1"/>
              <a:t>Ironic</a:t>
            </a:r>
            <a:r>
              <a:rPr lang="es-MX" dirty="0"/>
              <a:t>, Trove, Marconi</a:t>
            </a:r>
          </a:p>
          <a:p>
            <a:r>
              <a:rPr lang="es-MX" dirty="0"/>
              <a:t>Hasta ahora cada versión incluye importantes modificaciones respecto a la anterior</a:t>
            </a:r>
          </a:p>
          <a:p>
            <a:r>
              <a:rPr lang="es-MX" dirty="0"/>
              <a:t>Essex se considera realmente la primera versión</a:t>
            </a:r>
          </a:p>
        </p:txBody>
      </p:sp>
    </p:spTree>
    <p:extLst>
      <p:ext uri="{BB962C8B-B14F-4D97-AF65-F5344CB8AC3E}">
        <p14:creationId xmlns:p14="http://schemas.microsoft.com/office/powerpoint/2010/main" val="352872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s-MX" dirty="0" smtClean="0"/>
              <a:t>Soporte</a:t>
            </a:r>
            <a:endParaRPr lang="es-MX" dirty="0"/>
          </a:p>
        </p:txBody>
      </p:sp>
      <p:pic>
        <p:nvPicPr>
          <p:cNvPr id="8194" name="Picture 2" descr="openstack_industry_sup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027906"/>
            <a:ext cx="884745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7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se puede hacer con </a:t>
            </a:r>
            <a:r>
              <a:rPr lang="es-MX" dirty="0" err="1" smtClean="0"/>
              <a:t>OpenStack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Ejecutar una instancia de un sistema operativo cualquiera con cualquier grado de configuración</a:t>
            </a:r>
          </a:p>
          <a:p>
            <a:r>
              <a:rPr lang="es-MX" dirty="0"/>
              <a:t>Configurar redes complejas</a:t>
            </a:r>
          </a:p>
          <a:p>
            <a:r>
              <a:rPr lang="es-MX" dirty="0"/>
              <a:t>Acceder a la instancia de forma remota</a:t>
            </a:r>
          </a:p>
          <a:p>
            <a:r>
              <a:rPr lang="es-MX" dirty="0"/>
              <a:t>Utilizar múltiples volúmenes de almacenamiento adicional</a:t>
            </a:r>
          </a:p>
          <a:p>
            <a:r>
              <a:rPr lang="es-MX" dirty="0"/>
              <a:t>Realizar instantáneas de la instancia o los volúmenes</a:t>
            </a:r>
          </a:p>
          <a:p>
            <a:r>
              <a:rPr lang="es-MX" dirty="0"/>
              <a:t>Utilizar almacenamiento de objetos</a:t>
            </a:r>
          </a:p>
          <a:p>
            <a:r>
              <a:rPr lang="es-MX" dirty="0"/>
              <a:t>Redimensionar la instancia</a:t>
            </a:r>
          </a:p>
          <a:p>
            <a:r>
              <a:rPr lang="es-MX" dirty="0"/>
              <a:t>Configurar </a:t>
            </a:r>
            <a:r>
              <a:rPr lang="es-MX" dirty="0" err="1"/>
              <a:t>clusters</a:t>
            </a:r>
            <a:r>
              <a:rPr lang="es-MX" dirty="0"/>
              <a:t> de instancias</a:t>
            </a:r>
          </a:p>
          <a:p>
            <a:r>
              <a:rPr lang="es-MX" dirty="0"/>
              <a:t>Configurar automáticamente la instancia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474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Implementacion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961622"/>
              </p:ext>
            </p:extLst>
          </p:nvPr>
        </p:nvGraphicFramePr>
        <p:xfrm>
          <a:off x="6916136" y="0"/>
          <a:ext cx="10305064" cy="15783995"/>
        </p:xfrm>
        <a:graphic>
          <a:graphicData uri="http://schemas.openxmlformats.org/drawingml/2006/table">
            <a:tbl>
              <a:tblPr/>
              <a:tblGrid>
                <a:gridCol w="1178472"/>
                <a:gridCol w="3049642"/>
                <a:gridCol w="2305050"/>
                <a:gridCol w="3771900"/>
              </a:tblGrid>
              <a:tr h="606952">
                <a:tc>
                  <a:txBody>
                    <a:bodyPr/>
                    <a:lstStyle/>
                    <a:p>
                      <a:pPr fontAlgn="base"/>
                      <a:r>
                        <a:rPr lang="es-MX" sz="1500" b="0">
                          <a:solidFill>
                            <a:srgbClr val="FDFEFB"/>
                          </a:solidFill>
                          <a:effectLst/>
                          <a:latin typeface="Arvo"/>
                        </a:rPr>
                        <a:t/>
                      </a:r>
                      <a:br>
                        <a:rPr lang="es-MX" sz="1500" b="0">
                          <a:solidFill>
                            <a:srgbClr val="FDFEFB"/>
                          </a:solidFill>
                          <a:effectLst/>
                          <a:latin typeface="Arvo"/>
                        </a:rPr>
                      </a:br>
                      <a:r>
                        <a:rPr lang="es-MX" sz="1500" b="0">
                          <a:solidFill>
                            <a:srgbClr val="FDFEFB"/>
                          </a:solidFill>
                          <a:effectLst/>
                          <a:latin typeface="Arvo"/>
                        </a:rPr>
                        <a:t>DevStack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 b="0">
                          <a:solidFill>
                            <a:srgbClr val="FDFEFB"/>
                          </a:solidFill>
                          <a:effectLst/>
                          <a:latin typeface="Arvo"/>
                        </a:rPr>
                        <a:t>RDO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 b="0">
                          <a:solidFill>
                            <a:srgbClr val="FDFEFB"/>
                          </a:solidFill>
                          <a:effectLst/>
                          <a:latin typeface="Arvo"/>
                        </a:rPr>
                        <a:t>OpenStack-ansible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500" dirty="0"/>
                    </a:p>
                  </a:txBody>
                  <a:tcPr marL="69860" marR="69860" marT="34930" marB="34930">
                    <a:lnL>
                      <a:noFill/>
                    </a:lnL>
                  </a:tcPr>
                </a:tc>
              </a:tr>
              <a:tr h="1068365">
                <a:tc>
                  <a:txBody>
                    <a:bodyPr/>
                    <a:lstStyle/>
                    <a:p>
                      <a:pPr algn="ctr" fontAlgn="base"/>
                      <a:r>
                        <a:rPr lang="es-MX" sz="1500" b="1">
                          <a:effectLst/>
                          <a:latin typeface="inherit"/>
                        </a:rPr>
                        <a:t>Instalación</a:t>
                      </a:r>
                      <a:endParaRPr lang="es-MX" sz="1500">
                        <a:effectLst/>
                        <a:latin typeface="inherit"/>
                      </a:endParaRP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En máquina física o en máquina virtual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En máquina física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En 4 máquinas virtuales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606952">
                <a:tc>
                  <a:txBody>
                    <a:bodyPr/>
                    <a:lstStyle/>
                    <a:p>
                      <a:pPr algn="ctr" fontAlgn="base"/>
                      <a:r>
                        <a:rPr lang="es-MX" sz="1500" b="1">
                          <a:effectLst/>
                          <a:latin typeface="inherit"/>
                        </a:rPr>
                        <a:t>Versión OpenStack</a:t>
                      </a:r>
                      <a:endParaRPr lang="es-MX" sz="1500">
                        <a:effectLst/>
                        <a:latin typeface="inherit"/>
                      </a:endParaRP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Havana o Ice House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Havana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Havana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221898">
                <a:tc>
                  <a:txBody>
                    <a:bodyPr/>
                    <a:lstStyle/>
                    <a:p>
                      <a:pPr algn="ctr" fontAlgn="base"/>
                      <a:r>
                        <a:rPr lang="es-MX" sz="1500" b="1">
                          <a:effectLst/>
                          <a:latin typeface="inherit"/>
                        </a:rPr>
                        <a:t>Servicios Openstack</a:t>
                      </a:r>
                      <a:endParaRPr lang="es-MX" sz="1500">
                        <a:effectLst/>
                        <a:latin typeface="inherit"/>
                      </a:endParaRP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Se pueden configurar de una manera fácil los servicios que queremos ofrecer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Todos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Todos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683312">
                <a:tc>
                  <a:txBody>
                    <a:bodyPr/>
                    <a:lstStyle/>
                    <a:p>
                      <a:pPr algn="ctr" fontAlgn="base"/>
                      <a:r>
                        <a:rPr lang="es-MX" sz="1500" b="1">
                          <a:effectLst/>
                          <a:latin typeface="inherit"/>
                        </a:rPr>
                        <a:t>Vagrant - Ansible</a:t>
                      </a:r>
                      <a:endParaRPr lang="es-MX" sz="1500">
                        <a:effectLst/>
                        <a:latin typeface="inherit"/>
                      </a:endParaRP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 dirty="0">
                          <a:effectLst/>
                          <a:latin typeface="inherit"/>
                        </a:rPr>
                        <a:t>Para la instalación en una máquina virtual existen repositorios donde encontramos las recetas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No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Si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606138">
                <a:tc>
                  <a:txBody>
                    <a:bodyPr/>
                    <a:lstStyle/>
                    <a:p>
                      <a:pPr algn="ctr" fontAlgn="base"/>
                      <a:r>
                        <a:rPr lang="es-MX" sz="1500" b="1">
                          <a:effectLst/>
                          <a:latin typeface="inherit"/>
                        </a:rPr>
                        <a:t>Ventajas</a:t>
                      </a:r>
                      <a:endParaRPr lang="es-MX" sz="1500">
                        <a:effectLst/>
                        <a:latin typeface="inherit"/>
                      </a:endParaRP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La instalación y configuración es muy sencilla. Se puede instalar distintas versiones.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Fácil de instalar y creo que muy depurado. Buen rendimiento. Puede ser perfecto para un entorno de pruebas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Entorno de pruebas muy cercano al real, con nodo de red, nodo de almacenamiento, etc. Es muy adecuado para luego pasarlo a entorno real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4990378">
                <a:tc>
                  <a:txBody>
                    <a:bodyPr/>
                    <a:lstStyle/>
                    <a:p>
                      <a:pPr algn="ctr" fontAlgn="base"/>
                      <a:r>
                        <a:rPr lang="es-MX" sz="1500" b="1">
                          <a:effectLst/>
                          <a:latin typeface="inherit"/>
                        </a:rPr>
                        <a:t>Incovenientes</a:t>
                      </a:r>
                      <a:endParaRPr lang="es-MX" sz="1500">
                        <a:effectLst/>
                        <a:latin typeface="inherit"/>
                      </a:endParaRP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No es totalmente real porque el controlador tiene todos los componentes. La instalación sobre una máquina virtual ofrece menos rendimiento, lo ideal es instalarlo sobre una máquina física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>
                          <a:effectLst/>
                          <a:latin typeface="inherit"/>
                        </a:rPr>
                        <a:t>No es totalmente real porque el controlador tiene todos los componentes (incluso compute). No sé lo difícil que puede ser modificarlo para un entorno real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MX" sz="1500" dirty="0">
                          <a:effectLst/>
                          <a:latin typeface="inherit"/>
                        </a:rPr>
                        <a:t>Al utilizarse sobre </a:t>
                      </a:r>
                      <a:r>
                        <a:rPr lang="es-MX" sz="1500" dirty="0" err="1">
                          <a:effectLst/>
                          <a:latin typeface="inherit"/>
                        </a:rPr>
                        <a:t>MVs</a:t>
                      </a:r>
                      <a:r>
                        <a:rPr lang="es-MX" sz="1500" dirty="0">
                          <a:effectLst/>
                          <a:latin typeface="inherit"/>
                        </a:rPr>
                        <a:t> tiene peor rendimiento y es más exigente en cuanto a requisitos de Hardware</a:t>
                      </a:r>
                    </a:p>
                  </a:txBody>
                  <a:tcPr marL="72769" marR="72769" marT="72769" marB="727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8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DevStack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 err="1"/>
              <a:t>DevStack</a:t>
            </a:r>
            <a:r>
              <a:rPr lang="es-MX" dirty="0"/>
              <a:t> es un conjunto de script </a:t>
            </a:r>
            <a:r>
              <a:rPr lang="es-MX" dirty="0" err="1"/>
              <a:t>bash</a:t>
            </a:r>
            <a:r>
              <a:rPr lang="es-MX" dirty="0"/>
              <a:t> que nos permiten instalar </a:t>
            </a:r>
            <a:r>
              <a:rPr lang="es-MX" dirty="0" err="1"/>
              <a:t>OpenStack</a:t>
            </a:r>
            <a:r>
              <a:rPr lang="es-MX" dirty="0"/>
              <a:t> de forma automática. Tenemos varias formas de realizar la instalación:</a:t>
            </a:r>
          </a:p>
          <a:p>
            <a:pPr fontAlgn="base"/>
            <a:r>
              <a:rPr lang="es-MX" dirty="0"/>
              <a:t>En una máquina física</a:t>
            </a:r>
          </a:p>
          <a:p>
            <a:pPr fontAlgn="base"/>
            <a:r>
              <a:rPr lang="es-MX" dirty="0"/>
              <a:t>En una máquina virtual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226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DevStack</a:t>
            </a:r>
            <a:r>
              <a:rPr lang="es-MX" dirty="0"/>
              <a:t> es un conjunto de scripts en </a:t>
            </a:r>
            <a:r>
              <a:rPr lang="es-MX" dirty="0" err="1"/>
              <a:t>bash</a:t>
            </a:r>
            <a:r>
              <a:rPr lang="es-MX" dirty="0"/>
              <a:t> que nos permiten instalar </a:t>
            </a:r>
            <a:r>
              <a:rPr lang="es-MX" dirty="0" err="1"/>
              <a:t>OpenStack</a:t>
            </a:r>
            <a:r>
              <a:rPr lang="es-MX" dirty="0"/>
              <a:t> de forma automática. Tenemos varias formas de realizar la instalación</a:t>
            </a:r>
            <a:r>
              <a:rPr lang="es-MX" dirty="0" smtClean="0"/>
              <a:t>:</a:t>
            </a:r>
          </a:p>
          <a:p>
            <a:endParaRPr lang="es-MX" dirty="0"/>
          </a:p>
          <a:p>
            <a:r>
              <a:rPr lang="es-MX" dirty="0"/>
              <a:t>En una máquina física</a:t>
            </a:r>
          </a:p>
          <a:p>
            <a:r>
              <a:rPr lang="es-MX" dirty="0"/>
              <a:t>En una máquina virtual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55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principales características del </a:t>
            </a:r>
            <a:r>
              <a:rPr lang="es-MX" dirty="0" err="1"/>
              <a:t>cloud</a:t>
            </a:r>
            <a:r>
              <a:rPr lang="es-MX" dirty="0"/>
              <a:t> </a:t>
            </a:r>
            <a:r>
              <a:rPr lang="es-MX" dirty="0" err="1"/>
              <a:t>computing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Público: Una empresa ofrece servicios a terceros, encargándose de toda la gestión del Cloud.</a:t>
            </a:r>
          </a:p>
          <a:p>
            <a:r>
              <a:rPr lang="es-MX" dirty="0"/>
              <a:t>Privado: Una organización configura sus propios recursos de forma mucho más flexible en una nube. En inglés también se denomina "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premise</a:t>
            </a:r>
            <a:r>
              <a:rPr lang="es-MX" dirty="0"/>
              <a:t> </a:t>
            </a:r>
            <a:r>
              <a:rPr lang="es-MX" dirty="0" err="1"/>
              <a:t>cloud</a:t>
            </a:r>
            <a:r>
              <a:rPr lang="es-MX" dirty="0"/>
              <a:t>"</a:t>
            </a:r>
          </a:p>
          <a:p>
            <a:r>
              <a:rPr lang="es-MX" dirty="0"/>
              <a:t>Híbrido: Se utilizan recursos de la nube privada o de una o varias nubes públicas en función de las características de cada caso o las necesidades puntuales que haya. Normalmente utilizan una API común que permita una buena integración.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328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cap="all" dirty="0"/>
              <a:t>INSTALACIÓN EN UNA MÁQUINA VIRTUAL</a:t>
            </a:r>
            <a:br>
              <a:rPr lang="es-MX" b="1" cap="all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Equipo necesario: RAM 3GB y procesador VT-x/AMD-v</a:t>
            </a:r>
          </a:p>
          <a:p>
            <a:r>
              <a:rPr lang="es-MX" dirty="0" err="1"/>
              <a:t>Git</a:t>
            </a:r>
            <a:r>
              <a:rPr lang="es-MX" dirty="0"/>
              <a:t> instalado</a:t>
            </a:r>
          </a:p>
          <a:p>
            <a:r>
              <a:rPr lang="es-MX" dirty="0" err="1"/>
              <a:t>Virtualbox</a:t>
            </a:r>
            <a:r>
              <a:rPr lang="es-MX" dirty="0"/>
              <a:t> instalado (versión de </a:t>
            </a:r>
            <a:r>
              <a:rPr lang="es-MX" dirty="0" err="1"/>
              <a:t>debian</a:t>
            </a:r>
            <a:r>
              <a:rPr lang="es-MX" dirty="0"/>
              <a:t> </a:t>
            </a:r>
            <a:r>
              <a:rPr lang="es-MX" dirty="0" err="1"/>
              <a:t>wheezy</a:t>
            </a:r>
            <a:r>
              <a:rPr lang="es-MX" dirty="0"/>
              <a:t> 4.1.18)</a:t>
            </a:r>
          </a:p>
          <a:p>
            <a:r>
              <a:rPr lang="es-MX" dirty="0" err="1"/>
              <a:t>Vagrant</a:t>
            </a:r>
            <a:r>
              <a:rPr lang="es-MX" dirty="0"/>
              <a:t> instalado (1.5.1)</a:t>
            </a:r>
          </a:p>
          <a:p>
            <a:r>
              <a:rPr lang="es-MX" dirty="0"/>
              <a:t>Box precise64</a:t>
            </a:r>
          </a:p>
          <a:p>
            <a:r>
              <a:rPr lang="es-MX" dirty="0" err="1"/>
              <a:t>Ansible</a:t>
            </a:r>
            <a:r>
              <a:rPr lang="es-MX" dirty="0"/>
              <a:t> instalado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704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Proceso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838200" y="1978788"/>
            <a:ext cx="93535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; Como </a:t>
            </a:r>
            <a:r>
              <a:rPr lang="es-MX" dirty="0" err="1" smtClean="0">
                <a:solidFill>
                  <a:srgbClr val="DCDCDC"/>
                </a:solidFill>
                <a:latin typeface="Courier New" panose="02070309020205020404" pitchFamily="49" charset="0"/>
              </a:rPr>
              <a:t>root</a:t>
            </a:r>
            <a:endParaRPr lang="es-MX" dirty="0" smtClean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#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apt-get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install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git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CC9393"/>
                </a:solidFill>
                <a:latin typeface="Courier New" panose="02070309020205020404" pitchFamily="49" charset="0"/>
              </a:rPr>
              <a:t># </a:t>
            </a:r>
            <a:r>
              <a:rPr lang="es-MX" dirty="0" err="1" smtClean="0">
                <a:solidFill>
                  <a:srgbClr val="CC9393"/>
                </a:solidFill>
                <a:latin typeface="Courier New" panose="02070309020205020404" pitchFamily="49" charset="0"/>
              </a:rPr>
              <a:t>apt-get</a:t>
            </a:r>
            <a:r>
              <a:rPr lang="es-MX" dirty="0" smtClean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install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virtualbox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CC9393"/>
                </a:solidFill>
                <a:latin typeface="Courier New" panose="02070309020205020404" pitchFamily="49" charset="0"/>
              </a:rPr>
              <a:t>#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wget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  <a:hlinkClick r:id="rId2"/>
              </a:rPr>
              <a:t>https://</a:t>
            </a:r>
            <a:r>
              <a:rPr lang="es-MX" dirty="0" smtClean="0">
                <a:solidFill>
                  <a:srgbClr val="CC9393"/>
                </a:solidFill>
                <a:latin typeface="Courier New" panose="02070309020205020404" pitchFamily="49" charset="0"/>
                <a:hlinkClick r:id="rId2"/>
              </a:rPr>
              <a:t>dl.bintray.com/mitchellh/vagrant/vagrant_1.4.3_x86_64.deb</a:t>
            </a:r>
            <a:endParaRPr lang="es-MX" dirty="0" smtClean="0">
              <a:solidFill>
                <a:srgbClr val="CC9393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#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dpkg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-i vagrant_1.4.3_x86_64.deb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CC9393"/>
                </a:solidFill>
                <a:latin typeface="Courier New" panose="02070309020205020404" pitchFamily="49" charset="0"/>
              </a:rPr>
              <a:t>#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apt-get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install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python-pip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python-dev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endParaRPr lang="es-MX" dirty="0" smtClean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s-MX" dirty="0" smtClean="0">
                <a:solidFill>
                  <a:srgbClr val="CC9393"/>
                </a:solidFill>
                <a:latin typeface="Courier New" panose="02070309020205020404" pitchFamily="49" charset="0"/>
              </a:rPr>
              <a:t>#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pip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install</a:t>
            </a:r>
            <a:r>
              <a:rPr lang="es-MX" dirty="0">
                <a:solidFill>
                  <a:srgbClr val="CC9393"/>
                </a:solidFill>
                <a:latin typeface="Courier New" panose="02070309020205020404" pitchFamily="49" charset="0"/>
              </a:rPr>
              <a:t> </a:t>
            </a:r>
            <a:r>
              <a:rPr lang="es-MX" dirty="0" err="1">
                <a:solidFill>
                  <a:srgbClr val="CC9393"/>
                </a:solidFill>
                <a:latin typeface="Courier New" panose="02070309020205020404" pitchFamily="49" charset="0"/>
              </a:rPr>
              <a:t>ansible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s-MX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MX" dirty="0" smtClean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Como usuario sin privilegio nos bajamos el box precise64 $ </a:t>
            </a:r>
            <a:r>
              <a:rPr lang="es-MX" dirty="0" err="1">
                <a:solidFill>
                  <a:srgbClr val="DCDCDC"/>
                </a:solidFill>
                <a:latin typeface="Courier New" panose="02070309020205020404" pitchFamily="49" charset="0"/>
              </a:rPr>
              <a:t>vagrant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 box </a:t>
            </a:r>
            <a:r>
              <a:rPr lang="es-MX" dirty="0" err="1">
                <a:solidFill>
                  <a:srgbClr val="DCDCDC"/>
                </a:solidFill>
                <a:latin typeface="Courier New" panose="02070309020205020404" pitchFamily="49" charset="0"/>
              </a:rPr>
              <a:t>add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 precise64 http:</a:t>
            </a:r>
            <a:r>
              <a:rPr lang="es-MX" dirty="0">
                <a:solidFill>
                  <a:srgbClr val="7F9F7F"/>
                </a:solidFill>
                <a:latin typeface="Courier New" panose="02070309020205020404" pitchFamily="49" charset="0"/>
              </a:rPr>
              <a:t>//files.vagrantup.com/precise64.box</a:t>
            </a:r>
            <a:r>
              <a:rPr lang="es-MX" dirty="0">
                <a:solidFill>
                  <a:srgbClr val="DCDCDC"/>
                </a:solidFill>
                <a:latin typeface="Courier New" panose="02070309020205020404" pitchFamily="49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08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cap="all" dirty="0"/>
              <a:t>ACCEDIENDO A OPENSTACK</a:t>
            </a:r>
            <a:br>
              <a:rPr lang="es-MX" b="1" cap="all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Usuario de prueba: </a:t>
            </a:r>
            <a:r>
              <a:rPr lang="es-MX" b="1" dirty="0"/>
              <a:t>demo</a:t>
            </a:r>
            <a:r>
              <a:rPr lang="es-MX" dirty="0"/>
              <a:t> con contraseña </a:t>
            </a:r>
            <a:r>
              <a:rPr lang="es-MX" b="1" dirty="0" err="1"/>
              <a:t>devstack</a:t>
            </a:r>
            <a:r>
              <a:rPr lang="es-MX" dirty="0"/>
              <a:t>.</a:t>
            </a:r>
          </a:p>
          <a:p>
            <a:r>
              <a:rPr lang="es-MX" dirty="0"/>
              <a:t>Usuario </a:t>
            </a:r>
            <a:r>
              <a:rPr lang="es-MX" b="1" dirty="0" err="1"/>
              <a:t>admin</a:t>
            </a:r>
            <a:r>
              <a:rPr lang="es-MX" dirty="0"/>
              <a:t> con contraseña </a:t>
            </a:r>
            <a:r>
              <a:rPr lang="es-MX" b="1" dirty="0" err="1"/>
              <a:t>devstack</a:t>
            </a:r>
            <a:r>
              <a:rPr lang="es-MX" dirty="0"/>
              <a:t>.</a:t>
            </a:r>
          </a:p>
          <a:p>
            <a:r>
              <a:rPr lang="es-MX" dirty="0"/>
              <a:t>El usuario demo debe trabajar en el proyecto "demo", no en uno que se llama "</a:t>
            </a:r>
            <a:r>
              <a:rPr lang="es-MX" dirty="0" err="1"/>
              <a:t>invisible_to_admin</a:t>
            </a:r>
            <a:r>
              <a:rPr lang="es-MX" dirty="0"/>
              <a:t>"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4930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201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0263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594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464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858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72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  CC?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cloud</a:t>
            </a:r>
            <a:r>
              <a:rPr lang="es-MX" dirty="0"/>
              <a:t> </a:t>
            </a:r>
            <a:r>
              <a:rPr lang="es-MX" dirty="0" err="1"/>
              <a:t>computing</a:t>
            </a:r>
            <a:r>
              <a:rPr lang="es-MX" dirty="0"/>
              <a:t> o </a:t>
            </a:r>
            <a:r>
              <a:rPr lang="es-MX" dirty="0" err="1"/>
              <a:t>computacion</a:t>
            </a:r>
            <a:r>
              <a:rPr lang="es-MX" dirty="0"/>
              <a:t> en la nube es una nuevo paradigma que permite ofrecer servicios de computación a través de Interne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18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cap="all" dirty="0"/>
              <a:t>... AS A SERVICE (...AAS)</a:t>
            </a:r>
            <a:br>
              <a:rPr lang="es-MX" b="1" cap="all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 smtClean="0"/>
              <a:t>Modelo </a:t>
            </a:r>
            <a:r>
              <a:rPr lang="es-MX" dirty="0"/>
              <a:t>de negocio no basado en la venta de licencias o hardware</a:t>
            </a:r>
          </a:p>
          <a:p>
            <a:pPr fontAlgn="base"/>
            <a:r>
              <a:rPr lang="es-MX" dirty="0"/>
              <a:t>Oferta de servicios con </a:t>
            </a:r>
            <a:r>
              <a:rPr lang="es-MX" dirty="0" smtClean="0"/>
              <a:t>características </a:t>
            </a:r>
            <a:r>
              <a:rPr lang="es-MX" dirty="0"/>
              <a:t>de </a:t>
            </a:r>
            <a:r>
              <a:rPr lang="es-MX" dirty="0" err="1"/>
              <a:t>cloud</a:t>
            </a:r>
            <a:endParaRPr lang="es-MX" dirty="0"/>
          </a:p>
          <a:p>
            <a:pPr fontAlgn="base"/>
            <a:r>
              <a:rPr lang="es-MX" dirty="0"/>
              <a:t>Habitualmente se definen tres capas o niveles: </a:t>
            </a:r>
            <a:r>
              <a:rPr lang="es-MX" dirty="0" err="1"/>
              <a:t>SaaS</a:t>
            </a:r>
            <a:r>
              <a:rPr lang="es-MX" dirty="0"/>
              <a:t>, </a:t>
            </a:r>
            <a:r>
              <a:rPr lang="es-MX" dirty="0" err="1"/>
              <a:t>PaaS</a:t>
            </a:r>
            <a:r>
              <a:rPr lang="es-MX" dirty="0"/>
              <a:t> e </a:t>
            </a:r>
            <a:r>
              <a:rPr lang="es-MX" dirty="0" err="1"/>
              <a:t>IaaS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155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SaaS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s-MX" dirty="0"/>
              <a:t>El usuario utiliza una aplicación a través de la web en lugar de tenerla instalada en el propio equipo. Aviso: No todas las aplicaciones web son </a:t>
            </a:r>
            <a:r>
              <a:rPr lang="es-MX" dirty="0" err="1"/>
              <a:t>SaaS</a:t>
            </a:r>
            <a:r>
              <a:rPr lang="es-MX" dirty="0"/>
              <a:t>, deben cumplir con las características.</a:t>
            </a:r>
          </a:p>
          <a:p>
            <a:pPr fontAlgn="base"/>
            <a:r>
              <a:rPr lang="es-MX" dirty="0"/>
              <a:t>Utilizado por cualquier usuario</a:t>
            </a:r>
          </a:p>
          <a:p>
            <a:pPr fontAlgn="base"/>
            <a:r>
              <a:rPr lang="es-MX" dirty="0"/>
              <a:t>Ya lo usamos, pero se prevé que se use cada vez más</a:t>
            </a:r>
          </a:p>
          <a:p>
            <a:pPr fontAlgn="base"/>
            <a:r>
              <a:rPr lang="es-MX" dirty="0"/>
              <a:t>Ejemplos: Servicios de Google, Office365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337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PaaS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Utilizado por desarrolladores de software</a:t>
            </a:r>
          </a:p>
          <a:p>
            <a:r>
              <a:rPr lang="es-MX" dirty="0"/>
              <a:t>Se proporciona toda la plataforma de desarrollo y despliegue de una aplicación al desarrollador</a:t>
            </a:r>
          </a:p>
          <a:p>
            <a:r>
              <a:rPr lang="es-MX" dirty="0"/>
              <a:t>Ejemplos: Google App </a:t>
            </a:r>
            <a:r>
              <a:rPr lang="es-MX" dirty="0" err="1"/>
              <a:t>Engine</a:t>
            </a:r>
            <a:r>
              <a:rPr lang="es-MX" dirty="0"/>
              <a:t>, Windows </a:t>
            </a:r>
            <a:r>
              <a:rPr lang="es-MX" dirty="0" err="1"/>
              <a:t>Azure</a:t>
            </a:r>
            <a:r>
              <a:rPr lang="es-MX" dirty="0"/>
              <a:t>, </a:t>
            </a:r>
            <a:r>
              <a:rPr lang="es-MX" dirty="0" err="1"/>
              <a:t>Heroku</a:t>
            </a:r>
            <a:r>
              <a:rPr lang="es-MX" dirty="0"/>
              <a:t>, </a:t>
            </a:r>
            <a:r>
              <a:rPr lang="es-MX" dirty="0" err="1"/>
              <a:t>Openshift</a:t>
            </a:r>
            <a:r>
              <a:rPr lang="es-MX" dirty="0"/>
              <a:t>, </a:t>
            </a:r>
            <a:r>
              <a:rPr lang="es-MX" dirty="0" err="1"/>
              <a:t>CloudFoundry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349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Utilizado principalmente por administradores de sistemas</a:t>
            </a:r>
          </a:p>
          <a:p>
            <a:r>
              <a:rPr lang="es-MX" dirty="0"/>
              <a:t>Se proporciona principalmente capacidad de cómputo, redes y diversos modos de almacenamiento</a:t>
            </a:r>
          </a:p>
          <a:p>
            <a:r>
              <a:rPr lang="en-US" dirty="0" err="1"/>
              <a:t>Ejemplos</a:t>
            </a:r>
            <a:r>
              <a:rPr lang="en-US" dirty="0"/>
              <a:t>: Amazon Web Services, </a:t>
            </a:r>
            <a:r>
              <a:rPr lang="en-US" dirty="0" err="1"/>
              <a:t>Joyent</a:t>
            </a:r>
            <a:r>
              <a:rPr lang="en-US" dirty="0"/>
              <a:t>, Windows Azure, Rackspace Cloud Servers, Google Compute Engine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50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d-hoc.net/blogs/wp-content/uploads/2010/12/IaaS-PaaS-Sa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91" y="393357"/>
            <a:ext cx="10281766" cy="606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54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a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338" y="304800"/>
            <a:ext cx="8718661" cy="616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8565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Profundidad</Template>
  <TotalTime>83</TotalTime>
  <Words>883</Words>
  <Application>Microsoft Office PowerPoint</Application>
  <PresentationFormat>Panorámica</PresentationFormat>
  <Paragraphs>136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Arvo</vt:lpstr>
      <vt:lpstr>Corbel</vt:lpstr>
      <vt:lpstr>Courier New</vt:lpstr>
      <vt:lpstr>inherit</vt:lpstr>
      <vt:lpstr>Profundidad</vt:lpstr>
      <vt:lpstr>Isaac Marquina Moctezuma</vt:lpstr>
      <vt:lpstr>principales características del cloud computing</vt:lpstr>
      <vt:lpstr>¿Que es  CC?</vt:lpstr>
      <vt:lpstr>... AS A SERVICE (...AAS) </vt:lpstr>
      <vt:lpstr>SaaS</vt:lpstr>
      <vt:lpstr>PaaS</vt:lpstr>
      <vt:lpstr>Presentación de PowerPoint</vt:lpstr>
      <vt:lpstr>Presentación de PowerPoint</vt:lpstr>
      <vt:lpstr>Presentación de PowerPoint</vt:lpstr>
      <vt:lpstr>Introducción a OpenStack</vt:lpstr>
      <vt:lpstr>Sistema OpenStack</vt:lpstr>
      <vt:lpstr>Alternativas</vt:lpstr>
      <vt:lpstr>Historia de OpenStack</vt:lpstr>
      <vt:lpstr>VERSIONES DE OPENSTACK </vt:lpstr>
      <vt:lpstr>Soporte</vt:lpstr>
      <vt:lpstr>Que se puede hacer con OpenStack</vt:lpstr>
      <vt:lpstr>Implementacion</vt:lpstr>
      <vt:lpstr>DevStack</vt:lpstr>
      <vt:lpstr>Objetivo</vt:lpstr>
      <vt:lpstr>INSTALACIÓN EN UNA MÁQUINA VIRTUAL </vt:lpstr>
      <vt:lpstr>Proceso</vt:lpstr>
      <vt:lpstr>ACCEDIENDO A OPENSTACK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Isaac Marquina Moctezuma</dc:title>
  <dc:creator>SistemaK</dc:creator>
  <cp:lastModifiedBy>SistemaK</cp:lastModifiedBy>
  <cp:revision>7</cp:revision>
  <dcterms:created xsi:type="dcterms:W3CDTF">2015-06-20T09:49:46Z</dcterms:created>
  <dcterms:modified xsi:type="dcterms:W3CDTF">2015-06-20T11:13:34Z</dcterms:modified>
</cp:coreProperties>
</file>