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9" r:id="rId3"/>
    <p:sldId id="262" r:id="rId4"/>
    <p:sldId id="263" r:id="rId5"/>
    <p:sldId id="258" r:id="rId6"/>
    <p:sldId id="260" r:id="rId7"/>
    <p:sldId id="266" r:id="rId8"/>
    <p:sldId id="267" r:id="rId9"/>
    <p:sldId id="261" r:id="rId10"/>
    <p:sldId id="264" r:id="rId11"/>
    <p:sldId id="275" r:id="rId12"/>
    <p:sldId id="276" r:id="rId13"/>
    <p:sldId id="277" r:id="rId14"/>
    <p:sldId id="278"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26573F-9F71-4C8E-BD27-934BA38D2CB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30910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6573F-9F71-4C8E-BD27-934BA38D2CB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420501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6573F-9F71-4C8E-BD27-934BA38D2CB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45807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6573F-9F71-4C8E-BD27-934BA38D2CB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48689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6573F-9F71-4C8E-BD27-934BA38D2CB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5093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26573F-9F71-4C8E-BD27-934BA38D2CB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49951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26573F-9F71-4C8E-BD27-934BA38D2CB7}"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73588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26573F-9F71-4C8E-BD27-934BA38D2CB7}"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74238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6573F-9F71-4C8E-BD27-934BA38D2CB7}"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23041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6573F-9F71-4C8E-BD27-934BA38D2CB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114296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6573F-9F71-4C8E-BD27-934BA38D2CB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B5059-E78C-40A0-BF98-E68230ECEA01}" type="slidenum">
              <a:rPr lang="en-US" smtClean="0"/>
              <a:t>‹#›</a:t>
            </a:fld>
            <a:endParaRPr lang="en-US"/>
          </a:p>
        </p:txBody>
      </p:sp>
    </p:spTree>
    <p:extLst>
      <p:ext uri="{BB962C8B-B14F-4D97-AF65-F5344CB8AC3E}">
        <p14:creationId xmlns:p14="http://schemas.microsoft.com/office/powerpoint/2010/main" val="288908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6573F-9F71-4C8E-BD27-934BA38D2CB7}" type="datetimeFigureOut">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B5059-E78C-40A0-BF98-E68230ECEA01}" type="slidenum">
              <a:rPr lang="en-US" smtClean="0"/>
              <a:t>‹#›</a:t>
            </a:fld>
            <a:endParaRPr lang="en-US"/>
          </a:p>
        </p:txBody>
      </p:sp>
    </p:spTree>
    <p:extLst>
      <p:ext uri="{BB962C8B-B14F-4D97-AF65-F5344CB8AC3E}">
        <p14:creationId xmlns:p14="http://schemas.microsoft.com/office/powerpoint/2010/main" val="85315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MOBILE MECHANIC FINDER APPLICATION</a:t>
            </a:r>
            <a:endParaRPr lang="en-US" b="1" dirty="0"/>
          </a:p>
        </p:txBody>
      </p:sp>
      <p:sp>
        <p:nvSpPr>
          <p:cNvPr id="3" name="Content Placeholder 2"/>
          <p:cNvSpPr>
            <a:spLocks noGrp="1"/>
          </p:cNvSpPr>
          <p:nvPr>
            <p:ph idx="1"/>
          </p:nvPr>
        </p:nvSpPr>
        <p:spPr>
          <a:xfrm>
            <a:off x="838200" y="1316174"/>
            <a:ext cx="10515600" cy="4351338"/>
          </a:xfrm>
        </p:spPr>
        <p:txBody>
          <a:bodyPr/>
          <a:lstStyle/>
          <a:p>
            <a:pPr marL="0" indent="0" algn="ctr">
              <a:buNone/>
            </a:pPr>
            <a:endParaRPr lang="en-GB" dirty="0"/>
          </a:p>
          <a:p>
            <a:pPr marL="0" indent="0" algn="ctr">
              <a:buNone/>
            </a:pPr>
            <a:endParaRPr lang="en-GB" dirty="0"/>
          </a:p>
          <a:p>
            <a:pPr marL="0" indent="0" algn="ctr">
              <a:buNone/>
            </a:pPr>
            <a:r>
              <a:rPr lang="en-GB" b="1" dirty="0"/>
              <a:t>SC212/0743/2015</a:t>
            </a:r>
          </a:p>
          <a:p>
            <a:pPr marL="0" indent="0" algn="ctr">
              <a:buNone/>
            </a:pPr>
            <a:r>
              <a:rPr lang="en-GB" b="1" dirty="0"/>
              <a:t>ETABO  KELVIN ESEKON</a:t>
            </a:r>
          </a:p>
          <a:p>
            <a:pPr marL="0" indent="0" algn="ctr">
              <a:buNone/>
            </a:pPr>
            <a:r>
              <a:rPr lang="en-GB" b="1" dirty="0"/>
              <a:t>BSC SOFTWARE ENGINEERING</a:t>
            </a:r>
          </a:p>
          <a:p>
            <a:pPr marL="0" indent="0" algn="ctr">
              <a:buNone/>
            </a:pPr>
            <a:endParaRPr lang="en-GB" b="1" dirty="0"/>
          </a:p>
          <a:p>
            <a:pPr marL="0" indent="0" algn="ctr">
              <a:buNone/>
            </a:pPr>
            <a:endParaRPr lang="en-GB" b="1" dirty="0"/>
          </a:p>
          <a:p>
            <a:pPr marL="0" indent="0" algn="ctr">
              <a:buNone/>
            </a:pPr>
            <a:r>
              <a:rPr lang="en-GB" b="1" dirty="0"/>
              <a:t>APRIL,2019</a:t>
            </a:r>
          </a:p>
        </p:txBody>
      </p:sp>
    </p:spTree>
    <p:extLst>
      <p:ext uri="{BB962C8B-B14F-4D97-AF65-F5344CB8AC3E}">
        <p14:creationId xmlns:p14="http://schemas.microsoft.com/office/powerpoint/2010/main" val="183784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RESEARCH METHODOLOGY CONT’</a:t>
            </a:r>
            <a:br>
              <a:rPr lang="en-GB" b="1" dirty="0"/>
            </a:br>
            <a:r>
              <a:rPr lang="en-GB" b="1" dirty="0"/>
              <a:t>ITERATIVE MODEL DESIGN</a:t>
            </a:r>
            <a:endParaRPr lang="en-US" b="1" dirty="0"/>
          </a:p>
        </p:txBody>
      </p:sp>
      <p:sp>
        <p:nvSpPr>
          <p:cNvPr id="5" name="Content Placeholder 4"/>
          <p:cNvSpPr>
            <a:spLocks noGrp="1"/>
          </p:cNvSpPr>
          <p:nvPr>
            <p:ph idx="1"/>
          </p:nvPr>
        </p:nvSpPr>
        <p:spPr>
          <a:xfrm>
            <a:off x="838199" y="1825624"/>
            <a:ext cx="10813869" cy="5032375"/>
          </a:xfrm>
        </p:spPr>
        <p:txBody>
          <a:bodyPr/>
          <a:lstStyle/>
          <a:p>
            <a:r>
              <a:rPr lang="en-GB" dirty="0"/>
              <a:t>This method was employed since it’s working functionality is developed quickly and early in the life cycle, results are obtained early and periodically, parallel development is planned, the progress is measured and its less costly to change the scope.</a:t>
            </a:r>
            <a:endParaRPr lang="en-US" dirty="0"/>
          </a:p>
          <a:p>
            <a:pPr marL="0" indent="0">
              <a:buNone/>
            </a:pPr>
            <a:endParaRPr lang="en-GB" dirty="0"/>
          </a:p>
        </p:txBody>
      </p:sp>
      <p:pic>
        <p:nvPicPr>
          <p:cNvPr id="6" name="Picture 5" descr="SDLC Iterative Model"/>
          <p:cNvPicPr/>
          <p:nvPr/>
        </p:nvPicPr>
        <p:blipFill>
          <a:blip r:embed="rId2">
            <a:extLst>
              <a:ext uri="{28A0092B-C50C-407E-A947-70E740481C1C}">
                <a14:useLocalDpi xmlns:a14="http://schemas.microsoft.com/office/drawing/2010/main" val="0"/>
              </a:ext>
            </a:extLst>
          </a:blip>
          <a:srcRect/>
          <a:stretch>
            <a:fillRect/>
          </a:stretch>
        </p:blipFill>
        <p:spPr bwMode="auto">
          <a:xfrm>
            <a:off x="1463041" y="3901571"/>
            <a:ext cx="8151222" cy="2721292"/>
          </a:xfrm>
          <a:prstGeom prst="rect">
            <a:avLst/>
          </a:prstGeom>
          <a:noFill/>
          <a:ln>
            <a:noFill/>
          </a:ln>
        </p:spPr>
      </p:pic>
    </p:spTree>
    <p:extLst>
      <p:ext uri="{BB962C8B-B14F-4D97-AF65-F5344CB8AC3E}">
        <p14:creationId xmlns:p14="http://schemas.microsoft.com/office/powerpoint/2010/main" val="264709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5E79-82C6-468E-B0EA-84A7E8662D08}"/>
              </a:ext>
            </a:extLst>
          </p:cNvPr>
          <p:cNvSpPr>
            <a:spLocks noGrp="1"/>
          </p:cNvSpPr>
          <p:nvPr>
            <p:ph type="title"/>
          </p:nvPr>
        </p:nvSpPr>
        <p:spPr/>
        <p:txBody>
          <a:bodyPr/>
          <a:lstStyle/>
          <a:p>
            <a:r>
              <a:rPr lang="en-GB" dirty="0"/>
              <a:t> </a:t>
            </a:r>
            <a:r>
              <a:rPr lang="en-GB" b="1" dirty="0"/>
              <a:t>SPECIFIC  OBJECTIVES ACHIEVEMENT</a:t>
            </a:r>
            <a:endParaRPr lang="en-KE" b="1" dirty="0"/>
          </a:p>
        </p:txBody>
      </p:sp>
      <p:sp>
        <p:nvSpPr>
          <p:cNvPr id="3" name="Content Placeholder 2">
            <a:extLst>
              <a:ext uri="{FF2B5EF4-FFF2-40B4-BE49-F238E27FC236}">
                <a16:creationId xmlns:a16="http://schemas.microsoft.com/office/drawing/2014/main" id="{66E5B420-C41A-4FEF-A535-6374088A2D0E}"/>
              </a:ext>
            </a:extLst>
          </p:cNvPr>
          <p:cNvSpPr>
            <a:spLocks noGrp="1"/>
          </p:cNvSpPr>
          <p:nvPr>
            <p:ph idx="1"/>
          </p:nvPr>
        </p:nvSpPr>
        <p:spPr/>
        <p:txBody>
          <a:bodyPr/>
          <a:lstStyle/>
          <a:p>
            <a:pPr marL="0" indent="0">
              <a:buNone/>
            </a:pPr>
            <a:r>
              <a:rPr lang="en-GB" b="1" dirty="0"/>
              <a:t>1:To gather requirements that will help in the development of  mechanic finder application</a:t>
            </a:r>
            <a:r>
              <a:rPr lang="en-GB" dirty="0"/>
              <a:t>.</a:t>
            </a:r>
            <a:endParaRPr lang="en-US" dirty="0"/>
          </a:p>
          <a:p>
            <a:r>
              <a:rPr lang="en-GB" dirty="0"/>
              <a:t>During data gathering, interviews and survey were employed in the development of this application. These procedures, were at forefront to the  achievements and realization of this objectives because the victims or users were asked the relevant questions and their views concerning the problems they get along the highways were turned to something substantial.</a:t>
            </a:r>
            <a:endParaRPr lang="en-KE" dirty="0"/>
          </a:p>
        </p:txBody>
      </p:sp>
    </p:spTree>
    <p:extLst>
      <p:ext uri="{BB962C8B-B14F-4D97-AF65-F5344CB8AC3E}">
        <p14:creationId xmlns:p14="http://schemas.microsoft.com/office/powerpoint/2010/main" val="11843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124B-7689-4AB7-B78A-6F88184F460A}"/>
              </a:ext>
            </a:extLst>
          </p:cNvPr>
          <p:cNvSpPr>
            <a:spLocks noGrp="1"/>
          </p:cNvSpPr>
          <p:nvPr>
            <p:ph type="title"/>
          </p:nvPr>
        </p:nvSpPr>
        <p:spPr/>
        <p:txBody>
          <a:bodyPr/>
          <a:lstStyle/>
          <a:p>
            <a:r>
              <a:rPr lang="en-GB" b="1" dirty="0"/>
              <a:t>SPECIFIC OBJECTIVES ACHEIVEMENT CONT’…</a:t>
            </a:r>
            <a:endParaRPr lang="en-KE" b="1" dirty="0"/>
          </a:p>
        </p:txBody>
      </p:sp>
      <p:sp>
        <p:nvSpPr>
          <p:cNvPr id="3" name="Content Placeholder 2">
            <a:extLst>
              <a:ext uri="{FF2B5EF4-FFF2-40B4-BE49-F238E27FC236}">
                <a16:creationId xmlns:a16="http://schemas.microsoft.com/office/drawing/2014/main" id="{83B2FFE2-D240-41A7-8BC3-1ED28C90057F}"/>
              </a:ext>
            </a:extLst>
          </p:cNvPr>
          <p:cNvSpPr>
            <a:spLocks noGrp="1"/>
          </p:cNvSpPr>
          <p:nvPr>
            <p:ph idx="1"/>
          </p:nvPr>
        </p:nvSpPr>
        <p:spPr/>
        <p:txBody>
          <a:bodyPr/>
          <a:lstStyle/>
          <a:p>
            <a:pPr marL="0" indent="0">
              <a:buNone/>
            </a:pPr>
            <a:r>
              <a:rPr lang="en-GB" b="1" dirty="0"/>
              <a:t>2: To design and analyse Mechanic finder application</a:t>
            </a:r>
          </a:p>
          <a:p>
            <a:pPr marL="0" indent="0">
              <a:buNone/>
            </a:pPr>
            <a:r>
              <a:rPr lang="en-GB" dirty="0"/>
              <a:t>During the design of this application, extensible markup language in android studio was used to give a compelling interface to the user and to enable them use this application easily. </a:t>
            </a:r>
          </a:p>
          <a:p>
            <a:pPr marL="0" indent="0">
              <a:buNone/>
            </a:pPr>
            <a:r>
              <a:rPr lang="en-GB" dirty="0"/>
              <a:t>Surveys and interviews were used to analyse how the application was intended to operate. This was done by going through what the respondents provides during the survey and the interviews sessions.</a:t>
            </a:r>
          </a:p>
        </p:txBody>
      </p:sp>
    </p:spTree>
    <p:extLst>
      <p:ext uri="{BB962C8B-B14F-4D97-AF65-F5344CB8AC3E}">
        <p14:creationId xmlns:p14="http://schemas.microsoft.com/office/powerpoint/2010/main" val="421302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E0A1-D469-4C41-B106-8E9D7656E7E1}"/>
              </a:ext>
            </a:extLst>
          </p:cNvPr>
          <p:cNvSpPr>
            <a:spLocks noGrp="1"/>
          </p:cNvSpPr>
          <p:nvPr>
            <p:ph type="title"/>
          </p:nvPr>
        </p:nvSpPr>
        <p:spPr/>
        <p:txBody>
          <a:bodyPr/>
          <a:lstStyle/>
          <a:p>
            <a:r>
              <a:rPr lang="en-GB" b="1" dirty="0"/>
              <a:t>SPECIFIC OBJECTIVES ACHIEVEMENT CONT’…</a:t>
            </a:r>
            <a:endParaRPr lang="en-KE" b="1" dirty="0"/>
          </a:p>
        </p:txBody>
      </p:sp>
      <p:sp>
        <p:nvSpPr>
          <p:cNvPr id="3" name="Content Placeholder 2">
            <a:extLst>
              <a:ext uri="{FF2B5EF4-FFF2-40B4-BE49-F238E27FC236}">
                <a16:creationId xmlns:a16="http://schemas.microsoft.com/office/drawing/2014/main" id="{AB5DB80B-85E3-42A7-8666-F0C0EB62EBF2}"/>
              </a:ext>
            </a:extLst>
          </p:cNvPr>
          <p:cNvSpPr>
            <a:spLocks noGrp="1"/>
          </p:cNvSpPr>
          <p:nvPr>
            <p:ph idx="1"/>
          </p:nvPr>
        </p:nvSpPr>
        <p:spPr/>
        <p:txBody>
          <a:bodyPr/>
          <a:lstStyle/>
          <a:p>
            <a:pPr marL="0" indent="0">
              <a:buNone/>
            </a:pPr>
            <a:r>
              <a:rPr lang="en-GB" dirty="0"/>
              <a:t>3</a:t>
            </a:r>
            <a:r>
              <a:rPr lang="en-GB" b="1" dirty="0"/>
              <a:t>: To develop a application that is efficient and reliable to the customers,</a:t>
            </a:r>
          </a:p>
          <a:p>
            <a:pPr marL="0" indent="0">
              <a:buNone/>
            </a:pPr>
            <a:r>
              <a:rPr lang="en-GB" dirty="0"/>
              <a:t> Android studio was used in the development of this application. This environment enables the development of this application to be very easy and convenient .</a:t>
            </a:r>
          </a:p>
          <a:p>
            <a:pPr marL="0" indent="0">
              <a:buNone/>
            </a:pPr>
            <a:r>
              <a:rPr lang="en-GB" dirty="0"/>
              <a:t>Firebase was also employed in the development of this application. This cloud storage allows and enables the developer to host their application online and It is a real time database which allows real time communication between the users of the application. </a:t>
            </a:r>
            <a:endParaRPr lang="en-KE" dirty="0"/>
          </a:p>
        </p:txBody>
      </p:sp>
    </p:spTree>
    <p:extLst>
      <p:ext uri="{BB962C8B-B14F-4D97-AF65-F5344CB8AC3E}">
        <p14:creationId xmlns:p14="http://schemas.microsoft.com/office/powerpoint/2010/main" val="199666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196E-040D-414B-9F25-E0B0D429E2FF}"/>
              </a:ext>
            </a:extLst>
          </p:cNvPr>
          <p:cNvSpPr>
            <a:spLocks noGrp="1"/>
          </p:cNvSpPr>
          <p:nvPr>
            <p:ph type="title"/>
          </p:nvPr>
        </p:nvSpPr>
        <p:spPr/>
        <p:txBody>
          <a:bodyPr/>
          <a:lstStyle/>
          <a:p>
            <a:r>
              <a:rPr lang="en-GB" b="1" dirty="0"/>
              <a:t>SPECIFIC OBJECTIVES ACHIEVEMENT CONT’..</a:t>
            </a:r>
            <a:endParaRPr lang="en-KE" b="1" dirty="0"/>
          </a:p>
        </p:txBody>
      </p:sp>
      <p:sp>
        <p:nvSpPr>
          <p:cNvPr id="3" name="Content Placeholder 2">
            <a:extLst>
              <a:ext uri="{FF2B5EF4-FFF2-40B4-BE49-F238E27FC236}">
                <a16:creationId xmlns:a16="http://schemas.microsoft.com/office/drawing/2014/main" id="{61D49929-57D4-4148-86DB-24DB23965CC2}"/>
              </a:ext>
            </a:extLst>
          </p:cNvPr>
          <p:cNvSpPr>
            <a:spLocks noGrp="1"/>
          </p:cNvSpPr>
          <p:nvPr>
            <p:ph idx="1"/>
          </p:nvPr>
        </p:nvSpPr>
        <p:spPr/>
        <p:txBody>
          <a:bodyPr/>
          <a:lstStyle/>
          <a:p>
            <a:pPr marL="0" indent="0">
              <a:buNone/>
            </a:pPr>
            <a:r>
              <a:rPr lang="en-GB" dirty="0"/>
              <a:t>4: </a:t>
            </a:r>
            <a:r>
              <a:rPr lang="en-GB" b="1" dirty="0"/>
              <a:t>To implement and validate Mechanic application</a:t>
            </a:r>
          </a:p>
          <a:p>
            <a:pPr marL="0" indent="0">
              <a:buNone/>
            </a:pPr>
            <a:r>
              <a:rPr lang="en-GB" dirty="0"/>
              <a:t>Android studio, java programming language  and real time database (firebase ) was used in the implementation of this application. Real time database was used to make sure that the users gets the responses and notifications immediately they send the request.</a:t>
            </a:r>
          </a:p>
          <a:p>
            <a:pPr marL="0" indent="0">
              <a:buNone/>
            </a:pPr>
            <a:r>
              <a:rPr lang="en-GB" dirty="0"/>
              <a:t>Validation was achieved in the user interface, the user can not register or signs in if the fields are empty. The user must fill the field to register or logins .</a:t>
            </a:r>
            <a:endParaRPr lang="en-KE" dirty="0"/>
          </a:p>
        </p:txBody>
      </p:sp>
    </p:spTree>
    <p:extLst>
      <p:ext uri="{BB962C8B-B14F-4D97-AF65-F5344CB8AC3E}">
        <p14:creationId xmlns:p14="http://schemas.microsoft.com/office/powerpoint/2010/main" val="99275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REFERENCE</a:t>
            </a:r>
            <a:endParaRPr lang="en-US" b="1" dirty="0"/>
          </a:p>
        </p:txBody>
      </p:sp>
      <p:sp>
        <p:nvSpPr>
          <p:cNvPr id="3" name="Content Placeholder 2"/>
          <p:cNvSpPr>
            <a:spLocks noGrp="1"/>
          </p:cNvSpPr>
          <p:nvPr>
            <p:ph idx="1"/>
          </p:nvPr>
        </p:nvSpPr>
        <p:spPr>
          <a:xfrm>
            <a:off x="404949" y="1303111"/>
            <a:ext cx="10990217" cy="5293632"/>
          </a:xfrm>
        </p:spPr>
        <p:txBody>
          <a:bodyPr/>
          <a:lstStyle/>
          <a:p>
            <a:pPr marL="514350" lvl="0" indent="-514350">
              <a:buFont typeface="+mj-lt"/>
              <a:buAutoNum type="arabicPeriod"/>
            </a:pPr>
            <a:r>
              <a:rPr lang="en-GB" dirty="0"/>
              <a:t>Ombudsman (2016). UK. The Ombudsman Motor B. W., Patent and Trademark Office.</a:t>
            </a:r>
          </a:p>
          <a:p>
            <a:pPr marL="514350" indent="-514350">
              <a:buFont typeface="+mj-lt"/>
              <a:buAutoNum type="arabicPeriod"/>
            </a:pPr>
            <a:r>
              <a:rPr lang="en-GB" dirty="0"/>
              <a:t> Chakra, A. (2017). U.S. Patent No. 6,330,499. Washington, DC: U.S. Patent and Trademark Office.</a:t>
            </a:r>
          </a:p>
          <a:p>
            <a:pPr marL="514350" lvl="0" indent="-514350">
              <a:buFont typeface="+mj-lt"/>
              <a:buAutoNum type="arabicPeriod"/>
            </a:pPr>
            <a:r>
              <a:rPr lang="en-US" dirty="0"/>
              <a:t>Sangiovanni-Vincentelli, A., &amp; Martin, G. (2001). Platform-based design and software design methodology for embedded systems. </a:t>
            </a:r>
            <a:r>
              <a:rPr lang="en-US" i="1" dirty="0"/>
              <a:t>IEEE Design &amp; Test of Computers</a:t>
            </a:r>
            <a:r>
              <a:rPr lang="en-US" dirty="0"/>
              <a:t>, </a:t>
            </a:r>
            <a:r>
              <a:rPr lang="en-US" i="1" dirty="0"/>
              <a:t>18</a:t>
            </a:r>
            <a:r>
              <a:rPr lang="en-US" dirty="0"/>
              <a:t>(6), 23-33.</a:t>
            </a:r>
          </a:p>
          <a:p>
            <a:pPr marL="514350" indent="-514350">
              <a:buFont typeface="+mj-lt"/>
              <a:buAutoNum type="arabicPeriod"/>
            </a:pPr>
            <a:r>
              <a:rPr lang="en-GB" dirty="0"/>
              <a:t>Fenzi. (1971). Washington, DC:US. Patent and Trademark Office.</a:t>
            </a:r>
          </a:p>
          <a:p>
            <a:pPr marL="514350" indent="-514350">
              <a:buFont typeface="+mj-lt"/>
              <a:buAutoNum type="arabicPeriod"/>
            </a:pPr>
            <a:endParaRPr lang="en-GB" dirty="0"/>
          </a:p>
          <a:p>
            <a:pPr marL="514350" indent="-514350">
              <a:buFont typeface="+mj-lt"/>
              <a:buAutoNum type="arabicPeriod"/>
            </a:pPr>
            <a:endParaRPr lang="en-US" dirty="0"/>
          </a:p>
          <a:p>
            <a:pPr marL="0" lvl="0" indent="0">
              <a:buNone/>
            </a:pPr>
            <a:endParaRPr lang="en-US" dirty="0"/>
          </a:p>
          <a:p>
            <a:pPr marL="514350" indent="-514350">
              <a:buFont typeface="+mj-lt"/>
              <a:buAutoNum type="arabicPeriod"/>
            </a:pPr>
            <a:endParaRPr lang="en-GB" dirty="0"/>
          </a:p>
          <a:p>
            <a:pPr marL="514350" indent="-514350">
              <a:buFont typeface="+mj-lt"/>
              <a:buAutoNum type="arabicPeriod"/>
            </a:pPr>
            <a:endParaRPr lang="en-US" dirty="0"/>
          </a:p>
          <a:p>
            <a:pPr marL="514350" lvl="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40761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6000" y="2508069"/>
            <a:ext cx="5284519" cy="3139321"/>
          </a:xfrm>
          <a:prstGeom prst="rect">
            <a:avLst/>
          </a:prstGeom>
          <a:noFill/>
        </p:spPr>
        <p:txBody>
          <a:bodyPr wrap="square" rtlCol="0">
            <a:spAutoFit/>
          </a:bodyPr>
          <a:lstStyle/>
          <a:p>
            <a:pPr algn="ctr"/>
            <a:r>
              <a:rPr lang="en-GB" sz="6600" dirty="0"/>
              <a:t>THANK YOU</a:t>
            </a:r>
          </a:p>
          <a:p>
            <a:pPr algn="ctr"/>
            <a:endParaRPr lang="en-GB" sz="6600" dirty="0"/>
          </a:p>
          <a:p>
            <a:pPr algn="ctr"/>
            <a:r>
              <a:rPr lang="en-GB" sz="6600" dirty="0"/>
              <a:t>THE END</a:t>
            </a:r>
          </a:p>
        </p:txBody>
      </p:sp>
    </p:spTree>
    <p:extLst>
      <p:ext uri="{BB962C8B-B14F-4D97-AF65-F5344CB8AC3E}">
        <p14:creationId xmlns:p14="http://schemas.microsoft.com/office/powerpoint/2010/main" val="264351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BACKGROUND OF THE STUDY</a:t>
            </a:r>
            <a:endParaRPr lang="en-US" b="1" dirty="0"/>
          </a:p>
        </p:txBody>
      </p:sp>
      <p:sp>
        <p:nvSpPr>
          <p:cNvPr id="3" name="Content Placeholder 2"/>
          <p:cNvSpPr>
            <a:spLocks noGrp="1"/>
          </p:cNvSpPr>
          <p:nvPr>
            <p:ph idx="1"/>
          </p:nvPr>
        </p:nvSpPr>
        <p:spPr/>
        <p:txBody>
          <a:bodyPr>
            <a:normAutofit fontScale="85000" lnSpcReduction="20000"/>
          </a:bodyPr>
          <a:lstStyle/>
          <a:p>
            <a:r>
              <a:rPr lang="en-GB" dirty="0"/>
              <a:t>Mobile auto mechanic finder is a mobile mechanic application that allows the user or the car owners to locate the nearest mechanic by sending service request to the mechanic by making a call.</a:t>
            </a:r>
          </a:p>
          <a:p>
            <a:r>
              <a:rPr lang="en-GB" dirty="0"/>
              <a:t>The </a:t>
            </a:r>
            <a:r>
              <a:rPr lang="en-GB" b="1" dirty="0"/>
              <a:t>motor ombudsman</a:t>
            </a:r>
            <a:r>
              <a:rPr lang="en-GB" dirty="0"/>
              <a:t> is a mobile auto mechanic that was initiated in the United Kingdom to help the car owners to get car services within a very short period of time immediately their cars break down. its offers services such as car servicing, car repairs, MOTs, tyres, exhaust and more. For a basic garage search a user just enters the town or postcode and click search. (Ombudsman, 2016)</a:t>
            </a:r>
            <a:endParaRPr lang="en-US" dirty="0"/>
          </a:p>
          <a:p>
            <a:r>
              <a:rPr lang="en-GB" b="1" dirty="0"/>
              <a:t> Autocurador (mangaluru)</a:t>
            </a:r>
            <a:r>
              <a:rPr lang="en-GB" dirty="0"/>
              <a:t> application was designed by students of NIT.K, India. Autocurador (Mangaluru) offers a wide range of services, right from engine servicing and wash through a network of service stations in that particular locality where the customer wants to book the service from and it does offer breakdown services and the best part is that it also offers pick and drop facility. (Chokra, 2017)</a:t>
            </a:r>
          </a:p>
          <a:p>
            <a:endParaRPr lang="en-US" dirty="0"/>
          </a:p>
          <a:p>
            <a:endParaRPr lang="en-US" dirty="0"/>
          </a:p>
        </p:txBody>
      </p:sp>
    </p:spTree>
    <p:extLst>
      <p:ext uri="{BB962C8B-B14F-4D97-AF65-F5344CB8AC3E}">
        <p14:creationId xmlns:p14="http://schemas.microsoft.com/office/powerpoint/2010/main" val="56663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14" y="365125"/>
            <a:ext cx="9459686" cy="1325563"/>
          </a:xfrm>
        </p:spPr>
        <p:txBody>
          <a:bodyPr>
            <a:normAutofit/>
          </a:bodyPr>
          <a:lstStyle/>
          <a:p>
            <a:pPr algn="ctr"/>
            <a:r>
              <a:rPr lang="en-GB" b="1" dirty="0"/>
              <a:t>BACKGROUND OF THE STUDY CONT’…...</a:t>
            </a:r>
            <a:endParaRPr lang="en-US" b="1" dirty="0"/>
          </a:p>
        </p:txBody>
      </p:sp>
      <p:sp>
        <p:nvSpPr>
          <p:cNvPr id="3" name="Content Placeholder 2"/>
          <p:cNvSpPr>
            <a:spLocks noGrp="1"/>
          </p:cNvSpPr>
          <p:nvPr>
            <p:ph idx="1"/>
          </p:nvPr>
        </p:nvSpPr>
        <p:spPr>
          <a:xfrm>
            <a:off x="838200" y="1410789"/>
            <a:ext cx="10515600" cy="5277394"/>
          </a:xfrm>
        </p:spPr>
        <p:txBody>
          <a:bodyPr>
            <a:normAutofit/>
          </a:bodyPr>
          <a:lstStyle/>
          <a:p>
            <a:r>
              <a:rPr lang="en-GB" dirty="0"/>
              <a:t>The problem with these web applications was, they require the user to have access to laptops and computer to get access to the services they require. These devices are cumbersome even to carry them while on transits. This is quite challenging and for this reason it makes the existing applications unreliable and inefficient to rely on.</a:t>
            </a:r>
            <a:endParaRPr lang="en-US" dirty="0"/>
          </a:p>
          <a:p>
            <a:r>
              <a:rPr lang="en-GB" dirty="0"/>
              <a:t>Therefore, mechanic finder has made this process efficient and reliable because the USER is required to  install the app to their phones in order to get connected. The user has to register and login to send service request to the mechanic at the comfort of their phones anywhere anytime.</a:t>
            </a:r>
            <a:endParaRPr lang="en-US" dirty="0"/>
          </a:p>
        </p:txBody>
      </p:sp>
    </p:spTree>
    <p:extLst>
      <p:ext uri="{BB962C8B-B14F-4D97-AF65-F5344CB8AC3E}">
        <p14:creationId xmlns:p14="http://schemas.microsoft.com/office/powerpoint/2010/main" val="366266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548" y="143056"/>
            <a:ext cx="5590903" cy="1325563"/>
          </a:xfrm>
        </p:spPr>
        <p:txBody>
          <a:bodyPr/>
          <a:lstStyle/>
          <a:p>
            <a:pPr algn="ctr"/>
            <a:r>
              <a:rPr lang="en-GB" b="1" dirty="0"/>
              <a:t>PROBLEM STATEMENT</a:t>
            </a:r>
            <a:endParaRPr lang="en-US" b="1" dirty="0"/>
          </a:p>
        </p:txBody>
      </p:sp>
      <p:sp>
        <p:nvSpPr>
          <p:cNvPr id="3" name="Content Placeholder 2"/>
          <p:cNvSpPr>
            <a:spLocks noGrp="1"/>
          </p:cNvSpPr>
          <p:nvPr>
            <p:ph idx="1"/>
          </p:nvPr>
        </p:nvSpPr>
        <p:spPr>
          <a:xfrm>
            <a:off x="838199" y="1014213"/>
            <a:ext cx="10515600" cy="5576405"/>
          </a:xfrm>
        </p:spPr>
        <p:txBody>
          <a:bodyPr>
            <a:normAutofit fontScale="92500" lnSpcReduction="10000"/>
          </a:bodyPr>
          <a:lstStyle/>
          <a:p>
            <a:r>
              <a:rPr lang="en-US" dirty="0"/>
              <a:t>The issue of cars breaking down along the highways is very unpredictable and therefore Kenyan highways is no exceptional. </a:t>
            </a:r>
            <a:r>
              <a:rPr lang="en-GB" dirty="0"/>
              <a:t>Long-distance drivers and any other persons on transit are in great danger when their trucks and cars breakdown. They will be stuck there for long time before being rescued or attended to.</a:t>
            </a:r>
            <a:endParaRPr lang="en-KE" dirty="0"/>
          </a:p>
          <a:p>
            <a:r>
              <a:rPr lang="en-GB" dirty="0"/>
              <a:t>The </a:t>
            </a:r>
            <a:r>
              <a:rPr lang="en-GB" b="1" dirty="0"/>
              <a:t>AA KENYA </a:t>
            </a:r>
            <a:r>
              <a:rPr lang="en-GB" dirty="0"/>
              <a:t>(Automobile association)is a system developed to mitigate the problem above but, It consumes a lot of data when laptops and computers are used, and memorizing the universal resource locator (URL) of the page is also a big issue. Personal computers are cumbersome even to carry while on transit. This issue actually make the existing application unreliable and inefficient to rely on.</a:t>
            </a:r>
            <a:endParaRPr lang="en-US" dirty="0"/>
          </a:p>
          <a:p>
            <a:r>
              <a:rPr lang="en-GB" dirty="0"/>
              <a:t>In response to this problem, a mobile application was developed to mitigate this problem, because everyone can easily access phones, phones are less expensive, economical for data usage and they are portable.</a:t>
            </a:r>
          </a:p>
          <a:p>
            <a:r>
              <a:rPr lang="en-GB" dirty="0"/>
              <a:t>The application enables users to locate a mechanic who  is within and gives the user the phone number and the full name of the available mechanic.</a:t>
            </a:r>
            <a:endParaRPr lang="en-US" dirty="0"/>
          </a:p>
          <a:p>
            <a:endParaRPr lang="en-US" dirty="0"/>
          </a:p>
        </p:txBody>
      </p:sp>
    </p:spTree>
    <p:extLst>
      <p:ext uri="{BB962C8B-B14F-4D97-AF65-F5344CB8AC3E}">
        <p14:creationId xmlns:p14="http://schemas.microsoft.com/office/powerpoint/2010/main" val="414643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 OBJECTIVES </a:t>
            </a:r>
            <a:br>
              <a:rPr lang="en-GB" b="1" dirty="0"/>
            </a:br>
            <a:endParaRPr lang="en-US" b="1" dirty="0"/>
          </a:p>
        </p:txBody>
      </p:sp>
      <p:sp>
        <p:nvSpPr>
          <p:cNvPr id="3" name="Content Placeholder 2"/>
          <p:cNvSpPr>
            <a:spLocks noGrp="1"/>
          </p:cNvSpPr>
          <p:nvPr>
            <p:ph idx="1"/>
          </p:nvPr>
        </p:nvSpPr>
        <p:spPr>
          <a:xfrm>
            <a:off x="838200" y="1799121"/>
            <a:ext cx="10515600" cy="969826"/>
          </a:xfrm>
        </p:spPr>
        <p:txBody>
          <a:bodyPr>
            <a:normAutofit lnSpcReduction="10000"/>
          </a:bodyPr>
          <a:lstStyle/>
          <a:p>
            <a:pPr marL="0" indent="0">
              <a:buNone/>
            </a:pPr>
            <a:r>
              <a:rPr lang="en-GB" dirty="0"/>
              <a:t>The general objective of the system was:</a:t>
            </a:r>
          </a:p>
          <a:p>
            <a:r>
              <a:rPr lang="en-GB" dirty="0"/>
              <a:t>To develop a mechanic finder application.</a:t>
            </a:r>
            <a:endParaRPr lang="en-US" dirty="0"/>
          </a:p>
        </p:txBody>
      </p:sp>
    </p:spTree>
    <p:extLst>
      <p:ext uri="{BB962C8B-B14F-4D97-AF65-F5344CB8AC3E}">
        <p14:creationId xmlns:p14="http://schemas.microsoft.com/office/powerpoint/2010/main" val="103436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OBJECTIVES CONT’……….</a:t>
            </a:r>
            <a:endParaRPr lang="en-US" b="1" dirty="0"/>
          </a:p>
        </p:txBody>
      </p:sp>
      <p:sp>
        <p:nvSpPr>
          <p:cNvPr id="3" name="Content Placeholder 2"/>
          <p:cNvSpPr>
            <a:spLocks noGrp="1"/>
          </p:cNvSpPr>
          <p:nvPr>
            <p:ph idx="1"/>
          </p:nvPr>
        </p:nvSpPr>
        <p:spPr/>
        <p:txBody>
          <a:bodyPr>
            <a:normAutofit/>
          </a:bodyPr>
          <a:lstStyle/>
          <a:p>
            <a:pPr marL="0" lvl="0" indent="0">
              <a:buNone/>
            </a:pPr>
            <a:r>
              <a:rPr lang="en-GB" b="1" dirty="0"/>
              <a:t>The specific objectives of the system were;</a:t>
            </a:r>
          </a:p>
          <a:p>
            <a:pPr lvl="0"/>
            <a:r>
              <a:rPr lang="en-GB" dirty="0"/>
              <a:t>To gather requirements that will help in the development of the Mechanic finder application.</a:t>
            </a:r>
            <a:endParaRPr lang="en-US" dirty="0"/>
          </a:p>
          <a:p>
            <a:pPr lvl="0"/>
            <a:r>
              <a:rPr lang="en-GB" dirty="0"/>
              <a:t>To analyse and design Mechanic finder application.</a:t>
            </a:r>
            <a:endParaRPr lang="en-US" dirty="0"/>
          </a:p>
          <a:p>
            <a:pPr lvl="0"/>
            <a:r>
              <a:rPr lang="en-GB" dirty="0"/>
              <a:t>To develop a application that is efficient and reliable to the customers.</a:t>
            </a:r>
            <a:endParaRPr lang="en-US" dirty="0"/>
          </a:p>
          <a:p>
            <a:pPr lvl="0"/>
            <a:r>
              <a:rPr lang="en-GB" dirty="0"/>
              <a:t>To implement and validate Mechanic finder application.</a:t>
            </a:r>
            <a:endParaRPr lang="en-US" dirty="0"/>
          </a:p>
          <a:p>
            <a:endParaRPr lang="en-US" dirty="0"/>
          </a:p>
        </p:txBody>
      </p:sp>
    </p:spTree>
    <p:extLst>
      <p:ext uri="{BB962C8B-B14F-4D97-AF65-F5344CB8AC3E}">
        <p14:creationId xmlns:p14="http://schemas.microsoft.com/office/powerpoint/2010/main" val="198390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JUSTIFICATION OF THE SYSTEM</a:t>
            </a:r>
            <a:endParaRPr lang="en-US" b="1" dirty="0"/>
          </a:p>
        </p:txBody>
      </p:sp>
      <p:sp>
        <p:nvSpPr>
          <p:cNvPr id="3" name="Content Placeholder 2"/>
          <p:cNvSpPr>
            <a:spLocks noGrp="1"/>
          </p:cNvSpPr>
          <p:nvPr>
            <p:ph idx="1"/>
          </p:nvPr>
        </p:nvSpPr>
        <p:spPr>
          <a:xfrm>
            <a:off x="718931" y="1690688"/>
            <a:ext cx="10515600" cy="4351338"/>
          </a:xfrm>
        </p:spPr>
        <p:txBody>
          <a:bodyPr>
            <a:normAutofit/>
          </a:bodyPr>
          <a:lstStyle/>
          <a:p>
            <a:pPr marL="0" indent="0">
              <a:buNone/>
            </a:pPr>
            <a:r>
              <a:rPr lang="en-GB" dirty="0"/>
              <a:t>The system has great benefits to the following;</a:t>
            </a:r>
            <a:endParaRPr lang="en-US" dirty="0"/>
          </a:p>
          <a:p>
            <a:r>
              <a:rPr lang="en-GB" b="1" dirty="0"/>
              <a:t>Car owner’s and the motorist</a:t>
            </a:r>
            <a:r>
              <a:rPr lang="en-GB" dirty="0"/>
              <a:t>; mechanic finder will provide real time communication and feedback between riders and the mechanic to improve service delivery.</a:t>
            </a:r>
            <a:endParaRPr lang="en-US" dirty="0"/>
          </a:p>
          <a:p>
            <a:r>
              <a:rPr lang="en-GB" b="1" dirty="0"/>
              <a:t>Country has a nation; </a:t>
            </a:r>
            <a:r>
              <a:rPr lang="en-GB" dirty="0"/>
              <a:t>A mechanic finder application has created job opportunities to large population of youth who have skills in mechanic because mechanic personnel are required in large number to help the entire population.</a:t>
            </a:r>
            <a:endParaRPr lang="en-US" dirty="0"/>
          </a:p>
          <a:p>
            <a:endParaRPr lang="en-US" dirty="0"/>
          </a:p>
        </p:txBody>
      </p:sp>
    </p:spTree>
    <p:extLst>
      <p:ext uri="{BB962C8B-B14F-4D97-AF65-F5344CB8AC3E}">
        <p14:creationId xmlns:p14="http://schemas.microsoft.com/office/powerpoint/2010/main" val="146484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29799"/>
            <a:ext cx="10515600" cy="1325563"/>
          </a:xfrm>
        </p:spPr>
        <p:txBody>
          <a:bodyPr/>
          <a:lstStyle/>
          <a:p>
            <a:pPr algn="ctr"/>
            <a:r>
              <a:rPr lang="en-GB" b="1" dirty="0"/>
              <a:t>RELATED EXISTING APPLICATION</a:t>
            </a:r>
            <a:endParaRPr lang="en-US" b="1" dirty="0"/>
          </a:p>
        </p:txBody>
      </p:sp>
      <p:sp>
        <p:nvSpPr>
          <p:cNvPr id="3" name="Content Placeholder 2"/>
          <p:cNvSpPr>
            <a:spLocks noGrp="1"/>
          </p:cNvSpPr>
          <p:nvPr>
            <p:ph idx="1"/>
          </p:nvPr>
        </p:nvSpPr>
        <p:spPr>
          <a:xfrm>
            <a:off x="827314" y="1355361"/>
            <a:ext cx="10515600" cy="5032375"/>
          </a:xfrm>
        </p:spPr>
        <p:txBody>
          <a:bodyPr>
            <a:normAutofit/>
          </a:bodyPr>
          <a:lstStyle/>
          <a:p>
            <a:r>
              <a:rPr lang="en-GB" dirty="0"/>
              <a:t>The </a:t>
            </a:r>
            <a:r>
              <a:rPr lang="en-GB" b="1" dirty="0"/>
              <a:t>motor ombudsman </a:t>
            </a:r>
            <a:r>
              <a:rPr lang="en-GB" dirty="0"/>
              <a:t>is a very powerful car service platform in the United Kingdom. This platform provides real time communication and feedback between the users and the car service station, it also provides varieties of car service therefore the consumer can minimise time wastage to locate other car service stations and they offer their services at a reasonable price.</a:t>
            </a:r>
          </a:p>
          <a:p>
            <a:r>
              <a:rPr lang="en-GB" b="1" dirty="0"/>
              <a:t>Automobile association of Kenya</a:t>
            </a:r>
            <a:r>
              <a:rPr lang="en-US" b="1" dirty="0"/>
              <a:t> </a:t>
            </a:r>
            <a:r>
              <a:rPr lang="en-US" dirty="0"/>
              <a:t>(AA Kenya ) it is web base system that deals with car service station in Kenya. It’s objectives and aims are to promote and safeguard the interests of motorists by providing information and advise about the purchase, maintenance and repair of vehicles, road mapping and the setting up of petrol depots.</a:t>
            </a:r>
          </a:p>
        </p:txBody>
      </p:sp>
    </p:spTree>
    <p:extLst>
      <p:ext uri="{BB962C8B-B14F-4D97-AF65-F5344CB8AC3E}">
        <p14:creationId xmlns:p14="http://schemas.microsoft.com/office/powerpoint/2010/main" val="60556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RESEARCH METHODOLOGY</a:t>
            </a:r>
            <a:endParaRPr lang="en-US" b="1" dirty="0"/>
          </a:p>
        </p:txBody>
      </p:sp>
      <p:sp>
        <p:nvSpPr>
          <p:cNvPr id="3" name="Content Placeholder 2"/>
          <p:cNvSpPr>
            <a:spLocks noGrp="1"/>
          </p:cNvSpPr>
          <p:nvPr>
            <p:ph idx="1"/>
          </p:nvPr>
        </p:nvSpPr>
        <p:spPr/>
        <p:txBody>
          <a:bodyPr/>
          <a:lstStyle/>
          <a:p>
            <a:r>
              <a:rPr lang="en-GB" b="1" dirty="0"/>
              <a:t>The system was developed using the iterative and incremental development</a:t>
            </a:r>
            <a:r>
              <a:rPr lang="en-GB" dirty="0"/>
              <a:t>.  The basic idea behind this method is to develop a system through a repeated cycles and in smaller portions at a time, allowing software developer to take advantage of what was learned during development of earlier parts of the system. where possible key steps in the process start with simple implementation of subset of the software requirements and iteratively enhances the evolving versions until the full system is implemented.</a:t>
            </a:r>
            <a:endParaRPr lang="en-US" dirty="0"/>
          </a:p>
          <a:p>
            <a:endParaRPr lang="en-US" dirty="0"/>
          </a:p>
        </p:txBody>
      </p:sp>
    </p:spTree>
    <p:extLst>
      <p:ext uri="{BB962C8B-B14F-4D97-AF65-F5344CB8AC3E}">
        <p14:creationId xmlns:p14="http://schemas.microsoft.com/office/powerpoint/2010/main" val="203346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1335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MOBILE MECHANIC FINDER APPLICATION</vt:lpstr>
      <vt:lpstr>BACKGROUND OF THE STUDY</vt:lpstr>
      <vt:lpstr>BACKGROUND OF THE STUDY CONT’…...</vt:lpstr>
      <vt:lpstr>PROBLEM STATEMENT</vt:lpstr>
      <vt:lpstr> OBJECTIVES  </vt:lpstr>
      <vt:lpstr>OBJECTIVES CONT’……….</vt:lpstr>
      <vt:lpstr>JUSTIFICATION OF THE SYSTEM</vt:lpstr>
      <vt:lpstr>RELATED EXISTING APPLICATION</vt:lpstr>
      <vt:lpstr>RESEARCH METHODOLOGY</vt:lpstr>
      <vt:lpstr>RESEARCH METHODOLOGY CONT’ ITERATIVE MODEL DESIGN</vt:lpstr>
      <vt:lpstr> SPECIFIC  OBJECTIVES ACHIEVEMENT</vt:lpstr>
      <vt:lpstr>SPECIFIC OBJECTIVES ACHEIVEMENT CONT’…</vt:lpstr>
      <vt:lpstr>SPECIFIC OBJECTIVES ACHIEVEMENT CONT’…</vt:lpstr>
      <vt:lpstr>SPECIFIC OBJECTIVES ACHIEVEMENT CONT’..</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BASED AUTO MECHANIC APP WITH USSD OPTION</dc:title>
  <dc:creator>Windows User</dc:creator>
  <cp:lastModifiedBy>Windows User</cp:lastModifiedBy>
  <cp:revision>233</cp:revision>
  <dcterms:created xsi:type="dcterms:W3CDTF">2018-11-26T15:45:47Z</dcterms:created>
  <dcterms:modified xsi:type="dcterms:W3CDTF">2019-04-10T22:37:43Z</dcterms:modified>
</cp:coreProperties>
</file>