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9" r:id="rId3"/>
    <p:sldId id="262" r:id="rId4"/>
    <p:sldId id="263" r:id="rId5"/>
    <p:sldId id="258" r:id="rId6"/>
    <p:sldId id="260" r:id="rId7"/>
    <p:sldId id="266" r:id="rId8"/>
    <p:sldId id="267" r:id="rId9"/>
    <p:sldId id="261" r:id="rId10"/>
    <p:sldId id="264" r:id="rId11"/>
    <p:sldId id="270" r:id="rId12"/>
    <p:sldId id="269" r:id="rId13"/>
    <p:sldId id="268" r:id="rId14"/>
    <p:sldId id="271"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26573F-9F71-4C8E-BD27-934BA38D2CB7}"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30910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26573F-9F71-4C8E-BD27-934BA38D2CB7}"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420501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26573F-9F71-4C8E-BD27-934BA38D2CB7}"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145807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26573F-9F71-4C8E-BD27-934BA38D2CB7}"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148689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26573F-9F71-4C8E-BD27-934BA38D2CB7}"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150933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26573F-9F71-4C8E-BD27-934BA38D2CB7}"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249951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26573F-9F71-4C8E-BD27-934BA38D2CB7}"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273588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26573F-9F71-4C8E-BD27-934BA38D2CB7}"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2742382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6573F-9F71-4C8E-BD27-934BA38D2CB7}"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1230414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26573F-9F71-4C8E-BD27-934BA38D2CB7}"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114296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26573F-9F71-4C8E-BD27-934BA38D2CB7}"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288908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6573F-9F71-4C8E-BD27-934BA38D2CB7}" type="datetimeFigureOut">
              <a:rPr lang="en-US" smtClean="0"/>
              <a:t>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B5059-E78C-40A0-BF98-E68230ECEA01}" type="slidenum">
              <a:rPr lang="en-US" smtClean="0"/>
              <a:t>‹#›</a:t>
            </a:fld>
            <a:endParaRPr lang="en-US"/>
          </a:p>
        </p:txBody>
      </p:sp>
    </p:spTree>
    <p:extLst>
      <p:ext uri="{BB962C8B-B14F-4D97-AF65-F5344CB8AC3E}">
        <p14:creationId xmlns:p14="http://schemas.microsoft.com/office/powerpoint/2010/main" val="853158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MOBILE AUTO MECHANIC FINDER APPLICATION</a:t>
            </a:r>
            <a:endParaRPr lang="en-US" b="1" dirty="0"/>
          </a:p>
        </p:txBody>
      </p:sp>
      <p:sp>
        <p:nvSpPr>
          <p:cNvPr id="3" name="Content Placeholder 2"/>
          <p:cNvSpPr>
            <a:spLocks noGrp="1"/>
          </p:cNvSpPr>
          <p:nvPr>
            <p:ph idx="1"/>
          </p:nvPr>
        </p:nvSpPr>
        <p:spPr>
          <a:xfrm>
            <a:off x="838200" y="1316174"/>
            <a:ext cx="10515600" cy="4351338"/>
          </a:xfrm>
        </p:spPr>
        <p:txBody>
          <a:bodyPr/>
          <a:lstStyle/>
          <a:p>
            <a:pPr marL="0" indent="0" algn="ctr">
              <a:buNone/>
            </a:pPr>
            <a:endParaRPr lang="en-GB" dirty="0"/>
          </a:p>
          <a:p>
            <a:pPr marL="0" indent="0" algn="ctr">
              <a:buNone/>
            </a:pPr>
            <a:endParaRPr lang="en-GB" dirty="0" smtClean="0"/>
          </a:p>
          <a:p>
            <a:pPr marL="0" indent="0" algn="ctr">
              <a:buNone/>
            </a:pPr>
            <a:r>
              <a:rPr lang="en-GB" b="1" dirty="0" smtClean="0"/>
              <a:t>SC212/0743/2015</a:t>
            </a:r>
          </a:p>
          <a:p>
            <a:pPr marL="0" indent="0" algn="ctr">
              <a:buNone/>
            </a:pPr>
            <a:endParaRPr lang="en-GB" b="1" dirty="0" smtClean="0"/>
          </a:p>
          <a:p>
            <a:pPr marL="0" indent="0" algn="ctr">
              <a:buNone/>
            </a:pPr>
            <a:r>
              <a:rPr lang="en-GB" b="1" dirty="0" smtClean="0"/>
              <a:t>BSC SOFTWARE ENGINEERING</a:t>
            </a:r>
          </a:p>
          <a:p>
            <a:pPr marL="0" indent="0" algn="ctr">
              <a:buNone/>
            </a:pPr>
            <a:endParaRPr lang="en-GB" b="1" dirty="0"/>
          </a:p>
          <a:p>
            <a:pPr marL="0" indent="0" algn="ctr">
              <a:buNone/>
            </a:pPr>
            <a:endParaRPr lang="en-GB" b="1" dirty="0" smtClean="0"/>
          </a:p>
          <a:p>
            <a:pPr marL="0" indent="0" algn="ctr">
              <a:buNone/>
            </a:pPr>
            <a:r>
              <a:rPr lang="en-GB" b="1" dirty="0" smtClean="0"/>
              <a:t>DECEMBER,2018</a:t>
            </a:r>
          </a:p>
        </p:txBody>
      </p:sp>
    </p:spTree>
    <p:extLst>
      <p:ext uri="{BB962C8B-B14F-4D97-AF65-F5344CB8AC3E}">
        <p14:creationId xmlns:p14="http://schemas.microsoft.com/office/powerpoint/2010/main" val="1837847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RESEARCH METHODOLOGY CONT’</a:t>
            </a:r>
            <a:br>
              <a:rPr lang="en-GB" b="1" dirty="0" smtClean="0"/>
            </a:br>
            <a:r>
              <a:rPr lang="en-GB" b="1" dirty="0" smtClean="0"/>
              <a:t>ITERATIVE MODEL DESIGN</a:t>
            </a:r>
            <a:endParaRPr lang="en-US" b="1" dirty="0"/>
          </a:p>
        </p:txBody>
      </p:sp>
      <p:sp>
        <p:nvSpPr>
          <p:cNvPr id="5" name="Content Placeholder 4"/>
          <p:cNvSpPr>
            <a:spLocks noGrp="1"/>
          </p:cNvSpPr>
          <p:nvPr>
            <p:ph idx="1"/>
          </p:nvPr>
        </p:nvSpPr>
        <p:spPr>
          <a:xfrm>
            <a:off x="838199" y="1825624"/>
            <a:ext cx="10813869" cy="5032375"/>
          </a:xfrm>
        </p:spPr>
        <p:txBody>
          <a:bodyPr/>
          <a:lstStyle/>
          <a:p>
            <a:r>
              <a:rPr lang="en-GB" dirty="0"/>
              <a:t>The reason this study employs this model in the development of the mechanic finder is that, it’s working functionality can be developed quickly and early in the life cycle, results can be obtained early and periodically, parallel development can be </a:t>
            </a:r>
            <a:r>
              <a:rPr lang="en-GB" dirty="0" smtClean="0"/>
              <a:t>planned, the </a:t>
            </a:r>
            <a:r>
              <a:rPr lang="en-GB" dirty="0"/>
              <a:t>progress can be measured </a:t>
            </a:r>
            <a:r>
              <a:rPr lang="en-GB" dirty="0" smtClean="0"/>
              <a:t>and its </a:t>
            </a:r>
            <a:r>
              <a:rPr lang="en-GB" dirty="0"/>
              <a:t>less costly to change the scope</a:t>
            </a:r>
            <a:r>
              <a:rPr lang="en-GB" dirty="0" smtClean="0"/>
              <a:t>.</a:t>
            </a:r>
            <a:endParaRPr lang="en-US" dirty="0"/>
          </a:p>
          <a:p>
            <a:pPr marL="0" indent="0">
              <a:buNone/>
            </a:pPr>
            <a:endParaRPr lang="en-GB" dirty="0" smtClean="0"/>
          </a:p>
        </p:txBody>
      </p:sp>
      <p:pic>
        <p:nvPicPr>
          <p:cNvPr id="6" name="Picture 5" descr="SDLC Iterative Model"/>
          <p:cNvPicPr/>
          <p:nvPr/>
        </p:nvPicPr>
        <p:blipFill>
          <a:blip r:embed="rId2">
            <a:extLst>
              <a:ext uri="{28A0092B-C50C-407E-A947-70E740481C1C}">
                <a14:useLocalDpi xmlns:a14="http://schemas.microsoft.com/office/drawing/2010/main" val="0"/>
              </a:ext>
            </a:extLst>
          </a:blip>
          <a:srcRect/>
          <a:stretch>
            <a:fillRect/>
          </a:stretch>
        </p:blipFill>
        <p:spPr bwMode="auto">
          <a:xfrm>
            <a:off x="1463041" y="3901571"/>
            <a:ext cx="8151222" cy="2721292"/>
          </a:xfrm>
          <a:prstGeom prst="rect">
            <a:avLst/>
          </a:prstGeom>
          <a:noFill/>
          <a:ln>
            <a:noFill/>
          </a:ln>
        </p:spPr>
      </p:pic>
    </p:spTree>
    <p:extLst>
      <p:ext uri="{BB962C8B-B14F-4D97-AF65-F5344CB8AC3E}">
        <p14:creationId xmlns:p14="http://schemas.microsoft.com/office/powerpoint/2010/main" val="2647094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APPENDIX I QUESTIONNAIRE</a:t>
            </a:r>
            <a:endParaRPr lang="en-US" b="1" dirty="0"/>
          </a:p>
        </p:txBody>
      </p:sp>
      <p:sp>
        <p:nvSpPr>
          <p:cNvPr id="3" name="Content Placeholder 2"/>
          <p:cNvSpPr>
            <a:spLocks noGrp="1"/>
          </p:cNvSpPr>
          <p:nvPr>
            <p:ph idx="1"/>
          </p:nvPr>
        </p:nvSpPr>
        <p:spPr>
          <a:xfrm>
            <a:off x="300445" y="1254034"/>
            <a:ext cx="11756571" cy="5460275"/>
          </a:xfrm>
        </p:spPr>
        <p:txBody>
          <a:bodyPr>
            <a:normAutofit fontScale="62500" lnSpcReduction="20000"/>
          </a:bodyPr>
          <a:lstStyle/>
          <a:p>
            <a:pPr marL="0" indent="0">
              <a:buNone/>
            </a:pPr>
            <a:endParaRPr lang="en-US" dirty="0"/>
          </a:p>
          <a:p>
            <a:pPr marL="0" indent="0" fontAlgn="base">
              <a:buNone/>
            </a:pPr>
            <a:r>
              <a:rPr lang="en-US" b="1" dirty="0"/>
              <a:t>Directions: Please try to answer this question genuinely.</a:t>
            </a:r>
          </a:p>
          <a:p>
            <a:pPr marL="0" indent="0" fontAlgn="base">
              <a:buNone/>
            </a:pPr>
            <a:r>
              <a:rPr lang="en-US" dirty="0" smtClean="0"/>
              <a:t>I </a:t>
            </a:r>
            <a:r>
              <a:rPr lang="en-US" b="1" dirty="0"/>
              <a:t>Please fill in your details here</a:t>
            </a:r>
            <a:r>
              <a:rPr lang="en-US" dirty="0"/>
              <a:t>, (notes; your data will not be disclosed to anyone else. </a:t>
            </a:r>
            <a:r>
              <a:rPr lang="en-US" dirty="0" smtClean="0"/>
              <a:t>Your privacy </a:t>
            </a:r>
            <a:r>
              <a:rPr lang="en-US" dirty="0"/>
              <a:t>is our esteem concern)</a:t>
            </a:r>
          </a:p>
          <a:p>
            <a:pPr marL="0" indent="0" fontAlgn="base">
              <a:buNone/>
            </a:pPr>
            <a:r>
              <a:rPr lang="en-US" dirty="0" smtClean="0"/>
              <a:t>       Name</a:t>
            </a:r>
            <a:r>
              <a:rPr lang="en-US" dirty="0"/>
              <a:t>: </a:t>
            </a:r>
          </a:p>
          <a:p>
            <a:pPr marL="0" indent="0" fontAlgn="base">
              <a:buNone/>
            </a:pPr>
            <a:r>
              <a:rPr lang="en-US" dirty="0" smtClean="0"/>
              <a:t>       Age: </a:t>
            </a:r>
          </a:p>
          <a:p>
            <a:pPr marL="0" indent="0" fontAlgn="base">
              <a:buNone/>
            </a:pPr>
            <a:r>
              <a:rPr lang="en-US" dirty="0" smtClean="0"/>
              <a:t>       Gender:</a:t>
            </a:r>
          </a:p>
          <a:p>
            <a:pPr marL="0" indent="0" fontAlgn="base">
              <a:buNone/>
            </a:pPr>
            <a:r>
              <a:rPr lang="en-US" dirty="0" smtClean="0"/>
              <a:t>       Email </a:t>
            </a:r>
            <a:r>
              <a:rPr lang="en-US" dirty="0"/>
              <a:t>Address:  </a:t>
            </a:r>
          </a:p>
          <a:p>
            <a:pPr marL="0" indent="0" fontAlgn="base">
              <a:buNone/>
            </a:pPr>
            <a:r>
              <a:rPr lang="en-US" dirty="0"/>
              <a:t> </a:t>
            </a:r>
            <a:r>
              <a:rPr lang="en-US" b="1" dirty="0"/>
              <a:t>Questions</a:t>
            </a:r>
          </a:p>
          <a:p>
            <a:pPr marL="0" indent="0" fontAlgn="base">
              <a:buNone/>
            </a:pPr>
            <a:r>
              <a:rPr lang="en-US" dirty="0"/>
              <a:t>Q1: what is your experience riding on Kenyan roads?</a:t>
            </a:r>
          </a:p>
          <a:p>
            <a:pPr marL="0" indent="0" fontAlgn="base">
              <a:buNone/>
            </a:pPr>
            <a:r>
              <a:rPr lang="en-US" dirty="0"/>
              <a:t>Q2: Have you ever got </a:t>
            </a:r>
            <a:r>
              <a:rPr lang="en-US" dirty="0" smtClean="0"/>
              <a:t>stuck </a:t>
            </a:r>
            <a:r>
              <a:rPr lang="en-US" dirty="0"/>
              <a:t>on the road due to car breakdown for long hours without being attended to?</a:t>
            </a:r>
          </a:p>
          <a:p>
            <a:pPr marL="0" indent="0" fontAlgn="base">
              <a:buNone/>
            </a:pPr>
            <a:r>
              <a:rPr lang="en-US" dirty="0"/>
              <a:t>□ Yes □ No</a:t>
            </a:r>
          </a:p>
          <a:p>
            <a:pPr marL="0" indent="0" fontAlgn="base">
              <a:buNone/>
            </a:pPr>
            <a:r>
              <a:rPr lang="en-US" dirty="0"/>
              <a:t>If yes? Please gives us a reason why?</a:t>
            </a:r>
          </a:p>
          <a:p>
            <a:pPr marL="0" indent="0" fontAlgn="base">
              <a:buNone/>
            </a:pPr>
            <a:r>
              <a:rPr lang="en-US" dirty="0"/>
              <a:t>Q3: How would you like this problem to be solved?</a:t>
            </a:r>
          </a:p>
          <a:p>
            <a:pPr marL="0" indent="0" fontAlgn="base">
              <a:buNone/>
            </a:pPr>
            <a:r>
              <a:rPr lang="en-US" dirty="0"/>
              <a:t>Q4: Do you think coming up with a mobile application to locate a mechanic will do better in solving this problem?</a:t>
            </a:r>
          </a:p>
          <a:p>
            <a:pPr marL="0" indent="0" fontAlgn="base">
              <a:buNone/>
            </a:pPr>
            <a:r>
              <a:rPr lang="en-US" dirty="0"/>
              <a:t>□ Yes □ </a:t>
            </a:r>
            <a:r>
              <a:rPr lang="en-US" dirty="0" smtClean="0"/>
              <a:t>No. if yes, why?</a:t>
            </a:r>
            <a:endParaRPr lang="en-US" dirty="0"/>
          </a:p>
          <a:p>
            <a:pPr marL="0" indent="0" fontAlgn="base">
              <a:buNone/>
            </a:pPr>
            <a:r>
              <a:rPr lang="en-US" dirty="0"/>
              <a:t> </a:t>
            </a:r>
            <a:r>
              <a:rPr lang="en-US" b="1" dirty="0"/>
              <a:t>Thank you for sharing your thoughts with us</a:t>
            </a:r>
            <a:r>
              <a:rPr lang="en-US" b="1" dirty="0" smtClean="0"/>
              <a:t>.</a:t>
            </a:r>
            <a:r>
              <a:rPr lang="en-US" dirty="0"/>
              <a:t> </a:t>
            </a:r>
          </a:p>
          <a:p>
            <a:pPr marL="0" indent="0">
              <a:buNone/>
            </a:pPr>
            <a:endParaRPr lang="en-US" dirty="0"/>
          </a:p>
        </p:txBody>
      </p:sp>
    </p:spTree>
    <p:extLst>
      <p:ext uri="{BB962C8B-B14F-4D97-AF65-F5344CB8AC3E}">
        <p14:creationId xmlns:p14="http://schemas.microsoft.com/office/powerpoint/2010/main" val="3442186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5582"/>
            <a:ext cx="10515600" cy="1325563"/>
          </a:xfrm>
        </p:spPr>
        <p:txBody>
          <a:bodyPr/>
          <a:lstStyle/>
          <a:p>
            <a:r>
              <a:rPr lang="en-GB" b="1" dirty="0" smtClean="0"/>
              <a:t>APPENDIX II PROJECT BUDGET</a:t>
            </a:r>
            <a:endParaRPr lang="en-US" b="1" dirty="0"/>
          </a:p>
        </p:txBody>
      </p:sp>
      <p:sp>
        <p:nvSpPr>
          <p:cNvPr id="8" name="Rectangle 2"/>
          <p:cNvSpPr>
            <a:spLocks noChangeArrowheads="1"/>
          </p:cNvSpPr>
          <p:nvPr/>
        </p:nvSpPr>
        <p:spPr bwMode="auto">
          <a:xfrm>
            <a:off x="-3838425" y="0"/>
            <a:ext cx="2120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38253647"/>
              </p:ext>
            </p:extLst>
          </p:nvPr>
        </p:nvGraphicFramePr>
        <p:xfrm>
          <a:off x="457201" y="662782"/>
          <a:ext cx="8982633" cy="5631113"/>
        </p:xfrm>
        <a:graphic>
          <a:graphicData uri="http://schemas.openxmlformats.org/drawingml/2006/table">
            <a:tbl>
              <a:tblPr firstRow="1" bandRow="1">
                <a:tableStyleId>{5C22544A-7EE6-4342-B048-85BDC9FD1C3A}</a:tableStyleId>
              </a:tblPr>
              <a:tblGrid>
                <a:gridCol w="2994211">
                  <a:extLst>
                    <a:ext uri="{9D8B030D-6E8A-4147-A177-3AD203B41FA5}">
                      <a16:colId xmlns:a16="http://schemas.microsoft.com/office/drawing/2014/main" val="4143858420"/>
                    </a:ext>
                  </a:extLst>
                </a:gridCol>
                <a:gridCol w="2994211">
                  <a:extLst>
                    <a:ext uri="{9D8B030D-6E8A-4147-A177-3AD203B41FA5}">
                      <a16:colId xmlns:a16="http://schemas.microsoft.com/office/drawing/2014/main" val="1132952462"/>
                    </a:ext>
                  </a:extLst>
                </a:gridCol>
                <a:gridCol w="2994211">
                  <a:extLst>
                    <a:ext uri="{9D8B030D-6E8A-4147-A177-3AD203B41FA5}">
                      <a16:colId xmlns:a16="http://schemas.microsoft.com/office/drawing/2014/main" val="1690141088"/>
                    </a:ext>
                  </a:extLst>
                </a:gridCol>
              </a:tblGrid>
              <a:tr h="332300">
                <a:tc>
                  <a:txBody>
                    <a:bodyPr/>
                    <a:lstStyle/>
                    <a:p>
                      <a:r>
                        <a:rPr lang="en-GB" dirty="0" smtClean="0"/>
                        <a:t>                  </a:t>
                      </a:r>
                      <a:r>
                        <a:rPr lang="en-GB" dirty="0" smtClean="0">
                          <a:solidFill>
                            <a:schemeClr val="tx1"/>
                          </a:solidFill>
                        </a:rPr>
                        <a:t>items</a:t>
                      </a:r>
                      <a:r>
                        <a:rPr lang="en-GB" baseline="0" dirty="0" smtClean="0">
                          <a:solidFill>
                            <a:schemeClr val="tx1"/>
                          </a:solidFill>
                        </a:rPr>
                        <a:t> </a:t>
                      </a:r>
                      <a:endParaRPr lang="en-US" dirty="0"/>
                    </a:p>
                  </a:txBody>
                  <a:tcPr/>
                </a:tc>
                <a:tc>
                  <a:txBody>
                    <a:bodyPr/>
                    <a:lstStyle/>
                    <a:p>
                      <a:r>
                        <a:rPr lang="en-GB" dirty="0" smtClean="0"/>
                        <a:t>             number of items</a:t>
                      </a:r>
                      <a:endParaRPr lang="en-US" dirty="0"/>
                    </a:p>
                  </a:txBody>
                  <a:tcPr/>
                </a:tc>
                <a:tc>
                  <a:txBody>
                    <a:bodyPr/>
                    <a:lstStyle/>
                    <a:p>
                      <a:r>
                        <a:rPr lang="en-GB" dirty="0" smtClean="0"/>
                        <a:t>    RATES</a:t>
                      </a:r>
                      <a:r>
                        <a:rPr lang="en-GB" baseline="0" dirty="0" smtClean="0"/>
                        <a:t> PER ITEM</a:t>
                      </a:r>
                      <a:endParaRPr lang="en-US" dirty="0"/>
                    </a:p>
                  </a:txBody>
                  <a:tcPr/>
                </a:tc>
                <a:extLst>
                  <a:ext uri="{0D108BD9-81ED-4DB2-BD59-A6C34878D82A}">
                    <a16:rowId xmlns:a16="http://schemas.microsoft.com/office/drawing/2014/main" val="2335409718"/>
                  </a:ext>
                </a:extLst>
              </a:tr>
              <a:tr h="1472611">
                <a:tc>
                  <a:txBody>
                    <a:bodyPr/>
                    <a:lstStyle/>
                    <a:p>
                      <a:r>
                        <a:rPr lang="en-GB" dirty="0" smtClean="0"/>
                        <a:t>          software cost</a:t>
                      </a:r>
                    </a:p>
                    <a:p>
                      <a:r>
                        <a:rPr lang="en-GB" dirty="0" smtClean="0"/>
                        <a:t>1.Operating</a:t>
                      </a:r>
                      <a:r>
                        <a:rPr lang="en-GB" baseline="0" dirty="0" smtClean="0"/>
                        <a:t> system</a:t>
                      </a:r>
                    </a:p>
                    <a:p>
                      <a:r>
                        <a:rPr lang="en-GB" baseline="0" dirty="0" smtClean="0"/>
                        <a:t>2.Android studio</a:t>
                      </a:r>
                    </a:p>
                    <a:p>
                      <a:r>
                        <a:rPr lang="en-GB" baseline="0" dirty="0" smtClean="0"/>
                        <a:t>3.Database user license(firebase premium)</a:t>
                      </a:r>
                      <a:endParaRPr lang="en-GB" dirty="0" smtClean="0"/>
                    </a:p>
                  </a:txBody>
                  <a:tcPr/>
                </a:tc>
                <a:tc>
                  <a:txBody>
                    <a:bodyPr/>
                    <a:lstStyle/>
                    <a:p>
                      <a:endParaRPr lang="en-GB" dirty="0" smtClean="0"/>
                    </a:p>
                    <a:p>
                      <a:r>
                        <a:rPr lang="en-GB" dirty="0" smtClean="0"/>
                        <a:t>1</a:t>
                      </a:r>
                      <a:endParaRPr lang="en-GB" dirty="0" smtClean="0"/>
                    </a:p>
                    <a:p>
                      <a:r>
                        <a:rPr lang="en-GB" dirty="0" smtClean="0"/>
                        <a:t>0</a:t>
                      </a:r>
                    </a:p>
                    <a:p>
                      <a:r>
                        <a:rPr lang="en-GB" dirty="0" smtClean="0"/>
                        <a:t>1</a:t>
                      </a:r>
                      <a:endParaRPr lang="en-US" dirty="0"/>
                    </a:p>
                  </a:txBody>
                  <a:tcPr/>
                </a:tc>
                <a:tc>
                  <a:txBody>
                    <a:bodyPr/>
                    <a:lstStyle/>
                    <a:p>
                      <a:endParaRPr lang="en-GB" dirty="0" smtClean="0"/>
                    </a:p>
                    <a:p>
                      <a:r>
                        <a:rPr lang="en-GB" dirty="0" smtClean="0"/>
                        <a:t>1500</a:t>
                      </a:r>
                      <a:endParaRPr lang="en-GB" dirty="0" smtClean="0"/>
                    </a:p>
                    <a:p>
                      <a:r>
                        <a:rPr lang="en-GB" dirty="0" smtClean="0"/>
                        <a:t>0</a:t>
                      </a:r>
                      <a:endParaRPr lang="en-GB" dirty="0" smtClean="0"/>
                    </a:p>
                    <a:p>
                      <a:r>
                        <a:rPr lang="en-GB" dirty="0" smtClean="0"/>
                        <a:t>1000</a:t>
                      </a:r>
                      <a:endParaRPr lang="en-US" dirty="0"/>
                    </a:p>
                  </a:txBody>
                  <a:tcPr/>
                </a:tc>
                <a:extLst>
                  <a:ext uri="{0D108BD9-81ED-4DB2-BD59-A6C34878D82A}">
                    <a16:rowId xmlns:a16="http://schemas.microsoft.com/office/drawing/2014/main" val="3806562871"/>
                  </a:ext>
                </a:extLst>
              </a:tr>
              <a:tr h="1598182">
                <a:tc>
                  <a:txBody>
                    <a:bodyPr/>
                    <a:lstStyle/>
                    <a:p>
                      <a:r>
                        <a:rPr lang="en-GB" dirty="0" smtClean="0"/>
                        <a:t>           hardware costs</a:t>
                      </a:r>
                    </a:p>
                    <a:p>
                      <a:r>
                        <a:rPr lang="en-GB" dirty="0" smtClean="0"/>
                        <a:t> 1. PC’s</a:t>
                      </a:r>
                    </a:p>
                    <a:p>
                      <a:r>
                        <a:rPr lang="en-GB" dirty="0" smtClean="0"/>
                        <a:t>  2. Additional memory</a:t>
                      </a:r>
                    </a:p>
                    <a:p>
                      <a:r>
                        <a:rPr lang="en-GB" dirty="0" smtClean="0"/>
                        <a:t>  3 .back up devices</a:t>
                      </a:r>
                    </a:p>
                    <a:p>
                      <a:r>
                        <a:rPr lang="en-GB" baseline="0" dirty="0" smtClean="0"/>
                        <a:t>  4  .disk storage</a:t>
                      </a:r>
                    </a:p>
                  </a:txBody>
                  <a:tcPr/>
                </a:tc>
                <a:tc>
                  <a:txBody>
                    <a:bodyPr/>
                    <a:lstStyle/>
                    <a:p>
                      <a:endParaRPr lang="en-GB" dirty="0" smtClean="0"/>
                    </a:p>
                    <a:p>
                      <a:r>
                        <a:rPr lang="en-GB" dirty="0" smtClean="0"/>
                        <a:t>1</a:t>
                      </a:r>
                      <a:endParaRPr lang="en-GB" dirty="0" smtClean="0"/>
                    </a:p>
                    <a:p>
                      <a:r>
                        <a:rPr lang="en-GB" dirty="0" smtClean="0"/>
                        <a:t>1</a:t>
                      </a:r>
                    </a:p>
                    <a:p>
                      <a:r>
                        <a:rPr lang="en-GB" dirty="0" smtClean="0"/>
                        <a:t>1</a:t>
                      </a:r>
                    </a:p>
                    <a:p>
                      <a:r>
                        <a:rPr lang="en-GB" dirty="0" smtClean="0"/>
                        <a:t>1</a:t>
                      </a:r>
                      <a:endParaRPr lang="en-US" dirty="0"/>
                    </a:p>
                  </a:txBody>
                  <a:tcPr/>
                </a:tc>
                <a:tc>
                  <a:txBody>
                    <a:bodyPr/>
                    <a:lstStyle/>
                    <a:p>
                      <a:endParaRPr lang="en-GB" dirty="0" smtClean="0"/>
                    </a:p>
                    <a:p>
                      <a:r>
                        <a:rPr lang="en-GB" dirty="0" smtClean="0"/>
                        <a:t>40000</a:t>
                      </a:r>
                      <a:endParaRPr lang="en-GB" dirty="0" smtClean="0"/>
                    </a:p>
                    <a:p>
                      <a:r>
                        <a:rPr lang="en-GB" dirty="0" smtClean="0"/>
                        <a:t>1500</a:t>
                      </a:r>
                    </a:p>
                    <a:p>
                      <a:r>
                        <a:rPr lang="en-GB" dirty="0" smtClean="0"/>
                        <a:t>2000</a:t>
                      </a:r>
                    </a:p>
                    <a:p>
                      <a:r>
                        <a:rPr lang="en-GB" dirty="0" smtClean="0"/>
                        <a:t>1000</a:t>
                      </a:r>
                      <a:endParaRPr lang="en-US" dirty="0"/>
                    </a:p>
                  </a:txBody>
                  <a:tcPr/>
                </a:tc>
                <a:extLst>
                  <a:ext uri="{0D108BD9-81ED-4DB2-BD59-A6C34878D82A}">
                    <a16:rowId xmlns:a16="http://schemas.microsoft.com/office/drawing/2014/main" val="4134055824"/>
                  </a:ext>
                </a:extLst>
              </a:tr>
              <a:tr h="1093493">
                <a:tc>
                  <a:txBody>
                    <a:bodyPr/>
                    <a:lstStyle/>
                    <a:p>
                      <a:r>
                        <a:rPr lang="en-GB" dirty="0" smtClean="0"/>
                        <a:t>     NETWORK</a:t>
                      </a:r>
                      <a:r>
                        <a:rPr lang="en-GB" baseline="0" dirty="0" smtClean="0"/>
                        <a:t> COSTS</a:t>
                      </a:r>
                    </a:p>
                    <a:p>
                      <a:r>
                        <a:rPr lang="en-GB" baseline="0" dirty="0" smtClean="0"/>
                        <a:t>1. cabling or wireless </a:t>
                      </a:r>
                    </a:p>
                    <a:p>
                      <a:r>
                        <a:rPr lang="en-GB" baseline="0" dirty="0" smtClean="0"/>
                        <a:t>LAN,WLAN  or Other networks.</a:t>
                      </a:r>
                      <a:endParaRPr lang="en-GB" dirty="0" smtClean="0"/>
                    </a:p>
                    <a:p>
                      <a:r>
                        <a:rPr lang="en-GB" dirty="0" smtClean="0"/>
                        <a:t>2.Routers</a:t>
                      </a:r>
                      <a:endParaRPr lang="en-US" dirty="0"/>
                    </a:p>
                  </a:txBody>
                  <a:tcPr/>
                </a:tc>
                <a:tc>
                  <a:txBody>
                    <a:bodyPr/>
                    <a:lstStyle/>
                    <a:p>
                      <a:endParaRPr lang="en-GB" dirty="0" smtClean="0"/>
                    </a:p>
                    <a:p>
                      <a:r>
                        <a:rPr lang="en-GB" dirty="0" smtClean="0"/>
                        <a:t>1</a:t>
                      </a:r>
                    </a:p>
                    <a:p>
                      <a:endParaRPr lang="en-GB" dirty="0" smtClean="0"/>
                    </a:p>
                    <a:p>
                      <a:endParaRPr lang="en-GB" dirty="0" smtClean="0"/>
                    </a:p>
                    <a:p>
                      <a:r>
                        <a:rPr lang="en-GB" dirty="0" smtClean="0"/>
                        <a:t>0</a:t>
                      </a:r>
                      <a:endParaRPr lang="en-US" dirty="0"/>
                    </a:p>
                  </a:txBody>
                  <a:tcPr/>
                </a:tc>
                <a:tc>
                  <a:txBody>
                    <a:bodyPr/>
                    <a:lstStyle/>
                    <a:p>
                      <a:endParaRPr lang="en-GB" dirty="0" smtClean="0"/>
                    </a:p>
                    <a:p>
                      <a:r>
                        <a:rPr lang="en-GB" dirty="0" smtClean="0"/>
                        <a:t>1000</a:t>
                      </a:r>
                      <a:endParaRPr lang="en-US" dirty="0" smtClean="0"/>
                    </a:p>
                    <a:p>
                      <a:endParaRPr lang="en-GB" dirty="0" smtClean="0"/>
                    </a:p>
                    <a:p>
                      <a:endParaRPr lang="en-GB" dirty="0" smtClean="0"/>
                    </a:p>
                    <a:p>
                      <a:r>
                        <a:rPr lang="en-GB" dirty="0" smtClean="0"/>
                        <a:t>0</a:t>
                      </a:r>
                      <a:endParaRPr lang="en-US" dirty="0"/>
                    </a:p>
                  </a:txBody>
                  <a:tcPr/>
                </a:tc>
                <a:extLst>
                  <a:ext uri="{0D108BD9-81ED-4DB2-BD59-A6C34878D82A}">
                    <a16:rowId xmlns:a16="http://schemas.microsoft.com/office/drawing/2014/main" val="3431857872"/>
                  </a:ext>
                </a:extLst>
              </a:tr>
              <a:tr h="336459">
                <a:tc>
                  <a:txBody>
                    <a:bodyPr/>
                    <a:lstStyle/>
                    <a:p>
                      <a:r>
                        <a:rPr lang="en-GB" dirty="0" smtClean="0"/>
                        <a:t>                                  TOTALS</a:t>
                      </a:r>
                      <a:endParaRPr lang="en-US" dirty="0"/>
                    </a:p>
                  </a:txBody>
                  <a:tcPr/>
                </a:tc>
                <a:tc>
                  <a:txBody>
                    <a:bodyPr/>
                    <a:lstStyle/>
                    <a:p>
                      <a:endParaRPr lang="en-US" dirty="0"/>
                    </a:p>
                  </a:txBody>
                  <a:tcPr/>
                </a:tc>
                <a:tc>
                  <a:txBody>
                    <a:bodyPr/>
                    <a:lstStyle/>
                    <a:p>
                      <a:r>
                        <a:rPr lang="en-GB" dirty="0" smtClean="0"/>
                        <a:t>48000</a:t>
                      </a:r>
                      <a:endParaRPr lang="en-US" dirty="0"/>
                    </a:p>
                  </a:txBody>
                  <a:tcPr/>
                </a:tc>
                <a:extLst>
                  <a:ext uri="{0D108BD9-81ED-4DB2-BD59-A6C34878D82A}">
                    <a16:rowId xmlns:a16="http://schemas.microsoft.com/office/drawing/2014/main" val="2483124009"/>
                  </a:ext>
                </a:extLst>
              </a:tr>
              <a:tr h="336459">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59678368"/>
                  </a:ext>
                </a:extLst>
              </a:tr>
            </a:tbl>
          </a:graphicData>
        </a:graphic>
      </p:graphicFrame>
    </p:spTree>
    <p:extLst>
      <p:ext uri="{BB962C8B-B14F-4D97-AF65-F5344CB8AC3E}">
        <p14:creationId xmlns:p14="http://schemas.microsoft.com/office/powerpoint/2010/main" val="3216276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APPENDIX III PROJECT SCHEDULE</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99794286"/>
              </p:ext>
            </p:extLst>
          </p:nvPr>
        </p:nvGraphicFramePr>
        <p:xfrm>
          <a:off x="522514" y="1933303"/>
          <a:ext cx="10123713" cy="4088676"/>
        </p:xfrm>
        <a:graphic>
          <a:graphicData uri="http://schemas.openxmlformats.org/drawingml/2006/table">
            <a:tbl>
              <a:tblPr>
                <a:tableStyleId>{5C22544A-7EE6-4342-B048-85BDC9FD1C3A}</a:tableStyleId>
              </a:tblPr>
              <a:tblGrid>
                <a:gridCol w="2011680">
                  <a:extLst>
                    <a:ext uri="{9D8B030D-6E8A-4147-A177-3AD203B41FA5}">
                      <a16:colId xmlns:a16="http://schemas.microsoft.com/office/drawing/2014/main" val="306413905"/>
                    </a:ext>
                  </a:extLst>
                </a:gridCol>
                <a:gridCol w="2142308">
                  <a:extLst>
                    <a:ext uri="{9D8B030D-6E8A-4147-A177-3AD203B41FA5}">
                      <a16:colId xmlns:a16="http://schemas.microsoft.com/office/drawing/2014/main" val="4159291515"/>
                    </a:ext>
                  </a:extLst>
                </a:gridCol>
                <a:gridCol w="1698172">
                  <a:extLst>
                    <a:ext uri="{9D8B030D-6E8A-4147-A177-3AD203B41FA5}">
                      <a16:colId xmlns:a16="http://schemas.microsoft.com/office/drawing/2014/main" val="3480968869"/>
                    </a:ext>
                  </a:extLst>
                </a:gridCol>
                <a:gridCol w="1867988">
                  <a:extLst>
                    <a:ext uri="{9D8B030D-6E8A-4147-A177-3AD203B41FA5}">
                      <a16:colId xmlns:a16="http://schemas.microsoft.com/office/drawing/2014/main" val="2709376582"/>
                    </a:ext>
                  </a:extLst>
                </a:gridCol>
                <a:gridCol w="2403565">
                  <a:extLst>
                    <a:ext uri="{9D8B030D-6E8A-4147-A177-3AD203B41FA5}">
                      <a16:colId xmlns:a16="http://schemas.microsoft.com/office/drawing/2014/main" val="3419819394"/>
                    </a:ext>
                  </a:extLst>
                </a:gridCol>
              </a:tblGrid>
              <a:tr h="845400">
                <a:tc rowSpan="2">
                  <a:txBody>
                    <a:bodyPr/>
                    <a:lstStyle/>
                    <a:p>
                      <a:pPr algn="l">
                        <a:lnSpc>
                          <a:spcPct val="107000"/>
                        </a:lnSpc>
                        <a:spcAft>
                          <a:spcPts val="800"/>
                        </a:spcAft>
                      </a:pPr>
                      <a:r>
                        <a:rPr lang="en-US" sz="1200" dirty="0">
                          <a:effectLst/>
                        </a:rPr>
                        <a:t> </a:t>
                      </a:r>
                      <a:endParaRPr lang="en-US" sz="1100" dirty="0">
                        <a:effectLst/>
                      </a:endParaRPr>
                    </a:p>
                    <a:p>
                      <a:pPr algn="l">
                        <a:lnSpc>
                          <a:spcPct val="107000"/>
                        </a:lnSpc>
                        <a:spcAft>
                          <a:spcPts val="800"/>
                        </a:spcAft>
                      </a:pPr>
                      <a:r>
                        <a:rPr lang="en-US" sz="1200" dirty="0">
                          <a:effectLst/>
                        </a:rPr>
                        <a:t>ACTIVITIES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algn="l">
                        <a:lnSpc>
                          <a:spcPct val="107000"/>
                        </a:lnSpc>
                        <a:spcAft>
                          <a:spcPts val="800"/>
                        </a:spcAft>
                      </a:pPr>
                      <a:r>
                        <a:rPr lang="en-US" sz="1200" dirty="0">
                          <a:effectLst/>
                        </a:rPr>
                        <a:t> </a:t>
                      </a:r>
                      <a:endParaRPr lang="en-US" sz="1100" dirty="0">
                        <a:effectLst/>
                      </a:endParaRPr>
                    </a:p>
                    <a:p>
                      <a:pPr algn="ctr">
                        <a:lnSpc>
                          <a:spcPct val="107000"/>
                        </a:lnSpc>
                        <a:spcAft>
                          <a:spcPts val="800"/>
                        </a:spcAft>
                      </a:pPr>
                      <a:r>
                        <a:rPr lang="en-US" sz="1200" dirty="0">
                          <a:effectLst/>
                        </a:rPr>
                        <a:t>DURATION IN MONTHS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43396820"/>
                  </a:ext>
                </a:extLst>
              </a:tr>
              <a:tr h="526656">
                <a:tc vMerge="1">
                  <a:txBody>
                    <a:bodyPr/>
                    <a:lstStyle/>
                    <a:p>
                      <a:endParaRPr lang="en-US"/>
                    </a:p>
                  </a:txBody>
                  <a:tcPr/>
                </a:tc>
                <a:tc>
                  <a:txBody>
                    <a:bodyPr/>
                    <a:lstStyle/>
                    <a:p>
                      <a:pPr algn="ctr">
                        <a:lnSpc>
                          <a:spcPct val="107000"/>
                        </a:lnSpc>
                        <a:spcAft>
                          <a:spcPts val="800"/>
                        </a:spcAft>
                      </a:pPr>
                      <a:r>
                        <a:rPr lang="en-US" sz="1200" dirty="0">
                          <a:effectLst/>
                        </a:rPr>
                        <a:t>JAN 2019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FEB 2019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MAR 2019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APRIL 2019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7957134"/>
                  </a:ext>
                </a:extLst>
              </a:tr>
              <a:tr h="465657">
                <a:tc>
                  <a:txBody>
                    <a:bodyPr/>
                    <a:lstStyle/>
                    <a:p>
                      <a:pPr algn="just">
                        <a:lnSpc>
                          <a:spcPct val="107000"/>
                        </a:lnSpc>
                        <a:spcAft>
                          <a:spcPts val="800"/>
                        </a:spcAft>
                      </a:pPr>
                      <a:r>
                        <a:rPr lang="en-US" sz="1200">
                          <a:effectLst/>
                        </a:rPr>
                        <a:t>REQUIREMENTS GATHERING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algn="just">
                        <a:lnSpc>
                          <a:spcPct val="107000"/>
                        </a:lnSpc>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3023016"/>
                  </a:ext>
                </a:extLst>
              </a:tr>
              <a:tr h="450193">
                <a:tc>
                  <a:txBody>
                    <a:bodyPr/>
                    <a:lstStyle/>
                    <a:p>
                      <a:pPr algn="just">
                        <a:lnSpc>
                          <a:spcPct val="107000"/>
                        </a:lnSpc>
                        <a:spcAft>
                          <a:spcPts val="800"/>
                        </a:spcAft>
                      </a:pPr>
                      <a:r>
                        <a:rPr lang="en-US" sz="1200" dirty="0">
                          <a:effectLst/>
                        </a:rPr>
                        <a:t>DESIGN AND DEVELOPMENT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algn="just">
                        <a:lnSpc>
                          <a:spcPct val="107000"/>
                        </a:lnSpc>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2519103"/>
                  </a:ext>
                </a:extLst>
              </a:tr>
              <a:tr h="575628">
                <a:tc>
                  <a:txBody>
                    <a:bodyPr/>
                    <a:lstStyle/>
                    <a:p>
                      <a:pPr algn="just">
                        <a:lnSpc>
                          <a:spcPct val="107000"/>
                        </a:lnSpc>
                        <a:spcAft>
                          <a:spcPts val="800"/>
                        </a:spcAft>
                      </a:pPr>
                      <a:r>
                        <a:rPr lang="en-US" sz="1200">
                          <a:effectLst/>
                        </a:rPr>
                        <a:t>TESTING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algn="just">
                        <a:lnSpc>
                          <a:spcPct val="107000"/>
                        </a:lnSpc>
                        <a:spcAft>
                          <a:spcPts val="8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9674522"/>
                  </a:ext>
                </a:extLst>
              </a:tr>
              <a:tr h="612571">
                <a:tc>
                  <a:txBody>
                    <a:bodyPr/>
                    <a:lstStyle/>
                    <a:p>
                      <a:pPr algn="just">
                        <a:lnSpc>
                          <a:spcPct val="107000"/>
                        </a:lnSpc>
                        <a:spcAft>
                          <a:spcPts val="800"/>
                        </a:spcAft>
                      </a:pPr>
                      <a:r>
                        <a:rPr lang="en-US" sz="1200">
                          <a:effectLst/>
                        </a:rPr>
                        <a:t>IMPLEMENTATION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2960530365"/>
                  </a:ext>
                </a:extLst>
              </a:tr>
              <a:tr h="612571">
                <a:tc>
                  <a:txBody>
                    <a:bodyPr/>
                    <a:lstStyle/>
                    <a:p>
                      <a:pPr algn="l">
                        <a:lnSpc>
                          <a:spcPct val="107000"/>
                        </a:lnSpc>
                        <a:spcAft>
                          <a:spcPts val="800"/>
                        </a:spcAft>
                      </a:pPr>
                      <a:r>
                        <a:rPr lang="en-US" sz="1200">
                          <a:effectLst/>
                        </a:rPr>
                        <a:t>DOCUMENTATION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algn="just">
                        <a:lnSpc>
                          <a:spcPct val="107000"/>
                        </a:lnSpc>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algn="just">
                        <a:lnSpc>
                          <a:spcPct val="107000"/>
                        </a:lnSpc>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algn="just">
                        <a:lnSpc>
                          <a:spcPct val="107000"/>
                        </a:lnSpc>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627547388"/>
                  </a:ext>
                </a:extLst>
              </a:tr>
            </a:tbl>
          </a:graphicData>
        </a:graphic>
      </p:graphicFrame>
    </p:spTree>
    <p:extLst>
      <p:ext uri="{BB962C8B-B14F-4D97-AF65-F5344CB8AC3E}">
        <p14:creationId xmlns:p14="http://schemas.microsoft.com/office/powerpoint/2010/main" val="1848573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REFERENCE</a:t>
            </a:r>
            <a:endParaRPr lang="en-US" b="1" dirty="0"/>
          </a:p>
        </p:txBody>
      </p:sp>
      <p:sp>
        <p:nvSpPr>
          <p:cNvPr id="3" name="Content Placeholder 2"/>
          <p:cNvSpPr>
            <a:spLocks noGrp="1"/>
          </p:cNvSpPr>
          <p:nvPr>
            <p:ph idx="1"/>
          </p:nvPr>
        </p:nvSpPr>
        <p:spPr>
          <a:xfrm>
            <a:off x="404949" y="1303111"/>
            <a:ext cx="10990217" cy="5293632"/>
          </a:xfrm>
        </p:spPr>
        <p:txBody>
          <a:bodyPr/>
          <a:lstStyle/>
          <a:p>
            <a:pPr marL="514350" lvl="0" indent="-514350">
              <a:buFont typeface="+mj-lt"/>
              <a:buAutoNum type="arabicPeriod"/>
            </a:pPr>
            <a:r>
              <a:rPr lang="en-GB" dirty="0"/>
              <a:t>Ombudsman (2016). UK. The Ombudsman Motor B. W., Patent and Trademark Office</a:t>
            </a:r>
            <a:r>
              <a:rPr lang="en-GB" dirty="0" smtClean="0"/>
              <a:t>.</a:t>
            </a:r>
          </a:p>
          <a:p>
            <a:pPr marL="514350" indent="-514350">
              <a:buFont typeface="+mj-lt"/>
              <a:buAutoNum type="arabicPeriod"/>
            </a:pPr>
            <a:r>
              <a:rPr lang="en-GB" dirty="0"/>
              <a:t> Chakra, A. (2017). U.S. Patent No. 6,330,499. Washington, DC: U.S. Patent and Trademark Office</a:t>
            </a:r>
            <a:r>
              <a:rPr lang="en-GB" dirty="0" smtClean="0"/>
              <a:t>.</a:t>
            </a:r>
          </a:p>
          <a:p>
            <a:pPr marL="514350" lvl="0" indent="-514350">
              <a:buFont typeface="+mj-lt"/>
              <a:buAutoNum type="arabicPeriod"/>
            </a:pPr>
            <a:r>
              <a:rPr lang="en-US" dirty="0"/>
              <a:t>Sangiovanni-Vincentelli, A., &amp; Martin, G. (2001). Platform-based design and software design methodology for embedded systems. </a:t>
            </a:r>
            <a:r>
              <a:rPr lang="en-US" i="1" dirty="0"/>
              <a:t>IEEE Design &amp; Test of Computers</a:t>
            </a:r>
            <a:r>
              <a:rPr lang="en-US" dirty="0"/>
              <a:t>, </a:t>
            </a:r>
            <a:r>
              <a:rPr lang="en-US" i="1" dirty="0"/>
              <a:t>18</a:t>
            </a:r>
            <a:r>
              <a:rPr lang="en-US" dirty="0"/>
              <a:t>(6), 23-33</a:t>
            </a:r>
            <a:r>
              <a:rPr lang="en-US" dirty="0" smtClean="0"/>
              <a:t>.</a:t>
            </a:r>
          </a:p>
          <a:p>
            <a:pPr marL="514350" indent="-514350">
              <a:buFont typeface="+mj-lt"/>
              <a:buAutoNum type="arabicPeriod"/>
            </a:pPr>
            <a:r>
              <a:rPr lang="en-GB" dirty="0"/>
              <a:t>Fenzi. (1971). Washington, DC:US. Patent and Trademark Office</a:t>
            </a:r>
            <a:r>
              <a:rPr lang="en-GB" dirty="0" smtClean="0"/>
              <a:t>.</a:t>
            </a:r>
          </a:p>
          <a:p>
            <a:pPr marL="514350" indent="-514350">
              <a:buFont typeface="+mj-lt"/>
              <a:buAutoNum type="arabicPeriod"/>
            </a:pPr>
            <a:endParaRPr lang="en-GB" dirty="0" smtClean="0"/>
          </a:p>
          <a:p>
            <a:pPr marL="514350" indent="-514350">
              <a:buFont typeface="+mj-lt"/>
              <a:buAutoNum type="arabicPeriod"/>
            </a:pPr>
            <a:endParaRPr lang="en-US" dirty="0"/>
          </a:p>
          <a:p>
            <a:pPr marL="0" lvl="0" indent="0">
              <a:buNone/>
            </a:pPr>
            <a:endParaRPr lang="en-US" dirty="0"/>
          </a:p>
          <a:p>
            <a:pPr marL="514350" indent="-514350">
              <a:buFont typeface="+mj-lt"/>
              <a:buAutoNum type="arabicPeriod"/>
            </a:pPr>
            <a:endParaRPr lang="en-GB" dirty="0" smtClean="0"/>
          </a:p>
          <a:p>
            <a:pPr marL="514350" indent="-514350">
              <a:buFont typeface="+mj-lt"/>
              <a:buAutoNum type="arabicPeriod"/>
            </a:pPr>
            <a:endParaRPr lang="en-US" dirty="0" smtClean="0"/>
          </a:p>
          <a:p>
            <a:pPr marL="514350" lvl="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40761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9496" y="2508069"/>
            <a:ext cx="5284519" cy="1107996"/>
          </a:xfrm>
          <a:prstGeom prst="rect">
            <a:avLst/>
          </a:prstGeom>
          <a:noFill/>
        </p:spPr>
        <p:txBody>
          <a:bodyPr wrap="square" rtlCol="0">
            <a:spAutoFit/>
          </a:bodyPr>
          <a:lstStyle/>
          <a:p>
            <a:pPr algn="ctr"/>
            <a:r>
              <a:rPr lang="en-GB" sz="6600" dirty="0" smtClean="0"/>
              <a:t>THE END</a:t>
            </a:r>
            <a:endParaRPr lang="en-US" sz="6600" dirty="0"/>
          </a:p>
        </p:txBody>
      </p:sp>
    </p:spTree>
    <p:extLst>
      <p:ext uri="{BB962C8B-B14F-4D97-AF65-F5344CB8AC3E}">
        <p14:creationId xmlns:p14="http://schemas.microsoft.com/office/powerpoint/2010/main" val="264351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BACKGROUND OF THE STUDY</a:t>
            </a:r>
            <a:endParaRPr lang="en-US" b="1" dirty="0"/>
          </a:p>
        </p:txBody>
      </p:sp>
      <p:sp>
        <p:nvSpPr>
          <p:cNvPr id="3" name="Content Placeholder 2"/>
          <p:cNvSpPr>
            <a:spLocks noGrp="1"/>
          </p:cNvSpPr>
          <p:nvPr>
            <p:ph idx="1"/>
          </p:nvPr>
        </p:nvSpPr>
        <p:spPr/>
        <p:txBody>
          <a:bodyPr>
            <a:normAutofit fontScale="85000" lnSpcReduction="20000"/>
          </a:bodyPr>
          <a:lstStyle/>
          <a:p>
            <a:r>
              <a:rPr lang="en-GB" dirty="0"/>
              <a:t>Mobile auto mechanic finder is a </a:t>
            </a:r>
            <a:r>
              <a:rPr lang="en-GB" dirty="0" smtClean="0"/>
              <a:t>mobile mechanic </a:t>
            </a:r>
            <a:r>
              <a:rPr lang="en-GB" dirty="0"/>
              <a:t>application that allows the user or the car owners to locate the nearest mechanic </a:t>
            </a:r>
            <a:r>
              <a:rPr lang="en-GB" dirty="0" smtClean="0"/>
              <a:t>within a </a:t>
            </a:r>
            <a:r>
              <a:rPr lang="en-GB" dirty="0"/>
              <a:t>range of 3km, by sending </a:t>
            </a:r>
            <a:r>
              <a:rPr lang="en-GB" dirty="0" smtClean="0"/>
              <a:t>service </a:t>
            </a:r>
            <a:r>
              <a:rPr lang="en-GB" dirty="0"/>
              <a:t>request to the </a:t>
            </a:r>
            <a:r>
              <a:rPr lang="en-GB" dirty="0" smtClean="0"/>
              <a:t>mechanic.</a:t>
            </a:r>
          </a:p>
          <a:p>
            <a:r>
              <a:rPr lang="en-GB" dirty="0"/>
              <a:t>The </a:t>
            </a:r>
            <a:r>
              <a:rPr lang="en-GB" b="1" dirty="0"/>
              <a:t>motor ombudsman</a:t>
            </a:r>
            <a:r>
              <a:rPr lang="en-GB" dirty="0"/>
              <a:t> is a mobile auto mechanic that </a:t>
            </a:r>
            <a:r>
              <a:rPr lang="en-GB" dirty="0" smtClean="0"/>
              <a:t>was </a:t>
            </a:r>
            <a:r>
              <a:rPr lang="en-GB" dirty="0"/>
              <a:t>initiated in the United Kingdom to help the car owners to get car services within a very short period of time immediately their cars </a:t>
            </a:r>
            <a:r>
              <a:rPr lang="en-GB" dirty="0" smtClean="0"/>
              <a:t>break </a:t>
            </a:r>
            <a:r>
              <a:rPr lang="en-GB" dirty="0"/>
              <a:t>down. its </a:t>
            </a:r>
            <a:r>
              <a:rPr lang="en-GB" dirty="0" smtClean="0"/>
              <a:t>offers </a:t>
            </a:r>
            <a:r>
              <a:rPr lang="en-GB" dirty="0"/>
              <a:t>services such as car servicing, car repairs, MOTs, tyres, exhaust and more. For a basic garage search a user just enters the town or postcode and click search. (Ombudsman, 2016)</a:t>
            </a:r>
            <a:endParaRPr lang="en-US" dirty="0"/>
          </a:p>
          <a:p>
            <a:r>
              <a:rPr lang="en-GB" b="1" dirty="0"/>
              <a:t> Autocurador (mangaluru)</a:t>
            </a:r>
            <a:r>
              <a:rPr lang="en-GB" dirty="0"/>
              <a:t> application was designed by students of NIT.K, India. Autocurador (Mangaluru) offers a wide range of services, right from engine servicing and wash through a network of service stations in that particular locality where the customer wants to book the service from and it does offer breakdown services and the best part is that it also offers pick and drop facility. (Chokra, 2017</a:t>
            </a:r>
            <a:r>
              <a:rPr lang="en-GB" dirty="0" smtClean="0"/>
              <a:t>)</a:t>
            </a:r>
          </a:p>
          <a:p>
            <a:endParaRPr lang="en-US" dirty="0"/>
          </a:p>
          <a:p>
            <a:endParaRPr lang="en-US" dirty="0"/>
          </a:p>
        </p:txBody>
      </p:sp>
    </p:spTree>
    <p:extLst>
      <p:ext uri="{BB962C8B-B14F-4D97-AF65-F5344CB8AC3E}">
        <p14:creationId xmlns:p14="http://schemas.microsoft.com/office/powerpoint/2010/main" val="566633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114" y="365125"/>
            <a:ext cx="9459686" cy="1325563"/>
          </a:xfrm>
        </p:spPr>
        <p:txBody>
          <a:bodyPr>
            <a:normAutofit/>
          </a:bodyPr>
          <a:lstStyle/>
          <a:p>
            <a:pPr algn="ctr"/>
            <a:r>
              <a:rPr lang="en-GB" b="1" dirty="0" smtClean="0"/>
              <a:t>BACKGROUND OF THE STUDY CONT’…...</a:t>
            </a:r>
            <a:endParaRPr lang="en-US" b="1" dirty="0"/>
          </a:p>
        </p:txBody>
      </p:sp>
      <p:sp>
        <p:nvSpPr>
          <p:cNvPr id="3" name="Content Placeholder 2"/>
          <p:cNvSpPr>
            <a:spLocks noGrp="1"/>
          </p:cNvSpPr>
          <p:nvPr>
            <p:ph idx="1"/>
          </p:nvPr>
        </p:nvSpPr>
        <p:spPr>
          <a:xfrm>
            <a:off x="838200" y="1410789"/>
            <a:ext cx="10515600" cy="5277394"/>
          </a:xfrm>
        </p:spPr>
        <p:txBody>
          <a:bodyPr>
            <a:normAutofit/>
          </a:bodyPr>
          <a:lstStyle/>
          <a:p>
            <a:r>
              <a:rPr lang="en-GB" dirty="0"/>
              <a:t>The </a:t>
            </a:r>
            <a:r>
              <a:rPr lang="en-GB" dirty="0" smtClean="0"/>
              <a:t>problem </a:t>
            </a:r>
            <a:r>
              <a:rPr lang="en-GB" dirty="0"/>
              <a:t>with these </a:t>
            </a:r>
            <a:r>
              <a:rPr lang="en-GB" dirty="0" smtClean="0"/>
              <a:t>web </a:t>
            </a:r>
            <a:r>
              <a:rPr lang="en-GB" dirty="0" smtClean="0"/>
              <a:t>applications </a:t>
            </a:r>
            <a:r>
              <a:rPr lang="en-GB" dirty="0" smtClean="0"/>
              <a:t>is</a:t>
            </a:r>
            <a:r>
              <a:rPr lang="en-GB" dirty="0" smtClean="0"/>
              <a:t>, </a:t>
            </a:r>
            <a:r>
              <a:rPr lang="en-GB" dirty="0" smtClean="0"/>
              <a:t>they require </a:t>
            </a:r>
            <a:r>
              <a:rPr lang="en-GB" dirty="0"/>
              <a:t>the user to have access to laptops and computer to </a:t>
            </a:r>
            <a:r>
              <a:rPr lang="en-GB" dirty="0" smtClean="0"/>
              <a:t>get access to the </a:t>
            </a:r>
            <a:r>
              <a:rPr lang="en-GB" dirty="0"/>
              <a:t>services they require. </a:t>
            </a:r>
            <a:r>
              <a:rPr lang="en-GB" dirty="0" smtClean="0"/>
              <a:t>These devices are </a:t>
            </a:r>
            <a:r>
              <a:rPr lang="en-GB" dirty="0"/>
              <a:t>cumbersome even to carry them while on </a:t>
            </a:r>
            <a:r>
              <a:rPr lang="en-GB" dirty="0" smtClean="0"/>
              <a:t>transits. </a:t>
            </a:r>
            <a:r>
              <a:rPr lang="en-GB" dirty="0"/>
              <a:t>This is </a:t>
            </a:r>
            <a:r>
              <a:rPr lang="en-GB" dirty="0" smtClean="0"/>
              <a:t>quite challenging </a:t>
            </a:r>
            <a:r>
              <a:rPr lang="en-GB" dirty="0"/>
              <a:t>and </a:t>
            </a:r>
            <a:r>
              <a:rPr lang="en-GB" dirty="0" smtClean="0"/>
              <a:t>for this reason it makes </a:t>
            </a:r>
            <a:r>
              <a:rPr lang="en-GB" dirty="0"/>
              <a:t>the existing applications unreliable and inefficient to rely on.</a:t>
            </a:r>
            <a:endParaRPr lang="en-US" dirty="0"/>
          </a:p>
          <a:p>
            <a:r>
              <a:rPr lang="en-GB" dirty="0"/>
              <a:t>Therefore, mechanic </a:t>
            </a:r>
            <a:r>
              <a:rPr lang="en-GB" dirty="0" smtClean="0"/>
              <a:t>finder makes this process efficient and reliable because the USER is required to  </a:t>
            </a:r>
            <a:r>
              <a:rPr lang="en-GB" dirty="0"/>
              <a:t>install </a:t>
            </a:r>
            <a:r>
              <a:rPr lang="en-GB" dirty="0" smtClean="0"/>
              <a:t>the app to their phones in order to get connected. The user has to register and login to send service request to the mechanic at the comfort of their phones anywhere anytime.</a:t>
            </a:r>
            <a:endParaRPr lang="en-US" dirty="0"/>
          </a:p>
        </p:txBody>
      </p:sp>
    </p:spTree>
    <p:extLst>
      <p:ext uri="{BB962C8B-B14F-4D97-AF65-F5344CB8AC3E}">
        <p14:creationId xmlns:p14="http://schemas.microsoft.com/office/powerpoint/2010/main" val="3662668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0548" y="143056"/>
            <a:ext cx="5590903" cy="1325563"/>
          </a:xfrm>
        </p:spPr>
        <p:txBody>
          <a:bodyPr/>
          <a:lstStyle/>
          <a:p>
            <a:pPr algn="ctr"/>
            <a:r>
              <a:rPr lang="en-GB" b="1" dirty="0" smtClean="0"/>
              <a:t>PROBLEM STATEMENT</a:t>
            </a:r>
            <a:endParaRPr lang="en-US" b="1" dirty="0"/>
          </a:p>
        </p:txBody>
      </p:sp>
      <p:sp>
        <p:nvSpPr>
          <p:cNvPr id="3" name="Content Placeholder 2"/>
          <p:cNvSpPr>
            <a:spLocks noGrp="1"/>
          </p:cNvSpPr>
          <p:nvPr>
            <p:ph idx="1"/>
          </p:nvPr>
        </p:nvSpPr>
        <p:spPr>
          <a:xfrm>
            <a:off x="838199" y="1120229"/>
            <a:ext cx="10515600" cy="5576405"/>
          </a:xfrm>
        </p:spPr>
        <p:txBody>
          <a:bodyPr>
            <a:normAutofit fontScale="92500" lnSpcReduction="10000"/>
          </a:bodyPr>
          <a:lstStyle/>
          <a:p>
            <a:r>
              <a:rPr lang="en-GB" dirty="0"/>
              <a:t>The issue of car breakdown is very rampant along the Kenyan roads and the car service </a:t>
            </a:r>
            <a:r>
              <a:rPr lang="en-GB" dirty="0" smtClean="0"/>
              <a:t>stations </a:t>
            </a:r>
            <a:r>
              <a:rPr lang="en-GB" dirty="0"/>
              <a:t>are very </a:t>
            </a:r>
            <a:r>
              <a:rPr lang="en-GB" dirty="0" smtClean="0"/>
              <a:t>limited and always the response from the car service station is not that good and it is very slow.</a:t>
            </a:r>
          </a:p>
          <a:p>
            <a:r>
              <a:rPr lang="en-GB" dirty="0" smtClean="0"/>
              <a:t>The </a:t>
            </a:r>
            <a:r>
              <a:rPr lang="en-GB" b="1" dirty="0" smtClean="0"/>
              <a:t>AA KENYA </a:t>
            </a:r>
            <a:r>
              <a:rPr lang="en-GB" dirty="0" smtClean="0"/>
              <a:t>(Automobile association)is a system developed to mitigate the problem above but  they are inefficient because, the user is required to have computer and laptops at there disposals which is quite challenging because carrying computer and laptops on transit is cumbersome and unreasonable.</a:t>
            </a:r>
            <a:endParaRPr lang="en-US" dirty="0"/>
          </a:p>
          <a:p>
            <a:r>
              <a:rPr lang="en-GB" dirty="0"/>
              <a:t>In response to this problem, this study proposes to </a:t>
            </a:r>
            <a:r>
              <a:rPr lang="en-GB" dirty="0" smtClean="0"/>
              <a:t>develop a mobile application to mitigate this problem, because everyone can access the phone and they are portable. The user is required to install </a:t>
            </a:r>
            <a:r>
              <a:rPr lang="en-GB" dirty="0" smtClean="0"/>
              <a:t>the app  </a:t>
            </a:r>
            <a:r>
              <a:rPr lang="en-GB" dirty="0" smtClean="0"/>
              <a:t>to get connected.</a:t>
            </a:r>
          </a:p>
          <a:p>
            <a:r>
              <a:rPr lang="en-GB" dirty="0" smtClean="0"/>
              <a:t>This application will </a:t>
            </a:r>
            <a:r>
              <a:rPr lang="en-GB" dirty="0" smtClean="0"/>
              <a:t>enable users </a:t>
            </a:r>
            <a:r>
              <a:rPr lang="en-GB" dirty="0" smtClean="0"/>
              <a:t>to locate a mechanic who is within a range of 3 km (distance) and gives the user the phone number and the full name of the available </a:t>
            </a:r>
            <a:r>
              <a:rPr lang="en-GB" dirty="0" smtClean="0"/>
              <a:t>mechanic.</a:t>
            </a:r>
            <a:endParaRPr lang="en-US" dirty="0"/>
          </a:p>
          <a:p>
            <a:endParaRPr lang="en-US" dirty="0"/>
          </a:p>
        </p:txBody>
      </p:sp>
    </p:spTree>
    <p:extLst>
      <p:ext uri="{BB962C8B-B14F-4D97-AF65-F5344CB8AC3E}">
        <p14:creationId xmlns:p14="http://schemas.microsoft.com/office/powerpoint/2010/main" val="4146433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 OBJECTIVES </a:t>
            </a:r>
            <a:br>
              <a:rPr lang="en-GB" b="1" dirty="0" smtClean="0"/>
            </a:br>
            <a:endParaRPr lang="en-US" b="1" dirty="0"/>
          </a:p>
        </p:txBody>
      </p:sp>
      <p:sp>
        <p:nvSpPr>
          <p:cNvPr id="3" name="Content Placeholder 2"/>
          <p:cNvSpPr>
            <a:spLocks noGrp="1"/>
          </p:cNvSpPr>
          <p:nvPr>
            <p:ph idx="1"/>
          </p:nvPr>
        </p:nvSpPr>
        <p:spPr>
          <a:xfrm>
            <a:off x="838200" y="1825625"/>
            <a:ext cx="10515600" cy="969826"/>
          </a:xfrm>
        </p:spPr>
        <p:txBody>
          <a:bodyPr>
            <a:normAutofit lnSpcReduction="10000"/>
          </a:bodyPr>
          <a:lstStyle/>
          <a:p>
            <a:pPr marL="0" indent="0">
              <a:buNone/>
            </a:pPr>
            <a:r>
              <a:rPr lang="en-GB" dirty="0" smtClean="0"/>
              <a:t>GENERAL OBJECTIVE</a:t>
            </a:r>
          </a:p>
          <a:p>
            <a:r>
              <a:rPr lang="en-GB" dirty="0" smtClean="0"/>
              <a:t>To </a:t>
            </a:r>
            <a:r>
              <a:rPr lang="en-GB" dirty="0"/>
              <a:t>develop a mobile based auto mechanic finder </a:t>
            </a:r>
            <a:r>
              <a:rPr lang="en-GB" dirty="0" smtClean="0"/>
              <a:t>application.</a:t>
            </a:r>
            <a:endParaRPr lang="en-US" dirty="0"/>
          </a:p>
        </p:txBody>
      </p:sp>
    </p:spTree>
    <p:extLst>
      <p:ext uri="{BB962C8B-B14F-4D97-AF65-F5344CB8AC3E}">
        <p14:creationId xmlns:p14="http://schemas.microsoft.com/office/powerpoint/2010/main" val="1034369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OBJECTIVES CONT’……….</a:t>
            </a:r>
            <a:endParaRPr lang="en-US" b="1" dirty="0"/>
          </a:p>
        </p:txBody>
      </p:sp>
      <p:sp>
        <p:nvSpPr>
          <p:cNvPr id="3" name="Content Placeholder 2"/>
          <p:cNvSpPr>
            <a:spLocks noGrp="1"/>
          </p:cNvSpPr>
          <p:nvPr>
            <p:ph idx="1"/>
          </p:nvPr>
        </p:nvSpPr>
        <p:spPr/>
        <p:txBody>
          <a:bodyPr>
            <a:normAutofit/>
          </a:bodyPr>
          <a:lstStyle/>
          <a:p>
            <a:pPr marL="0" lvl="0" indent="0">
              <a:buNone/>
            </a:pPr>
            <a:r>
              <a:rPr lang="en-GB" b="1" dirty="0" smtClean="0"/>
              <a:t>SPECIFIC OBJECTIVES</a:t>
            </a:r>
          </a:p>
          <a:p>
            <a:pPr lvl="0"/>
            <a:r>
              <a:rPr lang="en-GB" dirty="0" smtClean="0"/>
              <a:t>To </a:t>
            </a:r>
            <a:r>
              <a:rPr lang="en-GB" dirty="0"/>
              <a:t>gather requirements that will help in the development of mobile auto mechanic finder </a:t>
            </a:r>
            <a:r>
              <a:rPr lang="en-GB" dirty="0" smtClean="0"/>
              <a:t>application.</a:t>
            </a:r>
            <a:endParaRPr lang="en-US" dirty="0"/>
          </a:p>
          <a:p>
            <a:pPr lvl="0"/>
            <a:r>
              <a:rPr lang="en-GB" dirty="0"/>
              <a:t>To </a:t>
            </a:r>
            <a:r>
              <a:rPr lang="en-GB" dirty="0" smtClean="0"/>
              <a:t>analyse and design Mobile auto mechanic finder application.</a:t>
            </a:r>
            <a:endParaRPr lang="en-US" dirty="0"/>
          </a:p>
          <a:p>
            <a:pPr lvl="0"/>
            <a:r>
              <a:rPr lang="en-GB" dirty="0"/>
              <a:t>To develop a </a:t>
            </a:r>
            <a:r>
              <a:rPr lang="en-GB" dirty="0" smtClean="0"/>
              <a:t>application that </a:t>
            </a:r>
            <a:r>
              <a:rPr lang="en-GB" dirty="0"/>
              <a:t>is efficient and reliable to the </a:t>
            </a:r>
            <a:r>
              <a:rPr lang="en-GB" dirty="0" smtClean="0"/>
              <a:t>customers.</a:t>
            </a:r>
            <a:endParaRPr lang="en-US" dirty="0"/>
          </a:p>
          <a:p>
            <a:pPr lvl="0"/>
            <a:r>
              <a:rPr lang="en-GB" dirty="0"/>
              <a:t>To implement and validate </a:t>
            </a:r>
            <a:r>
              <a:rPr lang="en-GB" dirty="0" smtClean="0"/>
              <a:t>mobile auto mechanic application.</a:t>
            </a:r>
            <a:endParaRPr lang="en-US" dirty="0"/>
          </a:p>
          <a:p>
            <a:endParaRPr lang="en-US" dirty="0"/>
          </a:p>
        </p:txBody>
      </p:sp>
    </p:spTree>
    <p:extLst>
      <p:ext uri="{BB962C8B-B14F-4D97-AF65-F5344CB8AC3E}">
        <p14:creationId xmlns:p14="http://schemas.microsoft.com/office/powerpoint/2010/main" val="1983900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JUSTIFICATION OF THE RESEARCH PROJECT</a:t>
            </a:r>
            <a:endParaRPr lang="en-US" b="1" dirty="0"/>
          </a:p>
        </p:txBody>
      </p:sp>
      <p:sp>
        <p:nvSpPr>
          <p:cNvPr id="3" name="Content Placeholder 2"/>
          <p:cNvSpPr>
            <a:spLocks noGrp="1"/>
          </p:cNvSpPr>
          <p:nvPr>
            <p:ph idx="1"/>
          </p:nvPr>
        </p:nvSpPr>
        <p:spPr/>
        <p:txBody>
          <a:bodyPr>
            <a:normAutofit/>
          </a:bodyPr>
          <a:lstStyle/>
          <a:p>
            <a:pPr marL="0" indent="0">
              <a:buNone/>
            </a:pPr>
            <a:r>
              <a:rPr lang="en-GB" dirty="0"/>
              <a:t>This study is expected to be of great benefits to the following;</a:t>
            </a:r>
            <a:endParaRPr lang="en-US" dirty="0"/>
          </a:p>
          <a:p>
            <a:r>
              <a:rPr lang="en-GB" b="1" dirty="0"/>
              <a:t>Car owner’s and the </a:t>
            </a:r>
            <a:r>
              <a:rPr lang="en-GB" b="1" dirty="0" smtClean="0"/>
              <a:t>motorist</a:t>
            </a:r>
            <a:r>
              <a:rPr lang="en-GB" dirty="0" smtClean="0"/>
              <a:t>; mechanic finder will provide real time communication and feedback between riders and the </a:t>
            </a:r>
            <a:r>
              <a:rPr lang="en-GB" dirty="0" smtClean="0"/>
              <a:t>mechanic to improve service delivery.</a:t>
            </a:r>
            <a:endParaRPr lang="en-US" dirty="0"/>
          </a:p>
          <a:p>
            <a:r>
              <a:rPr lang="en-GB" b="1" dirty="0" smtClean="0"/>
              <a:t>Country has a nation; </a:t>
            </a:r>
            <a:r>
              <a:rPr lang="en-GB" dirty="0" smtClean="0"/>
              <a:t>A </a:t>
            </a:r>
            <a:r>
              <a:rPr lang="en-GB" dirty="0"/>
              <a:t>mobile auto mechanic application will </a:t>
            </a:r>
            <a:r>
              <a:rPr lang="en-GB" dirty="0" smtClean="0"/>
              <a:t>create job opportunities to large population of youth who have skills in mechanic because mechanic personnel's will be required in large number to help the entire population.</a:t>
            </a:r>
            <a:endParaRPr lang="en-US" dirty="0"/>
          </a:p>
          <a:p>
            <a:endParaRPr lang="en-US" dirty="0"/>
          </a:p>
        </p:txBody>
      </p:sp>
    </p:spTree>
    <p:extLst>
      <p:ext uri="{BB962C8B-B14F-4D97-AF65-F5344CB8AC3E}">
        <p14:creationId xmlns:p14="http://schemas.microsoft.com/office/powerpoint/2010/main" val="1464845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14" y="29799"/>
            <a:ext cx="10515600" cy="1325563"/>
          </a:xfrm>
        </p:spPr>
        <p:txBody>
          <a:bodyPr/>
          <a:lstStyle/>
          <a:p>
            <a:pPr algn="ctr"/>
            <a:r>
              <a:rPr lang="en-GB" b="1" dirty="0" smtClean="0"/>
              <a:t>RELATED EXISTING APPLICATION</a:t>
            </a:r>
            <a:endParaRPr lang="en-US" b="1" dirty="0"/>
          </a:p>
        </p:txBody>
      </p:sp>
      <p:sp>
        <p:nvSpPr>
          <p:cNvPr id="3" name="Content Placeholder 2"/>
          <p:cNvSpPr>
            <a:spLocks noGrp="1"/>
          </p:cNvSpPr>
          <p:nvPr>
            <p:ph idx="1"/>
          </p:nvPr>
        </p:nvSpPr>
        <p:spPr>
          <a:xfrm>
            <a:off x="827314" y="1355361"/>
            <a:ext cx="10515600" cy="5032375"/>
          </a:xfrm>
        </p:spPr>
        <p:txBody>
          <a:bodyPr>
            <a:normAutofit/>
          </a:bodyPr>
          <a:lstStyle/>
          <a:p>
            <a:r>
              <a:rPr lang="en-GB" dirty="0"/>
              <a:t>The </a:t>
            </a:r>
            <a:r>
              <a:rPr lang="en-GB" b="1" dirty="0"/>
              <a:t>motor ombudsman </a:t>
            </a:r>
            <a:r>
              <a:rPr lang="en-GB" dirty="0"/>
              <a:t>is a very powerful </a:t>
            </a:r>
            <a:r>
              <a:rPr lang="en-GB" dirty="0" smtClean="0"/>
              <a:t>car service </a:t>
            </a:r>
            <a:r>
              <a:rPr lang="en-GB" dirty="0"/>
              <a:t>platform in the United Kingdom. This platform provides real time communication and feedback between the users </a:t>
            </a:r>
            <a:r>
              <a:rPr lang="en-GB" dirty="0" smtClean="0"/>
              <a:t>and </a:t>
            </a:r>
            <a:r>
              <a:rPr lang="en-GB" dirty="0"/>
              <a:t>the </a:t>
            </a:r>
            <a:r>
              <a:rPr lang="en-GB" dirty="0" smtClean="0"/>
              <a:t>car service station, </a:t>
            </a:r>
            <a:r>
              <a:rPr lang="en-GB" dirty="0"/>
              <a:t>it also provides varieties of car service therefore the consumer can minimise time wastage </a:t>
            </a:r>
            <a:r>
              <a:rPr lang="en-GB" dirty="0" smtClean="0"/>
              <a:t>to locate other car service stations and they offer </a:t>
            </a:r>
            <a:r>
              <a:rPr lang="en-GB" dirty="0"/>
              <a:t>their services at a reasonable price</a:t>
            </a:r>
            <a:r>
              <a:rPr lang="en-GB" dirty="0" smtClean="0"/>
              <a:t>.</a:t>
            </a:r>
          </a:p>
          <a:p>
            <a:r>
              <a:rPr lang="en-GB" b="1" dirty="0" smtClean="0"/>
              <a:t>Automobile association of Kenya</a:t>
            </a:r>
            <a:r>
              <a:rPr lang="en-US" b="1" dirty="0" smtClean="0"/>
              <a:t> </a:t>
            </a:r>
            <a:r>
              <a:rPr lang="en-US" dirty="0" smtClean="0"/>
              <a:t>(AA Kenya ) it web base system that deals with car service station in Kenya. </a:t>
            </a:r>
            <a:r>
              <a:rPr lang="en-US" dirty="0"/>
              <a:t>Its objectives and aims </a:t>
            </a:r>
            <a:r>
              <a:rPr lang="en-US" dirty="0" smtClean="0"/>
              <a:t>is </a:t>
            </a:r>
            <a:r>
              <a:rPr lang="en-US" dirty="0"/>
              <a:t>to promote and safeguard the interests of motorists by providing information and advise about the purchase, maintenance and repair of vehicles, negotiating attractive insurance premiums, road mapping and the setting up of petrol depots.</a:t>
            </a:r>
          </a:p>
        </p:txBody>
      </p:sp>
    </p:spTree>
    <p:extLst>
      <p:ext uri="{BB962C8B-B14F-4D97-AF65-F5344CB8AC3E}">
        <p14:creationId xmlns:p14="http://schemas.microsoft.com/office/powerpoint/2010/main" val="605565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RESEARCH METHODOLOGY</a:t>
            </a:r>
            <a:endParaRPr lang="en-US" b="1" dirty="0"/>
          </a:p>
        </p:txBody>
      </p:sp>
      <p:sp>
        <p:nvSpPr>
          <p:cNvPr id="3" name="Content Placeholder 2"/>
          <p:cNvSpPr>
            <a:spLocks noGrp="1"/>
          </p:cNvSpPr>
          <p:nvPr>
            <p:ph idx="1"/>
          </p:nvPr>
        </p:nvSpPr>
        <p:spPr/>
        <p:txBody>
          <a:bodyPr/>
          <a:lstStyle/>
          <a:p>
            <a:r>
              <a:rPr lang="en-GB" dirty="0"/>
              <a:t>In this research proposal, the study will employ </a:t>
            </a:r>
            <a:r>
              <a:rPr lang="en-GB" b="1" dirty="0"/>
              <a:t>iterative and incremental development</a:t>
            </a:r>
            <a:r>
              <a:rPr lang="en-GB" dirty="0"/>
              <a:t>.  The basic idea behind this method is to develop a system through a repeated cycles and in smaller portions at a time, allowing software developer to take advantage of what was learned during development of earlier parts of the </a:t>
            </a:r>
            <a:r>
              <a:rPr lang="en-GB" dirty="0" smtClean="0"/>
              <a:t>system. where </a:t>
            </a:r>
            <a:r>
              <a:rPr lang="en-GB" dirty="0"/>
              <a:t>possible key steps in the process start with simple implementation of subset of the software requirements and iteratively enhances the evolving versions until the full system is implemented</a:t>
            </a:r>
            <a:r>
              <a:rPr lang="en-GB" dirty="0" smtClean="0"/>
              <a:t>.</a:t>
            </a:r>
            <a:endParaRPr lang="en-US" dirty="0"/>
          </a:p>
          <a:p>
            <a:endParaRPr lang="en-US" dirty="0"/>
          </a:p>
        </p:txBody>
      </p:sp>
    </p:spTree>
    <p:extLst>
      <p:ext uri="{BB962C8B-B14F-4D97-AF65-F5344CB8AC3E}">
        <p14:creationId xmlns:p14="http://schemas.microsoft.com/office/powerpoint/2010/main" val="2033464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1144</Words>
  <Application>Microsoft Office PowerPoint</Application>
  <PresentationFormat>Widescreen</PresentationFormat>
  <Paragraphs>150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MOBILE AUTO MECHANIC FINDER APPLICATION</vt:lpstr>
      <vt:lpstr>BACKGROUND OF THE STUDY</vt:lpstr>
      <vt:lpstr>BACKGROUND OF THE STUDY CONT’…...</vt:lpstr>
      <vt:lpstr>PROBLEM STATEMENT</vt:lpstr>
      <vt:lpstr> OBJECTIVES  </vt:lpstr>
      <vt:lpstr>OBJECTIVES CONT’……….</vt:lpstr>
      <vt:lpstr>JUSTIFICATION OF THE RESEARCH PROJECT</vt:lpstr>
      <vt:lpstr>RELATED EXISTING APPLICATION</vt:lpstr>
      <vt:lpstr>RESEARCH METHODOLOGY</vt:lpstr>
      <vt:lpstr>RESEARCH METHODOLOGY CONT’ ITERATIVE MODEL DESIGN</vt:lpstr>
      <vt:lpstr>APPENDIX I QUESTIONNAIRE</vt:lpstr>
      <vt:lpstr>APPENDIX II PROJECT BUDGET</vt:lpstr>
      <vt:lpstr>APPENDIX III PROJECT SCHEDULE</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BASED AUTO MECHANIC APP WITH USSD OPTION</dc:title>
  <dc:creator>Windows User</dc:creator>
  <cp:lastModifiedBy>Windows User</cp:lastModifiedBy>
  <cp:revision>161</cp:revision>
  <dcterms:created xsi:type="dcterms:W3CDTF">2018-11-26T15:45:47Z</dcterms:created>
  <dcterms:modified xsi:type="dcterms:W3CDTF">2018-12-09T08:38:30Z</dcterms:modified>
</cp:coreProperties>
</file>