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353" r:id="rId3"/>
    <p:sldId id="469" r:id="rId4"/>
    <p:sldId id="460" r:id="rId5"/>
    <p:sldId id="484" r:id="rId6"/>
    <p:sldId id="495" r:id="rId7"/>
    <p:sldId id="498" r:id="rId8"/>
    <p:sldId id="470" r:id="rId9"/>
    <p:sldId id="486" r:id="rId10"/>
    <p:sldId id="512" r:id="rId11"/>
    <p:sldId id="513" r:id="rId12"/>
    <p:sldId id="514" r:id="rId13"/>
    <p:sldId id="515" r:id="rId14"/>
    <p:sldId id="516" r:id="rId15"/>
    <p:sldId id="509" r:id="rId16"/>
    <p:sldId id="510" r:id="rId17"/>
    <p:sldId id="507" r:id="rId18"/>
    <p:sldId id="424" r:id="rId19"/>
    <p:sldId id="410" r:id="rId20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F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8507" autoAdjust="0"/>
  </p:normalViewPr>
  <p:slideViewPr>
    <p:cSldViewPr>
      <p:cViewPr varScale="1">
        <p:scale>
          <a:sx n="75" d="100"/>
          <a:sy n="75" d="100"/>
        </p:scale>
        <p:origin x="24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ACC\HIV%20Estimates\National%20Estimates\2018\Documents\2019%20estimates%20comparison%20figs%20vs%20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Adult HIV prevalence</a:t>
            </a:r>
            <a:r>
              <a:rPr lang="en-US" sz="2800" baseline="0"/>
              <a:t> (15-49 years)</a:t>
            </a:r>
            <a:endParaRPr lang="en-US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'adult prevalence'!$A$2</c:f>
              <c:strCache>
                <c:ptCount val="1"/>
                <c:pt idx="0">
                  <c:v>2019 projection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'adult new infections'!$B$1:$AD$1</c:f>
              <c:strCache>
                <c:ptCount val="29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</c:strCache>
            </c:strRef>
          </c:cat>
          <c:val>
            <c:numRef>
              <c:f>'adult prevalence'!$B$2:$AD$2</c:f>
              <c:numCache>
                <c:formatCode>#,##0.0</c:formatCode>
                <c:ptCount val="29"/>
                <c:pt idx="0">
                  <c:v>5.55</c:v>
                </c:pt>
                <c:pt idx="1">
                  <c:v>6.99</c:v>
                </c:pt>
                <c:pt idx="2">
                  <c:v>8.39</c:v>
                </c:pt>
                <c:pt idx="3">
                  <c:v>9.56</c:v>
                </c:pt>
                <c:pt idx="4">
                  <c:v>10.42</c:v>
                </c:pt>
                <c:pt idx="5">
                  <c:v>10.91</c:v>
                </c:pt>
                <c:pt idx="6">
                  <c:v>11.08</c:v>
                </c:pt>
                <c:pt idx="7">
                  <c:v>11</c:v>
                </c:pt>
                <c:pt idx="8">
                  <c:v>10.74</c:v>
                </c:pt>
                <c:pt idx="9">
                  <c:v>10.35</c:v>
                </c:pt>
                <c:pt idx="10">
                  <c:v>9.8800000000000008</c:v>
                </c:pt>
                <c:pt idx="11">
                  <c:v>9.35</c:v>
                </c:pt>
                <c:pt idx="12">
                  <c:v>8.81</c:v>
                </c:pt>
                <c:pt idx="13">
                  <c:v>8.26</c:v>
                </c:pt>
                <c:pt idx="14">
                  <c:v>7.75</c:v>
                </c:pt>
                <c:pt idx="15">
                  <c:v>7.31</c:v>
                </c:pt>
                <c:pt idx="16">
                  <c:v>6.95</c:v>
                </c:pt>
                <c:pt idx="17">
                  <c:v>6.66</c:v>
                </c:pt>
                <c:pt idx="18">
                  <c:v>6.41</c:v>
                </c:pt>
                <c:pt idx="19">
                  <c:v>6.2</c:v>
                </c:pt>
                <c:pt idx="20">
                  <c:v>5.99</c:v>
                </c:pt>
                <c:pt idx="21">
                  <c:v>5.81</c:v>
                </c:pt>
                <c:pt idx="22">
                  <c:v>5.67</c:v>
                </c:pt>
                <c:pt idx="23">
                  <c:v>5.53</c:v>
                </c:pt>
                <c:pt idx="24">
                  <c:v>5.39</c:v>
                </c:pt>
                <c:pt idx="25">
                  <c:v>5.25</c:v>
                </c:pt>
                <c:pt idx="26">
                  <c:v>5.09</c:v>
                </c:pt>
                <c:pt idx="27">
                  <c:v>4.93</c:v>
                </c:pt>
                <c:pt idx="28">
                  <c:v>4.7699999999999996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6A-4557-90C6-290556F38503}"/>
            </c:ext>
          </c:extLst>
        </c:ser>
        <c:ser>
          <c:idx val="1"/>
          <c:order val="1"/>
          <c:tx>
            <c:strRef>
              <c:f>'adult prevalence'!$A$3</c:f>
              <c:strCache>
                <c:ptCount val="1"/>
                <c:pt idx="0">
                  <c:v>Lower bound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'adult new infections'!$B$1:$AD$1</c:f>
              <c:strCache>
                <c:ptCount val="29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</c:strCache>
            </c:strRef>
          </c:cat>
          <c:val>
            <c:numRef>
              <c:f>'adult prevalence'!$B$3:$AD$3</c:f>
              <c:numCache>
                <c:formatCode>#,##0.0</c:formatCode>
                <c:ptCount val="29"/>
                <c:pt idx="0">
                  <c:v>4.67</c:v>
                </c:pt>
                <c:pt idx="1">
                  <c:v>5.88</c:v>
                </c:pt>
                <c:pt idx="2">
                  <c:v>7.06</c:v>
                </c:pt>
                <c:pt idx="3">
                  <c:v>8.0399999999999991</c:v>
                </c:pt>
                <c:pt idx="4">
                  <c:v>8.77</c:v>
                </c:pt>
                <c:pt idx="5">
                  <c:v>9.18</c:v>
                </c:pt>
                <c:pt idx="6">
                  <c:v>9.32</c:v>
                </c:pt>
                <c:pt idx="7">
                  <c:v>9.26</c:v>
                </c:pt>
                <c:pt idx="8">
                  <c:v>9.0299999999999994</c:v>
                </c:pt>
                <c:pt idx="9">
                  <c:v>8.7100000000000009</c:v>
                </c:pt>
                <c:pt idx="10">
                  <c:v>8.31</c:v>
                </c:pt>
                <c:pt idx="11">
                  <c:v>7.87</c:v>
                </c:pt>
                <c:pt idx="12">
                  <c:v>7.41</c:v>
                </c:pt>
                <c:pt idx="13">
                  <c:v>6.95</c:v>
                </c:pt>
                <c:pt idx="14">
                  <c:v>6.52</c:v>
                </c:pt>
                <c:pt idx="15">
                  <c:v>6.16</c:v>
                </c:pt>
                <c:pt idx="16">
                  <c:v>5.84</c:v>
                </c:pt>
                <c:pt idx="17">
                  <c:v>5.61</c:v>
                </c:pt>
                <c:pt idx="18">
                  <c:v>5.4</c:v>
                </c:pt>
                <c:pt idx="19">
                  <c:v>5.22</c:v>
                </c:pt>
                <c:pt idx="20">
                  <c:v>5.04</c:v>
                </c:pt>
                <c:pt idx="21">
                  <c:v>4.8899999999999997</c:v>
                </c:pt>
                <c:pt idx="22">
                  <c:v>4.7699999999999996</c:v>
                </c:pt>
                <c:pt idx="23">
                  <c:v>4.6500000000000004</c:v>
                </c:pt>
                <c:pt idx="24">
                  <c:v>4.54</c:v>
                </c:pt>
                <c:pt idx="25">
                  <c:v>4.41</c:v>
                </c:pt>
                <c:pt idx="26">
                  <c:v>4.28</c:v>
                </c:pt>
                <c:pt idx="27">
                  <c:v>4.1399999999999997</c:v>
                </c:pt>
                <c:pt idx="28">
                  <c:v>4.01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6A-4557-90C6-290556F38503}"/>
            </c:ext>
          </c:extLst>
        </c:ser>
        <c:ser>
          <c:idx val="2"/>
          <c:order val="2"/>
          <c:tx>
            <c:strRef>
              <c:f>'adult prevalence'!$A$4</c:f>
              <c:strCache>
                <c:ptCount val="1"/>
                <c:pt idx="0">
                  <c:v>Uncertainty bounds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'adult new infections'!$B$1:$AD$1</c:f>
              <c:strCache>
                <c:ptCount val="29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</c:strCache>
            </c:strRef>
          </c:cat>
          <c:val>
            <c:numRef>
              <c:f>'adult prevalence'!$B$4:$AD$4</c:f>
              <c:numCache>
                <c:formatCode>#,##0.0</c:formatCode>
                <c:ptCount val="29"/>
                <c:pt idx="0">
                  <c:v>6.58</c:v>
                </c:pt>
                <c:pt idx="1">
                  <c:v>8.2799999999999994</c:v>
                </c:pt>
                <c:pt idx="2">
                  <c:v>9.94</c:v>
                </c:pt>
                <c:pt idx="3">
                  <c:v>11.32</c:v>
                </c:pt>
                <c:pt idx="4">
                  <c:v>12.34</c:v>
                </c:pt>
                <c:pt idx="5">
                  <c:v>12.93</c:v>
                </c:pt>
                <c:pt idx="6">
                  <c:v>13.13</c:v>
                </c:pt>
                <c:pt idx="7">
                  <c:v>13.03</c:v>
                </c:pt>
                <c:pt idx="8">
                  <c:v>12.72</c:v>
                </c:pt>
                <c:pt idx="9">
                  <c:v>12.26</c:v>
                </c:pt>
                <c:pt idx="10">
                  <c:v>11.7</c:v>
                </c:pt>
                <c:pt idx="11">
                  <c:v>11.08</c:v>
                </c:pt>
                <c:pt idx="12">
                  <c:v>10.43</c:v>
                </c:pt>
                <c:pt idx="13">
                  <c:v>9.7899999999999991</c:v>
                </c:pt>
                <c:pt idx="14">
                  <c:v>9.18</c:v>
                </c:pt>
                <c:pt idx="15">
                  <c:v>8.67</c:v>
                </c:pt>
                <c:pt idx="16">
                  <c:v>8.23</c:v>
                </c:pt>
                <c:pt idx="17">
                  <c:v>7.89</c:v>
                </c:pt>
                <c:pt idx="18">
                  <c:v>7.6</c:v>
                </c:pt>
                <c:pt idx="19">
                  <c:v>7.34</c:v>
                </c:pt>
                <c:pt idx="20">
                  <c:v>7.1</c:v>
                </c:pt>
                <c:pt idx="21">
                  <c:v>6.88</c:v>
                </c:pt>
                <c:pt idx="22">
                  <c:v>6.71</c:v>
                </c:pt>
                <c:pt idx="23">
                  <c:v>6.55</c:v>
                </c:pt>
                <c:pt idx="24">
                  <c:v>6.39</c:v>
                </c:pt>
                <c:pt idx="25">
                  <c:v>6.22</c:v>
                </c:pt>
                <c:pt idx="26">
                  <c:v>6.03</c:v>
                </c:pt>
                <c:pt idx="27">
                  <c:v>5.84</c:v>
                </c:pt>
                <c:pt idx="28">
                  <c:v>5.65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A-4557-90C6-290556F38503}"/>
            </c:ext>
          </c:extLst>
        </c:ser>
        <c:ser>
          <c:idx val="3"/>
          <c:order val="3"/>
          <c:tx>
            <c:strRef>
              <c:f>'adult prevalence'!$A$12</c:f>
              <c:strCache>
                <c:ptCount val="1"/>
                <c:pt idx="0">
                  <c:v>2018 projection</c:v>
                </c:pt>
              </c:strCache>
            </c:strRef>
          </c:tx>
          <c:spPr>
            <a:ln w="57150" cap="rnd">
              <a:solidFill>
                <a:srgbClr val="FF0000">
                  <a:alpha val="43137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'adult new infections'!$B$1:$AD$1</c:f>
              <c:strCache>
                <c:ptCount val="29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</c:strCache>
            </c:strRef>
          </c:cat>
          <c:val>
            <c:numRef>
              <c:f>'adult prevalence'!$B$12:$AC$12</c:f>
              <c:numCache>
                <c:formatCode>General</c:formatCode>
                <c:ptCount val="28"/>
                <c:pt idx="0">
                  <c:v>5.4999599999999997</c:v>
                </c:pt>
                <c:pt idx="1">
                  <c:v>6.5581800000000001</c:v>
                </c:pt>
                <c:pt idx="2">
                  <c:v>7.5856500000000002</c:v>
                </c:pt>
                <c:pt idx="3">
                  <c:v>8.5292999999999992</c:v>
                </c:pt>
                <c:pt idx="4">
                  <c:v>9.2994800000000009</c:v>
                </c:pt>
                <c:pt idx="5">
                  <c:v>9.8471200000000003</c:v>
                </c:pt>
                <c:pt idx="6">
                  <c:v>10.13786</c:v>
                </c:pt>
                <c:pt idx="7">
                  <c:v>10.190340000000001</c:v>
                </c:pt>
                <c:pt idx="8">
                  <c:v>10.036250000000001</c:v>
                </c:pt>
                <c:pt idx="9">
                  <c:v>9.7295599999999993</c:v>
                </c:pt>
                <c:pt idx="10">
                  <c:v>9.2947600000000001</c:v>
                </c:pt>
                <c:pt idx="11">
                  <c:v>8.7997899999999998</c:v>
                </c:pt>
                <c:pt idx="12">
                  <c:v>8.27318</c:v>
                </c:pt>
                <c:pt idx="13">
                  <c:v>7.7460000000000004</c:v>
                </c:pt>
                <c:pt idx="14">
                  <c:v>7.2516100000000003</c:v>
                </c:pt>
                <c:pt idx="15">
                  <c:v>6.8277099999999997</c:v>
                </c:pt>
                <c:pt idx="16">
                  <c:v>6.4922199999999997</c:v>
                </c:pt>
                <c:pt idx="17">
                  <c:v>6.2541000000000002</c:v>
                </c:pt>
                <c:pt idx="18">
                  <c:v>6.07226</c:v>
                </c:pt>
                <c:pt idx="19">
                  <c:v>6.0163200000000003</c:v>
                </c:pt>
                <c:pt idx="20">
                  <c:v>5.6361100000000004</c:v>
                </c:pt>
                <c:pt idx="21">
                  <c:v>5.54033</c:v>
                </c:pt>
                <c:pt idx="22">
                  <c:v>5.4562200000000001</c:v>
                </c:pt>
                <c:pt idx="23">
                  <c:v>5.36029</c:v>
                </c:pt>
                <c:pt idx="24">
                  <c:v>5.24979</c:v>
                </c:pt>
                <c:pt idx="25">
                  <c:v>5.1259600000000001</c:v>
                </c:pt>
                <c:pt idx="26">
                  <c:v>5.0013300000000003</c:v>
                </c:pt>
                <c:pt idx="27">
                  <c:v>4.8487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6A-4557-90C6-290556F385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1003008"/>
        <c:axId val="411006272"/>
      </c:lineChart>
      <c:catAx>
        <c:axId val="41100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006272"/>
        <c:crosses val="autoZero"/>
        <c:auto val="1"/>
        <c:lblAlgn val="ctr"/>
        <c:lblOffset val="100"/>
        <c:noMultiLvlLbl val="0"/>
      </c:catAx>
      <c:valAx>
        <c:axId val="41100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Prevalence</a:t>
                </a:r>
                <a:r>
                  <a:rPr lang="en-US" sz="1800" baseline="0"/>
                  <a:t> (%)</a:t>
                </a:r>
                <a:endParaRPr 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003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Adult HIV population</a:t>
            </a:r>
            <a:r>
              <a:rPr lang="en-US" sz="2800" baseline="0"/>
              <a:t> (15+ years)</a:t>
            </a:r>
            <a:endParaRPr lang="en-US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'adult LWHIV'!$A$2</c:f>
              <c:strCache>
                <c:ptCount val="1"/>
                <c:pt idx="0">
                  <c:v>2019 projection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'adult LWHIV'!$B$1:$AD$1</c:f>
              <c:numCache>
                <c:formatCode>General</c:formatCode>
                <c:ptCount val="29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</c:numCache>
            </c:numRef>
          </c:cat>
          <c:val>
            <c:numRef>
              <c:f>'adult LWHIV'!$B$2:$AD$2</c:f>
              <c:numCache>
                <c:formatCode>#,##0</c:formatCode>
                <c:ptCount val="29"/>
                <c:pt idx="0">
                  <c:v>562959</c:v>
                </c:pt>
                <c:pt idx="1">
                  <c:v>737976</c:v>
                </c:pt>
                <c:pt idx="2">
                  <c:v>922125</c:v>
                </c:pt>
                <c:pt idx="3">
                  <c:v>1094935</c:v>
                </c:pt>
                <c:pt idx="4">
                  <c:v>1243336</c:v>
                </c:pt>
                <c:pt idx="5">
                  <c:v>1356207</c:v>
                </c:pt>
                <c:pt idx="6">
                  <c:v>1432677</c:v>
                </c:pt>
                <c:pt idx="7">
                  <c:v>1478428</c:v>
                </c:pt>
                <c:pt idx="8">
                  <c:v>1497804</c:v>
                </c:pt>
                <c:pt idx="9">
                  <c:v>1497096</c:v>
                </c:pt>
                <c:pt idx="10">
                  <c:v>1479233</c:v>
                </c:pt>
                <c:pt idx="11">
                  <c:v>1449041</c:v>
                </c:pt>
                <c:pt idx="12">
                  <c:v>1411738</c:v>
                </c:pt>
                <c:pt idx="13">
                  <c:v>1369634</c:v>
                </c:pt>
                <c:pt idx="14">
                  <c:v>1326982</c:v>
                </c:pt>
                <c:pt idx="15">
                  <c:v>1295024</c:v>
                </c:pt>
                <c:pt idx="16">
                  <c:v>1271946</c:v>
                </c:pt>
                <c:pt idx="17">
                  <c:v>1263652</c:v>
                </c:pt>
                <c:pt idx="18">
                  <c:v>1261007</c:v>
                </c:pt>
                <c:pt idx="19">
                  <c:v>1263897</c:v>
                </c:pt>
                <c:pt idx="20">
                  <c:v>1270146</c:v>
                </c:pt>
                <c:pt idx="21">
                  <c:v>1283560</c:v>
                </c:pt>
                <c:pt idx="22">
                  <c:v>1305888</c:v>
                </c:pt>
                <c:pt idx="23">
                  <c:v>1331704</c:v>
                </c:pt>
                <c:pt idx="24">
                  <c:v>1356260</c:v>
                </c:pt>
                <c:pt idx="25">
                  <c:v>1378873</c:v>
                </c:pt>
                <c:pt idx="26">
                  <c:v>1400000</c:v>
                </c:pt>
                <c:pt idx="27">
                  <c:v>1420784</c:v>
                </c:pt>
                <c:pt idx="28">
                  <c:v>1443792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46-4B40-9DC5-9F7106C84A9C}"/>
            </c:ext>
          </c:extLst>
        </c:ser>
        <c:ser>
          <c:idx val="1"/>
          <c:order val="1"/>
          <c:tx>
            <c:strRef>
              <c:f>'adult LWHIV'!$A$3</c:f>
              <c:strCache>
                <c:ptCount val="1"/>
                <c:pt idx="0">
                  <c:v>Lower bound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'adult LWHIV'!$B$1:$AD$1</c:f>
              <c:numCache>
                <c:formatCode>General</c:formatCode>
                <c:ptCount val="29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</c:numCache>
            </c:numRef>
          </c:cat>
          <c:val>
            <c:numRef>
              <c:f>'adult LWHIV'!$B$3:$AD$3</c:f>
              <c:numCache>
                <c:formatCode>#,##0</c:formatCode>
                <c:ptCount val="29"/>
                <c:pt idx="0">
                  <c:v>477888</c:v>
                </c:pt>
                <c:pt idx="1">
                  <c:v>626458</c:v>
                </c:pt>
                <c:pt idx="2">
                  <c:v>782779</c:v>
                </c:pt>
                <c:pt idx="3">
                  <c:v>929476</c:v>
                </c:pt>
                <c:pt idx="4">
                  <c:v>1055451</c:v>
                </c:pt>
                <c:pt idx="5">
                  <c:v>1151266</c:v>
                </c:pt>
                <c:pt idx="6">
                  <c:v>1216180</c:v>
                </c:pt>
                <c:pt idx="7">
                  <c:v>1255018</c:v>
                </c:pt>
                <c:pt idx="8">
                  <c:v>1271466</c:v>
                </c:pt>
                <c:pt idx="9">
                  <c:v>1270865</c:v>
                </c:pt>
                <c:pt idx="10">
                  <c:v>1255701</c:v>
                </c:pt>
                <c:pt idx="11">
                  <c:v>1230072</c:v>
                </c:pt>
                <c:pt idx="12">
                  <c:v>1198406</c:v>
                </c:pt>
                <c:pt idx="13">
                  <c:v>1162664</c:v>
                </c:pt>
                <c:pt idx="14">
                  <c:v>1126457</c:v>
                </c:pt>
                <c:pt idx="15">
                  <c:v>1099329</c:v>
                </c:pt>
                <c:pt idx="16">
                  <c:v>1079738</c:v>
                </c:pt>
                <c:pt idx="17">
                  <c:v>1072697</c:v>
                </c:pt>
                <c:pt idx="18">
                  <c:v>1070452</c:v>
                </c:pt>
                <c:pt idx="19">
                  <c:v>1072905</c:v>
                </c:pt>
                <c:pt idx="20">
                  <c:v>1078210</c:v>
                </c:pt>
                <c:pt idx="21">
                  <c:v>1089597</c:v>
                </c:pt>
                <c:pt idx="22">
                  <c:v>1108551</c:v>
                </c:pt>
                <c:pt idx="23">
                  <c:v>1130466</c:v>
                </c:pt>
                <c:pt idx="24">
                  <c:v>1151311</c:v>
                </c:pt>
                <c:pt idx="25">
                  <c:v>1170507</c:v>
                </c:pt>
                <c:pt idx="26">
                  <c:v>1188441</c:v>
                </c:pt>
                <c:pt idx="27">
                  <c:v>1206085</c:v>
                </c:pt>
                <c:pt idx="28">
                  <c:v>1225616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46-4B40-9DC5-9F7106C84A9C}"/>
            </c:ext>
          </c:extLst>
        </c:ser>
        <c:ser>
          <c:idx val="2"/>
          <c:order val="2"/>
          <c:tx>
            <c:strRef>
              <c:f>'adult LWHIV'!$A$4</c:f>
              <c:strCache>
                <c:ptCount val="1"/>
                <c:pt idx="0">
                  <c:v>Uncertainty bounds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'adult LWHIV'!$B$1:$AD$1</c:f>
              <c:numCache>
                <c:formatCode>General</c:formatCode>
                <c:ptCount val="29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</c:numCache>
            </c:numRef>
          </c:cat>
          <c:val>
            <c:numRef>
              <c:f>'adult LWHIV'!$B$4:$AD$4</c:f>
              <c:numCache>
                <c:formatCode>#,##0</c:formatCode>
                <c:ptCount val="29"/>
                <c:pt idx="0">
                  <c:v>671825</c:v>
                </c:pt>
                <c:pt idx="1">
                  <c:v>880687</c:v>
                </c:pt>
                <c:pt idx="2">
                  <c:v>1100447</c:v>
                </c:pt>
                <c:pt idx="3">
                  <c:v>1306676</c:v>
                </c:pt>
                <c:pt idx="4">
                  <c:v>1483774</c:v>
                </c:pt>
                <c:pt idx="5">
                  <c:v>1618473</c:v>
                </c:pt>
                <c:pt idx="6">
                  <c:v>1709731</c:v>
                </c:pt>
                <c:pt idx="7">
                  <c:v>1764329</c:v>
                </c:pt>
                <c:pt idx="8">
                  <c:v>1787452</c:v>
                </c:pt>
                <c:pt idx="9">
                  <c:v>1786608</c:v>
                </c:pt>
                <c:pt idx="10">
                  <c:v>1765289</c:v>
                </c:pt>
                <c:pt idx="11">
                  <c:v>1729259</c:v>
                </c:pt>
                <c:pt idx="12">
                  <c:v>1684743</c:v>
                </c:pt>
                <c:pt idx="13">
                  <c:v>1634497</c:v>
                </c:pt>
                <c:pt idx="14">
                  <c:v>1583596</c:v>
                </c:pt>
                <c:pt idx="15">
                  <c:v>1545458</c:v>
                </c:pt>
                <c:pt idx="16">
                  <c:v>1517917</c:v>
                </c:pt>
                <c:pt idx="17">
                  <c:v>1508019</c:v>
                </c:pt>
                <c:pt idx="18">
                  <c:v>1504863</c:v>
                </c:pt>
                <c:pt idx="19">
                  <c:v>1508311</c:v>
                </c:pt>
                <c:pt idx="20">
                  <c:v>1515769</c:v>
                </c:pt>
                <c:pt idx="21">
                  <c:v>1531777</c:v>
                </c:pt>
                <c:pt idx="22">
                  <c:v>1558423</c:v>
                </c:pt>
                <c:pt idx="23">
                  <c:v>1589231</c:v>
                </c:pt>
                <c:pt idx="24">
                  <c:v>1618537</c:v>
                </c:pt>
                <c:pt idx="25">
                  <c:v>1645522</c:v>
                </c:pt>
                <c:pt idx="26">
                  <c:v>1670735</c:v>
                </c:pt>
                <c:pt idx="27">
                  <c:v>1695538</c:v>
                </c:pt>
                <c:pt idx="28">
                  <c:v>1722995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46-4B40-9DC5-9F7106C84A9C}"/>
            </c:ext>
          </c:extLst>
        </c:ser>
        <c:ser>
          <c:idx val="3"/>
          <c:order val="3"/>
          <c:tx>
            <c:strRef>
              <c:f>'adult LWHIV'!$A$12</c:f>
              <c:strCache>
                <c:ptCount val="1"/>
                <c:pt idx="0">
                  <c:v>2018 projection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'adult LWHIV'!$B$1:$AD$1</c:f>
              <c:numCache>
                <c:formatCode>General</c:formatCode>
                <c:ptCount val="29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</c:numCache>
            </c:numRef>
          </c:cat>
          <c:val>
            <c:numRef>
              <c:f>'adult LWHIV'!$B$12:$AC$12</c:f>
              <c:numCache>
                <c:formatCode>#,##0</c:formatCode>
                <c:ptCount val="28"/>
                <c:pt idx="0">
                  <c:v>597674</c:v>
                </c:pt>
                <c:pt idx="1">
                  <c:v>738293</c:v>
                </c:pt>
                <c:pt idx="2">
                  <c:v>885020</c:v>
                </c:pt>
                <c:pt idx="3">
                  <c:v>1031557</c:v>
                </c:pt>
                <c:pt idx="4">
                  <c:v>1165868</c:v>
                </c:pt>
                <c:pt idx="5">
                  <c:v>1279505</c:v>
                </c:pt>
                <c:pt idx="6">
                  <c:v>1365095</c:v>
                </c:pt>
                <c:pt idx="7">
                  <c:v>1421641</c:v>
                </c:pt>
                <c:pt idx="8">
                  <c:v>1450123</c:v>
                </c:pt>
                <c:pt idx="9">
                  <c:v>1455127</c:v>
                </c:pt>
                <c:pt idx="10">
                  <c:v>1439266</c:v>
                </c:pt>
                <c:pt idx="11">
                  <c:v>1410688</c:v>
                </c:pt>
                <c:pt idx="12">
                  <c:v>1372523</c:v>
                </c:pt>
                <c:pt idx="13">
                  <c:v>1329214</c:v>
                </c:pt>
                <c:pt idx="14">
                  <c:v>1286317</c:v>
                </c:pt>
                <c:pt idx="15">
                  <c:v>1251989</c:v>
                </c:pt>
                <c:pt idx="16">
                  <c:v>1230904</c:v>
                </c:pt>
                <c:pt idx="17">
                  <c:v>1227410</c:v>
                </c:pt>
                <c:pt idx="18">
                  <c:v>1234607</c:v>
                </c:pt>
                <c:pt idx="19">
                  <c:v>1250164</c:v>
                </c:pt>
                <c:pt idx="20">
                  <c:v>1217029</c:v>
                </c:pt>
                <c:pt idx="21">
                  <c:v>1242570</c:v>
                </c:pt>
                <c:pt idx="22">
                  <c:v>1272108</c:v>
                </c:pt>
                <c:pt idx="23">
                  <c:v>1299907</c:v>
                </c:pt>
                <c:pt idx="24">
                  <c:v>1324993</c:v>
                </c:pt>
                <c:pt idx="25">
                  <c:v>1347943</c:v>
                </c:pt>
                <c:pt idx="26">
                  <c:v>1371420</c:v>
                </c:pt>
                <c:pt idx="27">
                  <c:v>1388168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546-4B40-9DC5-9F7106C84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1008448"/>
        <c:axId val="411009536"/>
      </c:lineChart>
      <c:catAx>
        <c:axId val="41100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009536"/>
        <c:crosses val="autoZero"/>
        <c:auto val="1"/>
        <c:lblAlgn val="ctr"/>
        <c:lblOffset val="100"/>
        <c:noMultiLvlLbl val="0"/>
      </c:catAx>
      <c:valAx>
        <c:axId val="41100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00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Adult new HIV infections</a:t>
            </a:r>
            <a:r>
              <a:rPr lang="en-US" sz="2800" baseline="0"/>
              <a:t> (15+ years)</a:t>
            </a:r>
            <a:endParaRPr lang="en-US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'adult new infections'!$A$2</c:f>
              <c:strCache>
                <c:ptCount val="1"/>
                <c:pt idx="0">
                  <c:v>2019 projection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'adult new infections'!$B$1:$AD$1</c:f>
              <c:strCache>
                <c:ptCount val="29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</c:strCache>
            </c:strRef>
          </c:cat>
          <c:val>
            <c:numRef>
              <c:f>'adult new infections'!$B$2:$AD$2</c:f>
              <c:numCache>
                <c:formatCode>#,##0</c:formatCode>
                <c:ptCount val="29"/>
                <c:pt idx="0">
                  <c:v>167342</c:v>
                </c:pt>
                <c:pt idx="1">
                  <c:v>192975</c:v>
                </c:pt>
                <c:pt idx="2">
                  <c:v>208135</c:v>
                </c:pt>
                <c:pt idx="3">
                  <c:v>204229</c:v>
                </c:pt>
                <c:pt idx="4">
                  <c:v>188663</c:v>
                </c:pt>
                <c:pt idx="5">
                  <c:v>163121</c:v>
                </c:pt>
                <c:pt idx="6">
                  <c:v>137477</c:v>
                </c:pt>
                <c:pt idx="7">
                  <c:v>117761</c:v>
                </c:pt>
                <c:pt idx="8">
                  <c:v>102078</c:v>
                </c:pt>
                <c:pt idx="9">
                  <c:v>91831</c:v>
                </c:pt>
                <c:pt idx="10">
                  <c:v>83131</c:v>
                </c:pt>
                <c:pt idx="11">
                  <c:v>76434</c:v>
                </c:pt>
                <c:pt idx="12">
                  <c:v>72096</c:v>
                </c:pt>
                <c:pt idx="13">
                  <c:v>68471</c:v>
                </c:pt>
                <c:pt idx="14">
                  <c:v>65605</c:v>
                </c:pt>
                <c:pt idx="15">
                  <c:v>62753</c:v>
                </c:pt>
                <c:pt idx="16">
                  <c:v>59178</c:v>
                </c:pt>
                <c:pt idx="17">
                  <c:v>56017</c:v>
                </c:pt>
                <c:pt idx="18">
                  <c:v>53647</c:v>
                </c:pt>
                <c:pt idx="19">
                  <c:v>51406</c:v>
                </c:pt>
                <c:pt idx="20">
                  <c:v>47607</c:v>
                </c:pt>
                <c:pt idx="21">
                  <c:v>46068</c:v>
                </c:pt>
                <c:pt idx="22">
                  <c:v>44467</c:v>
                </c:pt>
                <c:pt idx="23">
                  <c:v>43938</c:v>
                </c:pt>
                <c:pt idx="24">
                  <c:v>43418</c:v>
                </c:pt>
                <c:pt idx="25">
                  <c:v>42355</c:v>
                </c:pt>
                <c:pt idx="26">
                  <c:v>40734</c:v>
                </c:pt>
                <c:pt idx="27">
                  <c:v>39385</c:v>
                </c:pt>
                <c:pt idx="28">
                  <c:v>38494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46-4B40-9DC5-9F7106C84A9C}"/>
            </c:ext>
          </c:extLst>
        </c:ser>
        <c:ser>
          <c:idx val="1"/>
          <c:order val="1"/>
          <c:tx>
            <c:strRef>
              <c:f>'adult new infections'!$A$3</c:f>
              <c:strCache>
                <c:ptCount val="1"/>
                <c:pt idx="0">
                  <c:v>Lower bound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'adult new infections'!$B$1:$AD$1</c:f>
              <c:strCache>
                <c:ptCount val="29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</c:strCache>
            </c:strRef>
          </c:cat>
          <c:val>
            <c:numRef>
              <c:f>'adult new infections'!$B$3:$AD$3</c:f>
              <c:numCache>
                <c:formatCode>#,##0</c:formatCode>
                <c:ptCount val="29"/>
                <c:pt idx="0">
                  <c:v>95347</c:v>
                </c:pt>
                <c:pt idx="1">
                  <c:v>109952</c:v>
                </c:pt>
                <c:pt idx="2">
                  <c:v>118590</c:v>
                </c:pt>
                <c:pt idx="3">
                  <c:v>116364</c:v>
                </c:pt>
                <c:pt idx="4">
                  <c:v>107495</c:v>
                </c:pt>
                <c:pt idx="5">
                  <c:v>92942</c:v>
                </c:pt>
                <c:pt idx="6">
                  <c:v>78331</c:v>
                </c:pt>
                <c:pt idx="7">
                  <c:v>67097</c:v>
                </c:pt>
                <c:pt idx="8">
                  <c:v>58161</c:v>
                </c:pt>
                <c:pt idx="9">
                  <c:v>52323</c:v>
                </c:pt>
                <c:pt idx="10">
                  <c:v>47366</c:v>
                </c:pt>
                <c:pt idx="11">
                  <c:v>43550</c:v>
                </c:pt>
                <c:pt idx="12">
                  <c:v>41079</c:v>
                </c:pt>
                <c:pt idx="13">
                  <c:v>39013</c:v>
                </c:pt>
                <c:pt idx="14">
                  <c:v>37380</c:v>
                </c:pt>
                <c:pt idx="15">
                  <c:v>35755</c:v>
                </c:pt>
                <c:pt idx="16">
                  <c:v>33718</c:v>
                </c:pt>
                <c:pt idx="17">
                  <c:v>31917</c:v>
                </c:pt>
                <c:pt idx="18">
                  <c:v>30566</c:v>
                </c:pt>
                <c:pt idx="19">
                  <c:v>29290</c:v>
                </c:pt>
                <c:pt idx="20">
                  <c:v>27125</c:v>
                </c:pt>
                <c:pt idx="21">
                  <c:v>26248</c:v>
                </c:pt>
                <c:pt idx="22">
                  <c:v>25336</c:v>
                </c:pt>
                <c:pt idx="23">
                  <c:v>25035</c:v>
                </c:pt>
                <c:pt idx="24">
                  <c:v>24739</c:v>
                </c:pt>
                <c:pt idx="25">
                  <c:v>24133</c:v>
                </c:pt>
                <c:pt idx="26">
                  <c:v>23209</c:v>
                </c:pt>
                <c:pt idx="27">
                  <c:v>22440</c:v>
                </c:pt>
                <c:pt idx="28">
                  <c:v>21933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46-4B40-9DC5-9F7106C84A9C}"/>
            </c:ext>
          </c:extLst>
        </c:ser>
        <c:ser>
          <c:idx val="2"/>
          <c:order val="2"/>
          <c:tx>
            <c:strRef>
              <c:f>'adult new infections'!$A$4</c:f>
              <c:strCache>
                <c:ptCount val="1"/>
                <c:pt idx="0">
                  <c:v>Uncertainty bounds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'adult new infections'!$B$1:$AD$1</c:f>
              <c:strCache>
                <c:ptCount val="29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</c:strCache>
            </c:strRef>
          </c:cat>
          <c:val>
            <c:numRef>
              <c:f>'adult new infections'!$B$4:$AD$4</c:f>
              <c:numCache>
                <c:formatCode>#,##0</c:formatCode>
                <c:ptCount val="29"/>
                <c:pt idx="0">
                  <c:v>288896</c:v>
                </c:pt>
                <c:pt idx="1">
                  <c:v>333148</c:v>
                </c:pt>
                <c:pt idx="2">
                  <c:v>359321</c:v>
                </c:pt>
                <c:pt idx="3">
                  <c:v>352576</c:v>
                </c:pt>
                <c:pt idx="4">
                  <c:v>325705</c:v>
                </c:pt>
                <c:pt idx="5">
                  <c:v>281610</c:v>
                </c:pt>
                <c:pt idx="6">
                  <c:v>237337</c:v>
                </c:pt>
                <c:pt idx="7">
                  <c:v>203300</c:v>
                </c:pt>
                <c:pt idx="8">
                  <c:v>176225</c:v>
                </c:pt>
                <c:pt idx="9">
                  <c:v>158536</c:v>
                </c:pt>
                <c:pt idx="10">
                  <c:v>143517</c:v>
                </c:pt>
                <c:pt idx="11">
                  <c:v>131953</c:v>
                </c:pt>
                <c:pt idx="12">
                  <c:v>124466</c:v>
                </c:pt>
                <c:pt idx="13">
                  <c:v>118207</c:v>
                </c:pt>
                <c:pt idx="14">
                  <c:v>113259</c:v>
                </c:pt>
                <c:pt idx="15">
                  <c:v>108336</c:v>
                </c:pt>
                <c:pt idx="16">
                  <c:v>102164</c:v>
                </c:pt>
                <c:pt idx="17">
                  <c:v>96706</c:v>
                </c:pt>
                <c:pt idx="18">
                  <c:v>92614</c:v>
                </c:pt>
                <c:pt idx="19">
                  <c:v>88746</c:v>
                </c:pt>
                <c:pt idx="20">
                  <c:v>82187</c:v>
                </c:pt>
                <c:pt idx="21">
                  <c:v>79531</c:v>
                </c:pt>
                <c:pt idx="22">
                  <c:v>76767</c:v>
                </c:pt>
                <c:pt idx="23">
                  <c:v>75854</c:v>
                </c:pt>
                <c:pt idx="24">
                  <c:v>74957</c:v>
                </c:pt>
                <c:pt idx="25">
                  <c:v>73120</c:v>
                </c:pt>
                <c:pt idx="26">
                  <c:v>70322</c:v>
                </c:pt>
                <c:pt idx="27">
                  <c:v>67993</c:v>
                </c:pt>
                <c:pt idx="28">
                  <c:v>66455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46-4B40-9DC5-9F7106C84A9C}"/>
            </c:ext>
          </c:extLst>
        </c:ser>
        <c:ser>
          <c:idx val="3"/>
          <c:order val="3"/>
          <c:tx>
            <c:strRef>
              <c:f>'adult new infections'!$A$12</c:f>
              <c:strCache>
                <c:ptCount val="1"/>
                <c:pt idx="0">
                  <c:v>2018 projection</c:v>
                </c:pt>
              </c:strCache>
            </c:strRef>
          </c:tx>
          <c:spPr>
            <a:ln w="57150" cap="rnd">
              <a:solidFill>
                <a:srgbClr val="FF0000">
                  <a:alpha val="43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'adult new infections'!$B$1:$AD$1</c:f>
              <c:strCache>
                <c:ptCount val="29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</c:strCache>
            </c:strRef>
          </c:cat>
          <c:val>
            <c:numRef>
              <c:f>'adult new infections'!$B$13:$AC$13</c:f>
              <c:numCache>
                <c:formatCode>General</c:formatCode>
                <c:ptCount val="28"/>
                <c:pt idx="0">
                  <c:v>141956.95000000001</c:v>
                </c:pt>
                <c:pt idx="1">
                  <c:v>163944.19999999998</c:v>
                </c:pt>
                <c:pt idx="2">
                  <c:v>176347.90000000002</c:v>
                </c:pt>
                <c:pt idx="3">
                  <c:v>183530.87</c:v>
                </c:pt>
                <c:pt idx="4">
                  <c:v>179745.22</c:v>
                </c:pt>
                <c:pt idx="5">
                  <c:v>168231.31</c:v>
                </c:pt>
                <c:pt idx="6">
                  <c:v>149721.01</c:v>
                </c:pt>
                <c:pt idx="7">
                  <c:v>130155.75999999998</c:v>
                </c:pt>
                <c:pt idx="8">
                  <c:v>111102.73</c:v>
                </c:pt>
                <c:pt idx="9">
                  <c:v>95815.96</c:v>
                </c:pt>
                <c:pt idx="10">
                  <c:v>81286.78</c:v>
                </c:pt>
                <c:pt idx="11">
                  <c:v>71811.66</c:v>
                </c:pt>
                <c:pt idx="12">
                  <c:v>65789.91</c:v>
                </c:pt>
                <c:pt idx="13">
                  <c:v>62630.119999999995</c:v>
                </c:pt>
                <c:pt idx="14">
                  <c:v>62601.72</c:v>
                </c:pt>
                <c:pt idx="15">
                  <c:v>63478.78</c:v>
                </c:pt>
                <c:pt idx="16">
                  <c:v>66973.5</c:v>
                </c:pt>
                <c:pt idx="17">
                  <c:v>69073.23</c:v>
                </c:pt>
                <c:pt idx="18">
                  <c:v>70292.87999999999</c:v>
                </c:pt>
                <c:pt idx="19">
                  <c:v>69310.11</c:v>
                </c:pt>
                <c:pt idx="20">
                  <c:v>63742.02</c:v>
                </c:pt>
                <c:pt idx="21">
                  <c:v>62823.210000000006</c:v>
                </c:pt>
                <c:pt idx="22">
                  <c:v>60444.6</c:v>
                </c:pt>
                <c:pt idx="23">
                  <c:v>58519.72</c:v>
                </c:pt>
                <c:pt idx="24">
                  <c:v>56425.46</c:v>
                </c:pt>
                <c:pt idx="25">
                  <c:v>52614.67</c:v>
                </c:pt>
                <c:pt idx="26">
                  <c:v>48108.36</c:v>
                </c:pt>
                <c:pt idx="27">
                  <c:v>44788.89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546-4B40-9DC5-9F7106C84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1004640"/>
        <c:axId val="411010080"/>
      </c:lineChart>
      <c:catAx>
        <c:axId val="41100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010080"/>
        <c:crosses val="autoZero"/>
        <c:auto val="1"/>
        <c:lblAlgn val="ctr"/>
        <c:lblOffset val="100"/>
        <c:noMultiLvlLbl val="0"/>
      </c:catAx>
      <c:valAx>
        <c:axId val="41101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00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HIV incidence</a:t>
            </a:r>
            <a:r>
              <a:rPr lang="en-US" sz="2800" baseline="0"/>
              <a:t> (all ages)</a:t>
            </a:r>
            <a:endParaRPr lang="en-US" sz="2800"/>
          </a:p>
        </c:rich>
      </c:tx>
      <c:layout>
        <c:manualLayout>
          <c:xMode val="edge"/>
          <c:yMode val="edge"/>
          <c:x val="0.36591567998600988"/>
          <c:y val="2.05523442517662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002286821356463"/>
          <c:y val="2.5086806345738573E-2"/>
          <c:w val="0.83599968931213919"/>
          <c:h val="0.65481710739914734"/>
        </c:manualLayout>
      </c:layout>
      <c:lineChart>
        <c:grouping val="standard"/>
        <c:varyColors val="0"/>
        <c:ser>
          <c:idx val="0"/>
          <c:order val="0"/>
          <c:tx>
            <c:strRef>
              <c:f>incidence!$A$3</c:f>
              <c:strCache>
                <c:ptCount val="1"/>
                <c:pt idx="0">
                  <c:v>2019 projection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'adult new infections'!$B$1:$AD$1</c:f>
              <c:strCache>
                <c:ptCount val="29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</c:strCache>
            </c:strRef>
          </c:cat>
          <c:val>
            <c:numRef>
              <c:f>incidence!$B$3:$AD$3</c:f>
              <c:numCache>
                <c:formatCode>General</c:formatCode>
                <c:ptCount val="29"/>
                <c:pt idx="0">
                  <c:v>9.43</c:v>
                </c:pt>
                <c:pt idx="1">
                  <c:v>10.75</c:v>
                </c:pt>
                <c:pt idx="2">
                  <c:v>11.49</c:v>
                </c:pt>
                <c:pt idx="3">
                  <c:v>11.27</c:v>
                </c:pt>
                <c:pt idx="4">
                  <c:v>10.47</c:v>
                </c:pt>
                <c:pt idx="5">
                  <c:v>9.19</c:v>
                </c:pt>
                <c:pt idx="6">
                  <c:v>7.91</c:v>
                </c:pt>
                <c:pt idx="7">
                  <c:v>6.89</c:v>
                </c:pt>
                <c:pt idx="8">
                  <c:v>6.05</c:v>
                </c:pt>
                <c:pt idx="9">
                  <c:v>5.45</c:v>
                </c:pt>
                <c:pt idx="10">
                  <c:v>4.91</c:v>
                </c:pt>
                <c:pt idx="11">
                  <c:v>4.45</c:v>
                </c:pt>
                <c:pt idx="12">
                  <c:v>4.09</c:v>
                </c:pt>
                <c:pt idx="13">
                  <c:v>3.77</c:v>
                </c:pt>
                <c:pt idx="14">
                  <c:v>3.48</c:v>
                </c:pt>
                <c:pt idx="15">
                  <c:v>3.17</c:v>
                </c:pt>
                <c:pt idx="16">
                  <c:v>2.87</c:v>
                </c:pt>
                <c:pt idx="17">
                  <c:v>2.61</c:v>
                </c:pt>
                <c:pt idx="18">
                  <c:v>2.23</c:v>
                </c:pt>
                <c:pt idx="19">
                  <c:v>2.0699999999999998</c:v>
                </c:pt>
                <c:pt idx="20">
                  <c:v>1.84</c:v>
                </c:pt>
                <c:pt idx="21">
                  <c:v>1.64</c:v>
                </c:pt>
                <c:pt idx="22">
                  <c:v>1.58</c:v>
                </c:pt>
                <c:pt idx="23">
                  <c:v>1.51</c:v>
                </c:pt>
                <c:pt idx="24">
                  <c:v>1.41</c:v>
                </c:pt>
                <c:pt idx="25">
                  <c:v>1.25</c:v>
                </c:pt>
                <c:pt idx="26">
                  <c:v>1.17</c:v>
                </c:pt>
                <c:pt idx="27">
                  <c:v>1.1200000000000001</c:v>
                </c:pt>
                <c:pt idx="28">
                  <c:v>1.04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2F-456D-BBF6-4C67A96A4A5A}"/>
            </c:ext>
          </c:extLst>
        </c:ser>
        <c:ser>
          <c:idx val="1"/>
          <c:order val="1"/>
          <c:tx>
            <c:strRef>
              <c:f>incidence!$A$4</c:f>
              <c:strCache>
                <c:ptCount val="1"/>
                <c:pt idx="0">
                  <c:v>Lower bound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'adult new infections'!$B$1:$AD$1</c:f>
              <c:strCache>
                <c:ptCount val="29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</c:strCache>
            </c:strRef>
          </c:cat>
          <c:val>
            <c:numRef>
              <c:f>incidence!$B$4:$AD$4</c:f>
              <c:numCache>
                <c:formatCode>General</c:formatCode>
                <c:ptCount val="29"/>
                <c:pt idx="0">
                  <c:v>5.39</c:v>
                </c:pt>
                <c:pt idx="1">
                  <c:v>6.15</c:v>
                </c:pt>
                <c:pt idx="2">
                  <c:v>6.57</c:v>
                </c:pt>
                <c:pt idx="3">
                  <c:v>6.44</c:v>
                </c:pt>
                <c:pt idx="4">
                  <c:v>5.99</c:v>
                </c:pt>
                <c:pt idx="5">
                  <c:v>5.26</c:v>
                </c:pt>
                <c:pt idx="6">
                  <c:v>4.5199999999999996</c:v>
                </c:pt>
                <c:pt idx="7">
                  <c:v>3.94</c:v>
                </c:pt>
                <c:pt idx="8">
                  <c:v>3.46</c:v>
                </c:pt>
                <c:pt idx="9">
                  <c:v>3.11</c:v>
                </c:pt>
                <c:pt idx="10">
                  <c:v>2.81</c:v>
                </c:pt>
                <c:pt idx="11">
                  <c:v>2.5499999999999998</c:v>
                </c:pt>
                <c:pt idx="12">
                  <c:v>2.34</c:v>
                </c:pt>
                <c:pt idx="13">
                  <c:v>2.16</c:v>
                </c:pt>
                <c:pt idx="14">
                  <c:v>1.99</c:v>
                </c:pt>
                <c:pt idx="15">
                  <c:v>1.81</c:v>
                </c:pt>
                <c:pt idx="16">
                  <c:v>1.64</c:v>
                </c:pt>
                <c:pt idx="17">
                  <c:v>1.49</c:v>
                </c:pt>
                <c:pt idx="18">
                  <c:v>1.27</c:v>
                </c:pt>
                <c:pt idx="19">
                  <c:v>1.19</c:v>
                </c:pt>
                <c:pt idx="20">
                  <c:v>1.05</c:v>
                </c:pt>
                <c:pt idx="21">
                  <c:v>0.94</c:v>
                </c:pt>
                <c:pt idx="22">
                  <c:v>0.91</c:v>
                </c:pt>
                <c:pt idx="23">
                  <c:v>0.86</c:v>
                </c:pt>
                <c:pt idx="24">
                  <c:v>0.8</c:v>
                </c:pt>
                <c:pt idx="25">
                  <c:v>0.72</c:v>
                </c:pt>
                <c:pt idx="26">
                  <c:v>0.67</c:v>
                </c:pt>
                <c:pt idx="27">
                  <c:v>0.64</c:v>
                </c:pt>
                <c:pt idx="28">
                  <c:v>0.59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2F-456D-BBF6-4C67A96A4A5A}"/>
            </c:ext>
          </c:extLst>
        </c:ser>
        <c:ser>
          <c:idx val="2"/>
          <c:order val="2"/>
          <c:tx>
            <c:strRef>
              <c:f>incidence!$A$5</c:f>
              <c:strCache>
                <c:ptCount val="1"/>
                <c:pt idx="0">
                  <c:v>Uncertainty bounds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'adult new infections'!$B$1:$AD$1</c:f>
              <c:strCache>
                <c:ptCount val="29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</c:strCache>
            </c:strRef>
          </c:cat>
          <c:val>
            <c:numRef>
              <c:f>incidence!$B$5:$AD$5</c:f>
              <c:numCache>
                <c:formatCode>General</c:formatCode>
                <c:ptCount val="29"/>
                <c:pt idx="0">
                  <c:v>16.059999999999999</c:v>
                </c:pt>
                <c:pt idx="1">
                  <c:v>18.29</c:v>
                </c:pt>
                <c:pt idx="2">
                  <c:v>19.559999999999999</c:v>
                </c:pt>
                <c:pt idx="3">
                  <c:v>19.18</c:v>
                </c:pt>
                <c:pt idx="4">
                  <c:v>17.82</c:v>
                </c:pt>
                <c:pt idx="5">
                  <c:v>15.65</c:v>
                </c:pt>
                <c:pt idx="6">
                  <c:v>13.46</c:v>
                </c:pt>
                <c:pt idx="7">
                  <c:v>11.74</c:v>
                </c:pt>
                <c:pt idx="8">
                  <c:v>10.3</c:v>
                </c:pt>
                <c:pt idx="9">
                  <c:v>9.27</c:v>
                </c:pt>
                <c:pt idx="10">
                  <c:v>8.35</c:v>
                </c:pt>
                <c:pt idx="11">
                  <c:v>7.58</c:v>
                </c:pt>
                <c:pt idx="12">
                  <c:v>6.97</c:v>
                </c:pt>
                <c:pt idx="13">
                  <c:v>6.42</c:v>
                </c:pt>
                <c:pt idx="14">
                  <c:v>5.92</c:v>
                </c:pt>
                <c:pt idx="15">
                  <c:v>5.4</c:v>
                </c:pt>
                <c:pt idx="16">
                  <c:v>4.8899999999999997</c:v>
                </c:pt>
                <c:pt idx="17">
                  <c:v>4.45</c:v>
                </c:pt>
                <c:pt idx="18">
                  <c:v>3.79</c:v>
                </c:pt>
                <c:pt idx="19">
                  <c:v>3.53</c:v>
                </c:pt>
                <c:pt idx="20">
                  <c:v>3.13</c:v>
                </c:pt>
                <c:pt idx="21">
                  <c:v>2.79</c:v>
                </c:pt>
                <c:pt idx="22">
                  <c:v>2.7</c:v>
                </c:pt>
                <c:pt idx="23">
                  <c:v>2.57</c:v>
                </c:pt>
                <c:pt idx="24">
                  <c:v>2.39</c:v>
                </c:pt>
                <c:pt idx="25">
                  <c:v>2.13</c:v>
                </c:pt>
                <c:pt idx="26">
                  <c:v>1.99</c:v>
                </c:pt>
                <c:pt idx="27">
                  <c:v>1.9</c:v>
                </c:pt>
                <c:pt idx="28">
                  <c:v>1.76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42F-456D-BBF6-4C67A96A4A5A}"/>
            </c:ext>
          </c:extLst>
        </c:ser>
        <c:ser>
          <c:idx val="3"/>
          <c:order val="3"/>
          <c:tx>
            <c:strRef>
              <c:f>incidence!$A$13</c:f>
              <c:strCache>
                <c:ptCount val="1"/>
                <c:pt idx="0">
                  <c:v>2018 projection</c:v>
                </c:pt>
              </c:strCache>
            </c:strRef>
          </c:tx>
          <c:spPr>
            <a:ln w="57150" cap="rnd">
              <a:solidFill>
                <a:srgbClr val="FF0000">
                  <a:alpha val="43137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'adult new infections'!$B$1:$AD$1</c:f>
              <c:strCache>
                <c:ptCount val="29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</c:strCache>
            </c:strRef>
          </c:cat>
          <c:val>
            <c:numRef>
              <c:f>incidence!$B$13:$AC$13</c:f>
              <c:numCache>
                <c:formatCode>General</c:formatCode>
                <c:ptCount val="28"/>
                <c:pt idx="0">
                  <c:v>7.3871099999999998</c:v>
                </c:pt>
                <c:pt idx="1">
                  <c:v>8.3745799999999999</c:v>
                </c:pt>
                <c:pt idx="2">
                  <c:v>8.9004799999999999</c:v>
                </c:pt>
                <c:pt idx="3">
                  <c:v>9.1715400000000002</c:v>
                </c:pt>
                <c:pt idx="4">
                  <c:v>8.9425000000000008</c:v>
                </c:pt>
                <c:pt idx="5">
                  <c:v>8.3641000000000005</c:v>
                </c:pt>
                <c:pt idx="6">
                  <c:v>7.4814600000000002</c:v>
                </c:pt>
                <c:pt idx="7">
                  <c:v>6.5528000000000004</c:v>
                </c:pt>
                <c:pt idx="8">
                  <c:v>5.6465399999999999</c:v>
                </c:pt>
                <c:pt idx="9">
                  <c:v>4.8993200000000003</c:v>
                </c:pt>
                <c:pt idx="10">
                  <c:v>4.1926600000000001</c:v>
                </c:pt>
                <c:pt idx="11">
                  <c:v>3.6896800000000001</c:v>
                </c:pt>
                <c:pt idx="12">
                  <c:v>3.3234400000000002</c:v>
                </c:pt>
                <c:pt idx="13">
                  <c:v>3.0688399999999998</c:v>
                </c:pt>
                <c:pt idx="14">
                  <c:v>2.9182199999999998</c:v>
                </c:pt>
                <c:pt idx="15">
                  <c:v>2.7658100000000001</c:v>
                </c:pt>
                <c:pt idx="16">
                  <c:v>2.7202299999999999</c:v>
                </c:pt>
                <c:pt idx="17">
                  <c:v>2.6576300000000002</c:v>
                </c:pt>
                <c:pt idx="18">
                  <c:v>2.5077799999999999</c:v>
                </c:pt>
                <c:pt idx="19">
                  <c:v>2.4056299999999999</c:v>
                </c:pt>
                <c:pt idx="20">
                  <c:v>2.1232199999999999</c:v>
                </c:pt>
                <c:pt idx="21">
                  <c:v>1.9732700000000001</c:v>
                </c:pt>
                <c:pt idx="22">
                  <c:v>1.9067099999999999</c:v>
                </c:pt>
                <c:pt idx="23">
                  <c:v>1.8117300000000001</c:v>
                </c:pt>
                <c:pt idx="24">
                  <c:v>1.6480699999999999</c:v>
                </c:pt>
                <c:pt idx="25">
                  <c:v>1.43763</c:v>
                </c:pt>
                <c:pt idx="26">
                  <c:v>1.2991999999999999</c:v>
                </c:pt>
                <c:pt idx="27">
                  <c:v>1.2117899999999999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42F-456D-BBF6-4C67A96A4A5A}"/>
            </c:ext>
          </c:extLst>
        </c:ser>
        <c:ser>
          <c:idx val="4"/>
          <c:order val="4"/>
          <c:tx>
            <c:strRef>
              <c:f>incidence!$A$7</c:f>
              <c:strCache>
                <c:ptCount val="1"/>
                <c:pt idx="0">
                  <c:v>1/1,000 target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cat>
            <c:strRef>
              <c:f>'adult new infections'!$B$1:$AD$1</c:f>
              <c:strCache>
                <c:ptCount val="29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</c:strCache>
            </c:strRef>
          </c:cat>
          <c:val>
            <c:numRef>
              <c:f>incidence!$B$7:$AD$7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2F-456D-BBF6-4C67A96A4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0998656"/>
        <c:axId val="410999200"/>
        <c:extLst>
          <c:ext xmlns:c15="http://schemas.microsoft.com/office/drawing/2012/chart" uri="{02D57815-91ED-43cb-92C2-25804820EDAC}">
            <c15:filteredLine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incidence!$A$8</c15:sqref>
                        </c15:formulaRef>
                      </c:ext>
                    </c:extLst>
                    <c:strCache>
                      <c:ptCount val="1"/>
                      <c:pt idx="0">
                        <c:v>1/10,000 target</c:v>
                      </c:pt>
                    </c:strCache>
                  </c:strRef>
                </c:tx>
                <c:spPr>
                  <a:ln w="28575" cap="rnd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'adult new infections'!$B$1:$AD$1</c15:sqref>
                        </c15:formulaRef>
                      </c:ext>
                    </c:extLst>
                    <c:strCache>
                      <c:ptCount val="29"/>
                      <c:pt idx="0">
                        <c:v>1990</c:v>
                      </c:pt>
                      <c:pt idx="1">
                        <c:v>1991</c:v>
                      </c:pt>
                      <c:pt idx="2">
                        <c:v>1992</c:v>
                      </c:pt>
                      <c:pt idx="3">
                        <c:v>1993</c:v>
                      </c:pt>
                      <c:pt idx="4">
                        <c:v>1994</c:v>
                      </c:pt>
                      <c:pt idx="5">
                        <c:v>1995</c:v>
                      </c:pt>
                      <c:pt idx="6">
                        <c:v>1996</c:v>
                      </c:pt>
                      <c:pt idx="7">
                        <c:v>1997</c:v>
                      </c:pt>
                      <c:pt idx="8">
                        <c:v>1998</c:v>
                      </c:pt>
                      <c:pt idx="9">
                        <c:v>1999</c:v>
                      </c:pt>
                      <c:pt idx="10">
                        <c:v>2000</c:v>
                      </c:pt>
                      <c:pt idx="11">
                        <c:v>2001</c:v>
                      </c:pt>
                      <c:pt idx="12">
                        <c:v>2002</c:v>
                      </c:pt>
                      <c:pt idx="13">
                        <c:v>2003</c:v>
                      </c:pt>
                      <c:pt idx="14">
                        <c:v>2004</c:v>
                      </c:pt>
                      <c:pt idx="15">
                        <c:v>2005</c:v>
                      </c:pt>
                      <c:pt idx="16">
                        <c:v>2006</c:v>
                      </c:pt>
                      <c:pt idx="17">
                        <c:v>2007</c:v>
                      </c:pt>
                      <c:pt idx="18">
                        <c:v>2008</c:v>
                      </c:pt>
                      <c:pt idx="19">
                        <c:v>2009</c:v>
                      </c:pt>
                      <c:pt idx="20">
                        <c:v>2010</c:v>
                      </c:pt>
                      <c:pt idx="21">
                        <c:v>2011</c:v>
                      </c:pt>
                      <c:pt idx="22">
                        <c:v>2012</c:v>
                      </c:pt>
                      <c:pt idx="23">
                        <c:v>2013</c:v>
                      </c:pt>
                      <c:pt idx="24">
                        <c:v>2014</c:v>
                      </c:pt>
                      <c:pt idx="25">
                        <c:v>2015</c:v>
                      </c:pt>
                      <c:pt idx="26">
                        <c:v>2016</c:v>
                      </c:pt>
                      <c:pt idx="27">
                        <c:v>2017</c:v>
                      </c:pt>
                      <c:pt idx="28">
                        <c:v>2018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incidence!$B$8:$AD$8</c15:sqref>
                        </c15:formulaRef>
                      </c:ext>
                    </c:extLst>
                    <c:numCache>
                      <c:formatCode>General</c:formatCode>
                      <c:ptCount val="29"/>
                      <c:pt idx="0">
                        <c:v>0.1</c:v>
                      </c:pt>
                      <c:pt idx="1">
                        <c:v>0.1</c:v>
                      </c:pt>
                      <c:pt idx="2">
                        <c:v>0.1</c:v>
                      </c:pt>
                      <c:pt idx="3">
                        <c:v>0.1</c:v>
                      </c:pt>
                      <c:pt idx="4">
                        <c:v>0.1</c:v>
                      </c:pt>
                      <c:pt idx="5">
                        <c:v>0.1</c:v>
                      </c:pt>
                      <c:pt idx="6">
                        <c:v>0.1</c:v>
                      </c:pt>
                      <c:pt idx="7">
                        <c:v>0.1</c:v>
                      </c:pt>
                      <c:pt idx="8">
                        <c:v>0.1</c:v>
                      </c:pt>
                      <c:pt idx="9">
                        <c:v>0.1</c:v>
                      </c:pt>
                      <c:pt idx="10">
                        <c:v>0.1</c:v>
                      </c:pt>
                      <c:pt idx="11">
                        <c:v>0.1</c:v>
                      </c:pt>
                      <c:pt idx="12">
                        <c:v>0.1</c:v>
                      </c:pt>
                      <c:pt idx="13">
                        <c:v>0.1</c:v>
                      </c:pt>
                      <c:pt idx="14">
                        <c:v>0.1</c:v>
                      </c:pt>
                      <c:pt idx="15">
                        <c:v>0.1</c:v>
                      </c:pt>
                      <c:pt idx="16">
                        <c:v>0.1</c:v>
                      </c:pt>
                      <c:pt idx="17">
                        <c:v>0.1</c:v>
                      </c:pt>
                      <c:pt idx="18">
                        <c:v>0.1</c:v>
                      </c:pt>
                      <c:pt idx="19">
                        <c:v>0.1</c:v>
                      </c:pt>
                      <c:pt idx="20">
                        <c:v>0.1</c:v>
                      </c:pt>
                      <c:pt idx="21">
                        <c:v>0.1</c:v>
                      </c:pt>
                      <c:pt idx="22">
                        <c:v>0.1</c:v>
                      </c:pt>
                      <c:pt idx="23">
                        <c:v>0.1</c:v>
                      </c:pt>
                      <c:pt idx="24">
                        <c:v>0.1</c:v>
                      </c:pt>
                      <c:pt idx="25">
                        <c:v>0.1</c:v>
                      </c:pt>
                      <c:pt idx="26">
                        <c:v>0.1</c:v>
                      </c:pt>
                      <c:pt idx="27">
                        <c:v>0.1</c:v>
                      </c:pt>
                      <c:pt idx="28">
                        <c:v>0.1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342F-456D-BBF6-4C67A96A4A5A}"/>
                  </c:ext>
                </c:extLst>
              </c15:ser>
            </c15:filteredLineSeries>
          </c:ext>
        </c:extLst>
      </c:lineChart>
      <c:catAx>
        <c:axId val="41099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999200"/>
        <c:crosses val="autoZero"/>
        <c:auto val="1"/>
        <c:lblAlgn val="ctr"/>
        <c:lblOffset val="100"/>
        <c:noMultiLvlLbl val="0"/>
      </c:catAx>
      <c:valAx>
        <c:axId val="410999200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per 1000 susceptibles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99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Adult ART coverage </a:t>
            </a:r>
            <a:r>
              <a:rPr lang="en-US" sz="2800" baseline="0"/>
              <a:t>(15+)</a:t>
            </a:r>
            <a:endParaRPr lang="en-US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'adult ART '!$A$2</c:f>
              <c:strCache>
                <c:ptCount val="1"/>
                <c:pt idx="0">
                  <c:v>2019 projection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'adult new infections'!$B$1:$AD$1</c:f>
              <c:strCache>
                <c:ptCount val="16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2016</c:v>
                </c:pt>
                <c:pt idx="14">
                  <c:v>2017</c:v>
                </c:pt>
                <c:pt idx="15">
                  <c:v>2018</c:v>
                </c:pt>
              </c:strCache>
            </c:strRef>
          </c:cat>
          <c:val>
            <c:numRef>
              <c:f>'adult ART '!$B$2:$AD$2</c:f>
              <c:numCache>
                <c:formatCode>General</c:formatCode>
                <c:ptCount val="16"/>
                <c:pt idx="0">
                  <c:v>0</c:v>
                </c:pt>
                <c:pt idx="1">
                  <c:v>1.88</c:v>
                </c:pt>
                <c:pt idx="2">
                  <c:v>4.18</c:v>
                </c:pt>
                <c:pt idx="3">
                  <c:v>9.4600000000000009</c:v>
                </c:pt>
                <c:pt idx="4">
                  <c:v>13.31</c:v>
                </c:pt>
                <c:pt idx="5">
                  <c:v>18.239999999999998</c:v>
                </c:pt>
                <c:pt idx="6">
                  <c:v>24.97</c:v>
                </c:pt>
                <c:pt idx="7">
                  <c:v>31.22</c:v>
                </c:pt>
                <c:pt idx="8">
                  <c:v>38.21</c:v>
                </c:pt>
                <c:pt idx="9">
                  <c:v>42.01</c:v>
                </c:pt>
                <c:pt idx="10">
                  <c:v>44.77</c:v>
                </c:pt>
                <c:pt idx="11">
                  <c:v>50.81</c:v>
                </c:pt>
                <c:pt idx="12">
                  <c:v>59.91</c:v>
                </c:pt>
                <c:pt idx="13">
                  <c:v>67.150000000000006</c:v>
                </c:pt>
                <c:pt idx="14">
                  <c:v>72.89</c:v>
                </c:pt>
                <c:pt idx="15">
                  <c:v>68.8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2F-460D-AB3D-55928042F3D7}"/>
            </c:ext>
          </c:extLst>
        </c:ser>
        <c:ser>
          <c:idx val="1"/>
          <c:order val="1"/>
          <c:tx>
            <c:strRef>
              <c:f>'adult ART '!$A$3</c:f>
              <c:strCache>
                <c:ptCount val="1"/>
                <c:pt idx="0">
                  <c:v>Uncertainty bounds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'adult new infections'!$B$1:$AD$1</c:f>
              <c:strCache>
                <c:ptCount val="16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2016</c:v>
                </c:pt>
                <c:pt idx="14">
                  <c:v>2017</c:v>
                </c:pt>
                <c:pt idx="15">
                  <c:v>2018</c:v>
                </c:pt>
              </c:strCache>
            </c:strRef>
          </c:cat>
          <c:val>
            <c:numRef>
              <c:f>'adult ART '!$B$3:$AD$3</c:f>
              <c:numCache>
                <c:formatCode>General</c:formatCode>
                <c:ptCount val="16"/>
                <c:pt idx="0">
                  <c:v>0</c:v>
                </c:pt>
                <c:pt idx="1">
                  <c:v>1.51</c:v>
                </c:pt>
                <c:pt idx="2">
                  <c:v>3.36</c:v>
                </c:pt>
                <c:pt idx="3">
                  <c:v>7.61</c:v>
                </c:pt>
                <c:pt idx="4">
                  <c:v>10.7</c:v>
                </c:pt>
                <c:pt idx="5">
                  <c:v>14.67</c:v>
                </c:pt>
                <c:pt idx="6">
                  <c:v>20.07</c:v>
                </c:pt>
                <c:pt idx="7">
                  <c:v>25.09</c:v>
                </c:pt>
                <c:pt idx="8">
                  <c:v>30.71</c:v>
                </c:pt>
                <c:pt idx="9">
                  <c:v>33.770000000000003</c:v>
                </c:pt>
                <c:pt idx="10">
                  <c:v>35.99</c:v>
                </c:pt>
                <c:pt idx="11">
                  <c:v>40.85</c:v>
                </c:pt>
                <c:pt idx="12">
                  <c:v>48.16</c:v>
                </c:pt>
                <c:pt idx="13">
                  <c:v>53.98</c:v>
                </c:pt>
                <c:pt idx="14">
                  <c:v>58.59</c:v>
                </c:pt>
                <c:pt idx="15">
                  <c:v>55.3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2F-460D-AB3D-55928042F3D7}"/>
            </c:ext>
          </c:extLst>
        </c:ser>
        <c:ser>
          <c:idx val="2"/>
          <c:order val="2"/>
          <c:tx>
            <c:strRef>
              <c:f>'adult ART '!$A$4</c:f>
              <c:strCache>
                <c:ptCount val="1"/>
                <c:pt idx="0">
                  <c:v>Uncertainty bounds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'adult new infections'!$B$1:$AD$1</c:f>
              <c:strCache>
                <c:ptCount val="16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2016</c:v>
                </c:pt>
                <c:pt idx="14">
                  <c:v>2017</c:v>
                </c:pt>
                <c:pt idx="15">
                  <c:v>2018</c:v>
                </c:pt>
              </c:strCache>
            </c:strRef>
          </c:cat>
          <c:val>
            <c:numRef>
              <c:f>'adult ART '!$B$4:$AD$4</c:f>
              <c:numCache>
                <c:formatCode>General</c:formatCode>
                <c:ptCount val="16"/>
                <c:pt idx="0">
                  <c:v>0</c:v>
                </c:pt>
                <c:pt idx="1">
                  <c:v>2.33</c:v>
                </c:pt>
                <c:pt idx="2">
                  <c:v>5.18</c:v>
                </c:pt>
                <c:pt idx="3">
                  <c:v>11.75</c:v>
                </c:pt>
                <c:pt idx="4">
                  <c:v>16.52</c:v>
                </c:pt>
                <c:pt idx="5">
                  <c:v>22.64</c:v>
                </c:pt>
                <c:pt idx="6">
                  <c:v>30.98</c:v>
                </c:pt>
                <c:pt idx="7">
                  <c:v>38.74</c:v>
                </c:pt>
                <c:pt idx="8">
                  <c:v>47.42</c:v>
                </c:pt>
                <c:pt idx="9">
                  <c:v>52.13</c:v>
                </c:pt>
                <c:pt idx="10">
                  <c:v>55.56</c:v>
                </c:pt>
                <c:pt idx="11">
                  <c:v>63.06</c:v>
                </c:pt>
                <c:pt idx="12">
                  <c:v>74.349999999999994</c:v>
                </c:pt>
                <c:pt idx="13">
                  <c:v>83.34</c:v>
                </c:pt>
                <c:pt idx="14">
                  <c:v>90.46</c:v>
                </c:pt>
                <c:pt idx="15">
                  <c:v>85.38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2F-460D-AB3D-55928042F3D7}"/>
            </c:ext>
          </c:extLst>
        </c:ser>
        <c:ser>
          <c:idx val="3"/>
          <c:order val="3"/>
          <c:tx>
            <c:strRef>
              <c:f>'adult ART '!$A$12</c:f>
              <c:strCache>
                <c:ptCount val="1"/>
                <c:pt idx="0">
                  <c:v>2018 projection</c:v>
                </c:pt>
              </c:strCache>
            </c:strRef>
          </c:tx>
          <c:spPr>
            <a:ln w="57150" cap="rnd">
              <a:solidFill>
                <a:srgbClr val="FF0000">
                  <a:alpha val="43137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'adult new infections'!$B$1:$AD$1</c:f>
              <c:strCache>
                <c:ptCount val="16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2016</c:v>
                </c:pt>
                <c:pt idx="14">
                  <c:v>2017</c:v>
                </c:pt>
                <c:pt idx="15">
                  <c:v>2018</c:v>
                </c:pt>
              </c:strCache>
            </c:strRef>
          </c:cat>
          <c:val>
            <c:numRef>
              <c:f>'adult ART '!$B$12:$AC$12</c:f>
              <c:numCache>
                <c:formatCode>General</c:formatCode>
                <c:ptCount val="15"/>
                <c:pt idx="0">
                  <c:v>0</c:v>
                </c:pt>
                <c:pt idx="1">
                  <c:v>1.94</c:v>
                </c:pt>
                <c:pt idx="2">
                  <c:v>4.32</c:v>
                </c:pt>
                <c:pt idx="3">
                  <c:v>9.7799999999999994</c:v>
                </c:pt>
                <c:pt idx="4">
                  <c:v>13.71</c:v>
                </c:pt>
                <c:pt idx="5">
                  <c:v>18.63</c:v>
                </c:pt>
                <c:pt idx="6">
                  <c:v>25.24</c:v>
                </c:pt>
                <c:pt idx="7">
                  <c:v>32.58</c:v>
                </c:pt>
                <c:pt idx="8">
                  <c:v>39.47</c:v>
                </c:pt>
                <c:pt idx="9">
                  <c:v>43.12</c:v>
                </c:pt>
                <c:pt idx="10">
                  <c:v>45.87</c:v>
                </c:pt>
                <c:pt idx="11">
                  <c:v>52.01</c:v>
                </c:pt>
                <c:pt idx="12">
                  <c:v>61.29</c:v>
                </c:pt>
                <c:pt idx="13">
                  <c:v>68.55</c:v>
                </c:pt>
                <c:pt idx="14">
                  <c:v>74.599999999999994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2F-460D-AB3D-55928042F3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9826400"/>
        <c:axId val="699830752"/>
      </c:lineChart>
      <c:catAx>
        <c:axId val="69982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830752"/>
        <c:crosses val="autoZero"/>
        <c:auto val="1"/>
        <c:lblAlgn val="ctr"/>
        <c:lblOffset val="100"/>
        <c:noMultiLvlLbl val="0"/>
      </c:catAx>
      <c:valAx>
        <c:axId val="69983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82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aseline="0"/>
              <a:t>MTCT rate (final)</a:t>
            </a:r>
            <a:endParaRPr lang="en-US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MTCT!$A$2</c:f>
              <c:strCache>
                <c:ptCount val="1"/>
                <c:pt idx="0">
                  <c:v>2019 projections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1.9379842003930598E-3"/>
                  <c:y val="-0.11644444421158466"/>
                </c:manualLayout>
              </c:layout>
              <c:tx>
                <c:rich>
                  <a:bodyPr/>
                  <a:lstStyle/>
                  <a:p>
                    <a:fld id="{C7808F3F-C148-47D4-959B-61F5B79A828B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GB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5C2-4DAE-B94F-3E510CF451B1}"/>
                </c:ext>
              </c:extLst>
            </c:dLbl>
            <c:dLbl>
              <c:idx val="17"/>
              <c:layout>
                <c:manualLayout>
                  <c:x val="0"/>
                  <c:y val="-3.9923809443971947E-2"/>
                </c:manualLayout>
              </c:layout>
              <c:tx>
                <c:rich>
                  <a:bodyPr/>
                  <a:lstStyle/>
                  <a:p>
                    <a:fld id="{672FDA79-1646-4FF3-BDA8-CB076FEEDE8D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GB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5C2-4DAE-B94F-3E510CF451B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borderCallout1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'adult new infections'!$B$1:$AD$1</c:f>
              <c:strCache>
                <c:ptCount val="18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</c:strCache>
            </c:strRef>
          </c:cat>
          <c:val>
            <c:numRef>
              <c:f>MTCT!$B$2:$AD$2</c:f>
              <c:numCache>
                <c:formatCode>#,##0.0</c:formatCode>
                <c:ptCount val="18"/>
                <c:pt idx="0">
                  <c:v>35.049999999999997</c:v>
                </c:pt>
                <c:pt idx="1">
                  <c:v>35.299999999999997</c:v>
                </c:pt>
                <c:pt idx="2">
                  <c:v>35.54</c:v>
                </c:pt>
                <c:pt idx="3">
                  <c:v>35.51</c:v>
                </c:pt>
                <c:pt idx="4">
                  <c:v>34.43</c:v>
                </c:pt>
                <c:pt idx="5">
                  <c:v>33.19</c:v>
                </c:pt>
                <c:pt idx="6">
                  <c:v>31.91</c:v>
                </c:pt>
                <c:pt idx="7">
                  <c:v>24.18</c:v>
                </c:pt>
                <c:pt idx="8">
                  <c:v>23.48</c:v>
                </c:pt>
                <c:pt idx="9">
                  <c:v>21.59</c:v>
                </c:pt>
                <c:pt idx="10">
                  <c:v>17.63</c:v>
                </c:pt>
                <c:pt idx="11">
                  <c:v>19.7</c:v>
                </c:pt>
                <c:pt idx="12">
                  <c:v>19.27</c:v>
                </c:pt>
                <c:pt idx="13">
                  <c:v>17.59</c:v>
                </c:pt>
                <c:pt idx="14">
                  <c:v>13.81</c:v>
                </c:pt>
                <c:pt idx="15">
                  <c:v>13.18</c:v>
                </c:pt>
                <c:pt idx="16">
                  <c:v>14.15</c:v>
                </c:pt>
                <c:pt idx="17">
                  <c:v>12.31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C9-40F2-8942-C030D037708D}"/>
            </c:ext>
          </c:extLst>
        </c:ser>
        <c:ser>
          <c:idx val="1"/>
          <c:order val="1"/>
          <c:tx>
            <c:strRef>
              <c:f>MTCT!$A$3</c:f>
              <c:strCache>
                <c:ptCount val="1"/>
                <c:pt idx="0">
                  <c:v>Lower bound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'adult new infections'!$B$1:$AD$1</c:f>
              <c:strCache>
                <c:ptCount val="18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</c:strCache>
            </c:strRef>
          </c:cat>
          <c:val>
            <c:numRef>
              <c:f>MTCT!$B$3:$AD$3</c:f>
              <c:numCache>
                <c:formatCode>#,##0.0</c:formatCode>
                <c:ptCount val="18"/>
                <c:pt idx="0">
                  <c:v>27.87</c:v>
                </c:pt>
                <c:pt idx="1">
                  <c:v>28.24</c:v>
                </c:pt>
                <c:pt idx="2">
                  <c:v>28.3</c:v>
                </c:pt>
                <c:pt idx="3">
                  <c:v>28.45</c:v>
                </c:pt>
                <c:pt idx="4">
                  <c:v>27.23</c:v>
                </c:pt>
                <c:pt idx="5">
                  <c:v>26.42</c:v>
                </c:pt>
                <c:pt idx="6">
                  <c:v>25.22</c:v>
                </c:pt>
                <c:pt idx="7">
                  <c:v>18.100000000000001</c:v>
                </c:pt>
                <c:pt idx="8">
                  <c:v>17.100000000000001</c:v>
                </c:pt>
                <c:pt idx="9">
                  <c:v>15.4</c:v>
                </c:pt>
                <c:pt idx="10">
                  <c:v>11.36</c:v>
                </c:pt>
                <c:pt idx="11">
                  <c:v>12.82</c:v>
                </c:pt>
                <c:pt idx="12">
                  <c:v>12.93</c:v>
                </c:pt>
                <c:pt idx="13">
                  <c:v>11.61</c:v>
                </c:pt>
                <c:pt idx="14">
                  <c:v>8.23</c:v>
                </c:pt>
                <c:pt idx="15">
                  <c:v>7.2</c:v>
                </c:pt>
                <c:pt idx="16">
                  <c:v>7.75</c:v>
                </c:pt>
                <c:pt idx="17">
                  <c:v>6.66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C9-40F2-8942-C030D037708D}"/>
            </c:ext>
          </c:extLst>
        </c:ser>
        <c:ser>
          <c:idx val="2"/>
          <c:order val="2"/>
          <c:tx>
            <c:strRef>
              <c:f>MTCT!$A$4</c:f>
              <c:strCache>
                <c:ptCount val="1"/>
                <c:pt idx="0">
                  <c:v>Uncertainty bounds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'adult new infections'!$B$1:$AD$1</c:f>
              <c:strCache>
                <c:ptCount val="18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</c:strCache>
            </c:strRef>
          </c:cat>
          <c:val>
            <c:numRef>
              <c:f>MTCT!$B$4:$AD$4</c:f>
              <c:numCache>
                <c:formatCode>#,##0.0</c:formatCode>
                <c:ptCount val="18"/>
                <c:pt idx="0">
                  <c:v>43.32</c:v>
                </c:pt>
                <c:pt idx="1">
                  <c:v>42.66</c:v>
                </c:pt>
                <c:pt idx="2">
                  <c:v>44</c:v>
                </c:pt>
                <c:pt idx="3">
                  <c:v>43.46</c:v>
                </c:pt>
                <c:pt idx="4">
                  <c:v>41.53</c:v>
                </c:pt>
                <c:pt idx="5">
                  <c:v>40.299999999999997</c:v>
                </c:pt>
                <c:pt idx="6">
                  <c:v>39.020000000000003</c:v>
                </c:pt>
                <c:pt idx="7">
                  <c:v>30.56</c:v>
                </c:pt>
                <c:pt idx="8">
                  <c:v>30.33</c:v>
                </c:pt>
                <c:pt idx="9">
                  <c:v>28.37</c:v>
                </c:pt>
                <c:pt idx="10">
                  <c:v>24.28</c:v>
                </c:pt>
                <c:pt idx="11">
                  <c:v>27.52</c:v>
                </c:pt>
                <c:pt idx="12">
                  <c:v>26.41</c:v>
                </c:pt>
                <c:pt idx="13">
                  <c:v>24.34</c:v>
                </c:pt>
                <c:pt idx="14">
                  <c:v>20.22</c:v>
                </c:pt>
                <c:pt idx="15">
                  <c:v>21.55</c:v>
                </c:pt>
                <c:pt idx="16">
                  <c:v>24.17</c:v>
                </c:pt>
                <c:pt idx="17">
                  <c:v>20.45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C9-40F2-8942-C030D037708D}"/>
            </c:ext>
          </c:extLst>
        </c:ser>
        <c:ser>
          <c:idx val="3"/>
          <c:order val="3"/>
          <c:tx>
            <c:strRef>
              <c:f>MTCT!$A$12</c:f>
              <c:strCache>
                <c:ptCount val="1"/>
                <c:pt idx="0">
                  <c:v>2018 projection</c:v>
                </c:pt>
              </c:strCache>
            </c:strRef>
          </c:tx>
          <c:spPr>
            <a:ln w="57150" cap="rnd">
              <a:solidFill>
                <a:srgbClr val="FF0000">
                  <a:alpha val="43137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5C2-4DAE-B94F-3E510CF451B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C2-4DAE-B94F-3E510CF451B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5C2-4DAE-B94F-3E510CF451B1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C2-4DAE-B94F-3E510CF451B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5C2-4DAE-B94F-3E510CF451B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5C2-4DAE-B94F-3E510CF451B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5C2-4DAE-B94F-3E510CF451B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5C2-4DAE-B94F-3E510CF451B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5C2-4DAE-B94F-3E510CF451B1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5C2-4DAE-B94F-3E510CF451B1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5C2-4DAE-B94F-3E510CF451B1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5C2-4DAE-B94F-3E510CF451B1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5C2-4DAE-B94F-3E510CF451B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5C2-4DAE-B94F-3E510CF451B1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5C2-4DAE-B94F-3E510CF451B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5C2-4DAE-B94F-3E510CF451B1}"/>
                </c:ext>
              </c:extLst>
            </c:dLbl>
            <c:dLbl>
              <c:idx val="16"/>
              <c:layout>
                <c:manualLayout>
                  <c:x val="1.3565889402751276E-2"/>
                  <c:y val="8.9828571248936742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C18D358-D349-4340-B9B9-5B38BD1A7D2B}" type="VALUE">
                      <a:rPr lang="en-US" dirty="0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GB"/>
                  </a:p>
                </c:rich>
              </c:tx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borderCallout1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55C2-4DAE-B94F-3E510CF451B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0"/>
              </c:ext>
            </c:extLst>
          </c:dLbls>
          <c:cat>
            <c:strRef>
              <c:f>'adult new infections'!$B$1:$AD$1</c:f>
              <c:strCache>
                <c:ptCount val="18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</c:strCache>
            </c:strRef>
          </c:cat>
          <c:val>
            <c:numRef>
              <c:f>MTCT!$B$12:$AC$12</c:f>
              <c:numCache>
                <c:formatCode>General</c:formatCode>
                <c:ptCount val="17"/>
                <c:pt idx="0">
                  <c:v>31.48068</c:v>
                </c:pt>
                <c:pt idx="1">
                  <c:v>31.653009999999998</c:v>
                </c:pt>
                <c:pt idx="2">
                  <c:v>31.862100000000002</c:v>
                </c:pt>
                <c:pt idx="3">
                  <c:v>31.735530000000001</c:v>
                </c:pt>
                <c:pt idx="4">
                  <c:v>29.704450000000001</c:v>
                </c:pt>
                <c:pt idx="5">
                  <c:v>27.720610000000001</c:v>
                </c:pt>
                <c:pt idx="6">
                  <c:v>26.00543</c:v>
                </c:pt>
                <c:pt idx="7">
                  <c:v>21.106940000000002</c:v>
                </c:pt>
                <c:pt idx="8">
                  <c:v>20.391500000000001</c:v>
                </c:pt>
                <c:pt idx="9">
                  <c:v>18.263179999999998</c:v>
                </c:pt>
                <c:pt idx="10">
                  <c:v>14.82446</c:v>
                </c:pt>
                <c:pt idx="11">
                  <c:v>17.074809999999999</c:v>
                </c:pt>
                <c:pt idx="12">
                  <c:v>17.20917</c:v>
                </c:pt>
                <c:pt idx="13">
                  <c:v>13.90138</c:v>
                </c:pt>
                <c:pt idx="14">
                  <c:v>10.20679</c:v>
                </c:pt>
                <c:pt idx="15">
                  <c:v>10.269450000000001</c:v>
                </c:pt>
                <c:pt idx="16" formatCode="0.0">
                  <c:v>11.480169999999999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MTCT!$AC$13</c15:f>
                <c15:dlblRangeCache>
                  <c:ptCount val="1"/>
                  <c:pt idx="0">
                    <c:v>11.5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08C9-40F2-8942-C030D03770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9818784"/>
        <c:axId val="699820416"/>
      </c:lineChart>
      <c:catAx>
        <c:axId val="69981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820416"/>
        <c:crosses val="autoZero"/>
        <c:auto val="1"/>
        <c:lblAlgn val="ctr"/>
        <c:lblOffset val="100"/>
        <c:noMultiLvlLbl val="0"/>
      </c:catAx>
      <c:valAx>
        <c:axId val="69982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Percent</a:t>
                </a:r>
                <a:r>
                  <a:rPr lang="en-US" sz="1800" baseline="0"/>
                  <a:t> (%)</a:t>
                </a:r>
                <a:endParaRPr 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81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CDDF30B8-C13D-4DC6-A173-9C65B0C3A0E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2150"/>
            <a:ext cx="615950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FB337565-57CD-44DD-A8E2-092CD26C6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7565-57CD-44DD-A8E2-092CD26C61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4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7565-57CD-44DD-A8E2-092CD26C61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HIV</a:t>
            </a:r>
            <a:r>
              <a:rPr lang="en-US" baseline="0" dirty="0"/>
              <a:t> incidence has continued to decline over the years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are closer to the epidemic control target of &lt;1/1000 incidence; however, the absolute numbers will be required to continuously decline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7565-57CD-44DD-A8E2-092CD26C61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33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7565-57CD-44DD-A8E2-092CD26C61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79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7565-57CD-44DD-A8E2-092CD26C61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39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progress</a:t>
            </a:r>
            <a:r>
              <a:rPr lang="en-US" baseline="0" dirty="0"/>
              <a:t> required to attain the KASF goal on reduction of new infections – HIV prevention remains critical component to attain this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country is closer to achieving epidemic control, but still more work to be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7565-57CD-44DD-A8E2-092CD26C61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74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Structural indicators – Education, Social Security, infrastructure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7565-57CD-44DD-A8E2-092CD26C61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95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7565-57CD-44DD-A8E2-092CD26C61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13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7565-57CD-44DD-A8E2-092CD26C61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7565-57CD-44DD-A8E2-092CD26C61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2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7565-57CD-44DD-A8E2-092CD26C61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9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7565-57CD-44DD-A8E2-092CD26C61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76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7565-57CD-44DD-A8E2-092CD26C61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2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highlights: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There</a:t>
            </a:r>
            <a:r>
              <a:rPr lang="en-US" baseline="0" dirty="0"/>
              <a:t> has been continued scale-up of </a:t>
            </a:r>
            <a:r>
              <a:rPr lang="en-US" baseline="0" dirty="0" err="1"/>
              <a:t>vmmc</a:t>
            </a:r>
            <a:r>
              <a:rPr lang="en-US" baseline="0" dirty="0"/>
              <a:t> program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decrease in number of</a:t>
            </a:r>
            <a:r>
              <a:rPr lang="en-US" baseline="0" dirty="0"/>
              <a:t> </a:t>
            </a:r>
            <a:r>
              <a:rPr lang="en-US" dirty="0"/>
              <a:t>condoms</a:t>
            </a:r>
            <a:r>
              <a:rPr lang="en-US" baseline="0" dirty="0"/>
              <a:t> distributed per man per year from 14.3 (2017) to 8.4 (2018)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7565-57CD-44DD-A8E2-092CD26C61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12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slide to be updated</a:t>
            </a:r>
            <a:r>
              <a:rPr lang="en-US" baseline="0" dirty="0"/>
              <a:t> in the course of the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7565-57CD-44DD-A8E2-092CD26C61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62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7565-57CD-44DD-A8E2-092CD26C61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38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7565-57CD-44DD-A8E2-092CD26C61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DAA0-B71C-4F17-AA80-2D8C465B8279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A09E-71BC-44EA-9431-7C6E403CCCAF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8E92-EAE0-49C1-9C62-01BF5B4CD870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095-0BD3-49F0-922A-EF0020C7905A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0E17-B82B-41D4-915F-E113C74DA578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6FA7-6DEA-4D11-BF3C-6C3F54D22723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1BD6-C405-48FF-8721-69FCDBB4BB70}" type="datetime1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3DC5-7D40-4597-8106-D0483A52A2E5}" type="datetime1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80F5-0A4C-4DF3-9C4C-D8BAF27B12AD}" type="datetime1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7AB3-B3B2-4AA2-9937-5E1A6A436BDC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51FC-4669-4246-AA0B-17C98EFA9FFC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5CCDA-4C83-49ED-ACAA-B9F69C83C94D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7A25F-00A3-4775-A249-2C9234F71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10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11" Type="http://schemas.openxmlformats.org/officeDocument/2006/relationships/chart" Target="../charts/chart2.xml"/><Relationship Id="rId5" Type="http://schemas.openxmlformats.org/officeDocument/2006/relationships/image" Target="../media/image1.emf"/><Relationship Id="rId10" Type="http://schemas.openxmlformats.org/officeDocument/2006/relationships/chart" Target="../charts/chart1.xml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11" Type="http://schemas.openxmlformats.org/officeDocument/2006/relationships/chart" Target="../charts/chart4.xml"/><Relationship Id="rId5" Type="http://schemas.openxmlformats.org/officeDocument/2006/relationships/image" Target="../media/image1.emf"/><Relationship Id="rId10" Type="http://schemas.openxmlformats.org/officeDocument/2006/relationships/chart" Target="../charts/chart3.xml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1.emf"/><Relationship Id="rId10" Type="http://schemas.openxmlformats.org/officeDocument/2006/relationships/chart" Target="../charts/chart5.xml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1.emf"/><Relationship Id="rId10" Type="http://schemas.openxmlformats.org/officeDocument/2006/relationships/chart" Target="../charts/chart6.xml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1.emf"/><Relationship Id="rId10" Type="http://schemas.openxmlformats.org/officeDocument/2006/relationships/image" Target="../media/image17.jpeg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1.e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.bin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.emf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7.png"/><Relationship Id="rId5" Type="http://schemas.openxmlformats.org/officeDocument/2006/relationships/image" Target="../media/image1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emf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9.png"/><Relationship Id="rId5" Type="http://schemas.openxmlformats.org/officeDocument/2006/relationships/image" Target="../media/image1.e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emf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2.png"/><Relationship Id="rId5" Type="http://schemas.openxmlformats.org/officeDocument/2006/relationships/image" Target="../media/image1.e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emf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5.png"/><Relationship Id="rId5" Type="http://schemas.openxmlformats.org/officeDocument/2006/relationships/image" Target="../media/image1.e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5.png"/><Relationship Id="rId5" Type="http://schemas.openxmlformats.org/officeDocument/2006/relationships/image" Target="../media/image1.emf"/><Relationship Id="rId10" Type="http://schemas.openxmlformats.org/officeDocument/2006/relationships/hyperlink" Target="http://www.epidem.org/" TargetMode="External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1957"/>
            <a:ext cx="12192000" cy="858242"/>
            <a:chOff x="0" y="-27296"/>
            <a:chExt cx="12192000" cy="753771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1390357"/>
                </p:ext>
              </p:extLst>
            </p:nvPr>
          </p:nvGraphicFramePr>
          <p:xfrm>
            <a:off x="0" y="19144"/>
            <a:ext cx="12192000" cy="35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77" name="CorelDRAW" r:id="rId4" imgW="14271342" imgH="1475586" progId="CorelDraw.Graphic.17">
                    <p:embed/>
                  </p:oleObj>
                </mc:Choice>
                <mc:Fallback>
                  <p:oleObj name="CorelDRAW" r:id="rId4" imgW="14271342" imgH="1475586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0" y="19144"/>
                          <a:ext cx="12192000" cy="351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7666093"/>
                </p:ext>
              </p:extLst>
            </p:nvPr>
          </p:nvGraphicFramePr>
          <p:xfrm>
            <a:off x="0" y="-27296"/>
            <a:ext cx="12192000" cy="753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78" name="CorelDRAW" r:id="rId6" imgW="11950873" imgH="2018644" progId="CorelDraw.Graphic.17">
                    <p:embed/>
                  </p:oleObj>
                </mc:Choice>
                <mc:Fallback>
                  <p:oleObj name="CorelDRAW" r:id="rId6" imgW="11950873" imgH="2018644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0" y="-27296"/>
                          <a:ext cx="12192000" cy="7537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199"/>
            <a:ext cx="12192000" cy="1443873"/>
          </a:xfrm>
          <a:prstGeom prst="rect">
            <a:avLst/>
          </a:prstGeom>
        </p:spPr>
      </p:pic>
      <p:sp>
        <p:nvSpPr>
          <p:cNvPr id="12" name="Title 7"/>
          <p:cNvSpPr>
            <a:spLocks noGrp="1"/>
          </p:cNvSpPr>
          <p:nvPr>
            <p:ph type="ctrTitle"/>
          </p:nvPr>
        </p:nvSpPr>
        <p:spPr>
          <a:xfrm>
            <a:off x="1843304" y="3200400"/>
            <a:ext cx="8519896" cy="1072302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ea typeface="ＭＳ Ｐゴシック" pitchFamily="34" charset="-128"/>
              </a:rPr>
              <a:t>… from SPECTRUM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418305" y="3124200"/>
            <a:ext cx="7055893" cy="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849683"/>
              </p:ext>
            </p:extLst>
          </p:nvPr>
        </p:nvGraphicFramePr>
        <p:xfrm>
          <a:off x="4572000" y="446641"/>
          <a:ext cx="2380735" cy="1320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9" name="CorelDRAW" r:id="rId9" imgW="1995403" imgH="1105733" progId="CorelDraw.Graphic.17">
                  <p:embed/>
                </p:oleObj>
              </mc:Choice>
              <mc:Fallback>
                <p:oleObj name="CorelDRAW" r:id="rId9" imgW="1995403" imgH="1105733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0" y="446641"/>
                        <a:ext cx="2380735" cy="1320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6"/>
          <p:cNvSpPr txBox="1">
            <a:spLocks/>
          </p:cNvSpPr>
          <p:nvPr/>
        </p:nvSpPr>
        <p:spPr>
          <a:xfrm>
            <a:off x="2133600" y="1870707"/>
            <a:ext cx="7772400" cy="12435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NATIONAL AIDS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 COUNCIL</a:t>
            </a:r>
            <a:endParaRPr lang="en-US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7" name="Subtitle 6"/>
          <p:cNvSpPr>
            <a:spLocks noGrp="1"/>
          </p:cNvSpPr>
          <p:nvPr>
            <p:ph type="subTitle" idx="1"/>
          </p:nvPr>
        </p:nvSpPr>
        <p:spPr>
          <a:xfrm>
            <a:off x="2452904" y="4419600"/>
            <a:ext cx="6858000" cy="1471846"/>
          </a:xfrm>
        </p:spPr>
        <p:txBody>
          <a:bodyPr>
            <a:noAutofit/>
          </a:bodyPr>
          <a:lstStyle/>
          <a:p>
            <a:r>
              <a:rPr lang="en-US" sz="2400" dirty="0"/>
              <a:t>National Estimates Reference Group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12192000" cy="858242"/>
            <a:chOff x="0" y="-27296"/>
            <a:chExt cx="12192000" cy="753771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0" y="19144"/>
            <a:ext cx="12192000" cy="35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88" name="CorelDRAW" r:id="rId4" imgW="14271342" imgH="1475586" progId="CorelDraw.Graphic.17">
                    <p:embed/>
                  </p:oleObj>
                </mc:Choice>
                <mc:Fallback>
                  <p:oleObj name="CorelDRAW" r:id="rId4" imgW="14271342" imgH="1475586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0" y="19144"/>
                          <a:ext cx="12192000" cy="351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0" y="-27296"/>
            <a:ext cx="12192000" cy="753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89" name="CorelDRAW" r:id="rId6" imgW="11950873" imgH="2018644" progId="CorelDraw.Graphic.17">
                    <p:embed/>
                  </p:oleObj>
                </mc:Choice>
                <mc:Fallback>
                  <p:oleObj name="CorelDRAW" r:id="rId6" imgW="11950873" imgH="2018644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0" y="-27296"/>
                          <a:ext cx="12192000" cy="7537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199"/>
            <a:ext cx="12192000" cy="144387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9"/>
          <a:stretch>
            <a:fillRect/>
          </a:stretch>
        </p:blipFill>
        <p:spPr>
          <a:xfrm>
            <a:off x="1981200" y="6248400"/>
            <a:ext cx="790832" cy="438512"/>
          </a:xfrm>
          <a:prstGeom prst="rect">
            <a:avLst/>
          </a:prstGeom>
        </p:spPr>
      </p:pic>
      <p:sp>
        <p:nvSpPr>
          <p:cNvPr id="15" name="Subtitle 6"/>
          <p:cNvSpPr txBox="1">
            <a:spLocks/>
          </p:cNvSpPr>
          <p:nvPr/>
        </p:nvSpPr>
        <p:spPr>
          <a:xfrm>
            <a:off x="2971799" y="6248400"/>
            <a:ext cx="5638801" cy="33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>
                <a:solidFill>
                  <a:srgbClr val="080808"/>
                </a:solidFill>
              </a:rPr>
              <a:t>A Kenya free of HIV Infections, Stigma and AIDS related deaths</a:t>
            </a:r>
            <a:endParaRPr lang="en-GB" b="1" i="1" dirty="0">
              <a:solidFill>
                <a:srgbClr val="080808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506038"/>
            <a:ext cx="7772400" cy="45100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HIV Burden 2019 projection </a:t>
            </a:r>
            <a:r>
              <a:rPr lang="en-US" sz="2800" b="1" dirty="0" err="1"/>
              <a:t>vs</a:t>
            </a:r>
            <a:r>
              <a:rPr lang="en-US" sz="2800" b="1" dirty="0"/>
              <a:t> 2018 projection</a:t>
            </a:r>
            <a:endParaRPr lang="en-US" sz="3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710616"/>
              </p:ext>
            </p:extLst>
          </p:nvPr>
        </p:nvGraphicFramePr>
        <p:xfrm>
          <a:off x="152401" y="1143000"/>
          <a:ext cx="6096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861101"/>
              </p:ext>
            </p:extLst>
          </p:nvPr>
        </p:nvGraphicFramePr>
        <p:xfrm>
          <a:off x="6324600" y="1219200"/>
          <a:ext cx="5583044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17382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12192000" cy="858242"/>
            <a:chOff x="0" y="-27296"/>
            <a:chExt cx="12192000" cy="753771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0" y="19144"/>
            <a:ext cx="12192000" cy="35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12" name="CorelDRAW" r:id="rId4" imgW="14271342" imgH="1475586" progId="CorelDraw.Graphic.17">
                    <p:embed/>
                  </p:oleObj>
                </mc:Choice>
                <mc:Fallback>
                  <p:oleObj name="CorelDRAW" r:id="rId4" imgW="14271342" imgH="1475586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0" y="19144"/>
                          <a:ext cx="12192000" cy="351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0" y="-27296"/>
            <a:ext cx="12192000" cy="753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13" name="CorelDRAW" r:id="rId6" imgW="11950873" imgH="2018644" progId="CorelDraw.Graphic.17">
                    <p:embed/>
                  </p:oleObj>
                </mc:Choice>
                <mc:Fallback>
                  <p:oleObj name="CorelDRAW" r:id="rId6" imgW="11950873" imgH="2018644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0" y="-27296"/>
                          <a:ext cx="12192000" cy="7537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199"/>
            <a:ext cx="12192000" cy="144387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9"/>
          <a:stretch>
            <a:fillRect/>
          </a:stretch>
        </p:blipFill>
        <p:spPr>
          <a:xfrm>
            <a:off x="1981200" y="6248400"/>
            <a:ext cx="790832" cy="438512"/>
          </a:xfrm>
          <a:prstGeom prst="rect">
            <a:avLst/>
          </a:prstGeom>
        </p:spPr>
      </p:pic>
      <p:sp>
        <p:nvSpPr>
          <p:cNvPr id="15" name="Subtitle 6"/>
          <p:cNvSpPr txBox="1">
            <a:spLocks/>
          </p:cNvSpPr>
          <p:nvPr/>
        </p:nvSpPr>
        <p:spPr>
          <a:xfrm>
            <a:off x="2971799" y="6248400"/>
            <a:ext cx="5638801" cy="33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>
                <a:solidFill>
                  <a:srgbClr val="080808"/>
                </a:solidFill>
              </a:rPr>
              <a:t>A Kenya free of HIV Infections, Stigma and AIDS related deaths</a:t>
            </a:r>
            <a:endParaRPr lang="en-GB" b="1" i="1" dirty="0">
              <a:solidFill>
                <a:srgbClr val="080808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506038"/>
            <a:ext cx="7772400" cy="45100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HIV incidence 2019 projection </a:t>
            </a:r>
            <a:r>
              <a:rPr lang="en-US" sz="2800" b="1" dirty="0" err="1"/>
              <a:t>vs</a:t>
            </a:r>
            <a:r>
              <a:rPr lang="en-US" sz="2800" b="1" dirty="0"/>
              <a:t> 2018 projection</a:t>
            </a:r>
            <a:endParaRPr lang="en-US" sz="3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011022"/>
              </p:ext>
            </p:extLst>
          </p:nvPr>
        </p:nvGraphicFramePr>
        <p:xfrm>
          <a:off x="6324600" y="1066799"/>
          <a:ext cx="5638800" cy="528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960947"/>
              </p:ext>
            </p:extLst>
          </p:nvPr>
        </p:nvGraphicFramePr>
        <p:xfrm>
          <a:off x="-228600" y="1143000"/>
          <a:ext cx="6553201" cy="4943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27982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12192000" cy="858242"/>
            <a:chOff x="0" y="-27296"/>
            <a:chExt cx="12192000" cy="753771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0" y="19144"/>
            <a:ext cx="12192000" cy="35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26" name="CorelDRAW" r:id="rId4" imgW="14271342" imgH="1475586" progId="CorelDraw.Graphic.17">
                    <p:embed/>
                  </p:oleObj>
                </mc:Choice>
                <mc:Fallback>
                  <p:oleObj name="CorelDRAW" r:id="rId4" imgW="14271342" imgH="1475586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0" y="19144"/>
                          <a:ext cx="12192000" cy="351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0" y="-27296"/>
            <a:ext cx="12192000" cy="753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27" name="CorelDRAW" r:id="rId6" imgW="11950873" imgH="2018644" progId="CorelDraw.Graphic.17">
                    <p:embed/>
                  </p:oleObj>
                </mc:Choice>
                <mc:Fallback>
                  <p:oleObj name="CorelDRAW" r:id="rId6" imgW="11950873" imgH="2018644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0" y="-27296"/>
                          <a:ext cx="12192000" cy="7537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199"/>
            <a:ext cx="12192000" cy="144387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9"/>
          <a:stretch>
            <a:fillRect/>
          </a:stretch>
        </p:blipFill>
        <p:spPr>
          <a:xfrm>
            <a:off x="1981200" y="6248400"/>
            <a:ext cx="790832" cy="438512"/>
          </a:xfrm>
          <a:prstGeom prst="rect">
            <a:avLst/>
          </a:prstGeom>
        </p:spPr>
      </p:pic>
      <p:sp>
        <p:nvSpPr>
          <p:cNvPr id="15" name="Subtitle 6"/>
          <p:cNvSpPr txBox="1">
            <a:spLocks/>
          </p:cNvSpPr>
          <p:nvPr/>
        </p:nvSpPr>
        <p:spPr>
          <a:xfrm>
            <a:off x="2971799" y="6248400"/>
            <a:ext cx="5638801" cy="33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>
                <a:solidFill>
                  <a:srgbClr val="080808"/>
                </a:solidFill>
              </a:rPr>
              <a:t>A Kenya free of HIV Infections, Stigma and AIDS related deaths</a:t>
            </a:r>
            <a:endParaRPr lang="en-GB" b="1" i="1" dirty="0">
              <a:solidFill>
                <a:srgbClr val="080808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506038"/>
            <a:ext cx="7772400" cy="45100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Treatment Coverage 2019 </a:t>
            </a:r>
            <a:r>
              <a:rPr lang="en-US" sz="2800" b="1" dirty="0" err="1"/>
              <a:t>vs</a:t>
            </a:r>
            <a:r>
              <a:rPr lang="en-US" sz="2800" b="1" dirty="0"/>
              <a:t> 2018</a:t>
            </a:r>
            <a:endParaRPr lang="en-US" sz="3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5"/>
          <p:cNvSpPr>
            <a:spLocks noGrp="1"/>
          </p:cNvSpPr>
          <p:nvPr>
            <p:ph idx="1"/>
          </p:nvPr>
        </p:nvSpPr>
        <p:spPr>
          <a:xfrm>
            <a:off x="193330" y="1196740"/>
            <a:ext cx="5902670" cy="475708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In 2019, we changed the source of ART numbers from the historically used ‘commodity’ reported data to ‘service delivery’ numbers from dhis2</a:t>
            </a:r>
          </a:p>
          <a:p>
            <a:pPr lvl="1"/>
            <a:r>
              <a:rPr lang="en-GB" sz="2000" dirty="0"/>
              <a:t>Historically, the ‘service delivery’ data has often been lower than the ‘commodity’ data. </a:t>
            </a:r>
          </a:p>
          <a:p>
            <a:pPr lvl="1"/>
            <a:r>
              <a:rPr lang="en-GB" sz="2000" dirty="0"/>
              <a:t>Due to this, there is an ‘artificial decline’ in ART numbers from 1.12M in 2017 to 1.067 in 2018.</a:t>
            </a:r>
          </a:p>
          <a:p>
            <a:pPr lvl="2"/>
            <a:endParaRPr lang="en-GB" sz="1600" dirty="0"/>
          </a:p>
          <a:p>
            <a:pPr lvl="2"/>
            <a:r>
              <a:rPr lang="en-GB" sz="1600" dirty="0"/>
              <a:t>Adults: 1,035,615 in 2017 to 993,292 in 2018 (4% ‘decrease’)</a:t>
            </a:r>
          </a:p>
          <a:p>
            <a:pPr lvl="2"/>
            <a:r>
              <a:rPr lang="en-GB" sz="1600" dirty="0"/>
              <a:t>Children: 86,323 in 2017 to 74,344 in 2018 (14% ‘decrease’)</a:t>
            </a:r>
          </a:p>
          <a:p>
            <a:endParaRPr lang="en-US" dirty="0"/>
          </a:p>
          <a:p>
            <a:endParaRPr lang="en-US" sz="3100" dirty="0"/>
          </a:p>
        </p:txBody>
      </p:sp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692412"/>
              </p:ext>
            </p:extLst>
          </p:nvPr>
        </p:nvGraphicFramePr>
        <p:xfrm>
          <a:off x="6096000" y="924624"/>
          <a:ext cx="5791200" cy="5051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08846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12192000" cy="858242"/>
            <a:chOff x="0" y="-27296"/>
            <a:chExt cx="12192000" cy="753771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0" y="19144"/>
            <a:ext cx="12192000" cy="35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52" name="CorelDRAW" r:id="rId4" imgW="14271342" imgH="1475586" progId="CorelDraw.Graphic.17">
                    <p:embed/>
                  </p:oleObj>
                </mc:Choice>
                <mc:Fallback>
                  <p:oleObj name="CorelDRAW" r:id="rId4" imgW="14271342" imgH="1475586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0" y="19144"/>
                          <a:ext cx="12192000" cy="351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0" y="-27296"/>
            <a:ext cx="12192000" cy="753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53" name="CorelDRAW" r:id="rId6" imgW="11950873" imgH="2018644" progId="CorelDraw.Graphic.17">
                    <p:embed/>
                  </p:oleObj>
                </mc:Choice>
                <mc:Fallback>
                  <p:oleObj name="CorelDRAW" r:id="rId6" imgW="11950873" imgH="2018644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0" y="-27296"/>
                          <a:ext cx="12192000" cy="7537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0327"/>
            <a:ext cx="12192000" cy="144387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9"/>
          <a:stretch>
            <a:fillRect/>
          </a:stretch>
        </p:blipFill>
        <p:spPr>
          <a:xfrm>
            <a:off x="1981200" y="6248400"/>
            <a:ext cx="790832" cy="438512"/>
          </a:xfrm>
          <a:prstGeom prst="rect">
            <a:avLst/>
          </a:prstGeom>
        </p:spPr>
      </p:pic>
      <p:sp>
        <p:nvSpPr>
          <p:cNvPr id="15" name="Subtitle 6"/>
          <p:cNvSpPr txBox="1">
            <a:spLocks/>
          </p:cNvSpPr>
          <p:nvPr/>
        </p:nvSpPr>
        <p:spPr>
          <a:xfrm>
            <a:off x="2971799" y="6248400"/>
            <a:ext cx="5638801" cy="33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>
                <a:solidFill>
                  <a:srgbClr val="080808"/>
                </a:solidFill>
              </a:rPr>
              <a:t>A Kenya free of HIV Infections, Stigma and AIDS related deaths</a:t>
            </a:r>
            <a:endParaRPr lang="en-GB" b="1" i="1" dirty="0">
              <a:solidFill>
                <a:srgbClr val="080808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506038"/>
            <a:ext cx="9144000" cy="451006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Changes in MTCT transmission/efficacy assumptions 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idx="1"/>
          </p:nvPr>
        </p:nvSpPr>
        <p:spPr>
          <a:xfrm>
            <a:off x="26469" y="1196740"/>
            <a:ext cx="5902670" cy="4213459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New evidence on MTCT transmission / efficacy were implemented in the model in 2019</a:t>
            </a:r>
          </a:p>
          <a:p>
            <a:pPr lvl="1"/>
            <a:r>
              <a:rPr lang="en-US" altLang="en-US" sz="2000" dirty="0"/>
              <a:t>The net effect resulted in a higher MTCT rate in 2019 projection (blue-solid line) compared to 2018 projection (orange-solid line)</a:t>
            </a:r>
          </a:p>
          <a:p>
            <a:pPr lvl="1"/>
            <a:r>
              <a:rPr lang="en-US" altLang="en-US" sz="2000" dirty="0"/>
              <a:t>Nonetheless, the 2019 projection shows a decline in MTCT rate in 2019 (12.3%) compared to 2018 (14.2%)</a:t>
            </a:r>
          </a:p>
          <a:p>
            <a:pPr lvl="1"/>
            <a:endParaRPr lang="en-US" sz="2700" dirty="0"/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477289"/>
              </p:ext>
            </p:extLst>
          </p:nvPr>
        </p:nvGraphicFramePr>
        <p:xfrm>
          <a:off x="5929138" y="1473080"/>
          <a:ext cx="6110461" cy="4394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80570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12192000" cy="858242"/>
            <a:chOff x="0" y="-27296"/>
            <a:chExt cx="12192000" cy="753771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0" y="19144"/>
            <a:ext cx="12192000" cy="35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66" name="CorelDRAW" r:id="rId4" imgW="14271342" imgH="1475586" progId="CorelDraw.Graphic.17">
                    <p:embed/>
                  </p:oleObj>
                </mc:Choice>
                <mc:Fallback>
                  <p:oleObj name="CorelDRAW" r:id="rId4" imgW="14271342" imgH="1475586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0" y="19144"/>
                          <a:ext cx="12192000" cy="351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0" y="-27296"/>
            <a:ext cx="12192000" cy="753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67" name="CorelDRAW" r:id="rId6" imgW="11950873" imgH="2018644" progId="CorelDraw.Graphic.17">
                    <p:embed/>
                  </p:oleObj>
                </mc:Choice>
                <mc:Fallback>
                  <p:oleObj name="CorelDRAW" r:id="rId6" imgW="11950873" imgH="2018644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0" y="-27296"/>
                          <a:ext cx="12192000" cy="7537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199"/>
            <a:ext cx="12192000" cy="1443873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506038"/>
            <a:ext cx="9144000" cy="451006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Assessing epidemic control and KASF performance </a:t>
            </a:r>
          </a:p>
        </p:txBody>
      </p:sp>
      <p:graphicFrame>
        <p:nvGraphicFramePr>
          <p:cNvPr id="1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380595"/>
              </p:ext>
            </p:extLst>
          </p:nvPr>
        </p:nvGraphicFramePr>
        <p:xfrm>
          <a:off x="4305300" y="1310870"/>
          <a:ext cx="7772400" cy="5318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0190324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52989029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450">
                <a:tc>
                  <a:txBody>
                    <a:bodyPr/>
                    <a:lstStyle/>
                    <a:p>
                      <a:r>
                        <a:rPr lang="en-US" sz="2000" dirty="0"/>
                        <a:t>Target</a:t>
                      </a:r>
                      <a:r>
                        <a:rPr lang="en-US" sz="2000" baseline="0" dirty="0"/>
                        <a:t> 2019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2018 estimates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80371"/>
                  </a:ext>
                </a:extLst>
              </a:tr>
              <a:tr h="54645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C000"/>
                          </a:solidFill>
                        </a:rPr>
                        <a:t>KASF Goals</a:t>
                      </a:r>
                      <a:endParaRPr lang="en-US" sz="20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414548"/>
                  </a:ext>
                </a:extLst>
              </a:tr>
              <a:tr h="546450">
                <a:tc>
                  <a:txBody>
                    <a:bodyPr/>
                    <a:lstStyle/>
                    <a:p>
                      <a:r>
                        <a:rPr lang="en-US" sz="2000" dirty="0"/>
                        <a:t>  Reduce new infections by 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54% (all 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73070"/>
                  </a:ext>
                </a:extLst>
              </a:tr>
              <a:tr h="546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  Reduce AIDS-related deaths by 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56% (all 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691697"/>
                  </a:ext>
                </a:extLst>
              </a:tr>
              <a:tr h="546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  Increase</a:t>
                      </a:r>
                      <a:r>
                        <a:rPr lang="en-US" sz="2000" baseline="0" dirty="0"/>
                        <a:t> Domestic Financing by 50%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45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C000"/>
                          </a:solidFill>
                        </a:rPr>
                        <a:t>Epidemic Transition</a:t>
                      </a:r>
                      <a:r>
                        <a:rPr lang="en-US" sz="2400" b="1" baseline="0" dirty="0">
                          <a:solidFill>
                            <a:srgbClr val="FFC000"/>
                          </a:solidFill>
                        </a:rPr>
                        <a:t> or C</a:t>
                      </a:r>
                      <a:r>
                        <a:rPr lang="en-US" sz="2400" b="1" dirty="0">
                          <a:solidFill>
                            <a:srgbClr val="FFC000"/>
                          </a:solidFill>
                        </a:rPr>
                        <a:t>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01164"/>
                  </a:ext>
                </a:extLst>
              </a:tr>
              <a:tr h="546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  Reduce incidence below 1.0 / 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1.04 (all 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333387"/>
                  </a:ext>
                </a:extLst>
              </a:tr>
              <a:tr h="746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  Reduce incidence/prevalence ratio below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 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0.03 (15+)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904875"/>
                  </a:ext>
                </a:extLst>
              </a:tr>
              <a:tr h="746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  Reduce incidence / mortality ratio below 1.0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       (with ART&gt;81% and VLS&gt;73%)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1.91 (15+)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758488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11272615" y="2514600"/>
            <a:ext cx="457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272615" y="3048000"/>
            <a:ext cx="4572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272615" y="4648200"/>
            <a:ext cx="4572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277600" y="5334000"/>
            <a:ext cx="4572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1277600" y="6096000"/>
            <a:ext cx="457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5" y="1357548"/>
            <a:ext cx="4182645" cy="5271852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11272615" y="3581400"/>
            <a:ext cx="4572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31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reflections…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b="1" dirty="0"/>
              <a:t>Scale-up and retention of PMTCT remains critical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/>
              <a:t>Increase coverage of 1</a:t>
            </a:r>
            <a:r>
              <a:rPr lang="en-US" sz="2400" baseline="30000" dirty="0"/>
              <a:t>st</a:t>
            </a:r>
            <a:r>
              <a:rPr lang="en-US" sz="2400" dirty="0"/>
              <a:t> ANC visit (~90%)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/>
              <a:t>Improve retention in ANC (~30-50% 4</a:t>
            </a:r>
            <a:r>
              <a:rPr lang="en-US" sz="2400" baseline="30000" dirty="0"/>
              <a:t>th</a:t>
            </a:r>
            <a:r>
              <a:rPr lang="en-US" sz="2400" dirty="0"/>
              <a:t> ANC coverage), which ultimately affect the retention on ART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/>
              <a:t>Improve ART uptake among women identified (91% HAART coverage)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/>
              <a:t>Optimize testing at ANC</a:t>
            </a:r>
          </a:p>
          <a:p>
            <a:endParaRPr lang="en-US" sz="2400" dirty="0"/>
          </a:p>
          <a:p>
            <a:r>
              <a:rPr lang="en-US" sz="2400" b="1" dirty="0"/>
              <a:t>Testing scale-up urgently required to increase treatment uptake </a:t>
            </a:r>
          </a:p>
          <a:p>
            <a:endParaRPr lang="en-US" sz="1500" b="1" dirty="0"/>
          </a:p>
          <a:p>
            <a:r>
              <a:rPr lang="en-US" sz="2400" b="1" dirty="0"/>
              <a:t>Sustain treatment scale-up and adherence- </a:t>
            </a:r>
            <a:r>
              <a:rPr lang="en-US" sz="2400" dirty="0"/>
              <a:t>Increase quality of care and in particular treatment monitoring and adherence</a:t>
            </a:r>
          </a:p>
          <a:p>
            <a:endParaRPr lang="en-US" sz="1500" b="1" dirty="0"/>
          </a:p>
          <a:p>
            <a:r>
              <a:rPr lang="en-US" sz="2400" b="1" dirty="0"/>
              <a:t>Single national pipeline – key for continued stocks monitoring</a:t>
            </a:r>
          </a:p>
          <a:p>
            <a:endParaRPr lang="en-US" sz="1500" b="1" dirty="0"/>
          </a:p>
          <a:p>
            <a:r>
              <a:rPr lang="en-US" sz="2400" b="1" dirty="0"/>
              <a:t>County engagement and prioritization of the HIV response must continue – routine reporting of the CASPS </a:t>
            </a:r>
          </a:p>
          <a:p>
            <a:endParaRPr lang="en-US" sz="2400" b="1" dirty="0"/>
          </a:p>
          <a:p>
            <a:r>
              <a:rPr lang="en-US" sz="2400" b="1" dirty="0"/>
              <a:t>Scale-up combination prevention across populations and geographies</a:t>
            </a:r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46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data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Sustainability of gains.</a:t>
            </a:r>
          </a:p>
          <a:p>
            <a:endParaRPr lang="en-US" dirty="0"/>
          </a:p>
          <a:p>
            <a:r>
              <a:rPr lang="en-US" dirty="0"/>
              <a:t>Prevention data- (Community and structural).</a:t>
            </a:r>
          </a:p>
          <a:p>
            <a:endParaRPr lang="en-US" dirty="0"/>
          </a:p>
          <a:p>
            <a:r>
              <a:rPr lang="en-US" dirty="0"/>
              <a:t>HIV co-morbidities (NCDs).</a:t>
            </a:r>
          </a:p>
          <a:p>
            <a:endParaRPr lang="en-US" dirty="0"/>
          </a:p>
          <a:p>
            <a:r>
              <a:rPr lang="en-US" dirty="0"/>
              <a:t>Need for financing data.</a:t>
            </a:r>
          </a:p>
          <a:p>
            <a:pPr lvl="1"/>
            <a:r>
              <a:rPr lang="en-US" dirty="0"/>
              <a:t>Routine financing data</a:t>
            </a:r>
          </a:p>
          <a:p>
            <a:pPr lvl="1"/>
            <a:r>
              <a:rPr lang="en-US" dirty="0"/>
              <a:t>Comprehensive KNASA before the next reporting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50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12192000" cy="858242"/>
            <a:chOff x="0" y="-27296"/>
            <a:chExt cx="12192000" cy="753771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0" y="19144"/>
            <a:ext cx="12192000" cy="35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24" name="CorelDRAW" r:id="rId4" imgW="14271342" imgH="1475586" progId="CorelDraw.Graphic.17">
                    <p:embed/>
                  </p:oleObj>
                </mc:Choice>
                <mc:Fallback>
                  <p:oleObj name="CorelDRAW" r:id="rId4" imgW="14271342" imgH="1475586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0" y="19144"/>
                          <a:ext cx="12192000" cy="351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0" y="-27296"/>
            <a:ext cx="12192000" cy="753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25" name="CorelDRAW" r:id="rId6" imgW="11950873" imgH="2018644" progId="CorelDraw.Graphic.17">
                    <p:embed/>
                  </p:oleObj>
                </mc:Choice>
                <mc:Fallback>
                  <p:oleObj name="CorelDRAW" r:id="rId6" imgW="11950873" imgH="2018644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0" y="-27296"/>
                          <a:ext cx="12192000" cy="7537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199"/>
            <a:ext cx="12192000" cy="144387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9"/>
          <a:stretch>
            <a:fillRect/>
          </a:stretch>
        </p:blipFill>
        <p:spPr>
          <a:xfrm>
            <a:off x="1981200" y="6248400"/>
            <a:ext cx="790832" cy="438512"/>
          </a:xfrm>
          <a:prstGeom prst="rect">
            <a:avLst/>
          </a:prstGeom>
        </p:spPr>
      </p:pic>
      <p:sp>
        <p:nvSpPr>
          <p:cNvPr id="15" name="Subtitle 6"/>
          <p:cNvSpPr txBox="1">
            <a:spLocks/>
          </p:cNvSpPr>
          <p:nvPr/>
        </p:nvSpPr>
        <p:spPr>
          <a:xfrm>
            <a:off x="2971799" y="6248400"/>
            <a:ext cx="5638801" cy="33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>
                <a:solidFill>
                  <a:srgbClr val="080808"/>
                </a:solidFill>
              </a:rPr>
              <a:t>A Kenya free of HIV Infections, Stigma and AIDS related deaths</a:t>
            </a:r>
            <a:endParaRPr lang="en-GB" b="1" i="1" dirty="0">
              <a:solidFill>
                <a:srgbClr val="080808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04800" y="506038"/>
            <a:ext cx="11887200" cy="785324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latin typeface="Rockwell" panose="02060603020205020403" pitchFamily="18" charset="0"/>
              </a:rPr>
              <a:t>Next Steps… for all partners</a:t>
            </a:r>
            <a:endParaRPr lang="en-US" sz="3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 3"/>
          <p:cNvSpPr>
            <a:spLocks noChangeAspect="1"/>
          </p:cNvSpPr>
          <p:nvPr/>
        </p:nvSpPr>
        <p:spPr>
          <a:xfrm rot="3110866" flipH="1" flipV="1">
            <a:off x="3506390" y="4205288"/>
            <a:ext cx="875110" cy="427434"/>
          </a:xfrm>
          <a:prstGeom prst="swooshArrow">
            <a:avLst>
              <a:gd name="adj1" fmla="val 47381"/>
              <a:gd name="adj2" fmla="val 65697"/>
            </a:avLst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sz="135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</a:endParaRPr>
          </a:p>
        </p:txBody>
      </p:sp>
      <p:sp>
        <p:nvSpPr>
          <p:cNvPr id="18" name=" 3"/>
          <p:cNvSpPr>
            <a:spLocks noChangeAspect="1"/>
          </p:cNvSpPr>
          <p:nvPr/>
        </p:nvSpPr>
        <p:spPr>
          <a:xfrm rot="11987186">
            <a:off x="4417220" y="3551637"/>
            <a:ext cx="807244" cy="463153"/>
          </a:xfrm>
          <a:prstGeom prst="swooshArrow">
            <a:avLst>
              <a:gd name="adj1" fmla="val 47381"/>
              <a:gd name="adj2" fmla="val 65697"/>
            </a:avLst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sz="135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</a:endParaRPr>
          </a:p>
        </p:txBody>
      </p:sp>
      <p:sp>
        <p:nvSpPr>
          <p:cNvPr id="19" name=" 3"/>
          <p:cNvSpPr>
            <a:spLocks noChangeAspect="1"/>
          </p:cNvSpPr>
          <p:nvPr/>
        </p:nvSpPr>
        <p:spPr>
          <a:xfrm rot="18713334" flipV="1">
            <a:off x="2553890" y="4181476"/>
            <a:ext cx="875110" cy="427434"/>
          </a:xfrm>
          <a:prstGeom prst="swooshArrow">
            <a:avLst>
              <a:gd name="adj1" fmla="val 47381"/>
              <a:gd name="adj2" fmla="val 65697"/>
            </a:avLst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sz="135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</a:endParaRPr>
          </a:p>
        </p:txBody>
      </p:sp>
      <p:pic>
        <p:nvPicPr>
          <p:cNvPr id="20" name="Picture 2" descr="C:\Users\Mittal Mohit\Desktop\Country dialogue training-external version\meeting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00350" y="2590788"/>
            <a:ext cx="1595438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5148264" y="3658793"/>
            <a:ext cx="1944291" cy="4619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rgbClr val="C413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76299" y="4248146"/>
            <a:ext cx="1828800" cy="75604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350" b="1" dirty="0">
                <a:solidFill>
                  <a:srgbClr val="FFFFFF"/>
                </a:solidFill>
              </a:rPr>
              <a:t>People Living with HIV</a:t>
            </a:r>
          </a:p>
        </p:txBody>
      </p:sp>
      <p:sp>
        <p:nvSpPr>
          <p:cNvPr id="23" name="Oval 22"/>
          <p:cNvSpPr/>
          <p:nvPr/>
        </p:nvSpPr>
        <p:spPr>
          <a:xfrm>
            <a:off x="4248150" y="4229100"/>
            <a:ext cx="1785938" cy="8001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350" b="1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en-US" sz="1350" b="1" dirty="0">
                <a:solidFill>
                  <a:srgbClr val="FFFFFF"/>
                </a:solidFill>
              </a:rPr>
              <a:t>Civil Society Organizations &amp; Key populations</a:t>
            </a:r>
          </a:p>
          <a:p>
            <a:pPr algn="ctr">
              <a:defRPr/>
            </a:pPr>
            <a:endParaRPr lang="en-US" sz="1350" b="1" dirty="0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05400" y="3276590"/>
            <a:ext cx="1728788" cy="5845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350" b="1" dirty="0">
                <a:solidFill>
                  <a:srgbClr val="FFFFFF"/>
                </a:solidFill>
              </a:rPr>
              <a:t>Women &amp; youth movements</a:t>
            </a:r>
          </a:p>
        </p:txBody>
      </p:sp>
      <p:sp>
        <p:nvSpPr>
          <p:cNvPr id="25" name=" 3"/>
          <p:cNvSpPr>
            <a:spLocks noChangeAspect="1"/>
          </p:cNvSpPr>
          <p:nvPr/>
        </p:nvSpPr>
        <p:spPr>
          <a:xfrm rot="2065947">
            <a:off x="2022872" y="2436007"/>
            <a:ext cx="807244" cy="463154"/>
          </a:xfrm>
          <a:prstGeom prst="swooshArrow">
            <a:avLst>
              <a:gd name="adj1" fmla="val 47381"/>
              <a:gd name="adj2" fmla="val 65697"/>
            </a:avLst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sz="135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7700" y="2076446"/>
            <a:ext cx="1728788" cy="5845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350" b="1" dirty="0">
                <a:solidFill>
                  <a:srgbClr val="FFFFFF"/>
                </a:solidFill>
              </a:rPr>
              <a:t>County Government</a:t>
            </a:r>
          </a:p>
        </p:txBody>
      </p:sp>
      <p:sp>
        <p:nvSpPr>
          <p:cNvPr id="27" name=" 3"/>
          <p:cNvSpPr>
            <a:spLocks noChangeAspect="1"/>
          </p:cNvSpPr>
          <p:nvPr/>
        </p:nvSpPr>
        <p:spPr>
          <a:xfrm rot="8031741" flipV="1">
            <a:off x="4313634" y="2614601"/>
            <a:ext cx="875110" cy="427434"/>
          </a:xfrm>
          <a:prstGeom prst="swooshArrow">
            <a:avLst>
              <a:gd name="adj1" fmla="val 47381"/>
              <a:gd name="adj2" fmla="val 65697"/>
            </a:avLst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sz="135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736307" y="2256230"/>
            <a:ext cx="1728788" cy="5845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350" b="1" dirty="0">
                <a:solidFill>
                  <a:srgbClr val="FFFFFF"/>
                </a:solidFill>
              </a:rPr>
              <a:t>Development Partners</a:t>
            </a:r>
          </a:p>
        </p:txBody>
      </p:sp>
      <p:sp>
        <p:nvSpPr>
          <p:cNvPr id="29" name=" 3"/>
          <p:cNvSpPr>
            <a:spLocks noChangeAspect="1"/>
          </p:cNvSpPr>
          <p:nvPr/>
        </p:nvSpPr>
        <p:spPr>
          <a:xfrm rot="8992526" flipH="1">
            <a:off x="2024063" y="3448038"/>
            <a:ext cx="807244" cy="463154"/>
          </a:xfrm>
          <a:prstGeom prst="swooshArrow">
            <a:avLst>
              <a:gd name="adj1" fmla="val 47381"/>
              <a:gd name="adj2" fmla="val 65697"/>
            </a:avLst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sz="135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51248" y="3228966"/>
            <a:ext cx="1728788" cy="5845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350" b="1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en-US" sz="1350" b="1" dirty="0">
                <a:solidFill>
                  <a:srgbClr val="FFFFFF"/>
                </a:solidFill>
              </a:rPr>
              <a:t>Public &amp; Private sectors</a:t>
            </a:r>
          </a:p>
          <a:p>
            <a:pPr algn="ctr">
              <a:defRPr/>
            </a:pPr>
            <a:endParaRPr lang="en-US" sz="1350" b="1" dirty="0">
              <a:solidFill>
                <a:srgbClr val="FFFFFF"/>
              </a:solidFill>
            </a:endParaRPr>
          </a:p>
        </p:txBody>
      </p:sp>
      <p:sp>
        <p:nvSpPr>
          <p:cNvPr id="31" name=" 3"/>
          <p:cNvSpPr>
            <a:spLocks noChangeAspect="1"/>
          </p:cNvSpPr>
          <p:nvPr/>
        </p:nvSpPr>
        <p:spPr>
          <a:xfrm rot="6662113" flipV="1">
            <a:off x="3252788" y="2005009"/>
            <a:ext cx="875110" cy="427435"/>
          </a:xfrm>
          <a:prstGeom prst="swooshArrow">
            <a:avLst>
              <a:gd name="adj1" fmla="val 47381"/>
              <a:gd name="adj2" fmla="val 65697"/>
            </a:avLst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sz="135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688432" y="1608524"/>
            <a:ext cx="1728788" cy="5845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350" b="1" dirty="0">
                <a:solidFill>
                  <a:srgbClr val="FFFFFF"/>
                </a:solidFill>
              </a:rPr>
              <a:t>National Government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10400" y="1264248"/>
            <a:ext cx="5119688" cy="444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Stakeholders remain the backbone to all the achievements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400" b="1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b="1" dirty="0"/>
              <a:t>GAM Reporting to the Global level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200" b="1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b="1" dirty="0"/>
              <a:t>Supporting attainment of UHC targets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200" b="1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b="1" dirty="0"/>
              <a:t>Plans for modes of transmission study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200" b="1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b="1" dirty="0"/>
              <a:t>*KENPHIA – data point to be included in 2020 estimates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200" b="1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b="1" dirty="0"/>
              <a:t>KASF addendum review and end-term review </a:t>
            </a:r>
          </a:p>
        </p:txBody>
      </p:sp>
    </p:spTree>
    <p:extLst>
      <p:ext uri="{BB962C8B-B14F-4D97-AF65-F5344CB8AC3E}">
        <p14:creationId xmlns:p14="http://schemas.microsoft.com/office/powerpoint/2010/main" val="3792617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12192000" cy="858242"/>
            <a:chOff x="0" y="-27296"/>
            <a:chExt cx="12192000" cy="753771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0" y="19144"/>
            <a:ext cx="12192000" cy="35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35" name="CorelDRAW" r:id="rId4" imgW="14271342" imgH="1475586" progId="CorelDraw.Graphic.17">
                    <p:embed/>
                  </p:oleObj>
                </mc:Choice>
                <mc:Fallback>
                  <p:oleObj name="CorelDRAW" r:id="rId4" imgW="14271342" imgH="1475586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0" y="19144"/>
                          <a:ext cx="12192000" cy="351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0" y="-27296"/>
            <a:ext cx="12192000" cy="753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36" name="CorelDRAW" r:id="rId6" imgW="11950873" imgH="2018644" progId="CorelDraw.Graphic.17">
                    <p:embed/>
                  </p:oleObj>
                </mc:Choice>
                <mc:Fallback>
                  <p:oleObj name="CorelDRAW" r:id="rId6" imgW="11950873" imgH="2018644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0" y="-27296"/>
                          <a:ext cx="12192000" cy="7537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199"/>
            <a:ext cx="12192000" cy="144387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9"/>
          <a:stretch>
            <a:fillRect/>
          </a:stretch>
        </p:blipFill>
        <p:spPr>
          <a:xfrm>
            <a:off x="1981200" y="6248400"/>
            <a:ext cx="790832" cy="438512"/>
          </a:xfrm>
          <a:prstGeom prst="rect">
            <a:avLst/>
          </a:prstGeom>
        </p:spPr>
      </p:pic>
      <p:sp>
        <p:nvSpPr>
          <p:cNvPr id="15" name="Subtitle 6"/>
          <p:cNvSpPr txBox="1">
            <a:spLocks/>
          </p:cNvSpPr>
          <p:nvPr/>
        </p:nvSpPr>
        <p:spPr>
          <a:xfrm>
            <a:off x="2971799" y="6248400"/>
            <a:ext cx="5638801" cy="33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>
                <a:solidFill>
                  <a:srgbClr val="080808"/>
                </a:solidFill>
              </a:rPr>
              <a:t>A Kenya free of HIV Infections, Stigma and AIDS related deaths</a:t>
            </a:r>
            <a:endParaRPr lang="en-GB" b="1" i="1" dirty="0">
              <a:solidFill>
                <a:srgbClr val="080808"/>
              </a:solidFill>
            </a:endParaRPr>
          </a:p>
        </p:txBody>
      </p:sp>
      <p:sp>
        <p:nvSpPr>
          <p:cNvPr id="17" name="Content Placeholder 9"/>
          <p:cNvSpPr>
            <a:spLocks noGrp="1"/>
          </p:cNvSpPr>
          <p:nvPr>
            <p:ph sz="half" idx="4294967295"/>
          </p:nvPr>
        </p:nvSpPr>
        <p:spPr>
          <a:xfrm>
            <a:off x="12700" y="4038960"/>
            <a:ext cx="12192000" cy="8981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ctr">
              <a:buFontTx/>
              <a:buChar char="-"/>
            </a:pPr>
            <a:r>
              <a:rPr lang="en-GB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END- </a:t>
            </a:r>
          </a:p>
          <a:p>
            <a:pPr algn="ctr">
              <a:buFontTx/>
              <a:buChar char="-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784941"/>
              </p:ext>
            </p:extLst>
          </p:nvPr>
        </p:nvGraphicFramePr>
        <p:xfrm>
          <a:off x="4800600" y="4915730"/>
          <a:ext cx="2196757" cy="913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7" name="CorelDRAW" r:id="rId10" imgW="1995403" imgH="1105733" progId="CorelDraw.Graphic.17">
                  <p:embed/>
                </p:oleObj>
              </mc:Choice>
              <mc:Fallback>
                <p:oleObj name="CorelDRAW" r:id="rId10" imgW="1995403" imgH="1105733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00600" y="4915730"/>
                        <a:ext cx="2196757" cy="913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5C5056C-0C1E-465E-BF21-F23333DE383D}"/>
              </a:ext>
            </a:extLst>
          </p:cNvPr>
          <p:cNvSpPr/>
          <p:nvPr/>
        </p:nvSpPr>
        <p:spPr>
          <a:xfrm>
            <a:off x="1143000" y="1399313"/>
            <a:ext cx="10058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Bradley Hand ITC" panose="03070402050302030203" pitchFamily="66" charset="0"/>
              </a:rPr>
              <a:t>With special Thanks to Joshua Gitonga, Kennedy Mutai, Henry Domisoni, Peter Young,  John Stover …</a:t>
            </a:r>
            <a:endParaRPr lang="en-GB" sz="32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546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Joshua Gitonga, Kennedy Mutai, NACC  </a:t>
            </a:r>
          </a:p>
          <a:p>
            <a:r>
              <a:rPr lang="en-US" sz="2800" dirty="0"/>
              <a:t>Peter Young, CDC</a:t>
            </a:r>
          </a:p>
          <a:p>
            <a:r>
              <a:rPr lang="en-US" sz="2800" dirty="0"/>
              <a:t>Henry Domisoni, UNAIDS</a:t>
            </a:r>
          </a:p>
          <a:p>
            <a:r>
              <a:rPr lang="en-US" sz="2800" dirty="0"/>
              <a:t>UNAIDS Reference Group on Estimates,</a:t>
            </a:r>
          </a:p>
          <a:p>
            <a:r>
              <a:rPr lang="en-US" sz="2800" dirty="0"/>
              <a:t>John Stover, Avenir Health, Inc.</a:t>
            </a:r>
          </a:p>
          <a:p>
            <a:r>
              <a:rPr lang="en-US" sz="2800" dirty="0"/>
              <a:t>National Modelling SI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24850" y="6356370"/>
            <a:ext cx="2400300" cy="365125"/>
          </a:xfrm>
          <a:prstGeom prst="rect">
            <a:avLst/>
          </a:prstGeom>
        </p:spPr>
        <p:txBody>
          <a:bodyPr/>
          <a:lstStyle/>
          <a:p>
            <a:fld id="{8C4D7829-850B-4849-8058-775F142D8F3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9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490896"/>
            <a:ext cx="11353800" cy="5285546"/>
          </a:xfrm>
        </p:spPr>
        <p:txBody>
          <a:bodyPr>
            <a:noAutofit/>
          </a:bodyPr>
          <a:lstStyle/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/>
              <a:t>Access to treatment (90–90–90 targets).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/>
              <a:t>Eliminating new HIV infections among children.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/>
              <a:t>Access to prevention options among key populations.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12192000" cy="858242"/>
            <a:chOff x="0" y="-27296"/>
            <a:chExt cx="12192000" cy="753771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0" y="19144"/>
            <a:ext cx="12192000" cy="35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0" name="CorelDRAW" r:id="rId5" imgW="14271342" imgH="1475586" progId="CorelDraw.Graphic.17">
                    <p:embed/>
                  </p:oleObj>
                </mc:Choice>
                <mc:Fallback>
                  <p:oleObj name="CorelDRAW" r:id="rId5" imgW="14271342" imgH="1475586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19144"/>
                          <a:ext cx="12192000" cy="351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0" y="-27296"/>
            <a:ext cx="12192000" cy="753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1" name="CorelDRAW" r:id="rId7" imgW="11950873" imgH="2018644" progId="CorelDraw.Graphic.17">
                    <p:embed/>
                  </p:oleObj>
                </mc:Choice>
                <mc:Fallback>
                  <p:oleObj name="CorelDRAW" r:id="rId7" imgW="11950873" imgH="2018644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0" y="-27296"/>
                          <a:ext cx="12192000" cy="7537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199"/>
            <a:ext cx="12192000" cy="144387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10"/>
          <a:stretch>
            <a:fillRect/>
          </a:stretch>
        </p:blipFill>
        <p:spPr>
          <a:xfrm>
            <a:off x="1981200" y="6248400"/>
            <a:ext cx="790832" cy="438512"/>
          </a:xfrm>
          <a:prstGeom prst="rect">
            <a:avLst/>
          </a:prstGeom>
        </p:spPr>
      </p:pic>
      <p:sp>
        <p:nvSpPr>
          <p:cNvPr id="15" name="Subtitle 6"/>
          <p:cNvSpPr txBox="1">
            <a:spLocks/>
          </p:cNvSpPr>
          <p:nvPr/>
        </p:nvSpPr>
        <p:spPr>
          <a:xfrm>
            <a:off x="2971799" y="6248400"/>
            <a:ext cx="5638801" cy="33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>
                <a:solidFill>
                  <a:srgbClr val="080808"/>
                </a:solidFill>
              </a:rPr>
              <a:t>A Kenya free of HIV Infections, Stigma and AIDS related deaths</a:t>
            </a:r>
            <a:endParaRPr lang="en-GB" b="1" i="1" dirty="0">
              <a:solidFill>
                <a:srgbClr val="080808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429972"/>
            <a:ext cx="7899400" cy="858241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Key Indicators of Interest </a:t>
            </a:r>
          </a:p>
        </p:txBody>
      </p:sp>
    </p:spTree>
    <p:extLst>
      <p:ext uri="{BB962C8B-B14F-4D97-AF65-F5344CB8AC3E}">
        <p14:creationId xmlns:p14="http://schemas.microsoft.com/office/powerpoint/2010/main" val="2616739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12192000" cy="858242"/>
            <a:chOff x="0" y="-27296"/>
            <a:chExt cx="12192000" cy="753771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0" y="19144"/>
            <a:ext cx="12192000" cy="35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66" name="CorelDRAW" r:id="rId4" imgW="14271342" imgH="1475586" progId="CorelDraw.Graphic.17">
                    <p:embed/>
                  </p:oleObj>
                </mc:Choice>
                <mc:Fallback>
                  <p:oleObj name="CorelDRAW" r:id="rId4" imgW="14271342" imgH="1475586" progId="CorelDraw.Graphic.17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0" y="19144"/>
                          <a:ext cx="12192000" cy="351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0" y="-27296"/>
            <a:ext cx="12192000" cy="753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67" name="CorelDRAW" r:id="rId6" imgW="11950873" imgH="2018644" progId="CorelDraw.Graphic.17">
                    <p:embed/>
                  </p:oleObj>
                </mc:Choice>
                <mc:Fallback>
                  <p:oleObj name="CorelDRAW" r:id="rId6" imgW="11950873" imgH="2018644" progId="CorelDraw.Graphic.17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0" y="-27296"/>
                          <a:ext cx="12192000" cy="7537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199"/>
            <a:ext cx="12192000" cy="144387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9"/>
          <a:stretch>
            <a:fillRect/>
          </a:stretch>
        </p:blipFill>
        <p:spPr>
          <a:xfrm>
            <a:off x="1981200" y="6248400"/>
            <a:ext cx="790832" cy="438512"/>
          </a:xfrm>
          <a:prstGeom prst="rect">
            <a:avLst/>
          </a:prstGeom>
        </p:spPr>
      </p:pic>
      <p:sp>
        <p:nvSpPr>
          <p:cNvPr id="15" name="Subtitle 6"/>
          <p:cNvSpPr txBox="1">
            <a:spLocks/>
          </p:cNvSpPr>
          <p:nvPr/>
        </p:nvSpPr>
        <p:spPr>
          <a:xfrm>
            <a:off x="2971799" y="6248400"/>
            <a:ext cx="5638801" cy="33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>
                <a:solidFill>
                  <a:srgbClr val="080808"/>
                </a:solidFill>
              </a:rPr>
              <a:t>A Kenya free of HIV Infections, Stigma and AIDS related deaths</a:t>
            </a:r>
            <a:endParaRPr lang="en-GB" b="1" i="1" dirty="0">
              <a:solidFill>
                <a:srgbClr val="08080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0" y="2211663"/>
            <a:ext cx="12192000" cy="1981199"/>
          </a:xfrm>
          <a:gradFill>
            <a:gsLst>
              <a:gs pos="0">
                <a:srgbClr val="FFFF00"/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000" b="1" dirty="0"/>
          </a:p>
          <a:p>
            <a:pPr marL="0" indent="0" algn="ctr">
              <a:buNone/>
            </a:pPr>
            <a:r>
              <a:rPr lang="en-US" sz="4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 of 2019 Kenya  AIDS Update Report</a:t>
            </a:r>
          </a:p>
        </p:txBody>
      </p:sp>
    </p:spTree>
    <p:extLst>
      <p:ext uri="{BB962C8B-B14F-4D97-AF65-F5344CB8AC3E}">
        <p14:creationId xmlns:p14="http://schemas.microsoft.com/office/powerpoint/2010/main" val="135263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12192000" cy="858242"/>
            <a:chOff x="0" y="-27296"/>
            <a:chExt cx="12192000" cy="753771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0" y="19144"/>
            <a:ext cx="12192000" cy="35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84" name="CorelDRAW" r:id="rId4" imgW="14271342" imgH="1475586" progId="CorelDraw.Graphic.17">
                    <p:embed/>
                  </p:oleObj>
                </mc:Choice>
                <mc:Fallback>
                  <p:oleObj name="CorelDRAW" r:id="rId4" imgW="14271342" imgH="1475586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0" y="19144"/>
                          <a:ext cx="12192000" cy="351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0" y="-27296"/>
            <a:ext cx="12192000" cy="753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85" name="CorelDRAW" r:id="rId6" imgW="11950873" imgH="2018644" progId="CorelDraw.Graphic.17">
                    <p:embed/>
                  </p:oleObj>
                </mc:Choice>
                <mc:Fallback>
                  <p:oleObj name="CorelDRAW" r:id="rId6" imgW="11950873" imgH="2018644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0" y="-27296"/>
                          <a:ext cx="12192000" cy="7537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044"/>
            <a:ext cx="12192000" cy="1443873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531761"/>
            <a:ext cx="9677400" cy="592441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Access to Treatment (90–90–90 Targets)</a:t>
            </a:r>
            <a:endParaRPr lang="en-US" sz="3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2400" y="1126713"/>
            <a:ext cx="11743856" cy="5121798"/>
            <a:chOff x="163869" y="960581"/>
            <a:chExt cx="11743856" cy="5579150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5976169" y="960581"/>
              <a:ext cx="5791201" cy="3425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lvl="2" algn="ctr"/>
              <a:r>
                <a:rPr lang="en-US" sz="1400" b="1" kern="0" dirty="0">
                  <a:solidFill>
                    <a:sysClr val="windowText" lastClr="000000"/>
                  </a:solidFill>
                </a:rPr>
                <a:t>Total 1,067,636 [68%] PLHIV on ART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63869" y="1503161"/>
              <a:ext cx="4792980" cy="1110239"/>
              <a:chOff x="0" y="-549264"/>
              <a:chExt cx="4792980" cy="1110239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0" y="-536305"/>
                <a:ext cx="4792980" cy="10972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Rounded Rectangle 4"/>
              <p:cNvSpPr/>
              <p:nvPr/>
            </p:nvSpPr>
            <p:spPr>
              <a:xfrm>
                <a:off x="92290" y="-549264"/>
                <a:ext cx="3608929" cy="10330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kern="1200" dirty="0"/>
                  <a:t>90% of those who are HIV positive identified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86778" y="3547277"/>
              <a:ext cx="4792980" cy="1109415"/>
              <a:chOff x="422909" y="1494852"/>
              <a:chExt cx="4792980" cy="1109415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422909" y="1494852"/>
                <a:ext cx="4792980" cy="109727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Rounded Rectangle 6"/>
              <p:cNvSpPr/>
              <p:nvPr/>
            </p:nvSpPr>
            <p:spPr>
              <a:xfrm>
                <a:off x="521492" y="1571263"/>
                <a:ext cx="3592561" cy="10330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kern="1200" dirty="0"/>
                  <a:t>90% of those identified are on ART 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09688" y="5326731"/>
              <a:ext cx="4792980" cy="1213000"/>
              <a:chOff x="845819" y="3274306"/>
              <a:chExt cx="4792980" cy="12130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45819" y="3390027"/>
                <a:ext cx="4792980" cy="109727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Rounded Rectangle 8"/>
              <p:cNvSpPr/>
              <p:nvPr/>
            </p:nvSpPr>
            <p:spPr>
              <a:xfrm>
                <a:off x="1741308" y="3274306"/>
                <a:ext cx="3592561" cy="103300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kern="1200" dirty="0"/>
                  <a:t>90% of those on ART are virally suppressed 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243616" y="2721413"/>
              <a:ext cx="713232" cy="713232"/>
              <a:chOff x="4079747" y="668988"/>
              <a:chExt cx="713232" cy="713232"/>
            </a:xfrm>
          </p:grpSpPr>
          <p:sp>
            <p:nvSpPr>
              <p:cNvPr id="29" name="Down Arrow 28"/>
              <p:cNvSpPr/>
              <p:nvPr/>
            </p:nvSpPr>
            <p:spPr>
              <a:xfrm>
                <a:off x="4079747" y="668988"/>
                <a:ext cx="713232" cy="713232"/>
              </a:xfrm>
              <a:prstGeom prst="downArrow">
                <a:avLst>
                  <a:gd name="adj1" fmla="val 55000"/>
                  <a:gd name="adj2" fmla="val 45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Down Arrow 10"/>
              <p:cNvSpPr/>
              <p:nvPr/>
            </p:nvSpPr>
            <p:spPr>
              <a:xfrm>
                <a:off x="4240224" y="832104"/>
                <a:ext cx="392278" cy="53670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200" b="1" kern="120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666526" y="4157374"/>
              <a:ext cx="713232" cy="1269375"/>
              <a:chOff x="4502657" y="2104949"/>
              <a:chExt cx="713232" cy="1269375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502657" y="2661091"/>
                <a:ext cx="713232" cy="713233"/>
              </a:xfrm>
              <a:prstGeom prst="downArrow">
                <a:avLst>
                  <a:gd name="adj1" fmla="val 55000"/>
                  <a:gd name="adj2" fmla="val 45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3" name="Down Arrow 12"/>
              <p:cNvSpPr/>
              <p:nvPr/>
            </p:nvSpPr>
            <p:spPr>
              <a:xfrm>
                <a:off x="4663134" y="2104949"/>
                <a:ext cx="392278" cy="53670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200" b="1" kern="1200"/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5700" y="1198702"/>
              <a:ext cx="635808" cy="119532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034" y="1354741"/>
              <a:ext cx="1076679" cy="91863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4600" y="1284958"/>
              <a:ext cx="600436" cy="117358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6137384" y="2330295"/>
              <a:ext cx="1630447" cy="541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/>
                <a:t>74,344 [60%] Children </a:t>
              </a:r>
            </a:p>
            <a:p>
              <a:pPr algn="ctr"/>
              <a:r>
                <a:rPr lang="en-US" sz="1200" b="1" dirty="0"/>
                <a:t>On ART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577581" y="2416142"/>
              <a:ext cx="2123787" cy="3249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680,698  [75%] Female on ART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716284" y="2430668"/>
              <a:ext cx="1952907" cy="3249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312,594 [59%] Male on ART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910168" y="2833979"/>
              <a:ext cx="5791200" cy="30676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itle 1"/>
            <p:cNvSpPr txBox="1">
              <a:spLocks/>
            </p:cNvSpPr>
            <p:nvPr/>
          </p:nvSpPr>
          <p:spPr>
            <a:xfrm>
              <a:off x="5916099" y="2903216"/>
              <a:ext cx="5811726" cy="5630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2" algn="ctr"/>
              <a:r>
                <a:rPr lang="en-US" sz="1400" b="1" dirty="0"/>
                <a:t>Stabilized retention rates:</a:t>
              </a:r>
            </a:p>
            <a:p>
              <a:pPr lvl="2" algn="ctr"/>
              <a:r>
                <a:rPr lang="en-US" sz="1400" b="1" dirty="0"/>
                <a:t>90% Overall Retention Rates at 12 Months 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76" y="3396213"/>
              <a:ext cx="635808" cy="119532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2507" y="3309332"/>
              <a:ext cx="1076679" cy="918634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9798" y="3367358"/>
              <a:ext cx="600436" cy="1173580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5996488" y="4331768"/>
              <a:ext cx="1539076" cy="3249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93% among Children 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090954" y="4571133"/>
              <a:ext cx="1461619" cy="3249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91%  among Female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863585" y="4543087"/>
              <a:ext cx="1290738" cy="3249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89% among Male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996488" y="4944494"/>
              <a:ext cx="5791200" cy="30676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itle 1"/>
            <p:cNvSpPr txBox="1">
              <a:spLocks/>
            </p:cNvSpPr>
            <p:nvPr/>
          </p:nvSpPr>
          <p:spPr>
            <a:xfrm>
              <a:off x="7306538" y="5670154"/>
              <a:ext cx="4601187" cy="65432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/>
                <a:t>77 % Overall Viral Load Suppression Rates  </a:t>
              </a: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0448" y="5223544"/>
              <a:ext cx="635808" cy="119532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731" y="5256470"/>
              <a:ext cx="600436" cy="1173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886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12192000" cy="858242"/>
            <a:chOff x="0" y="-27296"/>
            <a:chExt cx="12192000" cy="753771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0" y="19144"/>
            <a:ext cx="12192000" cy="35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18" name="CorelDRAW" r:id="rId4" imgW="14271342" imgH="1475586" progId="CorelDraw.Graphic.17">
                    <p:embed/>
                  </p:oleObj>
                </mc:Choice>
                <mc:Fallback>
                  <p:oleObj name="CorelDRAW" r:id="rId4" imgW="14271342" imgH="1475586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0" y="19144"/>
                          <a:ext cx="12192000" cy="351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0" y="-27296"/>
            <a:ext cx="12192000" cy="753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19" name="CorelDRAW" r:id="rId6" imgW="11950873" imgH="2018644" progId="CorelDraw.Graphic.17">
                    <p:embed/>
                  </p:oleObj>
                </mc:Choice>
                <mc:Fallback>
                  <p:oleObj name="CorelDRAW" r:id="rId6" imgW="11950873" imgH="2018644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0" y="-27296"/>
                          <a:ext cx="12192000" cy="7537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199"/>
            <a:ext cx="12192000" cy="144387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9"/>
          <a:stretch>
            <a:fillRect/>
          </a:stretch>
        </p:blipFill>
        <p:spPr>
          <a:xfrm>
            <a:off x="1981200" y="6248400"/>
            <a:ext cx="790832" cy="438512"/>
          </a:xfrm>
          <a:prstGeom prst="rect">
            <a:avLst/>
          </a:prstGeom>
        </p:spPr>
      </p:pic>
      <p:sp>
        <p:nvSpPr>
          <p:cNvPr id="15" name="Subtitle 6"/>
          <p:cNvSpPr txBox="1">
            <a:spLocks/>
          </p:cNvSpPr>
          <p:nvPr/>
        </p:nvSpPr>
        <p:spPr>
          <a:xfrm>
            <a:off x="2971799" y="6248400"/>
            <a:ext cx="5638801" cy="33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>
                <a:solidFill>
                  <a:srgbClr val="080808"/>
                </a:solidFill>
              </a:rPr>
              <a:t>A Kenya free of HIV Infections, Stigma and AIDS related deaths</a:t>
            </a:r>
            <a:endParaRPr lang="en-GB" b="1" i="1" dirty="0">
              <a:solidFill>
                <a:srgbClr val="080808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531761"/>
            <a:ext cx="7772400" cy="592441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Eliminating New HIV Infections Among Children</a:t>
            </a:r>
            <a:endParaRPr lang="en-US" sz="3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2243" y="1390169"/>
            <a:ext cx="11827513" cy="4471237"/>
            <a:chOff x="198232" y="1802177"/>
            <a:chExt cx="11827513" cy="4471237"/>
          </a:xfrm>
        </p:grpSpPr>
        <p:sp>
          <p:nvSpPr>
            <p:cNvPr id="18" name="Rectangle 17"/>
            <p:cNvSpPr/>
            <p:nvPr/>
          </p:nvSpPr>
          <p:spPr>
            <a:xfrm>
              <a:off x="2097121" y="1926892"/>
              <a:ext cx="3971636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Early</a:t>
              </a: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000" b="1" dirty="0"/>
                <a:t>Infants Diagnostic (EID)</a:t>
              </a:r>
            </a:p>
            <a:p>
              <a:endParaRPr lang="en-US" sz="1400" b="1" dirty="0"/>
            </a:p>
            <a:p>
              <a:r>
                <a:rPr lang="en-US" b="1" dirty="0"/>
                <a:t>71,100 </a:t>
              </a:r>
              <a:r>
                <a:rPr lang="en-US" dirty="0"/>
                <a:t>first EID  tests done </a:t>
              </a:r>
            </a:p>
            <a:p>
              <a:r>
                <a:rPr lang="en-US" b="1" dirty="0"/>
                <a:t>42,422 </a:t>
              </a:r>
              <a:r>
                <a:rPr lang="en-US" dirty="0"/>
                <a:t>infants receiving biological test for HIV within 2 months of birth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87" y="1802177"/>
              <a:ext cx="1834234" cy="1564988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2097121" y="4623727"/>
              <a:ext cx="3620654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Mother-to-Child Transmission of HIV (MTCT)</a:t>
              </a:r>
            </a:p>
            <a:p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b="1" dirty="0"/>
                <a:t>12.3% </a:t>
              </a:r>
              <a:r>
                <a:rPr lang="en-US" dirty="0"/>
                <a:t>of children infected with HIV from MTCT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32" y="4360695"/>
              <a:ext cx="2120095" cy="1787947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8007928" y="1926892"/>
              <a:ext cx="4017817" cy="26161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Increase in uptake of pregnant women living with HIV receiving PMTCT</a:t>
              </a:r>
            </a:p>
            <a:p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b="1" dirty="0"/>
                <a:t>1.7 million</a:t>
              </a:r>
              <a:r>
                <a:rPr lang="en-US" dirty="0"/>
                <a:t> estimated no of pregnancies</a:t>
              </a:r>
            </a:p>
            <a:p>
              <a:r>
                <a:rPr lang="en-US" b="1" dirty="0"/>
                <a:t>62,995 </a:t>
              </a:r>
              <a:r>
                <a:rPr lang="en-US" dirty="0"/>
                <a:t>women identified (tested positive + known positives)</a:t>
              </a:r>
            </a:p>
            <a:p>
              <a:r>
                <a:rPr lang="en-US" b="1" dirty="0"/>
                <a:t>57,523 (91%)</a:t>
              </a:r>
              <a:r>
                <a:rPr lang="en-US" dirty="0"/>
                <a:t> pregnant women receiving antiretroviral medicines (PMTCT)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3758" y="1802177"/>
              <a:ext cx="1159233" cy="1764367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7902991" y="4488310"/>
              <a:ext cx="4122754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Modest coverage of syphilis testing among women attending antenatal care services at any visit</a:t>
              </a:r>
            </a:p>
            <a:p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b="1" dirty="0"/>
                <a:t>71% </a:t>
              </a:r>
              <a:r>
                <a:rPr lang="en-US" dirty="0"/>
                <a:t>coverage; with about </a:t>
              </a:r>
              <a:r>
                <a:rPr lang="en-US" b="1" dirty="0"/>
                <a:t>1.2 million</a:t>
              </a:r>
              <a:r>
                <a:rPr lang="en-US" dirty="0"/>
                <a:t> women tested for syphilis at ANC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181" y="3968133"/>
              <a:ext cx="2123810" cy="2047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504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12192000" cy="858242"/>
            <a:chOff x="0" y="-27296"/>
            <a:chExt cx="12192000" cy="753771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0" y="19144"/>
            <a:ext cx="12192000" cy="35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842" name="CorelDRAW" r:id="rId4" imgW="14271342" imgH="1475586" progId="CorelDraw.Graphic.17">
                    <p:embed/>
                  </p:oleObj>
                </mc:Choice>
                <mc:Fallback>
                  <p:oleObj name="CorelDRAW" r:id="rId4" imgW="14271342" imgH="1475586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0" y="19144"/>
                          <a:ext cx="12192000" cy="351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0" y="-27296"/>
            <a:ext cx="12192000" cy="753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843" name="CorelDRAW" r:id="rId6" imgW="11950873" imgH="2018644" progId="CorelDraw.Graphic.17">
                    <p:embed/>
                  </p:oleObj>
                </mc:Choice>
                <mc:Fallback>
                  <p:oleObj name="CorelDRAW" r:id="rId6" imgW="11950873" imgH="2018644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0" y="-27296"/>
                          <a:ext cx="12192000" cy="7537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199"/>
            <a:ext cx="12192000" cy="144387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9"/>
          <a:stretch>
            <a:fillRect/>
          </a:stretch>
        </p:blipFill>
        <p:spPr>
          <a:xfrm>
            <a:off x="1981200" y="6248400"/>
            <a:ext cx="790832" cy="438512"/>
          </a:xfrm>
          <a:prstGeom prst="rect">
            <a:avLst/>
          </a:prstGeom>
        </p:spPr>
      </p:pic>
      <p:sp>
        <p:nvSpPr>
          <p:cNvPr id="15" name="Subtitle 6"/>
          <p:cNvSpPr txBox="1">
            <a:spLocks/>
          </p:cNvSpPr>
          <p:nvPr/>
        </p:nvSpPr>
        <p:spPr>
          <a:xfrm>
            <a:off x="2971799" y="6248400"/>
            <a:ext cx="5638801" cy="33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>
                <a:solidFill>
                  <a:srgbClr val="080808"/>
                </a:solidFill>
              </a:rPr>
              <a:t>A Kenya free of HIV Infections, Stigma and AIDS related deaths</a:t>
            </a:r>
            <a:endParaRPr lang="en-GB" b="1" i="1" dirty="0">
              <a:solidFill>
                <a:srgbClr val="080808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531762"/>
            <a:ext cx="9906000" cy="425282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Access to combination prevention options among gen pop</a:t>
            </a:r>
            <a:endParaRPr lang="en-US" sz="3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5734" y="849098"/>
            <a:ext cx="11392041" cy="5511119"/>
            <a:chOff x="119754" y="1333499"/>
            <a:chExt cx="11392041" cy="5824299"/>
          </a:xfrm>
        </p:grpSpPr>
        <p:sp>
          <p:nvSpPr>
            <p:cNvPr id="27" name="Rectangle 26"/>
            <p:cNvSpPr/>
            <p:nvPr/>
          </p:nvSpPr>
          <p:spPr>
            <a:xfrm>
              <a:off x="4880271" y="2165124"/>
              <a:ext cx="4899749" cy="1398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93% </a:t>
              </a:r>
              <a:r>
                <a:rPr lang="en-US" sz="2000" dirty="0"/>
                <a:t>of men 15-49 years are circumcised*</a:t>
              </a:r>
            </a:p>
            <a:p>
              <a:endParaRPr lang="en-US" sz="2000" dirty="0"/>
            </a:p>
            <a:p>
              <a:r>
                <a:rPr lang="en-US" sz="2000" b="1" dirty="0"/>
                <a:t>286,899 males </a:t>
              </a:r>
              <a:r>
                <a:rPr lang="en-US" sz="2000" dirty="0"/>
                <a:t>voluntary circumcised in 2018 out of a target of </a:t>
              </a:r>
              <a:r>
                <a:rPr lang="en-US" sz="2000" b="1" dirty="0"/>
                <a:t>180,316~ 159% </a:t>
              </a:r>
              <a:r>
                <a:rPr lang="en-US" sz="2000" dirty="0"/>
                <a:t>coverage</a:t>
              </a:r>
              <a:endParaRPr lang="en-US" sz="2000" b="1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060" y="1333499"/>
              <a:ext cx="1292430" cy="242976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859135" y="1651026"/>
              <a:ext cx="45951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Voluntary Medical Male Circumcision (VMMC)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196320">
              <a:off x="4142658" y="5050332"/>
              <a:ext cx="1723789" cy="203760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144326" y="4110942"/>
              <a:ext cx="10144125" cy="975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Condom distribution and usage</a:t>
              </a:r>
            </a:p>
            <a:p>
              <a:pPr algn="ctr"/>
              <a:r>
                <a:rPr lang="en-US" b="1" dirty="0"/>
                <a:t>109.6 Million </a:t>
              </a:r>
              <a:r>
                <a:rPr lang="en-US" dirty="0"/>
                <a:t>condoms distributed in </a:t>
              </a:r>
              <a:r>
                <a:rPr lang="en-US" b="1" dirty="0"/>
                <a:t>2018 </a:t>
              </a:r>
              <a:r>
                <a:rPr lang="en-US" dirty="0"/>
                <a:t>~~ </a:t>
              </a:r>
            </a:p>
            <a:p>
              <a:pPr algn="ctr"/>
              <a:r>
                <a:rPr lang="en-US" b="1" dirty="0"/>
                <a:t>8.4 </a:t>
              </a:r>
              <a:r>
                <a:rPr lang="en-US" dirty="0"/>
                <a:t>condoms per man per year against global target of </a:t>
              </a:r>
              <a:r>
                <a:rPr lang="en-US" b="1" dirty="0"/>
                <a:t>40 </a:t>
              </a:r>
              <a:r>
                <a:rPr lang="en-US" dirty="0"/>
                <a:t>condoms per man per year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36828" y="5673399"/>
              <a:ext cx="3198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44% males </a:t>
              </a:r>
              <a:r>
                <a:rPr lang="en-US" dirty="0"/>
                <a:t>reported using condom at last high-risk sex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8245" y="5387523"/>
              <a:ext cx="34635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40% females </a:t>
              </a:r>
              <a:r>
                <a:rPr lang="en-US" dirty="0"/>
                <a:t>reported using condom at last high-risk sex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16708">
              <a:off x="5500815" y="5637533"/>
              <a:ext cx="1660916" cy="1133338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54" y="4728029"/>
              <a:ext cx="1292430" cy="2429769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7754671" y="6493635"/>
              <a:ext cx="20984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* KDHS Report 2014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609857" y="3881393"/>
              <a:ext cx="10885843" cy="80366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350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12192000" cy="858242"/>
            <a:chOff x="0" y="-27296"/>
            <a:chExt cx="12192000" cy="753771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0" y="19144"/>
            <a:ext cx="12192000" cy="35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12" name="CorelDRAW" r:id="rId4" imgW="14271342" imgH="1475586" progId="CorelDraw.Graphic.17">
                    <p:embed/>
                  </p:oleObj>
                </mc:Choice>
                <mc:Fallback>
                  <p:oleObj name="CorelDRAW" r:id="rId4" imgW="14271342" imgH="1475586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0" y="19144"/>
                          <a:ext cx="12192000" cy="351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0" y="-27296"/>
            <a:ext cx="12192000" cy="753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13" name="CorelDRAW" r:id="rId6" imgW="11950873" imgH="2018644" progId="CorelDraw.Graphic.17">
                    <p:embed/>
                  </p:oleObj>
                </mc:Choice>
                <mc:Fallback>
                  <p:oleObj name="CorelDRAW" r:id="rId6" imgW="11950873" imgH="2018644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0" y="-27296"/>
                          <a:ext cx="12192000" cy="7537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199"/>
            <a:ext cx="12192000" cy="144387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9"/>
          <a:stretch>
            <a:fillRect/>
          </a:stretch>
        </p:blipFill>
        <p:spPr>
          <a:xfrm>
            <a:off x="1981200" y="6248400"/>
            <a:ext cx="790832" cy="438512"/>
          </a:xfrm>
          <a:prstGeom prst="rect">
            <a:avLst/>
          </a:prstGeom>
        </p:spPr>
      </p:pic>
      <p:sp>
        <p:nvSpPr>
          <p:cNvPr id="15" name="Subtitle 6"/>
          <p:cNvSpPr txBox="1">
            <a:spLocks/>
          </p:cNvSpPr>
          <p:nvPr/>
        </p:nvSpPr>
        <p:spPr>
          <a:xfrm>
            <a:off x="2971799" y="6248400"/>
            <a:ext cx="5638801" cy="33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>
                <a:solidFill>
                  <a:srgbClr val="080808"/>
                </a:solidFill>
              </a:rPr>
              <a:t>A Kenya free of HIV Infections, Stigma and AIDS related deaths</a:t>
            </a:r>
            <a:endParaRPr lang="en-GB" b="1" i="1" dirty="0">
              <a:solidFill>
                <a:srgbClr val="080808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506038"/>
            <a:ext cx="7772400" cy="45100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Co-managing TB and HIV treatment</a:t>
            </a:r>
            <a:endParaRPr lang="en-US" sz="3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66800" y="1119509"/>
            <a:ext cx="10134600" cy="4856775"/>
            <a:chOff x="1255828" y="1119509"/>
            <a:chExt cx="9096374" cy="5486923"/>
          </a:xfrm>
        </p:grpSpPr>
        <p:sp>
          <p:nvSpPr>
            <p:cNvPr id="17" name="Rectangle 16"/>
            <p:cNvSpPr/>
            <p:nvPr/>
          </p:nvSpPr>
          <p:spPr>
            <a:xfrm>
              <a:off x="5249701" y="1452961"/>
              <a:ext cx="4095750" cy="16690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Total number of people living with HIV having active TB </a:t>
              </a:r>
            </a:p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dirty="0"/>
                <a:t>Of </a:t>
              </a:r>
              <a:r>
                <a:rPr lang="en-US" b="1" dirty="0"/>
                <a:t>155,377 </a:t>
              </a:r>
              <a:r>
                <a:rPr lang="en-US" dirty="0"/>
                <a:t>people newly enrolled in HIV care, </a:t>
              </a:r>
              <a:r>
                <a:rPr lang="en-US" b="1" dirty="0"/>
                <a:t>22,281(5%) </a:t>
              </a:r>
              <a:r>
                <a:rPr lang="en-US" dirty="0"/>
                <a:t>had active TB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4827" y="1243604"/>
              <a:ext cx="838095" cy="163809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890" y="1119509"/>
              <a:ext cx="937335" cy="176219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1255828" y="3266670"/>
              <a:ext cx="9096374" cy="1043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Number of HIV-positive new and relapse TB patients started on TB treatment</a:t>
              </a:r>
            </a:p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22,281 PLHIV started on TB treatment </a:t>
              </a:r>
            </a:p>
            <a:p>
              <a:pPr algn="ctr"/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6477" y="4017440"/>
              <a:ext cx="666723" cy="130314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065" y="3918719"/>
              <a:ext cx="745671" cy="140186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57" y="5552638"/>
              <a:ext cx="1099943" cy="93848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4090" y="3731797"/>
              <a:ext cx="745671" cy="140186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3988" y="5303291"/>
              <a:ext cx="666723" cy="1303141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974879" y="4434984"/>
              <a:ext cx="1840494" cy="417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20,878 (</a:t>
              </a:r>
              <a:r>
                <a:rPr lang="en-US" b="1" dirty="0"/>
                <a:t>94%</a:t>
              </a:r>
              <a:r>
                <a:rPr lang="en-US" dirty="0"/>
                <a:t>) adults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98025" y="5837213"/>
              <a:ext cx="1798942" cy="417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1,403 (</a:t>
              </a:r>
              <a:r>
                <a:rPr lang="en-US" b="1" dirty="0"/>
                <a:t>6%</a:t>
              </a:r>
              <a:r>
                <a:rPr lang="en-US" dirty="0"/>
                <a:t>) children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68027" y="5770195"/>
              <a:ext cx="1936720" cy="417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Female 10,213 (</a:t>
              </a:r>
              <a:r>
                <a:rPr lang="en-US" b="1" dirty="0"/>
                <a:t>46%</a:t>
              </a:r>
              <a:r>
                <a:rPr lang="en-US" dirty="0"/>
                <a:t>)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53050" y="4367104"/>
              <a:ext cx="1752729" cy="417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Male 12,068 (</a:t>
              </a:r>
              <a:r>
                <a:rPr lang="en-US" b="1" dirty="0"/>
                <a:t>54%</a:t>
              </a:r>
              <a:r>
                <a:rPr lang="en-US" dirty="0"/>
                <a:t>)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001789" y="4017440"/>
              <a:ext cx="16626" cy="2473681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loud 1"/>
          <p:cNvSpPr/>
          <p:nvPr/>
        </p:nvSpPr>
        <p:spPr>
          <a:xfrm>
            <a:off x="10312241" y="4639328"/>
            <a:ext cx="1883657" cy="1853253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HIV/NCD </a:t>
            </a:r>
          </a:p>
          <a:p>
            <a:pPr algn="ctr"/>
            <a:r>
              <a:rPr lang="en-US" b="1" dirty="0"/>
              <a:t>Estimates</a:t>
            </a:r>
          </a:p>
          <a:p>
            <a:pPr algn="ctr"/>
            <a:r>
              <a:rPr lang="en-US" sz="1200" b="1" dirty="0"/>
              <a:t>Validation and Launch</a:t>
            </a:r>
          </a:p>
        </p:txBody>
      </p:sp>
    </p:spTree>
    <p:extLst>
      <p:ext uri="{BB962C8B-B14F-4D97-AF65-F5344CB8AC3E}">
        <p14:creationId xmlns:p14="http://schemas.microsoft.com/office/powerpoint/2010/main" val="264249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12192000" cy="858242"/>
            <a:chOff x="0" y="-27296"/>
            <a:chExt cx="12192000" cy="753771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0" y="19144"/>
            <a:ext cx="12192000" cy="35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92" name="CorelDRAW" r:id="rId4" imgW="14271342" imgH="1475586" progId="CorelDraw.Graphic.17">
                    <p:embed/>
                  </p:oleObj>
                </mc:Choice>
                <mc:Fallback>
                  <p:oleObj name="CorelDRAW" r:id="rId4" imgW="14271342" imgH="1475586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0" y="19144"/>
                          <a:ext cx="12192000" cy="351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0" y="-27296"/>
            <a:ext cx="12192000" cy="753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93" name="CorelDRAW" r:id="rId6" imgW="11950873" imgH="2018644" progId="CorelDraw.Graphic.17">
                    <p:embed/>
                  </p:oleObj>
                </mc:Choice>
                <mc:Fallback>
                  <p:oleObj name="CorelDRAW" r:id="rId6" imgW="11950873" imgH="2018644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0" y="-27296"/>
                          <a:ext cx="12192000" cy="7537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199"/>
            <a:ext cx="12192000" cy="144387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9"/>
          <a:stretch>
            <a:fillRect/>
          </a:stretch>
        </p:blipFill>
        <p:spPr>
          <a:xfrm>
            <a:off x="1981200" y="6248400"/>
            <a:ext cx="790832" cy="438512"/>
          </a:xfrm>
          <a:prstGeom prst="rect">
            <a:avLst/>
          </a:prstGeom>
        </p:spPr>
      </p:pic>
      <p:sp>
        <p:nvSpPr>
          <p:cNvPr id="15" name="Subtitle 6"/>
          <p:cNvSpPr txBox="1">
            <a:spLocks/>
          </p:cNvSpPr>
          <p:nvPr/>
        </p:nvSpPr>
        <p:spPr>
          <a:xfrm>
            <a:off x="2971799" y="6248400"/>
            <a:ext cx="5638801" cy="33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>
                <a:solidFill>
                  <a:srgbClr val="080808"/>
                </a:solidFill>
              </a:rPr>
              <a:t>A Kenya free of HIV Infections, Stigma and AIDS related deaths</a:t>
            </a:r>
            <a:endParaRPr lang="en-GB" b="1" i="1" dirty="0">
              <a:solidFill>
                <a:srgbClr val="08080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0" y="2211663"/>
            <a:ext cx="12192000" cy="1981199"/>
          </a:xfrm>
          <a:gradFill>
            <a:gsLst>
              <a:gs pos="0">
                <a:srgbClr val="FFFF00"/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4000" b="1" dirty="0"/>
          </a:p>
          <a:p>
            <a:pPr marL="0" indent="0" algn="ctr">
              <a:buNone/>
            </a:pPr>
            <a:r>
              <a:rPr lang="en-GB" sz="4000" b="1" dirty="0"/>
              <a:t>Kenya HIV Estimates 2018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69411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A25F-00A3-4775-A249-2C9234F710F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12192000" cy="858242"/>
            <a:chOff x="0" y="-27296"/>
            <a:chExt cx="12192000" cy="753771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0" y="19144"/>
            <a:ext cx="12192000" cy="35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646" name="CorelDRAW" r:id="rId4" imgW="14271342" imgH="1475586" progId="CorelDraw.Graphic.17">
                    <p:embed/>
                  </p:oleObj>
                </mc:Choice>
                <mc:Fallback>
                  <p:oleObj name="CorelDRAW" r:id="rId4" imgW="14271342" imgH="1475586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0" y="19144"/>
                          <a:ext cx="12192000" cy="351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0" y="-27296"/>
            <a:ext cx="12192000" cy="753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647" name="CorelDRAW" r:id="rId6" imgW="11950873" imgH="2018644" progId="CorelDraw.Graphic.17">
                    <p:embed/>
                  </p:oleObj>
                </mc:Choice>
                <mc:Fallback>
                  <p:oleObj name="CorelDRAW" r:id="rId6" imgW="11950873" imgH="2018644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0" y="-27296"/>
                          <a:ext cx="12192000" cy="7537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199"/>
            <a:ext cx="12192000" cy="144387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9"/>
          <a:stretch>
            <a:fillRect/>
          </a:stretch>
        </p:blipFill>
        <p:spPr>
          <a:xfrm>
            <a:off x="1981200" y="6248400"/>
            <a:ext cx="790832" cy="438512"/>
          </a:xfrm>
          <a:prstGeom prst="rect">
            <a:avLst/>
          </a:prstGeom>
        </p:spPr>
      </p:pic>
      <p:sp>
        <p:nvSpPr>
          <p:cNvPr id="15" name="Subtitle 6"/>
          <p:cNvSpPr txBox="1">
            <a:spLocks/>
          </p:cNvSpPr>
          <p:nvPr/>
        </p:nvSpPr>
        <p:spPr>
          <a:xfrm>
            <a:off x="2971799" y="6248400"/>
            <a:ext cx="5638801" cy="33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>
                <a:solidFill>
                  <a:srgbClr val="080808"/>
                </a:solidFill>
              </a:rPr>
              <a:t>A Kenya free of HIV Infections, Stigma and AIDS related deaths</a:t>
            </a:r>
            <a:endParaRPr lang="en-GB" b="1" i="1" dirty="0">
              <a:solidFill>
                <a:srgbClr val="080808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506038"/>
            <a:ext cx="7772400" cy="451006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HIV Estimates</a:t>
            </a:r>
            <a:endParaRPr lang="en-US" sz="3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352800" y="858242"/>
            <a:ext cx="8458200" cy="5365513"/>
          </a:xfrm>
        </p:spPr>
        <p:txBody>
          <a:bodyPr>
            <a:noAutofit/>
          </a:bodyPr>
          <a:lstStyle/>
          <a:p>
            <a:r>
              <a:rPr lang="en-US" sz="2400" b="1" dirty="0"/>
              <a:t>Kenya uses Spectrum Model – a globally validated system approved by UNAIDS, WHO used by 160 countries (</a:t>
            </a:r>
            <a:r>
              <a:rPr lang="en-US" sz="2400" b="1" u="sng" dirty="0">
                <a:hlinkClick r:id="rId10"/>
              </a:rPr>
              <a:t>http://www.epidem.org</a:t>
            </a:r>
            <a:r>
              <a:rPr lang="en-US" sz="2400" b="1" dirty="0"/>
              <a:t>)</a:t>
            </a:r>
          </a:p>
          <a:p>
            <a:endParaRPr lang="en-US" sz="1400" b="1" dirty="0"/>
          </a:p>
          <a:p>
            <a:r>
              <a:rPr lang="en-US" sz="2400" b="1" dirty="0"/>
              <a:t>Spectrum provides tools to answer questions that are hard to measure directly in many settings</a:t>
            </a:r>
          </a:p>
          <a:p>
            <a:endParaRPr lang="en-US" sz="1400" b="1" dirty="0"/>
          </a:p>
          <a:p>
            <a:pPr lvl="0"/>
            <a:r>
              <a:rPr lang="en-US" sz="2400" b="1" dirty="0"/>
              <a:t>Estimates validated in-country by Strategic Information TWG and externally by UNAIDS Reference Group on Estimates, Modelling and Projections</a:t>
            </a:r>
          </a:p>
          <a:p>
            <a:pPr lvl="0"/>
            <a:endParaRPr lang="en-US" sz="1400" dirty="0"/>
          </a:p>
          <a:p>
            <a:r>
              <a:rPr lang="en-IN" sz="2400" b="1" dirty="0"/>
              <a:t>Break down complex proportions to absolute #’s</a:t>
            </a:r>
          </a:p>
          <a:p>
            <a:pPr lvl="1"/>
            <a:r>
              <a:rPr lang="en-IN" sz="2400" b="1" dirty="0"/>
              <a:t>Facilitate planning, prioritization, resource mobilization &amp; allocation</a:t>
            </a:r>
          </a:p>
          <a:p>
            <a:pPr marL="0" indent="0">
              <a:buNone/>
            </a:pPr>
            <a:endParaRPr lang="en-IN" sz="2400" b="1" i="1" dirty="0"/>
          </a:p>
        </p:txBody>
      </p:sp>
      <p:pic>
        <p:nvPicPr>
          <p:cNvPr id="17" name="Picture 16"/>
          <p:cNvPicPr/>
          <p:nvPr/>
        </p:nvPicPr>
        <p:blipFill rotWithShape="1">
          <a:blip r:embed="rId11" cstate="print"/>
          <a:srcRect l="32987" t="11146" r="34038" b="7917"/>
          <a:stretch/>
        </p:blipFill>
        <p:spPr bwMode="auto">
          <a:xfrm>
            <a:off x="533401" y="2125943"/>
            <a:ext cx="2238632" cy="30121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901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1419</Words>
  <Application>Microsoft Office PowerPoint</Application>
  <PresentationFormat>Widescreen</PresentationFormat>
  <Paragraphs>235</Paragraphs>
  <Slides>19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Bradley Hand ITC</vt:lpstr>
      <vt:lpstr>Calibri</vt:lpstr>
      <vt:lpstr>Cambria</vt:lpstr>
      <vt:lpstr>Rockwell</vt:lpstr>
      <vt:lpstr>Office Theme</vt:lpstr>
      <vt:lpstr>CorelDRAW</vt:lpstr>
      <vt:lpstr>… from SPECTRUM</vt:lpstr>
      <vt:lpstr>Some Key Indicators of Interest </vt:lpstr>
      <vt:lpstr>PowerPoint Presentation</vt:lpstr>
      <vt:lpstr>Access to Treatment (90–90–90 Targets)</vt:lpstr>
      <vt:lpstr>Eliminating New HIV Infections Among Children</vt:lpstr>
      <vt:lpstr>Access to combination prevention options among gen pop</vt:lpstr>
      <vt:lpstr>Co-managing TB and HIV treatment</vt:lpstr>
      <vt:lpstr>PowerPoint Presentation</vt:lpstr>
      <vt:lpstr>HIV Estimates</vt:lpstr>
      <vt:lpstr>HIV Burden 2019 projection vs 2018 projection</vt:lpstr>
      <vt:lpstr>HIV incidence 2019 projection vs 2018 projection</vt:lpstr>
      <vt:lpstr>Treatment Coverage 2019 vs 2018</vt:lpstr>
      <vt:lpstr>Changes in MTCT transmission/efficacy assumptions </vt:lpstr>
      <vt:lpstr>Assessing epidemic control and KASF performance </vt:lpstr>
      <vt:lpstr>Key reflections…</vt:lpstr>
      <vt:lpstr>Future data considerations</vt:lpstr>
      <vt:lpstr>Next Steps… for all partners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 Prevention 2020;  A view from the Front Line</dc:title>
  <dc:creator>cmugambi</dc:creator>
  <cp:lastModifiedBy>WIKON</cp:lastModifiedBy>
  <cp:revision>716</cp:revision>
  <cp:lastPrinted>2017-04-07T03:48:46Z</cp:lastPrinted>
  <dcterms:created xsi:type="dcterms:W3CDTF">2016-06-28T10:50:25Z</dcterms:created>
  <dcterms:modified xsi:type="dcterms:W3CDTF">2019-11-15T18:38:25Z</dcterms:modified>
</cp:coreProperties>
</file>