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421" r:id="rId2"/>
    <p:sldId id="376" r:id="rId3"/>
    <p:sldId id="416" r:id="rId4"/>
    <p:sldId id="409" r:id="rId5"/>
    <p:sldId id="343" r:id="rId6"/>
    <p:sldId id="324" r:id="rId7"/>
    <p:sldId id="306" r:id="rId8"/>
    <p:sldId id="332" r:id="rId9"/>
    <p:sldId id="329" r:id="rId10"/>
    <p:sldId id="330" r:id="rId11"/>
    <p:sldId id="333" r:id="rId12"/>
    <p:sldId id="338" r:id="rId13"/>
    <p:sldId id="418" r:id="rId14"/>
    <p:sldId id="289" r:id="rId15"/>
    <p:sldId id="290" r:id="rId16"/>
    <p:sldId id="340" r:id="rId17"/>
    <p:sldId id="301" r:id="rId18"/>
    <p:sldId id="302" r:id="rId19"/>
    <p:sldId id="291" r:id="rId20"/>
    <p:sldId id="344" r:id="rId21"/>
    <p:sldId id="345" r:id="rId22"/>
    <p:sldId id="346" r:id="rId23"/>
    <p:sldId id="347" r:id="rId24"/>
    <p:sldId id="375" r:id="rId25"/>
    <p:sldId id="430" r:id="rId26"/>
    <p:sldId id="423" r:id="rId27"/>
    <p:sldId id="425" r:id="rId28"/>
    <p:sldId id="427" r:id="rId29"/>
    <p:sldId id="428" r:id="rId30"/>
    <p:sldId id="429" r:id="rId31"/>
    <p:sldId id="374" r:id="rId32"/>
    <p:sldId id="411" r:id="rId33"/>
    <p:sldId id="412" r:id="rId34"/>
    <p:sldId id="413" r:id="rId35"/>
    <p:sldId id="414" r:id="rId36"/>
    <p:sldId id="415" r:id="rId37"/>
    <p:sldId id="408" r:id="rId38"/>
    <p:sldId id="378" r:id="rId39"/>
    <p:sldId id="379" r:id="rId40"/>
    <p:sldId id="380" r:id="rId41"/>
    <p:sldId id="381" r:id="rId42"/>
    <p:sldId id="382" r:id="rId43"/>
    <p:sldId id="383" r:id="rId44"/>
    <p:sldId id="419" r:id="rId45"/>
    <p:sldId id="387" r:id="rId46"/>
    <p:sldId id="389" r:id="rId47"/>
    <p:sldId id="391" r:id="rId48"/>
    <p:sldId id="393" r:id="rId49"/>
    <p:sldId id="394" r:id="rId50"/>
    <p:sldId id="395" r:id="rId51"/>
    <p:sldId id="396" r:id="rId52"/>
    <p:sldId id="420" r:id="rId53"/>
    <p:sldId id="410" r:id="rId54"/>
  </p:sldIdLst>
  <p:sldSz cx="10287000" cy="6858000" type="35mm"/>
  <p:notesSz cx="6805613" cy="99393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540"/>
    <a:srgbClr val="C0C0C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61" autoAdjust="0"/>
    <p:restoredTop sz="84547" autoAdjust="0"/>
  </p:normalViewPr>
  <p:slideViewPr>
    <p:cSldViewPr>
      <p:cViewPr varScale="1">
        <p:scale>
          <a:sx n="75" d="100"/>
          <a:sy n="75" d="100"/>
        </p:scale>
        <p:origin x="1680" y="58"/>
      </p:cViewPr>
      <p:guideLst>
        <p:guide orient="horz" pos="2160"/>
        <p:guide pos="3240"/>
      </p:guideLst>
    </p:cSldViewPr>
  </p:slideViewPr>
  <p:notesTextViewPr>
    <p:cViewPr>
      <p:scale>
        <a:sx n="100" d="100"/>
        <a:sy n="100" d="100"/>
      </p:scale>
      <p:origin x="0" y="0"/>
    </p:cViewPr>
  </p:notesTextViewPr>
  <p:sorterViewPr>
    <p:cViewPr>
      <p:scale>
        <a:sx n="66" d="100"/>
        <a:sy n="66" d="100"/>
      </p:scale>
      <p:origin x="0" y="-4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5EAA4-8DA3-4A84-94FC-4E08886829B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A89495E-A593-4AFD-8FF5-1EEC7DBD9D1B}">
      <dgm:prSet phldrT="[Text]"/>
      <dgm:spPr/>
      <dgm:t>
        <a:bodyPr/>
        <a:lstStyle/>
        <a:p>
          <a:r>
            <a:rPr lang="en-US" dirty="0" smtClean="0"/>
            <a:t>National Estimate</a:t>
          </a:r>
          <a:endParaRPr lang="en-US" dirty="0"/>
        </a:p>
      </dgm:t>
    </dgm:pt>
    <dgm:pt modelId="{01B8BF62-8C9B-452F-B3DB-4696A9CCF02E}" type="parTrans" cxnId="{7E349990-4BBA-462D-B3BF-4FF2F26FF317}">
      <dgm:prSet/>
      <dgm:spPr/>
      <dgm:t>
        <a:bodyPr/>
        <a:lstStyle/>
        <a:p>
          <a:endParaRPr lang="en-US"/>
        </a:p>
      </dgm:t>
    </dgm:pt>
    <dgm:pt modelId="{277F01A2-8C08-4185-9C39-8E6495DACDBE}" type="sibTrans" cxnId="{7E349990-4BBA-462D-B3BF-4FF2F26FF317}">
      <dgm:prSet/>
      <dgm:spPr/>
      <dgm:t>
        <a:bodyPr/>
        <a:lstStyle/>
        <a:p>
          <a:endParaRPr lang="en-US"/>
        </a:p>
      </dgm:t>
    </dgm:pt>
    <dgm:pt modelId="{FA008F34-600A-4930-B189-43F46B3F25B3}">
      <dgm:prSet phldrT="[Text]"/>
      <dgm:spPr/>
      <dgm:t>
        <a:bodyPr/>
        <a:lstStyle/>
        <a:p>
          <a:r>
            <a:rPr lang="en-US" dirty="0" smtClean="0"/>
            <a:t>Nairobi</a:t>
          </a:r>
          <a:endParaRPr lang="en-US" dirty="0"/>
        </a:p>
      </dgm:t>
    </dgm:pt>
    <dgm:pt modelId="{91E666B5-127D-4E35-B43D-F2857C0E150F}" type="parTrans" cxnId="{30458790-FE80-444D-BC73-4332131E49CE}">
      <dgm:prSet/>
      <dgm:spPr/>
      <dgm:t>
        <a:bodyPr/>
        <a:lstStyle/>
        <a:p>
          <a:endParaRPr lang="en-US"/>
        </a:p>
      </dgm:t>
    </dgm:pt>
    <dgm:pt modelId="{FEF78411-3447-4C2A-AB5F-356AA4F697D9}" type="sibTrans" cxnId="{30458790-FE80-444D-BC73-4332131E49CE}">
      <dgm:prSet/>
      <dgm:spPr/>
      <dgm:t>
        <a:bodyPr/>
        <a:lstStyle/>
        <a:p>
          <a:endParaRPr lang="en-US"/>
        </a:p>
      </dgm:t>
    </dgm:pt>
    <dgm:pt modelId="{D64F7FCD-4C85-4711-9B95-2BFE2F8CF424}">
      <dgm:prSet phldrT="[Text]"/>
      <dgm:spPr/>
      <dgm:t>
        <a:bodyPr/>
        <a:lstStyle/>
        <a:p>
          <a:r>
            <a:rPr lang="en-US" dirty="0" smtClean="0"/>
            <a:t>Nairobi</a:t>
          </a:r>
          <a:endParaRPr lang="en-US" dirty="0"/>
        </a:p>
      </dgm:t>
    </dgm:pt>
    <dgm:pt modelId="{418A5779-C420-4D2D-862B-9966E99D53B3}" type="parTrans" cxnId="{65D67890-00D6-476F-8EC1-EDC9E321E181}">
      <dgm:prSet/>
      <dgm:spPr/>
      <dgm:t>
        <a:bodyPr/>
        <a:lstStyle/>
        <a:p>
          <a:endParaRPr lang="en-US"/>
        </a:p>
      </dgm:t>
    </dgm:pt>
    <dgm:pt modelId="{57E22B86-6BA9-4572-98C4-B51607EF003E}" type="sibTrans" cxnId="{65D67890-00D6-476F-8EC1-EDC9E321E181}">
      <dgm:prSet/>
      <dgm:spPr/>
      <dgm:t>
        <a:bodyPr/>
        <a:lstStyle/>
        <a:p>
          <a:endParaRPr lang="en-US"/>
        </a:p>
      </dgm:t>
    </dgm:pt>
    <dgm:pt modelId="{99BD8CA9-99A8-46F7-B229-08A3699F4641}">
      <dgm:prSet phldrT="[Text]"/>
      <dgm:spPr/>
      <dgm:t>
        <a:bodyPr/>
        <a:lstStyle/>
        <a:p>
          <a:r>
            <a:rPr lang="en-US" dirty="0" smtClean="0"/>
            <a:t>Coast</a:t>
          </a:r>
        </a:p>
      </dgm:t>
    </dgm:pt>
    <dgm:pt modelId="{42C525E8-7A6E-4811-91E3-6608CA23FDFE}" type="parTrans" cxnId="{534A3657-48A8-43C8-ABA9-8B89B3A02653}">
      <dgm:prSet/>
      <dgm:spPr/>
      <dgm:t>
        <a:bodyPr/>
        <a:lstStyle/>
        <a:p>
          <a:endParaRPr lang="en-US"/>
        </a:p>
      </dgm:t>
    </dgm:pt>
    <dgm:pt modelId="{323C2B92-CE0A-4E75-A743-FCAFB926F424}" type="sibTrans" cxnId="{534A3657-48A8-43C8-ABA9-8B89B3A02653}">
      <dgm:prSet/>
      <dgm:spPr/>
      <dgm:t>
        <a:bodyPr/>
        <a:lstStyle/>
        <a:p>
          <a:endParaRPr lang="en-US"/>
        </a:p>
      </dgm:t>
    </dgm:pt>
    <dgm:pt modelId="{3E7EB73F-EA45-4F03-9E48-E76E251E05F9}">
      <dgm:prSet phldrT="[Text]"/>
      <dgm:spPr/>
      <dgm:t>
        <a:bodyPr/>
        <a:lstStyle/>
        <a:p>
          <a:r>
            <a:rPr lang="en-US" dirty="0" smtClean="0"/>
            <a:t>Mombasa</a:t>
          </a:r>
          <a:endParaRPr lang="en-US" dirty="0"/>
        </a:p>
      </dgm:t>
    </dgm:pt>
    <dgm:pt modelId="{83972F5B-4D35-4534-9DF6-B40B4FC2FC91}" type="parTrans" cxnId="{97D4FFFF-AE00-4EB3-9427-A01CF41E4E56}">
      <dgm:prSet/>
      <dgm:spPr/>
      <dgm:t>
        <a:bodyPr/>
        <a:lstStyle/>
        <a:p>
          <a:endParaRPr lang="en-US"/>
        </a:p>
      </dgm:t>
    </dgm:pt>
    <dgm:pt modelId="{3321BF66-9C81-40B1-A775-F27C162B1E26}" type="sibTrans" cxnId="{97D4FFFF-AE00-4EB3-9427-A01CF41E4E56}">
      <dgm:prSet/>
      <dgm:spPr/>
      <dgm:t>
        <a:bodyPr/>
        <a:lstStyle/>
        <a:p>
          <a:endParaRPr lang="en-US"/>
        </a:p>
      </dgm:t>
    </dgm:pt>
    <dgm:pt modelId="{CEA57290-2256-4837-8A47-D50062410597}">
      <dgm:prSet phldrT="[Text]"/>
      <dgm:spPr/>
      <dgm:t>
        <a:bodyPr/>
        <a:lstStyle/>
        <a:p>
          <a:r>
            <a:rPr lang="en-US" dirty="0" smtClean="0"/>
            <a:t>[…]</a:t>
          </a:r>
          <a:endParaRPr lang="en-US" dirty="0"/>
        </a:p>
      </dgm:t>
    </dgm:pt>
    <dgm:pt modelId="{61C837FD-BC36-4668-A8BE-2E63CDF22E71}" type="parTrans" cxnId="{755130FF-0E8B-46E0-9B01-F358D90A1CAD}">
      <dgm:prSet/>
      <dgm:spPr/>
      <dgm:t>
        <a:bodyPr/>
        <a:lstStyle/>
        <a:p>
          <a:endParaRPr lang="en-US"/>
        </a:p>
      </dgm:t>
    </dgm:pt>
    <dgm:pt modelId="{47B95C2B-7DE8-4C9E-B503-8AD343E8FB0B}" type="sibTrans" cxnId="{755130FF-0E8B-46E0-9B01-F358D90A1CAD}">
      <dgm:prSet/>
      <dgm:spPr/>
      <dgm:t>
        <a:bodyPr/>
        <a:lstStyle/>
        <a:p>
          <a:endParaRPr lang="en-US"/>
        </a:p>
      </dgm:t>
    </dgm:pt>
    <dgm:pt modelId="{69438963-B126-425D-813F-0DD35AEDB7BA}">
      <dgm:prSet phldrT="[Text]"/>
      <dgm:spPr/>
      <dgm:t>
        <a:bodyPr/>
        <a:lstStyle/>
        <a:p>
          <a:r>
            <a:rPr lang="en-US" dirty="0" smtClean="0"/>
            <a:t>Central</a:t>
          </a:r>
          <a:endParaRPr lang="en-US" dirty="0"/>
        </a:p>
      </dgm:t>
    </dgm:pt>
    <dgm:pt modelId="{41612D78-B629-4A9E-8E31-8C5293D98233}" type="parTrans" cxnId="{CE0CD7F9-D08E-4307-A00F-237F4D2CDBC1}">
      <dgm:prSet/>
      <dgm:spPr/>
      <dgm:t>
        <a:bodyPr/>
        <a:lstStyle/>
        <a:p>
          <a:endParaRPr lang="en-US"/>
        </a:p>
      </dgm:t>
    </dgm:pt>
    <dgm:pt modelId="{15076AB5-5FC0-4AD0-A36D-2658F5591DE5}" type="sibTrans" cxnId="{CE0CD7F9-D08E-4307-A00F-237F4D2CDBC1}">
      <dgm:prSet/>
      <dgm:spPr/>
      <dgm:t>
        <a:bodyPr/>
        <a:lstStyle/>
        <a:p>
          <a:endParaRPr lang="en-US"/>
        </a:p>
      </dgm:t>
    </dgm:pt>
    <dgm:pt modelId="{35FCBFB1-DE07-4201-BED2-3257DD36D6F8}">
      <dgm:prSet phldrT="[Text]"/>
      <dgm:spPr/>
      <dgm:t>
        <a:bodyPr/>
        <a:lstStyle/>
        <a:p>
          <a:r>
            <a:rPr lang="en-US" dirty="0" err="1" smtClean="0"/>
            <a:t>Nyeri</a:t>
          </a:r>
          <a:endParaRPr lang="en-US" dirty="0" smtClean="0"/>
        </a:p>
      </dgm:t>
    </dgm:pt>
    <dgm:pt modelId="{1A58524D-C6E0-4D99-B434-0F6A728581CD}" type="parTrans" cxnId="{CC3888A5-C8CD-451A-9D3E-9C28D421E017}">
      <dgm:prSet/>
      <dgm:spPr/>
      <dgm:t>
        <a:bodyPr/>
        <a:lstStyle/>
        <a:p>
          <a:endParaRPr lang="en-US"/>
        </a:p>
      </dgm:t>
    </dgm:pt>
    <dgm:pt modelId="{130B313E-87E0-498B-B149-FFDE8B511BE7}" type="sibTrans" cxnId="{CC3888A5-C8CD-451A-9D3E-9C28D421E017}">
      <dgm:prSet/>
      <dgm:spPr/>
      <dgm:t>
        <a:bodyPr/>
        <a:lstStyle/>
        <a:p>
          <a:endParaRPr lang="en-US"/>
        </a:p>
      </dgm:t>
    </dgm:pt>
    <dgm:pt modelId="{90BF4B62-6574-46B5-9A91-166852D40D79}">
      <dgm:prSet phldrT="[Text]"/>
      <dgm:spPr/>
      <dgm:t>
        <a:bodyPr/>
        <a:lstStyle/>
        <a:p>
          <a:r>
            <a:rPr lang="en-US" dirty="0" smtClean="0"/>
            <a:t>[…]</a:t>
          </a:r>
        </a:p>
      </dgm:t>
    </dgm:pt>
    <dgm:pt modelId="{BD80A90A-AD81-40CF-BCD6-4569DC62C063}" type="parTrans" cxnId="{E1FEF81D-2BC0-4762-9814-A1CFCD3F929F}">
      <dgm:prSet/>
      <dgm:spPr/>
      <dgm:t>
        <a:bodyPr/>
        <a:lstStyle/>
        <a:p>
          <a:endParaRPr lang="en-US"/>
        </a:p>
      </dgm:t>
    </dgm:pt>
    <dgm:pt modelId="{9FFAE8EA-F689-4522-AABC-36091FB8A4EF}" type="sibTrans" cxnId="{E1FEF81D-2BC0-4762-9814-A1CFCD3F929F}">
      <dgm:prSet/>
      <dgm:spPr/>
      <dgm:t>
        <a:bodyPr/>
        <a:lstStyle/>
        <a:p>
          <a:endParaRPr lang="en-US"/>
        </a:p>
      </dgm:t>
    </dgm:pt>
    <dgm:pt modelId="{1B03AD96-F7FD-4D79-BCDA-536F58F3E47D}">
      <dgm:prSet phldrT="[Text]"/>
      <dgm:spPr/>
      <dgm:t>
        <a:bodyPr/>
        <a:lstStyle/>
        <a:p>
          <a:r>
            <a:rPr lang="en-US" dirty="0" smtClean="0"/>
            <a:t>[…]</a:t>
          </a:r>
          <a:endParaRPr lang="en-US" dirty="0"/>
        </a:p>
      </dgm:t>
    </dgm:pt>
    <dgm:pt modelId="{35669619-D18B-4DB1-9AB2-BE02CD7CF324}" type="parTrans" cxnId="{10500657-5885-4840-959D-42B904EA4877}">
      <dgm:prSet/>
      <dgm:spPr/>
      <dgm:t>
        <a:bodyPr/>
        <a:lstStyle/>
        <a:p>
          <a:endParaRPr lang="en-US"/>
        </a:p>
      </dgm:t>
    </dgm:pt>
    <dgm:pt modelId="{A746B22F-087F-42DF-B405-FD6F7C58D101}" type="sibTrans" cxnId="{10500657-5885-4840-959D-42B904EA4877}">
      <dgm:prSet/>
      <dgm:spPr/>
      <dgm:t>
        <a:bodyPr/>
        <a:lstStyle/>
        <a:p>
          <a:endParaRPr lang="en-US"/>
        </a:p>
      </dgm:t>
    </dgm:pt>
    <dgm:pt modelId="{FA46B2B0-44C8-4C79-BCAD-29A9557435A6}" type="pres">
      <dgm:prSet presAssocID="{28B5EAA4-8DA3-4A84-94FC-4E08886829B6}" presName="hierChild1" presStyleCnt="0">
        <dgm:presLayoutVars>
          <dgm:orgChart val="1"/>
          <dgm:chPref val="1"/>
          <dgm:dir/>
          <dgm:animOne val="branch"/>
          <dgm:animLvl val="lvl"/>
          <dgm:resizeHandles/>
        </dgm:presLayoutVars>
      </dgm:prSet>
      <dgm:spPr/>
      <dgm:t>
        <a:bodyPr/>
        <a:lstStyle/>
        <a:p>
          <a:endParaRPr lang="en-US"/>
        </a:p>
      </dgm:t>
    </dgm:pt>
    <dgm:pt modelId="{51BB0873-EC8C-4C98-B395-3C9BF66A56C5}" type="pres">
      <dgm:prSet presAssocID="{3A89495E-A593-4AFD-8FF5-1EEC7DBD9D1B}" presName="hierRoot1" presStyleCnt="0">
        <dgm:presLayoutVars>
          <dgm:hierBranch val="init"/>
        </dgm:presLayoutVars>
      </dgm:prSet>
      <dgm:spPr/>
    </dgm:pt>
    <dgm:pt modelId="{B2064ADA-2DDE-4222-8338-F755BEABCEC0}" type="pres">
      <dgm:prSet presAssocID="{3A89495E-A593-4AFD-8FF5-1EEC7DBD9D1B}" presName="rootComposite1" presStyleCnt="0"/>
      <dgm:spPr/>
    </dgm:pt>
    <dgm:pt modelId="{56F6669D-5C57-4663-B53E-8A8E1EF61384}" type="pres">
      <dgm:prSet presAssocID="{3A89495E-A593-4AFD-8FF5-1EEC7DBD9D1B}" presName="rootText1" presStyleLbl="node0" presStyleIdx="0" presStyleCnt="1">
        <dgm:presLayoutVars>
          <dgm:chPref val="3"/>
        </dgm:presLayoutVars>
      </dgm:prSet>
      <dgm:spPr/>
      <dgm:t>
        <a:bodyPr/>
        <a:lstStyle/>
        <a:p>
          <a:endParaRPr lang="en-US"/>
        </a:p>
      </dgm:t>
    </dgm:pt>
    <dgm:pt modelId="{1D21FBD5-A598-414B-866B-4C0E7D1211AB}" type="pres">
      <dgm:prSet presAssocID="{3A89495E-A593-4AFD-8FF5-1EEC7DBD9D1B}" presName="rootConnector1" presStyleLbl="node1" presStyleIdx="0" presStyleCnt="0"/>
      <dgm:spPr/>
      <dgm:t>
        <a:bodyPr/>
        <a:lstStyle/>
        <a:p>
          <a:endParaRPr lang="en-US"/>
        </a:p>
      </dgm:t>
    </dgm:pt>
    <dgm:pt modelId="{2326446C-2BE9-4C56-BB8B-5C4D38AA189A}" type="pres">
      <dgm:prSet presAssocID="{3A89495E-A593-4AFD-8FF5-1EEC7DBD9D1B}" presName="hierChild2" presStyleCnt="0"/>
      <dgm:spPr/>
    </dgm:pt>
    <dgm:pt modelId="{8973A4E0-68C9-426A-A71B-29E8257EDB20}" type="pres">
      <dgm:prSet presAssocID="{91E666B5-127D-4E35-B43D-F2857C0E150F}" presName="Name37" presStyleLbl="parChTrans1D2" presStyleIdx="0" presStyleCnt="4"/>
      <dgm:spPr/>
      <dgm:t>
        <a:bodyPr/>
        <a:lstStyle/>
        <a:p>
          <a:endParaRPr lang="en-US"/>
        </a:p>
      </dgm:t>
    </dgm:pt>
    <dgm:pt modelId="{7F05A8A2-CC10-44D2-8CD0-FF909763F6AF}" type="pres">
      <dgm:prSet presAssocID="{FA008F34-600A-4930-B189-43F46B3F25B3}" presName="hierRoot2" presStyleCnt="0">
        <dgm:presLayoutVars>
          <dgm:hierBranch val="init"/>
        </dgm:presLayoutVars>
      </dgm:prSet>
      <dgm:spPr/>
    </dgm:pt>
    <dgm:pt modelId="{50A2F31B-1252-4E70-A215-FD8270AFCE04}" type="pres">
      <dgm:prSet presAssocID="{FA008F34-600A-4930-B189-43F46B3F25B3}" presName="rootComposite" presStyleCnt="0"/>
      <dgm:spPr/>
    </dgm:pt>
    <dgm:pt modelId="{6534731B-4F55-44EA-A6A4-A21299D54E44}" type="pres">
      <dgm:prSet presAssocID="{FA008F34-600A-4930-B189-43F46B3F25B3}" presName="rootText" presStyleLbl="node2" presStyleIdx="0" presStyleCnt="4">
        <dgm:presLayoutVars>
          <dgm:chPref val="3"/>
        </dgm:presLayoutVars>
      </dgm:prSet>
      <dgm:spPr/>
      <dgm:t>
        <a:bodyPr/>
        <a:lstStyle/>
        <a:p>
          <a:endParaRPr lang="en-US"/>
        </a:p>
      </dgm:t>
    </dgm:pt>
    <dgm:pt modelId="{5530A097-2BF1-43A3-9C87-9559A9A876DB}" type="pres">
      <dgm:prSet presAssocID="{FA008F34-600A-4930-B189-43F46B3F25B3}" presName="rootConnector" presStyleLbl="node2" presStyleIdx="0" presStyleCnt="4"/>
      <dgm:spPr/>
      <dgm:t>
        <a:bodyPr/>
        <a:lstStyle/>
        <a:p>
          <a:endParaRPr lang="en-US"/>
        </a:p>
      </dgm:t>
    </dgm:pt>
    <dgm:pt modelId="{A1AF52A0-2722-4874-B904-F420E4379A1C}" type="pres">
      <dgm:prSet presAssocID="{FA008F34-600A-4930-B189-43F46B3F25B3}" presName="hierChild4" presStyleCnt="0"/>
      <dgm:spPr/>
    </dgm:pt>
    <dgm:pt modelId="{12093FBB-CF80-4886-BED1-75F20E7101BE}" type="pres">
      <dgm:prSet presAssocID="{418A5779-C420-4D2D-862B-9966E99D53B3}" presName="Name37" presStyleLbl="parChTrans1D3" presStyleIdx="0" presStyleCnt="5"/>
      <dgm:spPr/>
      <dgm:t>
        <a:bodyPr/>
        <a:lstStyle/>
        <a:p>
          <a:endParaRPr lang="en-US"/>
        </a:p>
      </dgm:t>
    </dgm:pt>
    <dgm:pt modelId="{D458FAD5-C882-4ECC-B8B5-0BE5ADAA6F63}" type="pres">
      <dgm:prSet presAssocID="{D64F7FCD-4C85-4711-9B95-2BFE2F8CF424}" presName="hierRoot2" presStyleCnt="0">
        <dgm:presLayoutVars>
          <dgm:hierBranch val="init"/>
        </dgm:presLayoutVars>
      </dgm:prSet>
      <dgm:spPr/>
    </dgm:pt>
    <dgm:pt modelId="{D4D06E53-B4E4-4DB7-B291-4F4FA88418B7}" type="pres">
      <dgm:prSet presAssocID="{D64F7FCD-4C85-4711-9B95-2BFE2F8CF424}" presName="rootComposite" presStyleCnt="0"/>
      <dgm:spPr/>
    </dgm:pt>
    <dgm:pt modelId="{AF47EC41-A932-4FB4-B82E-02881B3BCF10}" type="pres">
      <dgm:prSet presAssocID="{D64F7FCD-4C85-4711-9B95-2BFE2F8CF424}" presName="rootText" presStyleLbl="node3" presStyleIdx="0" presStyleCnt="5">
        <dgm:presLayoutVars>
          <dgm:chPref val="3"/>
        </dgm:presLayoutVars>
      </dgm:prSet>
      <dgm:spPr/>
      <dgm:t>
        <a:bodyPr/>
        <a:lstStyle/>
        <a:p>
          <a:endParaRPr lang="en-US"/>
        </a:p>
      </dgm:t>
    </dgm:pt>
    <dgm:pt modelId="{494B8AB2-8FD1-45DB-A449-675559D9F9CB}" type="pres">
      <dgm:prSet presAssocID="{D64F7FCD-4C85-4711-9B95-2BFE2F8CF424}" presName="rootConnector" presStyleLbl="node3" presStyleIdx="0" presStyleCnt="5"/>
      <dgm:spPr/>
      <dgm:t>
        <a:bodyPr/>
        <a:lstStyle/>
        <a:p>
          <a:endParaRPr lang="en-US"/>
        </a:p>
      </dgm:t>
    </dgm:pt>
    <dgm:pt modelId="{72CA1A1D-1068-426A-B030-9BE11DAFCE0C}" type="pres">
      <dgm:prSet presAssocID="{D64F7FCD-4C85-4711-9B95-2BFE2F8CF424}" presName="hierChild4" presStyleCnt="0"/>
      <dgm:spPr/>
    </dgm:pt>
    <dgm:pt modelId="{64C306B5-3030-44C4-A9BF-0CC74B02007B}" type="pres">
      <dgm:prSet presAssocID="{D64F7FCD-4C85-4711-9B95-2BFE2F8CF424}" presName="hierChild5" presStyleCnt="0"/>
      <dgm:spPr/>
    </dgm:pt>
    <dgm:pt modelId="{05DD1819-9D42-44B8-A494-98ACFF06C7FB}" type="pres">
      <dgm:prSet presAssocID="{FA008F34-600A-4930-B189-43F46B3F25B3}" presName="hierChild5" presStyleCnt="0"/>
      <dgm:spPr/>
    </dgm:pt>
    <dgm:pt modelId="{45945B3C-3AB0-4C9F-9B18-DE2068801B36}" type="pres">
      <dgm:prSet presAssocID="{41612D78-B629-4A9E-8E31-8C5293D98233}" presName="Name37" presStyleLbl="parChTrans1D2" presStyleIdx="1" presStyleCnt="4"/>
      <dgm:spPr/>
      <dgm:t>
        <a:bodyPr/>
        <a:lstStyle/>
        <a:p>
          <a:endParaRPr lang="en-US"/>
        </a:p>
      </dgm:t>
    </dgm:pt>
    <dgm:pt modelId="{44FC5614-BDD0-4AE3-88EC-D0D4B77176EB}" type="pres">
      <dgm:prSet presAssocID="{69438963-B126-425D-813F-0DD35AEDB7BA}" presName="hierRoot2" presStyleCnt="0">
        <dgm:presLayoutVars>
          <dgm:hierBranch val="init"/>
        </dgm:presLayoutVars>
      </dgm:prSet>
      <dgm:spPr/>
    </dgm:pt>
    <dgm:pt modelId="{0FECD883-D5FE-4289-A13C-54360E1CC4BB}" type="pres">
      <dgm:prSet presAssocID="{69438963-B126-425D-813F-0DD35AEDB7BA}" presName="rootComposite" presStyleCnt="0"/>
      <dgm:spPr/>
    </dgm:pt>
    <dgm:pt modelId="{5C5C8801-827F-4D50-82A7-643DCAB2E30B}" type="pres">
      <dgm:prSet presAssocID="{69438963-B126-425D-813F-0DD35AEDB7BA}" presName="rootText" presStyleLbl="node2" presStyleIdx="1" presStyleCnt="4">
        <dgm:presLayoutVars>
          <dgm:chPref val="3"/>
        </dgm:presLayoutVars>
      </dgm:prSet>
      <dgm:spPr/>
      <dgm:t>
        <a:bodyPr/>
        <a:lstStyle/>
        <a:p>
          <a:endParaRPr lang="en-US"/>
        </a:p>
      </dgm:t>
    </dgm:pt>
    <dgm:pt modelId="{0AB61192-C6E6-44CD-B8AD-C7F3BF2CDBC1}" type="pres">
      <dgm:prSet presAssocID="{69438963-B126-425D-813F-0DD35AEDB7BA}" presName="rootConnector" presStyleLbl="node2" presStyleIdx="1" presStyleCnt="4"/>
      <dgm:spPr/>
      <dgm:t>
        <a:bodyPr/>
        <a:lstStyle/>
        <a:p>
          <a:endParaRPr lang="en-US"/>
        </a:p>
      </dgm:t>
    </dgm:pt>
    <dgm:pt modelId="{D025830C-53B7-498D-A229-F11033F8E6C8}" type="pres">
      <dgm:prSet presAssocID="{69438963-B126-425D-813F-0DD35AEDB7BA}" presName="hierChild4" presStyleCnt="0"/>
      <dgm:spPr/>
    </dgm:pt>
    <dgm:pt modelId="{A3082991-E464-46FF-8F69-B9132A38E039}" type="pres">
      <dgm:prSet presAssocID="{1A58524D-C6E0-4D99-B434-0F6A728581CD}" presName="Name37" presStyleLbl="parChTrans1D3" presStyleIdx="1" presStyleCnt="5"/>
      <dgm:spPr/>
      <dgm:t>
        <a:bodyPr/>
        <a:lstStyle/>
        <a:p>
          <a:endParaRPr lang="en-US"/>
        </a:p>
      </dgm:t>
    </dgm:pt>
    <dgm:pt modelId="{1B18DAFD-AA45-44D4-BDAE-9B1D943ED8F3}" type="pres">
      <dgm:prSet presAssocID="{35FCBFB1-DE07-4201-BED2-3257DD36D6F8}" presName="hierRoot2" presStyleCnt="0">
        <dgm:presLayoutVars>
          <dgm:hierBranch val="init"/>
        </dgm:presLayoutVars>
      </dgm:prSet>
      <dgm:spPr/>
    </dgm:pt>
    <dgm:pt modelId="{FBA10532-882B-48DF-BE23-2340BC7BB9DB}" type="pres">
      <dgm:prSet presAssocID="{35FCBFB1-DE07-4201-BED2-3257DD36D6F8}" presName="rootComposite" presStyleCnt="0"/>
      <dgm:spPr/>
    </dgm:pt>
    <dgm:pt modelId="{FCC6DB83-835E-4CF9-8D5B-794FA6EF58B1}" type="pres">
      <dgm:prSet presAssocID="{35FCBFB1-DE07-4201-BED2-3257DD36D6F8}" presName="rootText" presStyleLbl="node3" presStyleIdx="1" presStyleCnt="5">
        <dgm:presLayoutVars>
          <dgm:chPref val="3"/>
        </dgm:presLayoutVars>
      </dgm:prSet>
      <dgm:spPr/>
      <dgm:t>
        <a:bodyPr/>
        <a:lstStyle/>
        <a:p>
          <a:endParaRPr lang="en-US"/>
        </a:p>
      </dgm:t>
    </dgm:pt>
    <dgm:pt modelId="{F42AB983-F443-4193-9BDB-28913877CA33}" type="pres">
      <dgm:prSet presAssocID="{35FCBFB1-DE07-4201-BED2-3257DD36D6F8}" presName="rootConnector" presStyleLbl="node3" presStyleIdx="1" presStyleCnt="5"/>
      <dgm:spPr/>
      <dgm:t>
        <a:bodyPr/>
        <a:lstStyle/>
        <a:p>
          <a:endParaRPr lang="en-US"/>
        </a:p>
      </dgm:t>
    </dgm:pt>
    <dgm:pt modelId="{C892FF47-744F-42D2-A13F-B74D4905BE16}" type="pres">
      <dgm:prSet presAssocID="{35FCBFB1-DE07-4201-BED2-3257DD36D6F8}" presName="hierChild4" presStyleCnt="0"/>
      <dgm:spPr/>
    </dgm:pt>
    <dgm:pt modelId="{1DB8588C-A399-411B-935A-864C90ADAEEA}" type="pres">
      <dgm:prSet presAssocID="{35FCBFB1-DE07-4201-BED2-3257DD36D6F8}" presName="hierChild5" presStyleCnt="0"/>
      <dgm:spPr/>
    </dgm:pt>
    <dgm:pt modelId="{1D873D4A-729F-4439-A7FB-ED1641E67916}" type="pres">
      <dgm:prSet presAssocID="{BD80A90A-AD81-40CF-BCD6-4569DC62C063}" presName="Name37" presStyleLbl="parChTrans1D3" presStyleIdx="2" presStyleCnt="5"/>
      <dgm:spPr/>
      <dgm:t>
        <a:bodyPr/>
        <a:lstStyle/>
        <a:p>
          <a:endParaRPr lang="en-US"/>
        </a:p>
      </dgm:t>
    </dgm:pt>
    <dgm:pt modelId="{20EEF99F-AA5E-4C26-B1FA-FD684A7E0204}" type="pres">
      <dgm:prSet presAssocID="{90BF4B62-6574-46B5-9A91-166852D40D79}" presName="hierRoot2" presStyleCnt="0">
        <dgm:presLayoutVars>
          <dgm:hierBranch val="init"/>
        </dgm:presLayoutVars>
      </dgm:prSet>
      <dgm:spPr/>
    </dgm:pt>
    <dgm:pt modelId="{930B9FB5-C81B-4667-89EE-8D096FD0CFDB}" type="pres">
      <dgm:prSet presAssocID="{90BF4B62-6574-46B5-9A91-166852D40D79}" presName="rootComposite" presStyleCnt="0"/>
      <dgm:spPr/>
    </dgm:pt>
    <dgm:pt modelId="{FB38089E-5E81-440B-88D3-CE34AB0910A2}" type="pres">
      <dgm:prSet presAssocID="{90BF4B62-6574-46B5-9A91-166852D40D79}" presName="rootText" presStyleLbl="node3" presStyleIdx="2" presStyleCnt="5">
        <dgm:presLayoutVars>
          <dgm:chPref val="3"/>
        </dgm:presLayoutVars>
      </dgm:prSet>
      <dgm:spPr/>
      <dgm:t>
        <a:bodyPr/>
        <a:lstStyle/>
        <a:p>
          <a:endParaRPr lang="en-US"/>
        </a:p>
      </dgm:t>
    </dgm:pt>
    <dgm:pt modelId="{32D32300-23B7-452A-866B-897F6051A4FF}" type="pres">
      <dgm:prSet presAssocID="{90BF4B62-6574-46B5-9A91-166852D40D79}" presName="rootConnector" presStyleLbl="node3" presStyleIdx="2" presStyleCnt="5"/>
      <dgm:spPr/>
      <dgm:t>
        <a:bodyPr/>
        <a:lstStyle/>
        <a:p>
          <a:endParaRPr lang="en-US"/>
        </a:p>
      </dgm:t>
    </dgm:pt>
    <dgm:pt modelId="{D352C5D3-981D-4EF1-9EFA-385727812608}" type="pres">
      <dgm:prSet presAssocID="{90BF4B62-6574-46B5-9A91-166852D40D79}" presName="hierChild4" presStyleCnt="0"/>
      <dgm:spPr/>
    </dgm:pt>
    <dgm:pt modelId="{04F13726-54BC-47BD-8E01-2E633E94B4F8}" type="pres">
      <dgm:prSet presAssocID="{90BF4B62-6574-46B5-9A91-166852D40D79}" presName="hierChild5" presStyleCnt="0"/>
      <dgm:spPr/>
    </dgm:pt>
    <dgm:pt modelId="{5C54C24C-B369-4E57-9DE5-CDECF8CCE1D5}" type="pres">
      <dgm:prSet presAssocID="{69438963-B126-425D-813F-0DD35AEDB7BA}" presName="hierChild5" presStyleCnt="0"/>
      <dgm:spPr/>
    </dgm:pt>
    <dgm:pt modelId="{4E3392F8-9093-4696-A091-F9EEA40B4A63}" type="pres">
      <dgm:prSet presAssocID="{42C525E8-7A6E-4811-91E3-6608CA23FDFE}" presName="Name37" presStyleLbl="parChTrans1D2" presStyleIdx="2" presStyleCnt="4"/>
      <dgm:spPr/>
      <dgm:t>
        <a:bodyPr/>
        <a:lstStyle/>
        <a:p>
          <a:endParaRPr lang="en-US"/>
        </a:p>
      </dgm:t>
    </dgm:pt>
    <dgm:pt modelId="{38B0F786-5975-4897-BA8D-4358A15376E6}" type="pres">
      <dgm:prSet presAssocID="{99BD8CA9-99A8-46F7-B229-08A3699F4641}" presName="hierRoot2" presStyleCnt="0">
        <dgm:presLayoutVars>
          <dgm:hierBranch val="init"/>
        </dgm:presLayoutVars>
      </dgm:prSet>
      <dgm:spPr/>
    </dgm:pt>
    <dgm:pt modelId="{EE9D702C-3D58-44E0-AE7B-B128F58CEB24}" type="pres">
      <dgm:prSet presAssocID="{99BD8CA9-99A8-46F7-B229-08A3699F4641}" presName="rootComposite" presStyleCnt="0"/>
      <dgm:spPr/>
    </dgm:pt>
    <dgm:pt modelId="{3CD708F7-9B2A-4123-ABB6-43196751A829}" type="pres">
      <dgm:prSet presAssocID="{99BD8CA9-99A8-46F7-B229-08A3699F4641}" presName="rootText" presStyleLbl="node2" presStyleIdx="2" presStyleCnt="4">
        <dgm:presLayoutVars>
          <dgm:chPref val="3"/>
        </dgm:presLayoutVars>
      </dgm:prSet>
      <dgm:spPr/>
      <dgm:t>
        <a:bodyPr/>
        <a:lstStyle/>
        <a:p>
          <a:endParaRPr lang="en-US"/>
        </a:p>
      </dgm:t>
    </dgm:pt>
    <dgm:pt modelId="{9ED3A06E-9CF2-4A89-9EB1-54F7AC627234}" type="pres">
      <dgm:prSet presAssocID="{99BD8CA9-99A8-46F7-B229-08A3699F4641}" presName="rootConnector" presStyleLbl="node2" presStyleIdx="2" presStyleCnt="4"/>
      <dgm:spPr/>
      <dgm:t>
        <a:bodyPr/>
        <a:lstStyle/>
        <a:p>
          <a:endParaRPr lang="en-US"/>
        </a:p>
      </dgm:t>
    </dgm:pt>
    <dgm:pt modelId="{84F823CD-5240-4397-9C06-44BA7DF5529F}" type="pres">
      <dgm:prSet presAssocID="{99BD8CA9-99A8-46F7-B229-08A3699F4641}" presName="hierChild4" presStyleCnt="0"/>
      <dgm:spPr/>
    </dgm:pt>
    <dgm:pt modelId="{D543EBD6-FA3D-4879-BF10-5F3B295E821D}" type="pres">
      <dgm:prSet presAssocID="{83972F5B-4D35-4534-9DF6-B40B4FC2FC91}" presName="Name37" presStyleLbl="parChTrans1D3" presStyleIdx="3" presStyleCnt="5"/>
      <dgm:spPr/>
      <dgm:t>
        <a:bodyPr/>
        <a:lstStyle/>
        <a:p>
          <a:endParaRPr lang="en-US"/>
        </a:p>
      </dgm:t>
    </dgm:pt>
    <dgm:pt modelId="{DB832D83-9021-4B85-B070-EDA28BC0CDB2}" type="pres">
      <dgm:prSet presAssocID="{3E7EB73F-EA45-4F03-9E48-E76E251E05F9}" presName="hierRoot2" presStyleCnt="0">
        <dgm:presLayoutVars>
          <dgm:hierBranch val="init"/>
        </dgm:presLayoutVars>
      </dgm:prSet>
      <dgm:spPr/>
    </dgm:pt>
    <dgm:pt modelId="{B0E64D4B-9368-4598-A2B5-3C6D3A3F90F9}" type="pres">
      <dgm:prSet presAssocID="{3E7EB73F-EA45-4F03-9E48-E76E251E05F9}" presName="rootComposite" presStyleCnt="0"/>
      <dgm:spPr/>
    </dgm:pt>
    <dgm:pt modelId="{596F0514-29BB-480E-9713-2F88CB9D0C5E}" type="pres">
      <dgm:prSet presAssocID="{3E7EB73F-EA45-4F03-9E48-E76E251E05F9}" presName="rootText" presStyleLbl="node3" presStyleIdx="3" presStyleCnt="5">
        <dgm:presLayoutVars>
          <dgm:chPref val="3"/>
        </dgm:presLayoutVars>
      </dgm:prSet>
      <dgm:spPr/>
      <dgm:t>
        <a:bodyPr/>
        <a:lstStyle/>
        <a:p>
          <a:endParaRPr lang="en-US"/>
        </a:p>
      </dgm:t>
    </dgm:pt>
    <dgm:pt modelId="{1CED70A2-F0CD-4484-ADCE-3FC29FF72661}" type="pres">
      <dgm:prSet presAssocID="{3E7EB73F-EA45-4F03-9E48-E76E251E05F9}" presName="rootConnector" presStyleLbl="node3" presStyleIdx="3" presStyleCnt="5"/>
      <dgm:spPr/>
      <dgm:t>
        <a:bodyPr/>
        <a:lstStyle/>
        <a:p>
          <a:endParaRPr lang="en-US"/>
        </a:p>
      </dgm:t>
    </dgm:pt>
    <dgm:pt modelId="{83E87CDB-99DE-4811-B73A-1D285F4ADE94}" type="pres">
      <dgm:prSet presAssocID="{3E7EB73F-EA45-4F03-9E48-E76E251E05F9}" presName="hierChild4" presStyleCnt="0"/>
      <dgm:spPr/>
    </dgm:pt>
    <dgm:pt modelId="{3E1C15FE-CCD9-491C-845B-70D6D7776B1D}" type="pres">
      <dgm:prSet presAssocID="{3E7EB73F-EA45-4F03-9E48-E76E251E05F9}" presName="hierChild5" presStyleCnt="0"/>
      <dgm:spPr/>
    </dgm:pt>
    <dgm:pt modelId="{D5F6EEC9-01CD-4B4A-BE3B-2CB04E37B5E0}" type="pres">
      <dgm:prSet presAssocID="{61C837FD-BC36-4668-A8BE-2E63CDF22E71}" presName="Name37" presStyleLbl="parChTrans1D3" presStyleIdx="4" presStyleCnt="5"/>
      <dgm:spPr/>
      <dgm:t>
        <a:bodyPr/>
        <a:lstStyle/>
        <a:p>
          <a:endParaRPr lang="en-US"/>
        </a:p>
      </dgm:t>
    </dgm:pt>
    <dgm:pt modelId="{76D3EBD0-C099-473D-A4B1-6105ADDFB3C7}" type="pres">
      <dgm:prSet presAssocID="{CEA57290-2256-4837-8A47-D50062410597}" presName="hierRoot2" presStyleCnt="0">
        <dgm:presLayoutVars>
          <dgm:hierBranch val="init"/>
        </dgm:presLayoutVars>
      </dgm:prSet>
      <dgm:spPr/>
    </dgm:pt>
    <dgm:pt modelId="{0380AA90-2195-4B3E-82EB-9646D777AA2F}" type="pres">
      <dgm:prSet presAssocID="{CEA57290-2256-4837-8A47-D50062410597}" presName="rootComposite" presStyleCnt="0"/>
      <dgm:spPr/>
    </dgm:pt>
    <dgm:pt modelId="{7AB84253-1109-406F-B5FA-8893D423590B}" type="pres">
      <dgm:prSet presAssocID="{CEA57290-2256-4837-8A47-D50062410597}" presName="rootText" presStyleLbl="node3" presStyleIdx="4" presStyleCnt="5">
        <dgm:presLayoutVars>
          <dgm:chPref val="3"/>
        </dgm:presLayoutVars>
      </dgm:prSet>
      <dgm:spPr/>
      <dgm:t>
        <a:bodyPr/>
        <a:lstStyle/>
        <a:p>
          <a:endParaRPr lang="en-US"/>
        </a:p>
      </dgm:t>
    </dgm:pt>
    <dgm:pt modelId="{B8F1C195-57EF-4535-8C00-5EA7105F0732}" type="pres">
      <dgm:prSet presAssocID="{CEA57290-2256-4837-8A47-D50062410597}" presName="rootConnector" presStyleLbl="node3" presStyleIdx="4" presStyleCnt="5"/>
      <dgm:spPr/>
      <dgm:t>
        <a:bodyPr/>
        <a:lstStyle/>
        <a:p>
          <a:endParaRPr lang="en-US"/>
        </a:p>
      </dgm:t>
    </dgm:pt>
    <dgm:pt modelId="{0B2FC694-628D-4D5C-9D1A-CDD91E9CFD60}" type="pres">
      <dgm:prSet presAssocID="{CEA57290-2256-4837-8A47-D50062410597}" presName="hierChild4" presStyleCnt="0"/>
      <dgm:spPr/>
    </dgm:pt>
    <dgm:pt modelId="{32080B22-E914-46AB-B714-0205EA979ECB}" type="pres">
      <dgm:prSet presAssocID="{CEA57290-2256-4837-8A47-D50062410597}" presName="hierChild5" presStyleCnt="0"/>
      <dgm:spPr/>
    </dgm:pt>
    <dgm:pt modelId="{81D226DD-F4F4-48DF-86F2-5A6FBA6FAADB}" type="pres">
      <dgm:prSet presAssocID="{99BD8CA9-99A8-46F7-B229-08A3699F4641}" presName="hierChild5" presStyleCnt="0"/>
      <dgm:spPr/>
    </dgm:pt>
    <dgm:pt modelId="{62B5C113-B1D0-4E5F-966A-5B8266C01B1E}" type="pres">
      <dgm:prSet presAssocID="{35669619-D18B-4DB1-9AB2-BE02CD7CF324}" presName="Name37" presStyleLbl="parChTrans1D2" presStyleIdx="3" presStyleCnt="4"/>
      <dgm:spPr/>
      <dgm:t>
        <a:bodyPr/>
        <a:lstStyle/>
        <a:p>
          <a:endParaRPr lang="en-US"/>
        </a:p>
      </dgm:t>
    </dgm:pt>
    <dgm:pt modelId="{DC77E108-1DBE-42AE-B1E1-F7C6E7F97552}" type="pres">
      <dgm:prSet presAssocID="{1B03AD96-F7FD-4D79-BCDA-536F58F3E47D}" presName="hierRoot2" presStyleCnt="0">
        <dgm:presLayoutVars>
          <dgm:hierBranch val="init"/>
        </dgm:presLayoutVars>
      </dgm:prSet>
      <dgm:spPr/>
    </dgm:pt>
    <dgm:pt modelId="{B8ED40DD-970E-4510-B02D-3C00C84B6659}" type="pres">
      <dgm:prSet presAssocID="{1B03AD96-F7FD-4D79-BCDA-536F58F3E47D}" presName="rootComposite" presStyleCnt="0"/>
      <dgm:spPr/>
    </dgm:pt>
    <dgm:pt modelId="{93F9500D-1499-4870-8329-B2301451CCB1}" type="pres">
      <dgm:prSet presAssocID="{1B03AD96-F7FD-4D79-BCDA-536F58F3E47D}" presName="rootText" presStyleLbl="node2" presStyleIdx="3" presStyleCnt="4">
        <dgm:presLayoutVars>
          <dgm:chPref val="3"/>
        </dgm:presLayoutVars>
      </dgm:prSet>
      <dgm:spPr/>
      <dgm:t>
        <a:bodyPr/>
        <a:lstStyle/>
        <a:p>
          <a:endParaRPr lang="en-US"/>
        </a:p>
      </dgm:t>
    </dgm:pt>
    <dgm:pt modelId="{FE99563B-A027-41FC-9DF1-B3D2EE1942BD}" type="pres">
      <dgm:prSet presAssocID="{1B03AD96-F7FD-4D79-BCDA-536F58F3E47D}" presName="rootConnector" presStyleLbl="node2" presStyleIdx="3" presStyleCnt="4"/>
      <dgm:spPr/>
      <dgm:t>
        <a:bodyPr/>
        <a:lstStyle/>
        <a:p>
          <a:endParaRPr lang="en-US"/>
        </a:p>
      </dgm:t>
    </dgm:pt>
    <dgm:pt modelId="{106A4532-FC56-44F9-BDB2-202E958638A8}" type="pres">
      <dgm:prSet presAssocID="{1B03AD96-F7FD-4D79-BCDA-536F58F3E47D}" presName="hierChild4" presStyleCnt="0"/>
      <dgm:spPr/>
    </dgm:pt>
    <dgm:pt modelId="{E1E81E11-8946-46E4-BA94-8184BEC9CEC6}" type="pres">
      <dgm:prSet presAssocID="{1B03AD96-F7FD-4D79-BCDA-536F58F3E47D}" presName="hierChild5" presStyleCnt="0"/>
      <dgm:spPr/>
    </dgm:pt>
    <dgm:pt modelId="{8C94EA38-C5A7-4A86-9043-BC1B0619820A}" type="pres">
      <dgm:prSet presAssocID="{3A89495E-A593-4AFD-8FF5-1EEC7DBD9D1B}" presName="hierChild3" presStyleCnt="0"/>
      <dgm:spPr/>
    </dgm:pt>
  </dgm:ptLst>
  <dgm:cxnLst>
    <dgm:cxn modelId="{236D7C11-5EF4-4063-AF86-00CE9F27C42A}" type="presOf" srcId="{69438963-B126-425D-813F-0DD35AEDB7BA}" destId="{0AB61192-C6E6-44CD-B8AD-C7F3BF2CDBC1}" srcOrd="1" destOrd="0" presId="urn:microsoft.com/office/officeart/2005/8/layout/orgChart1"/>
    <dgm:cxn modelId="{537F2331-21BD-47ED-8F08-0656650AA099}" type="presOf" srcId="{3E7EB73F-EA45-4F03-9E48-E76E251E05F9}" destId="{596F0514-29BB-480E-9713-2F88CB9D0C5E}" srcOrd="0" destOrd="0" presId="urn:microsoft.com/office/officeart/2005/8/layout/orgChart1"/>
    <dgm:cxn modelId="{CE0CD7F9-D08E-4307-A00F-237F4D2CDBC1}" srcId="{3A89495E-A593-4AFD-8FF5-1EEC7DBD9D1B}" destId="{69438963-B126-425D-813F-0DD35AEDB7BA}" srcOrd="1" destOrd="0" parTransId="{41612D78-B629-4A9E-8E31-8C5293D98233}" sibTransId="{15076AB5-5FC0-4AD0-A36D-2658F5591DE5}"/>
    <dgm:cxn modelId="{97D4FFFF-AE00-4EB3-9427-A01CF41E4E56}" srcId="{99BD8CA9-99A8-46F7-B229-08A3699F4641}" destId="{3E7EB73F-EA45-4F03-9E48-E76E251E05F9}" srcOrd="0" destOrd="0" parTransId="{83972F5B-4D35-4534-9DF6-B40B4FC2FC91}" sibTransId="{3321BF66-9C81-40B1-A775-F27C162B1E26}"/>
    <dgm:cxn modelId="{E3A2520F-29E0-40BC-8359-D612787EB82C}" type="presOf" srcId="{99BD8CA9-99A8-46F7-B229-08A3699F4641}" destId="{3CD708F7-9B2A-4123-ABB6-43196751A829}" srcOrd="0" destOrd="0" presId="urn:microsoft.com/office/officeart/2005/8/layout/orgChart1"/>
    <dgm:cxn modelId="{06508D64-A99B-4710-BB1C-342E710165AE}" type="presOf" srcId="{FA008F34-600A-4930-B189-43F46B3F25B3}" destId="{5530A097-2BF1-43A3-9C87-9559A9A876DB}" srcOrd="1" destOrd="0" presId="urn:microsoft.com/office/officeart/2005/8/layout/orgChart1"/>
    <dgm:cxn modelId="{A7B4DDF5-7673-4054-A3F5-8FF3E0767CB4}" type="presOf" srcId="{CEA57290-2256-4837-8A47-D50062410597}" destId="{7AB84253-1109-406F-B5FA-8893D423590B}" srcOrd="0" destOrd="0" presId="urn:microsoft.com/office/officeart/2005/8/layout/orgChart1"/>
    <dgm:cxn modelId="{E1FEF81D-2BC0-4762-9814-A1CFCD3F929F}" srcId="{69438963-B126-425D-813F-0DD35AEDB7BA}" destId="{90BF4B62-6574-46B5-9A91-166852D40D79}" srcOrd="1" destOrd="0" parTransId="{BD80A90A-AD81-40CF-BCD6-4569DC62C063}" sibTransId="{9FFAE8EA-F689-4522-AABC-36091FB8A4EF}"/>
    <dgm:cxn modelId="{04FA0AB8-6956-4BDF-AFB6-48965D5ECB03}" type="presOf" srcId="{35FCBFB1-DE07-4201-BED2-3257DD36D6F8}" destId="{FCC6DB83-835E-4CF9-8D5B-794FA6EF58B1}" srcOrd="0" destOrd="0" presId="urn:microsoft.com/office/officeart/2005/8/layout/orgChart1"/>
    <dgm:cxn modelId="{2966AC53-CD0E-4FA9-AD7C-BC2C472BA784}" type="presOf" srcId="{D64F7FCD-4C85-4711-9B95-2BFE2F8CF424}" destId="{AF47EC41-A932-4FB4-B82E-02881B3BCF10}" srcOrd="0" destOrd="0" presId="urn:microsoft.com/office/officeart/2005/8/layout/orgChart1"/>
    <dgm:cxn modelId="{7E349990-4BBA-462D-B3BF-4FF2F26FF317}" srcId="{28B5EAA4-8DA3-4A84-94FC-4E08886829B6}" destId="{3A89495E-A593-4AFD-8FF5-1EEC7DBD9D1B}" srcOrd="0" destOrd="0" parTransId="{01B8BF62-8C9B-452F-B3DB-4696A9CCF02E}" sibTransId="{277F01A2-8C08-4185-9C39-8E6495DACDBE}"/>
    <dgm:cxn modelId="{E739B0D3-CFA4-430A-878C-BBCDB3E9B5F6}" type="presOf" srcId="{1A58524D-C6E0-4D99-B434-0F6A728581CD}" destId="{A3082991-E464-46FF-8F69-B9132A38E039}" srcOrd="0" destOrd="0" presId="urn:microsoft.com/office/officeart/2005/8/layout/orgChart1"/>
    <dgm:cxn modelId="{65D67890-00D6-476F-8EC1-EDC9E321E181}" srcId="{FA008F34-600A-4930-B189-43F46B3F25B3}" destId="{D64F7FCD-4C85-4711-9B95-2BFE2F8CF424}" srcOrd="0" destOrd="0" parTransId="{418A5779-C420-4D2D-862B-9966E99D53B3}" sibTransId="{57E22B86-6BA9-4572-98C4-B51607EF003E}"/>
    <dgm:cxn modelId="{ADC5E7C0-3F89-4045-9C82-A7D2B9C9436F}" type="presOf" srcId="{42C525E8-7A6E-4811-91E3-6608CA23FDFE}" destId="{4E3392F8-9093-4696-A091-F9EEA40B4A63}" srcOrd="0" destOrd="0" presId="urn:microsoft.com/office/officeart/2005/8/layout/orgChart1"/>
    <dgm:cxn modelId="{534A3657-48A8-43C8-ABA9-8B89B3A02653}" srcId="{3A89495E-A593-4AFD-8FF5-1EEC7DBD9D1B}" destId="{99BD8CA9-99A8-46F7-B229-08A3699F4641}" srcOrd="2" destOrd="0" parTransId="{42C525E8-7A6E-4811-91E3-6608CA23FDFE}" sibTransId="{323C2B92-CE0A-4E75-A743-FCAFB926F424}"/>
    <dgm:cxn modelId="{C26CE766-06AB-4E2F-B13D-53813E67E3A6}" type="presOf" srcId="{41612D78-B629-4A9E-8E31-8C5293D98233}" destId="{45945B3C-3AB0-4C9F-9B18-DE2068801B36}" srcOrd="0" destOrd="0" presId="urn:microsoft.com/office/officeart/2005/8/layout/orgChart1"/>
    <dgm:cxn modelId="{C81929CB-112F-40E7-BB58-C49CA8C9493B}" type="presOf" srcId="{91E666B5-127D-4E35-B43D-F2857C0E150F}" destId="{8973A4E0-68C9-426A-A71B-29E8257EDB20}" srcOrd="0" destOrd="0" presId="urn:microsoft.com/office/officeart/2005/8/layout/orgChart1"/>
    <dgm:cxn modelId="{727666B2-59D6-4BFB-B21E-B657BD57DD90}" type="presOf" srcId="{83972F5B-4D35-4534-9DF6-B40B4FC2FC91}" destId="{D543EBD6-FA3D-4879-BF10-5F3B295E821D}" srcOrd="0" destOrd="0" presId="urn:microsoft.com/office/officeart/2005/8/layout/orgChart1"/>
    <dgm:cxn modelId="{C70BE8B1-B305-4903-9CFE-6DA39CC31B4E}" type="presOf" srcId="{418A5779-C420-4D2D-862B-9966E99D53B3}" destId="{12093FBB-CF80-4886-BED1-75F20E7101BE}" srcOrd="0" destOrd="0" presId="urn:microsoft.com/office/officeart/2005/8/layout/orgChart1"/>
    <dgm:cxn modelId="{FAF0DCE9-E0BC-41A8-9B7F-BCB57E56B5DB}" type="presOf" srcId="{3A89495E-A593-4AFD-8FF5-1EEC7DBD9D1B}" destId="{1D21FBD5-A598-414B-866B-4C0E7D1211AB}" srcOrd="1" destOrd="0" presId="urn:microsoft.com/office/officeart/2005/8/layout/orgChart1"/>
    <dgm:cxn modelId="{464C0E5A-C174-48D2-83B4-2899F0ADD91E}" type="presOf" srcId="{3A89495E-A593-4AFD-8FF5-1EEC7DBD9D1B}" destId="{56F6669D-5C57-4663-B53E-8A8E1EF61384}" srcOrd="0" destOrd="0" presId="urn:microsoft.com/office/officeart/2005/8/layout/orgChart1"/>
    <dgm:cxn modelId="{A948D33B-EA24-4D31-8F68-913F20575D87}" type="presOf" srcId="{90BF4B62-6574-46B5-9A91-166852D40D79}" destId="{32D32300-23B7-452A-866B-897F6051A4FF}" srcOrd="1" destOrd="0" presId="urn:microsoft.com/office/officeart/2005/8/layout/orgChart1"/>
    <dgm:cxn modelId="{10500657-5885-4840-959D-42B904EA4877}" srcId="{3A89495E-A593-4AFD-8FF5-1EEC7DBD9D1B}" destId="{1B03AD96-F7FD-4D79-BCDA-536F58F3E47D}" srcOrd="3" destOrd="0" parTransId="{35669619-D18B-4DB1-9AB2-BE02CD7CF324}" sibTransId="{A746B22F-087F-42DF-B405-FD6F7C58D101}"/>
    <dgm:cxn modelId="{29F58E06-5836-418D-A001-E20DEA2985BA}" type="presOf" srcId="{D64F7FCD-4C85-4711-9B95-2BFE2F8CF424}" destId="{494B8AB2-8FD1-45DB-A449-675559D9F9CB}" srcOrd="1" destOrd="0" presId="urn:microsoft.com/office/officeart/2005/8/layout/orgChart1"/>
    <dgm:cxn modelId="{7F113172-4045-4728-92DC-5BE1F1D9E419}" type="presOf" srcId="{28B5EAA4-8DA3-4A84-94FC-4E08886829B6}" destId="{FA46B2B0-44C8-4C79-BCAD-29A9557435A6}" srcOrd="0" destOrd="0" presId="urn:microsoft.com/office/officeart/2005/8/layout/orgChart1"/>
    <dgm:cxn modelId="{678CEDE0-130B-4B16-8D24-70C1F9DAA972}" type="presOf" srcId="{61C837FD-BC36-4668-A8BE-2E63CDF22E71}" destId="{D5F6EEC9-01CD-4B4A-BE3B-2CB04E37B5E0}" srcOrd="0" destOrd="0" presId="urn:microsoft.com/office/officeart/2005/8/layout/orgChart1"/>
    <dgm:cxn modelId="{36F4AD48-E660-4AB6-B3E6-BFDB9980E536}" type="presOf" srcId="{1B03AD96-F7FD-4D79-BCDA-536F58F3E47D}" destId="{93F9500D-1499-4870-8329-B2301451CCB1}" srcOrd="0" destOrd="0" presId="urn:microsoft.com/office/officeart/2005/8/layout/orgChart1"/>
    <dgm:cxn modelId="{61D1F970-1B2F-4DC1-80AC-0BEF5C76D749}" type="presOf" srcId="{99BD8CA9-99A8-46F7-B229-08A3699F4641}" destId="{9ED3A06E-9CF2-4A89-9EB1-54F7AC627234}" srcOrd="1" destOrd="0" presId="urn:microsoft.com/office/officeart/2005/8/layout/orgChart1"/>
    <dgm:cxn modelId="{30458790-FE80-444D-BC73-4332131E49CE}" srcId="{3A89495E-A593-4AFD-8FF5-1EEC7DBD9D1B}" destId="{FA008F34-600A-4930-B189-43F46B3F25B3}" srcOrd="0" destOrd="0" parTransId="{91E666B5-127D-4E35-B43D-F2857C0E150F}" sibTransId="{FEF78411-3447-4C2A-AB5F-356AA4F697D9}"/>
    <dgm:cxn modelId="{D40A3186-D281-4534-8CC4-6273D1CDA089}" type="presOf" srcId="{BD80A90A-AD81-40CF-BCD6-4569DC62C063}" destId="{1D873D4A-729F-4439-A7FB-ED1641E67916}" srcOrd="0" destOrd="0" presId="urn:microsoft.com/office/officeart/2005/8/layout/orgChart1"/>
    <dgm:cxn modelId="{8A2E36B0-D6E2-4AE0-9861-1FEFFFE6A71F}" type="presOf" srcId="{FA008F34-600A-4930-B189-43F46B3F25B3}" destId="{6534731B-4F55-44EA-A6A4-A21299D54E44}" srcOrd="0" destOrd="0" presId="urn:microsoft.com/office/officeart/2005/8/layout/orgChart1"/>
    <dgm:cxn modelId="{5D397370-1082-4CBA-9CB1-858363AC42CF}" type="presOf" srcId="{90BF4B62-6574-46B5-9A91-166852D40D79}" destId="{FB38089E-5E81-440B-88D3-CE34AB0910A2}" srcOrd="0" destOrd="0" presId="urn:microsoft.com/office/officeart/2005/8/layout/orgChart1"/>
    <dgm:cxn modelId="{4D731658-DD16-44B5-ACB8-E7368B29E858}" type="presOf" srcId="{1B03AD96-F7FD-4D79-BCDA-536F58F3E47D}" destId="{FE99563B-A027-41FC-9DF1-B3D2EE1942BD}" srcOrd="1" destOrd="0" presId="urn:microsoft.com/office/officeart/2005/8/layout/orgChart1"/>
    <dgm:cxn modelId="{99C737C1-FBC6-4C49-B94B-0AC8E6931871}" type="presOf" srcId="{35669619-D18B-4DB1-9AB2-BE02CD7CF324}" destId="{62B5C113-B1D0-4E5F-966A-5B8266C01B1E}" srcOrd="0" destOrd="0" presId="urn:microsoft.com/office/officeart/2005/8/layout/orgChart1"/>
    <dgm:cxn modelId="{3BAF8AE4-7A4C-4344-AC9F-268F84FD7C78}" type="presOf" srcId="{35FCBFB1-DE07-4201-BED2-3257DD36D6F8}" destId="{F42AB983-F443-4193-9BDB-28913877CA33}" srcOrd="1" destOrd="0" presId="urn:microsoft.com/office/officeart/2005/8/layout/orgChart1"/>
    <dgm:cxn modelId="{902821A2-F485-4E55-A265-71859B60CC3F}" type="presOf" srcId="{3E7EB73F-EA45-4F03-9E48-E76E251E05F9}" destId="{1CED70A2-F0CD-4484-ADCE-3FC29FF72661}" srcOrd="1" destOrd="0" presId="urn:microsoft.com/office/officeart/2005/8/layout/orgChart1"/>
    <dgm:cxn modelId="{4E5B4626-079C-4DE1-92B8-FC99A749C933}" type="presOf" srcId="{CEA57290-2256-4837-8A47-D50062410597}" destId="{B8F1C195-57EF-4535-8C00-5EA7105F0732}" srcOrd="1" destOrd="0" presId="urn:microsoft.com/office/officeart/2005/8/layout/orgChart1"/>
    <dgm:cxn modelId="{755130FF-0E8B-46E0-9B01-F358D90A1CAD}" srcId="{99BD8CA9-99A8-46F7-B229-08A3699F4641}" destId="{CEA57290-2256-4837-8A47-D50062410597}" srcOrd="1" destOrd="0" parTransId="{61C837FD-BC36-4668-A8BE-2E63CDF22E71}" sibTransId="{47B95C2B-7DE8-4C9E-B503-8AD343E8FB0B}"/>
    <dgm:cxn modelId="{A192C637-0035-4A05-8C24-E328339DE347}" type="presOf" srcId="{69438963-B126-425D-813F-0DD35AEDB7BA}" destId="{5C5C8801-827F-4D50-82A7-643DCAB2E30B}" srcOrd="0" destOrd="0" presId="urn:microsoft.com/office/officeart/2005/8/layout/orgChart1"/>
    <dgm:cxn modelId="{CC3888A5-C8CD-451A-9D3E-9C28D421E017}" srcId="{69438963-B126-425D-813F-0DD35AEDB7BA}" destId="{35FCBFB1-DE07-4201-BED2-3257DD36D6F8}" srcOrd="0" destOrd="0" parTransId="{1A58524D-C6E0-4D99-B434-0F6A728581CD}" sibTransId="{130B313E-87E0-498B-B149-FFDE8B511BE7}"/>
    <dgm:cxn modelId="{5E3181AF-1498-47C9-A8C2-0F3909D0DC7F}" type="presParOf" srcId="{FA46B2B0-44C8-4C79-BCAD-29A9557435A6}" destId="{51BB0873-EC8C-4C98-B395-3C9BF66A56C5}" srcOrd="0" destOrd="0" presId="urn:microsoft.com/office/officeart/2005/8/layout/orgChart1"/>
    <dgm:cxn modelId="{E9369C6A-3F4F-43E8-80CF-F09E4E9E8DAD}" type="presParOf" srcId="{51BB0873-EC8C-4C98-B395-3C9BF66A56C5}" destId="{B2064ADA-2DDE-4222-8338-F755BEABCEC0}" srcOrd="0" destOrd="0" presId="urn:microsoft.com/office/officeart/2005/8/layout/orgChart1"/>
    <dgm:cxn modelId="{F0D847A0-1647-4760-9955-57BC6FE525E8}" type="presParOf" srcId="{B2064ADA-2DDE-4222-8338-F755BEABCEC0}" destId="{56F6669D-5C57-4663-B53E-8A8E1EF61384}" srcOrd="0" destOrd="0" presId="urn:microsoft.com/office/officeart/2005/8/layout/orgChart1"/>
    <dgm:cxn modelId="{C05FC7C3-5E4A-4149-8668-A13CA4D0ABB3}" type="presParOf" srcId="{B2064ADA-2DDE-4222-8338-F755BEABCEC0}" destId="{1D21FBD5-A598-414B-866B-4C0E7D1211AB}" srcOrd="1" destOrd="0" presId="urn:microsoft.com/office/officeart/2005/8/layout/orgChart1"/>
    <dgm:cxn modelId="{5DCFE350-9891-487E-BA18-7A5BF0C5DF04}" type="presParOf" srcId="{51BB0873-EC8C-4C98-B395-3C9BF66A56C5}" destId="{2326446C-2BE9-4C56-BB8B-5C4D38AA189A}" srcOrd="1" destOrd="0" presId="urn:microsoft.com/office/officeart/2005/8/layout/orgChart1"/>
    <dgm:cxn modelId="{E544ED75-ACD5-4CF3-A286-B987B96E79E7}" type="presParOf" srcId="{2326446C-2BE9-4C56-BB8B-5C4D38AA189A}" destId="{8973A4E0-68C9-426A-A71B-29E8257EDB20}" srcOrd="0" destOrd="0" presId="urn:microsoft.com/office/officeart/2005/8/layout/orgChart1"/>
    <dgm:cxn modelId="{AC6695E9-9EB0-41C7-BAA2-3C51439BA0A5}" type="presParOf" srcId="{2326446C-2BE9-4C56-BB8B-5C4D38AA189A}" destId="{7F05A8A2-CC10-44D2-8CD0-FF909763F6AF}" srcOrd="1" destOrd="0" presId="urn:microsoft.com/office/officeart/2005/8/layout/orgChart1"/>
    <dgm:cxn modelId="{A622F550-0AAA-4A50-BDB4-3676850D6444}" type="presParOf" srcId="{7F05A8A2-CC10-44D2-8CD0-FF909763F6AF}" destId="{50A2F31B-1252-4E70-A215-FD8270AFCE04}" srcOrd="0" destOrd="0" presId="urn:microsoft.com/office/officeart/2005/8/layout/orgChart1"/>
    <dgm:cxn modelId="{0D7F0A71-65EA-49F7-8DA7-8BCB5C40CB1E}" type="presParOf" srcId="{50A2F31B-1252-4E70-A215-FD8270AFCE04}" destId="{6534731B-4F55-44EA-A6A4-A21299D54E44}" srcOrd="0" destOrd="0" presId="urn:microsoft.com/office/officeart/2005/8/layout/orgChart1"/>
    <dgm:cxn modelId="{A4EE508E-F948-45BE-AD31-DC7910375C65}" type="presParOf" srcId="{50A2F31B-1252-4E70-A215-FD8270AFCE04}" destId="{5530A097-2BF1-43A3-9C87-9559A9A876DB}" srcOrd="1" destOrd="0" presId="urn:microsoft.com/office/officeart/2005/8/layout/orgChart1"/>
    <dgm:cxn modelId="{59B2EBC9-321D-4244-9505-428C8BEF3E16}" type="presParOf" srcId="{7F05A8A2-CC10-44D2-8CD0-FF909763F6AF}" destId="{A1AF52A0-2722-4874-B904-F420E4379A1C}" srcOrd="1" destOrd="0" presId="urn:microsoft.com/office/officeart/2005/8/layout/orgChart1"/>
    <dgm:cxn modelId="{8F925EBB-3EF7-497A-ACC9-012FCDAA7FA7}" type="presParOf" srcId="{A1AF52A0-2722-4874-B904-F420E4379A1C}" destId="{12093FBB-CF80-4886-BED1-75F20E7101BE}" srcOrd="0" destOrd="0" presId="urn:microsoft.com/office/officeart/2005/8/layout/orgChart1"/>
    <dgm:cxn modelId="{E50C4782-AE06-4063-B2F4-5031D481CA4C}" type="presParOf" srcId="{A1AF52A0-2722-4874-B904-F420E4379A1C}" destId="{D458FAD5-C882-4ECC-B8B5-0BE5ADAA6F63}" srcOrd="1" destOrd="0" presId="urn:microsoft.com/office/officeart/2005/8/layout/orgChart1"/>
    <dgm:cxn modelId="{5F37031C-E6FD-4306-960B-50545C38E029}" type="presParOf" srcId="{D458FAD5-C882-4ECC-B8B5-0BE5ADAA6F63}" destId="{D4D06E53-B4E4-4DB7-B291-4F4FA88418B7}" srcOrd="0" destOrd="0" presId="urn:microsoft.com/office/officeart/2005/8/layout/orgChart1"/>
    <dgm:cxn modelId="{5FF9852B-AB2A-420B-82F7-E9617B5A1F4B}" type="presParOf" srcId="{D4D06E53-B4E4-4DB7-B291-4F4FA88418B7}" destId="{AF47EC41-A932-4FB4-B82E-02881B3BCF10}" srcOrd="0" destOrd="0" presId="urn:microsoft.com/office/officeart/2005/8/layout/orgChart1"/>
    <dgm:cxn modelId="{97C4C53A-E1AE-4C55-AB29-C0EFF6076222}" type="presParOf" srcId="{D4D06E53-B4E4-4DB7-B291-4F4FA88418B7}" destId="{494B8AB2-8FD1-45DB-A449-675559D9F9CB}" srcOrd="1" destOrd="0" presId="urn:microsoft.com/office/officeart/2005/8/layout/orgChart1"/>
    <dgm:cxn modelId="{8BB85D33-A65C-433F-BE97-14C296540610}" type="presParOf" srcId="{D458FAD5-C882-4ECC-B8B5-0BE5ADAA6F63}" destId="{72CA1A1D-1068-426A-B030-9BE11DAFCE0C}" srcOrd="1" destOrd="0" presId="urn:microsoft.com/office/officeart/2005/8/layout/orgChart1"/>
    <dgm:cxn modelId="{8E8B4B96-9EED-4566-9F58-A9D27B13E460}" type="presParOf" srcId="{D458FAD5-C882-4ECC-B8B5-0BE5ADAA6F63}" destId="{64C306B5-3030-44C4-A9BF-0CC74B02007B}" srcOrd="2" destOrd="0" presId="urn:microsoft.com/office/officeart/2005/8/layout/orgChart1"/>
    <dgm:cxn modelId="{6968F873-94A8-4F93-B468-4AAEB530E941}" type="presParOf" srcId="{7F05A8A2-CC10-44D2-8CD0-FF909763F6AF}" destId="{05DD1819-9D42-44B8-A494-98ACFF06C7FB}" srcOrd="2" destOrd="0" presId="urn:microsoft.com/office/officeart/2005/8/layout/orgChart1"/>
    <dgm:cxn modelId="{9937C541-1368-48E9-A282-95FE841443D1}" type="presParOf" srcId="{2326446C-2BE9-4C56-BB8B-5C4D38AA189A}" destId="{45945B3C-3AB0-4C9F-9B18-DE2068801B36}" srcOrd="2" destOrd="0" presId="urn:microsoft.com/office/officeart/2005/8/layout/orgChart1"/>
    <dgm:cxn modelId="{99B9E21A-C3CE-4ED7-BE0A-BBDEADA3BD3C}" type="presParOf" srcId="{2326446C-2BE9-4C56-BB8B-5C4D38AA189A}" destId="{44FC5614-BDD0-4AE3-88EC-D0D4B77176EB}" srcOrd="3" destOrd="0" presId="urn:microsoft.com/office/officeart/2005/8/layout/orgChart1"/>
    <dgm:cxn modelId="{621AF031-3C34-4360-9832-2C03A3E96C52}" type="presParOf" srcId="{44FC5614-BDD0-4AE3-88EC-D0D4B77176EB}" destId="{0FECD883-D5FE-4289-A13C-54360E1CC4BB}" srcOrd="0" destOrd="0" presId="urn:microsoft.com/office/officeart/2005/8/layout/orgChart1"/>
    <dgm:cxn modelId="{FE1E9DC2-2A07-4A9F-824B-63BE1A370DDC}" type="presParOf" srcId="{0FECD883-D5FE-4289-A13C-54360E1CC4BB}" destId="{5C5C8801-827F-4D50-82A7-643DCAB2E30B}" srcOrd="0" destOrd="0" presId="urn:microsoft.com/office/officeart/2005/8/layout/orgChart1"/>
    <dgm:cxn modelId="{1DC9FB59-B087-4174-BFD8-0B8095763EFC}" type="presParOf" srcId="{0FECD883-D5FE-4289-A13C-54360E1CC4BB}" destId="{0AB61192-C6E6-44CD-B8AD-C7F3BF2CDBC1}" srcOrd="1" destOrd="0" presId="urn:microsoft.com/office/officeart/2005/8/layout/orgChart1"/>
    <dgm:cxn modelId="{E0B72CE2-95AA-4CE6-BF06-A81599EDF1A1}" type="presParOf" srcId="{44FC5614-BDD0-4AE3-88EC-D0D4B77176EB}" destId="{D025830C-53B7-498D-A229-F11033F8E6C8}" srcOrd="1" destOrd="0" presId="urn:microsoft.com/office/officeart/2005/8/layout/orgChart1"/>
    <dgm:cxn modelId="{6BF4C81E-F139-4D84-8F8D-DACC3C3CEAA7}" type="presParOf" srcId="{D025830C-53B7-498D-A229-F11033F8E6C8}" destId="{A3082991-E464-46FF-8F69-B9132A38E039}" srcOrd="0" destOrd="0" presId="urn:microsoft.com/office/officeart/2005/8/layout/orgChart1"/>
    <dgm:cxn modelId="{35FFE79C-A1D9-4E9F-9181-BB002D3FBF49}" type="presParOf" srcId="{D025830C-53B7-498D-A229-F11033F8E6C8}" destId="{1B18DAFD-AA45-44D4-BDAE-9B1D943ED8F3}" srcOrd="1" destOrd="0" presId="urn:microsoft.com/office/officeart/2005/8/layout/orgChart1"/>
    <dgm:cxn modelId="{2362814B-AFDD-4305-993F-0F44642C27F6}" type="presParOf" srcId="{1B18DAFD-AA45-44D4-BDAE-9B1D943ED8F3}" destId="{FBA10532-882B-48DF-BE23-2340BC7BB9DB}" srcOrd="0" destOrd="0" presId="urn:microsoft.com/office/officeart/2005/8/layout/orgChart1"/>
    <dgm:cxn modelId="{E2623026-4E14-459E-9F23-E9CF2B4D70AF}" type="presParOf" srcId="{FBA10532-882B-48DF-BE23-2340BC7BB9DB}" destId="{FCC6DB83-835E-4CF9-8D5B-794FA6EF58B1}" srcOrd="0" destOrd="0" presId="urn:microsoft.com/office/officeart/2005/8/layout/orgChart1"/>
    <dgm:cxn modelId="{255CC00C-A936-4CD6-AE8A-BAB81F6DFCCF}" type="presParOf" srcId="{FBA10532-882B-48DF-BE23-2340BC7BB9DB}" destId="{F42AB983-F443-4193-9BDB-28913877CA33}" srcOrd="1" destOrd="0" presId="urn:microsoft.com/office/officeart/2005/8/layout/orgChart1"/>
    <dgm:cxn modelId="{B3AFC33C-800D-4645-8E37-BFED5782527F}" type="presParOf" srcId="{1B18DAFD-AA45-44D4-BDAE-9B1D943ED8F3}" destId="{C892FF47-744F-42D2-A13F-B74D4905BE16}" srcOrd="1" destOrd="0" presId="urn:microsoft.com/office/officeart/2005/8/layout/orgChart1"/>
    <dgm:cxn modelId="{7BE2FA87-93CB-4D6E-96FF-8D4EBEC3ACE4}" type="presParOf" srcId="{1B18DAFD-AA45-44D4-BDAE-9B1D943ED8F3}" destId="{1DB8588C-A399-411B-935A-864C90ADAEEA}" srcOrd="2" destOrd="0" presId="urn:microsoft.com/office/officeart/2005/8/layout/orgChart1"/>
    <dgm:cxn modelId="{88FBA502-3A96-46D2-9A5F-A550CE0C57D9}" type="presParOf" srcId="{D025830C-53B7-498D-A229-F11033F8E6C8}" destId="{1D873D4A-729F-4439-A7FB-ED1641E67916}" srcOrd="2" destOrd="0" presId="urn:microsoft.com/office/officeart/2005/8/layout/orgChart1"/>
    <dgm:cxn modelId="{057860AB-99DA-44FD-8B6C-BC73B58DDB68}" type="presParOf" srcId="{D025830C-53B7-498D-A229-F11033F8E6C8}" destId="{20EEF99F-AA5E-4C26-B1FA-FD684A7E0204}" srcOrd="3" destOrd="0" presId="urn:microsoft.com/office/officeart/2005/8/layout/orgChart1"/>
    <dgm:cxn modelId="{2AFA84E3-E7CE-4F59-AEAA-B1D3DD87AA67}" type="presParOf" srcId="{20EEF99F-AA5E-4C26-B1FA-FD684A7E0204}" destId="{930B9FB5-C81B-4667-89EE-8D096FD0CFDB}" srcOrd="0" destOrd="0" presId="urn:microsoft.com/office/officeart/2005/8/layout/orgChart1"/>
    <dgm:cxn modelId="{825B6F31-3CAA-4CD9-BF99-44310AEADF54}" type="presParOf" srcId="{930B9FB5-C81B-4667-89EE-8D096FD0CFDB}" destId="{FB38089E-5E81-440B-88D3-CE34AB0910A2}" srcOrd="0" destOrd="0" presId="urn:microsoft.com/office/officeart/2005/8/layout/orgChart1"/>
    <dgm:cxn modelId="{0F87834C-1C5F-4CB0-BD6C-4CEFB9B1BB6F}" type="presParOf" srcId="{930B9FB5-C81B-4667-89EE-8D096FD0CFDB}" destId="{32D32300-23B7-452A-866B-897F6051A4FF}" srcOrd="1" destOrd="0" presId="urn:microsoft.com/office/officeart/2005/8/layout/orgChart1"/>
    <dgm:cxn modelId="{4648B241-2742-4C9B-863D-7DA8363A5B23}" type="presParOf" srcId="{20EEF99F-AA5E-4C26-B1FA-FD684A7E0204}" destId="{D352C5D3-981D-4EF1-9EFA-385727812608}" srcOrd="1" destOrd="0" presId="urn:microsoft.com/office/officeart/2005/8/layout/orgChart1"/>
    <dgm:cxn modelId="{0666A8AD-6748-4169-A014-09765336C673}" type="presParOf" srcId="{20EEF99F-AA5E-4C26-B1FA-FD684A7E0204}" destId="{04F13726-54BC-47BD-8E01-2E633E94B4F8}" srcOrd="2" destOrd="0" presId="urn:microsoft.com/office/officeart/2005/8/layout/orgChart1"/>
    <dgm:cxn modelId="{A26BEB54-5AE3-4B4B-846E-871BE348EE82}" type="presParOf" srcId="{44FC5614-BDD0-4AE3-88EC-D0D4B77176EB}" destId="{5C54C24C-B369-4E57-9DE5-CDECF8CCE1D5}" srcOrd="2" destOrd="0" presId="urn:microsoft.com/office/officeart/2005/8/layout/orgChart1"/>
    <dgm:cxn modelId="{4E5092D0-5EE3-422C-B85B-64E4AD8634CB}" type="presParOf" srcId="{2326446C-2BE9-4C56-BB8B-5C4D38AA189A}" destId="{4E3392F8-9093-4696-A091-F9EEA40B4A63}" srcOrd="4" destOrd="0" presId="urn:microsoft.com/office/officeart/2005/8/layout/orgChart1"/>
    <dgm:cxn modelId="{7E16EAB2-E245-4C87-B4D4-CBB139D75CC9}" type="presParOf" srcId="{2326446C-2BE9-4C56-BB8B-5C4D38AA189A}" destId="{38B0F786-5975-4897-BA8D-4358A15376E6}" srcOrd="5" destOrd="0" presId="urn:microsoft.com/office/officeart/2005/8/layout/orgChart1"/>
    <dgm:cxn modelId="{EFAE72AF-D846-490C-9F70-3D9BFB9C736E}" type="presParOf" srcId="{38B0F786-5975-4897-BA8D-4358A15376E6}" destId="{EE9D702C-3D58-44E0-AE7B-B128F58CEB24}" srcOrd="0" destOrd="0" presId="urn:microsoft.com/office/officeart/2005/8/layout/orgChart1"/>
    <dgm:cxn modelId="{95F65BEA-0084-49E8-B991-B90CA1D513F1}" type="presParOf" srcId="{EE9D702C-3D58-44E0-AE7B-B128F58CEB24}" destId="{3CD708F7-9B2A-4123-ABB6-43196751A829}" srcOrd="0" destOrd="0" presId="urn:microsoft.com/office/officeart/2005/8/layout/orgChart1"/>
    <dgm:cxn modelId="{EA593FE1-BB89-4EA1-AD01-6B316F59052F}" type="presParOf" srcId="{EE9D702C-3D58-44E0-AE7B-B128F58CEB24}" destId="{9ED3A06E-9CF2-4A89-9EB1-54F7AC627234}" srcOrd="1" destOrd="0" presId="urn:microsoft.com/office/officeart/2005/8/layout/orgChart1"/>
    <dgm:cxn modelId="{D40095E0-2E82-40A4-B422-356016CB29EF}" type="presParOf" srcId="{38B0F786-5975-4897-BA8D-4358A15376E6}" destId="{84F823CD-5240-4397-9C06-44BA7DF5529F}" srcOrd="1" destOrd="0" presId="urn:microsoft.com/office/officeart/2005/8/layout/orgChart1"/>
    <dgm:cxn modelId="{F8D2426E-6F82-468D-A076-F3F6160869D9}" type="presParOf" srcId="{84F823CD-5240-4397-9C06-44BA7DF5529F}" destId="{D543EBD6-FA3D-4879-BF10-5F3B295E821D}" srcOrd="0" destOrd="0" presId="urn:microsoft.com/office/officeart/2005/8/layout/orgChart1"/>
    <dgm:cxn modelId="{40661330-98BF-4782-8974-82895F5B910F}" type="presParOf" srcId="{84F823CD-5240-4397-9C06-44BA7DF5529F}" destId="{DB832D83-9021-4B85-B070-EDA28BC0CDB2}" srcOrd="1" destOrd="0" presId="urn:microsoft.com/office/officeart/2005/8/layout/orgChart1"/>
    <dgm:cxn modelId="{2FEE8D25-D954-4325-9399-20776FD91AD5}" type="presParOf" srcId="{DB832D83-9021-4B85-B070-EDA28BC0CDB2}" destId="{B0E64D4B-9368-4598-A2B5-3C6D3A3F90F9}" srcOrd="0" destOrd="0" presId="urn:microsoft.com/office/officeart/2005/8/layout/orgChart1"/>
    <dgm:cxn modelId="{E3548430-7B13-4353-86FC-08A7D713F0B9}" type="presParOf" srcId="{B0E64D4B-9368-4598-A2B5-3C6D3A3F90F9}" destId="{596F0514-29BB-480E-9713-2F88CB9D0C5E}" srcOrd="0" destOrd="0" presId="urn:microsoft.com/office/officeart/2005/8/layout/orgChart1"/>
    <dgm:cxn modelId="{9E3DC471-9EA6-4FA8-A2BE-7568B9289F3F}" type="presParOf" srcId="{B0E64D4B-9368-4598-A2B5-3C6D3A3F90F9}" destId="{1CED70A2-F0CD-4484-ADCE-3FC29FF72661}" srcOrd="1" destOrd="0" presId="urn:microsoft.com/office/officeart/2005/8/layout/orgChart1"/>
    <dgm:cxn modelId="{867CF43E-12AB-4263-B843-1B89EBC37F74}" type="presParOf" srcId="{DB832D83-9021-4B85-B070-EDA28BC0CDB2}" destId="{83E87CDB-99DE-4811-B73A-1D285F4ADE94}" srcOrd="1" destOrd="0" presId="urn:microsoft.com/office/officeart/2005/8/layout/orgChart1"/>
    <dgm:cxn modelId="{9811C3D7-E6AC-449D-B305-E93632F043E8}" type="presParOf" srcId="{DB832D83-9021-4B85-B070-EDA28BC0CDB2}" destId="{3E1C15FE-CCD9-491C-845B-70D6D7776B1D}" srcOrd="2" destOrd="0" presId="urn:microsoft.com/office/officeart/2005/8/layout/orgChart1"/>
    <dgm:cxn modelId="{C9258AF9-F29B-4637-9204-9E3AE2F50177}" type="presParOf" srcId="{84F823CD-5240-4397-9C06-44BA7DF5529F}" destId="{D5F6EEC9-01CD-4B4A-BE3B-2CB04E37B5E0}" srcOrd="2" destOrd="0" presId="urn:microsoft.com/office/officeart/2005/8/layout/orgChart1"/>
    <dgm:cxn modelId="{79068762-0598-4128-B90F-17BC55C6E9AB}" type="presParOf" srcId="{84F823CD-5240-4397-9C06-44BA7DF5529F}" destId="{76D3EBD0-C099-473D-A4B1-6105ADDFB3C7}" srcOrd="3" destOrd="0" presId="urn:microsoft.com/office/officeart/2005/8/layout/orgChart1"/>
    <dgm:cxn modelId="{224B9695-B97D-48E4-B227-6622384ADB41}" type="presParOf" srcId="{76D3EBD0-C099-473D-A4B1-6105ADDFB3C7}" destId="{0380AA90-2195-4B3E-82EB-9646D777AA2F}" srcOrd="0" destOrd="0" presId="urn:microsoft.com/office/officeart/2005/8/layout/orgChart1"/>
    <dgm:cxn modelId="{076A2FDA-E81F-4228-998D-605D86413689}" type="presParOf" srcId="{0380AA90-2195-4B3E-82EB-9646D777AA2F}" destId="{7AB84253-1109-406F-B5FA-8893D423590B}" srcOrd="0" destOrd="0" presId="urn:microsoft.com/office/officeart/2005/8/layout/orgChart1"/>
    <dgm:cxn modelId="{2875140C-A6BE-4B6D-83FE-C5533EE02F23}" type="presParOf" srcId="{0380AA90-2195-4B3E-82EB-9646D777AA2F}" destId="{B8F1C195-57EF-4535-8C00-5EA7105F0732}" srcOrd="1" destOrd="0" presId="urn:microsoft.com/office/officeart/2005/8/layout/orgChart1"/>
    <dgm:cxn modelId="{32CC33BF-CA82-4B43-B731-B88C42487221}" type="presParOf" srcId="{76D3EBD0-C099-473D-A4B1-6105ADDFB3C7}" destId="{0B2FC694-628D-4D5C-9D1A-CDD91E9CFD60}" srcOrd="1" destOrd="0" presId="urn:microsoft.com/office/officeart/2005/8/layout/orgChart1"/>
    <dgm:cxn modelId="{64FA0632-C679-4592-BB73-6415C94F5C15}" type="presParOf" srcId="{76D3EBD0-C099-473D-A4B1-6105ADDFB3C7}" destId="{32080B22-E914-46AB-B714-0205EA979ECB}" srcOrd="2" destOrd="0" presId="urn:microsoft.com/office/officeart/2005/8/layout/orgChart1"/>
    <dgm:cxn modelId="{9737FB03-F702-447D-86FD-7DE84E0BC1EB}" type="presParOf" srcId="{38B0F786-5975-4897-BA8D-4358A15376E6}" destId="{81D226DD-F4F4-48DF-86F2-5A6FBA6FAADB}" srcOrd="2" destOrd="0" presId="urn:microsoft.com/office/officeart/2005/8/layout/orgChart1"/>
    <dgm:cxn modelId="{688D94DA-45EB-4CCB-8827-05FAB0D6841D}" type="presParOf" srcId="{2326446C-2BE9-4C56-BB8B-5C4D38AA189A}" destId="{62B5C113-B1D0-4E5F-966A-5B8266C01B1E}" srcOrd="6" destOrd="0" presId="urn:microsoft.com/office/officeart/2005/8/layout/orgChart1"/>
    <dgm:cxn modelId="{24170115-BF82-41E0-B007-B8F02E6173BC}" type="presParOf" srcId="{2326446C-2BE9-4C56-BB8B-5C4D38AA189A}" destId="{DC77E108-1DBE-42AE-B1E1-F7C6E7F97552}" srcOrd="7" destOrd="0" presId="urn:microsoft.com/office/officeart/2005/8/layout/orgChart1"/>
    <dgm:cxn modelId="{6750259D-53FF-42BA-8A15-45B2C4435BB5}" type="presParOf" srcId="{DC77E108-1DBE-42AE-B1E1-F7C6E7F97552}" destId="{B8ED40DD-970E-4510-B02D-3C00C84B6659}" srcOrd="0" destOrd="0" presId="urn:microsoft.com/office/officeart/2005/8/layout/orgChart1"/>
    <dgm:cxn modelId="{1AC9AD7D-38BB-45C8-A51D-1B6E95EC2D64}" type="presParOf" srcId="{B8ED40DD-970E-4510-B02D-3C00C84B6659}" destId="{93F9500D-1499-4870-8329-B2301451CCB1}" srcOrd="0" destOrd="0" presId="urn:microsoft.com/office/officeart/2005/8/layout/orgChart1"/>
    <dgm:cxn modelId="{A72D5EE1-5AFE-4D34-9F77-B810F7E27E93}" type="presParOf" srcId="{B8ED40DD-970E-4510-B02D-3C00C84B6659}" destId="{FE99563B-A027-41FC-9DF1-B3D2EE1942BD}" srcOrd="1" destOrd="0" presId="urn:microsoft.com/office/officeart/2005/8/layout/orgChart1"/>
    <dgm:cxn modelId="{93540D86-9408-40CE-84E3-875C22073D3F}" type="presParOf" srcId="{DC77E108-1DBE-42AE-B1E1-F7C6E7F97552}" destId="{106A4532-FC56-44F9-BDB2-202E958638A8}" srcOrd="1" destOrd="0" presId="urn:microsoft.com/office/officeart/2005/8/layout/orgChart1"/>
    <dgm:cxn modelId="{622EF4C5-376B-4AFA-92B0-8D33E3145FC6}" type="presParOf" srcId="{DC77E108-1DBE-42AE-B1E1-F7C6E7F97552}" destId="{E1E81E11-8946-46E4-BA94-8184BEC9CEC6}" srcOrd="2" destOrd="0" presId="urn:microsoft.com/office/officeart/2005/8/layout/orgChart1"/>
    <dgm:cxn modelId="{8562F841-3647-4DFF-B950-B7FDA49446BC}" type="presParOf" srcId="{51BB0873-EC8C-4C98-B395-3C9BF66A56C5}" destId="{8C94EA38-C5A7-4A86-9043-BC1B0619820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F17B1-8E07-4DA3-9F08-F0115E93638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1E88110-EAA9-4789-9CEC-0A9DC803B51C}">
      <dgm:prSet phldrT="[Text]"/>
      <dgm:spPr>
        <a:solidFill>
          <a:schemeClr val="accent6">
            <a:lumMod val="20000"/>
            <a:lumOff val="80000"/>
          </a:schemeClr>
        </a:solidFill>
      </dgm:spPr>
      <dgm:t>
        <a:bodyPr/>
        <a:lstStyle/>
        <a:p>
          <a:r>
            <a:rPr lang="en-US" dirty="0" smtClean="0">
              <a:solidFill>
                <a:schemeClr val="tx1"/>
              </a:solidFill>
            </a:rPr>
            <a:t>New Infections</a:t>
          </a:r>
          <a:endParaRPr lang="en-US" dirty="0">
            <a:solidFill>
              <a:schemeClr val="tx1"/>
            </a:solidFill>
          </a:endParaRPr>
        </a:p>
      </dgm:t>
    </dgm:pt>
    <dgm:pt modelId="{EA57DD9D-E57F-4B17-970F-8945CD5C41B9}" type="parTrans" cxnId="{606C0B63-A2EF-4804-9D88-7AA4C05BDD3A}">
      <dgm:prSet/>
      <dgm:spPr/>
      <dgm:t>
        <a:bodyPr/>
        <a:lstStyle/>
        <a:p>
          <a:endParaRPr lang="en-US"/>
        </a:p>
      </dgm:t>
    </dgm:pt>
    <dgm:pt modelId="{2B00FFC8-C73B-4ECF-93D0-EB626012C8D7}" type="sibTrans" cxnId="{606C0B63-A2EF-4804-9D88-7AA4C05BDD3A}">
      <dgm:prSet/>
      <dgm:spPr>
        <a:solidFill>
          <a:schemeClr val="accent2">
            <a:lumMod val="60000"/>
            <a:lumOff val="40000"/>
          </a:schemeClr>
        </a:solidFill>
      </dgm:spPr>
      <dgm:t>
        <a:bodyPr/>
        <a:lstStyle/>
        <a:p>
          <a:endParaRPr lang="en-US"/>
        </a:p>
      </dgm:t>
    </dgm:pt>
    <dgm:pt modelId="{3DFDF028-E130-4B61-A72D-F0E32521BD66}">
      <dgm:prSet phldrT="[Text]"/>
      <dgm:spPr>
        <a:solidFill>
          <a:schemeClr val="accent6">
            <a:lumMod val="20000"/>
            <a:lumOff val="80000"/>
          </a:schemeClr>
        </a:solidFill>
      </dgm:spPr>
      <dgm:t>
        <a:bodyPr/>
        <a:lstStyle/>
        <a:p>
          <a:r>
            <a:rPr lang="en-US" dirty="0" smtClean="0">
              <a:solidFill>
                <a:schemeClr val="tx1"/>
              </a:solidFill>
            </a:rPr>
            <a:t>&gt;500</a:t>
          </a:r>
          <a:endParaRPr lang="en-US" dirty="0">
            <a:solidFill>
              <a:schemeClr val="tx1"/>
            </a:solidFill>
          </a:endParaRPr>
        </a:p>
      </dgm:t>
    </dgm:pt>
    <dgm:pt modelId="{BB7C1EDC-01AE-4963-9DAF-7885ECBF27A8}" type="parTrans" cxnId="{18949170-CB15-4946-A3DA-725F8ED2FD61}">
      <dgm:prSet/>
      <dgm:spPr/>
      <dgm:t>
        <a:bodyPr/>
        <a:lstStyle/>
        <a:p>
          <a:endParaRPr lang="en-US"/>
        </a:p>
      </dgm:t>
    </dgm:pt>
    <dgm:pt modelId="{65F1F16F-1A70-4CEC-847D-6787C5CA6D0A}" type="sibTrans" cxnId="{18949170-CB15-4946-A3DA-725F8ED2FD61}">
      <dgm:prSet/>
      <dgm:spPr>
        <a:solidFill>
          <a:schemeClr val="accent2">
            <a:lumMod val="60000"/>
            <a:lumOff val="40000"/>
          </a:schemeClr>
        </a:solidFill>
      </dgm:spPr>
      <dgm:t>
        <a:bodyPr/>
        <a:lstStyle/>
        <a:p>
          <a:endParaRPr lang="en-US"/>
        </a:p>
      </dgm:t>
    </dgm:pt>
    <dgm:pt modelId="{9E81CA76-B483-44A4-ACA8-B5AD3ED109AA}">
      <dgm:prSet phldrT="[Text]"/>
      <dgm:spPr>
        <a:solidFill>
          <a:schemeClr val="accent6">
            <a:lumMod val="20000"/>
            <a:lumOff val="80000"/>
          </a:schemeClr>
        </a:solidFill>
      </dgm:spPr>
      <dgm:t>
        <a:bodyPr/>
        <a:lstStyle/>
        <a:p>
          <a:r>
            <a:rPr lang="en-US" dirty="0" smtClean="0">
              <a:solidFill>
                <a:schemeClr val="tx1"/>
              </a:solidFill>
            </a:rPr>
            <a:t>350-499</a:t>
          </a:r>
          <a:endParaRPr lang="en-US" dirty="0">
            <a:solidFill>
              <a:schemeClr val="tx1"/>
            </a:solidFill>
          </a:endParaRPr>
        </a:p>
      </dgm:t>
    </dgm:pt>
    <dgm:pt modelId="{AE0442C0-F1A9-490A-B672-1FDA3CFDDD48}" type="parTrans" cxnId="{013C8DA8-F7AB-4A96-AC17-19559EAE8D7E}">
      <dgm:prSet/>
      <dgm:spPr/>
      <dgm:t>
        <a:bodyPr/>
        <a:lstStyle/>
        <a:p>
          <a:endParaRPr lang="en-US"/>
        </a:p>
      </dgm:t>
    </dgm:pt>
    <dgm:pt modelId="{B81863B8-9448-4511-B8F2-325253C19088}" type="sibTrans" cxnId="{013C8DA8-F7AB-4A96-AC17-19559EAE8D7E}">
      <dgm:prSet/>
      <dgm:spPr>
        <a:solidFill>
          <a:schemeClr val="accent2">
            <a:lumMod val="60000"/>
            <a:lumOff val="40000"/>
          </a:schemeClr>
        </a:solidFill>
      </dgm:spPr>
      <dgm:t>
        <a:bodyPr/>
        <a:lstStyle/>
        <a:p>
          <a:endParaRPr lang="en-US"/>
        </a:p>
      </dgm:t>
    </dgm:pt>
    <dgm:pt modelId="{E2F5B84E-533A-49EA-82D6-487F3F877F68}">
      <dgm:prSet/>
      <dgm:spPr>
        <a:solidFill>
          <a:schemeClr val="accent6">
            <a:lumMod val="20000"/>
            <a:lumOff val="80000"/>
          </a:schemeClr>
        </a:solidFill>
      </dgm:spPr>
      <dgm:t>
        <a:bodyPr/>
        <a:lstStyle/>
        <a:p>
          <a:r>
            <a:rPr lang="en-US" dirty="0" smtClean="0">
              <a:solidFill>
                <a:schemeClr val="tx1"/>
              </a:solidFill>
            </a:rPr>
            <a:t>250-349</a:t>
          </a:r>
          <a:endParaRPr lang="en-US" dirty="0">
            <a:solidFill>
              <a:schemeClr val="tx1"/>
            </a:solidFill>
          </a:endParaRPr>
        </a:p>
      </dgm:t>
    </dgm:pt>
    <dgm:pt modelId="{377C9ABA-C794-4CCA-83F3-BE70B14D74BB}" type="parTrans" cxnId="{F3B0EFB7-646D-43F8-85B2-4EDB9EEC5642}">
      <dgm:prSet/>
      <dgm:spPr/>
      <dgm:t>
        <a:bodyPr/>
        <a:lstStyle/>
        <a:p>
          <a:endParaRPr lang="en-US"/>
        </a:p>
      </dgm:t>
    </dgm:pt>
    <dgm:pt modelId="{0AAB5567-6098-4147-9E3C-03033BD243A9}" type="sibTrans" cxnId="{F3B0EFB7-646D-43F8-85B2-4EDB9EEC5642}">
      <dgm:prSet/>
      <dgm:spPr>
        <a:solidFill>
          <a:schemeClr val="accent2">
            <a:lumMod val="60000"/>
            <a:lumOff val="40000"/>
          </a:schemeClr>
        </a:solidFill>
      </dgm:spPr>
      <dgm:t>
        <a:bodyPr/>
        <a:lstStyle/>
        <a:p>
          <a:endParaRPr lang="en-US"/>
        </a:p>
      </dgm:t>
    </dgm:pt>
    <dgm:pt modelId="{2A187480-7667-4364-BDE6-09AC85995827}">
      <dgm:prSet/>
      <dgm:spPr>
        <a:solidFill>
          <a:schemeClr val="accent6">
            <a:lumMod val="20000"/>
            <a:lumOff val="80000"/>
          </a:schemeClr>
        </a:solidFill>
      </dgm:spPr>
      <dgm:t>
        <a:bodyPr/>
        <a:lstStyle/>
        <a:p>
          <a:r>
            <a:rPr lang="en-US" dirty="0" smtClean="0">
              <a:solidFill>
                <a:schemeClr val="tx1"/>
              </a:solidFill>
            </a:rPr>
            <a:t>200-249</a:t>
          </a:r>
          <a:endParaRPr lang="en-US" dirty="0">
            <a:solidFill>
              <a:schemeClr val="tx1"/>
            </a:solidFill>
          </a:endParaRPr>
        </a:p>
      </dgm:t>
    </dgm:pt>
    <dgm:pt modelId="{C305A231-DC5B-4D0C-861F-0B4AE29E77D1}" type="parTrans" cxnId="{593CA4F8-2ABB-4D63-9105-02894CA26FC6}">
      <dgm:prSet/>
      <dgm:spPr/>
      <dgm:t>
        <a:bodyPr/>
        <a:lstStyle/>
        <a:p>
          <a:endParaRPr lang="en-US"/>
        </a:p>
      </dgm:t>
    </dgm:pt>
    <dgm:pt modelId="{D3A698C9-AEB2-4811-B6EE-3A94A35328D5}" type="sibTrans" cxnId="{593CA4F8-2ABB-4D63-9105-02894CA26FC6}">
      <dgm:prSet/>
      <dgm:spPr>
        <a:solidFill>
          <a:schemeClr val="accent2">
            <a:lumMod val="60000"/>
            <a:lumOff val="40000"/>
          </a:schemeClr>
        </a:solidFill>
      </dgm:spPr>
      <dgm:t>
        <a:bodyPr/>
        <a:lstStyle/>
        <a:p>
          <a:endParaRPr lang="en-US"/>
        </a:p>
      </dgm:t>
    </dgm:pt>
    <dgm:pt modelId="{4ABB845A-EE40-48A0-8304-CCD6649C3A86}">
      <dgm:prSet/>
      <dgm:spPr>
        <a:solidFill>
          <a:schemeClr val="accent6">
            <a:lumMod val="20000"/>
            <a:lumOff val="80000"/>
          </a:schemeClr>
        </a:solidFill>
      </dgm:spPr>
      <dgm:t>
        <a:bodyPr/>
        <a:lstStyle/>
        <a:p>
          <a:r>
            <a:rPr lang="en-US" dirty="0" smtClean="0">
              <a:solidFill>
                <a:schemeClr val="tx1"/>
              </a:solidFill>
            </a:rPr>
            <a:t>100-199</a:t>
          </a:r>
          <a:endParaRPr lang="en-US" dirty="0">
            <a:solidFill>
              <a:schemeClr val="tx1"/>
            </a:solidFill>
          </a:endParaRPr>
        </a:p>
      </dgm:t>
    </dgm:pt>
    <dgm:pt modelId="{F1974FAB-9245-4BD9-9FDD-FEAC86CC30BC}" type="parTrans" cxnId="{2E279868-2FB9-4D44-85CB-8C3462666758}">
      <dgm:prSet/>
      <dgm:spPr/>
      <dgm:t>
        <a:bodyPr/>
        <a:lstStyle/>
        <a:p>
          <a:endParaRPr lang="en-US"/>
        </a:p>
      </dgm:t>
    </dgm:pt>
    <dgm:pt modelId="{F95615E2-5D00-4FD1-9E60-B8C96C9F00AB}" type="sibTrans" cxnId="{2E279868-2FB9-4D44-85CB-8C3462666758}">
      <dgm:prSet/>
      <dgm:spPr>
        <a:solidFill>
          <a:schemeClr val="accent2">
            <a:lumMod val="60000"/>
            <a:lumOff val="40000"/>
          </a:schemeClr>
        </a:solidFill>
      </dgm:spPr>
      <dgm:t>
        <a:bodyPr/>
        <a:lstStyle/>
        <a:p>
          <a:endParaRPr lang="en-US"/>
        </a:p>
      </dgm:t>
    </dgm:pt>
    <dgm:pt modelId="{D47CEB96-FCCD-482C-B049-081020FFA64D}">
      <dgm:prSet/>
      <dgm:spPr>
        <a:solidFill>
          <a:schemeClr val="accent6">
            <a:lumMod val="20000"/>
            <a:lumOff val="80000"/>
          </a:schemeClr>
        </a:solidFill>
      </dgm:spPr>
      <dgm:t>
        <a:bodyPr/>
        <a:lstStyle/>
        <a:p>
          <a:r>
            <a:rPr lang="en-US" dirty="0" smtClean="0">
              <a:solidFill>
                <a:schemeClr val="tx1"/>
              </a:solidFill>
            </a:rPr>
            <a:t>50-99</a:t>
          </a:r>
          <a:endParaRPr lang="en-US" dirty="0">
            <a:solidFill>
              <a:schemeClr val="tx1"/>
            </a:solidFill>
          </a:endParaRPr>
        </a:p>
      </dgm:t>
    </dgm:pt>
    <dgm:pt modelId="{B2E09DA9-52A1-4919-9500-3AADF5010A6A}" type="parTrans" cxnId="{4A16389D-A183-4192-B2A6-278A9BEC8D51}">
      <dgm:prSet/>
      <dgm:spPr/>
      <dgm:t>
        <a:bodyPr/>
        <a:lstStyle/>
        <a:p>
          <a:endParaRPr lang="en-US"/>
        </a:p>
      </dgm:t>
    </dgm:pt>
    <dgm:pt modelId="{3C56A269-AB88-4F4F-A107-8A82892EF4E4}" type="sibTrans" cxnId="{4A16389D-A183-4192-B2A6-278A9BEC8D51}">
      <dgm:prSet/>
      <dgm:spPr>
        <a:solidFill>
          <a:schemeClr val="accent2">
            <a:lumMod val="60000"/>
            <a:lumOff val="40000"/>
          </a:schemeClr>
        </a:solidFill>
      </dgm:spPr>
      <dgm:t>
        <a:bodyPr/>
        <a:lstStyle/>
        <a:p>
          <a:endParaRPr lang="en-US"/>
        </a:p>
      </dgm:t>
    </dgm:pt>
    <dgm:pt modelId="{D6526F02-43FB-4EB7-B1B2-E8C53AD075E6}">
      <dgm:prSet/>
      <dgm:spPr>
        <a:solidFill>
          <a:schemeClr val="accent6">
            <a:lumMod val="20000"/>
            <a:lumOff val="80000"/>
          </a:schemeClr>
        </a:solidFill>
      </dgm:spPr>
      <dgm:t>
        <a:bodyPr/>
        <a:lstStyle/>
        <a:p>
          <a:r>
            <a:rPr lang="en-US" dirty="0" smtClean="0">
              <a:solidFill>
                <a:schemeClr val="tx1"/>
              </a:solidFill>
            </a:rPr>
            <a:t>&lt;50</a:t>
          </a:r>
          <a:endParaRPr lang="en-US" dirty="0">
            <a:solidFill>
              <a:schemeClr val="tx1"/>
            </a:solidFill>
          </a:endParaRPr>
        </a:p>
      </dgm:t>
    </dgm:pt>
    <dgm:pt modelId="{8F72003E-6196-40DC-8AB3-767441BD22BD}" type="parTrans" cxnId="{B02B1DB8-A910-461F-BF8C-3B991CB4112F}">
      <dgm:prSet/>
      <dgm:spPr/>
      <dgm:t>
        <a:bodyPr/>
        <a:lstStyle/>
        <a:p>
          <a:endParaRPr lang="en-US"/>
        </a:p>
      </dgm:t>
    </dgm:pt>
    <dgm:pt modelId="{F4DF2B0D-2AE9-47DC-8D28-0B3E21CB2CAA}" type="sibTrans" cxnId="{B02B1DB8-A910-461F-BF8C-3B991CB4112F}">
      <dgm:prSet/>
      <dgm:spPr/>
      <dgm:t>
        <a:bodyPr/>
        <a:lstStyle/>
        <a:p>
          <a:endParaRPr lang="en-US"/>
        </a:p>
      </dgm:t>
    </dgm:pt>
    <dgm:pt modelId="{B4528FA5-CAED-4C46-AB1B-56C1B581996F}" type="pres">
      <dgm:prSet presAssocID="{395F17B1-8E07-4DA3-9F08-F0115E936382}" presName="linearFlow" presStyleCnt="0">
        <dgm:presLayoutVars>
          <dgm:resizeHandles val="exact"/>
        </dgm:presLayoutVars>
      </dgm:prSet>
      <dgm:spPr/>
      <dgm:t>
        <a:bodyPr/>
        <a:lstStyle/>
        <a:p>
          <a:endParaRPr lang="en-US"/>
        </a:p>
      </dgm:t>
    </dgm:pt>
    <dgm:pt modelId="{4A494373-1324-425C-9033-5D30B20D1F4F}" type="pres">
      <dgm:prSet presAssocID="{C1E88110-EAA9-4789-9CEC-0A9DC803B51C}" presName="node" presStyleLbl="node1" presStyleIdx="0" presStyleCnt="8">
        <dgm:presLayoutVars>
          <dgm:bulletEnabled val="1"/>
        </dgm:presLayoutVars>
      </dgm:prSet>
      <dgm:spPr/>
      <dgm:t>
        <a:bodyPr/>
        <a:lstStyle/>
        <a:p>
          <a:endParaRPr lang="en-US"/>
        </a:p>
      </dgm:t>
    </dgm:pt>
    <dgm:pt modelId="{447D0B9E-2494-4DAA-84D5-4946802177A8}" type="pres">
      <dgm:prSet presAssocID="{2B00FFC8-C73B-4ECF-93D0-EB626012C8D7}" presName="sibTrans" presStyleLbl="sibTrans2D1" presStyleIdx="0" presStyleCnt="7"/>
      <dgm:spPr/>
      <dgm:t>
        <a:bodyPr/>
        <a:lstStyle/>
        <a:p>
          <a:endParaRPr lang="en-US"/>
        </a:p>
      </dgm:t>
    </dgm:pt>
    <dgm:pt modelId="{253763AB-1B8D-46B8-B13F-7E22220BB004}" type="pres">
      <dgm:prSet presAssocID="{2B00FFC8-C73B-4ECF-93D0-EB626012C8D7}" presName="connectorText" presStyleLbl="sibTrans2D1" presStyleIdx="0" presStyleCnt="7"/>
      <dgm:spPr/>
      <dgm:t>
        <a:bodyPr/>
        <a:lstStyle/>
        <a:p>
          <a:endParaRPr lang="en-US"/>
        </a:p>
      </dgm:t>
    </dgm:pt>
    <dgm:pt modelId="{1A0B578D-E02A-4CC7-979B-814B5BC31B2D}" type="pres">
      <dgm:prSet presAssocID="{3DFDF028-E130-4B61-A72D-F0E32521BD66}" presName="node" presStyleLbl="node1" presStyleIdx="1" presStyleCnt="8">
        <dgm:presLayoutVars>
          <dgm:bulletEnabled val="1"/>
        </dgm:presLayoutVars>
      </dgm:prSet>
      <dgm:spPr/>
      <dgm:t>
        <a:bodyPr/>
        <a:lstStyle/>
        <a:p>
          <a:endParaRPr lang="en-US"/>
        </a:p>
      </dgm:t>
    </dgm:pt>
    <dgm:pt modelId="{C7D05ACD-2FB6-4B39-B6C8-53475A350A4A}" type="pres">
      <dgm:prSet presAssocID="{65F1F16F-1A70-4CEC-847D-6787C5CA6D0A}" presName="sibTrans" presStyleLbl="sibTrans2D1" presStyleIdx="1" presStyleCnt="7"/>
      <dgm:spPr/>
      <dgm:t>
        <a:bodyPr/>
        <a:lstStyle/>
        <a:p>
          <a:endParaRPr lang="en-US"/>
        </a:p>
      </dgm:t>
    </dgm:pt>
    <dgm:pt modelId="{3D54F3FE-7B3B-4347-91B1-184F305A62D2}" type="pres">
      <dgm:prSet presAssocID="{65F1F16F-1A70-4CEC-847D-6787C5CA6D0A}" presName="connectorText" presStyleLbl="sibTrans2D1" presStyleIdx="1" presStyleCnt="7"/>
      <dgm:spPr/>
      <dgm:t>
        <a:bodyPr/>
        <a:lstStyle/>
        <a:p>
          <a:endParaRPr lang="en-US"/>
        </a:p>
      </dgm:t>
    </dgm:pt>
    <dgm:pt modelId="{B1D50B3A-6D3E-46E9-8BBC-5B86CA3A910A}" type="pres">
      <dgm:prSet presAssocID="{9E81CA76-B483-44A4-ACA8-B5AD3ED109AA}" presName="node" presStyleLbl="node1" presStyleIdx="2" presStyleCnt="8">
        <dgm:presLayoutVars>
          <dgm:bulletEnabled val="1"/>
        </dgm:presLayoutVars>
      </dgm:prSet>
      <dgm:spPr/>
      <dgm:t>
        <a:bodyPr/>
        <a:lstStyle/>
        <a:p>
          <a:endParaRPr lang="en-US"/>
        </a:p>
      </dgm:t>
    </dgm:pt>
    <dgm:pt modelId="{A44BAB42-14C2-4A6C-A995-BDC4C4FD286B}" type="pres">
      <dgm:prSet presAssocID="{B81863B8-9448-4511-B8F2-325253C19088}" presName="sibTrans" presStyleLbl="sibTrans2D1" presStyleIdx="2" presStyleCnt="7"/>
      <dgm:spPr/>
      <dgm:t>
        <a:bodyPr/>
        <a:lstStyle/>
        <a:p>
          <a:endParaRPr lang="en-US"/>
        </a:p>
      </dgm:t>
    </dgm:pt>
    <dgm:pt modelId="{C2DDBA06-4890-496C-8992-002A96A7CA8F}" type="pres">
      <dgm:prSet presAssocID="{B81863B8-9448-4511-B8F2-325253C19088}" presName="connectorText" presStyleLbl="sibTrans2D1" presStyleIdx="2" presStyleCnt="7"/>
      <dgm:spPr/>
      <dgm:t>
        <a:bodyPr/>
        <a:lstStyle/>
        <a:p>
          <a:endParaRPr lang="en-US"/>
        </a:p>
      </dgm:t>
    </dgm:pt>
    <dgm:pt modelId="{115CF154-40CC-4310-8B35-C21CD753ACD7}" type="pres">
      <dgm:prSet presAssocID="{E2F5B84E-533A-49EA-82D6-487F3F877F68}" presName="node" presStyleLbl="node1" presStyleIdx="3" presStyleCnt="8">
        <dgm:presLayoutVars>
          <dgm:bulletEnabled val="1"/>
        </dgm:presLayoutVars>
      </dgm:prSet>
      <dgm:spPr/>
      <dgm:t>
        <a:bodyPr/>
        <a:lstStyle/>
        <a:p>
          <a:endParaRPr lang="en-US"/>
        </a:p>
      </dgm:t>
    </dgm:pt>
    <dgm:pt modelId="{453162A8-D69F-4503-8332-A0C392F669E9}" type="pres">
      <dgm:prSet presAssocID="{0AAB5567-6098-4147-9E3C-03033BD243A9}" presName="sibTrans" presStyleLbl="sibTrans2D1" presStyleIdx="3" presStyleCnt="7"/>
      <dgm:spPr/>
      <dgm:t>
        <a:bodyPr/>
        <a:lstStyle/>
        <a:p>
          <a:endParaRPr lang="en-US"/>
        </a:p>
      </dgm:t>
    </dgm:pt>
    <dgm:pt modelId="{B074CB11-0742-4C1F-B697-C7EBB3BFC674}" type="pres">
      <dgm:prSet presAssocID="{0AAB5567-6098-4147-9E3C-03033BD243A9}" presName="connectorText" presStyleLbl="sibTrans2D1" presStyleIdx="3" presStyleCnt="7"/>
      <dgm:spPr/>
      <dgm:t>
        <a:bodyPr/>
        <a:lstStyle/>
        <a:p>
          <a:endParaRPr lang="en-US"/>
        </a:p>
      </dgm:t>
    </dgm:pt>
    <dgm:pt modelId="{C879DA07-FF3C-4ACC-BAD2-464C78A69AA6}" type="pres">
      <dgm:prSet presAssocID="{2A187480-7667-4364-BDE6-09AC85995827}" presName="node" presStyleLbl="node1" presStyleIdx="4" presStyleCnt="8">
        <dgm:presLayoutVars>
          <dgm:bulletEnabled val="1"/>
        </dgm:presLayoutVars>
      </dgm:prSet>
      <dgm:spPr/>
      <dgm:t>
        <a:bodyPr/>
        <a:lstStyle/>
        <a:p>
          <a:endParaRPr lang="en-US"/>
        </a:p>
      </dgm:t>
    </dgm:pt>
    <dgm:pt modelId="{F77B5727-C0FA-46D4-B663-02227F2FDBF9}" type="pres">
      <dgm:prSet presAssocID="{D3A698C9-AEB2-4811-B6EE-3A94A35328D5}" presName="sibTrans" presStyleLbl="sibTrans2D1" presStyleIdx="4" presStyleCnt="7"/>
      <dgm:spPr/>
      <dgm:t>
        <a:bodyPr/>
        <a:lstStyle/>
        <a:p>
          <a:endParaRPr lang="en-US"/>
        </a:p>
      </dgm:t>
    </dgm:pt>
    <dgm:pt modelId="{B430D1C4-A56B-4722-8B2A-D7B69B53B908}" type="pres">
      <dgm:prSet presAssocID="{D3A698C9-AEB2-4811-B6EE-3A94A35328D5}" presName="connectorText" presStyleLbl="sibTrans2D1" presStyleIdx="4" presStyleCnt="7"/>
      <dgm:spPr/>
      <dgm:t>
        <a:bodyPr/>
        <a:lstStyle/>
        <a:p>
          <a:endParaRPr lang="en-US"/>
        </a:p>
      </dgm:t>
    </dgm:pt>
    <dgm:pt modelId="{C744544B-0F19-41D9-8EA4-7CE41E6F5BD9}" type="pres">
      <dgm:prSet presAssocID="{4ABB845A-EE40-48A0-8304-CCD6649C3A86}" presName="node" presStyleLbl="node1" presStyleIdx="5" presStyleCnt="8">
        <dgm:presLayoutVars>
          <dgm:bulletEnabled val="1"/>
        </dgm:presLayoutVars>
      </dgm:prSet>
      <dgm:spPr/>
      <dgm:t>
        <a:bodyPr/>
        <a:lstStyle/>
        <a:p>
          <a:endParaRPr lang="en-US"/>
        </a:p>
      </dgm:t>
    </dgm:pt>
    <dgm:pt modelId="{0A9E5038-9CFB-4F6B-85BC-8906A2769916}" type="pres">
      <dgm:prSet presAssocID="{F95615E2-5D00-4FD1-9E60-B8C96C9F00AB}" presName="sibTrans" presStyleLbl="sibTrans2D1" presStyleIdx="5" presStyleCnt="7"/>
      <dgm:spPr/>
      <dgm:t>
        <a:bodyPr/>
        <a:lstStyle/>
        <a:p>
          <a:endParaRPr lang="en-US"/>
        </a:p>
      </dgm:t>
    </dgm:pt>
    <dgm:pt modelId="{8F002D76-8FAF-4FA6-8759-ADD1F5DA981D}" type="pres">
      <dgm:prSet presAssocID="{F95615E2-5D00-4FD1-9E60-B8C96C9F00AB}" presName="connectorText" presStyleLbl="sibTrans2D1" presStyleIdx="5" presStyleCnt="7"/>
      <dgm:spPr/>
      <dgm:t>
        <a:bodyPr/>
        <a:lstStyle/>
        <a:p>
          <a:endParaRPr lang="en-US"/>
        </a:p>
      </dgm:t>
    </dgm:pt>
    <dgm:pt modelId="{798026F3-971E-4AC1-B458-C6F646BE2C5F}" type="pres">
      <dgm:prSet presAssocID="{D47CEB96-FCCD-482C-B049-081020FFA64D}" presName="node" presStyleLbl="node1" presStyleIdx="6" presStyleCnt="8">
        <dgm:presLayoutVars>
          <dgm:bulletEnabled val="1"/>
        </dgm:presLayoutVars>
      </dgm:prSet>
      <dgm:spPr/>
      <dgm:t>
        <a:bodyPr/>
        <a:lstStyle/>
        <a:p>
          <a:endParaRPr lang="en-US"/>
        </a:p>
      </dgm:t>
    </dgm:pt>
    <dgm:pt modelId="{90E37EA7-5B19-475A-A160-73067091B890}" type="pres">
      <dgm:prSet presAssocID="{3C56A269-AB88-4F4F-A107-8A82892EF4E4}" presName="sibTrans" presStyleLbl="sibTrans2D1" presStyleIdx="6" presStyleCnt="7"/>
      <dgm:spPr/>
      <dgm:t>
        <a:bodyPr/>
        <a:lstStyle/>
        <a:p>
          <a:endParaRPr lang="en-US"/>
        </a:p>
      </dgm:t>
    </dgm:pt>
    <dgm:pt modelId="{A4987115-61BE-43CF-9750-D48297AF0624}" type="pres">
      <dgm:prSet presAssocID="{3C56A269-AB88-4F4F-A107-8A82892EF4E4}" presName="connectorText" presStyleLbl="sibTrans2D1" presStyleIdx="6" presStyleCnt="7"/>
      <dgm:spPr/>
      <dgm:t>
        <a:bodyPr/>
        <a:lstStyle/>
        <a:p>
          <a:endParaRPr lang="en-US"/>
        </a:p>
      </dgm:t>
    </dgm:pt>
    <dgm:pt modelId="{763743A7-DCF5-4EFB-A1CE-472F8806A117}" type="pres">
      <dgm:prSet presAssocID="{D6526F02-43FB-4EB7-B1B2-E8C53AD075E6}" presName="node" presStyleLbl="node1" presStyleIdx="7" presStyleCnt="8">
        <dgm:presLayoutVars>
          <dgm:bulletEnabled val="1"/>
        </dgm:presLayoutVars>
      </dgm:prSet>
      <dgm:spPr/>
      <dgm:t>
        <a:bodyPr/>
        <a:lstStyle/>
        <a:p>
          <a:endParaRPr lang="en-US"/>
        </a:p>
      </dgm:t>
    </dgm:pt>
  </dgm:ptLst>
  <dgm:cxnLst>
    <dgm:cxn modelId="{13ADA1BD-53EA-494F-B41D-9D2C511BCC77}" type="presOf" srcId="{D3A698C9-AEB2-4811-B6EE-3A94A35328D5}" destId="{B430D1C4-A56B-4722-8B2A-D7B69B53B908}" srcOrd="1" destOrd="0" presId="urn:microsoft.com/office/officeart/2005/8/layout/process2"/>
    <dgm:cxn modelId="{E601C580-5060-4D9E-A70F-FF1B578B7E14}" type="presOf" srcId="{B81863B8-9448-4511-B8F2-325253C19088}" destId="{C2DDBA06-4890-496C-8992-002A96A7CA8F}" srcOrd="1" destOrd="0" presId="urn:microsoft.com/office/officeart/2005/8/layout/process2"/>
    <dgm:cxn modelId="{606C0B63-A2EF-4804-9D88-7AA4C05BDD3A}" srcId="{395F17B1-8E07-4DA3-9F08-F0115E936382}" destId="{C1E88110-EAA9-4789-9CEC-0A9DC803B51C}" srcOrd="0" destOrd="0" parTransId="{EA57DD9D-E57F-4B17-970F-8945CD5C41B9}" sibTransId="{2B00FFC8-C73B-4ECF-93D0-EB626012C8D7}"/>
    <dgm:cxn modelId="{5CCE7D69-AA52-4418-9190-1F9F07A42DD0}" type="presOf" srcId="{3C56A269-AB88-4F4F-A107-8A82892EF4E4}" destId="{90E37EA7-5B19-475A-A160-73067091B890}" srcOrd="0" destOrd="0" presId="urn:microsoft.com/office/officeart/2005/8/layout/process2"/>
    <dgm:cxn modelId="{593CA4F8-2ABB-4D63-9105-02894CA26FC6}" srcId="{395F17B1-8E07-4DA3-9F08-F0115E936382}" destId="{2A187480-7667-4364-BDE6-09AC85995827}" srcOrd="4" destOrd="0" parTransId="{C305A231-DC5B-4D0C-861F-0B4AE29E77D1}" sibTransId="{D3A698C9-AEB2-4811-B6EE-3A94A35328D5}"/>
    <dgm:cxn modelId="{21CC924C-B52E-4C67-AAB2-5AC444EAE7D0}" type="presOf" srcId="{3C56A269-AB88-4F4F-A107-8A82892EF4E4}" destId="{A4987115-61BE-43CF-9750-D48297AF0624}" srcOrd="1" destOrd="0" presId="urn:microsoft.com/office/officeart/2005/8/layout/process2"/>
    <dgm:cxn modelId="{6BC6A4D5-F38A-48CD-9FFA-267C671ADAB5}" type="presOf" srcId="{D6526F02-43FB-4EB7-B1B2-E8C53AD075E6}" destId="{763743A7-DCF5-4EFB-A1CE-472F8806A117}" srcOrd="0" destOrd="0" presId="urn:microsoft.com/office/officeart/2005/8/layout/process2"/>
    <dgm:cxn modelId="{013C8DA8-F7AB-4A96-AC17-19559EAE8D7E}" srcId="{395F17B1-8E07-4DA3-9F08-F0115E936382}" destId="{9E81CA76-B483-44A4-ACA8-B5AD3ED109AA}" srcOrd="2" destOrd="0" parTransId="{AE0442C0-F1A9-490A-B672-1FDA3CFDDD48}" sibTransId="{B81863B8-9448-4511-B8F2-325253C19088}"/>
    <dgm:cxn modelId="{0C14D18C-D1C7-4527-BE3C-258CDE446AC9}" type="presOf" srcId="{D47CEB96-FCCD-482C-B049-081020FFA64D}" destId="{798026F3-971E-4AC1-B458-C6F646BE2C5F}" srcOrd="0" destOrd="0" presId="urn:microsoft.com/office/officeart/2005/8/layout/process2"/>
    <dgm:cxn modelId="{18949170-CB15-4946-A3DA-725F8ED2FD61}" srcId="{395F17B1-8E07-4DA3-9F08-F0115E936382}" destId="{3DFDF028-E130-4B61-A72D-F0E32521BD66}" srcOrd="1" destOrd="0" parTransId="{BB7C1EDC-01AE-4963-9DAF-7885ECBF27A8}" sibTransId="{65F1F16F-1A70-4CEC-847D-6787C5CA6D0A}"/>
    <dgm:cxn modelId="{0F6F3EC4-94E1-4577-B73F-84332D71AF60}" type="presOf" srcId="{D3A698C9-AEB2-4811-B6EE-3A94A35328D5}" destId="{F77B5727-C0FA-46D4-B663-02227F2FDBF9}" srcOrd="0" destOrd="0" presId="urn:microsoft.com/office/officeart/2005/8/layout/process2"/>
    <dgm:cxn modelId="{F3B0EFB7-646D-43F8-85B2-4EDB9EEC5642}" srcId="{395F17B1-8E07-4DA3-9F08-F0115E936382}" destId="{E2F5B84E-533A-49EA-82D6-487F3F877F68}" srcOrd="3" destOrd="0" parTransId="{377C9ABA-C794-4CCA-83F3-BE70B14D74BB}" sibTransId="{0AAB5567-6098-4147-9E3C-03033BD243A9}"/>
    <dgm:cxn modelId="{0CE2F260-28C2-4573-82A7-3E423352A3DB}" type="presOf" srcId="{E2F5B84E-533A-49EA-82D6-487F3F877F68}" destId="{115CF154-40CC-4310-8B35-C21CD753ACD7}" srcOrd="0" destOrd="0" presId="urn:microsoft.com/office/officeart/2005/8/layout/process2"/>
    <dgm:cxn modelId="{4793A3ED-04CD-43A3-B769-D9FBA51D2E08}" type="presOf" srcId="{65F1F16F-1A70-4CEC-847D-6787C5CA6D0A}" destId="{3D54F3FE-7B3B-4347-91B1-184F305A62D2}" srcOrd="1" destOrd="0" presId="urn:microsoft.com/office/officeart/2005/8/layout/process2"/>
    <dgm:cxn modelId="{55389CDC-3D04-4B7C-B539-D157134EC969}" type="presOf" srcId="{F95615E2-5D00-4FD1-9E60-B8C96C9F00AB}" destId="{8F002D76-8FAF-4FA6-8759-ADD1F5DA981D}" srcOrd="1" destOrd="0" presId="urn:microsoft.com/office/officeart/2005/8/layout/process2"/>
    <dgm:cxn modelId="{ACD7ED17-9A38-4E28-B8DF-DDFC2F93FAE7}" type="presOf" srcId="{0AAB5567-6098-4147-9E3C-03033BD243A9}" destId="{453162A8-D69F-4503-8332-A0C392F669E9}" srcOrd="0" destOrd="0" presId="urn:microsoft.com/office/officeart/2005/8/layout/process2"/>
    <dgm:cxn modelId="{4A16389D-A183-4192-B2A6-278A9BEC8D51}" srcId="{395F17B1-8E07-4DA3-9F08-F0115E936382}" destId="{D47CEB96-FCCD-482C-B049-081020FFA64D}" srcOrd="6" destOrd="0" parTransId="{B2E09DA9-52A1-4919-9500-3AADF5010A6A}" sibTransId="{3C56A269-AB88-4F4F-A107-8A82892EF4E4}"/>
    <dgm:cxn modelId="{47A45C3E-2336-49C4-9891-E8FA2C9D8A50}" type="presOf" srcId="{65F1F16F-1A70-4CEC-847D-6787C5CA6D0A}" destId="{C7D05ACD-2FB6-4B39-B6C8-53475A350A4A}" srcOrd="0" destOrd="0" presId="urn:microsoft.com/office/officeart/2005/8/layout/process2"/>
    <dgm:cxn modelId="{A1F6E352-4473-4EF1-8964-B12F1B35143E}" type="presOf" srcId="{9E81CA76-B483-44A4-ACA8-B5AD3ED109AA}" destId="{B1D50B3A-6D3E-46E9-8BBC-5B86CA3A910A}" srcOrd="0" destOrd="0" presId="urn:microsoft.com/office/officeart/2005/8/layout/process2"/>
    <dgm:cxn modelId="{60E3F36A-63E7-4C03-9AF8-4DC5177BCA89}" type="presOf" srcId="{4ABB845A-EE40-48A0-8304-CCD6649C3A86}" destId="{C744544B-0F19-41D9-8EA4-7CE41E6F5BD9}" srcOrd="0" destOrd="0" presId="urn:microsoft.com/office/officeart/2005/8/layout/process2"/>
    <dgm:cxn modelId="{5511BB5D-B058-44E0-BE2B-78E28F364D2D}" type="presOf" srcId="{B81863B8-9448-4511-B8F2-325253C19088}" destId="{A44BAB42-14C2-4A6C-A995-BDC4C4FD286B}" srcOrd="0" destOrd="0" presId="urn:microsoft.com/office/officeart/2005/8/layout/process2"/>
    <dgm:cxn modelId="{B02B1DB8-A910-461F-BF8C-3B991CB4112F}" srcId="{395F17B1-8E07-4DA3-9F08-F0115E936382}" destId="{D6526F02-43FB-4EB7-B1B2-E8C53AD075E6}" srcOrd="7" destOrd="0" parTransId="{8F72003E-6196-40DC-8AB3-767441BD22BD}" sibTransId="{F4DF2B0D-2AE9-47DC-8D28-0B3E21CB2CAA}"/>
    <dgm:cxn modelId="{2E279868-2FB9-4D44-85CB-8C3462666758}" srcId="{395F17B1-8E07-4DA3-9F08-F0115E936382}" destId="{4ABB845A-EE40-48A0-8304-CCD6649C3A86}" srcOrd="5" destOrd="0" parTransId="{F1974FAB-9245-4BD9-9FDD-FEAC86CC30BC}" sibTransId="{F95615E2-5D00-4FD1-9E60-B8C96C9F00AB}"/>
    <dgm:cxn modelId="{213AD1C5-3EFF-40E7-A22F-A965DAFE892E}" type="presOf" srcId="{2B00FFC8-C73B-4ECF-93D0-EB626012C8D7}" destId="{447D0B9E-2494-4DAA-84D5-4946802177A8}" srcOrd="0" destOrd="0" presId="urn:microsoft.com/office/officeart/2005/8/layout/process2"/>
    <dgm:cxn modelId="{CAD56BD3-1694-4FCC-9A7D-9B6C1905353F}" type="presOf" srcId="{C1E88110-EAA9-4789-9CEC-0A9DC803B51C}" destId="{4A494373-1324-425C-9033-5D30B20D1F4F}" srcOrd="0" destOrd="0" presId="urn:microsoft.com/office/officeart/2005/8/layout/process2"/>
    <dgm:cxn modelId="{ADB41626-B091-49E5-88B9-BB3349BB83A8}" type="presOf" srcId="{F95615E2-5D00-4FD1-9E60-B8C96C9F00AB}" destId="{0A9E5038-9CFB-4F6B-85BC-8906A2769916}" srcOrd="0" destOrd="0" presId="urn:microsoft.com/office/officeart/2005/8/layout/process2"/>
    <dgm:cxn modelId="{91CF98B7-D87B-4431-9D9A-6A051CBB07E6}" type="presOf" srcId="{395F17B1-8E07-4DA3-9F08-F0115E936382}" destId="{B4528FA5-CAED-4C46-AB1B-56C1B581996F}" srcOrd="0" destOrd="0" presId="urn:microsoft.com/office/officeart/2005/8/layout/process2"/>
    <dgm:cxn modelId="{96FA671E-CB63-4EA6-AEC8-C93F6EBD0194}" type="presOf" srcId="{3DFDF028-E130-4B61-A72D-F0E32521BD66}" destId="{1A0B578D-E02A-4CC7-979B-814B5BC31B2D}" srcOrd="0" destOrd="0" presId="urn:microsoft.com/office/officeart/2005/8/layout/process2"/>
    <dgm:cxn modelId="{E2D28EAD-813D-4E5C-9864-8A5F70D80ABB}" type="presOf" srcId="{2B00FFC8-C73B-4ECF-93D0-EB626012C8D7}" destId="{253763AB-1B8D-46B8-B13F-7E22220BB004}" srcOrd="1" destOrd="0" presId="urn:microsoft.com/office/officeart/2005/8/layout/process2"/>
    <dgm:cxn modelId="{5E645990-8A86-44E8-AFB1-5ECB0199802A}" type="presOf" srcId="{2A187480-7667-4364-BDE6-09AC85995827}" destId="{C879DA07-FF3C-4ACC-BAD2-464C78A69AA6}" srcOrd="0" destOrd="0" presId="urn:microsoft.com/office/officeart/2005/8/layout/process2"/>
    <dgm:cxn modelId="{D5A4D54B-7E53-4A2E-AB9B-CD5465819A84}" type="presOf" srcId="{0AAB5567-6098-4147-9E3C-03033BD243A9}" destId="{B074CB11-0742-4C1F-B697-C7EBB3BFC674}" srcOrd="1" destOrd="0" presId="urn:microsoft.com/office/officeart/2005/8/layout/process2"/>
    <dgm:cxn modelId="{282A43FE-ABCA-4D80-BFFC-910FC77E63AF}" type="presParOf" srcId="{B4528FA5-CAED-4C46-AB1B-56C1B581996F}" destId="{4A494373-1324-425C-9033-5D30B20D1F4F}" srcOrd="0" destOrd="0" presId="urn:microsoft.com/office/officeart/2005/8/layout/process2"/>
    <dgm:cxn modelId="{055B0876-C200-44A4-8C40-B1A74E3E9711}" type="presParOf" srcId="{B4528FA5-CAED-4C46-AB1B-56C1B581996F}" destId="{447D0B9E-2494-4DAA-84D5-4946802177A8}" srcOrd="1" destOrd="0" presId="urn:microsoft.com/office/officeart/2005/8/layout/process2"/>
    <dgm:cxn modelId="{E5A69EE3-C6D3-43C9-A3FF-6C118BEFA5C4}" type="presParOf" srcId="{447D0B9E-2494-4DAA-84D5-4946802177A8}" destId="{253763AB-1B8D-46B8-B13F-7E22220BB004}" srcOrd="0" destOrd="0" presId="urn:microsoft.com/office/officeart/2005/8/layout/process2"/>
    <dgm:cxn modelId="{5F47F00F-3DC4-4AD7-AD82-7D5A43F95E02}" type="presParOf" srcId="{B4528FA5-CAED-4C46-AB1B-56C1B581996F}" destId="{1A0B578D-E02A-4CC7-979B-814B5BC31B2D}" srcOrd="2" destOrd="0" presId="urn:microsoft.com/office/officeart/2005/8/layout/process2"/>
    <dgm:cxn modelId="{0C1EA84E-2B9F-44B9-89BF-4B3AFB258734}" type="presParOf" srcId="{B4528FA5-CAED-4C46-AB1B-56C1B581996F}" destId="{C7D05ACD-2FB6-4B39-B6C8-53475A350A4A}" srcOrd="3" destOrd="0" presId="urn:microsoft.com/office/officeart/2005/8/layout/process2"/>
    <dgm:cxn modelId="{D5A537E2-7718-4060-8F48-9C7050F914AF}" type="presParOf" srcId="{C7D05ACD-2FB6-4B39-B6C8-53475A350A4A}" destId="{3D54F3FE-7B3B-4347-91B1-184F305A62D2}" srcOrd="0" destOrd="0" presId="urn:microsoft.com/office/officeart/2005/8/layout/process2"/>
    <dgm:cxn modelId="{5081F3B5-41FF-4FE5-9EB2-D7FF3DCDE8AC}" type="presParOf" srcId="{B4528FA5-CAED-4C46-AB1B-56C1B581996F}" destId="{B1D50B3A-6D3E-46E9-8BBC-5B86CA3A910A}" srcOrd="4" destOrd="0" presId="urn:microsoft.com/office/officeart/2005/8/layout/process2"/>
    <dgm:cxn modelId="{397A9C41-D5EE-4295-AFEE-4D2052ACDF9A}" type="presParOf" srcId="{B4528FA5-CAED-4C46-AB1B-56C1B581996F}" destId="{A44BAB42-14C2-4A6C-A995-BDC4C4FD286B}" srcOrd="5" destOrd="0" presId="urn:microsoft.com/office/officeart/2005/8/layout/process2"/>
    <dgm:cxn modelId="{FDED48DD-6772-4F66-A2F6-82948F339D70}" type="presParOf" srcId="{A44BAB42-14C2-4A6C-A995-BDC4C4FD286B}" destId="{C2DDBA06-4890-496C-8992-002A96A7CA8F}" srcOrd="0" destOrd="0" presId="urn:microsoft.com/office/officeart/2005/8/layout/process2"/>
    <dgm:cxn modelId="{571E9238-CD9D-43B0-9536-1CB6F203C8B7}" type="presParOf" srcId="{B4528FA5-CAED-4C46-AB1B-56C1B581996F}" destId="{115CF154-40CC-4310-8B35-C21CD753ACD7}" srcOrd="6" destOrd="0" presId="urn:microsoft.com/office/officeart/2005/8/layout/process2"/>
    <dgm:cxn modelId="{A4F423AE-6FAE-425B-B8BC-6B6A47D48B64}" type="presParOf" srcId="{B4528FA5-CAED-4C46-AB1B-56C1B581996F}" destId="{453162A8-D69F-4503-8332-A0C392F669E9}" srcOrd="7" destOrd="0" presId="urn:microsoft.com/office/officeart/2005/8/layout/process2"/>
    <dgm:cxn modelId="{480E7CDD-4EDE-446B-A646-466117AB0BE9}" type="presParOf" srcId="{453162A8-D69F-4503-8332-A0C392F669E9}" destId="{B074CB11-0742-4C1F-B697-C7EBB3BFC674}" srcOrd="0" destOrd="0" presId="urn:microsoft.com/office/officeart/2005/8/layout/process2"/>
    <dgm:cxn modelId="{220892BA-6EF0-45AB-BAFB-AE1A5FC96786}" type="presParOf" srcId="{B4528FA5-CAED-4C46-AB1B-56C1B581996F}" destId="{C879DA07-FF3C-4ACC-BAD2-464C78A69AA6}" srcOrd="8" destOrd="0" presId="urn:microsoft.com/office/officeart/2005/8/layout/process2"/>
    <dgm:cxn modelId="{E42B702A-7C70-41C9-ACEC-FBA3CD8933D9}" type="presParOf" srcId="{B4528FA5-CAED-4C46-AB1B-56C1B581996F}" destId="{F77B5727-C0FA-46D4-B663-02227F2FDBF9}" srcOrd="9" destOrd="0" presId="urn:microsoft.com/office/officeart/2005/8/layout/process2"/>
    <dgm:cxn modelId="{7504CA20-5BED-4E8B-BDC4-76B14BC69423}" type="presParOf" srcId="{F77B5727-C0FA-46D4-B663-02227F2FDBF9}" destId="{B430D1C4-A56B-4722-8B2A-D7B69B53B908}" srcOrd="0" destOrd="0" presId="urn:microsoft.com/office/officeart/2005/8/layout/process2"/>
    <dgm:cxn modelId="{BF87DC5B-F153-4CF3-81E2-22553EE4B9FA}" type="presParOf" srcId="{B4528FA5-CAED-4C46-AB1B-56C1B581996F}" destId="{C744544B-0F19-41D9-8EA4-7CE41E6F5BD9}" srcOrd="10" destOrd="0" presId="urn:microsoft.com/office/officeart/2005/8/layout/process2"/>
    <dgm:cxn modelId="{8898283B-5ACD-41D9-9E94-FDD816B4F7FE}" type="presParOf" srcId="{B4528FA5-CAED-4C46-AB1B-56C1B581996F}" destId="{0A9E5038-9CFB-4F6B-85BC-8906A2769916}" srcOrd="11" destOrd="0" presId="urn:microsoft.com/office/officeart/2005/8/layout/process2"/>
    <dgm:cxn modelId="{A764D778-BB22-4F0B-A529-F4261EA94D37}" type="presParOf" srcId="{0A9E5038-9CFB-4F6B-85BC-8906A2769916}" destId="{8F002D76-8FAF-4FA6-8759-ADD1F5DA981D}" srcOrd="0" destOrd="0" presId="urn:microsoft.com/office/officeart/2005/8/layout/process2"/>
    <dgm:cxn modelId="{666C87C4-CF1B-4C79-A406-593F8ACD3552}" type="presParOf" srcId="{B4528FA5-CAED-4C46-AB1B-56C1B581996F}" destId="{798026F3-971E-4AC1-B458-C6F646BE2C5F}" srcOrd="12" destOrd="0" presId="urn:microsoft.com/office/officeart/2005/8/layout/process2"/>
    <dgm:cxn modelId="{88C049EA-5532-4A32-93DE-0BCE0DEDE308}" type="presParOf" srcId="{B4528FA5-CAED-4C46-AB1B-56C1B581996F}" destId="{90E37EA7-5B19-475A-A160-73067091B890}" srcOrd="13" destOrd="0" presId="urn:microsoft.com/office/officeart/2005/8/layout/process2"/>
    <dgm:cxn modelId="{C4C38063-B983-4259-9B7D-D0A07A39D630}" type="presParOf" srcId="{90E37EA7-5B19-475A-A160-73067091B890}" destId="{A4987115-61BE-43CF-9750-D48297AF0624}" srcOrd="0" destOrd="0" presId="urn:microsoft.com/office/officeart/2005/8/layout/process2"/>
    <dgm:cxn modelId="{44AAAAE3-E63B-4352-BCE9-FF49034D973D}" type="presParOf" srcId="{B4528FA5-CAED-4C46-AB1B-56C1B581996F}" destId="{763743A7-DCF5-4EFB-A1CE-472F8806A117}" srcOrd="1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5C113-B1D0-4E5F-966A-5B8266C01B1E}">
      <dsp:nvSpPr>
        <dsp:cNvPr id="0" name=""/>
        <dsp:cNvSpPr/>
      </dsp:nvSpPr>
      <dsp:spPr>
        <a:xfrm>
          <a:off x="4137277" y="1043546"/>
          <a:ext cx="3240341" cy="374915"/>
        </a:xfrm>
        <a:custGeom>
          <a:avLst/>
          <a:gdLst/>
          <a:ahLst/>
          <a:cxnLst/>
          <a:rect l="0" t="0" r="0" b="0"/>
          <a:pathLst>
            <a:path>
              <a:moveTo>
                <a:pt x="0" y="0"/>
              </a:moveTo>
              <a:lnTo>
                <a:pt x="0" y="187457"/>
              </a:lnTo>
              <a:lnTo>
                <a:pt x="3240341" y="187457"/>
              </a:lnTo>
              <a:lnTo>
                <a:pt x="3240341" y="374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6EEC9-01CD-4B4A-BE3B-2CB04E37B5E0}">
      <dsp:nvSpPr>
        <dsp:cNvPr id="0" name=""/>
        <dsp:cNvSpPr/>
      </dsp:nvSpPr>
      <dsp:spPr>
        <a:xfrm>
          <a:off x="4503266" y="2311118"/>
          <a:ext cx="267796" cy="2088815"/>
        </a:xfrm>
        <a:custGeom>
          <a:avLst/>
          <a:gdLst/>
          <a:ahLst/>
          <a:cxnLst/>
          <a:rect l="0" t="0" r="0" b="0"/>
          <a:pathLst>
            <a:path>
              <a:moveTo>
                <a:pt x="0" y="0"/>
              </a:moveTo>
              <a:lnTo>
                <a:pt x="0" y="2088815"/>
              </a:lnTo>
              <a:lnTo>
                <a:pt x="267796" y="2088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3EBD6-FA3D-4879-BF10-5F3B295E821D}">
      <dsp:nvSpPr>
        <dsp:cNvPr id="0" name=""/>
        <dsp:cNvSpPr/>
      </dsp:nvSpPr>
      <dsp:spPr>
        <a:xfrm>
          <a:off x="4503266" y="2311118"/>
          <a:ext cx="267796" cy="821243"/>
        </a:xfrm>
        <a:custGeom>
          <a:avLst/>
          <a:gdLst/>
          <a:ahLst/>
          <a:cxnLst/>
          <a:rect l="0" t="0" r="0" b="0"/>
          <a:pathLst>
            <a:path>
              <a:moveTo>
                <a:pt x="0" y="0"/>
              </a:moveTo>
              <a:lnTo>
                <a:pt x="0" y="821243"/>
              </a:lnTo>
              <a:lnTo>
                <a:pt x="267796" y="8212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392F8-9093-4696-A091-F9EEA40B4A63}">
      <dsp:nvSpPr>
        <dsp:cNvPr id="0" name=""/>
        <dsp:cNvSpPr/>
      </dsp:nvSpPr>
      <dsp:spPr>
        <a:xfrm>
          <a:off x="4137277" y="1043546"/>
          <a:ext cx="1080113" cy="374915"/>
        </a:xfrm>
        <a:custGeom>
          <a:avLst/>
          <a:gdLst/>
          <a:ahLst/>
          <a:cxnLst/>
          <a:rect l="0" t="0" r="0" b="0"/>
          <a:pathLst>
            <a:path>
              <a:moveTo>
                <a:pt x="0" y="0"/>
              </a:moveTo>
              <a:lnTo>
                <a:pt x="0" y="187457"/>
              </a:lnTo>
              <a:lnTo>
                <a:pt x="1080113" y="187457"/>
              </a:lnTo>
              <a:lnTo>
                <a:pt x="1080113" y="374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873D4A-729F-4439-A7FB-ED1641E67916}">
      <dsp:nvSpPr>
        <dsp:cNvPr id="0" name=""/>
        <dsp:cNvSpPr/>
      </dsp:nvSpPr>
      <dsp:spPr>
        <a:xfrm>
          <a:off x="2343038" y="2311118"/>
          <a:ext cx="267796" cy="2088815"/>
        </a:xfrm>
        <a:custGeom>
          <a:avLst/>
          <a:gdLst/>
          <a:ahLst/>
          <a:cxnLst/>
          <a:rect l="0" t="0" r="0" b="0"/>
          <a:pathLst>
            <a:path>
              <a:moveTo>
                <a:pt x="0" y="0"/>
              </a:moveTo>
              <a:lnTo>
                <a:pt x="0" y="2088815"/>
              </a:lnTo>
              <a:lnTo>
                <a:pt x="267796" y="2088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082991-E464-46FF-8F69-B9132A38E039}">
      <dsp:nvSpPr>
        <dsp:cNvPr id="0" name=""/>
        <dsp:cNvSpPr/>
      </dsp:nvSpPr>
      <dsp:spPr>
        <a:xfrm>
          <a:off x="2343038" y="2311118"/>
          <a:ext cx="267796" cy="821243"/>
        </a:xfrm>
        <a:custGeom>
          <a:avLst/>
          <a:gdLst/>
          <a:ahLst/>
          <a:cxnLst/>
          <a:rect l="0" t="0" r="0" b="0"/>
          <a:pathLst>
            <a:path>
              <a:moveTo>
                <a:pt x="0" y="0"/>
              </a:moveTo>
              <a:lnTo>
                <a:pt x="0" y="821243"/>
              </a:lnTo>
              <a:lnTo>
                <a:pt x="267796" y="8212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45B3C-3AB0-4C9F-9B18-DE2068801B36}">
      <dsp:nvSpPr>
        <dsp:cNvPr id="0" name=""/>
        <dsp:cNvSpPr/>
      </dsp:nvSpPr>
      <dsp:spPr>
        <a:xfrm>
          <a:off x="3057163" y="1043546"/>
          <a:ext cx="1080113" cy="374915"/>
        </a:xfrm>
        <a:custGeom>
          <a:avLst/>
          <a:gdLst/>
          <a:ahLst/>
          <a:cxnLst/>
          <a:rect l="0" t="0" r="0" b="0"/>
          <a:pathLst>
            <a:path>
              <a:moveTo>
                <a:pt x="1080113" y="0"/>
              </a:moveTo>
              <a:lnTo>
                <a:pt x="1080113" y="187457"/>
              </a:lnTo>
              <a:lnTo>
                <a:pt x="0" y="187457"/>
              </a:lnTo>
              <a:lnTo>
                <a:pt x="0" y="374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93FBB-CF80-4886-BED1-75F20E7101BE}">
      <dsp:nvSpPr>
        <dsp:cNvPr id="0" name=""/>
        <dsp:cNvSpPr/>
      </dsp:nvSpPr>
      <dsp:spPr>
        <a:xfrm>
          <a:off x="182811" y="2311118"/>
          <a:ext cx="267796" cy="821243"/>
        </a:xfrm>
        <a:custGeom>
          <a:avLst/>
          <a:gdLst/>
          <a:ahLst/>
          <a:cxnLst/>
          <a:rect l="0" t="0" r="0" b="0"/>
          <a:pathLst>
            <a:path>
              <a:moveTo>
                <a:pt x="0" y="0"/>
              </a:moveTo>
              <a:lnTo>
                <a:pt x="0" y="821243"/>
              </a:lnTo>
              <a:lnTo>
                <a:pt x="267796" y="8212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73A4E0-68C9-426A-A71B-29E8257EDB20}">
      <dsp:nvSpPr>
        <dsp:cNvPr id="0" name=""/>
        <dsp:cNvSpPr/>
      </dsp:nvSpPr>
      <dsp:spPr>
        <a:xfrm>
          <a:off x="896936" y="1043546"/>
          <a:ext cx="3240341" cy="374915"/>
        </a:xfrm>
        <a:custGeom>
          <a:avLst/>
          <a:gdLst/>
          <a:ahLst/>
          <a:cxnLst/>
          <a:rect l="0" t="0" r="0" b="0"/>
          <a:pathLst>
            <a:path>
              <a:moveTo>
                <a:pt x="3240341" y="0"/>
              </a:moveTo>
              <a:lnTo>
                <a:pt x="3240341" y="187457"/>
              </a:lnTo>
              <a:lnTo>
                <a:pt x="0" y="187457"/>
              </a:lnTo>
              <a:lnTo>
                <a:pt x="0" y="374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6669D-5C57-4663-B53E-8A8E1EF61384}">
      <dsp:nvSpPr>
        <dsp:cNvPr id="0" name=""/>
        <dsp:cNvSpPr/>
      </dsp:nvSpPr>
      <dsp:spPr>
        <a:xfrm>
          <a:off x="3244621" y="150890"/>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National Estimate</a:t>
          </a:r>
          <a:endParaRPr lang="en-US" sz="3000" kern="1200" dirty="0"/>
        </a:p>
      </dsp:txBody>
      <dsp:txXfrm>
        <a:off x="3244621" y="150890"/>
        <a:ext cx="1785312" cy="892656"/>
      </dsp:txXfrm>
    </dsp:sp>
    <dsp:sp modelId="{6534731B-4F55-44EA-A6A4-A21299D54E44}">
      <dsp:nvSpPr>
        <dsp:cNvPr id="0" name=""/>
        <dsp:cNvSpPr/>
      </dsp:nvSpPr>
      <dsp:spPr>
        <a:xfrm>
          <a:off x="4280" y="1418462"/>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Nairobi</a:t>
          </a:r>
          <a:endParaRPr lang="en-US" sz="3000" kern="1200" dirty="0"/>
        </a:p>
      </dsp:txBody>
      <dsp:txXfrm>
        <a:off x="4280" y="1418462"/>
        <a:ext cx="1785312" cy="892656"/>
      </dsp:txXfrm>
    </dsp:sp>
    <dsp:sp modelId="{AF47EC41-A932-4FB4-B82E-02881B3BCF10}">
      <dsp:nvSpPr>
        <dsp:cNvPr id="0" name=""/>
        <dsp:cNvSpPr/>
      </dsp:nvSpPr>
      <dsp:spPr>
        <a:xfrm>
          <a:off x="450608" y="2686033"/>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Nairobi</a:t>
          </a:r>
          <a:endParaRPr lang="en-US" sz="3000" kern="1200" dirty="0"/>
        </a:p>
      </dsp:txBody>
      <dsp:txXfrm>
        <a:off x="450608" y="2686033"/>
        <a:ext cx="1785312" cy="892656"/>
      </dsp:txXfrm>
    </dsp:sp>
    <dsp:sp modelId="{5C5C8801-827F-4D50-82A7-643DCAB2E30B}">
      <dsp:nvSpPr>
        <dsp:cNvPr id="0" name=""/>
        <dsp:cNvSpPr/>
      </dsp:nvSpPr>
      <dsp:spPr>
        <a:xfrm>
          <a:off x="2164507" y="1418462"/>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Central</a:t>
          </a:r>
          <a:endParaRPr lang="en-US" sz="3000" kern="1200" dirty="0"/>
        </a:p>
      </dsp:txBody>
      <dsp:txXfrm>
        <a:off x="2164507" y="1418462"/>
        <a:ext cx="1785312" cy="892656"/>
      </dsp:txXfrm>
    </dsp:sp>
    <dsp:sp modelId="{FCC6DB83-835E-4CF9-8D5B-794FA6EF58B1}">
      <dsp:nvSpPr>
        <dsp:cNvPr id="0" name=""/>
        <dsp:cNvSpPr/>
      </dsp:nvSpPr>
      <dsp:spPr>
        <a:xfrm>
          <a:off x="2610835" y="2686033"/>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err="1" smtClean="0"/>
            <a:t>Nyeri</a:t>
          </a:r>
          <a:endParaRPr lang="en-US" sz="3000" kern="1200" dirty="0" smtClean="0"/>
        </a:p>
      </dsp:txBody>
      <dsp:txXfrm>
        <a:off x="2610835" y="2686033"/>
        <a:ext cx="1785312" cy="892656"/>
      </dsp:txXfrm>
    </dsp:sp>
    <dsp:sp modelId="{FB38089E-5E81-440B-88D3-CE34AB0910A2}">
      <dsp:nvSpPr>
        <dsp:cNvPr id="0" name=""/>
        <dsp:cNvSpPr/>
      </dsp:nvSpPr>
      <dsp:spPr>
        <a:xfrm>
          <a:off x="2610835" y="3953605"/>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p>
      </dsp:txBody>
      <dsp:txXfrm>
        <a:off x="2610835" y="3953605"/>
        <a:ext cx="1785312" cy="892656"/>
      </dsp:txXfrm>
    </dsp:sp>
    <dsp:sp modelId="{3CD708F7-9B2A-4123-ABB6-43196751A829}">
      <dsp:nvSpPr>
        <dsp:cNvPr id="0" name=""/>
        <dsp:cNvSpPr/>
      </dsp:nvSpPr>
      <dsp:spPr>
        <a:xfrm>
          <a:off x="4324735" y="1418462"/>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Coast</a:t>
          </a:r>
        </a:p>
      </dsp:txBody>
      <dsp:txXfrm>
        <a:off x="4324735" y="1418462"/>
        <a:ext cx="1785312" cy="892656"/>
      </dsp:txXfrm>
    </dsp:sp>
    <dsp:sp modelId="{596F0514-29BB-480E-9713-2F88CB9D0C5E}">
      <dsp:nvSpPr>
        <dsp:cNvPr id="0" name=""/>
        <dsp:cNvSpPr/>
      </dsp:nvSpPr>
      <dsp:spPr>
        <a:xfrm>
          <a:off x="4771063" y="2686033"/>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Mombasa</a:t>
          </a:r>
          <a:endParaRPr lang="en-US" sz="3000" kern="1200" dirty="0"/>
        </a:p>
      </dsp:txBody>
      <dsp:txXfrm>
        <a:off x="4771063" y="2686033"/>
        <a:ext cx="1785312" cy="892656"/>
      </dsp:txXfrm>
    </dsp:sp>
    <dsp:sp modelId="{7AB84253-1109-406F-B5FA-8893D423590B}">
      <dsp:nvSpPr>
        <dsp:cNvPr id="0" name=""/>
        <dsp:cNvSpPr/>
      </dsp:nvSpPr>
      <dsp:spPr>
        <a:xfrm>
          <a:off x="4771063" y="3953605"/>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US" sz="3000" kern="1200" dirty="0"/>
        </a:p>
      </dsp:txBody>
      <dsp:txXfrm>
        <a:off x="4771063" y="3953605"/>
        <a:ext cx="1785312" cy="892656"/>
      </dsp:txXfrm>
    </dsp:sp>
    <dsp:sp modelId="{93F9500D-1499-4870-8329-B2301451CCB1}">
      <dsp:nvSpPr>
        <dsp:cNvPr id="0" name=""/>
        <dsp:cNvSpPr/>
      </dsp:nvSpPr>
      <dsp:spPr>
        <a:xfrm>
          <a:off x="6484962" y="1418462"/>
          <a:ext cx="1785312" cy="8926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US" sz="3000" kern="1200" dirty="0"/>
        </a:p>
      </dsp:txBody>
      <dsp:txXfrm>
        <a:off x="6484962" y="1418462"/>
        <a:ext cx="1785312" cy="892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94373-1324-425C-9033-5D30B20D1F4F}">
      <dsp:nvSpPr>
        <dsp:cNvPr id="0" name=""/>
        <dsp:cNvSpPr/>
      </dsp:nvSpPr>
      <dsp:spPr>
        <a:xfrm>
          <a:off x="1617912" y="1004"/>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New Infections</a:t>
          </a:r>
          <a:endParaRPr lang="en-US" sz="1500" kern="1200" dirty="0">
            <a:solidFill>
              <a:schemeClr val="tx1"/>
            </a:solidFill>
          </a:endParaRPr>
        </a:p>
      </dsp:txBody>
      <dsp:txXfrm>
        <a:off x="1628387" y="11479"/>
        <a:ext cx="1286649" cy="336683"/>
      </dsp:txXfrm>
    </dsp:sp>
    <dsp:sp modelId="{447D0B9E-2494-4DAA-84D5-4946802177A8}">
      <dsp:nvSpPr>
        <dsp:cNvPr id="0" name=""/>
        <dsp:cNvSpPr/>
      </dsp:nvSpPr>
      <dsp:spPr>
        <a:xfrm rot="5400000">
          <a:off x="2204656" y="367579"/>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380990"/>
        <a:ext cx="96561" cy="93878"/>
      </dsp:txXfrm>
    </dsp:sp>
    <dsp:sp modelId="{1A0B578D-E02A-4CC7-979B-814B5BC31B2D}">
      <dsp:nvSpPr>
        <dsp:cNvPr id="0" name=""/>
        <dsp:cNvSpPr/>
      </dsp:nvSpPr>
      <dsp:spPr>
        <a:xfrm>
          <a:off x="1617912" y="537455"/>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&gt;500</a:t>
          </a:r>
          <a:endParaRPr lang="en-US" sz="1500" kern="1200" dirty="0">
            <a:solidFill>
              <a:schemeClr val="tx1"/>
            </a:solidFill>
          </a:endParaRPr>
        </a:p>
      </dsp:txBody>
      <dsp:txXfrm>
        <a:off x="1628387" y="547930"/>
        <a:ext cx="1286649" cy="336683"/>
      </dsp:txXfrm>
    </dsp:sp>
    <dsp:sp modelId="{C7D05ACD-2FB6-4B39-B6C8-53475A350A4A}">
      <dsp:nvSpPr>
        <dsp:cNvPr id="0" name=""/>
        <dsp:cNvSpPr/>
      </dsp:nvSpPr>
      <dsp:spPr>
        <a:xfrm rot="5400000">
          <a:off x="2204656" y="904030"/>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917441"/>
        <a:ext cx="96561" cy="93878"/>
      </dsp:txXfrm>
    </dsp:sp>
    <dsp:sp modelId="{B1D50B3A-6D3E-46E9-8BBC-5B86CA3A910A}">
      <dsp:nvSpPr>
        <dsp:cNvPr id="0" name=""/>
        <dsp:cNvSpPr/>
      </dsp:nvSpPr>
      <dsp:spPr>
        <a:xfrm>
          <a:off x="1617912" y="1073906"/>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350-499</a:t>
          </a:r>
          <a:endParaRPr lang="en-US" sz="1500" kern="1200" dirty="0">
            <a:solidFill>
              <a:schemeClr val="tx1"/>
            </a:solidFill>
          </a:endParaRPr>
        </a:p>
      </dsp:txBody>
      <dsp:txXfrm>
        <a:off x="1628387" y="1084381"/>
        <a:ext cx="1286649" cy="336683"/>
      </dsp:txXfrm>
    </dsp:sp>
    <dsp:sp modelId="{A44BAB42-14C2-4A6C-A995-BDC4C4FD286B}">
      <dsp:nvSpPr>
        <dsp:cNvPr id="0" name=""/>
        <dsp:cNvSpPr/>
      </dsp:nvSpPr>
      <dsp:spPr>
        <a:xfrm rot="5400000">
          <a:off x="2204656" y="1440481"/>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1453892"/>
        <a:ext cx="96561" cy="93878"/>
      </dsp:txXfrm>
    </dsp:sp>
    <dsp:sp modelId="{115CF154-40CC-4310-8B35-C21CD753ACD7}">
      <dsp:nvSpPr>
        <dsp:cNvPr id="0" name=""/>
        <dsp:cNvSpPr/>
      </dsp:nvSpPr>
      <dsp:spPr>
        <a:xfrm>
          <a:off x="1617912" y="1610357"/>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250-349</a:t>
          </a:r>
          <a:endParaRPr lang="en-US" sz="1500" kern="1200" dirty="0">
            <a:solidFill>
              <a:schemeClr val="tx1"/>
            </a:solidFill>
          </a:endParaRPr>
        </a:p>
      </dsp:txBody>
      <dsp:txXfrm>
        <a:off x="1628387" y="1620832"/>
        <a:ext cx="1286649" cy="336683"/>
      </dsp:txXfrm>
    </dsp:sp>
    <dsp:sp modelId="{453162A8-D69F-4503-8332-A0C392F669E9}">
      <dsp:nvSpPr>
        <dsp:cNvPr id="0" name=""/>
        <dsp:cNvSpPr/>
      </dsp:nvSpPr>
      <dsp:spPr>
        <a:xfrm rot="5400000">
          <a:off x="2204656" y="1976932"/>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1990343"/>
        <a:ext cx="96561" cy="93878"/>
      </dsp:txXfrm>
    </dsp:sp>
    <dsp:sp modelId="{C879DA07-FF3C-4ACC-BAD2-464C78A69AA6}">
      <dsp:nvSpPr>
        <dsp:cNvPr id="0" name=""/>
        <dsp:cNvSpPr/>
      </dsp:nvSpPr>
      <dsp:spPr>
        <a:xfrm>
          <a:off x="1617912" y="2146808"/>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200-249</a:t>
          </a:r>
          <a:endParaRPr lang="en-US" sz="1500" kern="1200" dirty="0">
            <a:solidFill>
              <a:schemeClr val="tx1"/>
            </a:solidFill>
          </a:endParaRPr>
        </a:p>
      </dsp:txBody>
      <dsp:txXfrm>
        <a:off x="1628387" y="2157283"/>
        <a:ext cx="1286649" cy="336683"/>
      </dsp:txXfrm>
    </dsp:sp>
    <dsp:sp modelId="{F77B5727-C0FA-46D4-B663-02227F2FDBF9}">
      <dsp:nvSpPr>
        <dsp:cNvPr id="0" name=""/>
        <dsp:cNvSpPr/>
      </dsp:nvSpPr>
      <dsp:spPr>
        <a:xfrm rot="5400000">
          <a:off x="2204656" y="2513383"/>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2526794"/>
        <a:ext cx="96561" cy="93878"/>
      </dsp:txXfrm>
    </dsp:sp>
    <dsp:sp modelId="{C744544B-0F19-41D9-8EA4-7CE41E6F5BD9}">
      <dsp:nvSpPr>
        <dsp:cNvPr id="0" name=""/>
        <dsp:cNvSpPr/>
      </dsp:nvSpPr>
      <dsp:spPr>
        <a:xfrm>
          <a:off x="1617912" y="2683259"/>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100-199</a:t>
          </a:r>
          <a:endParaRPr lang="en-US" sz="1500" kern="1200" dirty="0">
            <a:solidFill>
              <a:schemeClr val="tx1"/>
            </a:solidFill>
          </a:endParaRPr>
        </a:p>
      </dsp:txBody>
      <dsp:txXfrm>
        <a:off x="1628387" y="2693734"/>
        <a:ext cx="1286649" cy="336683"/>
      </dsp:txXfrm>
    </dsp:sp>
    <dsp:sp modelId="{0A9E5038-9CFB-4F6B-85BC-8906A2769916}">
      <dsp:nvSpPr>
        <dsp:cNvPr id="0" name=""/>
        <dsp:cNvSpPr/>
      </dsp:nvSpPr>
      <dsp:spPr>
        <a:xfrm rot="5400000">
          <a:off x="2204656" y="3049834"/>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3063245"/>
        <a:ext cx="96561" cy="93878"/>
      </dsp:txXfrm>
    </dsp:sp>
    <dsp:sp modelId="{798026F3-971E-4AC1-B458-C6F646BE2C5F}">
      <dsp:nvSpPr>
        <dsp:cNvPr id="0" name=""/>
        <dsp:cNvSpPr/>
      </dsp:nvSpPr>
      <dsp:spPr>
        <a:xfrm>
          <a:off x="1617912" y="3219710"/>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50-99</a:t>
          </a:r>
          <a:endParaRPr lang="en-US" sz="1500" kern="1200" dirty="0">
            <a:solidFill>
              <a:schemeClr val="tx1"/>
            </a:solidFill>
          </a:endParaRPr>
        </a:p>
      </dsp:txBody>
      <dsp:txXfrm>
        <a:off x="1628387" y="3230185"/>
        <a:ext cx="1286649" cy="336683"/>
      </dsp:txXfrm>
    </dsp:sp>
    <dsp:sp modelId="{90E37EA7-5B19-475A-A160-73067091B890}">
      <dsp:nvSpPr>
        <dsp:cNvPr id="0" name=""/>
        <dsp:cNvSpPr/>
      </dsp:nvSpPr>
      <dsp:spPr>
        <a:xfrm rot="5400000">
          <a:off x="2204656" y="3586285"/>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2223432" y="3599696"/>
        <a:ext cx="96561" cy="93878"/>
      </dsp:txXfrm>
    </dsp:sp>
    <dsp:sp modelId="{763743A7-DCF5-4EFB-A1CE-472F8806A117}">
      <dsp:nvSpPr>
        <dsp:cNvPr id="0" name=""/>
        <dsp:cNvSpPr/>
      </dsp:nvSpPr>
      <dsp:spPr>
        <a:xfrm>
          <a:off x="1617912" y="3756161"/>
          <a:ext cx="1307599" cy="357633"/>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&lt;50</a:t>
          </a:r>
          <a:endParaRPr lang="en-US" sz="1500" kern="1200" dirty="0">
            <a:solidFill>
              <a:schemeClr val="tx1"/>
            </a:solidFill>
          </a:endParaRPr>
        </a:p>
      </dsp:txBody>
      <dsp:txXfrm>
        <a:off x="1628387" y="3766636"/>
        <a:ext cx="1286649" cy="3366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5280E4A3-9B1D-47C7-9D36-0F35B012DBFA}" type="datetimeFigureOut">
              <a:rPr lang="en-US" smtClean="0"/>
              <a:t>10/1/2019</a:t>
            </a:fld>
            <a:endParaRPr lang="en-US"/>
          </a:p>
        </p:txBody>
      </p:sp>
      <p:sp>
        <p:nvSpPr>
          <p:cNvPr id="4" name="Slide Image Placeholder 3"/>
          <p:cNvSpPr>
            <a:spLocks noGrp="1" noRot="1" noChangeAspect="1"/>
          </p:cNvSpPr>
          <p:nvPr>
            <p:ph type="sldImg" idx="2"/>
          </p:nvPr>
        </p:nvSpPr>
        <p:spPr>
          <a:xfrm>
            <a:off x="609600" y="746125"/>
            <a:ext cx="55880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A8214B43-3B88-4F42-96EC-6D1B7E365FFB}" type="slidenum">
              <a:rPr lang="en-US" smtClean="0"/>
              <a:t>‹#›</a:t>
            </a:fld>
            <a:endParaRPr lang="en-US"/>
          </a:p>
        </p:txBody>
      </p:sp>
    </p:spTree>
    <p:extLst>
      <p:ext uri="{BB962C8B-B14F-4D97-AF65-F5344CB8AC3E}">
        <p14:creationId xmlns:p14="http://schemas.microsoft.com/office/powerpoint/2010/main" val="19894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Courtesy of </a:t>
            </a:r>
            <a:r>
              <a:rPr lang="en-US" dirty="0" err="1" smtClean="0"/>
              <a:t>UNAIDS</a:t>
            </a:r>
            <a:r>
              <a:rPr lang="en-US" dirty="0" smtClean="0"/>
              <a:t> (update to child estimates, May, 2017 presentation)</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13</a:t>
            </a:fld>
            <a:endParaRPr lang="en-US"/>
          </a:p>
        </p:txBody>
      </p:sp>
    </p:spTree>
    <p:extLst>
      <p:ext uri="{BB962C8B-B14F-4D97-AF65-F5344CB8AC3E}">
        <p14:creationId xmlns:p14="http://schemas.microsoft.com/office/powerpoint/2010/main" val="1503547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Montecarlo</a:t>
            </a:r>
            <a:r>
              <a:rPr lang="en-US" baseline="0" dirty="0" smtClean="0"/>
              <a:t> simulations are performed to vary key parameters in the model and develop lower and upper uncertainty bounds. Some of the key assumptions that are varied in the analysis are the ratio of male to female incidence, ratio of fertility among HIV+ and HIV- women, and HIV mortality with/without HIV</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35</a:t>
            </a:fld>
            <a:endParaRPr lang="en-US"/>
          </a:p>
        </p:txBody>
      </p:sp>
    </p:spTree>
    <p:extLst>
      <p:ext uri="{BB962C8B-B14F-4D97-AF65-F5344CB8AC3E}">
        <p14:creationId xmlns:p14="http://schemas.microsoft.com/office/powerpoint/2010/main" val="276976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much epi data is not very detailed (ANC surveillance) the EPP model is fit using total population. Therefore, the resulting incidence must be allocated to women and men by applying an incidence ratio.</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39</a:t>
            </a:fld>
            <a:endParaRPr lang="en-US"/>
          </a:p>
        </p:txBody>
      </p:sp>
    </p:spTree>
    <p:extLst>
      <p:ext uri="{BB962C8B-B14F-4D97-AF65-F5344CB8AC3E}">
        <p14:creationId xmlns:p14="http://schemas.microsoft.com/office/powerpoint/2010/main" val="376351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Analyses of</a:t>
            </a:r>
            <a:r>
              <a:rPr lang="en-US" baseline="0" dirty="0" smtClean="0"/>
              <a:t> AIS and DHS data have shown that the prevalence ratio, and hence the incidence ratio between females and males tends to be &gt;1 in generalized epidemics like in Kenya. I.e. for every new male infection, there is more than one new female infection.</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40</a:t>
            </a:fld>
            <a:endParaRPr lang="en-US"/>
          </a:p>
        </p:txBody>
      </p:sp>
    </p:spTree>
    <p:extLst>
      <p:ext uri="{BB962C8B-B14F-4D97-AF65-F5344CB8AC3E}">
        <p14:creationId xmlns:p14="http://schemas.microsoft.com/office/powerpoint/2010/main" val="110995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since EPP is fitting all adults aged 15-49 we must also</a:t>
            </a:r>
            <a:r>
              <a:rPr lang="en-US" baseline="0" dirty="0" smtClean="0"/>
              <a:t> distribute the resulting new infections by age. This is done by applying “incidence rate ratios” which basically say for every new infection among 25-29 year olds, how many new infections do we get among 15-19, 20-24, 30-34, etc. This is done separately for men and women.</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41</a:t>
            </a:fld>
            <a:endParaRPr lang="en-US"/>
          </a:p>
        </p:txBody>
      </p:sp>
    </p:spTree>
    <p:extLst>
      <p:ext uri="{BB962C8B-B14F-4D97-AF65-F5344CB8AC3E}">
        <p14:creationId xmlns:p14="http://schemas.microsoft.com/office/powerpoint/2010/main" val="3688932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evidence for</a:t>
            </a:r>
            <a:r>
              <a:rPr lang="en-US" baseline="0" dirty="0" smtClean="0"/>
              <a:t> these is based on studies of AIS and DHS on the one hand (left side) and from ALPHA network on the other.  Unlike the national prevalence surveys, the ALPHA network actually measure incidence in cohorts. The ALPHA network data are smoother and are what are used to set the ratios in Spectrum.</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42</a:t>
            </a:fld>
            <a:endParaRPr lang="en-US"/>
          </a:p>
        </p:txBody>
      </p:sp>
    </p:spTree>
    <p:extLst>
      <p:ext uri="{BB962C8B-B14F-4D97-AF65-F5344CB8AC3E}">
        <p14:creationId xmlns:p14="http://schemas.microsoft.com/office/powerpoint/2010/main" val="80873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see the actual ratios used for males and females and how they compare to the ALPHA network data.</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43</a:t>
            </a:fld>
            <a:endParaRPr lang="en-US"/>
          </a:p>
        </p:txBody>
      </p:sp>
    </p:spTree>
    <p:extLst>
      <p:ext uri="{BB962C8B-B14F-4D97-AF65-F5344CB8AC3E}">
        <p14:creationId xmlns:p14="http://schemas.microsoft.com/office/powerpoint/2010/main" val="388866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Mortality</a:t>
            </a:r>
            <a:r>
              <a:rPr lang="en-US" baseline="0" dirty="0" smtClean="0"/>
              <a:t> is also contingent on CD4, so the model estimates the annual rate of CD4 decline among patients not on ART, depending on their current “CD4 compartment”</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45</a:t>
            </a:fld>
            <a:endParaRPr lang="en-US"/>
          </a:p>
        </p:txBody>
      </p:sp>
    </p:spTree>
    <p:extLst>
      <p:ext uri="{BB962C8B-B14F-4D97-AF65-F5344CB8AC3E}">
        <p14:creationId xmlns:p14="http://schemas.microsoft.com/office/powerpoint/2010/main" val="12976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patients initiate treatment their outlook changes dramatically and improves over time. Those who have been on treatment for at least 12 months have the lowest mortality rates. Mortality rates also increase with reductions in CD4 at ART initiation.</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46</a:t>
            </a:fld>
            <a:endParaRPr lang="en-US"/>
          </a:p>
        </p:txBody>
      </p:sp>
    </p:spTree>
    <p:extLst>
      <p:ext uri="{BB962C8B-B14F-4D97-AF65-F5344CB8AC3E}">
        <p14:creationId xmlns:p14="http://schemas.microsoft.com/office/powerpoint/2010/main" val="4012236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it is higher among men than women.</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47</a:t>
            </a:fld>
            <a:endParaRPr lang="en-US"/>
          </a:p>
        </p:txBody>
      </p:sp>
    </p:spTree>
    <p:extLst>
      <p:ext uri="{BB962C8B-B14F-4D97-AF65-F5344CB8AC3E}">
        <p14:creationId xmlns:p14="http://schemas.microsoft.com/office/powerpoint/2010/main" val="2616395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 mortality varies dramatically depending on when the infection occurs:</a:t>
            </a:r>
            <a:r>
              <a:rPr lang="en-US" baseline="0" dirty="0" smtClean="0"/>
              <a:t> intrapartum, postnatal early or later. </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49</a:t>
            </a:fld>
            <a:endParaRPr lang="en-US"/>
          </a:p>
        </p:txBody>
      </p:sp>
    </p:spTree>
    <p:extLst>
      <p:ext uri="{BB962C8B-B14F-4D97-AF65-F5344CB8AC3E}">
        <p14:creationId xmlns:p14="http://schemas.microsoft.com/office/powerpoint/2010/main" val="93909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Kenya, we are now in the “test and treat” era</a:t>
            </a:r>
            <a:r>
              <a:rPr lang="en-US" baseline="0" dirty="0" smtClean="0"/>
              <a:t>, so everyone infected with HIV is immediately eligible for treatment.  Major changes in eligibility were in 2007 (transition to </a:t>
            </a:r>
            <a:r>
              <a:rPr lang="en-US" baseline="0" dirty="0" err="1" smtClean="0"/>
              <a:t>CD4</a:t>
            </a:r>
            <a:r>
              <a:rPr lang="en-US" baseline="0" dirty="0" smtClean="0"/>
              <a:t> 250), 2010 (350), 2014 (500), and 2016 (no cutoff).  B+ started around 2014, as did eligibility for the infected partner in a discordant couple, whereas TB/HIV became a criteria for initiation in  2010. </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14</a:t>
            </a:fld>
            <a:endParaRPr lang="en-US"/>
          </a:p>
        </p:txBody>
      </p:sp>
    </p:spTree>
    <p:extLst>
      <p:ext uri="{BB962C8B-B14F-4D97-AF65-F5344CB8AC3E}">
        <p14:creationId xmlns:p14="http://schemas.microsoft.com/office/powerpoint/2010/main" val="1646598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Transmission</a:t>
            </a:r>
            <a:r>
              <a:rPr lang="en-US" baseline="0" dirty="0" smtClean="0"/>
              <a:t> among children depends heavily on the prevention interventions that the mother and child receive as well as the duration of breastfeeding. These are the assumptions that were used in Spectrum in 2017. Recently, after several updated meta-analyses which included results that had not previously been available, many of these assumptions changed, generally leading to a reduction in transmission. For example, risk of infection during breastfeeding reduced from 1.57 to about 0.8%, while risk of transmission due to incident infection reduced from 30% to 18% intrapartum. Other risks were revised as well. How these risks result in an overall transmission rate depends on the mix of interventions that are in use in the country.</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50</a:t>
            </a:fld>
            <a:endParaRPr lang="en-US"/>
          </a:p>
        </p:txBody>
      </p:sp>
    </p:spTree>
    <p:extLst>
      <p:ext uri="{BB962C8B-B14F-4D97-AF65-F5344CB8AC3E}">
        <p14:creationId xmlns:p14="http://schemas.microsoft.com/office/powerpoint/2010/main" val="2709750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609600" y="746125"/>
            <a:ext cx="5586413" cy="37258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Wei-</a:t>
            </a:r>
            <a:r>
              <a:rPr lang="en-US" altLang="en-US" dirty="0" err="1" smtClean="0"/>
              <a:t>ju</a:t>
            </a:r>
            <a:r>
              <a:rPr lang="en-US" altLang="en-US" dirty="0" smtClean="0"/>
              <a:t> Chen and Neff Walker analyzed data from 20 DHS data sets to calculate the ratio of age-specific fertility among HIV+ and HIV- women. This </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DE21B6-AFBF-40D4-B8B3-D34BC1A7D108}" type="slidenum">
              <a:rPr lang="en-US" altLang="en-US"/>
              <a:pPr eaLnBrk="1" hangingPunct="1"/>
              <a:t>51</a:t>
            </a:fld>
            <a:endParaRPr lang="en-US" altLang="en-US"/>
          </a:p>
        </p:txBody>
      </p:sp>
    </p:spTree>
    <p:extLst>
      <p:ext uri="{BB962C8B-B14F-4D97-AF65-F5344CB8AC3E}">
        <p14:creationId xmlns:p14="http://schemas.microsoft.com/office/powerpoint/2010/main" val="302043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children, all PLHIV became eligible in 2016.</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15</a:t>
            </a:fld>
            <a:endParaRPr lang="en-US"/>
          </a:p>
        </p:txBody>
      </p:sp>
    </p:spTree>
    <p:extLst>
      <p:ext uri="{BB962C8B-B14F-4D97-AF65-F5344CB8AC3E}">
        <p14:creationId xmlns:p14="http://schemas.microsoft.com/office/powerpoint/2010/main" val="187371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Studies</a:t>
            </a:r>
            <a:r>
              <a:rPr lang="en-US" baseline="0" dirty="0" smtClean="0"/>
              <a:t> using AIDS indicator and DHS surveys in many countries have found a consistent relationship between the proportion of HIV+ adults in a stable discordant relationship, and the overall adult HIV prevalence.  These data are used to predict what proportion of PLHIV are in stable discordant relationships and hence eligible for ART in countries like Kenya where this was a criterion for ART initiation.</a:t>
            </a:r>
          </a:p>
          <a:p>
            <a:endParaRPr lang="en-US" baseline="0" dirty="0" smtClean="0"/>
          </a:p>
          <a:p>
            <a:r>
              <a:rPr lang="en-US" dirty="0" smtClean="0"/>
              <a:t>Although no longer an eligibility criteria, this was important in the past,</a:t>
            </a:r>
            <a:r>
              <a:rPr lang="en-US" baseline="0" dirty="0" smtClean="0"/>
              <a:t> and as the model is temporal, it is still important to Spectrum.</a:t>
            </a:r>
            <a:endParaRPr lang="en-US" dirty="0" smtClean="0"/>
          </a:p>
        </p:txBody>
      </p:sp>
      <p:sp>
        <p:nvSpPr>
          <p:cNvPr id="4" name="Slide Number Placeholder 3"/>
          <p:cNvSpPr>
            <a:spLocks noGrp="1"/>
          </p:cNvSpPr>
          <p:nvPr>
            <p:ph type="sldNum" sz="quarter" idx="10"/>
          </p:nvPr>
        </p:nvSpPr>
        <p:spPr/>
        <p:txBody>
          <a:bodyPr/>
          <a:lstStyle/>
          <a:p>
            <a:fld id="{A8214B43-3B88-4F42-96EC-6D1B7E365FFB}" type="slidenum">
              <a:rPr lang="en-US" smtClean="0"/>
              <a:t>16</a:t>
            </a:fld>
            <a:endParaRPr lang="en-US"/>
          </a:p>
        </p:txBody>
      </p:sp>
    </p:spTree>
    <p:extLst>
      <p:ext uri="{BB962C8B-B14F-4D97-AF65-F5344CB8AC3E}">
        <p14:creationId xmlns:p14="http://schemas.microsoft.com/office/powerpoint/2010/main" val="27470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Kenya, we</a:t>
            </a:r>
            <a:r>
              <a:rPr lang="en-US" baseline="0" dirty="0" smtClean="0"/>
              <a:t> assumed 85% retention among pregnant women, based on the 2015 cohort analysis.</a:t>
            </a:r>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17</a:t>
            </a:fld>
            <a:endParaRPr lang="en-US"/>
          </a:p>
        </p:txBody>
      </p:sp>
    </p:spTree>
    <p:extLst>
      <p:ext uri="{BB962C8B-B14F-4D97-AF65-F5344CB8AC3E}">
        <p14:creationId xmlns:p14="http://schemas.microsoft.com/office/powerpoint/2010/main" val="11476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Spectrum estimates coverage and impact of ART on transmission and survival based on currently on ART, however LTFU can influence mortality and transmission as time on ART influences both.</a:t>
            </a:r>
          </a:p>
          <a:p>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18</a:t>
            </a:fld>
            <a:endParaRPr lang="en-US"/>
          </a:p>
        </p:txBody>
      </p:sp>
    </p:spTree>
    <p:extLst>
      <p:ext uri="{BB962C8B-B14F-4D97-AF65-F5344CB8AC3E}">
        <p14:creationId xmlns:p14="http://schemas.microsoft.com/office/powerpoint/2010/main" val="276753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 enough to know how many people are infected – we must also</a:t>
            </a:r>
            <a:r>
              <a:rPr lang="en-US" baseline="0" dirty="0" smtClean="0"/>
              <a:t> estimate how long they have been infected in order to progress them through the CD4 model and establish eligibility for treatment. Therefore, EPP is used to estimate trends in HIV incidence from available epidemiological data on HIV prevalence.</a:t>
            </a:r>
          </a:p>
          <a:p>
            <a:endParaRPr lang="en-US" baseline="0" dirty="0" smtClean="0"/>
          </a:p>
          <a:p>
            <a:r>
              <a:rPr lang="en-US" baseline="0" dirty="0" err="1" smtClean="0"/>
              <a:t>AEM</a:t>
            </a:r>
            <a:r>
              <a:rPr lang="en-US" baseline="0" dirty="0" smtClean="0"/>
              <a:t> = AIDS Epidemic Model, </a:t>
            </a:r>
            <a:r>
              <a:rPr lang="en-US" baseline="0" dirty="0" err="1" smtClean="0"/>
              <a:t>CSAVR</a:t>
            </a:r>
            <a:r>
              <a:rPr lang="en-US" baseline="0" dirty="0" smtClean="0"/>
              <a:t> = Case Surveillance and Vital Registration)</a:t>
            </a:r>
          </a:p>
          <a:p>
            <a:endParaRPr lang="en-US" dirty="0"/>
          </a:p>
        </p:txBody>
      </p:sp>
      <p:sp>
        <p:nvSpPr>
          <p:cNvPr id="4" name="Slide Number Placeholder 3"/>
          <p:cNvSpPr>
            <a:spLocks noGrp="1"/>
          </p:cNvSpPr>
          <p:nvPr>
            <p:ph type="sldNum" sz="quarter" idx="10"/>
          </p:nvPr>
        </p:nvSpPr>
        <p:spPr/>
        <p:txBody>
          <a:bodyPr/>
          <a:lstStyle/>
          <a:p>
            <a:fld id="{A8214B43-3B88-4F42-96EC-6D1B7E365FFB}" type="slidenum">
              <a:rPr lang="en-US" smtClean="0"/>
              <a:t>19</a:t>
            </a:fld>
            <a:endParaRPr lang="en-US"/>
          </a:p>
        </p:txBody>
      </p:sp>
    </p:spTree>
    <p:extLst>
      <p:ext uri="{BB962C8B-B14F-4D97-AF65-F5344CB8AC3E}">
        <p14:creationId xmlns:p14="http://schemas.microsoft.com/office/powerpoint/2010/main" val="160509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Equilibrium prior imposes</a:t>
            </a:r>
            <a:r>
              <a:rPr lang="en-US" baseline="0" dirty="0" smtClean="0"/>
              <a:t> belief that r(t) will remain steady in absence of new info</a:t>
            </a:r>
          </a:p>
          <a:p>
            <a:r>
              <a:rPr lang="en-US" baseline="0" dirty="0" smtClean="0"/>
              <a:t>But draws transmission towards arbitrary value, and also influences trend during the period in which data are available</a:t>
            </a:r>
          </a:p>
          <a:p>
            <a:r>
              <a:rPr lang="en-US" dirty="0" smtClean="0"/>
              <a:t>The</a:t>
            </a:r>
            <a:r>
              <a:rPr lang="en-US" baseline="0" dirty="0" smtClean="0"/>
              <a:t> two new models used in Kenya do NOT rely on the equilibrium prior</a:t>
            </a:r>
            <a:endParaRPr lang="en-US" dirty="0" smtClean="0"/>
          </a:p>
        </p:txBody>
      </p:sp>
      <p:sp>
        <p:nvSpPr>
          <p:cNvPr id="4" name="Slide Number Placeholder 3"/>
          <p:cNvSpPr>
            <a:spLocks noGrp="1"/>
          </p:cNvSpPr>
          <p:nvPr>
            <p:ph type="sldNum" sz="quarter" idx="10"/>
          </p:nvPr>
        </p:nvSpPr>
        <p:spPr/>
        <p:txBody>
          <a:bodyPr/>
          <a:lstStyle/>
          <a:p>
            <a:fld id="{BE0274ED-72F5-45CC-84A2-D20F74FABB91}" type="slidenum">
              <a:rPr lang="en-US" smtClean="0"/>
              <a:t>27</a:t>
            </a:fld>
            <a:endParaRPr lang="en-US"/>
          </a:p>
        </p:txBody>
      </p:sp>
    </p:spTree>
    <p:extLst>
      <p:ext uri="{BB962C8B-B14F-4D97-AF65-F5344CB8AC3E}">
        <p14:creationId xmlns:p14="http://schemas.microsoft.com/office/powerpoint/2010/main" val="410088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746125"/>
            <a:ext cx="5586413" cy="3725863"/>
          </a:xfrm>
        </p:spPr>
      </p:sp>
      <p:sp>
        <p:nvSpPr>
          <p:cNvPr id="3" name="Notes Placeholder 2"/>
          <p:cNvSpPr>
            <a:spLocks noGrp="1"/>
          </p:cNvSpPr>
          <p:nvPr>
            <p:ph type="body" idx="1"/>
          </p:nvPr>
        </p:nvSpPr>
        <p:spPr/>
        <p:txBody>
          <a:bodyPr/>
          <a:lstStyle/>
          <a:p>
            <a:r>
              <a:rPr lang="en-US" dirty="0" smtClean="0"/>
              <a:t>Validations performed for 2016 Kenya estimates:</a:t>
            </a:r>
          </a:p>
          <a:p>
            <a:endParaRPr lang="en-US" dirty="0" smtClean="0"/>
          </a:p>
          <a:p>
            <a:r>
              <a:rPr lang="en-US" dirty="0" smtClean="0"/>
              <a:t>- Compared</a:t>
            </a:r>
            <a:r>
              <a:rPr lang="en-US" baseline="0" dirty="0" smtClean="0"/>
              <a:t> age distribution of prevalence for provinces with KAIS 2012</a:t>
            </a:r>
          </a:p>
          <a:p>
            <a:pPr marL="171450" indent="-171450">
              <a:buFontTx/>
              <a:buChar char="-"/>
            </a:pPr>
            <a:r>
              <a:rPr lang="en-US" baseline="0" dirty="0" smtClean="0"/>
              <a:t>Checked/revised projected TFRs per province against KDHS 2014</a:t>
            </a:r>
          </a:p>
          <a:p>
            <a:pPr marL="171450" indent="-171450">
              <a:buFontTx/>
              <a:buChar char="-"/>
            </a:pPr>
            <a:r>
              <a:rPr lang="en-US" dirty="0" smtClean="0"/>
              <a:t>Checked TDR ratios against KDHS 2014</a:t>
            </a:r>
          </a:p>
          <a:p>
            <a:pPr marL="171450" indent="-171450">
              <a:buFontTx/>
              <a:buChar char="-"/>
            </a:pPr>
            <a:r>
              <a:rPr lang="en-US" dirty="0" smtClean="0"/>
              <a:t>Checked resulting coverage of</a:t>
            </a:r>
            <a:r>
              <a:rPr lang="en-US" baseline="0" dirty="0" smtClean="0"/>
              <a:t> ART and PMTCT against program data</a:t>
            </a:r>
          </a:p>
          <a:p>
            <a:pPr marL="171450" indent="-171450">
              <a:buFontTx/>
              <a:buChar char="-"/>
            </a:pPr>
            <a:r>
              <a:rPr lang="en-US" dirty="0" smtClean="0"/>
              <a:t>Checked age/sex distribution against</a:t>
            </a:r>
            <a:r>
              <a:rPr lang="en-US" baseline="0" dirty="0" smtClean="0"/>
              <a:t> KNBS Census results for Nairobi</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463E6F6-5E89-48A6-8F9F-9BCF85C4CBBE}" type="slidenum">
              <a:rPr lang="en-US" altLang="en-US" smtClean="0"/>
              <a:pPr/>
              <a:t>34</a:t>
            </a:fld>
            <a:endParaRPr lang="en-US" altLang="en-US"/>
          </a:p>
        </p:txBody>
      </p:sp>
    </p:spTree>
    <p:extLst>
      <p:ext uri="{BB962C8B-B14F-4D97-AF65-F5344CB8AC3E}">
        <p14:creationId xmlns:p14="http://schemas.microsoft.com/office/powerpoint/2010/main" val="2824810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42"/>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C4D7829-850B-4849-8058-775F142D8F3B}" type="slidenum">
              <a:rPr lang="en-US" smtClean="0"/>
              <a:t>‹#›</a:t>
            </a:fld>
            <a:endParaRPr lang="en-US"/>
          </a:p>
        </p:txBody>
      </p:sp>
      <p:pic>
        <p:nvPicPr>
          <p:cNvPr id="10"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99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C4D7829-850B-4849-8058-775F142D8F3B}" type="slidenum">
              <a:rPr lang="en-US" smtClean="0"/>
              <a:t>‹#›</a:t>
            </a:fld>
            <a:endParaRPr lang="en-US"/>
          </a:p>
        </p:txBody>
      </p:sp>
      <p:pic>
        <p:nvPicPr>
          <p:cNvPr id="7"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54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0344" y="274655"/>
            <a:ext cx="260389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8653" y="274655"/>
            <a:ext cx="764024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C4D7829-850B-4849-8058-775F142D8F3B}" type="slidenum">
              <a:rPr lang="en-US" smtClean="0"/>
              <a:t>‹#›</a:t>
            </a:fld>
            <a:endParaRPr lang="en-US"/>
          </a:p>
        </p:txBody>
      </p:sp>
      <p:pic>
        <p:nvPicPr>
          <p:cNvPr id="7"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1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C4D7829-850B-4849-8058-775F142D8F3B}" type="slidenum">
              <a:rPr lang="en-US" smtClean="0"/>
              <a:t>‹#›</a:t>
            </a:fld>
            <a:endParaRPr lang="en-US"/>
          </a:p>
        </p:txBody>
      </p:sp>
      <p:pic>
        <p:nvPicPr>
          <p:cNvPr id="7"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02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17"/>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C4D7829-850B-4849-8058-775F142D8F3B}" type="slidenum">
              <a:rPr lang="en-US" smtClean="0"/>
              <a:t>‹#›</a:t>
            </a:fld>
            <a:endParaRPr lang="en-US"/>
          </a:p>
        </p:txBody>
      </p:sp>
      <p:pic>
        <p:nvPicPr>
          <p:cNvPr id="7"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2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8647" y="1600206"/>
            <a:ext cx="512206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72162" y="1600206"/>
            <a:ext cx="512206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C4D7829-850B-4849-8058-775F142D8F3B}" type="slidenum">
              <a:rPr lang="en-US" smtClean="0"/>
              <a:t>‹#›</a:t>
            </a:fld>
            <a:endParaRPr lang="en-US"/>
          </a:p>
        </p:txBody>
      </p:sp>
      <p:pic>
        <p:nvPicPr>
          <p:cNvPr id="8"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09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63"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63"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C4D7829-850B-4849-8058-775F142D8F3B}" type="slidenum">
              <a:rPr lang="en-US" smtClean="0"/>
              <a:t>‹#›</a:t>
            </a:fld>
            <a:endParaRPr lang="en-US"/>
          </a:p>
        </p:txBody>
      </p:sp>
      <p:pic>
        <p:nvPicPr>
          <p:cNvPr id="10"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7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C4D7829-850B-4849-8058-775F142D8F3B}" type="slidenum">
              <a:rPr lang="en-US" smtClean="0"/>
              <a:t>‹#›</a:t>
            </a:fld>
            <a:endParaRPr lang="en-US"/>
          </a:p>
        </p:txBody>
      </p:sp>
      <p:pic>
        <p:nvPicPr>
          <p:cNvPr id="6"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90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8C4D7829-850B-4849-8058-775F142D8F3B}" type="slidenum">
              <a:rPr lang="en-US" smtClean="0"/>
              <a:t>‹#›</a:t>
            </a:fld>
            <a:endParaRPr lang="en-US"/>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88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5"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67"/>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5"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C4D7829-850B-4849-8058-775F142D8F3B}" type="slidenum">
              <a:rPr lang="en-US" smtClean="0"/>
              <a:t>‹#›</a:t>
            </a:fld>
            <a:endParaRPr lang="en-US"/>
          </a:p>
        </p:txBody>
      </p:sp>
      <p:pic>
        <p:nvPicPr>
          <p:cNvPr id="8"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78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C4D7829-850B-4849-8058-775F142D8F3B}" type="slidenum">
              <a:rPr lang="en-US" smtClean="0"/>
              <a:t>‹#›</a:t>
            </a:fld>
            <a:endParaRPr lang="en-US"/>
          </a:p>
        </p:txBody>
      </p:sp>
      <p:pic>
        <p:nvPicPr>
          <p:cNvPr id="8"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79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14350" y="1600206"/>
            <a:ext cx="92583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14350" y="6356367"/>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514725" y="6356367"/>
            <a:ext cx="32575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372350" y="6356367"/>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D7829-850B-4849-8058-775F142D8F3B}" type="slidenum">
              <a:rPr lang="en-US" smtClean="0"/>
              <a:t>‹#›</a:t>
            </a:fld>
            <a:endParaRPr lang="en-US"/>
          </a:p>
        </p:txBody>
      </p:sp>
      <p:pic>
        <p:nvPicPr>
          <p:cNvPr id="7"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39038" y="6292850"/>
            <a:ext cx="1941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494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Microsoft_Excel_97-2003_Worksheet1.xl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oleObject" Target="../embeddings/Microsoft_Excel_97-2003_Worksheet2.xls"/><Relationship Id="rId4" Type="http://schemas.openxmlformats.org/officeDocument/2006/relationships/diagramLayout" Target="../diagrams/layout2.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43.emf"/><Relationship Id="rId4" Type="http://schemas.openxmlformats.org/officeDocument/2006/relationships/image" Target="../media/image42.emf"/></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www.epidem.org/" TargetMode="External"/><Relationship Id="rId2" Type="http://schemas.openxmlformats.org/officeDocument/2006/relationships/hyperlink" Target="http://www.avenirhealth.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avenirhealth.org/software-spectrummodels.php#rapid" TargetMode="External"/><Relationship Id="rId3" Type="http://schemas.openxmlformats.org/officeDocument/2006/relationships/hyperlink" Target="http://avenirhealth.org/software-spectrummodels.php#famplan" TargetMode="External"/><Relationship Id="rId7" Type="http://schemas.openxmlformats.org/officeDocument/2006/relationships/hyperlink" Target="http://avenirhealth.org/software-spectrummodels.php#resourceneeds" TargetMode="External"/><Relationship Id="rId2" Type="http://schemas.openxmlformats.org/officeDocument/2006/relationships/hyperlink" Target="http://avenirhealth.org/software-spectrummodels.php#demproj" TargetMode="External"/><Relationship Id="rId1" Type="http://schemas.openxmlformats.org/officeDocument/2006/relationships/slideLayout" Target="../slideLayouts/slideLayout2.xml"/><Relationship Id="rId6" Type="http://schemas.openxmlformats.org/officeDocument/2006/relationships/hyperlink" Target="http://avenirhealth.org/software-spectrummodels.php#goals" TargetMode="External"/><Relationship Id="rId5" Type="http://schemas.openxmlformats.org/officeDocument/2006/relationships/hyperlink" Target="http://avenirhealth.org/software-spectrummodels.php#aim" TargetMode="External"/><Relationship Id="rId4" Type="http://schemas.openxmlformats.org/officeDocument/2006/relationships/hyperlink" Target="http://avenirhealth.org/software-spectrummodels.php#li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0" y="0"/>
            <a:ext cx="10287000" cy="6048375"/>
          </a:xfrm>
          <a:prstGeom prst="rect">
            <a:avLst/>
          </a:prstGeom>
          <a:solidFill>
            <a:srgbClr val="C00000"/>
          </a:solidFill>
          <a:ln>
            <a:noFill/>
          </a:ln>
          <a:extLst/>
        </p:spPr>
        <p:txBody>
          <a:bodyPr wrap="none" lIns="180000" tIns="180000"/>
          <a:lstStyle/>
          <a:p>
            <a:pPr marL="177800"/>
            <a:endParaRPr lang="en-GB" sz="800" dirty="0">
              <a:solidFill>
                <a:srgbClr val="C00000"/>
              </a:solidFill>
            </a:endParaRPr>
          </a:p>
        </p:txBody>
      </p:sp>
      <p:sp>
        <p:nvSpPr>
          <p:cNvPr id="2051" name="Title 1"/>
          <p:cNvSpPr>
            <a:spLocks noGrp="1"/>
          </p:cNvSpPr>
          <p:nvPr>
            <p:ph type="ctrTitle"/>
          </p:nvPr>
        </p:nvSpPr>
        <p:spPr>
          <a:xfrm>
            <a:off x="1551084" y="1772816"/>
            <a:ext cx="7488832" cy="1470025"/>
          </a:xfrm>
        </p:spPr>
        <p:txBody>
          <a:bodyPr>
            <a:normAutofit/>
          </a:bodyPr>
          <a:lstStyle/>
          <a:p>
            <a:r>
              <a:rPr lang="en-US" altLang="en-US" dirty="0">
                <a:solidFill>
                  <a:schemeClr val="bg1"/>
                </a:solidFill>
              </a:rPr>
              <a:t>Spectrum/AIM Overview</a:t>
            </a:r>
            <a:r>
              <a:rPr lang="en-GB" b="1" dirty="0">
                <a:solidFill>
                  <a:schemeClr val="bg1"/>
                </a:solidFill>
              </a:rPr>
              <a:t/>
            </a:r>
            <a:br>
              <a:rPr lang="en-GB" b="1" dirty="0">
                <a:solidFill>
                  <a:schemeClr val="bg1"/>
                </a:solidFill>
              </a:rPr>
            </a:br>
            <a:endParaRPr lang="en-GB" b="1" dirty="0">
              <a:solidFill>
                <a:schemeClr val="bg1"/>
              </a:solidFill>
            </a:endParaRPr>
          </a:p>
        </p:txBody>
      </p:sp>
      <p:sp>
        <p:nvSpPr>
          <p:cNvPr id="2052" name="Subtitle 2"/>
          <p:cNvSpPr>
            <a:spLocks noGrp="1"/>
          </p:cNvSpPr>
          <p:nvPr>
            <p:ph type="subTitle" idx="1"/>
          </p:nvPr>
        </p:nvSpPr>
        <p:spPr/>
        <p:txBody>
          <a:bodyPr/>
          <a:lstStyle/>
          <a:p>
            <a:r>
              <a:rPr lang="en-GB" sz="2800" dirty="0" smtClean="0">
                <a:solidFill>
                  <a:schemeClr val="bg1"/>
                </a:solidFill>
              </a:rPr>
              <a:t>2019 HIV Estimates Workshop</a:t>
            </a:r>
            <a:endParaRPr lang="en-GB" sz="2800" dirty="0">
              <a:solidFill>
                <a:schemeClr val="bg1"/>
              </a:solidFill>
            </a:endParaRPr>
          </a:p>
        </p:txBody>
      </p:sp>
      <p:graphicFrame>
        <p:nvGraphicFramePr>
          <p:cNvPr id="2" name="Object 1"/>
          <p:cNvGraphicFramePr>
            <a:graphicFrameLocks noChangeAspect="1"/>
          </p:cNvGraphicFramePr>
          <p:nvPr>
            <p:extLst/>
          </p:nvPr>
        </p:nvGraphicFramePr>
        <p:xfrm>
          <a:off x="4927600" y="2971800"/>
          <a:ext cx="914400" cy="179388"/>
        </p:xfrm>
        <a:graphic>
          <a:graphicData uri="http://schemas.openxmlformats.org/presentationml/2006/ole">
            <mc:AlternateContent xmlns:mc="http://schemas.openxmlformats.org/markup-compatibility/2006">
              <mc:Choice xmlns:v="urn:schemas-microsoft-com:vml" Requires="v">
                <p:oleObj spid="_x0000_s2060" name="Equation" r:id="rId3" imgW="914400" imgH="179640" progId="Equation.DSMT4">
                  <p:embed/>
                </p:oleObj>
              </mc:Choice>
              <mc:Fallback>
                <p:oleObj name="Equation" r:id="rId3" imgW="914400" imgH="179640" progId="Equation.DSMT4">
                  <p:embed/>
                  <p:pic>
                    <p:nvPicPr>
                      <p:cNvPr id="0" name=""/>
                      <p:cNvPicPr/>
                      <p:nvPr/>
                    </p:nvPicPr>
                    <p:blipFill>
                      <a:blip r:embed="rId4"/>
                      <a:stretch>
                        <a:fillRect/>
                      </a:stretch>
                    </p:blipFill>
                    <p:spPr>
                      <a:xfrm>
                        <a:off x="4927600" y="2971800"/>
                        <a:ext cx="914400" cy="179388"/>
                      </a:xfrm>
                      <a:prstGeom prst="rect">
                        <a:avLst/>
                      </a:prstGeom>
                    </p:spPr>
                  </p:pic>
                </p:oleObj>
              </mc:Fallback>
            </mc:AlternateContent>
          </a:graphicData>
        </a:graphic>
      </p:graphicFrame>
    </p:spTree>
    <p:extLst>
      <p:ext uri="{BB962C8B-B14F-4D97-AF65-F5344CB8AC3E}">
        <p14:creationId xmlns:p14="http://schemas.microsoft.com/office/powerpoint/2010/main" val="3806669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DemProj</a:t>
            </a:r>
            <a:endParaRPr lang="en-US" dirty="0"/>
          </a:p>
        </p:txBody>
      </p:sp>
      <p:sp>
        <p:nvSpPr>
          <p:cNvPr id="3" name="Content Placeholder 2"/>
          <p:cNvSpPr>
            <a:spLocks noGrp="1"/>
          </p:cNvSpPr>
          <p:nvPr>
            <p:ph sz="half" idx="1"/>
          </p:nvPr>
        </p:nvSpPr>
        <p:spPr>
          <a:xfrm>
            <a:off x="578647" y="1600206"/>
            <a:ext cx="4636861" cy="4525963"/>
          </a:xfrm>
        </p:spPr>
        <p:txBody>
          <a:bodyPr>
            <a:normAutofit/>
          </a:bodyPr>
          <a:lstStyle/>
          <a:p>
            <a:r>
              <a:rPr lang="en-US" dirty="0" smtClean="0"/>
              <a:t>In return, </a:t>
            </a:r>
            <a:r>
              <a:rPr lang="en-US" dirty="0" err="1" smtClean="0"/>
              <a:t>DemProj</a:t>
            </a:r>
            <a:r>
              <a:rPr lang="en-US" dirty="0" smtClean="0"/>
              <a:t> gives us an estimated population size, age/sex structure, births, deaths, for every year</a:t>
            </a:r>
          </a:p>
          <a:p>
            <a:r>
              <a:rPr lang="en-US" dirty="0" smtClean="0"/>
              <a:t>NOTE: The demographic projection must be “without AIDS”</a:t>
            </a:r>
          </a:p>
          <a:p>
            <a:pPr lvl="1"/>
            <a:endParaRPr lang="en-US" dirty="0" smtClean="0"/>
          </a:p>
          <a:p>
            <a:endParaRPr lang="en-US" dirty="0"/>
          </a:p>
        </p:txBody>
      </p:sp>
      <p:pic>
        <p:nvPicPr>
          <p:cNvPr id="4102" name="Picture 6"/>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5154245" y="2276872"/>
            <a:ext cx="5121275" cy="3152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C4D7829-850B-4849-8058-775F142D8F3B}" type="slidenum">
              <a:rPr lang="en-US" smtClean="0"/>
              <a:t>10</a:t>
            </a:fld>
            <a:endParaRPr lang="en-US"/>
          </a:p>
        </p:txBody>
      </p:sp>
    </p:spTree>
    <p:extLst>
      <p:ext uri="{BB962C8B-B14F-4D97-AF65-F5344CB8AC3E}">
        <p14:creationId xmlns:p14="http://schemas.microsoft.com/office/powerpoint/2010/main" val="3011488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AIM</a:t>
            </a:r>
            <a:endParaRPr lang="en-US" dirty="0"/>
          </a:p>
        </p:txBody>
      </p:sp>
      <p:sp>
        <p:nvSpPr>
          <p:cNvPr id="5" name="Subtitle 4"/>
          <p:cNvSpPr>
            <a:spLocks noGrp="1"/>
          </p:cNvSpPr>
          <p:nvPr>
            <p:ph type="subTitle" idx="1"/>
          </p:nvPr>
        </p:nvSpPr>
        <p:spPr/>
        <p:txBody>
          <a:bodyPr/>
          <a:lstStyle/>
          <a:p>
            <a:r>
              <a:rPr lang="en-US" dirty="0" smtClean="0"/>
              <a:t>AIDS Indicator Module</a:t>
            </a:r>
            <a:endParaRPr lang="en-US" dirty="0"/>
          </a:p>
        </p:txBody>
      </p:sp>
      <p:sp>
        <p:nvSpPr>
          <p:cNvPr id="2" name="Slide Number Placeholder 1"/>
          <p:cNvSpPr>
            <a:spLocks noGrp="1"/>
          </p:cNvSpPr>
          <p:nvPr>
            <p:ph type="sldNum" sz="quarter" idx="12"/>
          </p:nvPr>
        </p:nvSpPr>
        <p:spPr>
          <a:xfrm>
            <a:off x="7372350" y="6356367"/>
            <a:ext cx="2400300" cy="365125"/>
          </a:xfrm>
        </p:spPr>
        <p:txBody>
          <a:bodyPr/>
          <a:lstStyle/>
          <a:p>
            <a:fld id="{8C4D7829-850B-4849-8058-775F142D8F3B}" type="slidenum">
              <a:rPr lang="en-US" smtClean="0"/>
              <a:t>11</a:t>
            </a:fld>
            <a:endParaRPr lang="en-US"/>
          </a:p>
        </p:txBody>
      </p:sp>
    </p:spTree>
    <p:extLst>
      <p:ext uri="{BB962C8B-B14F-4D97-AF65-F5344CB8AC3E}">
        <p14:creationId xmlns:p14="http://schemas.microsoft.com/office/powerpoint/2010/main" val="3277988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3"/>
          <p:cNvSpPr>
            <a:spLocks noGrp="1"/>
          </p:cNvSpPr>
          <p:nvPr>
            <p:ph type="title"/>
          </p:nvPr>
        </p:nvSpPr>
        <p:spPr bwMode="auto">
          <a:xfrm>
            <a:off x="495300" y="609600"/>
            <a:ext cx="9258300" cy="8080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Adult CD4 Model</a:t>
            </a:r>
          </a:p>
        </p:txBody>
      </p:sp>
      <p:graphicFrame>
        <p:nvGraphicFramePr>
          <p:cNvPr id="7" name="Content Placeholder 6"/>
          <p:cNvGraphicFramePr>
            <a:graphicFrameLocks noGrp="1"/>
          </p:cNvGraphicFramePr>
          <p:nvPr>
            <p:ph sz="half" idx="1"/>
          </p:nvPr>
        </p:nvGraphicFramePr>
        <p:xfrm>
          <a:off x="1457325" y="1600200"/>
          <a:ext cx="454342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4457700" y="22860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57700" y="33528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7700" y="28194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57700" y="38862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57700" y="44958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57700" y="50292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57700" y="5486400"/>
            <a:ext cx="1714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6"/>
          <p:cNvSpPr txBox="1">
            <a:spLocks noChangeArrowheads="1"/>
          </p:cNvSpPr>
          <p:nvPr/>
        </p:nvSpPr>
        <p:spPr bwMode="auto">
          <a:xfrm>
            <a:off x="6172200" y="1524000"/>
            <a:ext cx="1285875" cy="381000"/>
          </a:xfrm>
          <a:prstGeom prst="rect">
            <a:avLst/>
          </a:prstGeom>
          <a:noFill/>
          <a:ln w="9525">
            <a:noFill/>
            <a:miter lim="800000"/>
            <a:headEnd/>
            <a:tailEnd/>
          </a:ln>
        </p:spPr>
        <p:txBody>
          <a:bodyPr>
            <a:spAutoFit/>
          </a:bodyPr>
          <a:lstStyle/>
          <a:p>
            <a:r>
              <a:rPr lang="en-US"/>
              <a:t>On ART</a:t>
            </a:r>
          </a:p>
        </p:txBody>
      </p:sp>
      <p:sp>
        <p:nvSpPr>
          <p:cNvPr id="18" name="TextBox 17"/>
          <p:cNvSpPr txBox="1"/>
          <p:nvPr/>
        </p:nvSpPr>
        <p:spPr>
          <a:xfrm>
            <a:off x="4714875" y="5943600"/>
            <a:ext cx="1543050" cy="369888"/>
          </a:xfrm>
          <a:prstGeom prst="rect">
            <a:avLst/>
          </a:prstGeom>
          <a:solidFill>
            <a:schemeClr val="accent2">
              <a:lumMod val="20000"/>
              <a:lumOff val="80000"/>
            </a:schemeClr>
          </a:solidFill>
        </p:spPr>
        <p:txBody>
          <a:bodyPr>
            <a:spAutoFit/>
          </a:bodyPr>
          <a:lstStyle/>
          <a:p>
            <a:pPr>
              <a:defRPr/>
            </a:pPr>
            <a:r>
              <a:rPr lang="en-US" dirty="0"/>
              <a:t>AIDS Death</a:t>
            </a:r>
          </a:p>
        </p:txBody>
      </p:sp>
      <p:cxnSp>
        <p:nvCxnSpPr>
          <p:cNvPr id="25" name="Straight Arrow Connector 24"/>
          <p:cNvCxnSpPr/>
          <p:nvPr/>
        </p:nvCxnSpPr>
        <p:spPr>
          <a:xfrm>
            <a:off x="2314575" y="6172200"/>
            <a:ext cx="23145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371475" y="42291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14575" y="22860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314575" y="2895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314575" y="33528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14575" y="39624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14575"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14575" y="49530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14575" y="5562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6343650" y="6096000"/>
            <a:ext cx="16287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6029325" y="41529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7029450" y="22098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7048501" y="27432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7048501" y="32766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7048501" y="39624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7029450" y="54102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7124700" y="4495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7029450" y="4876800"/>
            <a:ext cx="942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72200" y="2057400"/>
            <a:ext cx="1114425" cy="381000"/>
          </a:xfrm>
          <a:prstGeom prst="rect">
            <a:avLst/>
          </a:prstGeom>
          <a:solidFill>
            <a:schemeClr val="accent2">
              <a:lumMod val="20000"/>
              <a:lumOff val="80000"/>
            </a:schemeClr>
          </a:solidFill>
        </p:spPr>
        <p:txBody>
          <a:bodyPr>
            <a:spAutoFit/>
          </a:bodyPr>
          <a:lstStyle/>
          <a:p>
            <a:pPr algn="ctr">
              <a:defRPr/>
            </a:pPr>
            <a:r>
              <a:rPr lang="en-US" dirty="0"/>
              <a:t>&gt;500        </a:t>
            </a:r>
          </a:p>
        </p:txBody>
      </p:sp>
      <p:sp>
        <p:nvSpPr>
          <p:cNvPr id="51" name="TextBox 50"/>
          <p:cNvSpPr txBox="1"/>
          <p:nvPr/>
        </p:nvSpPr>
        <p:spPr>
          <a:xfrm>
            <a:off x="6172200" y="2590800"/>
            <a:ext cx="1114425" cy="369888"/>
          </a:xfrm>
          <a:prstGeom prst="rect">
            <a:avLst/>
          </a:prstGeom>
          <a:solidFill>
            <a:schemeClr val="accent2">
              <a:lumMod val="20000"/>
              <a:lumOff val="80000"/>
            </a:schemeClr>
          </a:solidFill>
        </p:spPr>
        <p:txBody>
          <a:bodyPr>
            <a:spAutoFit/>
          </a:bodyPr>
          <a:lstStyle/>
          <a:p>
            <a:pPr algn="ctr">
              <a:defRPr/>
            </a:pPr>
            <a:r>
              <a:rPr lang="en-US" dirty="0"/>
              <a:t>350-499</a:t>
            </a:r>
          </a:p>
        </p:txBody>
      </p:sp>
      <p:sp>
        <p:nvSpPr>
          <p:cNvPr id="52" name="TextBox 51"/>
          <p:cNvSpPr txBox="1"/>
          <p:nvPr/>
        </p:nvSpPr>
        <p:spPr>
          <a:xfrm>
            <a:off x="6172200" y="3124200"/>
            <a:ext cx="1114425" cy="369888"/>
          </a:xfrm>
          <a:prstGeom prst="rect">
            <a:avLst/>
          </a:prstGeom>
          <a:solidFill>
            <a:schemeClr val="accent2">
              <a:lumMod val="20000"/>
              <a:lumOff val="80000"/>
            </a:schemeClr>
          </a:solidFill>
        </p:spPr>
        <p:txBody>
          <a:bodyPr>
            <a:spAutoFit/>
          </a:bodyPr>
          <a:lstStyle/>
          <a:p>
            <a:pPr algn="ctr">
              <a:defRPr/>
            </a:pPr>
            <a:r>
              <a:rPr lang="en-US" dirty="0"/>
              <a:t>250-349</a:t>
            </a:r>
          </a:p>
        </p:txBody>
      </p:sp>
      <p:sp>
        <p:nvSpPr>
          <p:cNvPr id="53" name="TextBox 52"/>
          <p:cNvSpPr txBox="1"/>
          <p:nvPr/>
        </p:nvSpPr>
        <p:spPr>
          <a:xfrm>
            <a:off x="6172200" y="3733800"/>
            <a:ext cx="1114425" cy="369888"/>
          </a:xfrm>
          <a:prstGeom prst="rect">
            <a:avLst/>
          </a:prstGeom>
          <a:solidFill>
            <a:schemeClr val="accent2">
              <a:lumMod val="20000"/>
              <a:lumOff val="80000"/>
            </a:schemeClr>
          </a:solidFill>
        </p:spPr>
        <p:txBody>
          <a:bodyPr>
            <a:spAutoFit/>
          </a:bodyPr>
          <a:lstStyle/>
          <a:p>
            <a:pPr algn="ctr">
              <a:defRPr/>
            </a:pPr>
            <a:r>
              <a:rPr lang="en-US" dirty="0"/>
              <a:t>200-249</a:t>
            </a:r>
          </a:p>
        </p:txBody>
      </p:sp>
      <p:sp>
        <p:nvSpPr>
          <p:cNvPr id="54" name="TextBox 53"/>
          <p:cNvSpPr txBox="1"/>
          <p:nvPr/>
        </p:nvSpPr>
        <p:spPr>
          <a:xfrm>
            <a:off x="6172200" y="4267200"/>
            <a:ext cx="1114425" cy="369888"/>
          </a:xfrm>
          <a:prstGeom prst="rect">
            <a:avLst/>
          </a:prstGeom>
          <a:solidFill>
            <a:schemeClr val="accent2">
              <a:lumMod val="20000"/>
              <a:lumOff val="80000"/>
            </a:schemeClr>
          </a:solidFill>
        </p:spPr>
        <p:txBody>
          <a:bodyPr>
            <a:spAutoFit/>
          </a:bodyPr>
          <a:lstStyle/>
          <a:p>
            <a:pPr algn="ctr">
              <a:defRPr/>
            </a:pPr>
            <a:r>
              <a:rPr lang="en-US" dirty="0"/>
              <a:t>100-199</a:t>
            </a:r>
          </a:p>
        </p:txBody>
      </p:sp>
      <p:sp>
        <p:nvSpPr>
          <p:cNvPr id="55" name="TextBox 54"/>
          <p:cNvSpPr txBox="1"/>
          <p:nvPr/>
        </p:nvSpPr>
        <p:spPr>
          <a:xfrm>
            <a:off x="6172200" y="4724400"/>
            <a:ext cx="1114425" cy="381000"/>
          </a:xfrm>
          <a:prstGeom prst="rect">
            <a:avLst/>
          </a:prstGeom>
          <a:solidFill>
            <a:schemeClr val="accent2">
              <a:lumMod val="20000"/>
              <a:lumOff val="80000"/>
            </a:schemeClr>
          </a:solidFill>
        </p:spPr>
        <p:txBody>
          <a:bodyPr>
            <a:spAutoFit/>
          </a:bodyPr>
          <a:lstStyle/>
          <a:p>
            <a:pPr algn="ctr">
              <a:defRPr/>
            </a:pPr>
            <a:r>
              <a:rPr lang="en-US" dirty="0"/>
              <a:t>50-99</a:t>
            </a:r>
          </a:p>
        </p:txBody>
      </p:sp>
      <p:sp>
        <p:nvSpPr>
          <p:cNvPr id="56" name="TextBox 55"/>
          <p:cNvSpPr txBox="1"/>
          <p:nvPr/>
        </p:nvSpPr>
        <p:spPr>
          <a:xfrm>
            <a:off x="6172200" y="5257800"/>
            <a:ext cx="1114425" cy="381000"/>
          </a:xfrm>
          <a:prstGeom prst="rect">
            <a:avLst/>
          </a:prstGeom>
          <a:solidFill>
            <a:schemeClr val="accent2">
              <a:lumMod val="20000"/>
              <a:lumOff val="80000"/>
            </a:schemeClr>
          </a:solidFill>
        </p:spPr>
        <p:txBody>
          <a:bodyPr>
            <a:spAutoFit/>
          </a:bodyPr>
          <a:lstStyle/>
          <a:p>
            <a:pPr algn="ctr">
              <a:defRPr/>
            </a:pPr>
            <a:r>
              <a:rPr lang="en-US" dirty="0"/>
              <a:t>&lt;50</a:t>
            </a:r>
          </a:p>
        </p:txBody>
      </p:sp>
      <p:sp>
        <p:nvSpPr>
          <p:cNvPr id="1064" name="TextBox 40"/>
          <p:cNvSpPr txBox="1">
            <a:spLocks noChangeArrowheads="1"/>
          </p:cNvSpPr>
          <p:nvPr/>
        </p:nvSpPr>
        <p:spPr bwMode="auto">
          <a:xfrm>
            <a:off x="3814764" y="51054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65" name="TextBox 56"/>
          <p:cNvSpPr txBox="1">
            <a:spLocks noChangeArrowheads="1"/>
          </p:cNvSpPr>
          <p:nvPr/>
        </p:nvSpPr>
        <p:spPr bwMode="auto">
          <a:xfrm>
            <a:off x="3814764" y="45720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66" name="TextBox 57"/>
          <p:cNvSpPr txBox="1">
            <a:spLocks noChangeArrowheads="1"/>
          </p:cNvSpPr>
          <p:nvPr/>
        </p:nvSpPr>
        <p:spPr bwMode="auto">
          <a:xfrm>
            <a:off x="3814764" y="40386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67" name="TextBox 58"/>
          <p:cNvSpPr txBox="1">
            <a:spLocks noChangeArrowheads="1"/>
          </p:cNvSpPr>
          <p:nvPr/>
        </p:nvSpPr>
        <p:spPr bwMode="auto">
          <a:xfrm>
            <a:off x="3814764" y="35052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68" name="TextBox 59"/>
          <p:cNvSpPr txBox="1">
            <a:spLocks noChangeArrowheads="1"/>
          </p:cNvSpPr>
          <p:nvPr/>
        </p:nvSpPr>
        <p:spPr bwMode="auto">
          <a:xfrm>
            <a:off x="3814764" y="29718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69" name="TextBox 60"/>
          <p:cNvSpPr txBox="1">
            <a:spLocks noChangeArrowheads="1"/>
          </p:cNvSpPr>
          <p:nvPr/>
        </p:nvSpPr>
        <p:spPr bwMode="auto">
          <a:xfrm>
            <a:off x="3814764" y="24384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70" name="TextBox 61"/>
          <p:cNvSpPr txBox="1">
            <a:spLocks noChangeArrowheads="1"/>
          </p:cNvSpPr>
          <p:nvPr/>
        </p:nvSpPr>
        <p:spPr bwMode="auto">
          <a:xfrm>
            <a:off x="3814764" y="1905000"/>
            <a:ext cx="428625" cy="338138"/>
          </a:xfrm>
          <a:prstGeom prst="rect">
            <a:avLst/>
          </a:prstGeom>
          <a:noFill/>
          <a:ln w="9525">
            <a:noFill/>
            <a:miter lim="800000"/>
            <a:headEnd/>
            <a:tailEnd/>
          </a:ln>
        </p:spPr>
        <p:txBody>
          <a:bodyPr>
            <a:spAutoFit/>
          </a:bodyPr>
          <a:lstStyle/>
          <a:p>
            <a:r>
              <a:rPr lang="el-GR" sz="1600"/>
              <a:t>λ</a:t>
            </a:r>
            <a:endParaRPr lang="en-US"/>
          </a:p>
        </p:txBody>
      </p:sp>
      <p:sp>
        <p:nvSpPr>
          <p:cNvPr id="1071" name="TextBox 62"/>
          <p:cNvSpPr txBox="1">
            <a:spLocks noChangeArrowheads="1"/>
          </p:cNvSpPr>
          <p:nvPr/>
        </p:nvSpPr>
        <p:spPr bwMode="auto">
          <a:xfrm>
            <a:off x="2400300" y="19812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2" name="TextBox 63"/>
          <p:cNvSpPr txBox="1">
            <a:spLocks noChangeArrowheads="1"/>
          </p:cNvSpPr>
          <p:nvPr/>
        </p:nvSpPr>
        <p:spPr bwMode="auto">
          <a:xfrm>
            <a:off x="2400300" y="25146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3" name="TextBox 64"/>
          <p:cNvSpPr txBox="1">
            <a:spLocks noChangeArrowheads="1"/>
          </p:cNvSpPr>
          <p:nvPr/>
        </p:nvSpPr>
        <p:spPr bwMode="auto">
          <a:xfrm>
            <a:off x="2400300" y="30480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4" name="TextBox 65"/>
          <p:cNvSpPr txBox="1">
            <a:spLocks noChangeArrowheads="1"/>
          </p:cNvSpPr>
          <p:nvPr/>
        </p:nvSpPr>
        <p:spPr bwMode="auto">
          <a:xfrm>
            <a:off x="2400300" y="35814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5" name="TextBox 66"/>
          <p:cNvSpPr txBox="1">
            <a:spLocks noChangeArrowheads="1"/>
          </p:cNvSpPr>
          <p:nvPr/>
        </p:nvSpPr>
        <p:spPr bwMode="auto">
          <a:xfrm>
            <a:off x="2400300" y="41148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6" name="TextBox 67"/>
          <p:cNvSpPr txBox="1">
            <a:spLocks noChangeArrowheads="1"/>
          </p:cNvSpPr>
          <p:nvPr/>
        </p:nvSpPr>
        <p:spPr bwMode="auto">
          <a:xfrm>
            <a:off x="2400300" y="46482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7" name="TextBox 68"/>
          <p:cNvSpPr txBox="1">
            <a:spLocks noChangeArrowheads="1"/>
          </p:cNvSpPr>
          <p:nvPr/>
        </p:nvSpPr>
        <p:spPr bwMode="auto">
          <a:xfrm>
            <a:off x="2400300" y="5181600"/>
            <a:ext cx="428625" cy="338138"/>
          </a:xfrm>
          <a:prstGeom prst="rect">
            <a:avLst/>
          </a:prstGeom>
          <a:noFill/>
          <a:ln w="9525">
            <a:noFill/>
            <a:miter lim="800000"/>
            <a:headEnd/>
            <a:tailEnd/>
          </a:ln>
        </p:spPr>
        <p:txBody>
          <a:bodyPr>
            <a:spAutoFit/>
          </a:bodyPr>
          <a:lstStyle/>
          <a:p>
            <a:r>
              <a:rPr lang="el-GR" sz="1600"/>
              <a:t>μ</a:t>
            </a:r>
            <a:endParaRPr lang="en-US"/>
          </a:p>
        </p:txBody>
      </p:sp>
      <p:sp>
        <p:nvSpPr>
          <p:cNvPr id="1078" name="TextBox 69"/>
          <p:cNvSpPr txBox="1">
            <a:spLocks noChangeArrowheads="1"/>
          </p:cNvSpPr>
          <p:nvPr/>
        </p:nvSpPr>
        <p:spPr bwMode="auto">
          <a:xfrm>
            <a:off x="7415214" y="1905000"/>
            <a:ext cx="428625" cy="369888"/>
          </a:xfrm>
          <a:prstGeom prst="rect">
            <a:avLst/>
          </a:prstGeom>
          <a:noFill/>
          <a:ln w="9525">
            <a:noFill/>
            <a:miter lim="800000"/>
            <a:headEnd/>
            <a:tailEnd/>
          </a:ln>
        </p:spPr>
        <p:txBody>
          <a:bodyPr>
            <a:spAutoFit/>
          </a:bodyPr>
          <a:lstStyle/>
          <a:p>
            <a:r>
              <a:rPr lang="el-GR"/>
              <a:t>α</a:t>
            </a:r>
            <a:endParaRPr lang="en-US"/>
          </a:p>
        </p:txBody>
      </p:sp>
      <p:sp>
        <p:nvSpPr>
          <p:cNvPr id="1079" name="TextBox 70"/>
          <p:cNvSpPr txBox="1">
            <a:spLocks noChangeArrowheads="1"/>
          </p:cNvSpPr>
          <p:nvPr/>
        </p:nvSpPr>
        <p:spPr bwMode="auto">
          <a:xfrm>
            <a:off x="7429500" y="2438400"/>
            <a:ext cx="428625" cy="369888"/>
          </a:xfrm>
          <a:prstGeom prst="rect">
            <a:avLst/>
          </a:prstGeom>
          <a:noFill/>
          <a:ln w="9525">
            <a:noFill/>
            <a:miter lim="800000"/>
            <a:headEnd/>
            <a:tailEnd/>
          </a:ln>
        </p:spPr>
        <p:txBody>
          <a:bodyPr>
            <a:spAutoFit/>
          </a:bodyPr>
          <a:lstStyle/>
          <a:p>
            <a:r>
              <a:rPr lang="el-GR"/>
              <a:t>α</a:t>
            </a:r>
            <a:endParaRPr lang="en-US"/>
          </a:p>
        </p:txBody>
      </p:sp>
      <p:sp>
        <p:nvSpPr>
          <p:cNvPr id="1080" name="TextBox 71"/>
          <p:cNvSpPr txBox="1">
            <a:spLocks noChangeArrowheads="1"/>
          </p:cNvSpPr>
          <p:nvPr/>
        </p:nvSpPr>
        <p:spPr bwMode="auto">
          <a:xfrm>
            <a:off x="7429500" y="2971800"/>
            <a:ext cx="428625" cy="369888"/>
          </a:xfrm>
          <a:prstGeom prst="rect">
            <a:avLst/>
          </a:prstGeom>
          <a:noFill/>
          <a:ln w="9525">
            <a:noFill/>
            <a:miter lim="800000"/>
            <a:headEnd/>
            <a:tailEnd/>
          </a:ln>
        </p:spPr>
        <p:txBody>
          <a:bodyPr>
            <a:spAutoFit/>
          </a:bodyPr>
          <a:lstStyle/>
          <a:p>
            <a:r>
              <a:rPr lang="el-GR"/>
              <a:t>α</a:t>
            </a:r>
            <a:endParaRPr lang="en-US"/>
          </a:p>
        </p:txBody>
      </p:sp>
      <p:sp>
        <p:nvSpPr>
          <p:cNvPr id="1081" name="TextBox 72"/>
          <p:cNvSpPr txBox="1">
            <a:spLocks noChangeArrowheads="1"/>
          </p:cNvSpPr>
          <p:nvPr/>
        </p:nvSpPr>
        <p:spPr bwMode="auto">
          <a:xfrm>
            <a:off x="7429500" y="3581400"/>
            <a:ext cx="428625" cy="369888"/>
          </a:xfrm>
          <a:prstGeom prst="rect">
            <a:avLst/>
          </a:prstGeom>
          <a:noFill/>
          <a:ln w="9525">
            <a:noFill/>
            <a:miter lim="800000"/>
            <a:headEnd/>
            <a:tailEnd/>
          </a:ln>
        </p:spPr>
        <p:txBody>
          <a:bodyPr>
            <a:spAutoFit/>
          </a:bodyPr>
          <a:lstStyle/>
          <a:p>
            <a:r>
              <a:rPr lang="el-GR"/>
              <a:t>α</a:t>
            </a:r>
            <a:endParaRPr lang="en-US"/>
          </a:p>
        </p:txBody>
      </p:sp>
      <p:sp>
        <p:nvSpPr>
          <p:cNvPr id="1082" name="TextBox 73"/>
          <p:cNvSpPr txBox="1">
            <a:spLocks noChangeArrowheads="1"/>
          </p:cNvSpPr>
          <p:nvPr/>
        </p:nvSpPr>
        <p:spPr bwMode="auto">
          <a:xfrm>
            <a:off x="7429500" y="4114800"/>
            <a:ext cx="428625" cy="369888"/>
          </a:xfrm>
          <a:prstGeom prst="rect">
            <a:avLst/>
          </a:prstGeom>
          <a:noFill/>
          <a:ln w="9525">
            <a:noFill/>
            <a:miter lim="800000"/>
            <a:headEnd/>
            <a:tailEnd/>
          </a:ln>
        </p:spPr>
        <p:txBody>
          <a:bodyPr>
            <a:spAutoFit/>
          </a:bodyPr>
          <a:lstStyle/>
          <a:p>
            <a:r>
              <a:rPr lang="el-GR"/>
              <a:t>α</a:t>
            </a:r>
            <a:endParaRPr lang="en-US"/>
          </a:p>
        </p:txBody>
      </p:sp>
      <p:sp>
        <p:nvSpPr>
          <p:cNvPr id="1083" name="TextBox 74"/>
          <p:cNvSpPr txBox="1">
            <a:spLocks noChangeArrowheads="1"/>
          </p:cNvSpPr>
          <p:nvPr/>
        </p:nvSpPr>
        <p:spPr bwMode="auto">
          <a:xfrm>
            <a:off x="7415214" y="4572000"/>
            <a:ext cx="428625" cy="369888"/>
          </a:xfrm>
          <a:prstGeom prst="rect">
            <a:avLst/>
          </a:prstGeom>
          <a:noFill/>
          <a:ln w="9525">
            <a:noFill/>
            <a:miter lim="800000"/>
            <a:headEnd/>
            <a:tailEnd/>
          </a:ln>
        </p:spPr>
        <p:txBody>
          <a:bodyPr>
            <a:spAutoFit/>
          </a:bodyPr>
          <a:lstStyle/>
          <a:p>
            <a:r>
              <a:rPr lang="el-GR"/>
              <a:t>α</a:t>
            </a:r>
            <a:endParaRPr lang="en-US"/>
          </a:p>
        </p:txBody>
      </p:sp>
      <p:sp>
        <p:nvSpPr>
          <p:cNvPr id="1084" name="TextBox 75"/>
          <p:cNvSpPr txBox="1">
            <a:spLocks noChangeArrowheads="1"/>
          </p:cNvSpPr>
          <p:nvPr/>
        </p:nvSpPr>
        <p:spPr bwMode="auto">
          <a:xfrm>
            <a:off x="7415214" y="5105400"/>
            <a:ext cx="428625" cy="369888"/>
          </a:xfrm>
          <a:prstGeom prst="rect">
            <a:avLst/>
          </a:prstGeom>
          <a:noFill/>
          <a:ln w="9525">
            <a:noFill/>
            <a:miter lim="800000"/>
            <a:headEnd/>
            <a:tailEnd/>
          </a:ln>
        </p:spPr>
        <p:txBody>
          <a:bodyPr>
            <a:spAutoFit/>
          </a:bodyPr>
          <a:lstStyle/>
          <a:p>
            <a:r>
              <a:rPr lang="el-GR"/>
              <a:t>α</a:t>
            </a:r>
            <a:endParaRPr lang="en-US"/>
          </a:p>
        </p:txBody>
      </p:sp>
      <p:sp>
        <p:nvSpPr>
          <p:cNvPr id="1085" name="TextBox 76"/>
          <p:cNvSpPr txBox="1">
            <a:spLocks noChangeArrowheads="1"/>
          </p:cNvSpPr>
          <p:nvPr/>
        </p:nvSpPr>
        <p:spPr bwMode="auto">
          <a:xfrm>
            <a:off x="4972050" y="1981200"/>
            <a:ext cx="428625" cy="338138"/>
          </a:xfrm>
          <a:prstGeom prst="rect">
            <a:avLst/>
          </a:prstGeom>
          <a:noFill/>
          <a:ln w="9525">
            <a:noFill/>
            <a:miter lim="800000"/>
            <a:headEnd/>
            <a:tailEnd/>
          </a:ln>
        </p:spPr>
        <p:txBody>
          <a:bodyPr>
            <a:spAutoFit/>
          </a:bodyPr>
          <a:lstStyle/>
          <a:p>
            <a:r>
              <a:rPr lang="en-US" sz="1600"/>
              <a:t>c</a:t>
            </a:r>
            <a:endParaRPr lang="en-US"/>
          </a:p>
        </p:txBody>
      </p:sp>
      <p:sp>
        <p:nvSpPr>
          <p:cNvPr id="1086" name="TextBox 77"/>
          <p:cNvSpPr txBox="1">
            <a:spLocks noChangeArrowheads="1"/>
          </p:cNvSpPr>
          <p:nvPr/>
        </p:nvSpPr>
        <p:spPr bwMode="auto">
          <a:xfrm>
            <a:off x="4972050" y="2514600"/>
            <a:ext cx="428625" cy="338138"/>
          </a:xfrm>
          <a:prstGeom prst="rect">
            <a:avLst/>
          </a:prstGeom>
          <a:noFill/>
          <a:ln w="9525">
            <a:noFill/>
            <a:miter lim="800000"/>
            <a:headEnd/>
            <a:tailEnd/>
          </a:ln>
        </p:spPr>
        <p:txBody>
          <a:bodyPr>
            <a:spAutoFit/>
          </a:bodyPr>
          <a:lstStyle/>
          <a:p>
            <a:r>
              <a:rPr lang="en-US" sz="1600"/>
              <a:t>c</a:t>
            </a:r>
            <a:endParaRPr lang="en-US"/>
          </a:p>
        </p:txBody>
      </p:sp>
      <p:sp>
        <p:nvSpPr>
          <p:cNvPr id="1087" name="TextBox 78"/>
          <p:cNvSpPr txBox="1">
            <a:spLocks noChangeArrowheads="1"/>
          </p:cNvSpPr>
          <p:nvPr/>
        </p:nvSpPr>
        <p:spPr bwMode="auto">
          <a:xfrm>
            <a:off x="4972050" y="3048000"/>
            <a:ext cx="428625" cy="369888"/>
          </a:xfrm>
          <a:prstGeom prst="rect">
            <a:avLst/>
          </a:prstGeom>
          <a:noFill/>
          <a:ln w="9525">
            <a:noFill/>
            <a:miter lim="800000"/>
            <a:headEnd/>
            <a:tailEnd/>
          </a:ln>
        </p:spPr>
        <p:txBody>
          <a:bodyPr>
            <a:spAutoFit/>
          </a:bodyPr>
          <a:lstStyle/>
          <a:p>
            <a:r>
              <a:rPr lang="en-US"/>
              <a:t>c</a:t>
            </a:r>
          </a:p>
        </p:txBody>
      </p:sp>
      <p:sp>
        <p:nvSpPr>
          <p:cNvPr id="1088" name="TextBox 79"/>
          <p:cNvSpPr txBox="1">
            <a:spLocks noChangeArrowheads="1"/>
          </p:cNvSpPr>
          <p:nvPr/>
        </p:nvSpPr>
        <p:spPr bwMode="auto">
          <a:xfrm>
            <a:off x="4972050" y="3581400"/>
            <a:ext cx="428625" cy="338138"/>
          </a:xfrm>
          <a:prstGeom prst="rect">
            <a:avLst/>
          </a:prstGeom>
          <a:noFill/>
          <a:ln w="9525">
            <a:noFill/>
            <a:miter lim="800000"/>
            <a:headEnd/>
            <a:tailEnd/>
          </a:ln>
        </p:spPr>
        <p:txBody>
          <a:bodyPr>
            <a:spAutoFit/>
          </a:bodyPr>
          <a:lstStyle/>
          <a:p>
            <a:r>
              <a:rPr lang="en-US" sz="1600"/>
              <a:t>c</a:t>
            </a:r>
            <a:endParaRPr lang="en-US"/>
          </a:p>
        </p:txBody>
      </p:sp>
      <p:sp>
        <p:nvSpPr>
          <p:cNvPr id="1089" name="TextBox 80"/>
          <p:cNvSpPr txBox="1">
            <a:spLocks noChangeArrowheads="1"/>
          </p:cNvSpPr>
          <p:nvPr/>
        </p:nvSpPr>
        <p:spPr bwMode="auto">
          <a:xfrm>
            <a:off x="4972050" y="4114800"/>
            <a:ext cx="428625" cy="338138"/>
          </a:xfrm>
          <a:prstGeom prst="rect">
            <a:avLst/>
          </a:prstGeom>
          <a:noFill/>
          <a:ln w="9525">
            <a:noFill/>
            <a:miter lim="800000"/>
            <a:headEnd/>
            <a:tailEnd/>
          </a:ln>
        </p:spPr>
        <p:txBody>
          <a:bodyPr>
            <a:spAutoFit/>
          </a:bodyPr>
          <a:lstStyle/>
          <a:p>
            <a:r>
              <a:rPr lang="en-US" sz="1600"/>
              <a:t>c</a:t>
            </a:r>
            <a:endParaRPr lang="en-US"/>
          </a:p>
        </p:txBody>
      </p:sp>
      <p:sp>
        <p:nvSpPr>
          <p:cNvPr id="1090" name="TextBox 81"/>
          <p:cNvSpPr txBox="1">
            <a:spLocks noChangeArrowheads="1"/>
          </p:cNvSpPr>
          <p:nvPr/>
        </p:nvSpPr>
        <p:spPr bwMode="auto">
          <a:xfrm>
            <a:off x="4972050" y="4648200"/>
            <a:ext cx="428625" cy="338138"/>
          </a:xfrm>
          <a:prstGeom prst="rect">
            <a:avLst/>
          </a:prstGeom>
          <a:noFill/>
          <a:ln w="9525">
            <a:noFill/>
            <a:miter lim="800000"/>
            <a:headEnd/>
            <a:tailEnd/>
          </a:ln>
        </p:spPr>
        <p:txBody>
          <a:bodyPr>
            <a:spAutoFit/>
          </a:bodyPr>
          <a:lstStyle/>
          <a:p>
            <a:r>
              <a:rPr lang="en-US" sz="1600"/>
              <a:t>c</a:t>
            </a:r>
            <a:endParaRPr lang="en-US"/>
          </a:p>
        </p:txBody>
      </p:sp>
      <p:sp>
        <p:nvSpPr>
          <p:cNvPr id="1091" name="TextBox 82"/>
          <p:cNvSpPr txBox="1">
            <a:spLocks noChangeArrowheads="1"/>
          </p:cNvSpPr>
          <p:nvPr/>
        </p:nvSpPr>
        <p:spPr bwMode="auto">
          <a:xfrm>
            <a:off x="4972050" y="5181600"/>
            <a:ext cx="428625" cy="338138"/>
          </a:xfrm>
          <a:prstGeom prst="rect">
            <a:avLst/>
          </a:prstGeom>
          <a:noFill/>
          <a:ln w="9525">
            <a:noFill/>
            <a:miter lim="800000"/>
            <a:headEnd/>
            <a:tailEnd/>
          </a:ln>
        </p:spPr>
        <p:txBody>
          <a:bodyPr>
            <a:spAutoFit/>
          </a:bodyPr>
          <a:lstStyle/>
          <a:p>
            <a:r>
              <a:rPr lang="en-US" sz="1600"/>
              <a:t>c</a:t>
            </a:r>
            <a:endParaRPr lang="en-US"/>
          </a:p>
        </p:txBody>
      </p:sp>
      <p:sp>
        <p:nvSpPr>
          <p:cNvPr id="84" name="Down Arrow 83"/>
          <p:cNvSpPr/>
          <p:nvPr/>
        </p:nvSpPr>
        <p:spPr>
          <a:xfrm>
            <a:off x="3086101" y="1981200"/>
            <a:ext cx="152400" cy="685800"/>
          </a:xfrm>
          <a:prstGeom prst="downArrow">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aphicFrame>
        <p:nvGraphicFramePr>
          <p:cNvPr id="1026" name="Chart 84"/>
          <p:cNvGraphicFramePr>
            <a:graphicFrameLocks/>
          </p:cNvGraphicFramePr>
          <p:nvPr/>
        </p:nvGraphicFramePr>
        <p:xfrm>
          <a:off x="266701" y="2362200"/>
          <a:ext cx="1981200" cy="3200400"/>
        </p:xfrm>
        <a:graphic>
          <a:graphicData uri="http://schemas.openxmlformats.org/presentationml/2006/ole">
            <mc:AlternateContent xmlns:mc="http://schemas.openxmlformats.org/markup-compatibility/2006">
              <mc:Choice xmlns:v="urn:schemas-microsoft-com:vml" Requires="v">
                <p:oleObj spid="_x0000_s1082" r:id="rId8" imgW="1981372" imgH="3200677" progId="Excel.Sheet.8">
                  <p:embed/>
                </p:oleObj>
              </mc:Choice>
              <mc:Fallback>
                <p:oleObj r:id="rId8" imgW="1981372" imgH="3200677" progId="Excel.Shee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1" y="2362200"/>
                        <a:ext cx="198120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Chart 85"/>
          <p:cNvGraphicFramePr>
            <a:graphicFrameLocks/>
          </p:cNvGraphicFramePr>
          <p:nvPr/>
        </p:nvGraphicFramePr>
        <p:xfrm>
          <a:off x="8115301" y="2438400"/>
          <a:ext cx="1981200" cy="3200400"/>
        </p:xfrm>
        <a:graphic>
          <a:graphicData uri="http://schemas.openxmlformats.org/presentationml/2006/ole">
            <mc:AlternateContent xmlns:mc="http://schemas.openxmlformats.org/markup-compatibility/2006">
              <mc:Choice xmlns:v="urn:schemas-microsoft-com:vml" Requires="v">
                <p:oleObj spid="_x0000_s1083" r:id="rId10" imgW="1981372" imgH="3200677" progId="Excel.Sheet.8">
                  <p:embed/>
                </p:oleObj>
              </mc:Choice>
              <mc:Fallback>
                <p:oleObj r:id="rId10" imgW="1981372" imgH="3200677" progId="Excel.Shee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5301" y="2438400"/>
                        <a:ext cx="198120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3" name="Slide Number Placeholder 68"/>
          <p:cNvSpPr>
            <a:spLocks noGrp="1"/>
          </p:cNvSpPr>
          <p:nvPr>
            <p:ph type="sldNum" sz="quarter" idx="10"/>
          </p:nvPr>
        </p:nvSpPr>
        <p:spPr>
          <a:noFill/>
        </p:spPr>
        <p:txBody>
          <a:bodyPr/>
          <a:lstStyle/>
          <a:p>
            <a:fld id="{E8D2DC2B-D623-43BD-9CA2-7ACC4419B76C}" type="slidenum">
              <a:rPr lang="en-US"/>
              <a:pPr/>
              <a:t>12</a:t>
            </a:fld>
            <a:endParaRPr lang="en-US"/>
          </a:p>
        </p:txBody>
      </p:sp>
      <p:sp>
        <p:nvSpPr>
          <p:cNvPr id="1094" name="TextBox 69"/>
          <p:cNvSpPr txBox="1">
            <a:spLocks noChangeArrowheads="1"/>
          </p:cNvSpPr>
          <p:nvPr/>
        </p:nvSpPr>
        <p:spPr bwMode="auto">
          <a:xfrm>
            <a:off x="8191501" y="5638802"/>
            <a:ext cx="1905000" cy="600075"/>
          </a:xfrm>
          <a:prstGeom prst="rect">
            <a:avLst/>
          </a:prstGeom>
          <a:noFill/>
          <a:ln w="9525">
            <a:noFill/>
            <a:miter lim="800000"/>
            <a:headEnd/>
            <a:tailEnd/>
          </a:ln>
        </p:spPr>
        <p:txBody>
          <a:bodyPr>
            <a:spAutoFit/>
          </a:bodyPr>
          <a:lstStyle/>
          <a:p>
            <a:r>
              <a:rPr lang="en-US" sz="1100"/>
              <a:t>Separate patterns for 0-6, 7-12 and 12+ months on ART</a:t>
            </a:r>
            <a:endParaRPr lang="en-US"/>
          </a:p>
        </p:txBody>
      </p:sp>
    </p:spTree>
    <p:extLst>
      <p:ext uri="{BB962C8B-B14F-4D97-AF65-F5344CB8AC3E}">
        <p14:creationId xmlns:p14="http://schemas.microsoft.com/office/powerpoint/2010/main" val="2158465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46" y="-90264"/>
            <a:ext cx="10082991" cy="1143000"/>
          </a:xfrm>
        </p:spPr>
        <p:txBody>
          <a:bodyPr/>
          <a:lstStyle/>
          <a:p>
            <a:pPr algn="l"/>
            <a:r>
              <a:rPr lang="en-US" sz="2800" b="1" dirty="0" smtClean="0"/>
              <a:t>Structure of child model in Spectrum AIDS Impact Module</a:t>
            </a:r>
            <a:endParaRPr lang="en-US" sz="2800" b="1" dirty="0"/>
          </a:p>
        </p:txBody>
      </p:sp>
      <p:grpSp>
        <p:nvGrpSpPr>
          <p:cNvPr id="24" name="Group 23"/>
          <p:cNvGrpSpPr/>
          <p:nvPr/>
        </p:nvGrpSpPr>
        <p:grpSpPr>
          <a:xfrm>
            <a:off x="168891" y="1052736"/>
            <a:ext cx="9948720" cy="5805265"/>
            <a:chOff x="168891" y="1052736"/>
            <a:chExt cx="9948720" cy="5805265"/>
          </a:xfrm>
        </p:grpSpPr>
        <p:sp>
          <p:nvSpPr>
            <p:cNvPr id="3" name="Flowchart: Process 2"/>
            <p:cNvSpPr/>
            <p:nvPr/>
          </p:nvSpPr>
          <p:spPr>
            <a:xfrm>
              <a:off x="168891" y="1052736"/>
              <a:ext cx="2629052" cy="1201711"/>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smtClean="0">
                  <a:solidFill>
                    <a:schemeClr val="tx1"/>
                  </a:solidFill>
                </a:rPr>
                <a:t>1 Demographic Data</a:t>
              </a:r>
              <a:endParaRPr lang="en-US" sz="1200" dirty="0">
                <a:solidFill>
                  <a:schemeClr val="tx1"/>
                </a:solidFill>
              </a:endParaRPr>
            </a:p>
            <a:p>
              <a:pPr marL="285750" indent="-285750">
                <a:buFont typeface="Arial" panose="020B0604020202020204" pitchFamily="34" charset="0"/>
                <a:buChar char="•"/>
                <a:defRPr/>
              </a:pPr>
              <a:r>
                <a:rPr lang="en-US" sz="1200" dirty="0" smtClean="0">
                  <a:solidFill>
                    <a:schemeClr val="tx1"/>
                  </a:solidFill>
                </a:rPr>
                <a:t>Total fertility rate</a:t>
              </a:r>
            </a:p>
            <a:p>
              <a:pPr marL="285750" indent="-285750">
                <a:buFont typeface="Arial" panose="020B0604020202020204" pitchFamily="34" charset="0"/>
                <a:buChar char="•"/>
                <a:defRPr/>
              </a:pPr>
              <a:r>
                <a:rPr lang="en-US" sz="1200" dirty="0" smtClean="0">
                  <a:solidFill>
                    <a:schemeClr val="tx1"/>
                  </a:solidFill>
                </a:rPr>
                <a:t>Age distribution of fertility</a:t>
              </a:r>
            </a:p>
            <a:p>
              <a:pPr marL="285750" indent="-285750">
                <a:buFont typeface="Arial" panose="020B0604020202020204" pitchFamily="34" charset="0"/>
                <a:buChar char="•"/>
                <a:defRPr/>
              </a:pPr>
              <a:r>
                <a:rPr lang="en-US" sz="1200" dirty="0" smtClean="0">
                  <a:solidFill>
                    <a:schemeClr val="tx1"/>
                  </a:solidFill>
                </a:rPr>
                <a:t>Number of women aged 15-49 years (by five-year age group)</a:t>
              </a:r>
            </a:p>
            <a:p>
              <a:pPr>
                <a:defRPr/>
              </a:pPr>
              <a:endParaRPr lang="en-US" sz="1200" dirty="0" smtClean="0">
                <a:solidFill>
                  <a:schemeClr val="tx1"/>
                </a:solidFill>
              </a:endParaRPr>
            </a:p>
          </p:txBody>
        </p:sp>
        <p:sp>
          <p:nvSpPr>
            <p:cNvPr id="4" name="Flowchart: Alternate Process 3"/>
            <p:cNvSpPr/>
            <p:nvPr/>
          </p:nvSpPr>
          <p:spPr>
            <a:xfrm>
              <a:off x="4873724" y="2204864"/>
              <a:ext cx="1925960" cy="914400"/>
            </a:xfrm>
            <a:prstGeom prst="flowChartAlternate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6 Number of women  receiving ARV prophylaxis or treatment  by regimen</a:t>
              </a:r>
            </a:p>
          </p:txBody>
        </p:sp>
        <p:sp>
          <p:nvSpPr>
            <p:cNvPr id="5" name="Flowchart: Process 4"/>
            <p:cNvSpPr/>
            <p:nvPr/>
          </p:nvSpPr>
          <p:spPr>
            <a:xfrm>
              <a:off x="236055" y="3933056"/>
              <a:ext cx="27421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chemeClr val="tx1"/>
                  </a:solidFill>
                </a:rPr>
                <a:t>3</a:t>
              </a:r>
              <a:r>
                <a:rPr lang="en-US" sz="1200" dirty="0" smtClean="0">
                  <a:solidFill>
                    <a:schemeClr val="tx1"/>
                  </a:solidFill>
                </a:rPr>
                <a:t> Epidemic Patterns</a:t>
              </a:r>
            </a:p>
            <a:p>
              <a:pPr marL="285750" indent="-285750">
                <a:buFont typeface="Arial" panose="020B0604020202020204" pitchFamily="34" charset="0"/>
                <a:buChar char="•"/>
                <a:defRPr/>
              </a:pPr>
              <a:r>
                <a:rPr lang="en-US" sz="1200" dirty="0" smtClean="0">
                  <a:solidFill>
                    <a:schemeClr val="tx1"/>
                  </a:solidFill>
                </a:rPr>
                <a:t>Female/male ratio of incidence</a:t>
              </a:r>
            </a:p>
            <a:p>
              <a:pPr marL="285750" indent="-285750">
                <a:buFont typeface="Arial" panose="020B0604020202020204" pitchFamily="34" charset="0"/>
                <a:buChar char="•"/>
                <a:defRPr/>
              </a:pPr>
              <a:r>
                <a:rPr lang="en-US" sz="1200" dirty="0" smtClean="0">
                  <a:solidFill>
                    <a:schemeClr val="tx1"/>
                  </a:solidFill>
                </a:rPr>
                <a:t>Age distribution of incidence</a:t>
              </a:r>
            </a:p>
            <a:p>
              <a:pPr marL="285750" indent="-285750">
                <a:buFont typeface="Arial" panose="020B0604020202020204" pitchFamily="34" charset="0"/>
                <a:buChar char="•"/>
                <a:defRPr/>
              </a:pPr>
              <a:r>
                <a:rPr lang="en-US" sz="1200" dirty="0" smtClean="0">
                  <a:solidFill>
                    <a:schemeClr val="tx1"/>
                  </a:solidFill>
                </a:rPr>
                <a:t>Mortality</a:t>
              </a:r>
              <a:endParaRPr lang="en-US" sz="1200" dirty="0">
                <a:solidFill>
                  <a:schemeClr val="tx1"/>
                </a:solidFill>
              </a:endParaRPr>
            </a:p>
          </p:txBody>
        </p:sp>
        <p:sp>
          <p:nvSpPr>
            <p:cNvPr id="6" name="Flowchart: Alternate Process 5"/>
            <p:cNvSpPr/>
            <p:nvPr/>
          </p:nvSpPr>
          <p:spPr>
            <a:xfrm>
              <a:off x="192045" y="2699976"/>
              <a:ext cx="2830120" cy="914400"/>
            </a:xfrm>
            <a:prstGeom prst="flowChartAlternate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smtClean="0">
                  <a:solidFill>
                    <a:schemeClr val="tx1"/>
                  </a:solidFill>
                </a:rPr>
                <a:t>2 Surveillance </a:t>
              </a:r>
              <a:r>
                <a:rPr lang="en-US" sz="1200" dirty="0">
                  <a:solidFill>
                    <a:schemeClr val="tx1"/>
                  </a:solidFill>
                </a:rPr>
                <a:t>and </a:t>
              </a:r>
              <a:r>
                <a:rPr lang="en-US" sz="1200" dirty="0" smtClean="0">
                  <a:solidFill>
                    <a:schemeClr val="tx1"/>
                  </a:solidFill>
                </a:rPr>
                <a:t>survey</a:t>
              </a:r>
            </a:p>
            <a:p>
              <a:pPr>
                <a:defRPr/>
              </a:pPr>
              <a:r>
                <a:rPr lang="en-US" sz="1200" dirty="0" smtClean="0">
                  <a:solidFill>
                    <a:schemeClr val="tx1"/>
                  </a:solidFill>
                </a:rPr>
                <a:t> </a:t>
              </a:r>
              <a:r>
                <a:rPr lang="en-US" sz="1200" dirty="0">
                  <a:solidFill>
                    <a:schemeClr val="tx1"/>
                  </a:solidFill>
                </a:rPr>
                <a:t>Data</a:t>
              </a:r>
            </a:p>
          </p:txBody>
        </p:sp>
        <p:sp>
          <p:nvSpPr>
            <p:cNvPr id="7" name="Flowchart: Decision 6"/>
            <p:cNvSpPr/>
            <p:nvPr/>
          </p:nvSpPr>
          <p:spPr>
            <a:xfrm>
              <a:off x="3696895" y="3190514"/>
              <a:ext cx="1752602" cy="88616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tx1"/>
                  </a:solidFill>
                </a:rPr>
                <a:t>7 Number of children born HIV+</a:t>
              </a:r>
              <a:endParaRPr lang="en-US" sz="1100" dirty="0">
                <a:solidFill>
                  <a:schemeClr val="tx1"/>
                </a:solidFill>
              </a:endParaRPr>
            </a:p>
          </p:txBody>
        </p:sp>
        <p:cxnSp>
          <p:nvCxnSpPr>
            <p:cNvPr id="9" name="Straight Arrow Connector 8"/>
            <p:cNvCxnSpPr/>
            <p:nvPr/>
          </p:nvCxnSpPr>
          <p:spPr>
            <a:xfrm>
              <a:off x="1399084" y="3598610"/>
              <a:ext cx="0" cy="334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449498" y="3621965"/>
              <a:ext cx="1134453" cy="90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149099" y="2739746"/>
              <a:ext cx="786661" cy="870739"/>
              <a:chOff x="2369085" y="2852936"/>
              <a:chExt cx="974215" cy="914400"/>
            </a:xfrm>
          </p:grpSpPr>
          <p:sp>
            <p:nvSpPr>
              <p:cNvPr id="8" name="Flowchart: Process 7"/>
              <p:cNvSpPr/>
              <p:nvPr/>
            </p:nvSpPr>
            <p:spPr>
              <a:xfrm>
                <a:off x="2369085" y="2852936"/>
                <a:ext cx="974215"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endParaRPr>
              </a:p>
            </p:txBody>
          </p:sp>
          <p:pic>
            <p:nvPicPr>
              <p:cNvPr id="17" name="Picture 16"/>
              <p:cNvPicPr>
                <a:picLocks noChangeAspect="1"/>
              </p:cNvPicPr>
              <p:nvPr/>
            </p:nvPicPr>
            <p:blipFill>
              <a:blip r:embed="rId3"/>
              <a:stretch>
                <a:fillRect/>
              </a:stretch>
            </p:blipFill>
            <p:spPr>
              <a:xfrm>
                <a:off x="2417453" y="2896597"/>
                <a:ext cx="877478" cy="843318"/>
              </a:xfrm>
              <a:prstGeom prst="rect">
                <a:avLst/>
              </a:prstGeom>
            </p:spPr>
          </p:pic>
        </p:grpSp>
        <p:sp>
          <p:nvSpPr>
            <p:cNvPr id="34" name="Flowchart: Process 33"/>
            <p:cNvSpPr/>
            <p:nvPr/>
          </p:nvSpPr>
          <p:spPr>
            <a:xfrm>
              <a:off x="180450" y="5301208"/>
              <a:ext cx="2617493"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chemeClr val="tx1"/>
                  </a:solidFill>
                </a:rPr>
                <a:t>4</a:t>
              </a:r>
              <a:r>
                <a:rPr lang="en-US" sz="1200" dirty="0" smtClean="0">
                  <a:solidFill>
                    <a:schemeClr val="tx1"/>
                  </a:solidFill>
                </a:rPr>
                <a:t> Fertility Adjustment</a:t>
              </a:r>
            </a:p>
            <a:p>
              <a:pPr marL="285750" indent="-285750">
                <a:buFont typeface="Arial" panose="020B0604020202020204" pitchFamily="34" charset="0"/>
                <a:buChar char="•"/>
                <a:defRPr/>
              </a:pPr>
              <a:r>
                <a:rPr lang="en-US" sz="1200" dirty="0" smtClean="0">
                  <a:solidFill>
                    <a:schemeClr val="tx1"/>
                  </a:solidFill>
                </a:rPr>
                <a:t>Reduced fertility among HIV+ women</a:t>
              </a:r>
            </a:p>
          </p:txBody>
        </p:sp>
        <p:sp>
          <p:nvSpPr>
            <p:cNvPr id="36" name="Flowchart: Decision 35"/>
            <p:cNvSpPr/>
            <p:nvPr/>
          </p:nvSpPr>
          <p:spPr>
            <a:xfrm>
              <a:off x="3387684" y="1218469"/>
              <a:ext cx="2368175" cy="889085"/>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tx1"/>
                  </a:solidFill>
                </a:rPr>
                <a:t>5 Number of births to HIV+ women</a:t>
              </a:r>
              <a:endParaRPr lang="en-US" sz="1100" u="sng" dirty="0">
                <a:solidFill>
                  <a:schemeClr val="tx1"/>
                </a:solidFill>
              </a:endParaRPr>
            </a:p>
          </p:txBody>
        </p:sp>
        <p:cxnSp>
          <p:nvCxnSpPr>
            <p:cNvPr id="37" name="Straight Arrow Connector 36"/>
            <p:cNvCxnSpPr>
              <a:stCxn id="3" idx="3"/>
            </p:cNvCxnSpPr>
            <p:nvPr/>
          </p:nvCxnSpPr>
          <p:spPr>
            <a:xfrm>
              <a:off x="2797943" y="1653592"/>
              <a:ext cx="589741" cy="94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3511824" y="5001908"/>
              <a:ext cx="2058964" cy="1031901"/>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tx1"/>
                  </a:solidFill>
                </a:rPr>
                <a:t>9 Number of new child HIV infections</a:t>
              </a:r>
              <a:endParaRPr lang="en-US" sz="1100" dirty="0">
                <a:solidFill>
                  <a:schemeClr val="tx1"/>
                </a:solidFill>
              </a:endParaRPr>
            </a:p>
          </p:txBody>
        </p:sp>
        <p:cxnSp>
          <p:nvCxnSpPr>
            <p:cNvPr id="49" name="Straight Arrow Connector 48"/>
            <p:cNvCxnSpPr/>
            <p:nvPr/>
          </p:nvCxnSpPr>
          <p:spPr>
            <a:xfrm>
              <a:off x="4571772" y="2107554"/>
              <a:ext cx="1424" cy="107529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567008" y="4077072"/>
              <a:ext cx="2054" cy="890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Flowchart: Process 55"/>
            <p:cNvSpPr/>
            <p:nvPr/>
          </p:nvSpPr>
          <p:spPr>
            <a:xfrm>
              <a:off x="5071782" y="4115701"/>
              <a:ext cx="1432703" cy="519709"/>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8 Breastfeeding Patterns </a:t>
              </a:r>
              <a:r>
                <a:rPr lang="en-US" sz="1100" dirty="0" smtClean="0">
                  <a:solidFill>
                    <a:srgbClr val="FF0000"/>
                  </a:solidFill>
                </a:rPr>
                <a:t>+</a:t>
              </a:r>
              <a:r>
                <a:rPr lang="en-US" sz="1100" dirty="0" smtClean="0">
                  <a:solidFill>
                    <a:schemeClr val="tx1"/>
                  </a:solidFill>
                </a:rPr>
                <a:t> </a:t>
              </a:r>
              <a:r>
                <a:rPr lang="en-US" sz="1100" dirty="0" smtClean="0">
                  <a:solidFill>
                    <a:srgbClr val="FF0000"/>
                  </a:solidFill>
                </a:rPr>
                <a:t>incidence during BF</a:t>
              </a:r>
            </a:p>
          </p:txBody>
        </p:sp>
        <p:cxnSp>
          <p:nvCxnSpPr>
            <p:cNvPr id="57" name="Straight Arrow Connector 56"/>
            <p:cNvCxnSpPr/>
            <p:nvPr/>
          </p:nvCxnSpPr>
          <p:spPr>
            <a:xfrm flipH="1">
              <a:off x="4557187" y="4375556"/>
              <a:ext cx="538346" cy="208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83949" y="3140968"/>
              <a:ext cx="117" cy="2224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5485969" y="5361229"/>
              <a:ext cx="1098097" cy="41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71092" y="2254447"/>
              <a:ext cx="0" cy="4455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399084" y="4869160"/>
              <a:ext cx="0" cy="4350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4" idx="3"/>
            </p:cNvCxnSpPr>
            <p:nvPr/>
          </p:nvCxnSpPr>
          <p:spPr>
            <a:xfrm flipH="1">
              <a:off x="2797943" y="5758408"/>
              <a:ext cx="6173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428698" y="1654066"/>
              <a:ext cx="1" cy="4112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8959924" y="3458645"/>
              <a:ext cx="1087624" cy="546419"/>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13 Distribution of age of ART initiation</a:t>
              </a:r>
            </a:p>
          </p:txBody>
        </p:sp>
        <p:sp>
          <p:nvSpPr>
            <p:cNvPr id="65" name="Flowchart: Alternate Process 64"/>
            <p:cNvSpPr/>
            <p:nvPr/>
          </p:nvSpPr>
          <p:spPr>
            <a:xfrm>
              <a:off x="7593716" y="4244838"/>
              <a:ext cx="2498522" cy="739458"/>
            </a:xfrm>
            <a:prstGeom prst="flowChartAlternate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11 Number of children receiving ART and </a:t>
              </a:r>
              <a:r>
                <a:rPr lang="en-US" sz="1100" dirty="0" err="1" smtClean="0">
                  <a:solidFill>
                    <a:schemeClr val="tx1"/>
                  </a:solidFill>
                </a:rPr>
                <a:t>contrimoxazole</a:t>
              </a:r>
              <a:endParaRPr lang="en-US" sz="1100" dirty="0" smtClean="0">
                <a:solidFill>
                  <a:schemeClr val="tx1"/>
                </a:solidFill>
              </a:endParaRPr>
            </a:p>
          </p:txBody>
        </p:sp>
        <p:sp>
          <p:nvSpPr>
            <p:cNvPr id="66" name="Flowchart: Decision 65"/>
            <p:cNvSpPr/>
            <p:nvPr/>
          </p:nvSpPr>
          <p:spPr>
            <a:xfrm>
              <a:off x="7511014" y="5222667"/>
              <a:ext cx="2385014" cy="786746"/>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tx1"/>
                  </a:solidFill>
                </a:rPr>
                <a:t>10 Children living with HIV</a:t>
              </a:r>
              <a:endParaRPr lang="en-US" sz="1100" dirty="0">
                <a:solidFill>
                  <a:schemeClr val="tx1"/>
                </a:solidFill>
              </a:endParaRPr>
            </a:p>
          </p:txBody>
        </p:sp>
        <p:sp>
          <p:nvSpPr>
            <p:cNvPr id="67" name="Flowchart: Decision 66"/>
            <p:cNvSpPr/>
            <p:nvPr/>
          </p:nvSpPr>
          <p:spPr>
            <a:xfrm>
              <a:off x="7407712" y="1052736"/>
              <a:ext cx="2675038" cy="838946"/>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tx1"/>
                  </a:solidFill>
                </a:rPr>
                <a:t>15 AIDS-related deaths among children</a:t>
              </a:r>
              <a:endParaRPr lang="en-US" sz="1100" dirty="0">
                <a:solidFill>
                  <a:schemeClr val="tx1"/>
                </a:solidFill>
              </a:endParaRPr>
            </a:p>
          </p:txBody>
        </p:sp>
        <p:sp>
          <p:nvSpPr>
            <p:cNvPr id="74" name="Flowchart: Process 73"/>
            <p:cNvSpPr/>
            <p:nvPr/>
          </p:nvSpPr>
          <p:spPr>
            <a:xfrm>
              <a:off x="7407712" y="3092710"/>
              <a:ext cx="1435265" cy="914574"/>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12 Disease progression among children not receiving ART</a:t>
              </a:r>
            </a:p>
          </p:txBody>
        </p:sp>
        <p:sp>
          <p:nvSpPr>
            <p:cNvPr id="75" name="Flowchart: Process 74"/>
            <p:cNvSpPr/>
            <p:nvPr/>
          </p:nvSpPr>
          <p:spPr>
            <a:xfrm>
              <a:off x="9021994" y="2307028"/>
              <a:ext cx="1095617" cy="847794"/>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smtClean="0">
                  <a:solidFill>
                    <a:schemeClr val="tx1"/>
                  </a:solidFill>
                </a:rPr>
                <a:t>14 Survival among children receiving ART</a:t>
              </a:r>
            </a:p>
          </p:txBody>
        </p:sp>
        <p:cxnSp>
          <p:nvCxnSpPr>
            <p:cNvPr id="76" name="Straight Arrow Connector 75"/>
            <p:cNvCxnSpPr/>
            <p:nvPr/>
          </p:nvCxnSpPr>
          <p:spPr>
            <a:xfrm flipV="1">
              <a:off x="5536709" y="5488727"/>
              <a:ext cx="1935555" cy="291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671892" y="4996173"/>
              <a:ext cx="0" cy="2330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8158069" y="1767539"/>
              <a:ext cx="0" cy="13014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8158068" y="4031118"/>
              <a:ext cx="0" cy="1691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9416056" y="1891834"/>
              <a:ext cx="0" cy="3850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9471771" y="3247081"/>
              <a:ext cx="0" cy="1691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9516461" y="4031118"/>
              <a:ext cx="0" cy="1691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6035018" y="6512791"/>
              <a:ext cx="1772778" cy="34521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i="1" dirty="0" smtClean="0">
                  <a:solidFill>
                    <a:schemeClr val="tx1"/>
                  </a:solidFill>
                </a:rPr>
                <a:t>Calculation</a:t>
              </a:r>
              <a:endParaRPr lang="en-US" sz="1100" i="1" dirty="0">
                <a:solidFill>
                  <a:schemeClr val="tx1"/>
                </a:solidFill>
              </a:endParaRPr>
            </a:p>
          </p:txBody>
        </p:sp>
        <p:sp>
          <p:nvSpPr>
            <p:cNvPr id="41" name="Flowchart: Process 40"/>
            <p:cNvSpPr/>
            <p:nvPr/>
          </p:nvSpPr>
          <p:spPr>
            <a:xfrm>
              <a:off x="3199284" y="6512790"/>
              <a:ext cx="1072716" cy="34521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i="1" dirty="0" smtClean="0">
                  <a:solidFill>
                    <a:schemeClr val="tx1"/>
                  </a:solidFill>
                </a:rPr>
                <a:t>Assumptions</a:t>
              </a:r>
            </a:p>
          </p:txBody>
        </p:sp>
        <p:sp>
          <p:nvSpPr>
            <p:cNvPr id="42" name="Flowchart: Alternate Process 41"/>
            <p:cNvSpPr/>
            <p:nvPr/>
          </p:nvSpPr>
          <p:spPr>
            <a:xfrm>
              <a:off x="4398050" y="6512790"/>
              <a:ext cx="1519955" cy="345210"/>
            </a:xfrm>
            <a:prstGeom prst="flowChartAlternate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i="1" dirty="0" smtClean="0">
                  <a:solidFill>
                    <a:schemeClr val="tx1"/>
                  </a:solidFill>
                </a:rPr>
                <a:t>Country team input</a:t>
              </a:r>
            </a:p>
          </p:txBody>
        </p:sp>
      </p:grpSp>
    </p:spTree>
    <p:extLst>
      <p:ext uri="{BB962C8B-B14F-4D97-AF65-F5344CB8AC3E}">
        <p14:creationId xmlns:p14="http://schemas.microsoft.com/office/powerpoint/2010/main" val="165341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27076" y="1340768"/>
            <a:ext cx="7953375" cy="4610100"/>
          </a:xfrm>
          <a:prstGeom prst="rect">
            <a:avLst/>
          </a:prstGeom>
        </p:spPr>
      </p:pic>
      <p:sp>
        <p:nvSpPr>
          <p:cNvPr id="29698" name="Title 1"/>
          <p:cNvSpPr>
            <a:spLocks noGrp="1"/>
          </p:cNvSpPr>
          <p:nvPr>
            <p:ph type="title"/>
          </p:nvPr>
        </p:nvSpPr>
        <p:spPr/>
        <p:txBody>
          <a:bodyPr/>
          <a:lstStyle/>
          <a:p>
            <a:r>
              <a:rPr lang="en-US" altLang="en-US" dirty="0" smtClean="0"/>
              <a:t>Define Eligibility Criteria for Treatment</a:t>
            </a:r>
          </a:p>
        </p:txBody>
      </p:sp>
      <p:sp>
        <p:nvSpPr>
          <p:cNvPr id="7" name="Oval 6"/>
          <p:cNvSpPr/>
          <p:nvPr/>
        </p:nvSpPr>
        <p:spPr>
          <a:xfrm>
            <a:off x="1182691" y="1628775"/>
            <a:ext cx="1081087" cy="28733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Slide Number Placeholder 2"/>
          <p:cNvSpPr>
            <a:spLocks noGrp="1"/>
          </p:cNvSpPr>
          <p:nvPr>
            <p:ph type="sldNum" sz="quarter" idx="12"/>
          </p:nvPr>
        </p:nvSpPr>
        <p:spPr/>
        <p:txBody>
          <a:bodyPr/>
          <a:lstStyle/>
          <a:p>
            <a:fld id="{8C4D7829-850B-4849-8058-775F142D8F3B}"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66812" y="1123950"/>
            <a:ext cx="7953375" cy="4610100"/>
          </a:xfrm>
          <a:prstGeom prst="rect">
            <a:avLst/>
          </a:prstGeom>
        </p:spPr>
      </p:pic>
      <p:sp>
        <p:nvSpPr>
          <p:cNvPr id="30722" name="Title 1"/>
          <p:cNvSpPr>
            <a:spLocks noGrp="1"/>
          </p:cNvSpPr>
          <p:nvPr>
            <p:ph type="title"/>
          </p:nvPr>
        </p:nvSpPr>
        <p:spPr/>
        <p:txBody>
          <a:bodyPr/>
          <a:lstStyle/>
          <a:p>
            <a:r>
              <a:rPr lang="en-US" altLang="en-US" dirty="0" smtClean="0"/>
              <a:t>Define Eligibility Criteria for Treatment</a:t>
            </a:r>
          </a:p>
        </p:txBody>
      </p:sp>
      <p:sp>
        <p:nvSpPr>
          <p:cNvPr id="5" name="Oval 4"/>
          <p:cNvSpPr/>
          <p:nvPr/>
        </p:nvSpPr>
        <p:spPr>
          <a:xfrm>
            <a:off x="1687115" y="1452562"/>
            <a:ext cx="1079501" cy="28733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Slide Number Placeholder 2"/>
          <p:cNvSpPr>
            <a:spLocks noGrp="1"/>
          </p:cNvSpPr>
          <p:nvPr>
            <p:ph type="sldNum" sz="quarter" idx="12"/>
          </p:nvPr>
        </p:nvSpPr>
        <p:spPr/>
        <p:txBody>
          <a:bodyPr/>
          <a:lstStyle/>
          <a:p>
            <a:fld id="{8C4D7829-850B-4849-8058-775F142D8F3B}"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Eligibility criteria – discordant couples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338" y="1526857"/>
            <a:ext cx="512445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C4D7829-850B-4849-8058-775F142D8F3B}" type="slidenum">
              <a:rPr lang="en-US" smtClean="0"/>
              <a:t>16</a:t>
            </a:fld>
            <a:endParaRPr lang="en-US"/>
          </a:p>
        </p:txBody>
      </p:sp>
    </p:spTree>
    <p:extLst>
      <p:ext uri="{BB962C8B-B14F-4D97-AF65-F5344CB8AC3E}">
        <p14:creationId xmlns:p14="http://schemas.microsoft.com/office/powerpoint/2010/main" val="525512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PMTCT Data Required</a:t>
            </a:r>
          </a:p>
        </p:txBody>
      </p:sp>
      <p:sp>
        <p:nvSpPr>
          <p:cNvPr id="24579" name="Text Placeholder 3"/>
          <p:cNvSpPr>
            <a:spLocks noGrp="1"/>
          </p:cNvSpPr>
          <p:nvPr>
            <p:ph type="body" idx="1"/>
          </p:nvPr>
        </p:nvSpPr>
        <p:spPr/>
        <p:txBody>
          <a:bodyPr/>
          <a:lstStyle/>
          <a:p>
            <a:r>
              <a:rPr lang="en-US" altLang="en-US" smtClean="0"/>
              <a:t>Perinatal Prophylaxis</a:t>
            </a:r>
          </a:p>
        </p:txBody>
      </p:sp>
      <p:sp>
        <p:nvSpPr>
          <p:cNvPr id="24580" name="Content Placeholder 4"/>
          <p:cNvSpPr>
            <a:spLocks noGrp="1"/>
          </p:cNvSpPr>
          <p:nvPr>
            <p:ph sz="half" idx="2"/>
          </p:nvPr>
        </p:nvSpPr>
        <p:spPr/>
        <p:txBody>
          <a:bodyPr/>
          <a:lstStyle/>
          <a:p>
            <a:r>
              <a:rPr lang="en-US" altLang="en-US" sz="2000" dirty="0" smtClean="0"/>
              <a:t>None</a:t>
            </a:r>
          </a:p>
          <a:p>
            <a:r>
              <a:rPr lang="en-US" altLang="en-US" sz="2000" dirty="0" smtClean="0"/>
              <a:t>Single dose </a:t>
            </a:r>
            <a:r>
              <a:rPr lang="en-US" altLang="en-US" sz="2000" dirty="0" err="1" smtClean="0"/>
              <a:t>Nevirapine</a:t>
            </a:r>
            <a:endParaRPr lang="en-US" altLang="en-US" sz="2000" dirty="0" smtClean="0"/>
          </a:p>
          <a:p>
            <a:r>
              <a:rPr lang="en-US" altLang="en-US" sz="2000" dirty="0" smtClean="0"/>
              <a:t>Dual ARVs</a:t>
            </a:r>
          </a:p>
          <a:p>
            <a:r>
              <a:rPr lang="en-US" altLang="en-US" sz="2000" dirty="0" smtClean="0"/>
              <a:t>Option A</a:t>
            </a:r>
          </a:p>
          <a:p>
            <a:r>
              <a:rPr lang="en-US" altLang="en-US" sz="2000" dirty="0" smtClean="0"/>
              <a:t>Option B</a:t>
            </a:r>
          </a:p>
          <a:p>
            <a:r>
              <a:rPr lang="en-US" altLang="en-US" sz="2000" dirty="0" smtClean="0"/>
              <a:t>ART started before current pregnancy</a:t>
            </a:r>
          </a:p>
          <a:p>
            <a:r>
              <a:rPr lang="en-US" altLang="en-US" sz="2000" dirty="0" smtClean="0"/>
              <a:t>ART started during current pregnancy &gt;4 weeks before delivery</a:t>
            </a:r>
          </a:p>
          <a:p>
            <a:r>
              <a:rPr lang="en-US" altLang="en-US" sz="2000" dirty="0"/>
              <a:t>ART started during current pregnancy </a:t>
            </a:r>
            <a:r>
              <a:rPr lang="en-US" altLang="en-US" sz="2000" dirty="0" smtClean="0"/>
              <a:t>&lt;4 </a:t>
            </a:r>
            <a:r>
              <a:rPr lang="en-US" altLang="en-US" sz="2000" dirty="0"/>
              <a:t>weeks before delivery</a:t>
            </a:r>
            <a:endParaRPr lang="en-US" altLang="en-US" sz="2000" dirty="0" smtClean="0"/>
          </a:p>
        </p:txBody>
      </p:sp>
      <p:sp>
        <p:nvSpPr>
          <p:cNvPr id="24581" name="Text Placeholder 5"/>
          <p:cNvSpPr>
            <a:spLocks noGrp="1"/>
          </p:cNvSpPr>
          <p:nvPr>
            <p:ph type="body" sz="quarter" idx="3"/>
          </p:nvPr>
        </p:nvSpPr>
        <p:spPr/>
        <p:txBody>
          <a:bodyPr/>
          <a:lstStyle/>
          <a:p>
            <a:r>
              <a:rPr lang="en-US" altLang="en-US" smtClean="0"/>
              <a:t>Postnatal</a:t>
            </a:r>
          </a:p>
        </p:txBody>
      </p:sp>
      <p:sp>
        <p:nvSpPr>
          <p:cNvPr id="24582" name="Content Placeholder 6"/>
          <p:cNvSpPr>
            <a:spLocks noGrp="1"/>
          </p:cNvSpPr>
          <p:nvPr>
            <p:ph sz="quarter" idx="4"/>
          </p:nvPr>
        </p:nvSpPr>
        <p:spPr/>
        <p:txBody>
          <a:bodyPr>
            <a:normAutofit lnSpcReduction="10000"/>
          </a:bodyPr>
          <a:lstStyle/>
          <a:p>
            <a:r>
              <a:rPr lang="en-US" altLang="en-US" dirty="0" smtClean="0"/>
              <a:t>Number starting postnatal prophylaxis for Option A and Option B</a:t>
            </a:r>
          </a:p>
          <a:p>
            <a:r>
              <a:rPr lang="en-US" altLang="en-US" dirty="0" smtClean="0"/>
              <a:t>ART retention during pregnancy*</a:t>
            </a:r>
          </a:p>
          <a:p>
            <a:r>
              <a:rPr lang="en-US" altLang="en-US" dirty="0" smtClean="0"/>
              <a:t>Monthly drop-out rates during breastfeeding for Opt A, Opt B, ART</a:t>
            </a:r>
          </a:p>
          <a:p>
            <a:r>
              <a:rPr lang="en-US" altLang="en-US" dirty="0" smtClean="0"/>
              <a:t>Duration of breastfeeding (Default data from DHS)</a:t>
            </a:r>
          </a:p>
        </p:txBody>
      </p:sp>
      <p:sp>
        <p:nvSpPr>
          <p:cNvPr id="2" name="Slide Number Placeholder 1"/>
          <p:cNvSpPr>
            <a:spLocks noGrp="1"/>
          </p:cNvSpPr>
          <p:nvPr>
            <p:ph type="sldNum" sz="quarter" idx="12"/>
          </p:nvPr>
        </p:nvSpPr>
        <p:spPr/>
        <p:txBody>
          <a:bodyPr/>
          <a:lstStyle/>
          <a:p>
            <a:fld id="{8C4D7829-850B-4849-8058-775F142D8F3B}" type="slidenum">
              <a:rPr lang="en-US" smtClean="0"/>
              <a:t>17</a:t>
            </a:fld>
            <a:endParaRPr lang="en-US"/>
          </a:p>
        </p:txBody>
      </p:sp>
      <p:sp>
        <p:nvSpPr>
          <p:cNvPr id="3" name="TextBox 2"/>
          <p:cNvSpPr txBox="1"/>
          <p:nvPr/>
        </p:nvSpPr>
        <p:spPr>
          <a:xfrm>
            <a:off x="174948" y="6033201"/>
            <a:ext cx="10034029" cy="646331"/>
          </a:xfrm>
          <a:prstGeom prst="rect">
            <a:avLst/>
          </a:prstGeom>
          <a:noFill/>
        </p:spPr>
        <p:txBody>
          <a:bodyPr wrap="none" rtlCol="0">
            <a:spAutoFit/>
          </a:bodyPr>
          <a:lstStyle/>
          <a:p>
            <a:r>
              <a:rPr lang="en-US" dirty="0" smtClean="0"/>
              <a:t>Notes: * Updated in 2017 to assume 75% ART retention for women previously on ART, and 80% </a:t>
            </a:r>
          </a:p>
          <a:p>
            <a:r>
              <a:rPr lang="en-US" dirty="0" smtClean="0"/>
              <a:t>for those initiating due to pregnancy (previous default was 100% retention).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r>
              <a:rPr lang="en-US" altLang="en-US" smtClean="0"/>
              <a:t>Treatment Data Required</a:t>
            </a:r>
          </a:p>
        </p:txBody>
      </p:sp>
      <p:sp>
        <p:nvSpPr>
          <p:cNvPr id="3" name="Text Placeholder 2"/>
          <p:cNvSpPr>
            <a:spLocks noGrp="1"/>
          </p:cNvSpPr>
          <p:nvPr>
            <p:ph type="body" idx="1"/>
          </p:nvPr>
        </p:nvSpPr>
        <p:spPr/>
        <p:txBody>
          <a:bodyPr/>
          <a:lstStyle/>
          <a:p>
            <a:r>
              <a:rPr lang="en-US" dirty="0" smtClean="0"/>
              <a:t>Adults</a:t>
            </a:r>
            <a:endParaRPr lang="en-US" dirty="0"/>
          </a:p>
        </p:txBody>
      </p:sp>
      <p:sp>
        <p:nvSpPr>
          <p:cNvPr id="27651" name="Content Placeholder 7"/>
          <p:cNvSpPr>
            <a:spLocks noGrp="1"/>
          </p:cNvSpPr>
          <p:nvPr>
            <p:ph sz="half" idx="2"/>
          </p:nvPr>
        </p:nvSpPr>
        <p:spPr/>
        <p:txBody>
          <a:bodyPr/>
          <a:lstStyle/>
          <a:p>
            <a:r>
              <a:rPr lang="en-US" altLang="en-US" dirty="0" smtClean="0"/>
              <a:t>Number or percent of eligible adults on ART by sex and year</a:t>
            </a:r>
          </a:p>
          <a:p>
            <a:r>
              <a:rPr lang="en-US" altLang="en-US" dirty="0" smtClean="0"/>
              <a:t>Median CD4 count at treatment initiation</a:t>
            </a:r>
          </a:p>
          <a:p>
            <a:r>
              <a:rPr lang="en-US" altLang="en-US" dirty="0" smtClean="0"/>
              <a:t>Percent lost to follow up each year</a:t>
            </a:r>
          </a:p>
          <a:p>
            <a:r>
              <a:rPr lang="en-US" altLang="en-US" dirty="0" smtClean="0"/>
              <a:t>Alternatives</a:t>
            </a:r>
          </a:p>
          <a:p>
            <a:pPr lvl="1"/>
            <a:r>
              <a:rPr lang="en-US" altLang="en-US" dirty="0" smtClean="0"/>
              <a:t>Number newly starting ART each year</a:t>
            </a:r>
          </a:p>
          <a:p>
            <a:pPr lvl="1"/>
            <a:r>
              <a:rPr lang="en-US" altLang="en-US" dirty="0" smtClean="0"/>
              <a:t>Number or percent by CD4 count</a:t>
            </a:r>
          </a:p>
        </p:txBody>
      </p:sp>
      <p:sp>
        <p:nvSpPr>
          <p:cNvPr id="4" name="Text Placeholder 3"/>
          <p:cNvSpPr>
            <a:spLocks noGrp="1"/>
          </p:cNvSpPr>
          <p:nvPr>
            <p:ph type="body" sz="quarter" idx="3"/>
          </p:nvPr>
        </p:nvSpPr>
        <p:spPr/>
        <p:txBody>
          <a:bodyPr/>
          <a:lstStyle/>
          <a:p>
            <a:r>
              <a:rPr lang="en-US" dirty="0" smtClean="0"/>
              <a:t>Children</a:t>
            </a:r>
            <a:endParaRPr lang="en-US" dirty="0"/>
          </a:p>
        </p:txBody>
      </p:sp>
      <p:sp>
        <p:nvSpPr>
          <p:cNvPr id="5" name="Content Placeholder 4"/>
          <p:cNvSpPr>
            <a:spLocks noGrp="1"/>
          </p:cNvSpPr>
          <p:nvPr>
            <p:ph sz="quarter" idx="4"/>
          </p:nvPr>
        </p:nvSpPr>
        <p:spPr/>
        <p:txBody>
          <a:bodyPr/>
          <a:lstStyle/>
          <a:p>
            <a:r>
              <a:rPr lang="en-US" altLang="en-US" dirty="0"/>
              <a:t>Number of children receiving </a:t>
            </a:r>
            <a:r>
              <a:rPr lang="en-US" altLang="en-US" dirty="0" err="1"/>
              <a:t>cotrimoxazole</a:t>
            </a:r>
            <a:r>
              <a:rPr lang="en-US" altLang="en-US" dirty="0"/>
              <a:t> by year</a:t>
            </a:r>
          </a:p>
          <a:p>
            <a:r>
              <a:rPr lang="en-US" altLang="en-US" dirty="0" smtClean="0"/>
              <a:t>Number </a:t>
            </a:r>
            <a:r>
              <a:rPr lang="en-US" altLang="en-US" dirty="0"/>
              <a:t>of children on ART by year</a:t>
            </a:r>
          </a:p>
          <a:p>
            <a:r>
              <a:rPr lang="en-US" dirty="0" smtClean="0"/>
              <a:t>Percent receiving early infant </a:t>
            </a:r>
            <a:r>
              <a:rPr lang="en-US" dirty="0" smtClean="0"/>
              <a:t>diagnosis (EID)</a:t>
            </a:r>
            <a:endParaRPr lang="en-US" dirty="0"/>
          </a:p>
        </p:txBody>
      </p:sp>
      <p:sp>
        <p:nvSpPr>
          <p:cNvPr id="2" name="Slide Number Placeholder 1"/>
          <p:cNvSpPr>
            <a:spLocks noGrp="1"/>
          </p:cNvSpPr>
          <p:nvPr>
            <p:ph type="sldNum" sz="quarter" idx="12"/>
          </p:nvPr>
        </p:nvSpPr>
        <p:spPr/>
        <p:txBody>
          <a:bodyPr/>
          <a:lstStyle/>
          <a:p>
            <a:fld id="{8C4D7829-850B-4849-8058-775F142D8F3B}" type="slidenum">
              <a:rPr lang="en-US" smtClean="0"/>
              <a:t>18</a:t>
            </a:fld>
            <a:endParaRPr lang="en-US"/>
          </a:p>
        </p:txBody>
      </p:sp>
      <p:sp>
        <p:nvSpPr>
          <p:cNvPr id="6" name="Rectangle 5"/>
          <p:cNvSpPr/>
          <p:nvPr/>
        </p:nvSpPr>
        <p:spPr>
          <a:xfrm>
            <a:off x="0" y="6136717"/>
            <a:ext cx="10343149" cy="584775"/>
          </a:xfrm>
          <a:prstGeom prst="rect">
            <a:avLst/>
          </a:prstGeom>
        </p:spPr>
        <p:txBody>
          <a:bodyPr wrap="square">
            <a:spAutoFit/>
          </a:bodyPr>
          <a:lstStyle/>
          <a:p>
            <a:r>
              <a:rPr lang="en-US" sz="1600" dirty="0"/>
              <a:t>Notes: * </a:t>
            </a:r>
            <a:r>
              <a:rPr lang="en-US" sz="1600" dirty="0" smtClean="0"/>
              <a:t>Spectrum estimates coverage and impact of ART on transmission and survival based on currently on ART, however </a:t>
            </a:r>
            <a:r>
              <a:rPr lang="en-US" sz="1600" dirty="0" err="1" smtClean="0"/>
              <a:t>LTFU</a:t>
            </a:r>
            <a:r>
              <a:rPr lang="en-US" sz="1600" dirty="0" smtClean="0"/>
              <a:t> can influence mortality and transmission as time on ART influences both.</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8000" t="1443" r="8000" b="6424"/>
          <a:stretch/>
        </p:blipFill>
        <p:spPr>
          <a:xfrm>
            <a:off x="823020" y="1210337"/>
            <a:ext cx="8640960" cy="5328592"/>
          </a:xfrm>
          <a:prstGeom prst="rect">
            <a:avLst/>
          </a:prstGeom>
        </p:spPr>
      </p:pic>
      <p:sp>
        <p:nvSpPr>
          <p:cNvPr id="32770" name="Title 1"/>
          <p:cNvSpPr>
            <a:spLocks noGrp="1"/>
          </p:cNvSpPr>
          <p:nvPr>
            <p:ph type="title"/>
          </p:nvPr>
        </p:nvSpPr>
        <p:spPr/>
        <p:txBody>
          <a:bodyPr/>
          <a:lstStyle/>
          <a:p>
            <a:r>
              <a:rPr lang="en-US" altLang="en-US" smtClean="0"/>
              <a:t>Estimate Incidence</a:t>
            </a:r>
          </a:p>
        </p:txBody>
      </p:sp>
      <p:sp>
        <p:nvSpPr>
          <p:cNvPr id="3" name="TextBox 2"/>
          <p:cNvSpPr txBox="1"/>
          <p:nvPr/>
        </p:nvSpPr>
        <p:spPr>
          <a:xfrm>
            <a:off x="7292007" y="3703865"/>
            <a:ext cx="2560985" cy="1477328"/>
          </a:xfrm>
          <a:prstGeom prst="rect">
            <a:avLst/>
          </a:prstGeom>
          <a:solidFill>
            <a:schemeClr val="bg1"/>
          </a:solidFill>
        </p:spPr>
        <p:txBody>
          <a:bodyPr wrap="square" rtlCol="0">
            <a:spAutoFit/>
          </a:bodyPr>
          <a:lstStyle/>
          <a:p>
            <a:r>
              <a:rPr lang="en-US" dirty="0" smtClean="0"/>
              <a:t>Requires data on HIV mortality over time. Can also use data on the number of PLHIV and new cases</a:t>
            </a:r>
            <a:endParaRPr lang="en-US" dirty="0"/>
          </a:p>
        </p:txBody>
      </p:sp>
      <p:cxnSp>
        <p:nvCxnSpPr>
          <p:cNvPr id="5" name="Straight Arrow Connector 4"/>
          <p:cNvCxnSpPr/>
          <p:nvPr/>
        </p:nvCxnSpPr>
        <p:spPr>
          <a:xfrm flipH="1">
            <a:off x="6871692" y="4149080"/>
            <a:ext cx="288032"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8C4D7829-850B-4849-8058-775F142D8F3B}"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Overview of Spectrum / EPP</a:t>
            </a:r>
          </a:p>
          <a:p>
            <a:r>
              <a:rPr lang="en-US" dirty="0" smtClean="0"/>
              <a:t>Changes to Spectrum from 2016 -&gt; 2018</a:t>
            </a:r>
          </a:p>
          <a:p>
            <a:r>
              <a:rPr lang="en-US" dirty="0" smtClean="0"/>
              <a:t>County estimation</a:t>
            </a:r>
          </a:p>
          <a:p>
            <a:r>
              <a:rPr lang="en-US" dirty="0" smtClean="0"/>
              <a:t>Practice session</a:t>
            </a:r>
          </a:p>
          <a:p>
            <a:r>
              <a:rPr lang="en-US" dirty="0" smtClean="0"/>
              <a:t>Discussion</a:t>
            </a:r>
            <a:endParaRPr lang="en-US" dirty="0"/>
          </a:p>
        </p:txBody>
      </p:sp>
    </p:spTree>
    <p:extLst>
      <p:ext uri="{BB962C8B-B14F-4D97-AF65-F5344CB8AC3E}">
        <p14:creationId xmlns:p14="http://schemas.microsoft.com/office/powerpoint/2010/main" val="2560409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EPP Overview</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5033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028700" y="304802"/>
            <a:ext cx="9258300" cy="792163"/>
          </a:xfrm>
        </p:spPr>
        <p:txBody>
          <a:bodyPr anchor="t">
            <a:normAutofit fontScale="90000"/>
          </a:bodyPr>
          <a:lstStyle/>
          <a:p>
            <a:pPr eaLnBrk="1" hangingPunct="1"/>
            <a:r>
              <a:rPr lang="en-US" altLang="en-US" smtClean="0"/>
              <a:t>Structure</a:t>
            </a:r>
            <a:br>
              <a:rPr lang="en-US" altLang="en-US" smtClean="0"/>
            </a:br>
            <a:endParaRPr lang="en-US" altLang="en-US" smtClean="0"/>
          </a:p>
        </p:txBody>
      </p:sp>
      <p:sp>
        <p:nvSpPr>
          <p:cNvPr id="6" name="Flowchart: Process 5"/>
          <p:cNvSpPr/>
          <p:nvPr/>
        </p:nvSpPr>
        <p:spPr>
          <a:xfrm>
            <a:off x="495300" y="1524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 Data</a:t>
            </a:r>
          </a:p>
        </p:txBody>
      </p:sp>
      <p:sp>
        <p:nvSpPr>
          <p:cNvPr id="7" name="Flowchart: Process 6"/>
          <p:cNvSpPr/>
          <p:nvPr/>
        </p:nvSpPr>
        <p:spPr>
          <a:xfrm>
            <a:off x="495300" y="2667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Program Statistics</a:t>
            </a:r>
          </a:p>
        </p:txBody>
      </p:sp>
      <p:sp>
        <p:nvSpPr>
          <p:cNvPr id="8" name="Flowchart: Process 7"/>
          <p:cNvSpPr/>
          <p:nvPr/>
        </p:nvSpPr>
        <p:spPr>
          <a:xfrm>
            <a:off x="495300" y="3810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Epidemic Patterns</a:t>
            </a:r>
          </a:p>
        </p:txBody>
      </p:sp>
      <p:sp>
        <p:nvSpPr>
          <p:cNvPr id="9" name="Flowchart: Process 8"/>
          <p:cNvSpPr/>
          <p:nvPr/>
        </p:nvSpPr>
        <p:spPr>
          <a:xfrm>
            <a:off x="495300" y="4953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Surveillance and Survey Data</a:t>
            </a:r>
          </a:p>
        </p:txBody>
      </p:sp>
      <p:sp>
        <p:nvSpPr>
          <p:cNvPr id="10" name="Flowchart: Process 9"/>
          <p:cNvSpPr/>
          <p:nvPr/>
        </p:nvSpPr>
        <p:spPr>
          <a:xfrm>
            <a:off x="3848100" y="1600200"/>
            <a:ext cx="2895600" cy="297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 and </a:t>
            </a:r>
            <a:r>
              <a:rPr lang="en-US" u="sng" dirty="0">
                <a:solidFill>
                  <a:schemeClr val="tx1"/>
                </a:solidFill>
              </a:rPr>
              <a:t>Epidemic Calculations</a:t>
            </a:r>
          </a:p>
          <a:p>
            <a:pPr algn="ctr">
              <a:defRPr/>
            </a:pPr>
            <a:endParaRPr lang="en-US" dirty="0">
              <a:solidFill>
                <a:schemeClr val="tx1"/>
              </a:solidFill>
            </a:endParaRPr>
          </a:p>
          <a:p>
            <a:pPr algn="ctr">
              <a:buFont typeface="Arial" pitchFamily="34" charset="0"/>
              <a:buChar char="•"/>
              <a:defRPr/>
            </a:pPr>
            <a:r>
              <a:rPr lang="en-US" dirty="0">
                <a:solidFill>
                  <a:schemeClr val="tx1"/>
                </a:solidFill>
              </a:rPr>
              <a:t> </a:t>
            </a:r>
            <a:r>
              <a:rPr lang="en-US" sz="1600" dirty="0">
                <a:solidFill>
                  <a:schemeClr val="tx1"/>
                </a:solidFill>
              </a:rPr>
              <a:t>Mother-to-child transmission</a:t>
            </a:r>
            <a:endParaRPr lang="en-US" dirty="0">
              <a:solidFill>
                <a:schemeClr val="tx1"/>
              </a:solidFill>
            </a:endParaRPr>
          </a:p>
          <a:p>
            <a:pPr algn="ctr">
              <a:buFont typeface="Arial" pitchFamily="34" charset="0"/>
              <a:buChar char="•"/>
              <a:defRPr/>
            </a:pPr>
            <a:r>
              <a:rPr lang="en-US" dirty="0">
                <a:solidFill>
                  <a:schemeClr val="tx1"/>
                </a:solidFill>
              </a:rPr>
              <a:t> Child model</a:t>
            </a:r>
          </a:p>
          <a:p>
            <a:pPr algn="ctr">
              <a:buFont typeface="Arial" pitchFamily="34" charset="0"/>
              <a:buChar char="•"/>
              <a:defRPr/>
            </a:pPr>
            <a:r>
              <a:rPr lang="en-US" dirty="0">
                <a:solidFill>
                  <a:schemeClr val="tx1"/>
                </a:solidFill>
              </a:rPr>
              <a:t>Adult model</a:t>
            </a:r>
          </a:p>
        </p:txBody>
      </p:sp>
      <p:sp>
        <p:nvSpPr>
          <p:cNvPr id="11" name="Flowchart: Process 10"/>
          <p:cNvSpPr/>
          <p:nvPr/>
        </p:nvSpPr>
        <p:spPr>
          <a:xfrm>
            <a:off x="4152900" y="4953000"/>
            <a:ext cx="2286000" cy="9144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Prevalence / incidence trend</a:t>
            </a:r>
          </a:p>
        </p:txBody>
      </p:sp>
      <p:cxnSp>
        <p:nvCxnSpPr>
          <p:cNvPr id="13" name="Straight Arrow Connector 12"/>
          <p:cNvCxnSpPr>
            <a:stCxn id="9" idx="3"/>
            <a:endCxn id="11" idx="1"/>
          </p:cNvCxnSpPr>
          <p:nvPr/>
        </p:nvCxnSpPr>
        <p:spPr>
          <a:xfrm>
            <a:off x="2781300" y="5410200"/>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2781301" y="3124200"/>
            <a:ext cx="990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33600" y="3162300"/>
            <a:ext cx="2362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a:off x="2781301" y="19812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81301" y="43434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0"/>
            <a:endCxn id="10" idx="2"/>
          </p:cNvCxnSpPr>
          <p:nvPr/>
        </p:nvCxnSpPr>
        <p:spPr>
          <a:xfrm rot="5400000" flipH="1" flipV="1">
            <a:off x="5105402" y="4762501"/>
            <a:ext cx="381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7353301" y="1676400"/>
            <a:ext cx="2667000" cy="2971800"/>
          </a:xfrm>
          <a:prstGeom prst="flowChartProcess">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solidFill>
                  <a:schemeClr val="tx1"/>
                </a:solidFill>
              </a:rPr>
              <a:t>Results</a:t>
            </a:r>
          </a:p>
          <a:p>
            <a:pPr algn="ctr">
              <a:defRPr/>
            </a:pPr>
            <a:endParaRPr lang="en-US" sz="2400" dirty="0">
              <a:solidFill>
                <a:schemeClr val="tx1"/>
              </a:solidFill>
            </a:endParaRPr>
          </a:p>
          <a:p>
            <a:pPr algn="ctr">
              <a:buFont typeface="Arial" pitchFamily="34" charset="0"/>
              <a:buChar char="•"/>
              <a:defRPr/>
            </a:pPr>
            <a:r>
              <a:rPr lang="en-US" sz="2400" dirty="0">
                <a:solidFill>
                  <a:schemeClr val="tx1"/>
                </a:solidFill>
              </a:rPr>
              <a:t> </a:t>
            </a:r>
            <a:r>
              <a:rPr lang="en-US" sz="2000" dirty="0">
                <a:solidFill>
                  <a:schemeClr val="tx1"/>
                </a:solidFill>
              </a:rPr>
              <a:t>Number HIV+</a:t>
            </a:r>
          </a:p>
          <a:p>
            <a:pPr algn="ctr">
              <a:buFont typeface="Arial" pitchFamily="34" charset="0"/>
              <a:buChar char="•"/>
              <a:defRPr/>
            </a:pPr>
            <a:r>
              <a:rPr lang="en-US" sz="2000" dirty="0">
                <a:solidFill>
                  <a:schemeClr val="tx1"/>
                </a:solidFill>
              </a:rPr>
              <a:t>New Infections</a:t>
            </a:r>
          </a:p>
          <a:p>
            <a:pPr algn="ctr">
              <a:buFont typeface="Arial" pitchFamily="34" charset="0"/>
              <a:buChar char="•"/>
              <a:defRPr/>
            </a:pPr>
            <a:r>
              <a:rPr lang="en-US" sz="2000" dirty="0">
                <a:solidFill>
                  <a:schemeClr val="tx1"/>
                </a:solidFill>
              </a:rPr>
              <a:t>AIDS deaths</a:t>
            </a:r>
          </a:p>
          <a:p>
            <a:pPr algn="ctr">
              <a:buFont typeface="Arial" pitchFamily="34" charset="0"/>
              <a:buChar char="•"/>
              <a:defRPr/>
            </a:pPr>
            <a:r>
              <a:rPr lang="en-US" sz="2000" dirty="0">
                <a:solidFill>
                  <a:schemeClr val="tx1"/>
                </a:solidFill>
              </a:rPr>
              <a:t>Need for ART</a:t>
            </a:r>
          </a:p>
          <a:p>
            <a:pPr algn="ctr">
              <a:buFont typeface="Arial" pitchFamily="34" charset="0"/>
              <a:buChar char="•"/>
              <a:defRPr/>
            </a:pPr>
            <a:r>
              <a:rPr lang="en-US" sz="2000" dirty="0">
                <a:solidFill>
                  <a:schemeClr val="tx1"/>
                </a:solidFill>
              </a:rPr>
              <a:t>Need for PMTCT</a:t>
            </a:r>
            <a:endParaRPr lang="en-US" sz="2400" dirty="0">
              <a:solidFill>
                <a:schemeClr val="tx1"/>
              </a:solidFill>
            </a:endParaRPr>
          </a:p>
        </p:txBody>
      </p:sp>
      <p:cxnSp>
        <p:nvCxnSpPr>
          <p:cNvPr id="28" name="Straight Arrow Connector 27"/>
          <p:cNvCxnSpPr/>
          <p:nvPr/>
        </p:nvCxnSpPr>
        <p:spPr>
          <a:xfrm>
            <a:off x="6743701" y="3200400"/>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88EE939-DE57-4576-A425-B91AAB544754}" type="slidenum">
              <a:rPr lang="en-US" smtClean="0"/>
              <a:t>21</a:t>
            </a:fld>
            <a:endParaRPr lang="en-US"/>
          </a:p>
        </p:txBody>
      </p:sp>
    </p:spTree>
    <p:extLst>
      <p:ext uri="{BB962C8B-B14F-4D97-AF65-F5344CB8AC3E}">
        <p14:creationId xmlns:p14="http://schemas.microsoft.com/office/powerpoint/2010/main" val="131475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What is EPP?</a:t>
            </a:r>
            <a:endParaRPr lang="en-US" sz="3600" dirty="0"/>
          </a:p>
        </p:txBody>
      </p:sp>
      <p:sp>
        <p:nvSpPr>
          <p:cNvPr id="3" name="Content Placeholder 2"/>
          <p:cNvSpPr>
            <a:spLocks noGrp="1"/>
          </p:cNvSpPr>
          <p:nvPr>
            <p:ph idx="1"/>
          </p:nvPr>
        </p:nvSpPr>
        <p:spPr>
          <a:xfrm>
            <a:off x="514350" y="1600206"/>
            <a:ext cx="5349230" cy="4637106"/>
          </a:xfrm>
        </p:spPr>
        <p:txBody>
          <a:bodyPr>
            <a:normAutofit fontScale="92500" lnSpcReduction="10000"/>
          </a:bodyPr>
          <a:lstStyle/>
          <a:p>
            <a:r>
              <a:rPr lang="en-GB" dirty="0" smtClean="0"/>
              <a:t>Estimation and </a:t>
            </a:r>
            <a:r>
              <a:rPr lang="en-GB" dirty="0"/>
              <a:t>Projection Package </a:t>
            </a:r>
            <a:endParaRPr lang="en-GB" dirty="0" smtClean="0"/>
          </a:p>
          <a:p>
            <a:r>
              <a:rPr lang="en-GB" dirty="0" smtClean="0"/>
              <a:t>Uses observed prevalence trends to calculate incidence trends over time</a:t>
            </a:r>
          </a:p>
          <a:p>
            <a:r>
              <a:rPr lang="en-GB" dirty="0" smtClean="0"/>
              <a:t>Limited to 15-49 age group</a:t>
            </a:r>
          </a:p>
          <a:p>
            <a:r>
              <a:rPr lang="en-GB" dirty="0" smtClean="0"/>
              <a:t>Input: </a:t>
            </a:r>
            <a:r>
              <a:rPr lang="en-GB" dirty="0"/>
              <a:t>S</a:t>
            </a:r>
            <a:r>
              <a:rPr lang="en-GB" dirty="0" smtClean="0"/>
              <a:t>urveillance data and data from Spectrum </a:t>
            </a:r>
          </a:p>
          <a:p>
            <a:r>
              <a:rPr lang="en-GB" dirty="0" smtClean="0"/>
              <a:t>Output: Incidence among population 15-49</a:t>
            </a:r>
          </a:p>
        </p:txBody>
      </p:sp>
      <p:sp>
        <p:nvSpPr>
          <p:cNvPr id="4" name="Slide Number Placeholder 3"/>
          <p:cNvSpPr>
            <a:spLocks noGrp="1"/>
          </p:cNvSpPr>
          <p:nvPr>
            <p:ph type="sldNum" sz="quarter" idx="12"/>
          </p:nvPr>
        </p:nvSpPr>
        <p:spPr/>
        <p:txBody>
          <a:bodyPr/>
          <a:lstStyle/>
          <a:p>
            <a:fld id="{188EE939-DE57-4576-A425-B91AAB544754}" type="slidenum">
              <a:rPr lang="en-US" smtClean="0"/>
              <a:t>22</a:t>
            </a:fld>
            <a:endParaRPr lang="en-US"/>
          </a:p>
        </p:txBody>
      </p:sp>
      <p:pic>
        <p:nvPicPr>
          <p:cNvPr id="5" name="Content Placeholder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13459" y="2060848"/>
            <a:ext cx="4570602" cy="3024336"/>
          </a:xfrm>
          <a:prstGeom prst="rect">
            <a:avLst/>
          </a:prstGeom>
        </p:spPr>
      </p:pic>
    </p:spTree>
    <p:extLst>
      <p:ext uri="{BB962C8B-B14F-4D97-AF65-F5344CB8AC3E}">
        <p14:creationId xmlns:p14="http://schemas.microsoft.com/office/powerpoint/2010/main" val="4194921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Details</a:t>
            </a:r>
          </a:p>
        </p:txBody>
      </p:sp>
      <p:sp>
        <p:nvSpPr>
          <p:cNvPr id="4099" name="Content Placeholder 2"/>
          <p:cNvSpPr>
            <a:spLocks noGrp="1"/>
          </p:cNvSpPr>
          <p:nvPr>
            <p:ph idx="1"/>
          </p:nvPr>
        </p:nvSpPr>
        <p:spPr/>
        <p:txBody>
          <a:bodyPr/>
          <a:lstStyle/>
          <a:p>
            <a:r>
              <a:rPr lang="en-US" altLang="en-US" sz="2800" dirty="0" smtClean="0"/>
              <a:t>Model includes </a:t>
            </a:r>
            <a:r>
              <a:rPr lang="en-US" altLang="en-US" sz="2800" dirty="0"/>
              <a:t>15 year olds living with HIV who enter the 15-49 population (data </a:t>
            </a:r>
            <a:r>
              <a:rPr lang="en-US" altLang="en-US" sz="2800" dirty="0" smtClean="0"/>
              <a:t>from Spectrum previous fit)</a:t>
            </a:r>
            <a:endParaRPr lang="en-US" altLang="en-US" sz="2800" dirty="0"/>
          </a:p>
          <a:p>
            <a:r>
              <a:rPr lang="en-US" altLang="en-US" sz="2800" dirty="0" smtClean="0"/>
              <a:t>Incidence assays can be incorporated into the fitting</a:t>
            </a:r>
          </a:p>
          <a:p>
            <a:r>
              <a:rPr lang="en-US" altLang="en-US" sz="2800" dirty="0" smtClean="0"/>
              <a:t>Includes population-based survey estimates as well as health facility prevalence estimates (ANC data – both sentinel surveillance and routine ANC)</a:t>
            </a:r>
          </a:p>
          <a:p>
            <a:endParaRPr lang="en-US" altLang="en-US" sz="2800" dirty="0" smtClean="0"/>
          </a:p>
        </p:txBody>
      </p:sp>
      <p:sp>
        <p:nvSpPr>
          <p:cNvPr id="2" name="Slide Number Placeholder 1"/>
          <p:cNvSpPr>
            <a:spLocks noGrp="1"/>
          </p:cNvSpPr>
          <p:nvPr>
            <p:ph type="sldNum" sz="quarter" idx="12"/>
          </p:nvPr>
        </p:nvSpPr>
        <p:spPr/>
        <p:txBody>
          <a:bodyPr/>
          <a:lstStyle/>
          <a:p>
            <a:fld id="{188EE939-DE57-4576-A425-B91AAB544754}" type="slidenum">
              <a:rPr lang="en-US" smtClean="0"/>
              <a:t>23</a:t>
            </a:fld>
            <a:endParaRPr lang="en-US"/>
          </a:p>
        </p:txBody>
      </p:sp>
    </p:spTree>
    <p:extLst>
      <p:ext uri="{BB962C8B-B14F-4D97-AF65-F5344CB8AC3E}">
        <p14:creationId xmlns:p14="http://schemas.microsoft.com/office/powerpoint/2010/main" val="2088768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Summarized EPP fitting procedure</a:t>
            </a:r>
          </a:p>
        </p:txBody>
      </p:sp>
      <p:sp>
        <p:nvSpPr>
          <p:cNvPr id="3" name="Content Placeholder 2"/>
          <p:cNvSpPr>
            <a:spLocks noGrp="1"/>
          </p:cNvSpPr>
          <p:nvPr>
            <p:ph sz="half" idx="1"/>
          </p:nvPr>
        </p:nvSpPr>
        <p:spPr>
          <a:xfrm>
            <a:off x="514350" y="1600200"/>
            <a:ext cx="4052888" cy="4525963"/>
          </a:xfrm>
        </p:spPr>
        <p:txBody>
          <a:bodyPr rtlCol="0">
            <a:normAutofit fontScale="92500" lnSpcReduction="20000"/>
          </a:bodyPr>
          <a:lstStyle/>
          <a:p>
            <a:pPr marL="514350" indent="-514350" eaLnBrk="1" fontAlgn="auto" hangingPunct="1">
              <a:spcAft>
                <a:spcPts val="0"/>
              </a:spcAft>
              <a:buFont typeface="+mj-lt"/>
              <a:buAutoNum type="arabicPeriod"/>
              <a:defRPr/>
            </a:pPr>
            <a:r>
              <a:rPr lang="en-US" dirty="0" smtClean="0"/>
              <a:t>Generate random curves</a:t>
            </a:r>
          </a:p>
          <a:p>
            <a:pPr marL="514350" indent="-514350" eaLnBrk="1" fontAlgn="auto" hangingPunct="1">
              <a:spcAft>
                <a:spcPts val="0"/>
              </a:spcAft>
              <a:buFont typeface="+mj-lt"/>
              <a:buAutoNum type="arabicPeriod"/>
              <a:defRPr/>
            </a:pPr>
            <a:r>
              <a:rPr lang="en-US" dirty="0" smtClean="0"/>
              <a:t>Select curves based on goodness-of-fit</a:t>
            </a:r>
          </a:p>
          <a:p>
            <a:pPr marL="514350" indent="-514350" eaLnBrk="1" fontAlgn="auto" hangingPunct="1">
              <a:spcAft>
                <a:spcPts val="0"/>
              </a:spcAft>
              <a:buFont typeface="+mj-lt"/>
              <a:buAutoNum type="arabicPeriod"/>
              <a:defRPr/>
            </a:pPr>
            <a:r>
              <a:rPr lang="en-US" dirty="0" smtClean="0"/>
              <a:t>Do weighted resampling of curves, with replacement</a:t>
            </a:r>
          </a:p>
          <a:p>
            <a:pPr marL="514350" indent="-514350" eaLnBrk="1" fontAlgn="auto" hangingPunct="1">
              <a:spcAft>
                <a:spcPts val="0"/>
              </a:spcAft>
              <a:buFont typeface="+mj-lt"/>
              <a:buAutoNum type="arabicPeriod"/>
              <a:defRPr/>
            </a:pPr>
            <a:r>
              <a:rPr lang="en-US" dirty="0" smtClean="0"/>
              <a:t>Keep unique curves</a:t>
            </a:r>
          </a:p>
          <a:p>
            <a:pPr marL="514350" indent="-514350" eaLnBrk="1" fontAlgn="auto" hangingPunct="1">
              <a:spcAft>
                <a:spcPts val="0"/>
              </a:spcAft>
              <a:buFont typeface="+mj-lt"/>
              <a:buAutoNum type="arabicPeriod"/>
              <a:defRPr/>
            </a:pPr>
            <a:r>
              <a:rPr lang="en-US" dirty="0" smtClean="0"/>
              <a:t>The distribution of unique resampled curves determines median curve and 95% uncertainty bounds</a:t>
            </a:r>
            <a:endParaRPr lang="en-US" dirty="0"/>
          </a:p>
        </p:txBody>
      </p:sp>
      <p:pic>
        <p:nvPicPr>
          <p:cNvPr id="13316"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41875" y="2276475"/>
            <a:ext cx="5213350" cy="3449638"/>
          </a:xfrm>
        </p:spPr>
      </p:pic>
      <p:sp>
        <p:nvSpPr>
          <p:cNvPr id="2" name="Slide Number Placeholder 1"/>
          <p:cNvSpPr>
            <a:spLocks noGrp="1"/>
          </p:cNvSpPr>
          <p:nvPr>
            <p:ph type="sldNum" sz="quarter" idx="12"/>
          </p:nvPr>
        </p:nvSpPr>
        <p:spPr/>
        <p:txBody>
          <a:bodyPr/>
          <a:lstStyle/>
          <a:p>
            <a:pPr>
              <a:defRPr/>
            </a:pPr>
            <a:fld id="{B326B92D-77FE-4C6D-A9BF-177E90D5C925}" type="slidenum">
              <a:rPr lang="en-US" smtClean="0"/>
              <a:pPr>
                <a:defRPr/>
              </a:pPr>
              <a:t>24</a:t>
            </a:fld>
            <a:endParaRPr lang="en-US"/>
          </a:p>
        </p:txBody>
      </p:sp>
    </p:spTree>
    <p:extLst>
      <p:ext uri="{BB962C8B-B14F-4D97-AF65-F5344CB8AC3E}">
        <p14:creationId xmlns:p14="http://schemas.microsoft.com/office/powerpoint/2010/main" val="2526485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err="1" smtClean="0"/>
              <a:t>EPP</a:t>
            </a:r>
            <a:r>
              <a:rPr lang="en-US" dirty="0" smtClean="0"/>
              <a:t> Model Options</a:t>
            </a:r>
            <a:endParaRPr lang="en-US" dirty="0"/>
          </a:p>
        </p:txBody>
      </p:sp>
      <p:sp>
        <p:nvSpPr>
          <p:cNvPr id="6" name="Content Placeholder 5"/>
          <p:cNvSpPr>
            <a:spLocks noGrp="1"/>
          </p:cNvSpPr>
          <p:nvPr>
            <p:ph idx="1"/>
          </p:nvPr>
        </p:nvSpPr>
        <p:spPr/>
        <p:txBody>
          <a:bodyPr/>
          <a:lstStyle/>
          <a:p>
            <a:r>
              <a:rPr lang="en-US" dirty="0" err="1" smtClean="0"/>
              <a:t>EPP</a:t>
            </a:r>
            <a:r>
              <a:rPr lang="en-US" dirty="0" smtClean="0"/>
              <a:t> Classic – simple “SIR” model: simplest</a:t>
            </a:r>
          </a:p>
          <a:p>
            <a:r>
              <a:rPr lang="en-US" dirty="0" smtClean="0"/>
              <a:t>R-Spline – reproductive rate r(t) changes over time - fit using regression splines: most flexible</a:t>
            </a:r>
          </a:p>
          <a:p>
            <a:r>
              <a:rPr lang="en-US" dirty="0" smtClean="0"/>
              <a:t>R-Trend – similar to R-Spline but penalizes changes in r(t) over time: more efficient</a:t>
            </a:r>
          </a:p>
          <a:p>
            <a:r>
              <a:rPr lang="en-US" dirty="0" smtClean="0"/>
              <a:t>R-Hybrid – </a:t>
            </a:r>
            <a:r>
              <a:rPr lang="en-US" dirty="0"/>
              <a:t>precisely captures trends in recent </a:t>
            </a:r>
            <a:r>
              <a:rPr lang="en-US" dirty="0" smtClean="0"/>
              <a:t>years</a:t>
            </a:r>
          </a:p>
          <a:p>
            <a:endParaRPr lang="en-US" dirty="0" smtClean="0"/>
          </a:p>
        </p:txBody>
      </p:sp>
      <p:sp>
        <p:nvSpPr>
          <p:cNvPr id="5" name="Slide Number Placeholder 4"/>
          <p:cNvSpPr>
            <a:spLocks noGrp="1"/>
          </p:cNvSpPr>
          <p:nvPr>
            <p:ph type="sldNum" sz="quarter" idx="12"/>
          </p:nvPr>
        </p:nvSpPr>
        <p:spPr/>
        <p:txBody>
          <a:bodyPr/>
          <a:lstStyle/>
          <a:p>
            <a:fld id="{8C4D7829-850B-4849-8058-775F142D8F3B}" type="slidenum">
              <a:rPr lang="en-US" smtClean="0"/>
              <a:t>25</a:t>
            </a:fld>
            <a:endParaRPr lang="en-US"/>
          </a:p>
        </p:txBody>
      </p:sp>
    </p:spTree>
    <p:extLst>
      <p:ext uri="{BB962C8B-B14F-4D97-AF65-F5344CB8AC3E}">
        <p14:creationId xmlns:p14="http://schemas.microsoft.com/office/powerpoint/2010/main" val="160126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EPP</a:t>
            </a:r>
            <a:r>
              <a:rPr lang="en-US" dirty="0" smtClean="0"/>
              <a:t> Features</a:t>
            </a:r>
            <a:endParaRPr lang="en-US" dirty="0"/>
          </a:p>
        </p:txBody>
      </p:sp>
      <p:sp>
        <p:nvSpPr>
          <p:cNvPr id="6" name="Content Placeholder 5"/>
          <p:cNvSpPr>
            <a:spLocks noGrp="1"/>
          </p:cNvSpPr>
          <p:nvPr>
            <p:ph idx="1"/>
          </p:nvPr>
        </p:nvSpPr>
        <p:spPr/>
        <p:txBody>
          <a:bodyPr/>
          <a:lstStyle/>
          <a:p>
            <a:r>
              <a:rPr lang="en-US" dirty="0" smtClean="0"/>
              <a:t>Allow the “equilibrium prior” to be relaxed</a:t>
            </a:r>
          </a:p>
          <a:p>
            <a:r>
              <a:rPr lang="en-US" dirty="0" smtClean="0"/>
              <a:t>An “age/sex model” to fit age- and sex-specific prevalence from surveys directly in </a:t>
            </a:r>
            <a:r>
              <a:rPr lang="en-US" dirty="0" err="1" smtClean="0"/>
              <a:t>EPP</a:t>
            </a:r>
            <a:endParaRPr lang="en-US" dirty="0" smtClean="0"/>
          </a:p>
          <a:p>
            <a:r>
              <a:rPr lang="en-US" dirty="0" smtClean="0"/>
              <a:t>Fit static sex ratios and dynamic age incidence rate ratios in </a:t>
            </a:r>
            <a:r>
              <a:rPr lang="en-US" dirty="0" err="1" smtClean="0"/>
              <a:t>EPP</a:t>
            </a:r>
            <a:r>
              <a:rPr lang="en-US" dirty="0" smtClean="0"/>
              <a:t> proper (not just Spectrum)</a:t>
            </a:r>
          </a:p>
          <a:p>
            <a:r>
              <a:rPr lang="en-US" dirty="0" smtClean="0"/>
              <a:t>Add an “R-logistic / random walk” model to more closely fit incidence from 2006 to end of projection</a:t>
            </a:r>
          </a:p>
        </p:txBody>
      </p:sp>
      <p:sp>
        <p:nvSpPr>
          <p:cNvPr id="5" name="Slide Number Placeholder 4"/>
          <p:cNvSpPr>
            <a:spLocks noGrp="1"/>
          </p:cNvSpPr>
          <p:nvPr>
            <p:ph type="sldNum" sz="quarter" idx="12"/>
          </p:nvPr>
        </p:nvSpPr>
        <p:spPr/>
        <p:txBody>
          <a:bodyPr/>
          <a:lstStyle/>
          <a:p>
            <a:fld id="{8C4D7829-850B-4849-8058-775F142D8F3B}" type="slidenum">
              <a:rPr lang="en-US" smtClean="0"/>
              <a:t>26</a:t>
            </a:fld>
            <a:endParaRPr lang="en-US"/>
          </a:p>
        </p:txBody>
      </p:sp>
    </p:spTree>
    <p:extLst>
      <p:ext uri="{BB962C8B-B14F-4D97-AF65-F5344CB8AC3E}">
        <p14:creationId xmlns:p14="http://schemas.microsoft.com/office/powerpoint/2010/main" val="418518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the equilibrium prior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84" y="1731914"/>
            <a:ext cx="8885432" cy="4463648"/>
          </a:xfrm>
          <a:prstGeom prst="rect">
            <a:avLst/>
          </a:prstGeom>
        </p:spPr>
      </p:pic>
    </p:spTree>
    <p:extLst>
      <p:ext uri="{BB962C8B-B14F-4D97-AF65-F5344CB8AC3E}">
        <p14:creationId xmlns:p14="http://schemas.microsoft.com/office/powerpoint/2010/main" val="280491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Nyanza</a:t>
            </a:r>
            <a:endParaRPr lang="en-US" dirty="0"/>
          </a:p>
        </p:txBody>
      </p:sp>
      <p:sp>
        <p:nvSpPr>
          <p:cNvPr id="3" name="Slide Number Placeholder 2"/>
          <p:cNvSpPr>
            <a:spLocks noGrp="1"/>
          </p:cNvSpPr>
          <p:nvPr>
            <p:ph type="sldNum" sz="quarter" idx="12"/>
          </p:nvPr>
        </p:nvSpPr>
        <p:spPr/>
        <p:txBody>
          <a:bodyPr/>
          <a:lstStyle/>
          <a:p>
            <a:fld id="{8C517F09-EB03-4719-90EA-AD1ED3868DE2}" type="slidenum">
              <a:rPr lang="en-US" smtClean="0"/>
              <a:t>28</a:t>
            </a:fld>
            <a:endParaRPr lang="en-US"/>
          </a:p>
        </p:txBody>
      </p:sp>
      <p:pic>
        <p:nvPicPr>
          <p:cNvPr id="5" name="Content Placeholder 4"/>
          <p:cNvPicPr>
            <a:picLocks noGrp="1" noChangeAspect="1"/>
          </p:cNvPicPr>
          <p:nvPr>
            <p:ph idx="1"/>
          </p:nvPr>
        </p:nvPicPr>
        <p:blipFill>
          <a:blip r:embed="rId2"/>
          <a:stretch>
            <a:fillRect/>
          </a:stretch>
        </p:blipFill>
        <p:spPr>
          <a:xfrm>
            <a:off x="1759124" y="1196752"/>
            <a:ext cx="6696744" cy="2654579"/>
          </a:xfrm>
          <a:prstGeom prst="rect">
            <a:avLst/>
          </a:prstGeom>
        </p:spPr>
      </p:pic>
      <p:pic>
        <p:nvPicPr>
          <p:cNvPr id="6" name="Picture 5"/>
          <p:cNvPicPr>
            <a:picLocks noChangeAspect="1"/>
          </p:cNvPicPr>
          <p:nvPr/>
        </p:nvPicPr>
        <p:blipFill>
          <a:blip r:embed="rId3"/>
          <a:stretch>
            <a:fillRect/>
          </a:stretch>
        </p:blipFill>
        <p:spPr>
          <a:xfrm>
            <a:off x="4855468" y="3851331"/>
            <a:ext cx="4034703" cy="2313191"/>
          </a:xfrm>
          <a:prstGeom prst="rect">
            <a:avLst/>
          </a:prstGeom>
        </p:spPr>
      </p:pic>
      <p:sp>
        <p:nvSpPr>
          <p:cNvPr id="10" name="TextBox 9"/>
          <p:cNvSpPr txBox="1"/>
          <p:nvPr/>
        </p:nvSpPr>
        <p:spPr>
          <a:xfrm>
            <a:off x="1543100" y="4101724"/>
            <a:ext cx="2866490" cy="1277914"/>
          </a:xfrm>
          <a:prstGeom prst="rect">
            <a:avLst/>
          </a:prstGeom>
          <a:noFill/>
        </p:spPr>
        <p:txBody>
          <a:bodyPr wrap="none" rtlCol="0">
            <a:spAutoFit/>
          </a:bodyPr>
          <a:lstStyle/>
          <a:p>
            <a:r>
              <a:rPr lang="en-US" dirty="0" smtClean="0"/>
              <a:t>Key:</a:t>
            </a:r>
          </a:p>
          <a:p>
            <a:pPr lvl="1"/>
            <a:r>
              <a:rPr lang="en-US" sz="1181" dirty="0"/>
              <a:t>Purple / dashed – Spectrum 5.63</a:t>
            </a:r>
          </a:p>
          <a:p>
            <a:pPr lvl="1"/>
            <a:r>
              <a:rPr lang="en-US" sz="1181" dirty="0"/>
              <a:t>Green – </a:t>
            </a:r>
            <a:r>
              <a:rPr lang="en-US" sz="1181" dirty="0" err="1"/>
              <a:t>rLRW</a:t>
            </a:r>
            <a:endParaRPr lang="en-US" sz="1181" dirty="0"/>
          </a:p>
          <a:p>
            <a:pPr lvl="1"/>
            <a:r>
              <a:rPr lang="en-US" sz="1181" dirty="0"/>
              <a:t>Red – </a:t>
            </a:r>
            <a:r>
              <a:rPr lang="en-US" sz="1181" dirty="0" err="1"/>
              <a:t>RSpline</a:t>
            </a:r>
            <a:r>
              <a:rPr lang="en-US" sz="1181" dirty="0"/>
              <a:t> </a:t>
            </a:r>
            <a:r>
              <a:rPr lang="en-US" sz="1181" dirty="0" err="1"/>
              <a:t>ASM</a:t>
            </a:r>
            <a:endParaRPr lang="en-US" sz="1181" dirty="0"/>
          </a:p>
          <a:p>
            <a:pPr lvl="1"/>
            <a:r>
              <a:rPr lang="en-US" sz="1181" dirty="0"/>
              <a:t>Pink squares – ANC RT Census</a:t>
            </a:r>
          </a:p>
          <a:p>
            <a:pPr lvl="1"/>
            <a:r>
              <a:rPr lang="en-US" sz="1181" dirty="0"/>
              <a:t>Gray lines – ANC SS / RT</a:t>
            </a:r>
          </a:p>
        </p:txBody>
      </p:sp>
    </p:spTree>
    <p:extLst>
      <p:ext uri="{BB962C8B-B14F-4D97-AF65-F5344CB8AC3E}">
        <p14:creationId xmlns:p14="http://schemas.microsoft.com/office/powerpoint/2010/main" val="245729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Nyanza – survey age/sex prevalence fits</a:t>
            </a:r>
            <a:endParaRPr lang="en-US" dirty="0"/>
          </a:p>
        </p:txBody>
      </p:sp>
      <p:sp>
        <p:nvSpPr>
          <p:cNvPr id="7" name="TextBox 6"/>
          <p:cNvSpPr txBox="1"/>
          <p:nvPr/>
        </p:nvSpPr>
        <p:spPr>
          <a:xfrm>
            <a:off x="1285875" y="5783055"/>
            <a:ext cx="7715250" cy="646331"/>
          </a:xfrm>
          <a:prstGeom prst="rect">
            <a:avLst/>
          </a:prstGeom>
          <a:noFill/>
        </p:spPr>
        <p:txBody>
          <a:bodyPr wrap="square" rtlCol="0">
            <a:spAutoFit/>
          </a:bodyPr>
          <a:lstStyle/>
          <a:p>
            <a:r>
              <a:rPr lang="en-US" dirty="0"/>
              <a:t>Key: </a:t>
            </a:r>
            <a:r>
              <a:rPr lang="en-US" dirty="0" smtClean="0"/>
              <a:t>red </a:t>
            </a:r>
            <a:r>
              <a:rPr lang="mr-IN" dirty="0"/>
              <a:t>–</a:t>
            </a:r>
            <a:r>
              <a:rPr lang="en-US" dirty="0"/>
              <a:t> </a:t>
            </a:r>
            <a:r>
              <a:rPr lang="en-US" dirty="0" smtClean="0"/>
              <a:t>“</a:t>
            </a:r>
            <a:r>
              <a:rPr lang="en-US" dirty="0" err="1" smtClean="0"/>
              <a:t>rlogistic-rw</a:t>
            </a:r>
            <a:r>
              <a:rPr lang="en-US" dirty="0" smtClean="0"/>
              <a:t>”, </a:t>
            </a:r>
            <a:r>
              <a:rPr lang="en-US" dirty="0"/>
              <a:t>green </a:t>
            </a:r>
            <a:r>
              <a:rPr lang="mr-IN" dirty="0"/>
              <a:t>–</a:t>
            </a:r>
            <a:r>
              <a:rPr lang="en-US" dirty="0"/>
              <a:t> “</a:t>
            </a:r>
            <a:r>
              <a:rPr lang="en-US" dirty="0" err="1"/>
              <a:t>Rspline-ASM</a:t>
            </a:r>
            <a:r>
              <a:rPr lang="en-US" dirty="0"/>
              <a:t>”, </a:t>
            </a:r>
            <a:r>
              <a:rPr lang="en-US" dirty="0" smtClean="0"/>
              <a:t>black </a:t>
            </a:r>
            <a:r>
              <a:rPr lang="en-US" dirty="0"/>
              <a:t>dots/bars </a:t>
            </a:r>
            <a:r>
              <a:rPr lang="mr-IN" dirty="0"/>
              <a:t>–</a:t>
            </a:r>
            <a:r>
              <a:rPr lang="en-US" dirty="0"/>
              <a:t> pop surveys</a:t>
            </a:r>
          </a:p>
        </p:txBody>
      </p:sp>
      <p:pic>
        <p:nvPicPr>
          <p:cNvPr id="9" name="Picture 8"/>
          <p:cNvPicPr>
            <a:picLocks noChangeAspect="1"/>
          </p:cNvPicPr>
          <p:nvPr/>
        </p:nvPicPr>
        <p:blipFill>
          <a:blip r:embed="rId2"/>
          <a:stretch>
            <a:fillRect/>
          </a:stretch>
        </p:blipFill>
        <p:spPr>
          <a:xfrm>
            <a:off x="-14849" y="2132856"/>
            <a:ext cx="4801163" cy="3100835"/>
          </a:xfrm>
          <a:prstGeom prst="rect">
            <a:avLst/>
          </a:prstGeom>
        </p:spPr>
      </p:pic>
      <p:pic>
        <p:nvPicPr>
          <p:cNvPr id="10" name="Picture 9"/>
          <p:cNvPicPr>
            <a:picLocks noChangeAspect="1"/>
          </p:cNvPicPr>
          <p:nvPr/>
        </p:nvPicPr>
        <p:blipFill>
          <a:blip r:embed="rId3"/>
          <a:stretch>
            <a:fillRect/>
          </a:stretch>
        </p:blipFill>
        <p:spPr>
          <a:xfrm>
            <a:off x="4923935" y="1967002"/>
            <a:ext cx="5309402" cy="3427070"/>
          </a:xfrm>
          <a:prstGeom prst="rect">
            <a:avLst/>
          </a:prstGeom>
        </p:spPr>
      </p:pic>
    </p:spTree>
    <p:extLst>
      <p:ext uri="{BB962C8B-B14F-4D97-AF65-F5344CB8AC3E}">
        <p14:creationId xmlns:p14="http://schemas.microsoft.com/office/powerpoint/2010/main" val="411777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HIV estimates</a:t>
            </a:r>
            <a:endParaRPr lang="en-US" dirty="0"/>
          </a:p>
        </p:txBody>
      </p:sp>
      <p:sp>
        <p:nvSpPr>
          <p:cNvPr id="4" name="Slide Number Placeholder 3"/>
          <p:cNvSpPr>
            <a:spLocks noGrp="1"/>
          </p:cNvSpPr>
          <p:nvPr>
            <p:ph type="sldNum" sz="quarter" idx="12"/>
          </p:nvPr>
        </p:nvSpPr>
        <p:spPr/>
        <p:txBody>
          <a:bodyPr/>
          <a:lstStyle/>
          <a:p>
            <a:fld id="{8C4D7829-850B-4849-8058-775F142D8F3B}" type="slidenum">
              <a:rPr lang="en-US" smtClean="0"/>
              <a:t>3</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577" t="25000" r="27002" b="12903"/>
          <a:stretch/>
        </p:blipFill>
        <p:spPr bwMode="auto">
          <a:xfrm>
            <a:off x="1111052" y="1336805"/>
            <a:ext cx="7344816" cy="518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196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Nyanza – temporal prevalence trends by age/sex</a:t>
            </a:r>
            <a:endParaRPr lang="en-US" dirty="0"/>
          </a:p>
        </p:txBody>
      </p:sp>
      <p:sp>
        <p:nvSpPr>
          <p:cNvPr id="6" name="TextBox 5"/>
          <p:cNvSpPr txBox="1"/>
          <p:nvPr/>
        </p:nvSpPr>
        <p:spPr>
          <a:xfrm>
            <a:off x="1285875" y="5783055"/>
            <a:ext cx="7715250" cy="646331"/>
          </a:xfrm>
          <a:prstGeom prst="rect">
            <a:avLst/>
          </a:prstGeom>
          <a:noFill/>
        </p:spPr>
        <p:txBody>
          <a:bodyPr wrap="square" rtlCol="0">
            <a:spAutoFit/>
          </a:bodyPr>
          <a:lstStyle/>
          <a:p>
            <a:r>
              <a:rPr lang="en-US" dirty="0"/>
              <a:t>Key: </a:t>
            </a:r>
            <a:r>
              <a:rPr lang="en-US" dirty="0" smtClean="0"/>
              <a:t>red </a:t>
            </a:r>
            <a:r>
              <a:rPr lang="mr-IN" dirty="0"/>
              <a:t>–</a:t>
            </a:r>
            <a:r>
              <a:rPr lang="en-US" dirty="0"/>
              <a:t> </a:t>
            </a:r>
            <a:r>
              <a:rPr lang="en-US" dirty="0" smtClean="0"/>
              <a:t>“</a:t>
            </a:r>
            <a:r>
              <a:rPr lang="en-US" dirty="0" err="1" smtClean="0"/>
              <a:t>rlogistic-rw</a:t>
            </a:r>
            <a:r>
              <a:rPr lang="en-US" dirty="0" smtClean="0"/>
              <a:t>”, </a:t>
            </a:r>
            <a:r>
              <a:rPr lang="en-US" dirty="0"/>
              <a:t>green </a:t>
            </a:r>
            <a:r>
              <a:rPr lang="mr-IN" dirty="0"/>
              <a:t>–</a:t>
            </a:r>
            <a:r>
              <a:rPr lang="en-US" dirty="0"/>
              <a:t> “</a:t>
            </a:r>
            <a:r>
              <a:rPr lang="en-US" dirty="0" err="1"/>
              <a:t>Rspline-ASM</a:t>
            </a:r>
            <a:r>
              <a:rPr lang="en-US" dirty="0"/>
              <a:t>”, </a:t>
            </a:r>
            <a:r>
              <a:rPr lang="en-US" dirty="0" smtClean="0"/>
              <a:t>black </a:t>
            </a:r>
            <a:r>
              <a:rPr lang="en-US" dirty="0"/>
              <a:t>dots/bars </a:t>
            </a:r>
            <a:r>
              <a:rPr lang="mr-IN" dirty="0"/>
              <a:t>–</a:t>
            </a:r>
            <a:r>
              <a:rPr lang="en-US" dirty="0"/>
              <a:t> pop surveys</a:t>
            </a:r>
          </a:p>
        </p:txBody>
      </p:sp>
      <p:pic>
        <p:nvPicPr>
          <p:cNvPr id="8" name="Picture 7"/>
          <p:cNvPicPr>
            <a:picLocks noChangeAspect="1"/>
          </p:cNvPicPr>
          <p:nvPr/>
        </p:nvPicPr>
        <p:blipFill>
          <a:blip r:embed="rId2"/>
          <a:stretch>
            <a:fillRect/>
          </a:stretch>
        </p:blipFill>
        <p:spPr>
          <a:xfrm>
            <a:off x="26673" y="1628800"/>
            <a:ext cx="5175022" cy="4262487"/>
          </a:xfrm>
          <a:prstGeom prst="rect">
            <a:avLst/>
          </a:prstGeom>
        </p:spPr>
      </p:pic>
      <p:pic>
        <p:nvPicPr>
          <p:cNvPr id="9" name="Picture 8"/>
          <p:cNvPicPr>
            <a:picLocks noChangeAspect="1"/>
          </p:cNvPicPr>
          <p:nvPr/>
        </p:nvPicPr>
        <p:blipFill>
          <a:blip r:embed="rId3"/>
          <a:stretch>
            <a:fillRect/>
          </a:stretch>
        </p:blipFill>
        <p:spPr>
          <a:xfrm>
            <a:off x="5247029" y="1556792"/>
            <a:ext cx="4937031" cy="2015850"/>
          </a:xfrm>
          <a:prstGeom prst="rect">
            <a:avLst/>
          </a:prstGeom>
        </p:spPr>
      </p:pic>
    </p:spTree>
    <p:extLst>
      <p:ext uri="{BB962C8B-B14F-4D97-AF65-F5344CB8AC3E}">
        <p14:creationId xmlns:p14="http://schemas.microsoft.com/office/powerpoint/2010/main" val="361060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EPP</a:t>
            </a:r>
            <a:endParaRPr lang="en-US" dirty="0"/>
          </a:p>
        </p:txBody>
      </p:sp>
      <p:sp>
        <p:nvSpPr>
          <p:cNvPr id="3" name="Content Placeholder 2"/>
          <p:cNvSpPr>
            <a:spLocks noGrp="1"/>
          </p:cNvSpPr>
          <p:nvPr>
            <p:ph idx="1"/>
          </p:nvPr>
        </p:nvSpPr>
        <p:spPr/>
        <p:txBody>
          <a:bodyPr/>
          <a:lstStyle/>
          <a:p>
            <a:r>
              <a:rPr lang="en-US" dirty="0" smtClean="0"/>
              <a:t>An incidence curve which is fed back into Spectrum to generate results for other indicators</a:t>
            </a:r>
            <a:endParaRPr lang="en-US" dirty="0"/>
          </a:p>
        </p:txBody>
      </p:sp>
      <p:sp>
        <p:nvSpPr>
          <p:cNvPr id="4" name="Slide Number Placeholder 3"/>
          <p:cNvSpPr>
            <a:spLocks noGrp="1"/>
          </p:cNvSpPr>
          <p:nvPr>
            <p:ph type="sldNum" sz="quarter" idx="12"/>
          </p:nvPr>
        </p:nvSpPr>
        <p:spPr/>
        <p:txBody>
          <a:bodyPr/>
          <a:lstStyle/>
          <a:p>
            <a:fld id="{8C4D7829-850B-4849-8058-775F142D8F3B}" type="slidenum">
              <a:rPr lang="en-US" smtClean="0"/>
              <a:t>31</a:t>
            </a:fld>
            <a:endParaRPr lang="en-US"/>
          </a:p>
        </p:txBody>
      </p:sp>
    </p:spTree>
    <p:extLst>
      <p:ext uri="{BB962C8B-B14F-4D97-AF65-F5344CB8AC3E}">
        <p14:creationId xmlns:p14="http://schemas.microsoft.com/office/powerpoint/2010/main" val="1372826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Results: Key Output Indicators</a:t>
            </a:r>
          </a:p>
        </p:txBody>
      </p:sp>
      <p:sp>
        <p:nvSpPr>
          <p:cNvPr id="24579" name="Content Placeholder 3"/>
          <p:cNvSpPr>
            <a:spLocks noGrp="1"/>
          </p:cNvSpPr>
          <p:nvPr>
            <p:ph sz="half" idx="1"/>
          </p:nvPr>
        </p:nvSpPr>
        <p:spPr>
          <a:xfrm>
            <a:off x="1028700" y="1295400"/>
            <a:ext cx="4286250" cy="4800600"/>
          </a:xfrm>
        </p:spPr>
        <p:txBody>
          <a:bodyPr>
            <a:normAutofit lnSpcReduction="10000"/>
          </a:bodyPr>
          <a:lstStyle/>
          <a:p>
            <a:r>
              <a:rPr lang="en-US" altLang="en-US" smtClean="0"/>
              <a:t>Indicators</a:t>
            </a:r>
          </a:p>
          <a:p>
            <a:pPr lvl="1"/>
            <a:r>
              <a:rPr lang="en-US" altLang="en-US" smtClean="0"/>
              <a:t>HIV+ population</a:t>
            </a:r>
          </a:p>
          <a:p>
            <a:pPr lvl="1"/>
            <a:r>
              <a:rPr lang="en-US" altLang="en-US" smtClean="0"/>
              <a:t>New infections</a:t>
            </a:r>
          </a:p>
          <a:p>
            <a:pPr lvl="1"/>
            <a:r>
              <a:rPr lang="en-US" altLang="en-US" smtClean="0"/>
              <a:t>HIV-related deaths</a:t>
            </a:r>
          </a:p>
          <a:p>
            <a:pPr lvl="1"/>
            <a:r>
              <a:rPr lang="en-US" altLang="en-US" smtClean="0"/>
              <a:t>Need for ART</a:t>
            </a:r>
          </a:p>
          <a:p>
            <a:pPr lvl="1"/>
            <a:r>
              <a:rPr lang="en-US" altLang="en-US" smtClean="0"/>
              <a:t>Need for PMTCT</a:t>
            </a:r>
          </a:p>
          <a:p>
            <a:pPr lvl="1"/>
            <a:r>
              <a:rPr lang="en-US" altLang="en-US" smtClean="0"/>
              <a:t>Orphans</a:t>
            </a:r>
          </a:p>
        </p:txBody>
      </p:sp>
      <p:sp>
        <p:nvSpPr>
          <p:cNvPr id="24580" name="Content Placeholder 4"/>
          <p:cNvSpPr>
            <a:spLocks noGrp="1"/>
          </p:cNvSpPr>
          <p:nvPr>
            <p:ph sz="half" idx="2"/>
          </p:nvPr>
        </p:nvSpPr>
        <p:spPr>
          <a:xfrm>
            <a:off x="5486400" y="1219200"/>
            <a:ext cx="4286250" cy="4876800"/>
          </a:xfrm>
        </p:spPr>
        <p:txBody>
          <a:bodyPr>
            <a:normAutofit lnSpcReduction="10000"/>
          </a:bodyPr>
          <a:lstStyle/>
          <a:p>
            <a:r>
              <a:rPr lang="en-US" altLang="en-US" smtClean="0"/>
              <a:t>Population Groups</a:t>
            </a:r>
          </a:p>
          <a:p>
            <a:pPr lvl="1"/>
            <a:r>
              <a:rPr lang="en-US" altLang="en-US" smtClean="0"/>
              <a:t>All ages</a:t>
            </a:r>
          </a:p>
          <a:p>
            <a:pPr lvl="1"/>
            <a:r>
              <a:rPr lang="en-US" altLang="en-US" smtClean="0"/>
              <a:t>Adults 15-49</a:t>
            </a:r>
          </a:p>
          <a:p>
            <a:pPr lvl="1"/>
            <a:r>
              <a:rPr lang="en-US" altLang="en-US" smtClean="0"/>
              <a:t>Adults 15+</a:t>
            </a:r>
          </a:p>
          <a:p>
            <a:pPr lvl="1"/>
            <a:r>
              <a:rPr lang="en-US" altLang="en-US" smtClean="0"/>
              <a:t>Young people 15-24</a:t>
            </a:r>
          </a:p>
          <a:p>
            <a:pPr lvl="1"/>
            <a:r>
              <a:rPr lang="en-US" altLang="en-US" smtClean="0"/>
              <a:t>Pregnant women</a:t>
            </a:r>
          </a:p>
          <a:p>
            <a:pPr lvl="1"/>
            <a:r>
              <a:rPr lang="en-US" altLang="en-US" smtClean="0"/>
              <a:t>Children 0-14</a:t>
            </a:r>
          </a:p>
          <a:p>
            <a:pPr lvl="1"/>
            <a:r>
              <a:rPr lang="en-US" altLang="en-US" smtClean="0"/>
              <a:t>Children 0-1</a:t>
            </a:r>
          </a:p>
          <a:p>
            <a:pPr lvl="1"/>
            <a:r>
              <a:rPr lang="en-US" altLang="en-US" smtClean="0"/>
              <a:t>Children 1-4</a:t>
            </a:r>
          </a:p>
          <a:p>
            <a:pPr lvl="1"/>
            <a:r>
              <a:rPr lang="en-US" altLang="en-US" smtClean="0"/>
              <a:t>Children &lt;2</a:t>
            </a:r>
          </a:p>
          <a:p>
            <a:pPr lvl="1"/>
            <a:r>
              <a:rPr lang="en-US" altLang="en-US" smtClean="0"/>
              <a:t>Regions</a:t>
            </a:r>
          </a:p>
        </p:txBody>
      </p:sp>
      <p:sp>
        <p:nvSpPr>
          <p:cNvPr id="24581" name="Slide Number Placeholder 5"/>
          <p:cNvSpPr>
            <a:spLocks noGrp="1"/>
          </p:cNvSpPr>
          <p:nvPr>
            <p:ph type="sldNum" sz="quarter" idx="4294967295"/>
          </p:nvPr>
        </p:nvSpPr>
        <p:spPr bwMode="auto">
          <a:xfrm>
            <a:off x="7629525" y="6324600"/>
            <a:ext cx="21431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E35749-3AEB-4BCA-8543-4635FED26A8C}" type="slidenum">
              <a:rPr lang="en-US" altLang="en-US"/>
              <a:pPr eaLnBrk="1" hangingPunct="1"/>
              <a:t>32</a:t>
            </a:fld>
            <a:endParaRPr lang="en-US" altLang="en-US"/>
          </a:p>
        </p:txBody>
      </p:sp>
    </p:spTree>
    <p:extLst>
      <p:ext uri="{BB962C8B-B14F-4D97-AF65-F5344CB8AC3E}">
        <p14:creationId xmlns:p14="http://schemas.microsoft.com/office/powerpoint/2010/main" val="3782665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6424" y="188913"/>
            <a:ext cx="9258300" cy="1143000"/>
          </a:xfrm>
        </p:spPr>
        <p:txBody>
          <a:bodyPr/>
          <a:lstStyle/>
          <a:p>
            <a:r>
              <a:rPr lang="en-US" altLang="en-US" smtClean="0"/>
              <a:t>Validation</a:t>
            </a:r>
          </a:p>
        </p:txBody>
      </p:sp>
      <p:pic>
        <p:nvPicPr>
          <p:cNvPr id="3" name="Picture 2"/>
          <p:cNvPicPr>
            <a:picLocks noChangeAspect="1"/>
          </p:cNvPicPr>
          <p:nvPr/>
        </p:nvPicPr>
        <p:blipFill rotWithShape="1">
          <a:blip r:embed="rId2"/>
          <a:srcRect l="8000" t="1443" r="8000" b="6424"/>
          <a:stretch/>
        </p:blipFill>
        <p:spPr>
          <a:xfrm>
            <a:off x="751012" y="1124744"/>
            <a:ext cx="8640960" cy="5328592"/>
          </a:xfrm>
          <a:prstGeom prst="rect">
            <a:avLst/>
          </a:prstGeom>
        </p:spPr>
      </p:pic>
      <p:cxnSp>
        <p:nvCxnSpPr>
          <p:cNvPr id="5" name="Straight Arrow Connector 4"/>
          <p:cNvCxnSpPr/>
          <p:nvPr/>
        </p:nvCxnSpPr>
        <p:spPr>
          <a:xfrm flipV="1">
            <a:off x="7159724" y="3501008"/>
            <a:ext cx="360040" cy="2880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95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6424" y="188913"/>
            <a:ext cx="9258300" cy="1143000"/>
          </a:xfrm>
        </p:spPr>
        <p:txBody>
          <a:bodyPr/>
          <a:lstStyle/>
          <a:p>
            <a:r>
              <a:rPr lang="en-US" altLang="en-US" smtClean="0"/>
              <a:t>Validation</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2163763"/>
            <a:ext cx="4597400" cy="30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6" y="2139952"/>
            <a:ext cx="4633913"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227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14350" y="685800"/>
            <a:ext cx="9258300" cy="731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eaLnBrk="1" hangingPunct="1"/>
            <a:r>
              <a:rPr lang="en-US" altLang="en-US" smtClean="0"/>
              <a:t>Uncertainty Analysis</a:t>
            </a: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2" y="1600202"/>
            <a:ext cx="501967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lide Number Placeholder 6"/>
          <p:cNvSpPr>
            <a:spLocks noGrp="1"/>
          </p:cNvSpPr>
          <p:nvPr>
            <p:ph type="sldNum" sz="quarter" idx="4294967295"/>
          </p:nvPr>
        </p:nvSpPr>
        <p:spPr bwMode="auto">
          <a:xfrm>
            <a:off x="514350" y="6245225"/>
            <a:ext cx="24003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804270-64E5-418C-B886-26423A527A57}" type="slidenum">
              <a:rPr lang="en-US" altLang="en-US" sz="1400"/>
              <a:pPr eaLnBrk="1" hangingPunct="1"/>
              <a:t>35</a:t>
            </a:fld>
            <a:endParaRPr lang="en-US" altLang="en-US" sz="1400"/>
          </a:p>
        </p:txBody>
      </p:sp>
    </p:spTree>
    <p:extLst>
      <p:ext uri="{BB962C8B-B14F-4D97-AF65-F5344CB8AC3E}">
        <p14:creationId xmlns:p14="http://schemas.microsoft.com/office/powerpoint/2010/main" val="714337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14350" y="685800"/>
            <a:ext cx="9258300" cy="731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eaLnBrk="1" hangingPunct="1"/>
            <a:r>
              <a:rPr lang="en-US" altLang="en-US" smtClean="0"/>
              <a:t>Uncertainty Analysis</a:t>
            </a:r>
          </a:p>
        </p:txBody>
      </p:sp>
      <p:pic>
        <p:nvPicPr>
          <p:cNvPr id="348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2133600"/>
            <a:ext cx="46688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1676400"/>
            <a:ext cx="37211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Slide Number Placeholder 5"/>
          <p:cNvSpPr>
            <a:spLocks noGrp="1"/>
          </p:cNvSpPr>
          <p:nvPr>
            <p:ph type="sldNum" sz="quarter" idx="4294967295"/>
          </p:nvPr>
        </p:nvSpPr>
        <p:spPr bwMode="auto">
          <a:xfrm>
            <a:off x="514350" y="6245225"/>
            <a:ext cx="24003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E4C11D-CA65-4B57-A4A9-ABB10D018008}" type="slidenum">
              <a:rPr lang="en-US" altLang="en-US" sz="1400"/>
              <a:pPr eaLnBrk="1" hangingPunct="1"/>
              <a:t>36</a:t>
            </a:fld>
            <a:endParaRPr lang="en-US" altLang="en-US" sz="1400"/>
          </a:p>
        </p:txBody>
      </p:sp>
    </p:spTree>
    <p:extLst>
      <p:ext uri="{BB962C8B-B14F-4D97-AF65-F5344CB8AC3E}">
        <p14:creationId xmlns:p14="http://schemas.microsoft.com/office/powerpoint/2010/main" val="234853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Epidemiological underpinnings of EPP / Spectrum</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a:xfrm>
            <a:off x="7372350" y="6356367"/>
            <a:ext cx="2400300" cy="365125"/>
          </a:xfrm>
        </p:spPr>
        <p:txBody>
          <a:bodyPr/>
          <a:lstStyle/>
          <a:p>
            <a:fld id="{8C4D7829-850B-4849-8058-775F142D8F3B}" type="slidenum">
              <a:rPr lang="en-US" smtClean="0"/>
              <a:t>37</a:t>
            </a:fld>
            <a:endParaRPr lang="en-US"/>
          </a:p>
        </p:txBody>
      </p:sp>
    </p:spTree>
    <p:extLst>
      <p:ext uri="{BB962C8B-B14F-4D97-AF65-F5344CB8AC3E}">
        <p14:creationId xmlns:p14="http://schemas.microsoft.com/office/powerpoint/2010/main" val="4173292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A few key </a:t>
            </a:r>
            <a:r>
              <a:rPr lang="en-US" dirty="0"/>
              <a:t>c</a:t>
            </a:r>
            <a:r>
              <a:rPr lang="en-US" dirty="0" smtClean="0"/>
              <a:t>hanges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Implementation of age/sex model in </a:t>
            </a:r>
            <a:r>
              <a:rPr lang="en-US" dirty="0" err="1" smtClean="0"/>
              <a:t>EPP</a:t>
            </a:r>
            <a:r>
              <a:rPr lang="en-US" dirty="0" smtClean="0"/>
              <a:t> (though not fully utilized yet)</a:t>
            </a:r>
          </a:p>
          <a:p>
            <a:r>
              <a:rPr lang="en-US" dirty="0" smtClean="0"/>
              <a:t>Revision of default </a:t>
            </a:r>
            <a:r>
              <a:rPr lang="en-US" dirty="0" err="1" smtClean="0"/>
              <a:t>PMTCT</a:t>
            </a:r>
            <a:r>
              <a:rPr lang="en-US" dirty="0" smtClean="0"/>
              <a:t> dropout rates from 0% to 20-25%</a:t>
            </a:r>
          </a:p>
          <a:p>
            <a:r>
              <a:rPr lang="en-US" dirty="0" smtClean="0"/>
              <a:t>Updates to PMTCT transmission probabilities based on latest evidence</a:t>
            </a:r>
          </a:p>
          <a:p>
            <a:r>
              <a:rPr lang="en-US" dirty="0" smtClean="0"/>
              <a:t>Updates to incident infection during breastfeeding from first 12 months to cover entire period</a:t>
            </a:r>
          </a:p>
          <a:p>
            <a:r>
              <a:rPr lang="en-US" dirty="0" smtClean="0"/>
              <a:t>Updated ART survival based on new data from </a:t>
            </a:r>
            <a:r>
              <a:rPr lang="en-US" dirty="0" err="1" smtClean="0"/>
              <a:t>IeDEA</a:t>
            </a:r>
            <a:r>
              <a:rPr lang="en-US" dirty="0" smtClean="0"/>
              <a:t> consortium</a:t>
            </a:r>
          </a:p>
          <a:p>
            <a:pPr marL="400050" lvl="1" indent="0">
              <a:buNone/>
            </a:pPr>
            <a:endParaRPr lang="en-US" dirty="0" smtClean="0">
              <a:solidFill>
                <a:srgbClr val="FF0000"/>
              </a:solidFill>
            </a:endParaRPr>
          </a:p>
          <a:p>
            <a:pPr marL="400050" lvl="1" indent="0">
              <a:buNone/>
            </a:pPr>
            <a:r>
              <a:rPr lang="en-US" dirty="0" smtClean="0">
                <a:solidFill>
                  <a:srgbClr val="FF0000"/>
                </a:solidFill>
              </a:rPr>
              <a:t>=&gt; all of these changes can impact the results</a:t>
            </a:r>
          </a:p>
        </p:txBody>
      </p:sp>
    </p:spTree>
    <p:extLst>
      <p:ext uri="{BB962C8B-B14F-4D97-AF65-F5344CB8AC3E}">
        <p14:creationId xmlns:p14="http://schemas.microsoft.com/office/powerpoint/2010/main" val="2957767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606424" y="188913"/>
            <a:ext cx="9258300" cy="1143000"/>
          </a:xfrm>
        </p:spPr>
        <p:txBody>
          <a:bodyPr/>
          <a:lstStyle/>
          <a:p>
            <a:r>
              <a:rPr lang="en-US" altLang="en-US" smtClean="0"/>
              <a:t>Female / Male Ratio of Incidence</a:t>
            </a:r>
          </a:p>
        </p:txBody>
      </p:sp>
      <p:pic>
        <p:nvPicPr>
          <p:cNvPr id="4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1" y="1412877"/>
            <a:ext cx="5897563"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09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Kenya’s Estimate are aggregated / disaggregated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1209404"/>
              </p:ext>
            </p:extLst>
          </p:nvPr>
        </p:nvGraphicFramePr>
        <p:xfrm>
          <a:off x="514350" y="1600200"/>
          <a:ext cx="8274555"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a:xfrm>
            <a:off x="8719868" y="3668024"/>
            <a:ext cx="1296144" cy="1561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disaggregation</a:t>
            </a:r>
            <a:endParaRPr lang="en-US" sz="1200" dirty="0"/>
          </a:p>
        </p:txBody>
      </p:sp>
      <p:sp>
        <p:nvSpPr>
          <p:cNvPr id="5" name="Down Arrow 4"/>
          <p:cNvSpPr/>
          <p:nvPr/>
        </p:nvSpPr>
        <p:spPr>
          <a:xfrm rot="10800000">
            <a:off x="8719868" y="1916832"/>
            <a:ext cx="1296144" cy="1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Aggregation</a:t>
            </a:r>
            <a:endParaRPr lang="en-US" sz="1200" dirty="0"/>
          </a:p>
        </p:txBody>
      </p:sp>
    </p:spTree>
    <p:extLst>
      <p:ext uri="{BB962C8B-B14F-4D97-AF65-F5344CB8AC3E}">
        <p14:creationId xmlns:p14="http://schemas.microsoft.com/office/powerpoint/2010/main" val="1024257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6424" y="188913"/>
            <a:ext cx="9258300" cy="1143000"/>
          </a:xfrm>
        </p:spPr>
        <p:txBody>
          <a:bodyPr/>
          <a:lstStyle/>
          <a:p>
            <a:r>
              <a:rPr lang="en-US" altLang="en-US" smtClean="0"/>
              <a:t>Sex Ratio of Incidence</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1379538"/>
            <a:ext cx="6597650"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3"/>
          <p:cNvSpPr txBox="1">
            <a:spLocks noChangeArrowheads="1"/>
          </p:cNvSpPr>
          <p:nvPr/>
        </p:nvSpPr>
        <p:spPr bwMode="auto">
          <a:xfrm>
            <a:off x="7724775" y="4437064"/>
            <a:ext cx="22320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1.38 – Generalized</a:t>
            </a:r>
          </a:p>
          <a:p>
            <a:pPr eaLnBrk="1" hangingPunct="1"/>
            <a:endParaRPr lang="en-US" altLang="en-US"/>
          </a:p>
          <a:p>
            <a:pPr eaLnBrk="1" hangingPunct="1"/>
            <a:r>
              <a:rPr lang="en-US" altLang="en-US"/>
              <a:t>0.42 - Concentrated</a:t>
            </a:r>
          </a:p>
        </p:txBody>
      </p:sp>
    </p:spTree>
    <p:extLst>
      <p:ext uri="{BB962C8B-B14F-4D97-AF65-F5344CB8AC3E}">
        <p14:creationId xmlns:p14="http://schemas.microsoft.com/office/powerpoint/2010/main" val="1068275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6424" y="188913"/>
            <a:ext cx="9258300" cy="1143000"/>
          </a:xfrm>
        </p:spPr>
        <p:txBody>
          <a:bodyPr/>
          <a:lstStyle/>
          <a:p>
            <a:r>
              <a:rPr lang="en-US" altLang="en-US" smtClean="0"/>
              <a:t>Incidence Rate Ratios by Age</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14" y="1412877"/>
            <a:ext cx="5897562"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047877" y="1844677"/>
            <a:ext cx="2303463" cy="93662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1434125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6424" y="188913"/>
            <a:ext cx="9258300" cy="1143000"/>
          </a:xfrm>
        </p:spPr>
        <p:txBody>
          <a:bodyPr/>
          <a:lstStyle/>
          <a:p>
            <a:r>
              <a:rPr lang="en-US" altLang="en-US" smtClean="0"/>
              <a:t>Incidence Rate Ratios</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2203450"/>
            <a:ext cx="437515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3"/>
          <p:cNvPicPr>
            <a:picLocks noChangeAspect="1" noChangeArrowheads="1"/>
          </p:cNvPicPr>
          <p:nvPr/>
        </p:nvPicPr>
        <p:blipFill>
          <a:blip r:embed="rId4">
            <a:extLst>
              <a:ext uri="{28A0092B-C50C-407E-A947-70E740481C1C}">
                <a14:useLocalDpi xmlns:a14="http://schemas.microsoft.com/office/drawing/2010/main" val="0"/>
              </a:ext>
            </a:extLst>
          </a:blip>
          <a:srcRect l="507" r="49838"/>
          <a:stretch>
            <a:fillRect/>
          </a:stretch>
        </p:blipFill>
        <p:spPr bwMode="auto">
          <a:xfrm>
            <a:off x="5305426" y="2241550"/>
            <a:ext cx="4411663"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3"/>
          <p:cNvSpPr txBox="1">
            <a:spLocks noChangeArrowheads="1"/>
          </p:cNvSpPr>
          <p:nvPr/>
        </p:nvSpPr>
        <p:spPr bwMode="auto">
          <a:xfrm>
            <a:off x="534988" y="1557338"/>
            <a:ext cx="4375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Estimate Incidence Pattern from National Prevalence Surveys</a:t>
            </a:r>
          </a:p>
        </p:txBody>
      </p:sp>
      <p:sp>
        <p:nvSpPr>
          <p:cNvPr id="8198" name="TextBox 6"/>
          <p:cNvSpPr txBox="1">
            <a:spLocks noChangeArrowheads="1"/>
          </p:cNvSpPr>
          <p:nvPr/>
        </p:nvSpPr>
        <p:spPr bwMode="auto">
          <a:xfrm>
            <a:off x="5324475" y="1557338"/>
            <a:ext cx="4375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Compare to Incidence Pattern from ALPHA Network</a:t>
            </a:r>
          </a:p>
        </p:txBody>
      </p:sp>
      <p:sp>
        <p:nvSpPr>
          <p:cNvPr id="8199" name="TextBox 5"/>
          <p:cNvSpPr txBox="1">
            <a:spLocks noChangeArrowheads="1"/>
          </p:cNvSpPr>
          <p:nvPr/>
        </p:nvSpPr>
        <p:spPr bwMode="auto">
          <a:xfrm>
            <a:off x="534988" y="5373688"/>
            <a:ext cx="4375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Hallett TB, Stover J, Mishra V, Ghys PD, Gregson S, Boerma T. Estimates of HIV incidence from household-based prevalence surveys AIDS 2010; 24:147-52.</a:t>
            </a:r>
            <a:endParaRPr lang="en-US" altLang="en-US"/>
          </a:p>
        </p:txBody>
      </p:sp>
      <p:sp>
        <p:nvSpPr>
          <p:cNvPr id="8200" name="TextBox 7"/>
          <p:cNvSpPr txBox="1">
            <a:spLocks noChangeArrowheads="1"/>
          </p:cNvSpPr>
          <p:nvPr/>
        </p:nvSpPr>
        <p:spPr bwMode="auto">
          <a:xfrm>
            <a:off x="5324475" y="5373690"/>
            <a:ext cx="4375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Basia Zaba, Age-Specific Patterns of Incidence: ALPHA sites, 1995-2010, presented at UNAIDS Reference Group Meeting, Dec 5, 2012, Geneva.</a:t>
            </a:r>
          </a:p>
        </p:txBody>
      </p:sp>
    </p:spTree>
    <p:extLst>
      <p:ext uri="{BB962C8B-B14F-4D97-AF65-F5344CB8AC3E}">
        <p14:creationId xmlns:p14="http://schemas.microsoft.com/office/powerpoint/2010/main" val="1087902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6424" y="188913"/>
            <a:ext cx="9258300" cy="1143000"/>
          </a:xfrm>
        </p:spPr>
        <p:txBody>
          <a:bodyPr/>
          <a:lstStyle/>
          <a:p>
            <a:r>
              <a:rPr lang="en-US" altLang="en-US" sz="3200" smtClean="0"/>
              <a:t>Incidence Rate Ratios: Generalized Epidemics</a:t>
            </a:r>
            <a:endParaRPr lang="en-US" altLang="en-US" smtClean="0"/>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2"/>
            <a:ext cx="98901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810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57724" y="1417638"/>
            <a:ext cx="8328992" cy="5271723"/>
          </a:xfrm>
          <a:prstGeom prst="rect">
            <a:avLst/>
          </a:prstGeom>
        </p:spPr>
      </p:pic>
      <p:sp>
        <p:nvSpPr>
          <p:cNvPr id="2" name="Title 1"/>
          <p:cNvSpPr>
            <a:spLocks noGrp="1"/>
          </p:cNvSpPr>
          <p:nvPr>
            <p:ph type="title"/>
          </p:nvPr>
        </p:nvSpPr>
        <p:spPr/>
        <p:txBody>
          <a:bodyPr>
            <a:normAutofit fontScale="90000"/>
          </a:bodyPr>
          <a:lstStyle/>
          <a:p>
            <a:r>
              <a:rPr lang="en-US" dirty="0" smtClean="0"/>
              <a:t>Spectrum now allows fitting of incidence ratios to data directly</a:t>
            </a:r>
            <a:endParaRPr lang="en-US" dirty="0"/>
          </a:p>
        </p:txBody>
      </p:sp>
      <p:sp>
        <p:nvSpPr>
          <p:cNvPr id="3" name="Slide Number Placeholder 2"/>
          <p:cNvSpPr>
            <a:spLocks noGrp="1"/>
          </p:cNvSpPr>
          <p:nvPr>
            <p:ph type="sldNum" sz="quarter" idx="12"/>
          </p:nvPr>
        </p:nvSpPr>
        <p:spPr/>
        <p:txBody>
          <a:bodyPr/>
          <a:lstStyle/>
          <a:p>
            <a:fld id="{8C4D7829-850B-4849-8058-775F142D8F3B}" type="slidenum">
              <a:rPr lang="en-US" smtClean="0"/>
              <a:t>44</a:t>
            </a:fld>
            <a:endParaRPr lang="en-US"/>
          </a:p>
        </p:txBody>
      </p:sp>
      <p:sp>
        <p:nvSpPr>
          <p:cNvPr id="5" name="Oval 4"/>
          <p:cNvSpPr/>
          <p:nvPr/>
        </p:nvSpPr>
        <p:spPr>
          <a:xfrm>
            <a:off x="5287516" y="1624013"/>
            <a:ext cx="3240360" cy="1300931"/>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3081495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600" smtClean="0"/>
              <a:t>Mortality and Progression by CD4 Count</a:t>
            </a:r>
            <a:endParaRPr lang="en-US" altLang="en-US" smtClean="0"/>
          </a:p>
        </p:txBody>
      </p:sp>
      <p:sp>
        <p:nvSpPr>
          <p:cNvPr id="13315" name="Content Placeholder 2"/>
          <p:cNvSpPr>
            <a:spLocks noGrp="1"/>
          </p:cNvSpPr>
          <p:nvPr>
            <p:ph sz="half" idx="1"/>
          </p:nvPr>
        </p:nvSpPr>
        <p:spPr/>
        <p:txBody>
          <a:bodyPr/>
          <a:lstStyle/>
          <a:p>
            <a:pPr marL="0" indent="0">
              <a:buFontTx/>
              <a:buNone/>
            </a:pPr>
            <a:r>
              <a:rPr lang="en-US" altLang="en-US" sz="2000" smtClean="0"/>
              <a:t>HIV-Related Mortality without ART</a:t>
            </a:r>
            <a:endParaRPr lang="en-US" altLang="en-US" smtClean="0"/>
          </a:p>
        </p:txBody>
      </p:sp>
      <p:sp>
        <p:nvSpPr>
          <p:cNvPr id="13316" name="Content Placeholder 3"/>
          <p:cNvSpPr>
            <a:spLocks noGrp="1"/>
          </p:cNvSpPr>
          <p:nvPr>
            <p:ph sz="half" idx="2"/>
          </p:nvPr>
        </p:nvSpPr>
        <p:spPr/>
        <p:txBody>
          <a:bodyPr/>
          <a:lstStyle/>
          <a:p>
            <a:pPr marL="0" indent="0">
              <a:buFontTx/>
              <a:buNone/>
            </a:pPr>
            <a:r>
              <a:rPr lang="en-US" altLang="en-US" sz="2000" smtClean="0"/>
              <a:t>CD4 Count Progression Rates</a:t>
            </a:r>
            <a:endParaRPr lang="en-US" altLang="en-US" smtClean="0"/>
          </a:p>
        </p:txBody>
      </p:sp>
      <p:pic>
        <p:nvPicPr>
          <p:cNvPr id="133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2054225"/>
            <a:ext cx="45847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913" y="2062163"/>
            <a:ext cx="4584700"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31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606424" y="188913"/>
            <a:ext cx="9258300" cy="1143000"/>
          </a:xfrm>
        </p:spPr>
        <p:txBody>
          <a:bodyPr/>
          <a:lstStyle/>
          <a:p>
            <a:r>
              <a:rPr lang="en-US" altLang="en-US" sz="2800" smtClean="0"/>
              <a:t>Mortality on ART by CD4 Count at Initiation by Duration</a:t>
            </a: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1" y="1196976"/>
            <a:ext cx="66976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TextBox 4"/>
          <p:cNvSpPr txBox="1">
            <a:spLocks noChangeArrowheads="1"/>
          </p:cNvSpPr>
          <p:nvPr/>
        </p:nvSpPr>
        <p:spPr bwMode="auto">
          <a:xfrm>
            <a:off x="1758951" y="6021390"/>
            <a:ext cx="5616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Adapted from Yiannoutsos </a:t>
            </a:r>
            <a:r>
              <a:rPr lang="en-US" altLang="en-US" sz="1400" i="1"/>
              <a:t>et al.</a:t>
            </a:r>
            <a:r>
              <a:rPr lang="en-US" altLang="en-US" sz="1400"/>
              <a:t> Estimated mortality of adult HIV-infected patients starting treatment with combination antiretroviral therapy </a:t>
            </a:r>
            <a:r>
              <a:rPr lang="en-US" altLang="en-US" sz="1400" i="1"/>
              <a:t>Sex Transm Infect </a:t>
            </a:r>
            <a:r>
              <a:rPr lang="en-US" altLang="en-US" sz="1400"/>
              <a:t>2012;88:i33-i43.</a:t>
            </a:r>
          </a:p>
        </p:txBody>
      </p:sp>
    </p:spTree>
    <p:extLst>
      <p:ext uri="{BB962C8B-B14F-4D97-AF65-F5344CB8AC3E}">
        <p14:creationId xmlns:p14="http://schemas.microsoft.com/office/powerpoint/2010/main" val="1410944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606424" y="188913"/>
            <a:ext cx="9258300" cy="1143000"/>
          </a:xfrm>
        </p:spPr>
        <p:txBody>
          <a:bodyPr/>
          <a:lstStyle/>
          <a:p>
            <a:r>
              <a:rPr lang="en-US" altLang="en-US" sz="2800" smtClean="0"/>
              <a:t>Mortality on ART by CD4 Count at Initiation by Sex</a:t>
            </a:r>
          </a:p>
        </p:txBody>
      </p:sp>
      <p:sp>
        <p:nvSpPr>
          <p:cNvPr id="17411" name="TextBox 4"/>
          <p:cNvSpPr txBox="1">
            <a:spLocks noChangeArrowheads="1"/>
          </p:cNvSpPr>
          <p:nvPr/>
        </p:nvSpPr>
        <p:spPr bwMode="auto">
          <a:xfrm>
            <a:off x="1758951" y="6021390"/>
            <a:ext cx="5616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Adapted from Yiannoutsos </a:t>
            </a:r>
            <a:r>
              <a:rPr lang="en-US" altLang="en-US" sz="1400" i="1"/>
              <a:t>et al.</a:t>
            </a:r>
            <a:r>
              <a:rPr lang="en-US" altLang="en-US" sz="1400"/>
              <a:t> Estimated mortality of adult HIV-infected patients starting treatment with combination antiretroviral therapy </a:t>
            </a:r>
            <a:r>
              <a:rPr lang="en-US" altLang="en-US" sz="1400" i="1"/>
              <a:t>Sex Transm Infect </a:t>
            </a:r>
            <a:r>
              <a:rPr lang="en-US" altLang="en-US" sz="1400"/>
              <a:t>2012;88:i33-i43.</a:t>
            </a: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1125538"/>
            <a:ext cx="690086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3592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Pediatric Model Tracks Infections by CD4 Category and Timing of Infection</a:t>
            </a:r>
            <a:endParaRPr lang="en-US" dirty="0"/>
          </a:p>
        </p:txBody>
      </p:sp>
      <p:sp>
        <p:nvSpPr>
          <p:cNvPr id="3" name="Text Placeholder 2"/>
          <p:cNvSpPr>
            <a:spLocks noGrp="1"/>
          </p:cNvSpPr>
          <p:nvPr>
            <p:ph type="body" idx="1"/>
          </p:nvPr>
        </p:nvSpPr>
        <p:spPr/>
        <p:txBody>
          <a:bodyPr/>
          <a:lstStyle/>
          <a:p>
            <a:r>
              <a:rPr lang="en-US" dirty="0" smtClean="0"/>
              <a:t>Children 0-4: CD4 percent</a:t>
            </a:r>
            <a:endParaRPr lang="en-US" dirty="0"/>
          </a:p>
        </p:txBody>
      </p:sp>
      <p:sp>
        <p:nvSpPr>
          <p:cNvPr id="4" name="Content Placeholder 3"/>
          <p:cNvSpPr>
            <a:spLocks noGrp="1"/>
          </p:cNvSpPr>
          <p:nvPr>
            <p:ph sz="half" idx="2"/>
          </p:nvPr>
        </p:nvSpPr>
        <p:spPr/>
        <p:txBody>
          <a:bodyPr/>
          <a:lstStyle/>
          <a:p>
            <a:r>
              <a:rPr lang="en-US" dirty="0" smtClean="0"/>
              <a:t>&gt;30</a:t>
            </a:r>
          </a:p>
          <a:p>
            <a:r>
              <a:rPr lang="en-US" dirty="0" smtClean="0"/>
              <a:t>26-30</a:t>
            </a:r>
          </a:p>
          <a:p>
            <a:r>
              <a:rPr lang="en-US" dirty="0" smtClean="0"/>
              <a:t>21-25</a:t>
            </a:r>
          </a:p>
          <a:p>
            <a:r>
              <a:rPr lang="en-US" dirty="0" smtClean="0"/>
              <a:t>16-20</a:t>
            </a:r>
          </a:p>
          <a:p>
            <a:r>
              <a:rPr lang="en-US" dirty="0" smtClean="0"/>
              <a:t>11-15</a:t>
            </a:r>
          </a:p>
          <a:p>
            <a:r>
              <a:rPr lang="en-US" dirty="0" smtClean="0"/>
              <a:t>5-10</a:t>
            </a:r>
          </a:p>
          <a:p>
            <a:r>
              <a:rPr lang="en-US" dirty="0" smtClean="0"/>
              <a:t>&lt;5</a:t>
            </a:r>
          </a:p>
        </p:txBody>
      </p:sp>
      <p:sp>
        <p:nvSpPr>
          <p:cNvPr id="5" name="Text Placeholder 4"/>
          <p:cNvSpPr>
            <a:spLocks noGrp="1"/>
          </p:cNvSpPr>
          <p:nvPr>
            <p:ph type="body" sz="quarter" idx="3"/>
          </p:nvPr>
        </p:nvSpPr>
        <p:spPr/>
        <p:txBody>
          <a:bodyPr/>
          <a:lstStyle/>
          <a:p>
            <a:r>
              <a:rPr lang="en-US" dirty="0" smtClean="0"/>
              <a:t>Children 5-14: CD4 count</a:t>
            </a:r>
            <a:endParaRPr lang="en-US" dirty="0"/>
          </a:p>
        </p:txBody>
      </p:sp>
      <p:sp>
        <p:nvSpPr>
          <p:cNvPr id="6" name="Content Placeholder 5"/>
          <p:cNvSpPr>
            <a:spLocks noGrp="1"/>
          </p:cNvSpPr>
          <p:nvPr>
            <p:ph sz="quarter" idx="4"/>
          </p:nvPr>
        </p:nvSpPr>
        <p:spPr/>
        <p:txBody>
          <a:bodyPr/>
          <a:lstStyle/>
          <a:p>
            <a:r>
              <a:rPr lang="en-US" dirty="0" smtClean="0"/>
              <a:t>&gt;1000</a:t>
            </a:r>
          </a:p>
          <a:p>
            <a:r>
              <a:rPr lang="en-US" dirty="0" smtClean="0"/>
              <a:t>750-999</a:t>
            </a:r>
          </a:p>
          <a:p>
            <a:r>
              <a:rPr lang="en-US" dirty="0" smtClean="0"/>
              <a:t>500-749</a:t>
            </a:r>
          </a:p>
          <a:p>
            <a:r>
              <a:rPr lang="en-US" dirty="0" smtClean="0"/>
              <a:t>350-499</a:t>
            </a:r>
          </a:p>
          <a:p>
            <a:r>
              <a:rPr lang="en-US" dirty="0" smtClean="0"/>
              <a:t>200-349</a:t>
            </a:r>
          </a:p>
          <a:p>
            <a:r>
              <a:rPr lang="en-US" dirty="0" smtClean="0"/>
              <a:t>&lt;200</a:t>
            </a:r>
            <a:endParaRPr lang="en-US" dirty="0"/>
          </a:p>
        </p:txBody>
      </p:sp>
      <p:sp>
        <p:nvSpPr>
          <p:cNvPr id="7" name="TextBox 6"/>
          <p:cNvSpPr txBox="1"/>
          <p:nvPr/>
        </p:nvSpPr>
        <p:spPr>
          <a:xfrm>
            <a:off x="606996" y="5517232"/>
            <a:ext cx="9073008" cy="369332"/>
          </a:xfrm>
          <a:prstGeom prst="rect">
            <a:avLst/>
          </a:prstGeom>
          <a:noFill/>
          <a:ln w="12700">
            <a:solidFill>
              <a:schemeClr val="tx1"/>
            </a:solidFill>
          </a:ln>
        </p:spPr>
        <p:txBody>
          <a:bodyPr wrap="square" rtlCol="0">
            <a:spAutoFit/>
          </a:bodyPr>
          <a:lstStyle/>
          <a:p>
            <a:r>
              <a:rPr lang="en-US" dirty="0" smtClean="0"/>
              <a:t>Timing of infection: Perinatal, 0-6 months, 7-12 months, 12+ months after birth</a:t>
            </a:r>
            <a:endParaRPr lang="en-US" dirty="0"/>
          </a:p>
        </p:txBody>
      </p:sp>
    </p:spTree>
    <p:extLst>
      <p:ext uri="{BB962C8B-B14F-4D97-AF65-F5344CB8AC3E}">
        <p14:creationId xmlns:p14="http://schemas.microsoft.com/office/powerpoint/2010/main" val="1541263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28700" y="228600"/>
            <a:ext cx="9258300" cy="808038"/>
          </a:xfrm>
        </p:spPr>
        <p:txBody>
          <a:bodyPr anchor="t"/>
          <a:lstStyle/>
          <a:p>
            <a:pPr eaLnBrk="1" hangingPunct="1"/>
            <a:r>
              <a:rPr lang="en-US" altLang="en-US" smtClean="0"/>
              <a:t>Child HIV-Related Mortality</a:t>
            </a:r>
          </a:p>
        </p:txBody>
      </p:sp>
      <p:sp>
        <p:nvSpPr>
          <p:cNvPr id="21507" name="TextBox 8"/>
          <p:cNvSpPr txBox="1">
            <a:spLocks noChangeArrowheads="1"/>
          </p:cNvSpPr>
          <p:nvPr/>
        </p:nvSpPr>
        <p:spPr bwMode="auto">
          <a:xfrm>
            <a:off x="1790700" y="6248400"/>
            <a:ext cx="5867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t>Marston M, </a:t>
            </a:r>
            <a:r>
              <a:rPr lang="en-US" altLang="en-US" sz="1000" dirty="0" err="1"/>
              <a:t>Becquet</a:t>
            </a:r>
            <a:r>
              <a:rPr lang="en-US" altLang="en-US" sz="1000" dirty="0"/>
              <a:t> R. Net survival of children HIV-infected </a:t>
            </a:r>
            <a:r>
              <a:rPr lang="en-US" altLang="en-US" sz="1000" dirty="0" err="1"/>
              <a:t>perinatally</a:t>
            </a:r>
            <a:r>
              <a:rPr lang="en-US" altLang="en-US" sz="1000" dirty="0"/>
              <a:t> and through breastfeeding: a pooled analysis of  individual data from resource-constrained settings, December 2010.</a:t>
            </a:r>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1411288"/>
            <a:ext cx="6121400" cy="46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2091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Spectrum</a:t>
            </a:r>
            <a:r>
              <a:rPr lang="en-US" dirty="0"/>
              <a:t> </a:t>
            </a:r>
            <a:r>
              <a:rPr lang="en-US" dirty="0" smtClean="0"/>
              <a:t>/ EPP</a:t>
            </a:r>
            <a:endParaRPr lang="en-US" dirty="0"/>
          </a:p>
        </p:txBody>
      </p:sp>
      <p:sp>
        <p:nvSpPr>
          <p:cNvPr id="5" name="Text Placeholder 4"/>
          <p:cNvSpPr>
            <a:spLocks noGrp="1"/>
          </p:cNvSpPr>
          <p:nvPr>
            <p:ph type="body" idx="1"/>
          </p:nvPr>
        </p:nvSpPr>
        <p:spPr>
          <a:xfrm>
            <a:off x="514350" y="1535113"/>
            <a:ext cx="9309670" cy="639762"/>
          </a:xfrm>
        </p:spPr>
        <p:txBody>
          <a:bodyPr>
            <a:noAutofit/>
          </a:bodyPr>
          <a:lstStyle/>
          <a:p>
            <a:r>
              <a:rPr lang="en-US" b="0" dirty="0"/>
              <a:t>For HIV epidemiology, provides tools to answer questions that are hard to measure directly in many settings, for example</a:t>
            </a:r>
            <a:r>
              <a:rPr lang="en-US" b="0" dirty="0" smtClean="0"/>
              <a:t>:</a:t>
            </a:r>
            <a:endParaRPr lang="en-US" b="0" dirty="0"/>
          </a:p>
        </p:txBody>
      </p:sp>
      <p:sp>
        <p:nvSpPr>
          <p:cNvPr id="3" name="Content Placeholder 2"/>
          <p:cNvSpPr>
            <a:spLocks noGrp="1"/>
          </p:cNvSpPr>
          <p:nvPr>
            <p:ph sz="half" idx="2"/>
          </p:nvPr>
        </p:nvSpPr>
        <p:spPr/>
        <p:txBody>
          <a:bodyPr>
            <a:noAutofit/>
          </a:bodyPr>
          <a:lstStyle/>
          <a:p>
            <a:pPr marL="457200" lvl="1" indent="0">
              <a:buNone/>
            </a:pPr>
            <a:r>
              <a:rPr lang="en-US" sz="2400" dirty="0" smtClean="0"/>
              <a:t>Programmatic Questions:</a:t>
            </a:r>
          </a:p>
          <a:p>
            <a:pPr lvl="1"/>
            <a:r>
              <a:rPr lang="en-US" sz="2400" dirty="0" smtClean="0"/>
              <a:t>How many people are living with HIV in 2018 in Kenya?</a:t>
            </a:r>
          </a:p>
          <a:p>
            <a:pPr lvl="1"/>
            <a:r>
              <a:rPr lang="en-US" sz="2400" dirty="0" smtClean="0"/>
              <a:t>How many PLHIV are eligible for ART under current Kenya treatment guidelines?</a:t>
            </a:r>
          </a:p>
          <a:p>
            <a:pPr lvl="1"/>
            <a:r>
              <a:rPr lang="en-US" sz="2400" dirty="0" smtClean="0"/>
              <a:t>What is the treatment coverage of the national PMTCT program?</a:t>
            </a:r>
            <a:endParaRPr lang="en-US" sz="2400" dirty="0"/>
          </a:p>
        </p:txBody>
      </p:sp>
      <p:sp>
        <p:nvSpPr>
          <p:cNvPr id="7" name="Content Placeholder 6"/>
          <p:cNvSpPr>
            <a:spLocks noGrp="1"/>
          </p:cNvSpPr>
          <p:nvPr>
            <p:ph sz="quarter" idx="4"/>
          </p:nvPr>
        </p:nvSpPr>
        <p:spPr/>
        <p:txBody>
          <a:bodyPr>
            <a:normAutofit/>
          </a:bodyPr>
          <a:lstStyle/>
          <a:p>
            <a:pPr marL="457200" lvl="1" indent="0">
              <a:buNone/>
            </a:pPr>
            <a:r>
              <a:rPr lang="en-US" sz="2400" dirty="0" smtClean="0"/>
              <a:t>Impact Questions:</a:t>
            </a:r>
            <a:endParaRPr lang="en-US" sz="2400" dirty="0"/>
          </a:p>
          <a:p>
            <a:pPr lvl="1"/>
            <a:r>
              <a:rPr lang="en-US" sz="2400" dirty="0"/>
              <a:t>What are recent trends in incidence of HIV infection?</a:t>
            </a:r>
          </a:p>
          <a:p>
            <a:pPr lvl="1"/>
            <a:r>
              <a:rPr lang="en-US" sz="2400" dirty="0"/>
              <a:t>How many deaths due to HIV in </a:t>
            </a:r>
            <a:r>
              <a:rPr lang="en-US" sz="2400" dirty="0" smtClean="0"/>
              <a:t>2018 in </a:t>
            </a:r>
            <a:r>
              <a:rPr lang="en-US" sz="2400" dirty="0"/>
              <a:t>Kenya?</a:t>
            </a:r>
          </a:p>
          <a:p>
            <a:pPr lvl="1"/>
            <a:r>
              <a:rPr lang="en-US" sz="2400" dirty="0"/>
              <a:t>What is the impact of </a:t>
            </a:r>
            <a:r>
              <a:rPr lang="en-US" sz="2400" dirty="0" smtClean="0"/>
              <a:t>scale-up </a:t>
            </a:r>
            <a:r>
              <a:rPr lang="en-US" sz="2400" dirty="0"/>
              <a:t>of public health interventions on the epidemic?</a:t>
            </a:r>
          </a:p>
          <a:p>
            <a:endParaRPr lang="en-US" sz="2800" dirty="0"/>
          </a:p>
        </p:txBody>
      </p:sp>
      <p:sp>
        <p:nvSpPr>
          <p:cNvPr id="4" name="Slide Number Placeholder 3"/>
          <p:cNvSpPr>
            <a:spLocks noGrp="1"/>
          </p:cNvSpPr>
          <p:nvPr>
            <p:ph type="sldNum" sz="quarter" idx="12"/>
          </p:nvPr>
        </p:nvSpPr>
        <p:spPr/>
        <p:txBody>
          <a:bodyPr/>
          <a:lstStyle/>
          <a:p>
            <a:fld id="{8C4D7829-850B-4849-8058-775F142D8F3B}" type="slidenum">
              <a:rPr lang="en-US" smtClean="0"/>
              <a:t>5</a:t>
            </a:fld>
            <a:endParaRPr lang="en-US" dirty="0"/>
          </a:p>
        </p:txBody>
      </p:sp>
    </p:spTree>
    <p:extLst>
      <p:ext uri="{BB962C8B-B14F-4D97-AF65-F5344CB8AC3E}">
        <p14:creationId xmlns:p14="http://schemas.microsoft.com/office/powerpoint/2010/main" val="888940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6424" y="188913"/>
            <a:ext cx="9258300" cy="1143000"/>
          </a:xfrm>
        </p:spPr>
        <p:txBody>
          <a:bodyPr/>
          <a:lstStyle/>
          <a:p>
            <a:r>
              <a:rPr lang="en-US" altLang="en-US" sz="3200" smtClean="0"/>
              <a:t>Mother-to-Child Transmission</a:t>
            </a:r>
            <a:endParaRPr lang="en-US" altLang="en-US" smtClean="0"/>
          </a:p>
        </p:txBody>
      </p:sp>
      <p:pic>
        <p:nvPicPr>
          <p:cNvPr id="3" name="Picture 2"/>
          <p:cNvPicPr>
            <a:picLocks noChangeAspect="1"/>
          </p:cNvPicPr>
          <p:nvPr/>
        </p:nvPicPr>
        <p:blipFill>
          <a:blip r:embed="rId3"/>
          <a:stretch>
            <a:fillRect/>
          </a:stretch>
        </p:blipFill>
        <p:spPr>
          <a:xfrm>
            <a:off x="30932" y="1146693"/>
            <a:ext cx="5048250" cy="4695825"/>
          </a:xfrm>
          <a:prstGeom prst="rect">
            <a:avLst/>
          </a:prstGeom>
        </p:spPr>
      </p:pic>
      <p:pic>
        <p:nvPicPr>
          <p:cNvPr id="5" name="Picture 4"/>
          <p:cNvPicPr>
            <a:picLocks noChangeAspect="1"/>
          </p:cNvPicPr>
          <p:nvPr/>
        </p:nvPicPr>
        <p:blipFill>
          <a:blip r:embed="rId4"/>
          <a:stretch>
            <a:fillRect/>
          </a:stretch>
        </p:blipFill>
        <p:spPr>
          <a:xfrm>
            <a:off x="5200650" y="1122880"/>
            <a:ext cx="5086350" cy="4743450"/>
          </a:xfrm>
          <a:prstGeom prst="rect">
            <a:avLst/>
          </a:prstGeom>
        </p:spPr>
      </p:pic>
      <p:cxnSp>
        <p:nvCxnSpPr>
          <p:cNvPr id="7" name="Straight Arrow Connector 6"/>
          <p:cNvCxnSpPr/>
          <p:nvPr/>
        </p:nvCxnSpPr>
        <p:spPr>
          <a:xfrm>
            <a:off x="3847356" y="3587215"/>
            <a:ext cx="1018558" cy="507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879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6424" y="188913"/>
            <a:ext cx="9258300" cy="541128"/>
          </a:xfrm>
        </p:spPr>
        <p:txBody>
          <a:bodyPr>
            <a:normAutofit fontScale="90000"/>
          </a:bodyPr>
          <a:lstStyle/>
          <a:p>
            <a:pPr eaLnBrk="1" hangingPunct="1"/>
            <a:r>
              <a:rPr lang="en-US" altLang="en-US" sz="4000" dirty="0" smtClean="0"/>
              <a:t>Fertility Effects of HIV Infection</a:t>
            </a:r>
          </a:p>
        </p:txBody>
      </p:sp>
      <p:sp>
        <p:nvSpPr>
          <p:cNvPr id="20485" name="TextBox 8"/>
          <p:cNvSpPr txBox="1">
            <a:spLocks noChangeArrowheads="1"/>
          </p:cNvSpPr>
          <p:nvPr/>
        </p:nvSpPr>
        <p:spPr bwMode="auto">
          <a:xfrm>
            <a:off x="606424" y="6256128"/>
            <a:ext cx="9361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smtClean="0">
                <a:cs typeface="Arial" panose="020B0604020202020204" pitchFamily="34" charset="0"/>
              </a:rPr>
              <a:t>Adapted from Jeff Eaton, Thomas </a:t>
            </a:r>
            <a:r>
              <a:rPr lang="en-US" altLang="en-US" sz="1400" dirty="0" err="1" smtClean="0">
                <a:cs typeface="Arial" panose="020B0604020202020204" pitchFamily="34" charset="0"/>
              </a:rPr>
              <a:t>Rehle</a:t>
            </a:r>
            <a:r>
              <a:rPr lang="en-US" altLang="en-US" sz="1400" dirty="0" smtClean="0">
                <a:cs typeface="Arial" panose="020B0604020202020204" pitchFamily="34" charset="0"/>
              </a:rPr>
              <a:t>, et al. Recent HIV prevalence trends among pregnant women and all women in sub-Saharan Africa: implications for HIV estimates, 2014, AIDS, 28 (</a:t>
            </a:r>
            <a:r>
              <a:rPr lang="en-US" altLang="en-US" sz="1400" dirty="0" err="1" smtClean="0">
                <a:cs typeface="Arial" panose="020B0604020202020204" pitchFamily="34" charset="0"/>
              </a:rPr>
              <a:t>Suppl</a:t>
            </a:r>
            <a:r>
              <a:rPr lang="en-US" altLang="en-US" sz="1400" dirty="0" smtClean="0">
                <a:cs typeface="Arial" panose="020B0604020202020204" pitchFamily="34" charset="0"/>
              </a:rPr>
              <a:t> 4).</a:t>
            </a:r>
            <a:endParaRPr lang="en-US" altLang="en-US" sz="2000" dirty="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90972" y="1271170"/>
            <a:ext cx="4917846" cy="4646072"/>
          </a:xfrm>
          <a:prstGeom prst="rect">
            <a:avLst/>
          </a:prstGeom>
        </p:spPr>
      </p:pic>
      <p:pic>
        <p:nvPicPr>
          <p:cNvPr id="9" name="Picture 8"/>
          <p:cNvPicPr>
            <a:picLocks noChangeAspect="1"/>
          </p:cNvPicPr>
          <p:nvPr/>
        </p:nvPicPr>
        <p:blipFill rotWithShape="1">
          <a:blip r:embed="rId4"/>
          <a:srcRect b="95464"/>
          <a:stretch/>
        </p:blipFill>
        <p:spPr>
          <a:xfrm>
            <a:off x="5499951" y="2132856"/>
            <a:ext cx="4395910" cy="301465"/>
          </a:xfrm>
          <a:prstGeom prst="rect">
            <a:avLst/>
          </a:prstGeom>
        </p:spPr>
      </p:pic>
      <p:pic>
        <p:nvPicPr>
          <p:cNvPr id="5" name="Picture 4"/>
          <p:cNvPicPr>
            <a:picLocks noChangeAspect="1"/>
          </p:cNvPicPr>
          <p:nvPr/>
        </p:nvPicPr>
        <p:blipFill>
          <a:blip r:embed="rId5"/>
          <a:stretch>
            <a:fillRect/>
          </a:stretch>
        </p:blipFill>
        <p:spPr>
          <a:xfrm>
            <a:off x="5308818" y="2491510"/>
            <a:ext cx="4865240" cy="2590976"/>
          </a:xfrm>
          <a:prstGeom prst="rect">
            <a:avLst/>
          </a:prstGeom>
        </p:spPr>
      </p:pic>
    </p:spTree>
    <p:extLst>
      <p:ext uri="{BB962C8B-B14F-4D97-AF65-F5344CB8AC3E}">
        <p14:creationId xmlns:p14="http://schemas.microsoft.com/office/powerpoint/2010/main" val="69984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 prevalence in pregnant women – KAIS 2007, 2012</a:t>
            </a:r>
            <a:endParaRPr lang="en-US" dirty="0"/>
          </a:p>
        </p:txBody>
      </p:sp>
      <p:sp>
        <p:nvSpPr>
          <p:cNvPr id="10" name="Content Placeholder 9"/>
          <p:cNvSpPr>
            <a:spLocks noGrp="1"/>
          </p:cNvSpPr>
          <p:nvPr>
            <p:ph sz="half" idx="1"/>
          </p:nvPr>
        </p:nvSpPr>
        <p:spPr>
          <a:xfrm>
            <a:off x="578647" y="1600206"/>
            <a:ext cx="4348829" cy="4525963"/>
          </a:xfrm>
        </p:spPr>
        <p:txBody>
          <a:bodyPr/>
          <a:lstStyle/>
          <a:p>
            <a:pPr marL="0" indent="0">
              <a:buNone/>
            </a:pPr>
            <a:r>
              <a:rPr lang="en-US" dirty="0" smtClean="0"/>
              <a:t>Although in many countries HIV prevalence is lower in pregnant women, in Kenya they appear to be similar based on KAIS 2007 and 2012</a:t>
            </a:r>
            <a:endParaRPr lang="en-US" dirty="0"/>
          </a:p>
        </p:txBody>
      </p:sp>
      <p:sp>
        <p:nvSpPr>
          <p:cNvPr id="3" name="Slide Number Placeholder 2"/>
          <p:cNvSpPr>
            <a:spLocks noGrp="1"/>
          </p:cNvSpPr>
          <p:nvPr>
            <p:ph type="sldNum" sz="quarter" idx="12"/>
          </p:nvPr>
        </p:nvSpPr>
        <p:spPr/>
        <p:txBody>
          <a:bodyPr/>
          <a:lstStyle/>
          <a:p>
            <a:fld id="{8C4D7829-850B-4849-8058-775F142D8F3B}" type="slidenum">
              <a:rPr lang="en-US" smtClean="0"/>
              <a:t>52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6478" y="1707186"/>
            <a:ext cx="4831743" cy="4831743"/>
          </a:xfrm>
          <a:prstGeom prst="rect">
            <a:avLst/>
          </a:prstGeom>
        </p:spPr>
      </p:pic>
    </p:spTree>
    <p:extLst>
      <p:ext uri="{BB962C8B-B14F-4D97-AF65-F5344CB8AC3E}">
        <p14:creationId xmlns:p14="http://schemas.microsoft.com/office/powerpoint/2010/main" val="210815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Acknowledgements</a:t>
            </a:r>
            <a:br>
              <a:rPr lang="en-US" dirty="0" smtClean="0"/>
            </a:br>
            <a:r>
              <a:rPr lang="en-US" sz="2700" dirty="0" smtClean="0"/>
              <a:t>(for all presentations in this session)</a:t>
            </a:r>
            <a:endParaRPr lang="en-US" dirty="0"/>
          </a:p>
        </p:txBody>
      </p:sp>
      <p:sp>
        <p:nvSpPr>
          <p:cNvPr id="3" name="Content Placeholder 2"/>
          <p:cNvSpPr>
            <a:spLocks noGrp="1"/>
          </p:cNvSpPr>
          <p:nvPr>
            <p:ph idx="1"/>
          </p:nvPr>
        </p:nvSpPr>
        <p:spPr/>
        <p:txBody>
          <a:bodyPr>
            <a:normAutofit/>
          </a:bodyPr>
          <a:lstStyle/>
          <a:p>
            <a:r>
              <a:rPr lang="en-US" sz="2800" dirty="0" smtClean="0"/>
              <a:t>John Stover, </a:t>
            </a:r>
            <a:r>
              <a:rPr lang="en-US" sz="2800" dirty="0" err="1" smtClean="0"/>
              <a:t>Avenir</a:t>
            </a:r>
            <a:r>
              <a:rPr lang="en-US" sz="2800" dirty="0" smtClean="0"/>
              <a:t> Health, </a:t>
            </a:r>
            <a:r>
              <a:rPr lang="en-US" sz="2800" dirty="0" err="1" smtClean="0"/>
              <a:t>Inc</a:t>
            </a:r>
            <a:r>
              <a:rPr lang="en-US" sz="2800" dirty="0" smtClean="0"/>
              <a:t> (</a:t>
            </a:r>
            <a:r>
              <a:rPr lang="en-US" sz="2800" dirty="0" smtClean="0">
                <a:hlinkClick r:id="rId2"/>
              </a:rPr>
              <a:t>www.avenirhealth.org</a:t>
            </a:r>
            <a:r>
              <a:rPr lang="en-US" sz="2800" dirty="0" smtClean="0"/>
              <a:t>)</a:t>
            </a:r>
          </a:p>
          <a:p>
            <a:r>
              <a:rPr lang="en-US" sz="2800" dirty="0" smtClean="0"/>
              <a:t>Jeff Eaton, Imperial College</a:t>
            </a:r>
          </a:p>
          <a:p>
            <a:r>
              <a:rPr lang="en-US" sz="2800" dirty="0" err="1" smtClean="0"/>
              <a:t>UNAIDS</a:t>
            </a:r>
            <a:r>
              <a:rPr lang="en-US" sz="2800" dirty="0" smtClean="0"/>
              <a:t> Reference Group on Estimates, Modelling and Projections (</a:t>
            </a:r>
            <a:r>
              <a:rPr lang="en-US" sz="2800" dirty="0" smtClean="0">
                <a:hlinkClick r:id="rId3"/>
              </a:rPr>
              <a:t>www.epidem.org</a:t>
            </a:r>
            <a:r>
              <a:rPr lang="en-US" sz="2800" dirty="0" smtClean="0"/>
              <a:t>)</a:t>
            </a:r>
          </a:p>
          <a:p>
            <a:endParaRPr lang="en-US" sz="2800" dirty="0" smtClean="0"/>
          </a:p>
          <a:p>
            <a:endParaRPr lang="en-US" sz="2800" dirty="0" smtClean="0"/>
          </a:p>
          <a:p>
            <a:endParaRPr lang="en-US" sz="2800" dirty="0" smtClean="0"/>
          </a:p>
          <a:p>
            <a:endParaRPr lang="en-US" sz="2800" dirty="0"/>
          </a:p>
        </p:txBody>
      </p:sp>
      <p:sp>
        <p:nvSpPr>
          <p:cNvPr id="4" name="Slide Number Placeholder 3"/>
          <p:cNvSpPr>
            <a:spLocks noGrp="1"/>
          </p:cNvSpPr>
          <p:nvPr>
            <p:ph type="sldNum" sz="quarter" idx="4294967295"/>
          </p:nvPr>
        </p:nvSpPr>
        <p:spPr>
          <a:xfrm>
            <a:off x="7372350" y="6356369"/>
            <a:ext cx="2400300" cy="365125"/>
          </a:xfrm>
          <a:prstGeom prst="rect">
            <a:avLst/>
          </a:prstGeom>
        </p:spPr>
        <p:txBody>
          <a:bodyPr/>
          <a:lstStyle/>
          <a:p>
            <a:fld id="{8C4D7829-850B-4849-8058-775F142D8F3B}" type="slidenum">
              <a:rPr lang="en-US" smtClean="0"/>
              <a:t>53</a:t>
            </a:fld>
            <a:endParaRPr lang="en-US"/>
          </a:p>
        </p:txBody>
      </p:sp>
    </p:spTree>
    <p:extLst>
      <p:ext uri="{BB962C8B-B14F-4D97-AF65-F5344CB8AC3E}">
        <p14:creationId xmlns:p14="http://schemas.microsoft.com/office/powerpoint/2010/main" val="309479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Spectrum Suite</a:t>
            </a:r>
            <a:endParaRPr lang="en-US" dirty="0"/>
          </a:p>
        </p:txBody>
      </p:sp>
      <p:sp>
        <p:nvSpPr>
          <p:cNvPr id="3" name="Content Placeholder 2"/>
          <p:cNvSpPr>
            <a:spLocks noGrp="1"/>
          </p:cNvSpPr>
          <p:nvPr>
            <p:ph idx="1"/>
          </p:nvPr>
        </p:nvSpPr>
        <p:spPr/>
        <p:txBody>
          <a:bodyPr/>
          <a:lstStyle/>
          <a:p>
            <a:r>
              <a:rPr lang="en-US" sz="2800" dirty="0" err="1">
                <a:hlinkClick r:id="rId2"/>
              </a:rPr>
              <a:t>DemProj</a:t>
            </a:r>
            <a:r>
              <a:rPr lang="en-US" sz="2800" dirty="0"/>
              <a:t>: Demography</a:t>
            </a:r>
          </a:p>
          <a:p>
            <a:r>
              <a:rPr lang="en-US" sz="2800" dirty="0" err="1">
                <a:hlinkClick r:id="rId3"/>
              </a:rPr>
              <a:t>FamPlan</a:t>
            </a:r>
            <a:r>
              <a:rPr lang="en-US" sz="2800" dirty="0"/>
              <a:t>: Family Planning</a:t>
            </a:r>
          </a:p>
          <a:p>
            <a:r>
              <a:rPr lang="en-US" sz="2800" dirty="0" err="1">
                <a:hlinkClick r:id="rId4"/>
              </a:rPr>
              <a:t>LiST</a:t>
            </a:r>
            <a:r>
              <a:rPr lang="en-US" sz="2800" dirty="0"/>
              <a:t>: Lives Saved Tool (Child Survival)</a:t>
            </a:r>
          </a:p>
          <a:p>
            <a:r>
              <a:rPr lang="en-US" sz="2800" dirty="0">
                <a:hlinkClick r:id="rId5"/>
              </a:rPr>
              <a:t>AIM</a:t>
            </a:r>
            <a:r>
              <a:rPr lang="en-US" sz="2800" dirty="0"/>
              <a:t>: AIDS Impact Model</a:t>
            </a:r>
          </a:p>
          <a:p>
            <a:r>
              <a:rPr lang="en-US" sz="2800" dirty="0">
                <a:hlinkClick r:id="rId6"/>
              </a:rPr>
              <a:t>Goals</a:t>
            </a:r>
            <a:r>
              <a:rPr lang="en-US" sz="2800" dirty="0"/>
              <a:t>: Cost and impact of HIV Intervention</a:t>
            </a:r>
          </a:p>
          <a:p>
            <a:r>
              <a:rPr lang="en-US" sz="2800" dirty="0">
                <a:hlinkClick r:id="rId7"/>
              </a:rPr>
              <a:t>Resource Needs Module:</a:t>
            </a:r>
            <a:r>
              <a:rPr lang="en-US" sz="2800" dirty="0"/>
              <a:t> Costs of implementing an HIV/AIDS program</a:t>
            </a:r>
          </a:p>
          <a:p>
            <a:r>
              <a:rPr lang="en-US" sz="2800" dirty="0">
                <a:hlinkClick r:id="rId8"/>
              </a:rPr>
              <a:t>RAPID</a:t>
            </a:r>
            <a:r>
              <a:rPr lang="en-US" sz="2800" dirty="0"/>
              <a:t>: Resources for the Awareness of Population Impacts on Development</a:t>
            </a:r>
          </a:p>
        </p:txBody>
      </p:sp>
      <p:sp>
        <p:nvSpPr>
          <p:cNvPr id="4" name="Oval 3"/>
          <p:cNvSpPr/>
          <p:nvPr/>
        </p:nvSpPr>
        <p:spPr>
          <a:xfrm>
            <a:off x="246958" y="3068960"/>
            <a:ext cx="54006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2832" y="1556792"/>
            <a:ext cx="54006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4D7829-850B-4849-8058-775F142D8F3B}" type="slidenum">
              <a:rPr lang="en-US" smtClean="0"/>
              <a:t>6</a:t>
            </a:fld>
            <a:endParaRPr lang="en-US"/>
          </a:p>
        </p:txBody>
      </p:sp>
    </p:spTree>
    <p:extLst>
      <p:ext uri="{BB962C8B-B14F-4D97-AF65-F5344CB8AC3E}">
        <p14:creationId xmlns:p14="http://schemas.microsoft.com/office/powerpoint/2010/main" val="2848499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028700" y="304810"/>
            <a:ext cx="9258300" cy="792163"/>
          </a:xfrm>
        </p:spPr>
        <p:txBody>
          <a:bodyPr anchor="t">
            <a:normAutofit fontScale="90000"/>
          </a:bodyPr>
          <a:lstStyle/>
          <a:p>
            <a:pPr eaLnBrk="1" hangingPunct="1"/>
            <a:r>
              <a:rPr lang="en-US" altLang="en-US" smtClean="0"/>
              <a:t>Structure</a:t>
            </a:r>
            <a:br>
              <a:rPr lang="en-US" altLang="en-US" smtClean="0"/>
            </a:br>
            <a:endParaRPr lang="en-US" altLang="en-US" smtClean="0"/>
          </a:p>
        </p:txBody>
      </p:sp>
      <p:sp>
        <p:nvSpPr>
          <p:cNvPr id="6" name="Flowchart: Process 5"/>
          <p:cNvSpPr/>
          <p:nvPr/>
        </p:nvSpPr>
        <p:spPr>
          <a:xfrm>
            <a:off x="495300" y="1524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 Data</a:t>
            </a:r>
          </a:p>
        </p:txBody>
      </p:sp>
      <p:sp>
        <p:nvSpPr>
          <p:cNvPr id="7" name="Flowchart: Process 6"/>
          <p:cNvSpPr/>
          <p:nvPr/>
        </p:nvSpPr>
        <p:spPr>
          <a:xfrm>
            <a:off x="495300" y="2667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Program Statistics</a:t>
            </a:r>
          </a:p>
        </p:txBody>
      </p:sp>
      <p:sp>
        <p:nvSpPr>
          <p:cNvPr id="8" name="Flowchart: Process 7"/>
          <p:cNvSpPr/>
          <p:nvPr/>
        </p:nvSpPr>
        <p:spPr>
          <a:xfrm>
            <a:off x="495300" y="3810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Epidemic Patterns</a:t>
            </a:r>
          </a:p>
        </p:txBody>
      </p:sp>
      <p:sp>
        <p:nvSpPr>
          <p:cNvPr id="9" name="Flowchart: Process 8"/>
          <p:cNvSpPr/>
          <p:nvPr/>
        </p:nvSpPr>
        <p:spPr>
          <a:xfrm>
            <a:off x="495300" y="4953000"/>
            <a:ext cx="2286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Surveillance and Survey Data</a:t>
            </a:r>
          </a:p>
        </p:txBody>
      </p:sp>
      <p:sp>
        <p:nvSpPr>
          <p:cNvPr id="10" name="Flowchart: Process 9"/>
          <p:cNvSpPr/>
          <p:nvPr/>
        </p:nvSpPr>
        <p:spPr>
          <a:xfrm>
            <a:off x="3848100" y="1600200"/>
            <a:ext cx="2895600" cy="297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 and </a:t>
            </a:r>
            <a:r>
              <a:rPr lang="en-US" u="sng" dirty="0">
                <a:solidFill>
                  <a:schemeClr val="tx1"/>
                </a:solidFill>
              </a:rPr>
              <a:t>Epidemic Calculations</a:t>
            </a:r>
          </a:p>
          <a:p>
            <a:pPr algn="ctr">
              <a:defRPr/>
            </a:pPr>
            <a:endParaRPr lang="en-US" dirty="0">
              <a:solidFill>
                <a:schemeClr val="tx1"/>
              </a:solidFill>
            </a:endParaRPr>
          </a:p>
          <a:p>
            <a:pPr algn="ctr">
              <a:buFont typeface="Arial" pitchFamily="34" charset="0"/>
              <a:buChar char="•"/>
              <a:defRPr/>
            </a:pPr>
            <a:r>
              <a:rPr lang="en-US" dirty="0">
                <a:solidFill>
                  <a:schemeClr val="tx1"/>
                </a:solidFill>
              </a:rPr>
              <a:t> </a:t>
            </a:r>
            <a:r>
              <a:rPr lang="en-US" sz="1600" dirty="0">
                <a:solidFill>
                  <a:schemeClr val="tx1"/>
                </a:solidFill>
              </a:rPr>
              <a:t>Mother-to-child transmission</a:t>
            </a:r>
            <a:endParaRPr lang="en-US" dirty="0">
              <a:solidFill>
                <a:schemeClr val="tx1"/>
              </a:solidFill>
            </a:endParaRPr>
          </a:p>
          <a:p>
            <a:pPr algn="ctr">
              <a:buFont typeface="Arial" pitchFamily="34" charset="0"/>
              <a:buChar char="•"/>
              <a:defRPr/>
            </a:pPr>
            <a:r>
              <a:rPr lang="en-US" dirty="0">
                <a:solidFill>
                  <a:schemeClr val="tx1"/>
                </a:solidFill>
              </a:rPr>
              <a:t> Child model</a:t>
            </a:r>
          </a:p>
          <a:p>
            <a:pPr algn="ctr">
              <a:buFont typeface="Arial" pitchFamily="34" charset="0"/>
              <a:buChar char="•"/>
              <a:defRPr/>
            </a:pPr>
            <a:r>
              <a:rPr lang="en-US" dirty="0">
                <a:solidFill>
                  <a:schemeClr val="tx1"/>
                </a:solidFill>
              </a:rPr>
              <a:t>Adult model</a:t>
            </a:r>
          </a:p>
        </p:txBody>
      </p:sp>
      <p:sp>
        <p:nvSpPr>
          <p:cNvPr id="11" name="Flowchart: Process 10"/>
          <p:cNvSpPr/>
          <p:nvPr/>
        </p:nvSpPr>
        <p:spPr>
          <a:xfrm>
            <a:off x="4152900" y="4953000"/>
            <a:ext cx="22860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Prevalence / incidence trend</a:t>
            </a:r>
          </a:p>
        </p:txBody>
      </p:sp>
      <p:cxnSp>
        <p:nvCxnSpPr>
          <p:cNvPr id="13" name="Straight Arrow Connector 12"/>
          <p:cNvCxnSpPr>
            <a:stCxn id="9" idx="3"/>
            <a:endCxn id="11" idx="1"/>
          </p:cNvCxnSpPr>
          <p:nvPr/>
        </p:nvCxnSpPr>
        <p:spPr>
          <a:xfrm>
            <a:off x="2781300" y="5410200"/>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2781304" y="3124200"/>
            <a:ext cx="990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33600" y="3162300"/>
            <a:ext cx="2362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a:off x="2781304" y="19812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81304" y="43434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0"/>
            <a:endCxn id="10" idx="2"/>
          </p:cNvCxnSpPr>
          <p:nvPr/>
        </p:nvCxnSpPr>
        <p:spPr>
          <a:xfrm rot="5400000" flipH="1" flipV="1">
            <a:off x="5105402" y="4762505"/>
            <a:ext cx="381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7353301" y="1676400"/>
            <a:ext cx="2667000" cy="2971800"/>
          </a:xfrm>
          <a:prstGeom prst="flowChartProcess">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solidFill>
                  <a:schemeClr val="tx1"/>
                </a:solidFill>
              </a:rPr>
              <a:t>Results</a:t>
            </a:r>
          </a:p>
          <a:p>
            <a:pPr algn="ctr">
              <a:defRPr/>
            </a:pPr>
            <a:endParaRPr lang="en-US" sz="2400" dirty="0">
              <a:solidFill>
                <a:schemeClr val="tx1"/>
              </a:solidFill>
            </a:endParaRPr>
          </a:p>
          <a:p>
            <a:pPr algn="ctr">
              <a:buFont typeface="Arial" pitchFamily="34" charset="0"/>
              <a:buChar char="•"/>
              <a:defRPr/>
            </a:pPr>
            <a:r>
              <a:rPr lang="en-US" sz="2400" dirty="0">
                <a:solidFill>
                  <a:schemeClr val="tx1"/>
                </a:solidFill>
              </a:rPr>
              <a:t> </a:t>
            </a:r>
            <a:r>
              <a:rPr lang="en-US" sz="2000" dirty="0">
                <a:solidFill>
                  <a:schemeClr val="tx1"/>
                </a:solidFill>
              </a:rPr>
              <a:t>Number HIV+</a:t>
            </a:r>
          </a:p>
          <a:p>
            <a:pPr algn="ctr">
              <a:buFont typeface="Arial" pitchFamily="34" charset="0"/>
              <a:buChar char="•"/>
              <a:defRPr/>
            </a:pPr>
            <a:r>
              <a:rPr lang="en-US" sz="2000" dirty="0">
                <a:solidFill>
                  <a:schemeClr val="tx1"/>
                </a:solidFill>
              </a:rPr>
              <a:t>New Infections</a:t>
            </a:r>
          </a:p>
          <a:p>
            <a:pPr algn="ctr">
              <a:buFont typeface="Arial" pitchFamily="34" charset="0"/>
              <a:buChar char="•"/>
              <a:defRPr/>
            </a:pPr>
            <a:r>
              <a:rPr lang="en-US" sz="2000" dirty="0">
                <a:solidFill>
                  <a:schemeClr val="tx1"/>
                </a:solidFill>
              </a:rPr>
              <a:t>AIDS deaths</a:t>
            </a:r>
          </a:p>
          <a:p>
            <a:pPr algn="ctr">
              <a:buFont typeface="Arial" pitchFamily="34" charset="0"/>
              <a:buChar char="•"/>
              <a:defRPr/>
            </a:pPr>
            <a:r>
              <a:rPr lang="en-US" sz="2000" dirty="0">
                <a:solidFill>
                  <a:schemeClr val="tx1"/>
                </a:solidFill>
              </a:rPr>
              <a:t>Need for ART</a:t>
            </a:r>
          </a:p>
          <a:p>
            <a:pPr algn="ctr">
              <a:buFont typeface="Arial" pitchFamily="34" charset="0"/>
              <a:buChar char="•"/>
              <a:defRPr/>
            </a:pPr>
            <a:r>
              <a:rPr lang="en-US" sz="2000" dirty="0">
                <a:solidFill>
                  <a:schemeClr val="tx1"/>
                </a:solidFill>
              </a:rPr>
              <a:t>Need for PMTCT</a:t>
            </a:r>
            <a:endParaRPr lang="en-US" sz="2400" dirty="0">
              <a:solidFill>
                <a:schemeClr val="tx1"/>
              </a:solidFill>
            </a:endParaRPr>
          </a:p>
        </p:txBody>
      </p:sp>
      <p:cxnSp>
        <p:nvCxnSpPr>
          <p:cNvPr id="28" name="Straight Arrow Connector 27"/>
          <p:cNvCxnSpPr/>
          <p:nvPr/>
        </p:nvCxnSpPr>
        <p:spPr>
          <a:xfrm>
            <a:off x="6743704" y="3200400"/>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C4D7829-850B-4849-8058-775F142D8F3B}"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DemProj</a:t>
            </a:r>
            <a:endParaRPr lang="en-US" dirty="0"/>
          </a:p>
        </p:txBody>
      </p:sp>
      <p:sp>
        <p:nvSpPr>
          <p:cNvPr id="4" name="Subtitle 3"/>
          <p:cNvSpPr>
            <a:spLocks noGrp="1"/>
          </p:cNvSpPr>
          <p:nvPr>
            <p:ph type="subTitle" idx="1"/>
          </p:nvPr>
        </p:nvSpPr>
        <p:spPr/>
        <p:txBody>
          <a:bodyPr/>
          <a:lstStyle/>
          <a:p>
            <a:r>
              <a:rPr lang="en-US" dirty="0" smtClean="0"/>
              <a:t>Demographic Projection Module</a:t>
            </a:r>
            <a:endParaRPr lang="en-US" dirty="0"/>
          </a:p>
        </p:txBody>
      </p:sp>
      <p:sp>
        <p:nvSpPr>
          <p:cNvPr id="2" name="Slide Number Placeholder 1"/>
          <p:cNvSpPr>
            <a:spLocks noGrp="1"/>
          </p:cNvSpPr>
          <p:nvPr>
            <p:ph type="sldNum" sz="quarter" idx="12"/>
          </p:nvPr>
        </p:nvSpPr>
        <p:spPr>
          <a:xfrm>
            <a:off x="7372350" y="6356367"/>
            <a:ext cx="2400300" cy="365125"/>
          </a:xfrm>
        </p:spPr>
        <p:txBody>
          <a:bodyPr/>
          <a:lstStyle/>
          <a:p>
            <a:fld id="{8C4D7829-850B-4849-8058-775F142D8F3B}" type="slidenum">
              <a:rPr lang="en-US" smtClean="0"/>
              <a:t>8</a:t>
            </a:fld>
            <a:endParaRPr lang="en-US"/>
          </a:p>
        </p:txBody>
      </p:sp>
    </p:spTree>
    <p:extLst>
      <p:ext uri="{BB962C8B-B14F-4D97-AF65-F5344CB8AC3E}">
        <p14:creationId xmlns:p14="http://schemas.microsoft.com/office/powerpoint/2010/main" val="76356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DemProj</a:t>
            </a:r>
            <a:endParaRPr lang="en-US" dirty="0"/>
          </a:p>
        </p:txBody>
      </p:sp>
      <p:sp>
        <p:nvSpPr>
          <p:cNvPr id="6" name="Content Placeholder 5"/>
          <p:cNvSpPr>
            <a:spLocks noGrp="1"/>
          </p:cNvSpPr>
          <p:nvPr>
            <p:ph idx="1"/>
          </p:nvPr>
        </p:nvSpPr>
        <p:spPr>
          <a:xfrm>
            <a:off x="514350" y="2708920"/>
            <a:ext cx="9258300" cy="3417249"/>
          </a:xfrm>
        </p:spPr>
        <p:txBody>
          <a:bodyPr/>
          <a:lstStyle/>
          <a:p>
            <a:r>
              <a:rPr lang="en-US" dirty="0" err="1" smtClean="0"/>
              <a:t>Demproj</a:t>
            </a:r>
            <a:r>
              <a:rPr lang="en-US" dirty="0" smtClean="0"/>
              <a:t> uses the following to develop a demographic population projection:</a:t>
            </a:r>
          </a:p>
          <a:p>
            <a:pPr lvl="1"/>
            <a:r>
              <a:rPr lang="en-US" dirty="0" smtClean="0"/>
              <a:t>Base-year population by 5-year age group and sex</a:t>
            </a:r>
          </a:p>
          <a:p>
            <a:pPr lvl="1"/>
            <a:r>
              <a:rPr lang="en-US" dirty="0" smtClean="0"/>
              <a:t>Annual projected TFR, ASFR, life expectancy</a:t>
            </a:r>
          </a:p>
          <a:p>
            <a:pPr lvl="1"/>
            <a:r>
              <a:rPr lang="en-US" dirty="0" smtClean="0"/>
              <a:t>Annual life expectancy and a life table</a:t>
            </a:r>
          </a:p>
          <a:p>
            <a:pPr lvl="1"/>
            <a:r>
              <a:rPr lang="en-US" dirty="0" smtClean="0"/>
              <a:t>International migration by year</a:t>
            </a:r>
          </a:p>
          <a:p>
            <a:pPr marL="0" indent="0">
              <a:buNone/>
            </a:pPr>
            <a:endParaRPr lang="en-US" dirty="0"/>
          </a:p>
        </p:txBody>
      </p:sp>
      <p:sp>
        <p:nvSpPr>
          <p:cNvPr id="5" name="Slide Number Placeholder 4"/>
          <p:cNvSpPr>
            <a:spLocks noGrp="1"/>
          </p:cNvSpPr>
          <p:nvPr>
            <p:ph type="sldNum" sz="quarter" idx="12"/>
          </p:nvPr>
        </p:nvSpPr>
        <p:spPr/>
        <p:txBody>
          <a:bodyPr/>
          <a:lstStyle/>
          <a:p>
            <a:fld id="{8C4D7829-850B-4849-8058-775F142D8F3B}" type="slidenum">
              <a:rPr lang="en-US" smtClean="0"/>
              <a:t>9</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4782"/>
          <a:stretch/>
        </p:blipFill>
        <p:spPr bwMode="auto">
          <a:xfrm>
            <a:off x="346734" y="1052739"/>
            <a:ext cx="9189254" cy="1426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047160" y="2133373"/>
            <a:ext cx="1489703" cy="43497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472923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5686</TotalTime>
  <Words>2712</Words>
  <Application>Microsoft Office PowerPoint</Application>
  <PresentationFormat>35mm Slides</PresentationFormat>
  <Paragraphs>405</Paragraphs>
  <Slides>53</Slides>
  <Notes>21</Notes>
  <HiddenSlides>9</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9" baseType="lpstr">
      <vt:lpstr>Arial</vt:lpstr>
      <vt:lpstr>Calibri</vt:lpstr>
      <vt:lpstr>Mangal</vt:lpstr>
      <vt:lpstr>Office Theme</vt:lpstr>
      <vt:lpstr>Equation</vt:lpstr>
      <vt:lpstr>Microsoft Excel 97-2003 Worksheet</vt:lpstr>
      <vt:lpstr>Spectrum/AIM Overview </vt:lpstr>
      <vt:lpstr>Outline</vt:lpstr>
      <vt:lpstr>Why we use HIV estimates</vt:lpstr>
      <vt:lpstr>How Kenya’s Estimate are aggregated / disaggregated</vt:lpstr>
      <vt:lpstr>Why we use Spectrum / EPP</vt:lpstr>
      <vt:lpstr>The Spectrum Suite</vt:lpstr>
      <vt:lpstr>Structure </vt:lpstr>
      <vt:lpstr>DemProj</vt:lpstr>
      <vt:lpstr>DemProj</vt:lpstr>
      <vt:lpstr>DemProj</vt:lpstr>
      <vt:lpstr>AIM</vt:lpstr>
      <vt:lpstr>Adult CD4 Model</vt:lpstr>
      <vt:lpstr>Structure of child model in Spectrum AIDS Impact Module</vt:lpstr>
      <vt:lpstr>Define Eligibility Criteria for Treatment</vt:lpstr>
      <vt:lpstr>Define Eligibility Criteria for Treatment</vt:lpstr>
      <vt:lpstr>Eligibility criteria – discordant couples</vt:lpstr>
      <vt:lpstr>PMTCT Data Required</vt:lpstr>
      <vt:lpstr>Treatment Data Required</vt:lpstr>
      <vt:lpstr>Estimate Incidence</vt:lpstr>
      <vt:lpstr>EPP Overview</vt:lpstr>
      <vt:lpstr>Structure </vt:lpstr>
      <vt:lpstr>What is EPP?</vt:lpstr>
      <vt:lpstr>Details</vt:lpstr>
      <vt:lpstr>Summarized EPP fitting procedure</vt:lpstr>
      <vt:lpstr>Current EPP Model Options</vt:lpstr>
      <vt:lpstr>New EPP Features</vt:lpstr>
      <vt:lpstr>Removing the equilibrium prior</vt:lpstr>
      <vt:lpstr>Nyanza</vt:lpstr>
      <vt:lpstr>Nyanza – survey age/sex prevalence fits</vt:lpstr>
      <vt:lpstr>Nyanza – temporal prevalence trends by age/sex</vt:lpstr>
      <vt:lpstr>Results of EPP</vt:lpstr>
      <vt:lpstr>Results: Key Output Indicators</vt:lpstr>
      <vt:lpstr>Validation</vt:lpstr>
      <vt:lpstr>Validation</vt:lpstr>
      <vt:lpstr>Uncertainty Analysis</vt:lpstr>
      <vt:lpstr>Uncertainty Analysis</vt:lpstr>
      <vt:lpstr>Epidemiological underpinnings of EPP / Spectrum</vt:lpstr>
      <vt:lpstr>Spectrum: A few key changes</vt:lpstr>
      <vt:lpstr>Female / Male Ratio of Incidence</vt:lpstr>
      <vt:lpstr>Sex Ratio of Incidence</vt:lpstr>
      <vt:lpstr>Incidence Rate Ratios by Age</vt:lpstr>
      <vt:lpstr>Incidence Rate Ratios</vt:lpstr>
      <vt:lpstr>Incidence Rate Ratios: Generalized Epidemics</vt:lpstr>
      <vt:lpstr>Spectrum now allows fitting of incidence ratios to data directly</vt:lpstr>
      <vt:lpstr>Mortality and Progression by CD4 Count</vt:lpstr>
      <vt:lpstr>Mortality on ART by CD4 Count at Initiation by Duration</vt:lpstr>
      <vt:lpstr>Mortality on ART by CD4 Count at Initiation by Sex</vt:lpstr>
      <vt:lpstr>Pediatric Model Tracks Infections by CD4 Category and Timing of Infection</vt:lpstr>
      <vt:lpstr>Child HIV-Related Mortality</vt:lpstr>
      <vt:lpstr>Mother-to-Child Transmission</vt:lpstr>
      <vt:lpstr>Fertility Effects of HIV Infection</vt:lpstr>
      <vt:lpstr>HIV prevalence in pregnant women – KAIS 2007, 2012</vt:lpstr>
      <vt:lpstr>Acknowledgements (for all presentations in this session)</vt:lpstr>
    </vt:vector>
  </TitlesOfParts>
  <Company>UNAIDS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Fadriquela, Efren</dc:creator>
  <cp:lastModifiedBy>Kmutai</cp:lastModifiedBy>
  <cp:revision>136</cp:revision>
  <cp:lastPrinted>2012-11-12T15:56:34Z</cp:lastPrinted>
  <dcterms:created xsi:type="dcterms:W3CDTF">2011-11-02T09:59:30Z</dcterms:created>
  <dcterms:modified xsi:type="dcterms:W3CDTF">2019-10-01T17:09:44Z</dcterms:modified>
</cp:coreProperties>
</file>