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28" r:id="rId2"/>
    <p:sldId id="508" r:id="rId3"/>
    <p:sldId id="329" r:id="rId4"/>
    <p:sldId id="510" r:id="rId5"/>
    <p:sldId id="511" r:id="rId6"/>
    <p:sldId id="512" r:id="rId7"/>
    <p:sldId id="481" r:id="rId8"/>
    <p:sldId id="482" r:id="rId9"/>
    <p:sldId id="504" r:id="rId10"/>
    <p:sldId id="332" r:id="rId11"/>
    <p:sldId id="338" r:id="rId12"/>
    <p:sldId id="513" r:id="rId13"/>
    <p:sldId id="333" r:id="rId14"/>
    <p:sldId id="334" r:id="rId15"/>
    <p:sldId id="356" r:id="rId16"/>
    <p:sldId id="357" r:id="rId17"/>
    <p:sldId id="358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439" r:id="rId30"/>
    <p:sldId id="440" r:id="rId31"/>
    <p:sldId id="373" r:id="rId32"/>
    <p:sldId id="374" r:id="rId33"/>
    <p:sldId id="450" r:id="rId34"/>
    <p:sldId id="378" r:id="rId35"/>
    <p:sldId id="381" r:id="rId36"/>
    <p:sldId id="382" r:id="rId37"/>
    <p:sldId id="383" r:id="rId38"/>
    <p:sldId id="384" r:id="rId39"/>
    <p:sldId id="386" r:id="rId40"/>
    <p:sldId id="468" r:id="rId41"/>
    <p:sldId id="399" r:id="rId42"/>
    <p:sldId id="400" r:id="rId43"/>
    <p:sldId id="514" r:id="rId44"/>
  </p:sldIdLst>
  <p:sldSz cx="10287000" cy="6858000" type="35mm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88C540"/>
    <a:srgbClr val="C0C0C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 autoAdjust="0"/>
    <p:restoredTop sz="87782" autoAdjust="0"/>
  </p:normalViewPr>
  <p:slideViewPr>
    <p:cSldViewPr showGuides="1">
      <p:cViewPr varScale="1">
        <p:scale>
          <a:sx n="78" d="100"/>
          <a:sy n="78" d="100"/>
        </p:scale>
        <p:origin x="1234" y="4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744"/>
    </p:cViewPr>
  </p:sorterViewPr>
  <p:notesViewPr>
    <p:cSldViewPr showGuides="1">
      <p:cViewPr varScale="1">
        <p:scale>
          <a:sx n="77" d="100"/>
          <a:sy n="77" d="100"/>
        </p:scale>
        <p:origin x="-3258" y="-8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1B2F-0B7B-45C7-9FCA-7679645037FA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D54B5-E598-4E0A-8346-03DADA0E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670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BEE2BA-A6CE-4D55-A744-8F4811D1CB5B}" type="datetimeFigureOut">
              <a:rPr lang="en-US"/>
              <a:pPr>
                <a:defRPr/>
              </a:pPr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9600" y="746125"/>
            <a:ext cx="55880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5F37FE6-02D6-482A-AA4D-1B9A461F6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9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001683-C17E-4EA5-85F8-5A2EE9152357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9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3837" y="188913"/>
            <a:ext cx="2443163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88913"/>
            <a:ext cx="7177088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188913"/>
            <a:ext cx="9258300" cy="1143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0202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6292850"/>
            <a:ext cx="19415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188913"/>
            <a:ext cx="9258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2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0"/>
            <a:ext cx="10287000" cy="6048375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none" lIns="180000" tIns="180000"/>
          <a:lstStyle/>
          <a:p>
            <a:pPr marL="177800"/>
            <a:endParaRPr lang="en-GB" sz="800" dirty="0">
              <a:solidFill>
                <a:srgbClr val="C00000"/>
              </a:solidFill>
            </a:endParaRP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1551084" y="1772816"/>
            <a:ext cx="7488832" cy="1470025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Choosing </a:t>
            </a:r>
            <a:r>
              <a:rPr lang="en-GB" b="1" dirty="0">
                <a:solidFill>
                  <a:schemeClr val="bg1"/>
                </a:solidFill>
              </a:rPr>
              <a:t>a model, fitting your data, and calibrating your epidemic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bg1"/>
                </a:solidFill>
              </a:rPr>
              <a:t>2019 HIV </a:t>
            </a:r>
            <a:r>
              <a:rPr lang="en-GB" sz="2800" dirty="0" smtClean="0">
                <a:solidFill>
                  <a:schemeClr val="bg1"/>
                </a:solidFill>
              </a:rPr>
              <a:t>Estimates Workshop</a:t>
            </a:r>
            <a:endParaRPr lang="en-GB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23998"/>
              </p:ext>
            </p:extLst>
          </p:nvPr>
        </p:nvGraphicFramePr>
        <p:xfrm>
          <a:off x="4927600" y="2971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971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53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7" y="2132856"/>
            <a:ext cx="3498671" cy="26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4936232" cy="4525963"/>
          </a:xfrm>
        </p:spPr>
        <p:txBody>
          <a:bodyPr/>
          <a:lstStyle/>
          <a:p>
            <a:r>
              <a:rPr lang="en-US" altLang="en-US" sz="2400" dirty="0"/>
              <a:t>Spectrum 2017 offers four fitting methods</a:t>
            </a:r>
          </a:p>
          <a:p>
            <a:pPr lvl="1"/>
            <a:r>
              <a:rPr lang="en-US" altLang="en-US" sz="2000" dirty="0"/>
              <a:t>R-Spline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/>
            <a:r>
              <a:rPr lang="en-US" altLang="en-US" sz="2000" dirty="0"/>
              <a:t>R-Trend</a:t>
            </a:r>
          </a:p>
          <a:p>
            <a:pPr lvl="1"/>
            <a:r>
              <a:rPr lang="en-US" altLang="en-US" sz="2000" dirty="0"/>
              <a:t>EPP Classic</a:t>
            </a:r>
          </a:p>
          <a:p>
            <a:pPr lvl="1"/>
            <a:r>
              <a:rPr lang="en-US" altLang="en-US" sz="2000" dirty="0" smtClean="0"/>
              <a:t>Workbook (no longer used)</a:t>
            </a:r>
            <a:endParaRPr lang="en-US" altLang="en-US" sz="2000" dirty="0"/>
          </a:p>
          <a:p>
            <a:r>
              <a:rPr lang="en-US" altLang="en-US" sz="2400" dirty="0" smtClean="0"/>
              <a:t>One-click fitting or fit all sub-populations</a:t>
            </a:r>
            <a:endParaRPr lang="en-US" altLang="en-US" sz="2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85800"/>
            <a:ext cx="9258300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Model selection and fitting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79605" y="2996952"/>
            <a:ext cx="1728192" cy="174148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87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characteristics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R-Spline (default)</a:t>
            </a:r>
          </a:p>
          <a:p>
            <a:pPr lvl="1"/>
            <a:r>
              <a:rPr lang="en-US" altLang="en-US" sz="2000" dirty="0"/>
              <a:t>Applies a set of smooth mathematical functions to give smoother incidence curves</a:t>
            </a:r>
          </a:p>
          <a:p>
            <a:r>
              <a:rPr lang="en-US" altLang="en-US" sz="2400" dirty="0"/>
              <a:t>R-Trend</a:t>
            </a:r>
          </a:p>
          <a:p>
            <a:pPr lvl="1"/>
            <a:r>
              <a:rPr lang="en-US" altLang="en-US" sz="2000" dirty="0"/>
              <a:t>Draws on past experience with trends in r observed in actual epidemics to produce a smooth curve</a:t>
            </a:r>
          </a:p>
          <a:p>
            <a:r>
              <a:rPr lang="en-US" altLang="en-US" sz="2400" dirty="0"/>
              <a:t>EPP Classic</a:t>
            </a:r>
          </a:p>
          <a:p>
            <a:pPr lvl="1"/>
            <a:r>
              <a:rPr lang="en-US" altLang="en-US" sz="2000" dirty="0"/>
              <a:t>A four parameter model that is useful in low data situations and produces an epidemic that rises and </a:t>
            </a:r>
            <a:r>
              <a:rPr lang="en-US" altLang="en-US" sz="2000" dirty="0" smtClean="0"/>
              <a:t>plateaus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457200" lvl="1" indent="0" algn="ctr">
              <a:buNone/>
            </a:pPr>
            <a:r>
              <a:rPr lang="en-US" altLang="en-US" dirty="0"/>
              <a:t>It is possible to mix and match models </a:t>
            </a:r>
            <a:endParaRPr lang="en-US" altLang="en-US" dirty="0" smtClean="0"/>
          </a:p>
          <a:p>
            <a:pPr marL="457200" lvl="1" indent="0" algn="ctr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different sub-populations</a:t>
            </a:r>
          </a:p>
        </p:txBody>
      </p:sp>
    </p:spTree>
    <p:extLst>
      <p:ext uri="{BB962C8B-B14F-4D97-AF65-F5344CB8AC3E}">
        <p14:creationId xmlns:p14="http://schemas.microsoft.com/office/powerpoint/2010/main" val="76679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4" y="419819"/>
            <a:ext cx="7920037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135388" y="943811"/>
            <a:ext cx="5616624" cy="5328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7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8" y="1844824"/>
            <a:ext cx="497834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92583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b="1" dirty="0"/>
              <a:t>One-click fitting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2800" dirty="0"/>
              <a:t>Choose model type, click “Fit” button – EPP does the rest</a:t>
            </a:r>
          </a:p>
        </p:txBody>
      </p:sp>
      <p:sp>
        <p:nvSpPr>
          <p:cNvPr id="8196" name="AutoShape 8"/>
          <p:cNvSpPr>
            <a:spLocks noChangeArrowheads="1"/>
          </p:cNvSpPr>
          <p:nvPr/>
        </p:nvSpPr>
        <p:spPr bwMode="auto">
          <a:xfrm>
            <a:off x="5541963" y="3581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B9F3A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327076" y="2276103"/>
            <a:ext cx="766762" cy="432817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76" y="2247312"/>
            <a:ext cx="3328128" cy="341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69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09" y="1323257"/>
            <a:ext cx="6401588" cy="423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2980" y="238883"/>
            <a:ext cx="92583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 smtClean="0"/>
              <a:t>Fit All - Really </a:t>
            </a:r>
            <a:r>
              <a:rPr lang="en-US" altLang="en-US" dirty="0"/>
              <a:t>one-click </a:t>
            </a:r>
            <a:r>
              <a:rPr lang="en-US" altLang="en-US" dirty="0" smtClean="0"/>
              <a:t>fitting</a:t>
            </a:r>
            <a:endParaRPr lang="en-US" altLang="en-US" sz="2000" dirty="0">
              <a:solidFill>
                <a:srgbClr val="CC3300"/>
              </a:solidFill>
            </a:endParaRPr>
          </a:p>
        </p:txBody>
      </p:sp>
      <p:sp>
        <p:nvSpPr>
          <p:cNvPr id="9221" name="TextBox 10"/>
          <p:cNvSpPr txBox="1">
            <a:spLocks noChangeArrowheads="1"/>
          </p:cNvSpPr>
          <p:nvPr/>
        </p:nvSpPr>
        <p:spPr bwMode="auto">
          <a:xfrm>
            <a:off x="575659" y="1449490"/>
            <a:ext cx="16006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eaLnBrk="1" hangingPunct="1">
              <a:buFontTx/>
              <a:buAutoNum type="arabicPeriod"/>
            </a:pPr>
            <a:r>
              <a:rPr lang="en-US" altLang="en-US" sz="1600" dirty="0"/>
              <a:t>Click a </a:t>
            </a:r>
            <a:r>
              <a:rPr lang="en-US" altLang="en-US" sz="1600" dirty="0" smtClean="0"/>
              <a:t>  sub-pop in the </a:t>
            </a:r>
            <a:r>
              <a:rPr lang="en-US" altLang="en-US" sz="1600" dirty="0"/>
              <a:t>tree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64804" y="1609130"/>
            <a:ext cx="561662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13"/>
          <p:cNvSpPr txBox="1">
            <a:spLocks noChangeArrowheads="1"/>
          </p:cNvSpPr>
          <p:nvPr/>
        </p:nvSpPr>
        <p:spPr bwMode="auto">
          <a:xfrm>
            <a:off x="575659" y="2392369"/>
            <a:ext cx="1295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eaLnBrk="1" hangingPunct="1"/>
            <a:r>
              <a:rPr lang="en-US" altLang="en-US" sz="1600" dirty="0"/>
              <a:t>2. Pick the model type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28952" y="2280487"/>
            <a:ext cx="567900" cy="4349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17"/>
          <p:cNvSpPr txBox="1">
            <a:spLocks noChangeArrowheads="1"/>
          </p:cNvSpPr>
          <p:nvPr/>
        </p:nvSpPr>
        <p:spPr bwMode="auto">
          <a:xfrm>
            <a:off x="575659" y="3326654"/>
            <a:ext cx="164129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eaLnBrk="1" hangingPunct="1"/>
            <a:r>
              <a:rPr lang="en-US" altLang="en-US" sz="1600" dirty="0"/>
              <a:t>3</a:t>
            </a:r>
            <a:r>
              <a:rPr lang="en-US" altLang="en-US" dirty="0"/>
              <a:t>. </a:t>
            </a:r>
            <a:r>
              <a:rPr lang="en-US" altLang="en-US" sz="1600" dirty="0" smtClean="0"/>
              <a:t>Repeat selection of model type  for each sub-population</a:t>
            </a:r>
            <a:endParaRPr lang="en-US" altLang="en-US" sz="1600" dirty="0"/>
          </a:p>
        </p:txBody>
      </p:sp>
      <p:sp>
        <p:nvSpPr>
          <p:cNvPr id="9226" name="TextBox 18"/>
          <p:cNvSpPr txBox="1">
            <a:spLocks noChangeArrowheads="1"/>
          </p:cNvSpPr>
          <p:nvPr/>
        </p:nvSpPr>
        <p:spPr bwMode="auto">
          <a:xfrm>
            <a:off x="575659" y="4777482"/>
            <a:ext cx="1471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eaLnBrk="1" hangingPunct="1"/>
            <a:r>
              <a:rPr lang="en-US" altLang="en-US" sz="1600" dirty="0"/>
              <a:t>4. </a:t>
            </a:r>
            <a:r>
              <a:rPr lang="en-US" altLang="en-US" sz="1600" dirty="0" smtClean="0"/>
              <a:t>Click “</a:t>
            </a:r>
            <a:r>
              <a:rPr lang="en-US" altLang="en-US" sz="1600" dirty="0"/>
              <a:t>Fit All”</a:t>
            </a:r>
          </a:p>
        </p:txBody>
      </p:sp>
      <p:cxnSp>
        <p:nvCxnSpPr>
          <p:cNvPr id="21" name="Straight Arrow Connector 20"/>
          <p:cNvCxnSpPr>
            <a:stCxn id="9226" idx="3"/>
          </p:cNvCxnSpPr>
          <p:nvPr/>
        </p:nvCxnSpPr>
        <p:spPr>
          <a:xfrm flipV="1">
            <a:off x="2047321" y="2488982"/>
            <a:ext cx="1267986" cy="2580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Rectangle 23"/>
          <p:cNvSpPr>
            <a:spLocks noChangeArrowheads="1"/>
          </p:cNvSpPr>
          <p:nvPr/>
        </p:nvSpPr>
        <p:spPr bwMode="auto">
          <a:xfrm>
            <a:off x="575659" y="5363272"/>
            <a:ext cx="1828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5. Go have a</a:t>
            </a:r>
          </a:p>
          <a:p>
            <a:pPr eaLnBrk="1" hangingPunct="1"/>
            <a:r>
              <a:rPr lang="en-US" altLang="en-US" sz="1600" dirty="0"/>
              <a:t>    coffee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75659" y="6082337"/>
            <a:ext cx="7368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eaLnBrk="1" hangingPunct="1"/>
            <a:r>
              <a:rPr lang="en-US" altLang="en-US" sz="1600" dirty="0"/>
              <a:t>6. </a:t>
            </a:r>
            <a:r>
              <a:rPr lang="en-US" altLang="en-US" sz="1600" dirty="0" smtClean="0"/>
              <a:t>When done, click on each sub-population and then press “</a:t>
            </a:r>
            <a:r>
              <a:rPr lang="en-US" altLang="en-US" sz="1600" dirty="0"/>
              <a:t>Save </a:t>
            </a:r>
            <a:r>
              <a:rPr lang="en-US" altLang="en-US" sz="1600" dirty="0" smtClean="0"/>
              <a:t>and continue” or results not saved OR Click </a:t>
            </a:r>
            <a:r>
              <a:rPr lang="en-US" altLang="en-US" sz="1600" dirty="0"/>
              <a:t>“</a:t>
            </a:r>
            <a:r>
              <a:rPr lang="en-US" altLang="en-US" sz="1600" dirty="0" smtClean="0"/>
              <a:t>Save All</a:t>
            </a:r>
            <a:r>
              <a:rPr lang="en-US" altLang="en-US" sz="1600" dirty="0"/>
              <a:t>” to </a:t>
            </a:r>
            <a:r>
              <a:rPr lang="en-US" altLang="en-US" sz="1600" dirty="0" smtClean="0"/>
              <a:t>save everything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602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92583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Settings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9258300" cy="4525963"/>
          </a:xfrm>
        </p:spPr>
        <p:txBody>
          <a:bodyPr/>
          <a:lstStyle/>
          <a:p>
            <a:r>
              <a:rPr lang="en-US" altLang="en-US" sz="2800" dirty="0"/>
              <a:t>Two </a:t>
            </a:r>
            <a:r>
              <a:rPr lang="en-US" altLang="en-US" sz="2800" dirty="0" smtClean="0"/>
              <a:t>options:</a:t>
            </a:r>
            <a:endParaRPr lang="en-US" altLang="en-US" sz="2800" dirty="0"/>
          </a:p>
          <a:p>
            <a:pPr lvl="1"/>
            <a:r>
              <a:rPr lang="en-US" altLang="en-US" sz="2400" dirty="0"/>
              <a:t>Training</a:t>
            </a:r>
          </a:p>
          <a:p>
            <a:pPr lvl="1"/>
            <a:r>
              <a:rPr lang="en-US" altLang="en-US" sz="2400" dirty="0"/>
              <a:t>National Projection</a:t>
            </a:r>
          </a:p>
          <a:p>
            <a:r>
              <a:rPr lang="en-US" altLang="en-US" sz="2800" dirty="0" smtClean="0"/>
              <a:t>Number of curves generated differs</a:t>
            </a:r>
            <a:endParaRPr lang="en-US" altLang="en-US" sz="2800" dirty="0"/>
          </a:p>
          <a:p>
            <a:pPr lvl="1"/>
            <a:r>
              <a:rPr lang="en-US" altLang="en-US" sz="2400" dirty="0"/>
              <a:t>400 for </a:t>
            </a:r>
            <a:r>
              <a:rPr lang="en-US" altLang="en-US" sz="2400" dirty="0" smtClean="0"/>
              <a:t>training – okay to test curve fits</a:t>
            </a:r>
            <a:endParaRPr lang="en-US" altLang="en-US" sz="2400" dirty="0"/>
          </a:p>
          <a:p>
            <a:pPr lvl="1"/>
            <a:r>
              <a:rPr lang="en-US" altLang="en-US" sz="2400" dirty="0"/>
              <a:t>1900 for national </a:t>
            </a:r>
            <a:r>
              <a:rPr lang="en-US" altLang="en-US" sz="2400" dirty="0" smtClean="0"/>
              <a:t>projection – must be selected in final file</a:t>
            </a:r>
            <a:endParaRPr lang="en-US" altLang="en-US" sz="2400" dirty="0"/>
          </a:p>
          <a:p>
            <a:r>
              <a:rPr lang="en-US" altLang="en-US" sz="2800" dirty="0" smtClean="0"/>
              <a:t>Number </a:t>
            </a:r>
            <a:r>
              <a:rPr lang="en-US" altLang="en-US" sz="2800" dirty="0"/>
              <a:t>of curves to resample</a:t>
            </a:r>
          </a:p>
          <a:p>
            <a:pPr lvl="1"/>
            <a:r>
              <a:rPr lang="en-US" altLang="en-US" sz="2400" dirty="0" smtClean="0"/>
              <a:t>Always </a:t>
            </a:r>
            <a:r>
              <a:rPr lang="en-US" altLang="en-US" sz="2400" dirty="0"/>
              <a:t>leave </a:t>
            </a:r>
            <a:r>
              <a:rPr lang="en-US" altLang="en-US" sz="2400" dirty="0" smtClean="0"/>
              <a:t>at 3000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6586913" y="1692965"/>
            <a:ext cx="3276600" cy="1638300"/>
            <a:chOff x="3912" y="1632"/>
            <a:chExt cx="2064" cy="1032"/>
          </a:xfrm>
        </p:grpSpPr>
        <p:pic>
          <p:nvPicPr>
            <p:cNvPr id="3175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" t="25789" r="72279" b="54869"/>
            <a:stretch>
              <a:fillRect/>
            </a:stretch>
          </p:blipFill>
          <p:spPr bwMode="auto">
            <a:xfrm>
              <a:off x="3912" y="1632"/>
              <a:ext cx="2064" cy="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3912" y="1632"/>
              <a:ext cx="2064" cy="1008"/>
            </a:xfrm>
            <a:prstGeom prst="rect">
              <a:avLst/>
            </a:prstGeom>
            <a:noFill/>
            <a:ln w="508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2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609600"/>
            <a:ext cx="9258300" cy="868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What to </a:t>
            </a:r>
            <a:r>
              <a:rPr lang="en-US" altLang="en-US" dirty="0" smtClean="0"/>
              <a:t>show in graph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6305550" cy="4525963"/>
          </a:xfrm>
        </p:spPr>
        <p:txBody>
          <a:bodyPr/>
          <a:lstStyle/>
          <a:p>
            <a:r>
              <a:rPr lang="en-US" altLang="en-US" sz="2400" dirty="0" smtClean="0"/>
              <a:t>Select all options to show in graph</a:t>
            </a:r>
            <a:endParaRPr lang="en-US" altLang="en-US" sz="2400" dirty="0"/>
          </a:p>
          <a:p>
            <a:pPr lvl="1"/>
            <a:r>
              <a:rPr lang="en-US" altLang="en-US" sz="2000" b="1" dirty="0"/>
              <a:t>Best fit</a:t>
            </a:r>
            <a:r>
              <a:rPr lang="en-US" altLang="en-US" sz="2000" dirty="0"/>
              <a:t> – the curve that mathematically </a:t>
            </a:r>
            <a:r>
              <a:rPr lang="en-US" altLang="en-US" sz="2000" dirty="0" smtClean="0"/>
              <a:t>fits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data best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Bounds</a:t>
            </a:r>
            <a:r>
              <a:rPr lang="en-US" altLang="en-US" sz="2000" dirty="0"/>
              <a:t> – 95% of your curves fall between the blue </a:t>
            </a:r>
            <a:r>
              <a:rPr lang="en-US" altLang="en-US" sz="2000" dirty="0" smtClean="0"/>
              <a:t>lines </a:t>
            </a:r>
          </a:p>
          <a:p>
            <a:pPr lvl="1"/>
            <a:r>
              <a:rPr lang="en-US" altLang="en-US" sz="2000" b="1" dirty="0" smtClean="0"/>
              <a:t>Curves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show the actual unique curves</a:t>
            </a:r>
          </a:p>
          <a:p>
            <a:pPr lvl="1"/>
            <a:r>
              <a:rPr lang="en-US" altLang="en-US" sz="2000" b="1" dirty="0"/>
              <a:t>Mean</a:t>
            </a:r>
            <a:r>
              <a:rPr lang="en-US" altLang="en-US" sz="2000" dirty="0"/>
              <a:t> – year-by-year means of all resampled curves</a:t>
            </a:r>
          </a:p>
          <a:p>
            <a:pPr lvl="1"/>
            <a:r>
              <a:rPr lang="en-US" altLang="en-US" sz="2000" b="1" dirty="0"/>
              <a:t>Median</a:t>
            </a:r>
            <a:r>
              <a:rPr lang="en-US" altLang="en-US" sz="2000" dirty="0"/>
              <a:t> – year-by-year medians</a:t>
            </a:r>
          </a:p>
          <a:p>
            <a:pPr lvl="1"/>
            <a:r>
              <a:rPr lang="en-US" altLang="en-US" sz="2000" b="1" dirty="0" err="1"/>
              <a:t>Surv</a:t>
            </a:r>
            <a:r>
              <a:rPr lang="en-US" altLang="en-US" sz="2000" b="1" dirty="0"/>
              <a:t> data</a:t>
            </a:r>
            <a:r>
              <a:rPr lang="en-US" altLang="en-US" sz="2000" dirty="0"/>
              <a:t> – your surveillance data</a:t>
            </a:r>
          </a:p>
          <a:p>
            <a:r>
              <a:rPr lang="en-US" altLang="en-US" sz="2400" dirty="0"/>
              <a:t>Surveys appear as red diamonds with 95% CIs shown (%HIV +/- 2 * SE)</a:t>
            </a:r>
          </a:p>
        </p:txBody>
      </p:sp>
      <p:grpSp>
        <p:nvGrpSpPr>
          <p:cNvPr id="32773" name="Group 1"/>
          <p:cNvGrpSpPr>
            <a:grpSpLocks/>
          </p:cNvGrpSpPr>
          <p:nvPr/>
        </p:nvGrpSpPr>
        <p:grpSpPr bwMode="auto">
          <a:xfrm>
            <a:off x="6943725" y="2420938"/>
            <a:ext cx="2703513" cy="1655762"/>
            <a:chOff x="6943700" y="2420888"/>
            <a:chExt cx="2703112" cy="1656184"/>
          </a:xfrm>
        </p:grpSpPr>
        <p:pic>
          <p:nvPicPr>
            <p:cNvPr id="3277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700" y="2420888"/>
              <a:ext cx="2703112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15"/>
            <p:cNvSpPr>
              <a:spLocks noChangeArrowheads="1"/>
            </p:cNvSpPr>
            <p:nvPr/>
          </p:nvSpPr>
          <p:spPr bwMode="auto">
            <a:xfrm>
              <a:off x="6943700" y="2435492"/>
              <a:ext cx="2703112" cy="164158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95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165225"/>
            <a:ext cx="5310187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92583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 clearer picture of what’s in the graph</a:t>
            </a:r>
          </a:p>
        </p:txBody>
      </p:sp>
      <p:grpSp>
        <p:nvGrpSpPr>
          <p:cNvPr id="33796" name="Group 9"/>
          <p:cNvGrpSpPr>
            <a:grpSpLocks/>
          </p:cNvGrpSpPr>
          <p:nvPr/>
        </p:nvGrpSpPr>
        <p:grpSpPr bwMode="auto">
          <a:xfrm>
            <a:off x="6872288" y="1828800"/>
            <a:ext cx="3311525" cy="4264025"/>
            <a:chOff x="4285" y="1152"/>
            <a:chExt cx="1824" cy="2208"/>
          </a:xfrm>
        </p:grpSpPr>
        <p:sp>
          <p:nvSpPr>
            <p:cNvPr id="33798" name="AutoShape 5"/>
            <p:cNvSpPr>
              <a:spLocks noChangeArrowheads="1"/>
            </p:cNvSpPr>
            <p:nvPr/>
          </p:nvSpPr>
          <p:spPr bwMode="auto">
            <a:xfrm>
              <a:off x="4285" y="1152"/>
              <a:ext cx="1824" cy="2208"/>
            </a:xfrm>
            <a:prstGeom prst="wedgeRectCallout">
              <a:avLst>
                <a:gd name="adj1" fmla="val -69347"/>
                <a:gd name="adj2" fmla="val -13856"/>
              </a:avLst>
            </a:prstGeom>
            <a:solidFill>
              <a:schemeClr val="accent1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cs typeface="Times New Roman" pitchFamily="18" charset="0"/>
                </a:rPr>
                <a:t>Graph with:</a:t>
              </a:r>
            </a:p>
            <a:p>
              <a:pPr algn="ctr" eaLnBrk="1" hangingPunct="1"/>
              <a:endParaRPr lang="en-US" altLang="en-US" sz="1600" dirty="0">
                <a:solidFill>
                  <a:srgbClr val="009900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009900"/>
                  </a:solidFill>
                  <a:cs typeface="Times New Roman" pitchFamily="18" charset="0"/>
                </a:rPr>
                <a:t>    Surveillance data</a:t>
              </a:r>
            </a:p>
            <a:p>
              <a:pPr eaLnBrk="1" hangingPunct="1"/>
              <a:endParaRPr lang="en-US" altLang="en-US" sz="1600" dirty="0">
                <a:solidFill>
                  <a:schemeClr val="bg2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chemeClr val="bg2"/>
                  </a:solidFill>
                  <a:cs typeface="Times New Roman" pitchFamily="18" charset="0"/>
                </a:rPr>
                <a:t>    Unique curves (light gray)</a:t>
              </a:r>
            </a:p>
            <a:p>
              <a:pPr eaLnBrk="1" hangingPunct="1"/>
              <a:endParaRPr lang="en-US" altLang="en-US" sz="1600" dirty="0">
                <a:solidFill>
                  <a:srgbClr val="0000FF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0000FF"/>
                  </a:solidFill>
                  <a:cs typeface="Times New Roman" pitchFamily="18" charset="0"/>
                </a:rPr>
                <a:t>    95% CI Bounds (dashed lines)</a:t>
              </a:r>
            </a:p>
            <a:p>
              <a:pPr eaLnBrk="1" hangingPunct="1"/>
              <a:endParaRPr lang="en-US" altLang="en-US" sz="1600" dirty="0">
                <a:solidFill>
                  <a:srgbClr val="E93E35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E93E35"/>
                  </a:solidFill>
                  <a:cs typeface="Times New Roman" pitchFamily="18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cs typeface="Times New Roman" pitchFamily="18" charset="0"/>
                </a:rPr>
                <a:t>Bayesian median (red with +) </a:t>
              </a:r>
            </a:p>
            <a:p>
              <a:pPr eaLnBrk="1" hangingPunct="1"/>
              <a:endParaRPr lang="en-US" altLang="en-US" sz="160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chemeClr val="accent2"/>
                  </a:solidFill>
                  <a:cs typeface="Times New Roman" pitchFamily="18" charset="0"/>
                </a:rPr>
                <a:t>    Mean (blue with    )</a:t>
              </a:r>
            </a:p>
            <a:p>
              <a:pPr eaLnBrk="1" hangingPunct="1"/>
              <a:endParaRPr lang="en-US" altLang="en-US" sz="1600" dirty="0"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cs typeface="Times New Roman" pitchFamily="18" charset="0"/>
                </a:rPr>
                <a:t>    Best fit (cyan/light blue)</a:t>
              </a:r>
            </a:p>
            <a:p>
              <a:pPr eaLnBrk="1" hangingPunct="1"/>
              <a:endParaRPr lang="en-US" altLang="en-US" sz="1600" dirty="0">
                <a:cs typeface="Times New Roman" pitchFamily="18" charset="0"/>
              </a:endParaRPr>
            </a:p>
            <a:p>
              <a:pPr eaLnBrk="1" hangingPunct="1"/>
              <a:r>
                <a:rPr lang="en-US" altLang="en-US" sz="1600" dirty="0">
                  <a:cs typeface="Times New Roman" pitchFamily="18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cs typeface="Times New Roman" pitchFamily="18" charset="0"/>
                </a:rPr>
                <a:t>Surveys (red diamonds with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cs typeface="Times New Roman" pitchFamily="18" charset="0"/>
                </a:rPr>
                <a:t>          95% CI  (+/- 2 * SE)</a:t>
              </a:r>
            </a:p>
            <a:p>
              <a:pPr eaLnBrk="1" hangingPunct="1"/>
              <a:endParaRPr lang="en-US" altLang="en-US" sz="1600" dirty="0">
                <a:cs typeface="Times New Roman" pitchFamily="18" charset="0"/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5304" y="2492"/>
              <a:ext cx="52" cy="48"/>
            </a:xfrm>
            <a:prstGeom prst="rect">
              <a:avLst/>
            </a:prstGeom>
            <a:noFill/>
            <a:ln w="158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68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86" y="1354761"/>
            <a:ext cx="1800785" cy="4738535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92583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Adjusting the models – Model parameters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668655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Model parameters</a:t>
            </a:r>
          </a:p>
          <a:p>
            <a:pPr lvl="1">
              <a:defRPr/>
            </a:pPr>
            <a:r>
              <a:rPr lang="en-US" dirty="0"/>
              <a:t>Allows for a change in model parameter values from which initial samples are constructed</a:t>
            </a:r>
          </a:p>
          <a:p>
            <a:pPr lvl="1">
              <a:defRPr/>
            </a:pPr>
            <a:r>
              <a:rPr lang="en-US" sz="2400" dirty="0" smtClean="0"/>
              <a:t>Different </a:t>
            </a:r>
            <a:r>
              <a:rPr lang="en-US" sz="2400" dirty="0"/>
              <a:t>for </a:t>
            </a:r>
            <a:r>
              <a:rPr lang="en-US" sz="2400" dirty="0" smtClean="0"/>
              <a:t>R-Spline</a:t>
            </a:r>
            <a:r>
              <a:rPr lang="en-US" sz="2400" dirty="0"/>
              <a:t>, </a:t>
            </a:r>
            <a:r>
              <a:rPr lang="en-US" sz="2400" dirty="0" smtClean="0"/>
              <a:t>R-trend and EPP Classic (next </a:t>
            </a:r>
            <a:r>
              <a:rPr lang="en-US" sz="2400" dirty="0"/>
              <a:t>slides</a:t>
            </a:r>
            <a:r>
              <a:rPr lang="en-US" sz="2400" dirty="0" smtClean="0"/>
              <a:t>)</a:t>
            </a:r>
          </a:p>
          <a:p>
            <a:pPr lvl="1">
              <a:defRPr/>
            </a:pPr>
            <a:r>
              <a:rPr lang="en-US" dirty="0"/>
              <a:t>Generally only for advanced users who understand the models well, except for a few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593857" y="5445224"/>
            <a:ext cx="1942131" cy="3603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48" y="1062959"/>
            <a:ext cx="3899638" cy="5600444"/>
          </a:xfrm>
          <a:prstGeom prst="rect">
            <a:avLst/>
          </a:prstGeom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parameters – R-Spline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4773613" cy="4525963"/>
          </a:xfrm>
        </p:spPr>
        <p:txBody>
          <a:bodyPr/>
          <a:lstStyle/>
          <a:p>
            <a:r>
              <a:rPr lang="en-US" altLang="en-US" dirty="0"/>
              <a:t>Things you might want to change:</a:t>
            </a:r>
          </a:p>
          <a:p>
            <a:pPr lvl="1"/>
            <a:r>
              <a:rPr lang="en-US" altLang="en-US" dirty="0"/>
              <a:t>Epidemic start year (t0</a:t>
            </a:r>
            <a:r>
              <a:rPr lang="en-US" altLang="en-US" dirty="0" smtClean="0"/>
              <a:t>) to about 5 years before the first data point</a:t>
            </a:r>
          </a:p>
          <a:p>
            <a:pPr lvl="1"/>
            <a:r>
              <a:rPr lang="en-US" altLang="en-US" dirty="0" smtClean="0"/>
              <a:t>Normally </a:t>
            </a:r>
            <a:r>
              <a:rPr lang="en-US" altLang="en-US" dirty="0"/>
              <a:t>set for your country from a database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698648" y="2132856"/>
            <a:ext cx="4032250" cy="2873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93712" y="304800"/>
            <a:ext cx="9258300" cy="792163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Part 4: Fitting incidence and prevalence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95300" y="1524000"/>
            <a:ext cx="2286000" cy="9144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Demographic Data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95300" y="2667000"/>
            <a:ext cx="2286000" cy="9144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Program Statistics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95300" y="3810000"/>
            <a:ext cx="2286000" cy="9144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Epidemic Patterns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495300" y="4953000"/>
            <a:ext cx="2286000" cy="9144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Surveillance and Survey Data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848100" y="1600200"/>
            <a:ext cx="2895600" cy="2971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Demographic and </a:t>
            </a:r>
            <a:r>
              <a:rPr lang="en-US" u="sng" dirty="0">
                <a:solidFill>
                  <a:schemeClr val="tx1"/>
                </a:solidFill>
              </a:rPr>
              <a:t>Epidemic Calculations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Mother-to-child transmission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 Child model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Adult model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152900" y="4953000"/>
            <a:ext cx="22860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Prevalence / incidence trend</a:t>
            </a:r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2781300" y="5410200"/>
            <a:ext cx="1371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781300" y="31242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14700" y="1981200"/>
            <a:ext cx="0" cy="3429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2781300" y="19812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81300" y="43434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10" idx="2"/>
          </p:cNvCxnSpPr>
          <p:nvPr/>
        </p:nvCxnSpPr>
        <p:spPr>
          <a:xfrm rot="5400000" flipH="1" flipV="1">
            <a:off x="5105401" y="4762500"/>
            <a:ext cx="381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7353300" y="1676400"/>
            <a:ext cx="2667000" cy="2971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>
                <a:solidFill>
                  <a:schemeClr val="tx1"/>
                </a:solidFill>
              </a:rPr>
              <a:t>Results</a:t>
            </a: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Number HIV+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New </a:t>
            </a:r>
            <a:r>
              <a:rPr lang="en-US" sz="2000" dirty="0">
                <a:solidFill>
                  <a:schemeClr val="tx1"/>
                </a:solidFill>
              </a:rPr>
              <a:t>Infections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AIDS </a:t>
            </a:r>
            <a:r>
              <a:rPr lang="en-US" sz="2000" dirty="0">
                <a:solidFill>
                  <a:schemeClr val="tx1"/>
                </a:solidFill>
              </a:rPr>
              <a:t>deaths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Need </a:t>
            </a: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smtClean="0">
                <a:solidFill>
                  <a:schemeClr val="tx1"/>
                </a:solidFill>
              </a:rPr>
              <a:t>PMTCT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Orphans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43700" y="32004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802683" y="4573587"/>
            <a:ext cx="298326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parameters – R-Trend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4052888" cy="4525963"/>
          </a:xfrm>
        </p:spPr>
        <p:txBody>
          <a:bodyPr/>
          <a:lstStyle/>
          <a:p>
            <a:r>
              <a:rPr lang="en-US" altLang="en-US" sz="2800" dirty="0"/>
              <a:t>Things you might want to change: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t0 low</a:t>
            </a:r>
            <a:r>
              <a:rPr lang="en-US" altLang="en-US" sz="2400" dirty="0"/>
              <a:t>: earliest start year possible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t0 high</a:t>
            </a:r>
            <a:r>
              <a:rPr lang="en-US" altLang="en-US" sz="2400" dirty="0"/>
              <a:t>: latest start year possible</a:t>
            </a:r>
          </a:p>
          <a:p>
            <a:r>
              <a:rPr lang="en-US" altLang="en-US" sz="2800" dirty="0"/>
              <a:t>Especially </a:t>
            </a:r>
            <a:r>
              <a:rPr lang="en-US" altLang="en-US" sz="2800" dirty="0" smtClean="0"/>
              <a:t>useful to adjust for </a:t>
            </a:r>
            <a:r>
              <a:rPr lang="en-US" altLang="en-US" sz="2800" dirty="0"/>
              <a:t>later starting concentrated epidemics (e.g. Eastern Europe)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28" y="1214301"/>
            <a:ext cx="3211678" cy="48678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6137271" y="1916832"/>
            <a:ext cx="3528392" cy="2873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86" y="1167606"/>
            <a:ext cx="3952875" cy="5391150"/>
          </a:xfrm>
          <a:prstGeom prst="rect">
            <a:avLst/>
          </a:prstGeom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parameters – EPP Classic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4484688" cy="4525963"/>
          </a:xfrm>
        </p:spPr>
        <p:txBody>
          <a:bodyPr/>
          <a:lstStyle/>
          <a:p>
            <a:r>
              <a:rPr lang="en-US" altLang="en-US" sz="2800"/>
              <a:t>Things you might want to change:</a:t>
            </a:r>
          </a:p>
          <a:p>
            <a:pPr lvl="1"/>
            <a:r>
              <a:rPr lang="en-US" altLang="en-US" sz="2400">
                <a:solidFill>
                  <a:srgbClr val="C00000"/>
                </a:solidFill>
              </a:rPr>
              <a:t>year1 </a:t>
            </a:r>
            <a:r>
              <a:rPr lang="en-US" altLang="en-US" sz="2400"/>
              <a:t>&lt; t0 &lt; </a:t>
            </a:r>
            <a:r>
              <a:rPr lang="en-US" altLang="en-US" sz="2400">
                <a:solidFill>
                  <a:srgbClr val="C00000"/>
                </a:solidFill>
              </a:rPr>
              <a:t>year2</a:t>
            </a:r>
          </a:p>
          <a:p>
            <a:pPr lvl="1"/>
            <a:r>
              <a:rPr lang="en-US" altLang="en-US" sz="2400"/>
              <a:t>High and low limits on the epidemic start year</a:t>
            </a:r>
          </a:p>
          <a:p>
            <a:r>
              <a:rPr lang="en-US" altLang="en-US" sz="2800"/>
              <a:t>Especially true for later starting concentrated epidemics (e.g. Eastern Europe)</a:t>
            </a:r>
          </a:p>
          <a:p>
            <a:endParaRPr lang="en-US" alt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5658810" y="2420888"/>
            <a:ext cx="4086225" cy="28892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>
          <a:xfrm>
            <a:off x="750888" y="115888"/>
            <a:ext cx="9258300" cy="1143000"/>
          </a:xfrm>
        </p:spPr>
        <p:txBody>
          <a:bodyPr/>
          <a:lstStyle/>
          <a:p>
            <a:r>
              <a:rPr lang="en-US" altLang="en-US" b="1" dirty="0"/>
              <a:t>EPP can use more than one processor</a:t>
            </a:r>
          </a:p>
        </p:txBody>
      </p:sp>
      <p:sp>
        <p:nvSpPr>
          <p:cNvPr id="39939" name="Content Placeholder 1"/>
          <p:cNvSpPr>
            <a:spLocks noGrp="1"/>
          </p:cNvSpPr>
          <p:nvPr>
            <p:ph sz="half" idx="1"/>
          </p:nvPr>
        </p:nvSpPr>
        <p:spPr>
          <a:xfrm>
            <a:off x="520700" y="1196975"/>
            <a:ext cx="4552950" cy="4525963"/>
          </a:xfrm>
        </p:spPr>
        <p:txBody>
          <a:bodyPr/>
          <a:lstStyle/>
          <a:p>
            <a:r>
              <a:rPr lang="en-US" altLang="en-US" dirty="0"/>
              <a:t>Most new computer have 2 to 4 processors built-in</a:t>
            </a:r>
          </a:p>
          <a:p>
            <a:r>
              <a:rPr lang="en-US" altLang="en-US" dirty="0"/>
              <a:t>To speed fitting, EPP can use them</a:t>
            </a:r>
          </a:p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A1CEC1-F9CD-4D31-B50F-A18E666033A6}" type="slidenum">
              <a:rPr lang="en-GB" altLang="en-US" sz="1400" smtClean="0"/>
              <a:pPr eaLnBrk="1" hangingPunct="1"/>
              <a:t>22</a:t>
            </a:fld>
            <a:r>
              <a:rPr lang="en-GB" altLang="en-US" sz="1400" dirty="0"/>
              <a:t> </a:t>
            </a:r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5791200" y="1125538"/>
            <a:ext cx="4032250" cy="5103812"/>
            <a:chOff x="5729103" y="1124744"/>
            <a:chExt cx="4032448" cy="5104240"/>
          </a:xfrm>
        </p:grpSpPr>
        <p:pic>
          <p:nvPicPr>
            <p:cNvPr id="399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495" y="1124744"/>
              <a:ext cx="3907509" cy="5104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ounded Rectangle 10"/>
            <p:cNvSpPr/>
            <p:nvPr/>
          </p:nvSpPr>
          <p:spPr bwMode="auto">
            <a:xfrm>
              <a:off x="5729103" y="5085888"/>
              <a:ext cx="4032448" cy="50328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52400" y="3213100"/>
            <a:ext cx="4967288" cy="2744788"/>
            <a:chOff x="151673" y="3233961"/>
            <a:chExt cx="4967783" cy="2745596"/>
          </a:xfrm>
        </p:grpSpPr>
        <p:grpSp>
          <p:nvGrpSpPr>
            <p:cNvPr id="39945" name="Group 3"/>
            <p:cNvGrpSpPr>
              <a:grpSpLocks/>
            </p:cNvGrpSpPr>
            <p:nvPr/>
          </p:nvGrpSpPr>
          <p:grpSpPr bwMode="auto">
            <a:xfrm>
              <a:off x="151673" y="3233961"/>
              <a:ext cx="4967783" cy="2427287"/>
              <a:chOff x="151673" y="3284984"/>
              <a:chExt cx="4967783" cy="2427287"/>
            </a:xfrm>
          </p:grpSpPr>
          <p:pic>
            <p:nvPicPr>
              <p:cNvPr id="3994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031" y="3284984"/>
                <a:ext cx="4543425" cy="2427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948" name="TextBox 1"/>
              <p:cNvSpPr txBox="1">
                <a:spLocks noChangeArrowheads="1"/>
              </p:cNvSpPr>
              <p:nvPr/>
            </p:nvSpPr>
            <p:spPr bwMode="auto">
              <a:xfrm rot="-5400000">
                <a:off x="-848152" y="4313961"/>
                <a:ext cx="23689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Time to run (minutes)</a:t>
                </a:r>
              </a:p>
            </p:txBody>
          </p:sp>
        </p:grpSp>
        <p:sp>
          <p:nvSpPr>
            <p:cNvPr id="39946" name="TextBox 2"/>
            <p:cNvSpPr txBox="1">
              <a:spLocks noChangeArrowheads="1"/>
            </p:cNvSpPr>
            <p:nvPr/>
          </p:nvSpPr>
          <p:spPr bwMode="auto">
            <a:xfrm>
              <a:off x="751012" y="5610225"/>
              <a:ext cx="43140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Number threads (4 processor machine)</a:t>
              </a:r>
            </a:p>
          </p:txBody>
        </p:sp>
      </p:grp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2273300" y="5961063"/>
            <a:ext cx="5249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Controls number used – set to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2 * number of processors (i.e., 4 for most laptops)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24438" y="5445125"/>
            <a:ext cx="655637" cy="515938"/>
          </a:xfrm>
          <a:prstGeom prst="straightConnector1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6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Prevalence conditions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4124325" cy="4525963"/>
          </a:xfrm>
        </p:spPr>
        <p:txBody>
          <a:bodyPr/>
          <a:lstStyle/>
          <a:p>
            <a:r>
              <a:rPr lang="en-US" altLang="en-US" sz="2400"/>
              <a:t>Common to all models</a:t>
            </a:r>
          </a:p>
          <a:p>
            <a:r>
              <a:rPr lang="en-US" altLang="en-US" sz="2400"/>
              <a:t>One feature we do expect users to use if there are unrealistic curve sets</a:t>
            </a:r>
          </a:p>
          <a:p>
            <a:r>
              <a:rPr lang="en-US" altLang="en-US" sz="2400"/>
              <a:t>Necessary, especially in sparse data concentrated epidemics with unrealistic early rising epidemics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1482"/>
          <a:stretch>
            <a:fillRect/>
          </a:stretch>
        </p:blipFill>
        <p:spPr bwMode="auto">
          <a:xfrm>
            <a:off x="4849813" y="2528888"/>
            <a:ext cx="5089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21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prevalence conditions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90525" y="1196975"/>
            <a:ext cx="9258300" cy="4525963"/>
          </a:xfrm>
        </p:spPr>
        <p:txBody>
          <a:bodyPr/>
          <a:lstStyle/>
          <a:p>
            <a:r>
              <a:rPr lang="en-US" altLang="en-US" sz="2800" dirty="0"/>
              <a:t>Prevalence conditions eliminate unrealistic curve sets - seen with sparse data or when all data is in later years</a:t>
            </a:r>
          </a:p>
        </p:txBody>
      </p:sp>
      <p:sp>
        <p:nvSpPr>
          <p:cNvPr id="41988" name="Rectangle 13"/>
          <p:cNvSpPr>
            <a:spLocks noChangeArrowheads="1"/>
          </p:cNvSpPr>
          <p:nvPr/>
        </p:nvSpPr>
        <p:spPr bwMode="auto">
          <a:xfrm>
            <a:off x="7591425" y="2781300"/>
            <a:ext cx="15811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Clearly unrealistic sets of curves in 1970s to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late 1980s</a:t>
            </a:r>
          </a:p>
        </p:txBody>
      </p:sp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205038"/>
            <a:ext cx="65516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487738" y="3141663"/>
            <a:ext cx="4103687" cy="158273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9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we take a close up by rescaling graph</a:t>
            </a:r>
          </a:p>
        </p:txBody>
      </p:sp>
      <p:sp>
        <p:nvSpPr>
          <p:cNvPr id="43011" name="Rectangle 13"/>
          <p:cNvSpPr>
            <a:spLocks noChangeArrowheads="1"/>
          </p:cNvSpPr>
          <p:nvPr/>
        </p:nvSpPr>
        <p:spPr bwMode="auto">
          <a:xfrm>
            <a:off x="7304088" y="1700213"/>
            <a:ext cx="2735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Can see that these unrealistic curves are driving up the median curve. This is problematic when using the median as “the” fit.</a:t>
            </a: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12875"/>
            <a:ext cx="5761037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343275" y="3224213"/>
            <a:ext cx="3960813" cy="56515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4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thing, try later start years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90525" y="1268413"/>
            <a:ext cx="9258300" cy="4525962"/>
          </a:xfrm>
        </p:spPr>
        <p:txBody>
          <a:bodyPr/>
          <a:lstStyle/>
          <a:p>
            <a:r>
              <a:rPr lang="en-US" altLang="en-US" sz="2800"/>
              <a:t>Under Advanced Options for EPP Classic, set start year range to 1980 to 1995</a:t>
            </a:r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174625" y="4332288"/>
            <a:ext cx="27352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That got rid of the early stragglers, but still mid to late 1980 problem curves.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24"/>
          <a:stretch>
            <a:fillRect/>
          </a:stretch>
        </p:blipFill>
        <p:spPr bwMode="auto">
          <a:xfrm>
            <a:off x="174625" y="2420938"/>
            <a:ext cx="32940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208213"/>
            <a:ext cx="6419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909888" y="4724400"/>
            <a:ext cx="3911600" cy="5762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1125538"/>
            <a:ext cx="5472112" cy="509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Looking more closely</a:t>
            </a:r>
          </a:p>
        </p:txBody>
      </p:sp>
      <p:sp>
        <p:nvSpPr>
          <p:cNvPr id="45060" name="Rectangle 13"/>
          <p:cNvSpPr>
            <a:spLocks noChangeArrowheads="1"/>
          </p:cNvSpPr>
          <p:nvPr/>
        </p:nvSpPr>
        <p:spPr bwMode="auto">
          <a:xfrm>
            <a:off x="463550" y="1557338"/>
            <a:ext cx="27352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Looking at this we see a cluster coming up too quickly in 1985</a:t>
            </a:r>
            <a:endParaRPr lang="en-US" altLang="en-US" sz="24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7013" y="2852738"/>
            <a:ext cx="3889375" cy="10080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63550" y="4941888"/>
            <a:ext cx="27352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Main cluster, which looks reasonable epidemiologically is down here</a:t>
            </a:r>
            <a:endParaRPr lang="en-US" sz="2400" dirty="0">
              <a:solidFill>
                <a:schemeClr val="accent1">
                  <a:lumMod val="2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11475" y="4941888"/>
            <a:ext cx="4608513" cy="627062"/>
          </a:xfrm>
          <a:prstGeom prst="straightConnector1">
            <a:avLst/>
          </a:prstGeom>
          <a:ln w="53975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42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039938"/>
            <a:ext cx="3887787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85963"/>
            <a:ext cx="3890962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Now try applying prevalence conditions</a:t>
            </a:r>
          </a:p>
        </p:txBody>
      </p:sp>
      <p:sp>
        <p:nvSpPr>
          <p:cNvPr id="46085" name="Rectangle 13"/>
          <p:cNvSpPr>
            <a:spLocks noChangeArrowheads="1"/>
          </p:cNvSpPr>
          <p:nvPr/>
        </p:nvSpPr>
        <p:spPr bwMode="auto">
          <a:xfrm>
            <a:off x="5648325" y="2205038"/>
            <a:ext cx="27352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And one more time to get rid of this group</a:t>
            </a:r>
            <a:endParaRPr lang="en-US" altLang="en-US" sz="200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78088" y="2852738"/>
            <a:ext cx="3889375" cy="129698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96988"/>
            <a:ext cx="34353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296988"/>
            <a:ext cx="34274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83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prevalence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R-Trend </a:t>
            </a:r>
            <a:r>
              <a:rPr lang="en-US" sz="2400" dirty="0"/>
              <a:t>or EPP </a:t>
            </a:r>
            <a:r>
              <a:rPr lang="en-US" sz="2400" dirty="0" smtClean="0"/>
              <a:t>Classic is used, make </a:t>
            </a:r>
            <a:r>
              <a:rPr lang="en-US" sz="2400" dirty="0"/>
              <a:t>sure the start year covers full range of possible start years </a:t>
            </a:r>
            <a:r>
              <a:rPr lang="en-US" sz="2400" dirty="0" smtClean="0"/>
              <a:t>(</a:t>
            </a:r>
            <a:r>
              <a:rPr lang="en-US" sz="2400" dirty="0" err="1" smtClean="0"/>
              <a:t>e.g</a:t>
            </a:r>
            <a:r>
              <a:rPr lang="en-US" sz="2400" dirty="0" smtClean="0"/>
              <a:t>, 5 </a:t>
            </a:r>
            <a:r>
              <a:rPr lang="en-US" sz="2400" dirty="0"/>
              <a:t>years before first data point to 5 years after that </a:t>
            </a:r>
            <a:r>
              <a:rPr lang="en-US" sz="2400" dirty="0" smtClean="0"/>
              <a:t>point)</a:t>
            </a:r>
            <a:endParaRPr lang="en-US" sz="2400" dirty="0"/>
          </a:p>
          <a:p>
            <a:pPr lvl="0"/>
            <a:r>
              <a:rPr lang="en-US" sz="2400" dirty="0"/>
              <a:t>Before applying any prevalence conditions run the model without any </a:t>
            </a:r>
            <a:r>
              <a:rPr lang="en-US" sz="2400" dirty="0" smtClean="0"/>
              <a:t>constraints then examine results for unrealistic curves</a:t>
            </a:r>
          </a:p>
          <a:p>
            <a:pPr lvl="0"/>
            <a:r>
              <a:rPr lang="en-US" sz="2400" dirty="0" smtClean="0"/>
              <a:t>Limit </a:t>
            </a:r>
            <a:r>
              <a:rPr lang="en-US" sz="2400" dirty="0"/>
              <a:t>the number of prevalence conditions to the minimum number needed to eliminate unrealistic </a:t>
            </a:r>
            <a:r>
              <a:rPr lang="en-US" sz="2400" dirty="0" smtClean="0"/>
              <a:t>curves. Too </a:t>
            </a:r>
            <a:r>
              <a:rPr lang="en-US" sz="2400" dirty="0"/>
              <a:t>many conditions </a:t>
            </a:r>
            <a:r>
              <a:rPr lang="en-US" sz="2400" dirty="0" smtClean="0"/>
              <a:t>constrains </a:t>
            </a:r>
            <a:r>
              <a:rPr lang="en-US" sz="2400" dirty="0"/>
              <a:t>legitimate </a:t>
            </a:r>
            <a:r>
              <a:rPr lang="en-US" sz="2400" dirty="0" smtClean="0"/>
              <a:t>fits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92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What’s new for curve </a:t>
            </a:r>
            <a:r>
              <a:rPr lang="en-US" altLang="en-US" sz="3200" dirty="0"/>
              <a:t>fitting </a:t>
            </a:r>
            <a:r>
              <a:rPr lang="en-US" altLang="en-US" dirty="0" smtClean="0"/>
              <a:t>and</a:t>
            </a:r>
            <a:r>
              <a:rPr lang="en-US" altLang="en-US" sz="3200" dirty="0" smtClean="0"/>
              <a:t> calibration </a:t>
            </a:r>
            <a:br>
              <a:rPr lang="en-US" altLang="en-US" sz="3200" dirty="0" smtClean="0"/>
            </a:br>
            <a:r>
              <a:rPr lang="en-US" altLang="en-US" sz="3200" dirty="0" smtClean="0"/>
              <a:t>in concentrated epidemics</a:t>
            </a:r>
            <a:endParaRPr lang="en-US" altLang="en-US" sz="32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ANC-RT testing data is now included in the 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Variance inflation is included to better represent uncertainty in </a:t>
            </a:r>
            <a:r>
              <a:rPr lang="en-US" altLang="en-US" dirty="0" smtClean="0"/>
              <a:t>results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319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prevalence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Do not set lower constraints and higher constraints in the same </a:t>
            </a:r>
            <a:r>
              <a:rPr lang="en-US" sz="2400" dirty="0" smtClean="0"/>
              <a:t>year - constrains </a:t>
            </a:r>
            <a:r>
              <a:rPr lang="en-US" sz="2400" dirty="0"/>
              <a:t>uncertainty and </a:t>
            </a:r>
            <a:r>
              <a:rPr lang="en-US" sz="2400" dirty="0" smtClean="0"/>
              <a:t>may prevent </a:t>
            </a:r>
            <a:r>
              <a:rPr lang="en-US" sz="2400" dirty="0"/>
              <a:t>good fits</a:t>
            </a:r>
          </a:p>
          <a:p>
            <a:pPr lvl="0"/>
            <a:r>
              <a:rPr lang="en-US" sz="2400" dirty="0"/>
              <a:t>Avoid setting constraints close to years in which data are available (within 3-5 years) if possible</a:t>
            </a:r>
          </a:p>
          <a:p>
            <a:pPr lvl="1"/>
            <a:r>
              <a:rPr lang="en-US" sz="2000" dirty="0"/>
              <a:t>If you do set them in data years set them very wide (e.g., at 80-90% prevalence or 5-10 times maximum observed HIV</a:t>
            </a:r>
          </a:p>
          <a:p>
            <a:pPr lvl="0"/>
            <a:r>
              <a:rPr lang="en-US" sz="2400" dirty="0"/>
              <a:t>Look at the resulting fit relative to the data in deciding if the fit is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32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84313"/>
            <a:ext cx="6919912" cy="457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55638"/>
            <a:ext cx="9258300" cy="9445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Next, we need to calibrate our curves</a:t>
            </a:r>
          </a:p>
        </p:txBody>
      </p:sp>
      <p:sp>
        <p:nvSpPr>
          <p:cNvPr id="49155" name="TextBox 14"/>
          <p:cNvSpPr txBox="1">
            <a:spLocks noChangeArrowheads="1"/>
          </p:cNvSpPr>
          <p:nvPr/>
        </p:nvSpPr>
        <p:spPr bwMode="auto">
          <a:xfrm>
            <a:off x="7734300" y="1752600"/>
            <a:ext cx="2057400" cy="150336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The Calibration Page – make final adjustments before generating national results</a:t>
            </a: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66700" y="617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42691-29AC-4A1C-AA43-2E9DA60E4AC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9158" name="TextBox 14"/>
          <p:cNvSpPr txBox="1">
            <a:spLocks noChangeArrowheads="1"/>
          </p:cNvSpPr>
          <p:nvPr/>
        </p:nvSpPr>
        <p:spPr bwMode="auto">
          <a:xfrm>
            <a:off x="7734300" y="3403600"/>
            <a:ext cx="2057400" cy="1754188"/>
          </a:xfrm>
          <a:prstGeom prst="rect">
            <a:avLst/>
          </a:prstGeom>
          <a:solidFill>
            <a:srgbClr val="FFE697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In Concentrated Epidemics, if you want to calibrate your data, this is the place to do it (after the fitting)</a:t>
            </a:r>
          </a:p>
        </p:txBody>
      </p:sp>
      <p:sp>
        <p:nvSpPr>
          <p:cNvPr id="49159" name="TextBox 14"/>
          <p:cNvSpPr txBox="1">
            <a:spLocks noChangeArrowheads="1"/>
          </p:cNvSpPr>
          <p:nvPr/>
        </p:nvSpPr>
        <p:spPr bwMode="auto">
          <a:xfrm>
            <a:off x="5072063" y="2997200"/>
            <a:ext cx="2057400" cy="9223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Results of each calibration shown in the graph</a:t>
            </a:r>
          </a:p>
        </p:txBody>
      </p:sp>
    </p:spTree>
    <p:extLst>
      <p:ext uri="{BB962C8B-B14F-4D97-AF65-F5344CB8AC3E}">
        <p14:creationId xmlns:p14="http://schemas.microsoft.com/office/powerpoint/2010/main" val="233960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88913"/>
            <a:ext cx="9258300" cy="91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Calibration Page has 6 options: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052513"/>
            <a:ext cx="92583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Use modeling results as they are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Adjust results taking into account all surveys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Adjusts best fit curve to average of surveys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Adjust to result of last survey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Adjusts best fit curve to go exactly through last survey value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Adjust the prevalence to a value of ___ in year ____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Let’s the user set the level and year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Scale the results up or down by a factor of _____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Multiplies all values by the amount specified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Remove all calibrations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Returns you to the raw model, undoing any fitting adjustments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19100" y="617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4BF6F8-0FF4-4314-8FE4-A15FF6C12710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01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</a:t>
            </a:r>
            <a:r>
              <a:rPr lang="en-US" dirty="0"/>
              <a:t>Calibrations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2"/>
            <a:ext cx="3621038" cy="4525963"/>
          </a:xfrm>
        </p:spPr>
        <p:txBody>
          <a:bodyPr/>
          <a:lstStyle/>
          <a:p>
            <a:r>
              <a:rPr lang="en-US" sz="2400" dirty="0"/>
              <a:t>When EPP starts it records the current calibrations</a:t>
            </a:r>
          </a:p>
          <a:p>
            <a:r>
              <a:rPr lang="en-US" sz="2400" dirty="0"/>
              <a:t>If you refit, the calibration is reset to “Use the modeling results as they are”</a:t>
            </a:r>
          </a:p>
          <a:p>
            <a:r>
              <a:rPr lang="en-US" sz="2400" dirty="0"/>
              <a:t>This button restores the calibrations that existed at startup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51612" y="1556792"/>
            <a:ext cx="3129461" cy="4238666"/>
            <a:chOff x="6439644" y="1556792"/>
            <a:chExt cx="3129461" cy="423866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1" t="22091"/>
            <a:stretch/>
          </p:blipFill>
          <p:spPr bwMode="auto">
            <a:xfrm>
              <a:off x="6439644" y="1556792"/>
              <a:ext cx="3129461" cy="42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ounded Rectangle 4"/>
            <p:cNvSpPr/>
            <p:nvPr/>
          </p:nvSpPr>
          <p:spPr bwMode="auto">
            <a:xfrm>
              <a:off x="7735787" y="5157192"/>
              <a:ext cx="1833317" cy="432048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4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04813"/>
            <a:ext cx="92583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After calibrating, review your results</a:t>
            </a:r>
          </a:p>
        </p:txBody>
      </p:sp>
      <p:sp>
        <p:nvSpPr>
          <p:cNvPr id="54275" name="TextBox 14"/>
          <p:cNvSpPr txBox="1">
            <a:spLocks noChangeArrowheads="1"/>
          </p:cNvSpPr>
          <p:nvPr/>
        </p:nvSpPr>
        <p:spPr bwMode="auto">
          <a:xfrm>
            <a:off x="7505700" y="2133600"/>
            <a:ext cx="2590800" cy="17780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The EPP Fitting Results Page. Lets you look at: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Prevalence (# &amp; %)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Incidence (# &amp; %)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 smtClean="0"/>
              <a:t>Population</a:t>
            </a:r>
            <a:endParaRPr lang="en-US" altLang="en-US" dirty="0"/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495300" y="6172200"/>
            <a:ext cx="647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9E29F3C-25E3-4C44-87B5-4F1390464C63}" type="slidenum">
              <a:rPr lang="en-US" altLang="en-US" sz="1400"/>
              <a:pPr algn="r" eaLnBrk="1" hangingPunct="1"/>
              <a:t>34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229661"/>
            <a:ext cx="7228344" cy="47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85800"/>
            <a:ext cx="9258300" cy="792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Why is the Results Page here?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9258300" cy="4525963"/>
          </a:xfrm>
        </p:spPr>
        <p:txBody>
          <a:bodyPr/>
          <a:lstStyle/>
          <a:p>
            <a:r>
              <a:rPr lang="en-US" altLang="en-US" sz="2400"/>
              <a:t>To let you visualize your national results and see what is contributing to your overall epidemic</a:t>
            </a:r>
          </a:p>
          <a:p>
            <a:pPr lvl="1"/>
            <a:r>
              <a:rPr lang="en-US" altLang="en-US" sz="2000"/>
              <a:t>Look for outliers or strange curves</a:t>
            </a:r>
          </a:p>
          <a:p>
            <a:pPr lvl="1"/>
            <a:r>
              <a:rPr lang="en-US" altLang="en-US" sz="2000"/>
              <a:t>See if one group seems to be contributing too much to be reasonable</a:t>
            </a:r>
          </a:p>
          <a:p>
            <a:pPr lvl="1"/>
            <a:r>
              <a:rPr lang="en-US" altLang="en-US" sz="2000"/>
              <a:t>To understand what is creating a complex national trend</a:t>
            </a:r>
          </a:p>
          <a:p>
            <a:r>
              <a:rPr lang="en-US" altLang="en-US" sz="2400"/>
              <a:t>To let you generate your national incidence estimate and pass them to Spectrum</a:t>
            </a:r>
          </a:p>
          <a:p>
            <a:pPr lvl="1"/>
            <a:r>
              <a:rPr lang="en-US" altLang="en-US" sz="2000"/>
              <a:t>When you hit “Save results”, Spectrum reads in the incidence automatically</a:t>
            </a:r>
          </a:p>
          <a:p>
            <a:pPr lvl="1"/>
            <a:r>
              <a:rPr lang="en-US" altLang="en-US" sz="2000"/>
              <a:t>Spectrum then calculates a number of other HIV-related outcomes and program indicators</a:t>
            </a:r>
          </a:p>
        </p:txBody>
      </p:sp>
      <p:sp>
        <p:nvSpPr>
          <p:cNvPr id="57348" name="TextBox 14"/>
          <p:cNvSpPr txBox="1">
            <a:spLocks noChangeArrowheads="1"/>
          </p:cNvSpPr>
          <p:nvPr/>
        </p:nvSpPr>
        <p:spPr bwMode="auto">
          <a:xfrm>
            <a:off x="5753100" y="2338388"/>
            <a:ext cx="4419600" cy="40481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Take the time to go through it carefully.</a:t>
            </a:r>
          </a:p>
        </p:txBody>
      </p:sp>
      <p:sp>
        <p:nvSpPr>
          <p:cNvPr id="57349" name="TextBox 14"/>
          <p:cNvSpPr txBox="1">
            <a:spLocks noChangeArrowheads="1"/>
          </p:cNvSpPr>
          <p:nvPr/>
        </p:nvSpPr>
        <p:spPr bwMode="auto">
          <a:xfrm>
            <a:off x="5676900" y="5562600"/>
            <a:ext cx="4419600" cy="40481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You MUST click “Save results” </a:t>
            </a:r>
          </a:p>
        </p:txBody>
      </p:sp>
      <p:sp>
        <p:nvSpPr>
          <p:cNvPr id="57350" name="Slide Number Placeholder 3"/>
          <p:cNvSpPr txBox="1">
            <a:spLocks noGrp="1"/>
          </p:cNvSpPr>
          <p:nvPr/>
        </p:nvSpPr>
        <p:spPr bwMode="auto">
          <a:xfrm>
            <a:off x="495300" y="6172200"/>
            <a:ext cx="647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C165C4-5AE6-4A01-9908-581700F179CC}" type="slidenum">
              <a:rPr lang="en-US" altLang="en-US" sz="1400"/>
              <a:pPr algn="r" eaLnBrk="1" hangingPunct="1"/>
              <a:t>35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62755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Comparison and data checks</a:t>
            </a:r>
          </a:p>
        </p:txBody>
      </p:sp>
      <p:sp>
        <p:nvSpPr>
          <p:cNvPr id="5837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A00ADF-9B25-4497-918D-2A4D10FCBD60}" type="slidenum">
              <a:rPr lang="en-GB" altLang="en-US" sz="1400"/>
              <a:pPr eaLnBrk="1" hangingPunct="1"/>
              <a:t>36</a:t>
            </a:fld>
            <a:r>
              <a:rPr lang="en-GB" alt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935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743950" cy="4114800"/>
          </a:xfrm>
        </p:spPr>
        <p:txBody>
          <a:bodyPr/>
          <a:lstStyle/>
          <a:p>
            <a:r>
              <a:rPr lang="en-US" altLang="en-US" sz="2800"/>
              <a:t>One-button fitting leads to one-button fits</a:t>
            </a:r>
          </a:p>
          <a:p>
            <a:pPr lvl="1"/>
            <a:r>
              <a:rPr lang="en-US" altLang="en-US" sz="2400"/>
              <a:t>Users do not use prevalence conditions to remove epidemiologically unrealistic curves</a:t>
            </a:r>
          </a:p>
          <a:p>
            <a:pPr lvl="1"/>
            <a:r>
              <a:rPr lang="en-US" altLang="en-US" sz="2400"/>
              <a:t>Fits are unstable in low data situations</a:t>
            </a:r>
          </a:p>
          <a:p>
            <a:pPr lvl="2"/>
            <a:r>
              <a:rPr lang="en-US" altLang="en-US" sz="2000"/>
              <a:t>One or two additional points can totally change the conclusions</a:t>
            </a:r>
          </a:p>
          <a:p>
            <a:r>
              <a:rPr lang="en-US" altLang="en-US" sz="2800"/>
              <a:t>So you need to do two things</a:t>
            </a:r>
          </a:p>
          <a:p>
            <a:pPr lvl="1"/>
            <a:r>
              <a:rPr lang="en-US" altLang="en-US" sz="2400"/>
              <a:t>Compare your previous national projection with your new one and understand the differences between them</a:t>
            </a:r>
          </a:p>
          <a:p>
            <a:pPr lvl="1"/>
            <a:r>
              <a:rPr lang="en-US" altLang="en-US" sz="2400"/>
              <a:t>Check your national projection against other sources of information to see if it makes sense</a:t>
            </a:r>
            <a:endParaRPr lang="en-US" altLang="en-US"/>
          </a:p>
        </p:txBody>
      </p:sp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issue: national projections change as new data is entered &amp; our models change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C93FFF-2098-42DA-8498-B3F055A77689}" type="slidenum">
              <a:rPr lang="en-GB" altLang="en-US" sz="1400"/>
              <a:pPr eaLnBrk="1" hangingPunct="1"/>
              <a:t>37</a:t>
            </a:fld>
            <a:r>
              <a:rPr lang="en-GB" alt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000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706438" y="1219200"/>
            <a:ext cx="8743950" cy="4114800"/>
          </a:xfrm>
        </p:spPr>
        <p:txBody>
          <a:bodyPr/>
          <a:lstStyle/>
          <a:p>
            <a:r>
              <a:rPr lang="en-US" altLang="en-US" sz="2800" dirty="0"/>
              <a:t>Adds a comparison with previous SPT or PJNZ file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4000" dirty="0"/>
          </a:p>
          <a:p>
            <a:r>
              <a:rPr lang="en-US" altLang="en-US" sz="2400" dirty="0"/>
              <a:t>Makes it easier to correct problems or catch &amp; understand differences before policymakers ask questions</a:t>
            </a:r>
          </a:p>
        </p:txBody>
      </p:sp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Compare button on Fitting Results Page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92056E-43C3-476D-B873-E2B2427352EF}" type="slidenum">
              <a:rPr lang="en-GB" altLang="en-US" sz="1400"/>
              <a:pPr eaLnBrk="1" hangingPunct="1"/>
              <a:t>38</a:t>
            </a:fld>
            <a:r>
              <a:rPr lang="en-GB" altLang="en-US" sz="1400"/>
              <a:t> </a:t>
            </a:r>
          </a:p>
        </p:txBody>
      </p:sp>
      <p:grpSp>
        <p:nvGrpSpPr>
          <p:cNvPr id="60421" name="Group 7"/>
          <p:cNvGrpSpPr>
            <a:grpSpLocks/>
          </p:cNvGrpSpPr>
          <p:nvPr/>
        </p:nvGrpSpPr>
        <p:grpSpPr bwMode="auto">
          <a:xfrm>
            <a:off x="1285875" y="1789113"/>
            <a:ext cx="8161338" cy="3087687"/>
            <a:chOff x="1143000" y="2037886"/>
            <a:chExt cx="7254875" cy="3087029"/>
          </a:xfrm>
        </p:grpSpPr>
        <p:pic>
          <p:nvPicPr>
            <p:cNvPr id="60422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037886"/>
              <a:ext cx="4666861" cy="3087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4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062287"/>
              <a:ext cx="2225675" cy="731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Arrow Connector 2"/>
            <p:cNvCxnSpPr>
              <a:endCxn id="6" idx="1"/>
            </p:cNvCxnSpPr>
            <p:nvPr/>
          </p:nvCxnSpPr>
          <p:spPr>
            <a:xfrm flipV="1">
              <a:off x="4800778" y="3428240"/>
              <a:ext cx="1371667" cy="13728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172444" y="3275872"/>
              <a:ext cx="762037" cy="304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930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Individual sub-pop comparisons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00EAD5-217A-4901-8FA8-E91B09F71DCA}" type="slidenum">
              <a:rPr lang="en-GB" altLang="en-US" sz="1400"/>
              <a:pPr eaLnBrk="1" hangingPunct="1"/>
              <a:t>39</a:t>
            </a:fld>
            <a:r>
              <a:rPr lang="en-GB" altLang="en-US" sz="1400"/>
              <a:t> 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95388"/>
            <a:ext cx="5827713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124200"/>
            <a:ext cx="52292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Incidence menu – Curve fitting (EPP)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1412776"/>
            <a:ext cx="7095238" cy="40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20" y="3053935"/>
            <a:ext cx="2295238" cy="24476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79604" y="3645024"/>
            <a:ext cx="2376264" cy="3600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1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Be sure to use Compare to explore your new projection relative to the previous one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98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critical step: click “Save results”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7519988" y="1600200"/>
            <a:ext cx="2252662" cy="4525963"/>
          </a:xfrm>
        </p:spPr>
        <p:txBody>
          <a:bodyPr/>
          <a:lstStyle/>
          <a:p>
            <a:r>
              <a:rPr lang="en-US" altLang="en-US" sz="2400" dirty="0"/>
              <a:t>Saves your results so Spectrum can use them. Otherwise Spectrum will use your old results.</a:t>
            </a:r>
          </a:p>
        </p:txBody>
      </p:sp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544638"/>
            <a:ext cx="7042150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791200" y="5464175"/>
            <a:ext cx="14859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77100" y="3573463"/>
            <a:ext cx="674688" cy="1727200"/>
          </a:xfrm>
          <a:prstGeom prst="straightConnector1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4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028700" y="115888"/>
            <a:ext cx="9258300" cy="1143000"/>
          </a:xfrm>
        </p:spPr>
        <p:txBody>
          <a:bodyPr/>
          <a:lstStyle/>
          <a:p>
            <a:r>
              <a:rPr lang="en-US" altLang="en-US" dirty="0"/>
              <a:t>Back in Spectrum, click “Sex/Age pattern”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514350" y="3068638"/>
            <a:ext cx="3692525" cy="3057525"/>
          </a:xfrm>
        </p:spPr>
        <p:txBody>
          <a:bodyPr/>
          <a:lstStyle/>
          <a:p>
            <a:endParaRPr lang="en-US" altLang="en-US" sz="2400" dirty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2" y="980728"/>
            <a:ext cx="6696496" cy="152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21" y="2420888"/>
            <a:ext cx="5757229" cy="427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5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model parameters</a:t>
            </a:r>
          </a:p>
          <a:p>
            <a:r>
              <a:rPr lang="en-GB" dirty="0" smtClean="0"/>
              <a:t>Decide on model choice (R Spline, R Trend, EPP classic)</a:t>
            </a:r>
          </a:p>
          <a:p>
            <a:r>
              <a:rPr lang="en-GB" dirty="0" smtClean="0"/>
              <a:t>Fit model</a:t>
            </a:r>
          </a:p>
          <a:p>
            <a:pPr lvl="1"/>
            <a:r>
              <a:rPr lang="en-GB" dirty="0" smtClean="0"/>
              <a:t>Review results and add curve restriction if necessary</a:t>
            </a:r>
          </a:p>
          <a:p>
            <a:r>
              <a:rPr lang="en-GB" dirty="0" smtClean="0"/>
              <a:t>Decide on calibration</a:t>
            </a:r>
          </a:p>
          <a:p>
            <a:r>
              <a:rPr lang="en-GB" smtClean="0"/>
              <a:t>Compare </a:t>
            </a:r>
            <a:r>
              <a:rPr lang="en-GB" dirty="0" smtClean="0"/>
              <a:t>to last year’s curve</a:t>
            </a:r>
          </a:p>
          <a:p>
            <a:r>
              <a:rPr lang="en-GB" dirty="0" smtClean="0"/>
              <a:t>Save results</a:t>
            </a:r>
          </a:p>
        </p:txBody>
      </p:sp>
    </p:spTree>
    <p:extLst>
      <p:ext uri="{BB962C8B-B14F-4D97-AF65-F5344CB8AC3E}">
        <p14:creationId xmlns:p14="http://schemas.microsoft.com/office/powerpoint/2010/main" val="193513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5" y="980728"/>
            <a:ext cx="7988827" cy="5302249"/>
          </a:xfrm>
          <a:prstGeom prst="rect">
            <a:avLst/>
          </a:prstGeom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Brings up the Project Page</a:t>
            </a:r>
          </a:p>
        </p:txBody>
      </p:sp>
      <p:sp>
        <p:nvSpPr>
          <p:cNvPr id="6149" name="TextBox 11"/>
          <p:cNvSpPr txBox="1">
            <a:spLocks noChangeArrowheads="1"/>
          </p:cNvSpPr>
          <p:nvPr/>
        </p:nvSpPr>
        <p:spPr bwMode="auto">
          <a:xfrm>
            <a:off x="7886700" y="1752600"/>
            <a:ext cx="2047875" cy="67945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Model selection and fitting</a:t>
            </a:r>
          </a:p>
        </p:txBody>
      </p: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7886700" y="2895600"/>
            <a:ext cx="2057400" cy="40481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1E464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Settings</a:t>
            </a:r>
          </a:p>
        </p:txBody>
      </p:sp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679004" y="1412776"/>
            <a:ext cx="2088232" cy="11521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679005" y="2607168"/>
            <a:ext cx="2088232" cy="965848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15"/>
          <p:cNvSpPr>
            <a:spLocks noChangeArrowheads="1"/>
          </p:cNvSpPr>
          <p:nvPr/>
        </p:nvSpPr>
        <p:spPr bwMode="auto">
          <a:xfrm>
            <a:off x="687285" y="3573016"/>
            <a:ext cx="2079951" cy="108012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4" name="TextBox 14"/>
          <p:cNvSpPr txBox="1">
            <a:spLocks noChangeArrowheads="1"/>
          </p:cNvSpPr>
          <p:nvPr/>
        </p:nvSpPr>
        <p:spPr bwMode="auto">
          <a:xfrm>
            <a:off x="7886700" y="3810000"/>
            <a:ext cx="2057400" cy="67945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Results to display on the graph</a:t>
            </a:r>
          </a:p>
        </p:txBody>
      </p:sp>
    </p:spTree>
    <p:extLst>
      <p:ext uri="{BB962C8B-B14F-4D97-AF65-F5344CB8AC3E}">
        <p14:creationId xmlns:p14="http://schemas.microsoft.com/office/powerpoint/2010/main" val="329189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345128"/>
            <a:ext cx="7564875" cy="5020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using ANC-RT, data displayed on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3929" y="3143842"/>
            <a:ext cx="2060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ANC-RT data displayed</a:t>
            </a:r>
          </a:p>
          <a:p>
            <a:r>
              <a:rPr lang="en-US" sz="1400" dirty="0">
                <a:solidFill>
                  <a:srgbClr val="FF00FF"/>
                </a:solidFill>
              </a:rPr>
              <a:t>in purple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10396" y="3506771"/>
            <a:ext cx="593533" cy="697584"/>
          </a:xfrm>
          <a:prstGeom prst="straightConnector1">
            <a:avLst/>
          </a:prstGeom>
          <a:ln w="3492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3758" y="3707803"/>
            <a:ext cx="171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ANC-RT census in </a:t>
            </a:r>
          </a:p>
          <a:p>
            <a:r>
              <a:rPr lang="en-US" sz="1400" dirty="0">
                <a:solidFill>
                  <a:srgbClr val="7030A0"/>
                </a:solidFill>
              </a:rPr>
              <a:t>dark purple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8968" y="4029991"/>
            <a:ext cx="593533" cy="697584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0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will normally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412776"/>
            <a:ext cx="4824536" cy="4525963"/>
          </a:xfrm>
        </p:spPr>
        <p:txBody>
          <a:bodyPr/>
          <a:lstStyle/>
          <a:p>
            <a:r>
              <a:rPr lang="en-US" sz="2000" dirty="0"/>
              <a:t>By default variance inflation will be turned on</a:t>
            </a:r>
          </a:p>
          <a:p>
            <a:pPr lvl="1"/>
            <a:r>
              <a:rPr lang="en-US" sz="1800" dirty="0"/>
              <a:t>May affect early shape of curve, after fitting use the “Compare” option on Fitting Results page to view the changes</a:t>
            </a:r>
          </a:p>
          <a:p>
            <a:pPr lvl="1"/>
            <a:r>
              <a:rPr lang="en-US" sz="1800" dirty="0"/>
              <a:t>Will generally increase uncertainty</a:t>
            </a:r>
          </a:p>
          <a:p>
            <a:r>
              <a:rPr lang="en-US" sz="2000" dirty="0"/>
              <a:t>To turn it off, uncheck the box</a:t>
            </a: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4404" y="4092156"/>
            <a:ext cx="3905703" cy="2592246"/>
            <a:chOff x="1066412" y="4077072"/>
            <a:chExt cx="3905703" cy="25922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412" y="4077072"/>
              <a:ext cx="3905703" cy="2592246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183060" y="6294236"/>
              <a:ext cx="864096" cy="1723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75548" y="1412776"/>
            <a:ext cx="3128236" cy="4545365"/>
            <a:chOff x="5299801" y="1600200"/>
            <a:chExt cx="3128236" cy="45453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9801" y="1600200"/>
              <a:ext cx="3128236" cy="45453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402319" y="5406020"/>
              <a:ext cx="2923200" cy="169683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1975148" y="3685459"/>
            <a:ext cx="3600400" cy="2710052"/>
          </a:xfrm>
          <a:prstGeom prst="straightConnector1">
            <a:avLst/>
          </a:prstGeom>
          <a:ln w="508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settings if using ANC-RT data in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2"/>
            <a:ext cx="5133206" cy="4525963"/>
          </a:xfrm>
        </p:spPr>
        <p:txBody>
          <a:bodyPr/>
          <a:lstStyle/>
          <a:p>
            <a:r>
              <a:rPr lang="en-US" sz="2000" dirty="0"/>
              <a:t>Before starting go back to:</a:t>
            </a:r>
          </a:p>
          <a:p>
            <a:pPr lvl="1"/>
            <a:r>
              <a:rPr lang="en-US" sz="1800" dirty="0"/>
              <a:t>AIM Incidence-&gt;Surveillance data (EPP)</a:t>
            </a: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and review settings for ANC-RT data</a:t>
            </a:r>
          </a:p>
          <a:p>
            <a:r>
              <a:rPr lang="en-US" sz="2000" dirty="0"/>
              <a:t>If you want to use ANC-RT data make sure you are in “ANC” mode</a:t>
            </a:r>
          </a:p>
          <a:p>
            <a:pPr lvl="1"/>
            <a:r>
              <a:rPr lang="en-US" sz="1600" dirty="0"/>
              <a:t>Select “ANC” under “HIV Data Type”</a:t>
            </a:r>
          </a:p>
          <a:p>
            <a:r>
              <a:rPr lang="en-US" sz="2000" dirty="0"/>
              <a:t>Decide if you want to include census ANC-RT data</a:t>
            </a:r>
          </a:p>
          <a:p>
            <a:pPr lvl="1"/>
            <a:r>
              <a:rPr lang="en-US" sz="1800" dirty="0"/>
              <a:t>If so, make sure to check the box in the first column of the census data rows</a:t>
            </a:r>
          </a:p>
          <a:p>
            <a:pPr lvl="1"/>
            <a:r>
              <a:rPr lang="en-US" sz="1800" dirty="0"/>
              <a:t>Variance inflation will be turned on if you fit with census data</a:t>
            </a:r>
          </a:p>
          <a:p>
            <a:pPr lvl="1"/>
            <a:r>
              <a:rPr lang="en-US" sz="1800" dirty="0"/>
              <a:t>If you do not want to use the census data, uncheck the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76" y="1200417"/>
            <a:ext cx="2216990" cy="49257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99684" y="5733256"/>
            <a:ext cx="214498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27676" y="1916832"/>
            <a:ext cx="172819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Now you’re ready to fit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64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1743</Words>
  <Application>Microsoft Office PowerPoint</Application>
  <PresentationFormat>35mm Slides</PresentationFormat>
  <Paragraphs>239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Default Design</vt:lpstr>
      <vt:lpstr>Equation</vt:lpstr>
      <vt:lpstr>Choosing a model, fitting your data, and calibrating your epidemic </vt:lpstr>
      <vt:lpstr>Part 4: Fitting incidence and prevalence </vt:lpstr>
      <vt:lpstr>What’s new for curve fitting and calibration  in concentrated epidemics</vt:lpstr>
      <vt:lpstr>Incidence menu – Curve fitting (EPP)</vt:lpstr>
      <vt:lpstr>Brings up the Project Page</vt:lpstr>
      <vt:lpstr>If using ANC-RT, data displayed on graphs</vt:lpstr>
      <vt:lpstr>Variance inflation will normally be used</vt:lpstr>
      <vt:lpstr>Check settings if using ANC-RT data in fitting</vt:lpstr>
      <vt:lpstr>Now you’re ready to fit</vt:lpstr>
      <vt:lpstr>Model selection and fitting</vt:lpstr>
      <vt:lpstr>Model characteristics</vt:lpstr>
      <vt:lpstr>PowerPoint Presentation</vt:lpstr>
      <vt:lpstr>One-click fitting Choose model type, click “Fit” button – EPP does the rest</vt:lpstr>
      <vt:lpstr>Fit All - Really one-click fitting</vt:lpstr>
      <vt:lpstr>Settings</vt:lpstr>
      <vt:lpstr>What to show in graph</vt:lpstr>
      <vt:lpstr>A clearer picture of what’s in the graph</vt:lpstr>
      <vt:lpstr>Adjusting the models – Model parameters</vt:lpstr>
      <vt:lpstr>Model parameters – R-Spline</vt:lpstr>
      <vt:lpstr>Model parameters – R-Trend</vt:lpstr>
      <vt:lpstr>Model parameters – EPP Classic</vt:lpstr>
      <vt:lpstr>EPP can use more than one processor</vt:lpstr>
      <vt:lpstr>Prevalence conditions</vt:lpstr>
      <vt:lpstr>Using prevalence conditions</vt:lpstr>
      <vt:lpstr>If we take a close up by rescaling graph</vt:lpstr>
      <vt:lpstr>First thing, try later start years</vt:lpstr>
      <vt:lpstr>Looking more closely</vt:lpstr>
      <vt:lpstr>Now try applying prevalence conditions</vt:lpstr>
      <vt:lpstr>Recommendations for prevalence conditions</vt:lpstr>
      <vt:lpstr>Recommendations for prevalence conditions</vt:lpstr>
      <vt:lpstr>Next, we need to calibrate our curves</vt:lpstr>
      <vt:lpstr>The Calibration Page has 6 options:</vt:lpstr>
      <vt:lpstr>Restore Calibrations</vt:lpstr>
      <vt:lpstr>After calibrating, review your results</vt:lpstr>
      <vt:lpstr>Why is the Results Page here?</vt:lpstr>
      <vt:lpstr>Comparison and data checks</vt:lpstr>
      <vt:lpstr>The issue: national projections change as new data is entered &amp; our models change</vt:lpstr>
      <vt:lpstr>Compare button on Fitting Results Page</vt:lpstr>
      <vt:lpstr>Individual sub-pop comparisons</vt:lpstr>
      <vt:lpstr>Be sure to use Compare to explore your new projection relative to the previous one</vt:lpstr>
      <vt:lpstr>Final critical step: click “Save results”</vt:lpstr>
      <vt:lpstr>Back in Spectrum, click “Sex/Age pattern”</vt:lpstr>
      <vt:lpstr>Steps</vt:lpstr>
    </vt:vector>
  </TitlesOfParts>
  <Company>UNAIDS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Fadriquela, Efren</dc:creator>
  <cp:lastModifiedBy>Kmutai</cp:lastModifiedBy>
  <cp:revision>190</cp:revision>
  <cp:lastPrinted>2013-03-06T18:35:22Z</cp:lastPrinted>
  <dcterms:created xsi:type="dcterms:W3CDTF">2011-11-02T09:59:30Z</dcterms:created>
  <dcterms:modified xsi:type="dcterms:W3CDTF">2019-09-28T05:07:54Z</dcterms:modified>
</cp:coreProperties>
</file>