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42" r:id="rId9"/>
    <p:sldId id="310" r:id="rId10"/>
    <p:sldId id="312" r:id="rId11"/>
    <p:sldId id="314" r:id="rId12"/>
    <p:sldId id="313" r:id="rId13"/>
    <p:sldId id="322" r:id="rId14"/>
    <p:sldId id="311" r:id="rId15"/>
    <p:sldId id="315" r:id="rId16"/>
    <p:sldId id="316" r:id="rId17"/>
    <p:sldId id="317" r:id="rId18"/>
    <p:sldId id="339" r:id="rId19"/>
    <p:sldId id="319" r:id="rId20"/>
    <p:sldId id="324" r:id="rId21"/>
    <p:sldId id="323" r:id="rId22"/>
    <p:sldId id="321" r:id="rId23"/>
    <p:sldId id="318" r:id="rId24"/>
    <p:sldId id="326" r:id="rId25"/>
    <p:sldId id="327" r:id="rId26"/>
    <p:sldId id="328" r:id="rId27"/>
    <p:sldId id="336" r:id="rId28"/>
    <p:sldId id="337" r:id="rId29"/>
    <p:sldId id="338" r:id="rId30"/>
    <p:sldId id="329" r:id="rId31"/>
    <p:sldId id="330" r:id="rId32"/>
    <p:sldId id="331" r:id="rId33"/>
    <p:sldId id="332" r:id="rId34"/>
    <p:sldId id="303" r:id="rId35"/>
  </p:sldIdLst>
  <p:sldSz cx="10287000" cy="6858000" type="35mm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C540"/>
    <a:srgbClr val="C0C0C0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1" autoAdjust="0"/>
    <p:restoredTop sz="94660"/>
  </p:normalViewPr>
  <p:slideViewPr>
    <p:cSldViewPr>
      <p:cViewPr varScale="1">
        <p:scale>
          <a:sx n="80" d="100"/>
          <a:sy n="80" d="100"/>
        </p:scale>
        <p:origin x="846" y="96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Non-IDU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15-19</c:v>
                </c:pt>
                <c:pt idx="1">
                  <c:v>20-24</c:v>
                </c:pt>
                <c:pt idx="2">
                  <c:v>25-29</c:v>
                </c:pt>
                <c:pt idx="3">
                  <c:v>30-34</c:v>
                </c:pt>
                <c:pt idx="4">
                  <c:v>35-39</c:v>
                </c:pt>
                <c:pt idx="5">
                  <c:v>40-44</c:v>
                </c:pt>
                <c:pt idx="6">
                  <c:v>45-49</c:v>
                </c:pt>
                <c:pt idx="7">
                  <c:v>50-54</c:v>
                </c:pt>
                <c:pt idx="8">
                  <c:v>55-59</c:v>
                </c:pt>
                <c:pt idx="9">
                  <c:v>60-64</c:v>
                </c:pt>
                <c:pt idx="10">
                  <c:v>65-69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0.85365999999999997</c:v>
                </c:pt>
                <c:pt idx="1">
                  <c:v>0.97279000000000004</c:v>
                </c:pt>
                <c:pt idx="2">
                  <c:v>1</c:v>
                </c:pt>
                <c:pt idx="3">
                  <c:v>1.06867</c:v>
                </c:pt>
                <c:pt idx="4">
                  <c:v>0.96779999999999999</c:v>
                </c:pt>
                <c:pt idx="5">
                  <c:v>0.77592000000000005</c:v>
                </c:pt>
                <c:pt idx="6">
                  <c:v>0.49456</c:v>
                </c:pt>
                <c:pt idx="7">
                  <c:v>0.20921000000000001</c:v>
                </c:pt>
                <c:pt idx="8">
                  <c:v>9.9709999999999993E-2</c:v>
                </c:pt>
                <c:pt idx="9">
                  <c:v>8.1200000000000005E-3</c:v>
                </c:pt>
                <c:pt idx="10">
                  <c:v>2.7899999999999999E-3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29-4490-BBF8-B10CD2D31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IDU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15-19</c:v>
                </c:pt>
                <c:pt idx="1">
                  <c:v>20-24</c:v>
                </c:pt>
                <c:pt idx="2">
                  <c:v>25-29</c:v>
                </c:pt>
                <c:pt idx="3">
                  <c:v>30-34</c:v>
                </c:pt>
                <c:pt idx="4">
                  <c:v>35-39</c:v>
                </c:pt>
                <c:pt idx="5">
                  <c:v>40-44</c:v>
                </c:pt>
                <c:pt idx="6">
                  <c:v>45-49</c:v>
                </c:pt>
                <c:pt idx="7">
                  <c:v>50-54</c:v>
                </c:pt>
                <c:pt idx="8">
                  <c:v>55-59</c:v>
                </c:pt>
                <c:pt idx="9">
                  <c:v>60-64</c:v>
                </c:pt>
                <c:pt idx="10">
                  <c:v>65-69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0.17205999999999999</c:v>
                </c:pt>
                <c:pt idx="1">
                  <c:v>0.72346999999999995</c:v>
                </c:pt>
                <c:pt idx="2">
                  <c:v>1</c:v>
                </c:pt>
                <c:pt idx="3">
                  <c:v>1.2628900000000001</c:v>
                </c:pt>
                <c:pt idx="4">
                  <c:v>1.4167400000000001</c:v>
                </c:pt>
                <c:pt idx="5">
                  <c:v>1.1262099999999999</c:v>
                </c:pt>
                <c:pt idx="6">
                  <c:v>0.67173000000000005</c:v>
                </c:pt>
                <c:pt idx="7">
                  <c:v>0.42066999999999999</c:v>
                </c:pt>
                <c:pt idx="8">
                  <c:v>0.29443999999999998</c:v>
                </c:pt>
                <c:pt idx="9">
                  <c:v>0.24732000000000001</c:v>
                </c:pt>
                <c:pt idx="10">
                  <c:v>0.15884000000000001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29-4490-BBF8-B10CD2D31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8797488"/>
        <c:axId val="1568800208"/>
      </c:lineChart>
      <c:catAx>
        <c:axId val="156879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800208"/>
        <c:crosses val="autoZero"/>
        <c:auto val="1"/>
        <c:lblAlgn val="ctr"/>
        <c:lblOffset val="100"/>
        <c:noMultiLvlLbl val="0"/>
      </c:catAx>
      <c:valAx>
        <c:axId val="156880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79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Non-IDU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15-19</c:v>
                </c:pt>
                <c:pt idx="1">
                  <c:v>20-24</c:v>
                </c:pt>
                <c:pt idx="2">
                  <c:v>25-29</c:v>
                </c:pt>
                <c:pt idx="3">
                  <c:v>30-34</c:v>
                </c:pt>
                <c:pt idx="4">
                  <c:v>35-39</c:v>
                </c:pt>
                <c:pt idx="5">
                  <c:v>40-44</c:v>
                </c:pt>
                <c:pt idx="6">
                  <c:v>45-49</c:v>
                </c:pt>
                <c:pt idx="7">
                  <c:v>50-54</c:v>
                </c:pt>
                <c:pt idx="8">
                  <c:v>55-59</c:v>
                </c:pt>
                <c:pt idx="9">
                  <c:v>60-64</c:v>
                </c:pt>
                <c:pt idx="10">
                  <c:v>65-69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1.4119299999999999</c:v>
                </c:pt>
                <c:pt idx="1">
                  <c:v>1.1764699999999999</c:v>
                </c:pt>
                <c:pt idx="2">
                  <c:v>1</c:v>
                </c:pt>
                <c:pt idx="3">
                  <c:v>0.75946000000000002</c:v>
                </c:pt>
                <c:pt idx="4">
                  <c:v>0.71680999999999995</c:v>
                </c:pt>
                <c:pt idx="5">
                  <c:v>0.58092999999999995</c:v>
                </c:pt>
                <c:pt idx="6">
                  <c:v>0.38113999999999998</c:v>
                </c:pt>
                <c:pt idx="7">
                  <c:v>0.15085999999999999</c:v>
                </c:pt>
                <c:pt idx="8">
                  <c:v>2.188E-2</c:v>
                </c:pt>
                <c:pt idx="9">
                  <c:v>1.9000000000000001E-4</c:v>
                </c:pt>
                <c:pt idx="10">
                  <c:v>1.7000000000000001E-4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9E-4EB1-8EB3-1FEDB1F3DB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IDU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15-19</c:v>
                </c:pt>
                <c:pt idx="1">
                  <c:v>20-24</c:v>
                </c:pt>
                <c:pt idx="2">
                  <c:v>25-29</c:v>
                </c:pt>
                <c:pt idx="3">
                  <c:v>30-34</c:v>
                </c:pt>
                <c:pt idx="4">
                  <c:v>35-39</c:v>
                </c:pt>
                <c:pt idx="5">
                  <c:v>40-44</c:v>
                </c:pt>
                <c:pt idx="6">
                  <c:v>45-49</c:v>
                </c:pt>
                <c:pt idx="7">
                  <c:v>50-54</c:v>
                </c:pt>
                <c:pt idx="8">
                  <c:v>55-59</c:v>
                </c:pt>
                <c:pt idx="9">
                  <c:v>60-64</c:v>
                </c:pt>
                <c:pt idx="10">
                  <c:v>65-69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0.43424000000000001</c:v>
                </c:pt>
                <c:pt idx="1">
                  <c:v>0.87982000000000005</c:v>
                </c:pt>
                <c:pt idx="2">
                  <c:v>1</c:v>
                </c:pt>
                <c:pt idx="3">
                  <c:v>0.95921000000000001</c:v>
                </c:pt>
                <c:pt idx="4">
                  <c:v>0.88114000000000003</c:v>
                </c:pt>
                <c:pt idx="5">
                  <c:v>0.60855000000000004</c:v>
                </c:pt>
                <c:pt idx="6">
                  <c:v>0.30241000000000001</c:v>
                </c:pt>
                <c:pt idx="7">
                  <c:v>0.18318999999999999</c:v>
                </c:pt>
                <c:pt idx="8">
                  <c:v>0.13066</c:v>
                </c:pt>
                <c:pt idx="9">
                  <c:v>0.10463</c:v>
                </c:pt>
                <c:pt idx="10">
                  <c:v>6.2950000000000006E-2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9E-4EB1-8EB3-1FEDB1F3DB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8802384"/>
        <c:axId val="1568796400"/>
      </c:lineChart>
      <c:catAx>
        <c:axId val="156880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796400"/>
        <c:crosses val="autoZero"/>
        <c:auto val="1"/>
        <c:lblAlgn val="ctr"/>
        <c:lblOffset val="100"/>
        <c:noMultiLvlLbl val="0"/>
      </c:catAx>
      <c:valAx>
        <c:axId val="156879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80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F17B1-8E07-4DA3-9F08-F0115E93638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E88110-EAA9-4789-9CEC-0A9DC803B51C}">
      <dgm:prSet phldrT="[Text]"/>
      <dgm:spPr>
        <a:solidFill>
          <a:schemeClr val="accent6">
            <a:lumMod val="20000"/>
            <a:lumOff val="80000"/>
          </a:schemeClr>
        </a:solidFill>
        <a:ln w="12700">
          <a:solidFill>
            <a:schemeClr val="tx1"/>
          </a:solidFill>
          <a:miter lim="800000"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New Infections</a:t>
          </a:r>
        </a:p>
      </dgm:t>
    </dgm:pt>
    <dgm:pt modelId="{EA57DD9D-E57F-4B17-970F-8945CD5C41B9}" type="parTrans" cxnId="{606C0B63-A2EF-4804-9D88-7AA4C05BDD3A}">
      <dgm:prSet/>
      <dgm:spPr/>
      <dgm:t>
        <a:bodyPr/>
        <a:lstStyle/>
        <a:p>
          <a:endParaRPr lang="en-US"/>
        </a:p>
      </dgm:t>
    </dgm:pt>
    <dgm:pt modelId="{2B00FFC8-C73B-4ECF-93D0-EB626012C8D7}" type="sibTrans" cxnId="{606C0B63-A2EF-4804-9D88-7AA4C05BDD3A}">
      <dgm:prSet/>
      <dgm:spPr>
        <a:noFill/>
      </dgm:spPr>
      <dgm:t>
        <a:bodyPr/>
        <a:lstStyle/>
        <a:p>
          <a:endParaRPr lang="en-US"/>
        </a:p>
      </dgm:t>
    </dgm:pt>
    <dgm:pt modelId="{3DFDF028-E130-4B61-A72D-F0E32521BD66}">
      <dgm:prSet phldrT="[Text]"/>
      <dgm:spPr>
        <a:solidFill>
          <a:schemeClr val="accent6">
            <a:lumMod val="20000"/>
            <a:lumOff val="80000"/>
          </a:schemeClr>
        </a:solidFill>
        <a:ln w="12700">
          <a:solidFill>
            <a:schemeClr val="tx1"/>
          </a:solidFill>
          <a:miter lim="800000"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&gt;500</a:t>
          </a:r>
        </a:p>
      </dgm:t>
    </dgm:pt>
    <dgm:pt modelId="{BB7C1EDC-01AE-4963-9DAF-7885ECBF27A8}" type="parTrans" cxnId="{18949170-CB15-4946-A3DA-725F8ED2FD61}">
      <dgm:prSet/>
      <dgm:spPr/>
      <dgm:t>
        <a:bodyPr/>
        <a:lstStyle/>
        <a:p>
          <a:endParaRPr lang="en-US"/>
        </a:p>
      </dgm:t>
    </dgm:pt>
    <dgm:pt modelId="{65F1F16F-1A70-4CEC-847D-6787C5CA6D0A}" type="sibTrans" cxnId="{18949170-CB15-4946-A3DA-725F8ED2FD61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9E81CA76-B483-44A4-ACA8-B5AD3ED109AA}">
      <dgm:prSet phldrT="[Text]"/>
      <dgm:spPr>
        <a:solidFill>
          <a:schemeClr val="accent6">
            <a:lumMod val="20000"/>
            <a:lumOff val="80000"/>
          </a:schemeClr>
        </a:solidFill>
        <a:ln w="12700">
          <a:solidFill>
            <a:schemeClr val="tx1"/>
          </a:solidFill>
          <a:miter lim="800000"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350-499</a:t>
          </a:r>
        </a:p>
      </dgm:t>
    </dgm:pt>
    <dgm:pt modelId="{AE0442C0-F1A9-490A-B672-1FDA3CFDDD48}" type="parTrans" cxnId="{013C8DA8-F7AB-4A96-AC17-19559EAE8D7E}">
      <dgm:prSet/>
      <dgm:spPr/>
      <dgm:t>
        <a:bodyPr/>
        <a:lstStyle/>
        <a:p>
          <a:endParaRPr lang="en-US"/>
        </a:p>
      </dgm:t>
    </dgm:pt>
    <dgm:pt modelId="{B81863B8-9448-4511-B8F2-325253C19088}" type="sibTrans" cxnId="{013C8DA8-F7AB-4A96-AC17-19559EAE8D7E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2F5B84E-533A-49EA-82D6-487F3F877F68}">
      <dgm:prSet/>
      <dgm:spPr>
        <a:solidFill>
          <a:schemeClr val="accent6">
            <a:lumMod val="20000"/>
            <a:lumOff val="80000"/>
          </a:schemeClr>
        </a:solidFill>
        <a:ln w="12700">
          <a:solidFill>
            <a:schemeClr val="tx1"/>
          </a:solidFill>
          <a:miter lim="800000"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250-349</a:t>
          </a:r>
        </a:p>
      </dgm:t>
    </dgm:pt>
    <dgm:pt modelId="{377C9ABA-C794-4CCA-83F3-BE70B14D74BB}" type="parTrans" cxnId="{F3B0EFB7-646D-43F8-85B2-4EDB9EEC5642}">
      <dgm:prSet/>
      <dgm:spPr/>
      <dgm:t>
        <a:bodyPr/>
        <a:lstStyle/>
        <a:p>
          <a:endParaRPr lang="en-US"/>
        </a:p>
      </dgm:t>
    </dgm:pt>
    <dgm:pt modelId="{0AAB5567-6098-4147-9E3C-03033BD243A9}" type="sibTrans" cxnId="{F3B0EFB7-646D-43F8-85B2-4EDB9EEC5642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2A187480-7667-4364-BDE6-09AC85995827}">
      <dgm:prSet/>
      <dgm:spPr>
        <a:solidFill>
          <a:schemeClr val="accent6">
            <a:lumMod val="20000"/>
            <a:lumOff val="80000"/>
          </a:schemeClr>
        </a:solidFill>
        <a:ln w="12700">
          <a:solidFill>
            <a:schemeClr val="tx1"/>
          </a:solidFill>
          <a:miter lim="800000"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200-249</a:t>
          </a:r>
        </a:p>
      </dgm:t>
    </dgm:pt>
    <dgm:pt modelId="{C305A231-DC5B-4D0C-861F-0B4AE29E77D1}" type="parTrans" cxnId="{593CA4F8-2ABB-4D63-9105-02894CA26FC6}">
      <dgm:prSet/>
      <dgm:spPr/>
      <dgm:t>
        <a:bodyPr/>
        <a:lstStyle/>
        <a:p>
          <a:endParaRPr lang="en-US"/>
        </a:p>
      </dgm:t>
    </dgm:pt>
    <dgm:pt modelId="{D3A698C9-AEB2-4811-B6EE-3A94A35328D5}" type="sibTrans" cxnId="{593CA4F8-2ABB-4D63-9105-02894CA26FC6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ABB845A-EE40-48A0-8304-CCD6649C3A86}">
      <dgm:prSet/>
      <dgm:spPr>
        <a:solidFill>
          <a:schemeClr val="accent6">
            <a:lumMod val="20000"/>
            <a:lumOff val="80000"/>
          </a:schemeClr>
        </a:solidFill>
        <a:ln w="12700">
          <a:solidFill>
            <a:schemeClr val="tx1"/>
          </a:solidFill>
          <a:miter lim="800000"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100-199</a:t>
          </a:r>
        </a:p>
      </dgm:t>
    </dgm:pt>
    <dgm:pt modelId="{F1974FAB-9245-4BD9-9FDD-FEAC86CC30BC}" type="parTrans" cxnId="{2E279868-2FB9-4D44-85CB-8C3462666758}">
      <dgm:prSet/>
      <dgm:spPr/>
      <dgm:t>
        <a:bodyPr/>
        <a:lstStyle/>
        <a:p>
          <a:endParaRPr lang="en-US"/>
        </a:p>
      </dgm:t>
    </dgm:pt>
    <dgm:pt modelId="{F95615E2-5D00-4FD1-9E60-B8C96C9F00AB}" type="sibTrans" cxnId="{2E279868-2FB9-4D44-85CB-8C3462666758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D47CEB96-FCCD-482C-B049-081020FFA64D}">
      <dgm:prSet/>
      <dgm:spPr>
        <a:solidFill>
          <a:schemeClr val="accent6">
            <a:lumMod val="20000"/>
            <a:lumOff val="80000"/>
          </a:schemeClr>
        </a:solidFill>
        <a:ln w="12700">
          <a:solidFill>
            <a:schemeClr val="tx1"/>
          </a:solidFill>
          <a:miter lim="800000"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50-99</a:t>
          </a:r>
        </a:p>
      </dgm:t>
    </dgm:pt>
    <dgm:pt modelId="{B2E09DA9-52A1-4919-9500-3AADF5010A6A}" type="parTrans" cxnId="{4A16389D-A183-4192-B2A6-278A9BEC8D51}">
      <dgm:prSet/>
      <dgm:spPr/>
      <dgm:t>
        <a:bodyPr/>
        <a:lstStyle/>
        <a:p>
          <a:endParaRPr lang="en-US"/>
        </a:p>
      </dgm:t>
    </dgm:pt>
    <dgm:pt modelId="{3C56A269-AB88-4F4F-A107-8A82892EF4E4}" type="sibTrans" cxnId="{4A16389D-A183-4192-B2A6-278A9BEC8D51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D6526F02-43FB-4EB7-B1B2-E8C53AD075E6}">
      <dgm:prSet/>
      <dgm:spPr>
        <a:solidFill>
          <a:schemeClr val="accent6">
            <a:lumMod val="20000"/>
            <a:lumOff val="80000"/>
          </a:schemeClr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&lt;50</a:t>
          </a:r>
        </a:p>
      </dgm:t>
    </dgm:pt>
    <dgm:pt modelId="{8F72003E-6196-40DC-8AB3-767441BD22BD}" type="parTrans" cxnId="{B02B1DB8-A910-461F-BF8C-3B991CB4112F}">
      <dgm:prSet/>
      <dgm:spPr/>
      <dgm:t>
        <a:bodyPr/>
        <a:lstStyle/>
        <a:p>
          <a:endParaRPr lang="en-US"/>
        </a:p>
      </dgm:t>
    </dgm:pt>
    <dgm:pt modelId="{F4DF2B0D-2AE9-47DC-8D28-0B3E21CB2CAA}" type="sibTrans" cxnId="{B02B1DB8-A910-461F-BF8C-3B991CB4112F}">
      <dgm:prSet/>
      <dgm:spPr/>
      <dgm:t>
        <a:bodyPr/>
        <a:lstStyle/>
        <a:p>
          <a:endParaRPr lang="en-US"/>
        </a:p>
      </dgm:t>
    </dgm:pt>
    <dgm:pt modelId="{B4528FA5-CAED-4C46-AB1B-56C1B581996F}" type="pres">
      <dgm:prSet presAssocID="{395F17B1-8E07-4DA3-9F08-F0115E936382}" presName="linearFlow" presStyleCnt="0">
        <dgm:presLayoutVars>
          <dgm:resizeHandles val="exact"/>
        </dgm:presLayoutVars>
      </dgm:prSet>
      <dgm:spPr/>
    </dgm:pt>
    <dgm:pt modelId="{4A494373-1324-425C-9033-5D30B20D1F4F}" type="pres">
      <dgm:prSet presAssocID="{C1E88110-EAA9-4789-9CEC-0A9DC803B51C}" presName="node" presStyleLbl="node1" presStyleIdx="0" presStyleCnt="8">
        <dgm:presLayoutVars>
          <dgm:bulletEnabled val="1"/>
        </dgm:presLayoutVars>
      </dgm:prSet>
      <dgm:spPr/>
    </dgm:pt>
    <dgm:pt modelId="{447D0B9E-2494-4DAA-84D5-4946802177A8}" type="pres">
      <dgm:prSet presAssocID="{2B00FFC8-C73B-4ECF-93D0-EB626012C8D7}" presName="sibTrans" presStyleLbl="sibTrans2D1" presStyleIdx="0" presStyleCnt="7"/>
      <dgm:spPr/>
    </dgm:pt>
    <dgm:pt modelId="{253763AB-1B8D-46B8-B13F-7E22220BB004}" type="pres">
      <dgm:prSet presAssocID="{2B00FFC8-C73B-4ECF-93D0-EB626012C8D7}" presName="connectorText" presStyleLbl="sibTrans2D1" presStyleIdx="0" presStyleCnt="7"/>
      <dgm:spPr/>
    </dgm:pt>
    <dgm:pt modelId="{1A0B578D-E02A-4CC7-979B-814B5BC31B2D}" type="pres">
      <dgm:prSet presAssocID="{3DFDF028-E130-4B61-A72D-F0E32521BD66}" presName="node" presStyleLbl="node1" presStyleIdx="1" presStyleCnt="8">
        <dgm:presLayoutVars>
          <dgm:bulletEnabled val="1"/>
        </dgm:presLayoutVars>
      </dgm:prSet>
      <dgm:spPr/>
    </dgm:pt>
    <dgm:pt modelId="{C7D05ACD-2FB6-4B39-B6C8-53475A350A4A}" type="pres">
      <dgm:prSet presAssocID="{65F1F16F-1A70-4CEC-847D-6787C5CA6D0A}" presName="sibTrans" presStyleLbl="sibTrans2D1" presStyleIdx="1" presStyleCnt="7"/>
      <dgm:spPr/>
    </dgm:pt>
    <dgm:pt modelId="{3D54F3FE-7B3B-4347-91B1-184F305A62D2}" type="pres">
      <dgm:prSet presAssocID="{65F1F16F-1A70-4CEC-847D-6787C5CA6D0A}" presName="connectorText" presStyleLbl="sibTrans2D1" presStyleIdx="1" presStyleCnt="7"/>
      <dgm:spPr/>
    </dgm:pt>
    <dgm:pt modelId="{B1D50B3A-6D3E-46E9-8BBC-5B86CA3A910A}" type="pres">
      <dgm:prSet presAssocID="{9E81CA76-B483-44A4-ACA8-B5AD3ED109AA}" presName="node" presStyleLbl="node1" presStyleIdx="2" presStyleCnt="8">
        <dgm:presLayoutVars>
          <dgm:bulletEnabled val="1"/>
        </dgm:presLayoutVars>
      </dgm:prSet>
      <dgm:spPr/>
    </dgm:pt>
    <dgm:pt modelId="{A44BAB42-14C2-4A6C-A995-BDC4C4FD286B}" type="pres">
      <dgm:prSet presAssocID="{B81863B8-9448-4511-B8F2-325253C19088}" presName="sibTrans" presStyleLbl="sibTrans2D1" presStyleIdx="2" presStyleCnt="7"/>
      <dgm:spPr/>
    </dgm:pt>
    <dgm:pt modelId="{C2DDBA06-4890-496C-8992-002A96A7CA8F}" type="pres">
      <dgm:prSet presAssocID="{B81863B8-9448-4511-B8F2-325253C19088}" presName="connectorText" presStyleLbl="sibTrans2D1" presStyleIdx="2" presStyleCnt="7"/>
      <dgm:spPr/>
    </dgm:pt>
    <dgm:pt modelId="{115CF154-40CC-4310-8B35-C21CD753ACD7}" type="pres">
      <dgm:prSet presAssocID="{E2F5B84E-533A-49EA-82D6-487F3F877F68}" presName="node" presStyleLbl="node1" presStyleIdx="3" presStyleCnt="8">
        <dgm:presLayoutVars>
          <dgm:bulletEnabled val="1"/>
        </dgm:presLayoutVars>
      </dgm:prSet>
      <dgm:spPr/>
    </dgm:pt>
    <dgm:pt modelId="{453162A8-D69F-4503-8332-A0C392F669E9}" type="pres">
      <dgm:prSet presAssocID="{0AAB5567-6098-4147-9E3C-03033BD243A9}" presName="sibTrans" presStyleLbl="sibTrans2D1" presStyleIdx="3" presStyleCnt="7"/>
      <dgm:spPr/>
    </dgm:pt>
    <dgm:pt modelId="{B074CB11-0742-4C1F-B697-C7EBB3BFC674}" type="pres">
      <dgm:prSet presAssocID="{0AAB5567-6098-4147-9E3C-03033BD243A9}" presName="connectorText" presStyleLbl="sibTrans2D1" presStyleIdx="3" presStyleCnt="7"/>
      <dgm:spPr/>
    </dgm:pt>
    <dgm:pt modelId="{C879DA07-FF3C-4ACC-BAD2-464C78A69AA6}" type="pres">
      <dgm:prSet presAssocID="{2A187480-7667-4364-BDE6-09AC85995827}" presName="node" presStyleLbl="node1" presStyleIdx="4" presStyleCnt="8">
        <dgm:presLayoutVars>
          <dgm:bulletEnabled val="1"/>
        </dgm:presLayoutVars>
      </dgm:prSet>
      <dgm:spPr/>
    </dgm:pt>
    <dgm:pt modelId="{F77B5727-C0FA-46D4-B663-02227F2FDBF9}" type="pres">
      <dgm:prSet presAssocID="{D3A698C9-AEB2-4811-B6EE-3A94A35328D5}" presName="sibTrans" presStyleLbl="sibTrans2D1" presStyleIdx="4" presStyleCnt="7"/>
      <dgm:spPr/>
    </dgm:pt>
    <dgm:pt modelId="{B430D1C4-A56B-4722-8B2A-D7B69B53B908}" type="pres">
      <dgm:prSet presAssocID="{D3A698C9-AEB2-4811-B6EE-3A94A35328D5}" presName="connectorText" presStyleLbl="sibTrans2D1" presStyleIdx="4" presStyleCnt="7"/>
      <dgm:spPr/>
    </dgm:pt>
    <dgm:pt modelId="{C744544B-0F19-41D9-8EA4-7CE41E6F5BD9}" type="pres">
      <dgm:prSet presAssocID="{4ABB845A-EE40-48A0-8304-CCD6649C3A86}" presName="node" presStyleLbl="node1" presStyleIdx="5" presStyleCnt="8">
        <dgm:presLayoutVars>
          <dgm:bulletEnabled val="1"/>
        </dgm:presLayoutVars>
      </dgm:prSet>
      <dgm:spPr/>
    </dgm:pt>
    <dgm:pt modelId="{0A9E5038-9CFB-4F6B-85BC-8906A2769916}" type="pres">
      <dgm:prSet presAssocID="{F95615E2-5D00-4FD1-9E60-B8C96C9F00AB}" presName="sibTrans" presStyleLbl="sibTrans2D1" presStyleIdx="5" presStyleCnt="7"/>
      <dgm:spPr/>
    </dgm:pt>
    <dgm:pt modelId="{8F002D76-8FAF-4FA6-8759-ADD1F5DA981D}" type="pres">
      <dgm:prSet presAssocID="{F95615E2-5D00-4FD1-9E60-B8C96C9F00AB}" presName="connectorText" presStyleLbl="sibTrans2D1" presStyleIdx="5" presStyleCnt="7"/>
      <dgm:spPr/>
    </dgm:pt>
    <dgm:pt modelId="{798026F3-971E-4AC1-B458-C6F646BE2C5F}" type="pres">
      <dgm:prSet presAssocID="{D47CEB96-FCCD-482C-B049-081020FFA64D}" presName="node" presStyleLbl="node1" presStyleIdx="6" presStyleCnt="8">
        <dgm:presLayoutVars>
          <dgm:bulletEnabled val="1"/>
        </dgm:presLayoutVars>
      </dgm:prSet>
      <dgm:spPr/>
    </dgm:pt>
    <dgm:pt modelId="{90E37EA7-5B19-475A-A160-73067091B890}" type="pres">
      <dgm:prSet presAssocID="{3C56A269-AB88-4F4F-A107-8A82892EF4E4}" presName="sibTrans" presStyleLbl="sibTrans2D1" presStyleIdx="6" presStyleCnt="7"/>
      <dgm:spPr/>
    </dgm:pt>
    <dgm:pt modelId="{A4987115-61BE-43CF-9750-D48297AF0624}" type="pres">
      <dgm:prSet presAssocID="{3C56A269-AB88-4F4F-A107-8A82892EF4E4}" presName="connectorText" presStyleLbl="sibTrans2D1" presStyleIdx="6" presStyleCnt="7"/>
      <dgm:spPr/>
    </dgm:pt>
    <dgm:pt modelId="{763743A7-DCF5-4EFB-A1CE-472F8806A117}" type="pres">
      <dgm:prSet presAssocID="{D6526F02-43FB-4EB7-B1B2-E8C53AD075E6}" presName="node" presStyleLbl="node1" presStyleIdx="7" presStyleCnt="8">
        <dgm:presLayoutVars>
          <dgm:bulletEnabled val="1"/>
        </dgm:presLayoutVars>
      </dgm:prSet>
      <dgm:spPr/>
    </dgm:pt>
  </dgm:ptLst>
  <dgm:cxnLst>
    <dgm:cxn modelId="{DFBFA709-7E15-4E9A-A6BE-0F6C9BCFE2D8}" type="presOf" srcId="{65F1F16F-1A70-4CEC-847D-6787C5CA6D0A}" destId="{C7D05ACD-2FB6-4B39-B6C8-53475A350A4A}" srcOrd="0" destOrd="0" presId="urn:microsoft.com/office/officeart/2005/8/layout/process2"/>
    <dgm:cxn modelId="{DD09C819-FB80-486C-8372-C5E27E4A5A8C}" type="presOf" srcId="{B81863B8-9448-4511-B8F2-325253C19088}" destId="{A44BAB42-14C2-4A6C-A995-BDC4C4FD286B}" srcOrd="0" destOrd="0" presId="urn:microsoft.com/office/officeart/2005/8/layout/process2"/>
    <dgm:cxn modelId="{6DEDA81D-DAA8-4757-A763-1DA710092C97}" type="presOf" srcId="{2B00FFC8-C73B-4ECF-93D0-EB626012C8D7}" destId="{253763AB-1B8D-46B8-B13F-7E22220BB004}" srcOrd="1" destOrd="0" presId="urn:microsoft.com/office/officeart/2005/8/layout/process2"/>
    <dgm:cxn modelId="{2BCE7A20-3D75-469D-B245-BD184E43362A}" type="presOf" srcId="{9E81CA76-B483-44A4-ACA8-B5AD3ED109AA}" destId="{B1D50B3A-6D3E-46E9-8BBC-5B86CA3A910A}" srcOrd="0" destOrd="0" presId="urn:microsoft.com/office/officeart/2005/8/layout/process2"/>
    <dgm:cxn modelId="{2F1D0C22-F135-40C3-B99D-59577513BE31}" type="presOf" srcId="{B81863B8-9448-4511-B8F2-325253C19088}" destId="{C2DDBA06-4890-496C-8992-002A96A7CA8F}" srcOrd="1" destOrd="0" presId="urn:microsoft.com/office/officeart/2005/8/layout/process2"/>
    <dgm:cxn modelId="{3C888D22-42C8-4BBD-A246-CF4B704FFEA9}" type="presOf" srcId="{3C56A269-AB88-4F4F-A107-8A82892EF4E4}" destId="{90E37EA7-5B19-475A-A160-73067091B890}" srcOrd="0" destOrd="0" presId="urn:microsoft.com/office/officeart/2005/8/layout/process2"/>
    <dgm:cxn modelId="{F671BE2B-BBE0-4D44-9E38-A00449D83498}" type="presOf" srcId="{0AAB5567-6098-4147-9E3C-03033BD243A9}" destId="{453162A8-D69F-4503-8332-A0C392F669E9}" srcOrd="0" destOrd="0" presId="urn:microsoft.com/office/officeart/2005/8/layout/process2"/>
    <dgm:cxn modelId="{606C0B63-A2EF-4804-9D88-7AA4C05BDD3A}" srcId="{395F17B1-8E07-4DA3-9F08-F0115E936382}" destId="{C1E88110-EAA9-4789-9CEC-0A9DC803B51C}" srcOrd="0" destOrd="0" parTransId="{EA57DD9D-E57F-4B17-970F-8945CD5C41B9}" sibTransId="{2B00FFC8-C73B-4ECF-93D0-EB626012C8D7}"/>
    <dgm:cxn modelId="{2E279868-2FB9-4D44-85CB-8C3462666758}" srcId="{395F17B1-8E07-4DA3-9F08-F0115E936382}" destId="{4ABB845A-EE40-48A0-8304-CCD6649C3A86}" srcOrd="5" destOrd="0" parTransId="{F1974FAB-9245-4BD9-9FDD-FEAC86CC30BC}" sibTransId="{F95615E2-5D00-4FD1-9E60-B8C96C9F00AB}"/>
    <dgm:cxn modelId="{AC3A2F4B-D189-484A-8C43-0996818E4789}" type="presOf" srcId="{2B00FFC8-C73B-4ECF-93D0-EB626012C8D7}" destId="{447D0B9E-2494-4DAA-84D5-4946802177A8}" srcOrd="0" destOrd="0" presId="urn:microsoft.com/office/officeart/2005/8/layout/process2"/>
    <dgm:cxn modelId="{18949170-CB15-4946-A3DA-725F8ED2FD61}" srcId="{395F17B1-8E07-4DA3-9F08-F0115E936382}" destId="{3DFDF028-E130-4B61-A72D-F0E32521BD66}" srcOrd="1" destOrd="0" parTransId="{BB7C1EDC-01AE-4963-9DAF-7885ECBF27A8}" sibTransId="{65F1F16F-1A70-4CEC-847D-6787C5CA6D0A}"/>
    <dgm:cxn modelId="{B31E3C83-8F9F-4568-8F38-95BBEB2F1CDE}" type="presOf" srcId="{395F17B1-8E07-4DA3-9F08-F0115E936382}" destId="{B4528FA5-CAED-4C46-AB1B-56C1B581996F}" srcOrd="0" destOrd="0" presId="urn:microsoft.com/office/officeart/2005/8/layout/process2"/>
    <dgm:cxn modelId="{5A7B3B84-464C-4EF0-A68C-20930C55AB4E}" type="presOf" srcId="{4ABB845A-EE40-48A0-8304-CCD6649C3A86}" destId="{C744544B-0F19-41D9-8EA4-7CE41E6F5BD9}" srcOrd="0" destOrd="0" presId="urn:microsoft.com/office/officeart/2005/8/layout/process2"/>
    <dgm:cxn modelId="{C5E13696-951A-4A1E-87AB-147ECFF24462}" type="presOf" srcId="{F95615E2-5D00-4FD1-9E60-B8C96C9F00AB}" destId="{8F002D76-8FAF-4FA6-8759-ADD1F5DA981D}" srcOrd="1" destOrd="0" presId="urn:microsoft.com/office/officeart/2005/8/layout/process2"/>
    <dgm:cxn modelId="{4A16389D-A183-4192-B2A6-278A9BEC8D51}" srcId="{395F17B1-8E07-4DA3-9F08-F0115E936382}" destId="{D47CEB96-FCCD-482C-B049-081020FFA64D}" srcOrd="6" destOrd="0" parTransId="{B2E09DA9-52A1-4919-9500-3AADF5010A6A}" sibTransId="{3C56A269-AB88-4F4F-A107-8A82892EF4E4}"/>
    <dgm:cxn modelId="{AF28F49F-F7EE-426D-A909-CC93A19514E5}" type="presOf" srcId="{D47CEB96-FCCD-482C-B049-081020FFA64D}" destId="{798026F3-971E-4AC1-B458-C6F646BE2C5F}" srcOrd="0" destOrd="0" presId="urn:microsoft.com/office/officeart/2005/8/layout/process2"/>
    <dgm:cxn modelId="{ABC94EA1-B5CA-4878-A621-6D7FAD188CE4}" type="presOf" srcId="{D6526F02-43FB-4EB7-B1B2-E8C53AD075E6}" destId="{763743A7-DCF5-4EFB-A1CE-472F8806A117}" srcOrd="0" destOrd="0" presId="urn:microsoft.com/office/officeart/2005/8/layout/process2"/>
    <dgm:cxn modelId="{013C8DA8-F7AB-4A96-AC17-19559EAE8D7E}" srcId="{395F17B1-8E07-4DA3-9F08-F0115E936382}" destId="{9E81CA76-B483-44A4-ACA8-B5AD3ED109AA}" srcOrd="2" destOrd="0" parTransId="{AE0442C0-F1A9-490A-B672-1FDA3CFDDD48}" sibTransId="{B81863B8-9448-4511-B8F2-325253C19088}"/>
    <dgm:cxn modelId="{7DA6B9AA-327D-4EFA-93B5-D3CA44C561CD}" type="presOf" srcId="{3C56A269-AB88-4F4F-A107-8A82892EF4E4}" destId="{A4987115-61BE-43CF-9750-D48297AF0624}" srcOrd="1" destOrd="0" presId="urn:microsoft.com/office/officeart/2005/8/layout/process2"/>
    <dgm:cxn modelId="{F3B0EFB7-646D-43F8-85B2-4EDB9EEC5642}" srcId="{395F17B1-8E07-4DA3-9F08-F0115E936382}" destId="{E2F5B84E-533A-49EA-82D6-487F3F877F68}" srcOrd="3" destOrd="0" parTransId="{377C9ABA-C794-4CCA-83F3-BE70B14D74BB}" sibTransId="{0AAB5567-6098-4147-9E3C-03033BD243A9}"/>
    <dgm:cxn modelId="{B02B1DB8-A910-461F-BF8C-3B991CB4112F}" srcId="{395F17B1-8E07-4DA3-9F08-F0115E936382}" destId="{D6526F02-43FB-4EB7-B1B2-E8C53AD075E6}" srcOrd="7" destOrd="0" parTransId="{8F72003E-6196-40DC-8AB3-767441BD22BD}" sibTransId="{F4DF2B0D-2AE9-47DC-8D28-0B3E21CB2CAA}"/>
    <dgm:cxn modelId="{36B219BB-6199-48C1-B2B6-71D4F7896E2B}" type="presOf" srcId="{D3A698C9-AEB2-4811-B6EE-3A94A35328D5}" destId="{B430D1C4-A56B-4722-8B2A-D7B69B53B908}" srcOrd="1" destOrd="0" presId="urn:microsoft.com/office/officeart/2005/8/layout/process2"/>
    <dgm:cxn modelId="{AFE26BCB-32C9-4CC3-951A-5B33FB65A506}" type="presOf" srcId="{0AAB5567-6098-4147-9E3C-03033BD243A9}" destId="{B074CB11-0742-4C1F-B697-C7EBB3BFC674}" srcOrd="1" destOrd="0" presId="urn:microsoft.com/office/officeart/2005/8/layout/process2"/>
    <dgm:cxn modelId="{A3C6C9D9-85F0-49DD-9D10-D32AF267C318}" type="presOf" srcId="{65F1F16F-1A70-4CEC-847D-6787C5CA6D0A}" destId="{3D54F3FE-7B3B-4347-91B1-184F305A62D2}" srcOrd="1" destOrd="0" presId="urn:microsoft.com/office/officeart/2005/8/layout/process2"/>
    <dgm:cxn modelId="{77BA4BDD-2EB9-4F94-A9A3-276C4CA0E497}" type="presOf" srcId="{2A187480-7667-4364-BDE6-09AC85995827}" destId="{C879DA07-FF3C-4ACC-BAD2-464C78A69AA6}" srcOrd="0" destOrd="0" presId="urn:microsoft.com/office/officeart/2005/8/layout/process2"/>
    <dgm:cxn modelId="{BFF1C7E8-21AF-4A9C-AB86-B1E1BDA328EE}" type="presOf" srcId="{E2F5B84E-533A-49EA-82D6-487F3F877F68}" destId="{115CF154-40CC-4310-8B35-C21CD753ACD7}" srcOrd="0" destOrd="0" presId="urn:microsoft.com/office/officeart/2005/8/layout/process2"/>
    <dgm:cxn modelId="{C6294CE9-03C0-4DDC-8E2B-8AEEE701E9AD}" type="presOf" srcId="{F95615E2-5D00-4FD1-9E60-B8C96C9F00AB}" destId="{0A9E5038-9CFB-4F6B-85BC-8906A2769916}" srcOrd="0" destOrd="0" presId="urn:microsoft.com/office/officeart/2005/8/layout/process2"/>
    <dgm:cxn modelId="{BA2FDEEA-F22A-4303-AF71-FC1534C94796}" type="presOf" srcId="{D3A698C9-AEB2-4811-B6EE-3A94A35328D5}" destId="{F77B5727-C0FA-46D4-B663-02227F2FDBF9}" srcOrd="0" destOrd="0" presId="urn:microsoft.com/office/officeart/2005/8/layout/process2"/>
    <dgm:cxn modelId="{0806F2F4-CFE3-4581-BB32-D9713B51EC3F}" type="presOf" srcId="{C1E88110-EAA9-4789-9CEC-0A9DC803B51C}" destId="{4A494373-1324-425C-9033-5D30B20D1F4F}" srcOrd="0" destOrd="0" presId="urn:microsoft.com/office/officeart/2005/8/layout/process2"/>
    <dgm:cxn modelId="{C44E0CF7-3ACE-4647-88C4-6D656F770473}" type="presOf" srcId="{3DFDF028-E130-4B61-A72D-F0E32521BD66}" destId="{1A0B578D-E02A-4CC7-979B-814B5BC31B2D}" srcOrd="0" destOrd="0" presId="urn:microsoft.com/office/officeart/2005/8/layout/process2"/>
    <dgm:cxn modelId="{593CA4F8-2ABB-4D63-9105-02894CA26FC6}" srcId="{395F17B1-8E07-4DA3-9F08-F0115E936382}" destId="{2A187480-7667-4364-BDE6-09AC85995827}" srcOrd="4" destOrd="0" parTransId="{C305A231-DC5B-4D0C-861F-0B4AE29E77D1}" sibTransId="{D3A698C9-AEB2-4811-B6EE-3A94A35328D5}"/>
    <dgm:cxn modelId="{CBB4D2D3-25B6-44BA-BC79-7ADF3FDC55AE}" type="presParOf" srcId="{B4528FA5-CAED-4C46-AB1B-56C1B581996F}" destId="{4A494373-1324-425C-9033-5D30B20D1F4F}" srcOrd="0" destOrd="0" presId="urn:microsoft.com/office/officeart/2005/8/layout/process2"/>
    <dgm:cxn modelId="{B07E787D-C55B-450A-A955-7F94B29AB770}" type="presParOf" srcId="{B4528FA5-CAED-4C46-AB1B-56C1B581996F}" destId="{447D0B9E-2494-4DAA-84D5-4946802177A8}" srcOrd="1" destOrd="0" presId="urn:microsoft.com/office/officeart/2005/8/layout/process2"/>
    <dgm:cxn modelId="{9095EB87-23D2-4322-9ACB-464374A3BFEE}" type="presParOf" srcId="{447D0B9E-2494-4DAA-84D5-4946802177A8}" destId="{253763AB-1B8D-46B8-B13F-7E22220BB004}" srcOrd="0" destOrd="0" presId="urn:microsoft.com/office/officeart/2005/8/layout/process2"/>
    <dgm:cxn modelId="{D15C3BC1-3405-4F84-B0F7-81A977A10437}" type="presParOf" srcId="{B4528FA5-CAED-4C46-AB1B-56C1B581996F}" destId="{1A0B578D-E02A-4CC7-979B-814B5BC31B2D}" srcOrd="2" destOrd="0" presId="urn:microsoft.com/office/officeart/2005/8/layout/process2"/>
    <dgm:cxn modelId="{888E6559-5093-4DCB-A9AD-26889AF7EBFF}" type="presParOf" srcId="{B4528FA5-CAED-4C46-AB1B-56C1B581996F}" destId="{C7D05ACD-2FB6-4B39-B6C8-53475A350A4A}" srcOrd="3" destOrd="0" presId="urn:microsoft.com/office/officeart/2005/8/layout/process2"/>
    <dgm:cxn modelId="{E4E13B4A-A493-4D21-A338-931080442FF6}" type="presParOf" srcId="{C7D05ACD-2FB6-4B39-B6C8-53475A350A4A}" destId="{3D54F3FE-7B3B-4347-91B1-184F305A62D2}" srcOrd="0" destOrd="0" presId="urn:microsoft.com/office/officeart/2005/8/layout/process2"/>
    <dgm:cxn modelId="{8BB409B3-4F0B-40E1-9DD7-25C5998C2019}" type="presParOf" srcId="{B4528FA5-CAED-4C46-AB1B-56C1B581996F}" destId="{B1D50B3A-6D3E-46E9-8BBC-5B86CA3A910A}" srcOrd="4" destOrd="0" presId="urn:microsoft.com/office/officeart/2005/8/layout/process2"/>
    <dgm:cxn modelId="{A2CB5534-3392-4379-9AE1-C45E3E0F07B8}" type="presParOf" srcId="{B4528FA5-CAED-4C46-AB1B-56C1B581996F}" destId="{A44BAB42-14C2-4A6C-A995-BDC4C4FD286B}" srcOrd="5" destOrd="0" presId="urn:microsoft.com/office/officeart/2005/8/layout/process2"/>
    <dgm:cxn modelId="{B85D1D99-A5B2-409C-A530-DAB4B9FCB1D4}" type="presParOf" srcId="{A44BAB42-14C2-4A6C-A995-BDC4C4FD286B}" destId="{C2DDBA06-4890-496C-8992-002A96A7CA8F}" srcOrd="0" destOrd="0" presId="urn:microsoft.com/office/officeart/2005/8/layout/process2"/>
    <dgm:cxn modelId="{B8F266F9-6A34-4219-8245-59CF34DDFCD2}" type="presParOf" srcId="{B4528FA5-CAED-4C46-AB1B-56C1B581996F}" destId="{115CF154-40CC-4310-8B35-C21CD753ACD7}" srcOrd="6" destOrd="0" presId="urn:microsoft.com/office/officeart/2005/8/layout/process2"/>
    <dgm:cxn modelId="{D5893919-F0CC-4C7B-81DF-0F56974D891D}" type="presParOf" srcId="{B4528FA5-CAED-4C46-AB1B-56C1B581996F}" destId="{453162A8-D69F-4503-8332-A0C392F669E9}" srcOrd="7" destOrd="0" presId="urn:microsoft.com/office/officeart/2005/8/layout/process2"/>
    <dgm:cxn modelId="{A616401A-3B4F-4055-9B70-3B5320B04CCE}" type="presParOf" srcId="{453162A8-D69F-4503-8332-A0C392F669E9}" destId="{B074CB11-0742-4C1F-B697-C7EBB3BFC674}" srcOrd="0" destOrd="0" presId="urn:microsoft.com/office/officeart/2005/8/layout/process2"/>
    <dgm:cxn modelId="{09F0D22A-76F2-4A22-AC1F-0533A97EEBA6}" type="presParOf" srcId="{B4528FA5-CAED-4C46-AB1B-56C1B581996F}" destId="{C879DA07-FF3C-4ACC-BAD2-464C78A69AA6}" srcOrd="8" destOrd="0" presId="urn:microsoft.com/office/officeart/2005/8/layout/process2"/>
    <dgm:cxn modelId="{F0DCB756-2743-42FC-AADF-FCE471B39D85}" type="presParOf" srcId="{B4528FA5-CAED-4C46-AB1B-56C1B581996F}" destId="{F77B5727-C0FA-46D4-B663-02227F2FDBF9}" srcOrd="9" destOrd="0" presId="urn:microsoft.com/office/officeart/2005/8/layout/process2"/>
    <dgm:cxn modelId="{C1110DDA-BA9A-4800-9C2C-8D2831A517EE}" type="presParOf" srcId="{F77B5727-C0FA-46D4-B663-02227F2FDBF9}" destId="{B430D1C4-A56B-4722-8B2A-D7B69B53B908}" srcOrd="0" destOrd="0" presId="urn:microsoft.com/office/officeart/2005/8/layout/process2"/>
    <dgm:cxn modelId="{C52592A5-AB2F-4AB0-984F-9DA1AF71F623}" type="presParOf" srcId="{B4528FA5-CAED-4C46-AB1B-56C1B581996F}" destId="{C744544B-0F19-41D9-8EA4-7CE41E6F5BD9}" srcOrd="10" destOrd="0" presId="urn:microsoft.com/office/officeart/2005/8/layout/process2"/>
    <dgm:cxn modelId="{F3D4EE09-413D-446B-881F-CDB5E44890E9}" type="presParOf" srcId="{B4528FA5-CAED-4C46-AB1B-56C1B581996F}" destId="{0A9E5038-9CFB-4F6B-85BC-8906A2769916}" srcOrd="11" destOrd="0" presId="urn:microsoft.com/office/officeart/2005/8/layout/process2"/>
    <dgm:cxn modelId="{A720D316-A7D6-438E-A5F9-BAEB07008B4C}" type="presParOf" srcId="{0A9E5038-9CFB-4F6B-85BC-8906A2769916}" destId="{8F002D76-8FAF-4FA6-8759-ADD1F5DA981D}" srcOrd="0" destOrd="0" presId="urn:microsoft.com/office/officeart/2005/8/layout/process2"/>
    <dgm:cxn modelId="{F1FC8FCE-958D-4F41-B300-12F77BB4C727}" type="presParOf" srcId="{B4528FA5-CAED-4C46-AB1B-56C1B581996F}" destId="{798026F3-971E-4AC1-B458-C6F646BE2C5F}" srcOrd="12" destOrd="0" presId="urn:microsoft.com/office/officeart/2005/8/layout/process2"/>
    <dgm:cxn modelId="{ED651F41-2354-42A2-BCC0-CAC5AE0984F2}" type="presParOf" srcId="{B4528FA5-CAED-4C46-AB1B-56C1B581996F}" destId="{90E37EA7-5B19-475A-A160-73067091B890}" srcOrd="13" destOrd="0" presId="urn:microsoft.com/office/officeart/2005/8/layout/process2"/>
    <dgm:cxn modelId="{7835E89C-7CF4-4A72-A5D9-A5EA568F6707}" type="presParOf" srcId="{90E37EA7-5B19-475A-A160-73067091B890}" destId="{A4987115-61BE-43CF-9750-D48297AF0624}" srcOrd="0" destOrd="0" presId="urn:microsoft.com/office/officeart/2005/8/layout/process2"/>
    <dgm:cxn modelId="{79D36526-4873-4F4D-A417-C3EB2A11FB09}" type="presParOf" srcId="{B4528FA5-CAED-4C46-AB1B-56C1B581996F}" destId="{763743A7-DCF5-4EFB-A1CE-472F8806A117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94373-1324-425C-9033-5D30B20D1F4F}">
      <dsp:nvSpPr>
        <dsp:cNvPr id="0" name=""/>
        <dsp:cNvSpPr/>
      </dsp:nvSpPr>
      <dsp:spPr>
        <a:xfrm>
          <a:off x="1568738" y="1004"/>
          <a:ext cx="1405948" cy="357633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New Infections</a:t>
          </a:r>
        </a:p>
      </dsp:txBody>
      <dsp:txXfrm>
        <a:off x="1579213" y="11479"/>
        <a:ext cx="1384998" cy="336683"/>
      </dsp:txXfrm>
    </dsp:sp>
    <dsp:sp modelId="{447D0B9E-2494-4DAA-84D5-4946802177A8}">
      <dsp:nvSpPr>
        <dsp:cNvPr id="0" name=""/>
        <dsp:cNvSpPr/>
      </dsp:nvSpPr>
      <dsp:spPr>
        <a:xfrm rot="5400000">
          <a:off x="2204656" y="367579"/>
          <a:ext cx="134112" cy="16093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223432" y="380990"/>
        <a:ext cx="96561" cy="93878"/>
      </dsp:txXfrm>
    </dsp:sp>
    <dsp:sp modelId="{1A0B578D-E02A-4CC7-979B-814B5BC31B2D}">
      <dsp:nvSpPr>
        <dsp:cNvPr id="0" name=""/>
        <dsp:cNvSpPr/>
      </dsp:nvSpPr>
      <dsp:spPr>
        <a:xfrm>
          <a:off x="1568738" y="537455"/>
          <a:ext cx="1405948" cy="357633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&gt;500</a:t>
          </a:r>
        </a:p>
      </dsp:txBody>
      <dsp:txXfrm>
        <a:off x="1579213" y="547930"/>
        <a:ext cx="1384998" cy="336683"/>
      </dsp:txXfrm>
    </dsp:sp>
    <dsp:sp modelId="{C7D05ACD-2FB6-4B39-B6C8-53475A350A4A}">
      <dsp:nvSpPr>
        <dsp:cNvPr id="0" name=""/>
        <dsp:cNvSpPr/>
      </dsp:nvSpPr>
      <dsp:spPr>
        <a:xfrm rot="5400000">
          <a:off x="2204656" y="904030"/>
          <a:ext cx="134112" cy="160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223432" y="917441"/>
        <a:ext cx="96561" cy="93878"/>
      </dsp:txXfrm>
    </dsp:sp>
    <dsp:sp modelId="{B1D50B3A-6D3E-46E9-8BBC-5B86CA3A910A}">
      <dsp:nvSpPr>
        <dsp:cNvPr id="0" name=""/>
        <dsp:cNvSpPr/>
      </dsp:nvSpPr>
      <dsp:spPr>
        <a:xfrm>
          <a:off x="1568738" y="1073906"/>
          <a:ext cx="1405948" cy="357633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350-499</a:t>
          </a:r>
        </a:p>
      </dsp:txBody>
      <dsp:txXfrm>
        <a:off x="1579213" y="1084381"/>
        <a:ext cx="1384998" cy="336683"/>
      </dsp:txXfrm>
    </dsp:sp>
    <dsp:sp modelId="{A44BAB42-14C2-4A6C-A995-BDC4C4FD286B}">
      <dsp:nvSpPr>
        <dsp:cNvPr id="0" name=""/>
        <dsp:cNvSpPr/>
      </dsp:nvSpPr>
      <dsp:spPr>
        <a:xfrm rot="5400000">
          <a:off x="2204656" y="1440481"/>
          <a:ext cx="134112" cy="160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223432" y="1453892"/>
        <a:ext cx="96561" cy="93878"/>
      </dsp:txXfrm>
    </dsp:sp>
    <dsp:sp modelId="{115CF154-40CC-4310-8B35-C21CD753ACD7}">
      <dsp:nvSpPr>
        <dsp:cNvPr id="0" name=""/>
        <dsp:cNvSpPr/>
      </dsp:nvSpPr>
      <dsp:spPr>
        <a:xfrm>
          <a:off x="1568738" y="1610357"/>
          <a:ext cx="1405948" cy="357633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250-349</a:t>
          </a:r>
        </a:p>
      </dsp:txBody>
      <dsp:txXfrm>
        <a:off x="1579213" y="1620832"/>
        <a:ext cx="1384998" cy="336683"/>
      </dsp:txXfrm>
    </dsp:sp>
    <dsp:sp modelId="{453162A8-D69F-4503-8332-A0C392F669E9}">
      <dsp:nvSpPr>
        <dsp:cNvPr id="0" name=""/>
        <dsp:cNvSpPr/>
      </dsp:nvSpPr>
      <dsp:spPr>
        <a:xfrm rot="5400000">
          <a:off x="2204656" y="1976932"/>
          <a:ext cx="134112" cy="160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223432" y="1990343"/>
        <a:ext cx="96561" cy="93878"/>
      </dsp:txXfrm>
    </dsp:sp>
    <dsp:sp modelId="{C879DA07-FF3C-4ACC-BAD2-464C78A69AA6}">
      <dsp:nvSpPr>
        <dsp:cNvPr id="0" name=""/>
        <dsp:cNvSpPr/>
      </dsp:nvSpPr>
      <dsp:spPr>
        <a:xfrm>
          <a:off x="1568738" y="2146808"/>
          <a:ext cx="1405948" cy="357633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200-249</a:t>
          </a:r>
        </a:p>
      </dsp:txBody>
      <dsp:txXfrm>
        <a:off x="1579213" y="2157283"/>
        <a:ext cx="1384998" cy="336683"/>
      </dsp:txXfrm>
    </dsp:sp>
    <dsp:sp modelId="{F77B5727-C0FA-46D4-B663-02227F2FDBF9}">
      <dsp:nvSpPr>
        <dsp:cNvPr id="0" name=""/>
        <dsp:cNvSpPr/>
      </dsp:nvSpPr>
      <dsp:spPr>
        <a:xfrm rot="5400000">
          <a:off x="2204656" y="2513383"/>
          <a:ext cx="134112" cy="160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223432" y="2526794"/>
        <a:ext cx="96561" cy="93878"/>
      </dsp:txXfrm>
    </dsp:sp>
    <dsp:sp modelId="{C744544B-0F19-41D9-8EA4-7CE41E6F5BD9}">
      <dsp:nvSpPr>
        <dsp:cNvPr id="0" name=""/>
        <dsp:cNvSpPr/>
      </dsp:nvSpPr>
      <dsp:spPr>
        <a:xfrm>
          <a:off x="1568738" y="2683259"/>
          <a:ext cx="1405948" cy="357633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100-199</a:t>
          </a:r>
        </a:p>
      </dsp:txBody>
      <dsp:txXfrm>
        <a:off x="1579213" y="2693734"/>
        <a:ext cx="1384998" cy="336683"/>
      </dsp:txXfrm>
    </dsp:sp>
    <dsp:sp modelId="{0A9E5038-9CFB-4F6B-85BC-8906A2769916}">
      <dsp:nvSpPr>
        <dsp:cNvPr id="0" name=""/>
        <dsp:cNvSpPr/>
      </dsp:nvSpPr>
      <dsp:spPr>
        <a:xfrm rot="5400000">
          <a:off x="2204656" y="3049834"/>
          <a:ext cx="134112" cy="160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223432" y="3063245"/>
        <a:ext cx="96561" cy="93878"/>
      </dsp:txXfrm>
    </dsp:sp>
    <dsp:sp modelId="{798026F3-971E-4AC1-B458-C6F646BE2C5F}">
      <dsp:nvSpPr>
        <dsp:cNvPr id="0" name=""/>
        <dsp:cNvSpPr/>
      </dsp:nvSpPr>
      <dsp:spPr>
        <a:xfrm>
          <a:off x="1568738" y="3219710"/>
          <a:ext cx="1405948" cy="357633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50-99</a:t>
          </a:r>
        </a:p>
      </dsp:txBody>
      <dsp:txXfrm>
        <a:off x="1579213" y="3230185"/>
        <a:ext cx="1384998" cy="336683"/>
      </dsp:txXfrm>
    </dsp:sp>
    <dsp:sp modelId="{90E37EA7-5B19-475A-A160-73067091B890}">
      <dsp:nvSpPr>
        <dsp:cNvPr id="0" name=""/>
        <dsp:cNvSpPr/>
      </dsp:nvSpPr>
      <dsp:spPr>
        <a:xfrm rot="5400000">
          <a:off x="2204656" y="3586285"/>
          <a:ext cx="134112" cy="160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223432" y="3599696"/>
        <a:ext cx="96561" cy="93878"/>
      </dsp:txXfrm>
    </dsp:sp>
    <dsp:sp modelId="{763743A7-DCF5-4EFB-A1CE-472F8806A117}">
      <dsp:nvSpPr>
        <dsp:cNvPr id="0" name=""/>
        <dsp:cNvSpPr/>
      </dsp:nvSpPr>
      <dsp:spPr>
        <a:xfrm>
          <a:off x="1568738" y="3756161"/>
          <a:ext cx="1405948" cy="357633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&lt;50</a:t>
          </a:r>
        </a:p>
      </dsp:txBody>
      <dsp:txXfrm>
        <a:off x="1579213" y="3766636"/>
        <a:ext cx="1384998" cy="336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20CA142-5042-43A2-9222-DCCCFA2C0E20}" type="datetimeFigureOut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9600" y="746125"/>
            <a:ext cx="55880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63E6F6-5E89-48A6-8F9F-9BCF85C4CB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51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Wei-ju Chen and Neff Walker analyzed data from 20 DHS data sets to calculate the ratio of age-specific fertility among HIV+ and HIV- women. This box plot shows their results. 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DE21B6-AFBF-40D4-B8B3-D34BC1A7D108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43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1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3838" y="188913"/>
            <a:ext cx="2443162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88913"/>
            <a:ext cx="7177088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0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9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96" y="188640"/>
            <a:ext cx="92583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9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38" y="6292850"/>
            <a:ext cx="194151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28700" y="188913"/>
            <a:ext cx="9258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0" y="0"/>
            <a:ext cx="10287000" cy="6048375"/>
          </a:xfrm>
          <a:prstGeom prst="rect">
            <a:avLst/>
          </a:prstGeom>
          <a:solidFill>
            <a:srgbClr val="88C5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tIns="180000"/>
          <a:lstStyle>
            <a:lvl1pPr marL="177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800" dirty="0">
              <a:cs typeface="Arial" panose="020B0604020202020204" pitchFamily="34" charset="0"/>
            </a:endParaRPr>
          </a:p>
          <a:p>
            <a:pPr eaLnBrk="1" hangingPunct="1"/>
            <a:r>
              <a:rPr lang="en-GB" altLang="en-US" sz="2400" dirty="0">
                <a:cs typeface="Arial" panose="020B0604020202020204" pitchFamily="34" charset="0"/>
              </a:rPr>
              <a:t>October 2019</a:t>
            </a:r>
          </a:p>
        </p:txBody>
      </p:sp>
      <p:sp>
        <p:nvSpPr>
          <p:cNvPr id="205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Getting Results with Spectrum</a:t>
            </a:r>
          </a:p>
        </p:txBody>
      </p:sp>
      <p:sp>
        <p:nvSpPr>
          <p:cNvPr id="205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>
          <a:xfrm>
            <a:off x="1028700" y="304800"/>
            <a:ext cx="8829675" cy="808038"/>
          </a:xfrm>
        </p:spPr>
        <p:txBody>
          <a:bodyPr anchor="t"/>
          <a:lstStyle/>
          <a:p>
            <a:pPr eaLnBrk="1" hangingPunct="1"/>
            <a:r>
              <a:rPr lang="en-US" altLang="en-US" dirty="0"/>
              <a:t>Tracking New Adult HIV Infections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1457325" y="1295400"/>
          <a:ext cx="454342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4543425" y="1981200"/>
            <a:ext cx="16287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43425" y="3048000"/>
            <a:ext cx="16287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43425" y="2514600"/>
            <a:ext cx="16287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43425" y="3581400"/>
            <a:ext cx="16287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43425" y="4191000"/>
            <a:ext cx="16287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43425" y="4724400"/>
            <a:ext cx="16287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3425" y="5181600"/>
            <a:ext cx="16287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5" name="TextBox 16"/>
          <p:cNvSpPr txBox="1">
            <a:spLocks noChangeArrowheads="1"/>
          </p:cNvSpPr>
          <p:nvPr/>
        </p:nvSpPr>
        <p:spPr bwMode="auto">
          <a:xfrm>
            <a:off x="6172200" y="1219200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On ART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14875" y="5638800"/>
            <a:ext cx="1543050" cy="338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Arial" charset="0"/>
              </a:rPr>
              <a:t>AIDS Death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14575" y="5867400"/>
            <a:ext cx="23145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371475" y="3924300"/>
            <a:ext cx="388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14575" y="1981200"/>
            <a:ext cx="600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314575" y="2590800"/>
            <a:ext cx="600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14575" y="3048000"/>
            <a:ext cx="600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314575" y="3657600"/>
            <a:ext cx="600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314575" y="4114800"/>
            <a:ext cx="600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14575" y="4648200"/>
            <a:ext cx="600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14575" y="5257800"/>
            <a:ext cx="600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>
            <a:off x="6343650" y="5791200"/>
            <a:ext cx="16287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6029325" y="3848100"/>
            <a:ext cx="388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7029450" y="1905000"/>
            <a:ext cx="942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>
            <a:off x="7048500" y="2438400"/>
            <a:ext cx="942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>
            <a:off x="7048500" y="2971800"/>
            <a:ext cx="942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7048500" y="3657600"/>
            <a:ext cx="942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>
            <a:off x="7029450" y="5105400"/>
            <a:ext cx="942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7124700" y="4191000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0800000">
            <a:off x="7029450" y="4572000"/>
            <a:ext cx="942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72200" y="1752600"/>
            <a:ext cx="1114425" cy="338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&gt;500       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72200" y="2286000"/>
            <a:ext cx="1114425" cy="338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350-499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72200" y="2819400"/>
            <a:ext cx="1114425" cy="338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250-349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72200" y="3429000"/>
            <a:ext cx="1114425" cy="338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200-249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72200" y="3962400"/>
            <a:ext cx="1114425" cy="338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100-199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72200" y="4419600"/>
            <a:ext cx="1114425" cy="338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50-99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72200" y="4953000"/>
            <a:ext cx="1114425" cy="338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&lt;50</a:t>
            </a:r>
          </a:p>
        </p:txBody>
      </p:sp>
      <p:sp>
        <p:nvSpPr>
          <p:cNvPr id="11302" name="TextBox 40"/>
          <p:cNvSpPr txBox="1">
            <a:spLocks noChangeArrowheads="1"/>
          </p:cNvSpPr>
          <p:nvPr/>
        </p:nvSpPr>
        <p:spPr bwMode="auto">
          <a:xfrm>
            <a:off x="3814763" y="4800600"/>
            <a:ext cx="428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600"/>
              <a:t>λ</a:t>
            </a:r>
            <a:r>
              <a:rPr lang="en-US" altLang="en-US" sz="1600" baseline="-25000"/>
              <a:t>6</a:t>
            </a:r>
            <a:endParaRPr lang="en-US" altLang="en-US" baseline="-25000"/>
          </a:p>
        </p:txBody>
      </p:sp>
      <p:sp>
        <p:nvSpPr>
          <p:cNvPr id="11303" name="TextBox 56"/>
          <p:cNvSpPr txBox="1">
            <a:spLocks noChangeArrowheads="1"/>
          </p:cNvSpPr>
          <p:nvPr/>
        </p:nvSpPr>
        <p:spPr bwMode="auto">
          <a:xfrm>
            <a:off x="3814763" y="4267200"/>
            <a:ext cx="428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600"/>
              <a:t>λ</a:t>
            </a:r>
            <a:r>
              <a:rPr lang="en-US" altLang="en-US" sz="1600" baseline="-25000"/>
              <a:t>5</a:t>
            </a:r>
            <a:endParaRPr lang="en-US" altLang="en-US" baseline="-25000"/>
          </a:p>
        </p:txBody>
      </p:sp>
      <p:sp>
        <p:nvSpPr>
          <p:cNvPr id="11304" name="TextBox 57"/>
          <p:cNvSpPr txBox="1">
            <a:spLocks noChangeArrowheads="1"/>
          </p:cNvSpPr>
          <p:nvPr/>
        </p:nvSpPr>
        <p:spPr bwMode="auto">
          <a:xfrm>
            <a:off x="3814763" y="3733800"/>
            <a:ext cx="428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600"/>
              <a:t>λ</a:t>
            </a:r>
            <a:r>
              <a:rPr lang="en-US" altLang="en-US" sz="1600" baseline="-25000"/>
              <a:t>4</a:t>
            </a:r>
            <a:endParaRPr lang="en-US" altLang="en-US" baseline="-25000"/>
          </a:p>
        </p:txBody>
      </p:sp>
      <p:sp>
        <p:nvSpPr>
          <p:cNvPr id="11305" name="TextBox 58"/>
          <p:cNvSpPr txBox="1">
            <a:spLocks noChangeArrowheads="1"/>
          </p:cNvSpPr>
          <p:nvPr/>
        </p:nvSpPr>
        <p:spPr bwMode="auto">
          <a:xfrm>
            <a:off x="3814763" y="3200400"/>
            <a:ext cx="428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600"/>
              <a:t>λ</a:t>
            </a:r>
            <a:r>
              <a:rPr lang="en-US" altLang="en-US" sz="1600" baseline="-25000"/>
              <a:t>3</a:t>
            </a:r>
            <a:endParaRPr lang="en-US" altLang="en-US" baseline="-25000"/>
          </a:p>
        </p:txBody>
      </p:sp>
      <p:sp>
        <p:nvSpPr>
          <p:cNvPr id="11306" name="TextBox 59"/>
          <p:cNvSpPr txBox="1">
            <a:spLocks noChangeArrowheads="1"/>
          </p:cNvSpPr>
          <p:nvPr/>
        </p:nvSpPr>
        <p:spPr bwMode="auto">
          <a:xfrm>
            <a:off x="3814763" y="2667000"/>
            <a:ext cx="428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600"/>
              <a:t>λ</a:t>
            </a:r>
            <a:r>
              <a:rPr lang="en-US" altLang="en-US" sz="1600" baseline="-25000"/>
              <a:t>2</a:t>
            </a:r>
            <a:endParaRPr lang="en-US" altLang="en-US" baseline="-25000"/>
          </a:p>
        </p:txBody>
      </p:sp>
      <p:sp>
        <p:nvSpPr>
          <p:cNvPr id="11307" name="TextBox 60"/>
          <p:cNvSpPr txBox="1">
            <a:spLocks noChangeArrowheads="1"/>
          </p:cNvSpPr>
          <p:nvPr/>
        </p:nvSpPr>
        <p:spPr bwMode="auto">
          <a:xfrm>
            <a:off x="3814763" y="2133600"/>
            <a:ext cx="428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600"/>
              <a:t>λ</a:t>
            </a:r>
            <a:r>
              <a:rPr lang="en-US" altLang="en-US" sz="1600" baseline="-25000"/>
              <a:t>1</a:t>
            </a:r>
            <a:endParaRPr lang="en-US" altLang="en-US" baseline="-25000"/>
          </a:p>
        </p:txBody>
      </p:sp>
      <p:sp>
        <p:nvSpPr>
          <p:cNvPr id="11308" name="TextBox 62"/>
          <p:cNvSpPr txBox="1">
            <a:spLocks noChangeArrowheads="1"/>
          </p:cNvSpPr>
          <p:nvPr/>
        </p:nvSpPr>
        <p:spPr bwMode="auto">
          <a:xfrm>
            <a:off x="2400300" y="1676400"/>
            <a:ext cx="514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600"/>
              <a:t>μ</a:t>
            </a:r>
            <a:r>
              <a:rPr lang="en-US" altLang="en-US" sz="1600" baseline="-25000"/>
              <a:t>1</a:t>
            </a:r>
            <a:endParaRPr lang="en-US" altLang="en-US" baseline="-25000"/>
          </a:p>
        </p:txBody>
      </p:sp>
      <p:sp>
        <p:nvSpPr>
          <p:cNvPr id="11309" name="TextBox 63"/>
          <p:cNvSpPr txBox="1">
            <a:spLocks noChangeArrowheads="1"/>
          </p:cNvSpPr>
          <p:nvPr/>
        </p:nvSpPr>
        <p:spPr bwMode="auto">
          <a:xfrm>
            <a:off x="2400300" y="2209800"/>
            <a:ext cx="600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600"/>
              <a:t>μ</a:t>
            </a:r>
            <a:r>
              <a:rPr lang="en-US" altLang="en-US" sz="1600" baseline="-25000"/>
              <a:t>2</a:t>
            </a:r>
            <a:endParaRPr lang="en-US" altLang="en-US" baseline="-25000"/>
          </a:p>
        </p:txBody>
      </p:sp>
      <p:sp>
        <p:nvSpPr>
          <p:cNvPr id="11310" name="TextBox 64"/>
          <p:cNvSpPr txBox="1">
            <a:spLocks noChangeArrowheads="1"/>
          </p:cNvSpPr>
          <p:nvPr/>
        </p:nvSpPr>
        <p:spPr bwMode="auto">
          <a:xfrm>
            <a:off x="2400300" y="2743200"/>
            <a:ext cx="514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600"/>
              <a:t>μ</a:t>
            </a:r>
            <a:r>
              <a:rPr lang="en-US" altLang="en-US" sz="1600" baseline="-25000"/>
              <a:t>3</a:t>
            </a:r>
            <a:endParaRPr lang="en-US" altLang="en-US" baseline="-25000"/>
          </a:p>
        </p:txBody>
      </p:sp>
      <p:sp>
        <p:nvSpPr>
          <p:cNvPr id="11311" name="TextBox 65"/>
          <p:cNvSpPr txBox="1">
            <a:spLocks noChangeArrowheads="1"/>
          </p:cNvSpPr>
          <p:nvPr/>
        </p:nvSpPr>
        <p:spPr bwMode="auto">
          <a:xfrm>
            <a:off x="2400300" y="3276600"/>
            <a:ext cx="514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600"/>
              <a:t>μ</a:t>
            </a:r>
            <a:r>
              <a:rPr lang="en-US" altLang="en-US" sz="1600" baseline="-25000"/>
              <a:t>4</a:t>
            </a:r>
            <a:endParaRPr lang="en-US" altLang="en-US" baseline="-25000"/>
          </a:p>
        </p:txBody>
      </p:sp>
      <p:sp>
        <p:nvSpPr>
          <p:cNvPr id="11312" name="TextBox 66"/>
          <p:cNvSpPr txBox="1">
            <a:spLocks noChangeArrowheads="1"/>
          </p:cNvSpPr>
          <p:nvPr/>
        </p:nvSpPr>
        <p:spPr bwMode="auto">
          <a:xfrm>
            <a:off x="2400300" y="3810000"/>
            <a:ext cx="600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600"/>
              <a:t>μ</a:t>
            </a:r>
            <a:r>
              <a:rPr lang="en-US" altLang="en-US" sz="1600" baseline="-25000"/>
              <a:t>5</a:t>
            </a:r>
            <a:endParaRPr lang="en-US" altLang="en-US" baseline="-25000"/>
          </a:p>
        </p:txBody>
      </p:sp>
      <p:sp>
        <p:nvSpPr>
          <p:cNvPr id="11313" name="TextBox 67"/>
          <p:cNvSpPr txBox="1">
            <a:spLocks noChangeArrowheads="1"/>
          </p:cNvSpPr>
          <p:nvPr/>
        </p:nvSpPr>
        <p:spPr bwMode="auto">
          <a:xfrm>
            <a:off x="2400300" y="4343400"/>
            <a:ext cx="600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600"/>
              <a:t>μ</a:t>
            </a:r>
            <a:r>
              <a:rPr lang="en-US" altLang="en-US" sz="1600" baseline="-25000"/>
              <a:t>6</a:t>
            </a:r>
            <a:endParaRPr lang="en-US" altLang="en-US" baseline="-25000"/>
          </a:p>
        </p:txBody>
      </p:sp>
      <p:sp>
        <p:nvSpPr>
          <p:cNvPr id="11314" name="TextBox 68"/>
          <p:cNvSpPr txBox="1">
            <a:spLocks noChangeArrowheads="1"/>
          </p:cNvSpPr>
          <p:nvPr/>
        </p:nvSpPr>
        <p:spPr bwMode="auto">
          <a:xfrm>
            <a:off x="2400300" y="4876800"/>
            <a:ext cx="600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600"/>
              <a:t>μ</a:t>
            </a:r>
            <a:r>
              <a:rPr lang="en-US" altLang="en-US" sz="1600" baseline="-25000"/>
              <a:t>7</a:t>
            </a:r>
            <a:endParaRPr lang="en-US" altLang="en-US" baseline="-25000"/>
          </a:p>
        </p:txBody>
      </p:sp>
      <p:sp>
        <p:nvSpPr>
          <p:cNvPr id="11315" name="TextBox 69"/>
          <p:cNvSpPr txBox="1">
            <a:spLocks noChangeArrowheads="1"/>
          </p:cNvSpPr>
          <p:nvPr/>
        </p:nvSpPr>
        <p:spPr bwMode="auto">
          <a:xfrm>
            <a:off x="7415213" y="1600200"/>
            <a:ext cx="642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/>
              <a:t>α</a:t>
            </a:r>
            <a:r>
              <a:rPr lang="en-US" altLang="en-US" baseline="-25000"/>
              <a:t>1</a:t>
            </a:r>
          </a:p>
        </p:txBody>
      </p:sp>
      <p:sp>
        <p:nvSpPr>
          <p:cNvPr id="11316" name="TextBox 70"/>
          <p:cNvSpPr txBox="1">
            <a:spLocks noChangeArrowheads="1"/>
          </p:cNvSpPr>
          <p:nvPr/>
        </p:nvSpPr>
        <p:spPr bwMode="auto">
          <a:xfrm>
            <a:off x="7429500" y="2133600"/>
            <a:ext cx="628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/>
              <a:t>α</a:t>
            </a:r>
            <a:r>
              <a:rPr lang="en-US" altLang="en-US" baseline="-25000"/>
              <a:t>2</a:t>
            </a:r>
          </a:p>
        </p:txBody>
      </p:sp>
      <p:sp>
        <p:nvSpPr>
          <p:cNvPr id="11317" name="TextBox 71"/>
          <p:cNvSpPr txBox="1">
            <a:spLocks noChangeArrowheads="1"/>
          </p:cNvSpPr>
          <p:nvPr/>
        </p:nvSpPr>
        <p:spPr bwMode="auto">
          <a:xfrm>
            <a:off x="7429500" y="2667000"/>
            <a:ext cx="54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/>
              <a:t>α</a:t>
            </a:r>
            <a:r>
              <a:rPr lang="en-US" altLang="en-US" baseline="-25000"/>
              <a:t>3</a:t>
            </a:r>
          </a:p>
        </p:txBody>
      </p:sp>
      <p:sp>
        <p:nvSpPr>
          <p:cNvPr id="11318" name="TextBox 72"/>
          <p:cNvSpPr txBox="1">
            <a:spLocks noChangeArrowheads="1"/>
          </p:cNvSpPr>
          <p:nvPr/>
        </p:nvSpPr>
        <p:spPr bwMode="auto">
          <a:xfrm>
            <a:off x="7429500" y="3276600"/>
            <a:ext cx="628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/>
              <a:t>α</a:t>
            </a:r>
            <a:r>
              <a:rPr lang="en-US" altLang="en-US" baseline="-25000"/>
              <a:t>4</a:t>
            </a:r>
            <a:endParaRPr lang="en-US" altLang="en-US" sz="2000" baseline="-25000"/>
          </a:p>
        </p:txBody>
      </p:sp>
      <p:sp>
        <p:nvSpPr>
          <p:cNvPr id="11319" name="TextBox 73"/>
          <p:cNvSpPr txBox="1">
            <a:spLocks noChangeArrowheads="1"/>
          </p:cNvSpPr>
          <p:nvPr/>
        </p:nvSpPr>
        <p:spPr bwMode="auto">
          <a:xfrm>
            <a:off x="7429500" y="3810000"/>
            <a:ext cx="628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/>
              <a:t>α</a:t>
            </a:r>
            <a:r>
              <a:rPr lang="en-US" altLang="en-US" baseline="-25000"/>
              <a:t>5</a:t>
            </a:r>
            <a:endParaRPr lang="en-US" altLang="en-US" sz="2000" baseline="-25000"/>
          </a:p>
        </p:txBody>
      </p:sp>
      <p:sp>
        <p:nvSpPr>
          <p:cNvPr id="11320" name="TextBox 74"/>
          <p:cNvSpPr txBox="1">
            <a:spLocks noChangeArrowheads="1"/>
          </p:cNvSpPr>
          <p:nvPr/>
        </p:nvSpPr>
        <p:spPr bwMode="auto">
          <a:xfrm>
            <a:off x="7415213" y="4267200"/>
            <a:ext cx="557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/>
              <a:t>α</a:t>
            </a:r>
            <a:r>
              <a:rPr lang="en-US" altLang="en-US" baseline="-25000"/>
              <a:t>6</a:t>
            </a:r>
            <a:endParaRPr lang="en-US" altLang="en-US" sz="2000" baseline="-25000"/>
          </a:p>
        </p:txBody>
      </p:sp>
      <p:sp>
        <p:nvSpPr>
          <p:cNvPr id="11321" name="TextBox 75"/>
          <p:cNvSpPr txBox="1">
            <a:spLocks noChangeArrowheads="1"/>
          </p:cNvSpPr>
          <p:nvPr/>
        </p:nvSpPr>
        <p:spPr bwMode="auto">
          <a:xfrm>
            <a:off x="7415213" y="4800600"/>
            <a:ext cx="642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/>
              <a:t>α</a:t>
            </a:r>
            <a:r>
              <a:rPr lang="en-US" altLang="en-US" baseline="-25000"/>
              <a:t>7</a:t>
            </a:r>
          </a:p>
        </p:txBody>
      </p:sp>
      <p:sp>
        <p:nvSpPr>
          <p:cNvPr id="11322" name="TextBox 76"/>
          <p:cNvSpPr txBox="1">
            <a:spLocks noChangeArrowheads="1"/>
          </p:cNvSpPr>
          <p:nvPr/>
        </p:nvSpPr>
        <p:spPr bwMode="auto">
          <a:xfrm>
            <a:off x="4972050" y="1676400"/>
            <a:ext cx="600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c</a:t>
            </a:r>
            <a:r>
              <a:rPr lang="en-US" altLang="en-US" sz="1600" baseline="-25000"/>
              <a:t>1</a:t>
            </a:r>
            <a:endParaRPr lang="en-US" altLang="en-US" baseline="-25000"/>
          </a:p>
        </p:txBody>
      </p:sp>
      <p:sp>
        <p:nvSpPr>
          <p:cNvPr id="11323" name="TextBox 77"/>
          <p:cNvSpPr txBox="1">
            <a:spLocks noChangeArrowheads="1"/>
          </p:cNvSpPr>
          <p:nvPr/>
        </p:nvSpPr>
        <p:spPr bwMode="auto">
          <a:xfrm>
            <a:off x="4972050" y="2209800"/>
            <a:ext cx="600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c</a:t>
            </a:r>
            <a:r>
              <a:rPr lang="en-US" altLang="en-US" sz="1600" baseline="-25000"/>
              <a:t>2</a:t>
            </a:r>
            <a:endParaRPr lang="en-US" altLang="en-US" baseline="-25000"/>
          </a:p>
        </p:txBody>
      </p:sp>
      <p:sp>
        <p:nvSpPr>
          <p:cNvPr id="11324" name="TextBox 78"/>
          <p:cNvSpPr txBox="1">
            <a:spLocks noChangeArrowheads="1"/>
          </p:cNvSpPr>
          <p:nvPr/>
        </p:nvSpPr>
        <p:spPr bwMode="auto">
          <a:xfrm>
            <a:off x="4972050" y="2743200"/>
            <a:ext cx="514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c</a:t>
            </a:r>
            <a:r>
              <a:rPr lang="en-US" altLang="en-US" sz="1600" baseline="-25000"/>
              <a:t>3</a:t>
            </a:r>
          </a:p>
        </p:txBody>
      </p:sp>
      <p:sp>
        <p:nvSpPr>
          <p:cNvPr id="11325" name="TextBox 79"/>
          <p:cNvSpPr txBox="1">
            <a:spLocks noChangeArrowheads="1"/>
          </p:cNvSpPr>
          <p:nvPr/>
        </p:nvSpPr>
        <p:spPr bwMode="auto">
          <a:xfrm>
            <a:off x="4972050" y="3276600"/>
            <a:ext cx="514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c</a:t>
            </a:r>
            <a:r>
              <a:rPr lang="en-US" altLang="en-US" sz="1600" baseline="-25000"/>
              <a:t>4</a:t>
            </a:r>
            <a:endParaRPr lang="en-US" altLang="en-US" baseline="-25000"/>
          </a:p>
        </p:txBody>
      </p:sp>
      <p:sp>
        <p:nvSpPr>
          <p:cNvPr id="11326" name="TextBox 80"/>
          <p:cNvSpPr txBox="1">
            <a:spLocks noChangeArrowheads="1"/>
          </p:cNvSpPr>
          <p:nvPr/>
        </p:nvSpPr>
        <p:spPr bwMode="auto">
          <a:xfrm>
            <a:off x="4972050" y="3810000"/>
            <a:ext cx="514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c</a:t>
            </a:r>
            <a:r>
              <a:rPr lang="en-US" altLang="en-US" sz="1600" baseline="-25000"/>
              <a:t>5</a:t>
            </a:r>
            <a:endParaRPr lang="en-US" altLang="en-US" baseline="-25000"/>
          </a:p>
        </p:txBody>
      </p:sp>
      <p:sp>
        <p:nvSpPr>
          <p:cNvPr id="11327" name="TextBox 81"/>
          <p:cNvSpPr txBox="1">
            <a:spLocks noChangeArrowheads="1"/>
          </p:cNvSpPr>
          <p:nvPr/>
        </p:nvSpPr>
        <p:spPr bwMode="auto">
          <a:xfrm>
            <a:off x="4972050" y="4343400"/>
            <a:ext cx="600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c</a:t>
            </a:r>
            <a:r>
              <a:rPr lang="en-US" altLang="en-US" sz="1600" baseline="-25000"/>
              <a:t>6</a:t>
            </a:r>
            <a:endParaRPr lang="en-US" altLang="en-US" baseline="-25000"/>
          </a:p>
        </p:txBody>
      </p:sp>
      <p:sp>
        <p:nvSpPr>
          <p:cNvPr id="11328" name="TextBox 82"/>
          <p:cNvSpPr txBox="1">
            <a:spLocks noChangeArrowheads="1"/>
          </p:cNvSpPr>
          <p:nvPr/>
        </p:nvSpPr>
        <p:spPr bwMode="auto">
          <a:xfrm>
            <a:off x="4972050" y="4876800"/>
            <a:ext cx="600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c</a:t>
            </a:r>
            <a:r>
              <a:rPr lang="en-US" altLang="en-US" sz="1600" baseline="-25000"/>
              <a:t>7</a:t>
            </a:r>
            <a:endParaRPr lang="en-US" altLang="en-US" baseline="-25000"/>
          </a:p>
        </p:txBody>
      </p:sp>
      <p:sp>
        <p:nvSpPr>
          <p:cNvPr id="11329" name="Slide Number Placeholder 68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DAA997-A824-4ACD-BE9E-2B042754B212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cxnSp>
        <p:nvCxnSpPr>
          <p:cNvPr id="11330" name="Straight Arrow Connector 73"/>
          <p:cNvCxnSpPr>
            <a:cxnSpLocks noChangeShapeType="1"/>
            <a:endCxn id="11312" idx="3"/>
          </p:cNvCxnSpPr>
          <p:nvPr/>
        </p:nvCxnSpPr>
        <p:spPr bwMode="auto">
          <a:xfrm>
            <a:off x="3000375" y="1676400"/>
            <a:ext cx="0" cy="2303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1" name="Straight Arrow Connector 75"/>
          <p:cNvCxnSpPr>
            <a:cxnSpLocks noChangeShapeType="1"/>
          </p:cNvCxnSpPr>
          <p:nvPr/>
        </p:nvCxnSpPr>
        <p:spPr bwMode="auto">
          <a:xfrm>
            <a:off x="3086100" y="1676400"/>
            <a:ext cx="0" cy="1752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2" name="Straight Arrow Connector 77"/>
          <p:cNvCxnSpPr>
            <a:cxnSpLocks noChangeShapeType="1"/>
          </p:cNvCxnSpPr>
          <p:nvPr/>
        </p:nvCxnSpPr>
        <p:spPr bwMode="auto">
          <a:xfrm>
            <a:off x="3171825" y="1676400"/>
            <a:ext cx="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3" name="Straight Arrow Connector 81"/>
          <p:cNvCxnSpPr>
            <a:cxnSpLocks noChangeShapeType="1"/>
          </p:cNvCxnSpPr>
          <p:nvPr/>
        </p:nvCxnSpPr>
        <p:spPr bwMode="auto">
          <a:xfrm>
            <a:off x="3257550" y="1676400"/>
            <a:ext cx="0" cy="685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4" name="Straight Arrow Connector 84"/>
          <p:cNvCxnSpPr>
            <a:cxnSpLocks noChangeShapeType="1"/>
          </p:cNvCxnSpPr>
          <p:nvPr/>
        </p:nvCxnSpPr>
        <p:spPr bwMode="auto">
          <a:xfrm>
            <a:off x="3343275" y="1676400"/>
            <a:ext cx="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>
          <a:xfrm>
            <a:off x="606425" y="188913"/>
            <a:ext cx="9258300" cy="1143000"/>
          </a:xfrm>
        </p:spPr>
        <p:txBody>
          <a:bodyPr/>
          <a:lstStyle/>
          <a:p>
            <a:r>
              <a:rPr lang="en-US" altLang="en-US" sz="3600"/>
              <a:t>Progression and Mortality Rates Selected to Fit Survival Patterns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376363"/>
            <a:ext cx="3962400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1376363"/>
            <a:ext cx="3962400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802063"/>
            <a:ext cx="3962400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3802063"/>
            <a:ext cx="3968750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5" name="TextBox 5"/>
          <p:cNvSpPr txBox="1">
            <a:spLocks noChangeArrowheads="1"/>
          </p:cNvSpPr>
          <p:nvPr/>
        </p:nvSpPr>
        <p:spPr bwMode="auto">
          <a:xfrm>
            <a:off x="788988" y="6278563"/>
            <a:ext cx="65817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00"/>
              <a:t>Todd </a:t>
            </a:r>
            <a:r>
              <a:rPr lang="en-US" altLang="en-US" sz="1100" i="1"/>
              <a:t>et al.</a:t>
            </a:r>
            <a:r>
              <a:rPr lang="en-US" altLang="en-US" sz="1100"/>
              <a:t> Time from HIV seroconversion to death: a collaborative analysis of eight studies in six low and middle-income countries before highly active antiretroviral therapy </a:t>
            </a:r>
            <a:r>
              <a:rPr lang="en-US" altLang="en-US" sz="1100" i="1"/>
              <a:t>AIDS</a:t>
            </a:r>
            <a:r>
              <a:rPr lang="en-US" altLang="en-US" sz="1100"/>
              <a:t> 2007, 21 (suppl 6):S55-63.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Mortality and Progression by CD4 Count</a:t>
            </a:r>
            <a:endParaRPr lang="en-US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/>
              <a:t>HIV-Related Mortality without ART</a:t>
            </a:r>
            <a:endParaRPr lang="en-US" altLang="en-US"/>
          </a:p>
        </p:txBody>
      </p:sp>
      <p:sp>
        <p:nvSpPr>
          <p:cNvPr id="13316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/>
              <a:t>CD4 Count Progression Rates</a:t>
            </a:r>
            <a:endParaRPr lang="en-US" altLang="en-US"/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054225"/>
            <a:ext cx="4584700" cy="360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2062163"/>
            <a:ext cx="4584700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6425" y="188913"/>
            <a:ext cx="92583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Evolution of Cohort of New Infections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447800"/>
            <a:ext cx="8061325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606425" y="188913"/>
            <a:ext cx="9258300" cy="1143000"/>
          </a:xfrm>
        </p:spPr>
        <p:txBody>
          <a:bodyPr/>
          <a:lstStyle/>
          <a:p>
            <a:r>
              <a:rPr lang="en-US" altLang="en-US" sz="2800"/>
              <a:t>Mortality on ART by CD4 Count at Initiation by Duration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1196975"/>
            <a:ext cx="6697663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758950" y="6021388"/>
            <a:ext cx="56165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Adapted from Yiannoutsos </a:t>
            </a:r>
            <a:r>
              <a:rPr lang="en-US" altLang="en-US" sz="1400" i="1"/>
              <a:t>et al.</a:t>
            </a:r>
            <a:r>
              <a:rPr lang="en-US" altLang="en-US" sz="1400"/>
              <a:t> Estimated mortality of adult HIV-infected patients starting treatment with combination antiretroviral therapy </a:t>
            </a:r>
            <a:r>
              <a:rPr lang="en-US" altLang="en-US" sz="1400" i="1"/>
              <a:t>Sex Transm Infect </a:t>
            </a:r>
            <a:r>
              <a:rPr lang="en-US" altLang="en-US" sz="1400"/>
              <a:t>2012;88:i33-i43.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606425" y="188913"/>
            <a:ext cx="9258300" cy="1143000"/>
          </a:xfrm>
        </p:spPr>
        <p:txBody>
          <a:bodyPr/>
          <a:lstStyle/>
          <a:p>
            <a:r>
              <a:rPr lang="en-US" altLang="en-US" sz="2800"/>
              <a:t>Mortality on ART by CD4 Count at Initiation by Age</a:t>
            </a: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1758950" y="6021388"/>
            <a:ext cx="56165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Adapted from Yiannoutsos </a:t>
            </a:r>
            <a:r>
              <a:rPr lang="en-US" altLang="en-US" sz="1400" i="1"/>
              <a:t>et al.</a:t>
            </a:r>
            <a:r>
              <a:rPr lang="en-US" altLang="en-US" sz="1400"/>
              <a:t> Estimated mortality of adult HIV-infected patients starting treatment with combination antiretroviral therapy </a:t>
            </a:r>
            <a:r>
              <a:rPr lang="en-US" altLang="en-US" sz="1400" i="1"/>
              <a:t>Sex Transm Infect </a:t>
            </a:r>
            <a:r>
              <a:rPr lang="en-US" altLang="en-US" sz="1400"/>
              <a:t>2012;88:i33-i43.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1133475"/>
            <a:ext cx="6888162" cy="488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>
          <a:xfrm>
            <a:off x="606425" y="188913"/>
            <a:ext cx="9258300" cy="1143000"/>
          </a:xfrm>
        </p:spPr>
        <p:txBody>
          <a:bodyPr/>
          <a:lstStyle/>
          <a:p>
            <a:r>
              <a:rPr lang="en-US" altLang="en-US" sz="2800"/>
              <a:t>Mortality on ART by CD4 Count at Initiation by Sex</a:t>
            </a:r>
          </a:p>
        </p:txBody>
      </p:sp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1758950" y="6021388"/>
            <a:ext cx="56165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Adapted from Yiannoutsos </a:t>
            </a:r>
            <a:r>
              <a:rPr lang="en-US" altLang="en-US" sz="1400" i="1"/>
              <a:t>et al.</a:t>
            </a:r>
            <a:r>
              <a:rPr lang="en-US" altLang="en-US" sz="1400"/>
              <a:t> Estimated mortality of adult HIV-infected patients starting treatment with combination antiretroviral therapy </a:t>
            </a:r>
            <a:r>
              <a:rPr lang="en-US" altLang="en-US" sz="1400" i="1"/>
              <a:t>Sex Transm Infect </a:t>
            </a:r>
            <a:r>
              <a:rPr lang="en-US" altLang="en-US" sz="1400"/>
              <a:t>2012;88:i33-i43.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125538"/>
            <a:ext cx="69008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>
          <a:xfrm>
            <a:off x="606425" y="188913"/>
            <a:ext cx="9258300" cy="1143000"/>
          </a:xfrm>
        </p:spPr>
        <p:txBody>
          <a:bodyPr/>
          <a:lstStyle/>
          <a:p>
            <a:r>
              <a:rPr lang="en-US" altLang="en-US" sz="2800"/>
              <a:t>Mortality on ART by CD4 Count at Initiation by Region</a:t>
            </a: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1758950" y="6021388"/>
            <a:ext cx="56165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Adapted from Yiannoutsos </a:t>
            </a:r>
            <a:r>
              <a:rPr lang="en-US" altLang="en-US" sz="1400" i="1"/>
              <a:t>et al.</a:t>
            </a:r>
            <a:r>
              <a:rPr lang="en-US" altLang="en-US" sz="1400"/>
              <a:t> Estimated mortality of adult HIV-infected patients starting treatment with combination antiretroviral therapy </a:t>
            </a:r>
            <a:r>
              <a:rPr lang="en-US" altLang="en-US" sz="1400" i="1"/>
              <a:t>Sex Transm Infect </a:t>
            </a:r>
            <a:r>
              <a:rPr lang="en-US" altLang="en-US" sz="1400"/>
              <a:t>2012;88:i33-i43.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1184275"/>
            <a:ext cx="6624638" cy="470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Pediatric Model Tracks Infections by CD4 Category and Timing of Infection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Children 0-4: CD4 percent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&gt;30</a:t>
            </a:r>
          </a:p>
          <a:p>
            <a:r>
              <a:rPr lang="en-US" dirty="0"/>
              <a:t>26-30</a:t>
            </a:r>
          </a:p>
          <a:p>
            <a:r>
              <a:rPr lang="en-US" dirty="0"/>
              <a:t>21-25</a:t>
            </a:r>
          </a:p>
          <a:p>
            <a:r>
              <a:rPr lang="en-US" dirty="0"/>
              <a:t>16-20</a:t>
            </a:r>
          </a:p>
          <a:p>
            <a:r>
              <a:rPr lang="en-US" dirty="0"/>
              <a:t>11-15</a:t>
            </a:r>
          </a:p>
          <a:p>
            <a:r>
              <a:rPr lang="en-US" dirty="0"/>
              <a:t>5-10</a:t>
            </a:r>
          </a:p>
          <a:p>
            <a:r>
              <a:rPr lang="en-US" dirty="0"/>
              <a:t>&lt;5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Children 5-14: CD4 count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&gt;1000</a:t>
            </a:r>
          </a:p>
          <a:p>
            <a:r>
              <a:rPr lang="en-US" dirty="0"/>
              <a:t>750-999</a:t>
            </a:r>
          </a:p>
          <a:p>
            <a:r>
              <a:rPr lang="en-US" dirty="0"/>
              <a:t>500-749</a:t>
            </a:r>
          </a:p>
          <a:p>
            <a:r>
              <a:rPr lang="en-US" dirty="0"/>
              <a:t>350-499</a:t>
            </a:r>
          </a:p>
          <a:p>
            <a:r>
              <a:rPr lang="en-US" dirty="0"/>
              <a:t>200-349</a:t>
            </a:r>
          </a:p>
          <a:p>
            <a:r>
              <a:rPr lang="en-US" dirty="0"/>
              <a:t>&lt;200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996" y="5517232"/>
            <a:ext cx="90730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Timing of infection: Perinatal, 0-6 months, 7-12 months, 12+ months after birth</a:t>
            </a:r>
          </a:p>
        </p:txBody>
      </p:sp>
    </p:spTree>
    <p:extLst>
      <p:ext uri="{BB962C8B-B14F-4D97-AF65-F5344CB8AC3E}">
        <p14:creationId xmlns:p14="http://schemas.microsoft.com/office/powerpoint/2010/main" val="504943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028700" y="228600"/>
            <a:ext cx="9258300" cy="808038"/>
          </a:xfrm>
        </p:spPr>
        <p:txBody>
          <a:bodyPr anchor="t"/>
          <a:lstStyle/>
          <a:p>
            <a:pPr eaLnBrk="1" hangingPunct="1"/>
            <a:r>
              <a:rPr lang="en-US" altLang="en-US"/>
              <a:t>Child HIV-Related Mortality</a:t>
            </a:r>
          </a:p>
        </p:txBody>
      </p:sp>
      <p:sp>
        <p:nvSpPr>
          <p:cNvPr id="21507" name="TextBox 8"/>
          <p:cNvSpPr txBox="1">
            <a:spLocks noChangeArrowheads="1"/>
          </p:cNvSpPr>
          <p:nvPr/>
        </p:nvSpPr>
        <p:spPr bwMode="auto">
          <a:xfrm>
            <a:off x="1790700" y="6248400"/>
            <a:ext cx="586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Marston M, Becquet R. Net survival of children HIV-infected perinatally and through breastfeeding: a pooled analysis of  individual data from resource-constrained settings, December 2010.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411288"/>
            <a:ext cx="6121400" cy="46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3" y="1589088"/>
            <a:ext cx="9289032" cy="1400175"/>
          </a:xfrm>
          <a:prstGeom prst="rect">
            <a:avLst/>
          </a:prstGeom>
        </p:spPr>
      </p:pic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06425" y="188913"/>
            <a:ext cx="9258300" cy="1143000"/>
          </a:xfrm>
        </p:spPr>
        <p:txBody>
          <a:bodyPr/>
          <a:lstStyle/>
          <a:p>
            <a:r>
              <a:rPr lang="en-US" altLang="en-US"/>
              <a:t>Reviewing Default Assumptions</a:t>
            </a:r>
          </a:p>
        </p:txBody>
      </p:sp>
      <p:sp>
        <p:nvSpPr>
          <p:cNvPr id="5" name="Oval 4"/>
          <p:cNvSpPr/>
          <p:nvPr/>
        </p:nvSpPr>
        <p:spPr>
          <a:xfrm>
            <a:off x="6079604" y="2701926"/>
            <a:ext cx="1296987" cy="28733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06425" y="188913"/>
            <a:ext cx="9258300" cy="1143000"/>
          </a:xfrm>
        </p:spPr>
        <p:txBody>
          <a:bodyPr/>
          <a:lstStyle/>
          <a:p>
            <a:r>
              <a:rPr lang="en-US" altLang="en-US" sz="3200"/>
              <a:t>Mother-to-Child Transmission</a:t>
            </a:r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2940" y="5894342"/>
            <a:ext cx="6032500" cy="654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Arial" charset="0"/>
              </a:rPr>
              <a:t>Rollins </a:t>
            </a:r>
            <a:r>
              <a:rPr lang="en-US" sz="1050" i="1" dirty="0">
                <a:latin typeface="Arial" charset="0"/>
              </a:rPr>
              <a:t>et al.</a:t>
            </a:r>
            <a:r>
              <a:rPr lang="en-US" sz="1050" dirty="0">
                <a:latin typeface="Arial" charset="0"/>
              </a:rPr>
              <a:t> Estimates of </a:t>
            </a:r>
            <a:r>
              <a:rPr lang="en-US" sz="1050" dirty="0" err="1">
                <a:latin typeface="Arial" charset="0"/>
              </a:rPr>
              <a:t>peripartum</a:t>
            </a:r>
            <a:r>
              <a:rPr lang="en-US" sz="1050" dirty="0">
                <a:latin typeface="Arial" charset="0"/>
              </a:rPr>
              <a:t> and postnatal mother-to-child transmission probabilities of HIV for use in Spectrum and other population-based models </a:t>
            </a:r>
            <a:r>
              <a:rPr lang="en-US" sz="1050" i="1" dirty="0">
                <a:latin typeface="Arial" charset="0"/>
              </a:rPr>
              <a:t>Sex </a:t>
            </a:r>
            <a:r>
              <a:rPr lang="en-US" sz="1050" i="1" dirty="0" err="1">
                <a:latin typeface="Arial" charset="0"/>
              </a:rPr>
              <a:t>Transm</a:t>
            </a:r>
            <a:r>
              <a:rPr lang="en-US" sz="1050" i="1" dirty="0">
                <a:latin typeface="Arial" charset="0"/>
              </a:rPr>
              <a:t> Infect </a:t>
            </a:r>
            <a:r>
              <a:rPr lang="en-US" sz="1050" dirty="0">
                <a:latin typeface="Arial" charset="0"/>
              </a:rPr>
              <a:t>2012;88:i44-i51</a:t>
            </a:r>
            <a:r>
              <a:rPr lang="en-US" sz="1400" dirty="0">
                <a:latin typeface="Arial" charset="0"/>
              </a:rPr>
              <a:t>.</a:t>
            </a:r>
          </a:p>
          <a:p>
            <a:pPr>
              <a:defRPr/>
            </a:pPr>
            <a:r>
              <a:rPr lang="en-US" sz="1200" dirty="0">
                <a:latin typeface="Arial" charset="0"/>
              </a:rPr>
              <a:t>Preliminary results from the PROMISE Study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220" y="1196752"/>
            <a:ext cx="50482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06425" y="188913"/>
            <a:ext cx="92583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Fertility Effects of HIV Infection</a:t>
            </a:r>
          </a:p>
        </p:txBody>
      </p:sp>
      <p:pic>
        <p:nvPicPr>
          <p:cNvPr id="20483" name="Picture 2" descr="Figure%2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133600"/>
            <a:ext cx="57435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1200150" y="1295400"/>
            <a:ext cx="8658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Box Plots of Ratio of Age-Specific Fertility Rates for HIV+ to HIV- Women for 20 Countries with a DHS</a:t>
            </a:r>
          </a:p>
        </p:txBody>
      </p:sp>
      <p:sp>
        <p:nvSpPr>
          <p:cNvPr id="20485" name="TextBox 8"/>
          <p:cNvSpPr txBox="1">
            <a:spLocks noChangeArrowheads="1"/>
          </p:cNvSpPr>
          <p:nvPr/>
        </p:nvSpPr>
        <p:spPr bwMode="auto">
          <a:xfrm>
            <a:off x="1885950" y="6172200"/>
            <a:ext cx="6343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cs typeface="Arial" panose="020B0604020202020204" pitchFamily="34" charset="0"/>
              </a:rPr>
              <a:t>Wei-ju Chen, Neff Walker Fertility of HIV-infected women: insights from Demographic and Health Surveys </a:t>
            </a:r>
            <a:r>
              <a:rPr lang="en-US" altLang="en-US" sz="1400" i="1">
                <a:cs typeface="Arial" panose="020B0604020202020204" pitchFamily="34" charset="0"/>
              </a:rPr>
              <a:t>Sex Transm Infect</a:t>
            </a:r>
            <a:r>
              <a:rPr lang="en-US" altLang="en-US" sz="1400">
                <a:cs typeface="Arial" panose="020B0604020202020204" pitchFamily="34" charset="0"/>
              </a:rPr>
              <a:t> 2010;86:ii22-ii27.</a:t>
            </a:r>
            <a:endParaRPr lang="en-US" altLang="en-US" sz="2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18964" y="188640"/>
            <a:ext cx="9258300" cy="1143000"/>
          </a:xfrm>
        </p:spPr>
        <p:txBody>
          <a:bodyPr anchor="t"/>
          <a:lstStyle/>
          <a:p>
            <a:pPr eaLnBrk="1" hangingPunct="1"/>
            <a:r>
              <a:rPr lang="en-US" altLang="en-US" sz="3200" dirty="0"/>
              <a:t>Effects of Pediatric ART from </a:t>
            </a:r>
            <a:r>
              <a:rPr lang="en-US" altLang="en-US" sz="3200" dirty="0" err="1"/>
              <a:t>IeDEA</a:t>
            </a:r>
            <a:r>
              <a:rPr lang="en-US" altLang="en-US" sz="3200" dirty="0"/>
              <a:t> Consortium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36" y="1196752"/>
            <a:ext cx="5023735" cy="4846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299" y="1196752"/>
            <a:ext cx="4985377" cy="48463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Results: Key Output Indicators</a:t>
            </a:r>
          </a:p>
        </p:txBody>
      </p:sp>
      <p:sp>
        <p:nvSpPr>
          <p:cNvPr id="24579" name="Content Placeholder 3"/>
          <p:cNvSpPr>
            <a:spLocks noGrp="1"/>
          </p:cNvSpPr>
          <p:nvPr>
            <p:ph sz="half" idx="1"/>
          </p:nvPr>
        </p:nvSpPr>
        <p:spPr>
          <a:xfrm>
            <a:off x="1028700" y="1295400"/>
            <a:ext cx="4286250" cy="4800600"/>
          </a:xfrm>
        </p:spPr>
        <p:txBody>
          <a:bodyPr/>
          <a:lstStyle/>
          <a:p>
            <a:r>
              <a:rPr lang="en-US" altLang="en-US"/>
              <a:t>Indicators</a:t>
            </a:r>
          </a:p>
          <a:p>
            <a:pPr lvl="1"/>
            <a:r>
              <a:rPr lang="en-US" altLang="en-US"/>
              <a:t>HIV+ population</a:t>
            </a:r>
          </a:p>
          <a:p>
            <a:pPr lvl="1"/>
            <a:r>
              <a:rPr lang="en-US" altLang="en-US"/>
              <a:t>New infections</a:t>
            </a:r>
          </a:p>
          <a:p>
            <a:pPr lvl="1"/>
            <a:r>
              <a:rPr lang="en-US" altLang="en-US"/>
              <a:t>HIV-related deaths</a:t>
            </a:r>
          </a:p>
          <a:p>
            <a:pPr lvl="1"/>
            <a:r>
              <a:rPr lang="en-US" altLang="en-US"/>
              <a:t>Need for ART</a:t>
            </a:r>
          </a:p>
          <a:p>
            <a:pPr lvl="1"/>
            <a:r>
              <a:rPr lang="en-US" altLang="en-US"/>
              <a:t>Need for PMTCT</a:t>
            </a:r>
          </a:p>
          <a:p>
            <a:pPr lvl="1"/>
            <a:r>
              <a:rPr lang="en-US" altLang="en-US"/>
              <a:t>Orphans</a:t>
            </a:r>
          </a:p>
        </p:txBody>
      </p:sp>
      <p:sp>
        <p:nvSpPr>
          <p:cNvPr id="24580" name="Content Placeholder 4"/>
          <p:cNvSpPr>
            <a:spLocks noGrp="1"/>
          </p:cNvSpPr>
          <p:nvPr>
            <p:ph sz="half" idx="2"/>
          </p:nvPr>
        </p:nvSpPr>
        <p:spPr>
          <a:xfrm>
            <a:off x="5486400" y="1219200"/>
            <a:ext cx="4286250" cy="4876800"/>
          </a:xfrm>
        </p:spPr>
        <p:txBody>
          <a:bodyPr/>
          <a:lstStyle/>
          <a:p>
            <a:r>
              <a:rPr lang="en-US" altLang="en-US"/>
              <a:t>Population Groups</a:t>
            </a:r>
          </a:p>
          <a:p>
            <a:pPr lvl="1"/>
            <a:r>
              <a:rPr lang="en-US" altLang="en-US"/>
              <a:t>All ages</a:t>
            </a:r>
          </a:p>
          <a:p>
            <a:pPr lvl="1"/>
            <a:r>
              <a:rPr lang="en-US" altLang="en-US"/>
              <a:t>Adults 15-49</a:t>
            </a:r>
          </a:p>
          <a:p>
            <a:pPr lvl="1"/>
            <a:r>
              <a:rPr lang="en-US" altLang="en-US"/>
              <a:t>Adults 15+</a:t>
            </a:r>
          </a:p>
          <a:p>
            <a:pPr lvl="1"/>
            <a:r>
              <a:rPr lang="en-US" altLang="en-US"/>
              <a:t>Young people 15-24</a:t>
            </a:r>
          </a:p>
          <a:p>
            <a:pPr lvl="1"/>
            <a:r>
              <a:rPr lang="en-US" altLang="en-US"/>
              <a:t>Pregnant women</a:t>
            </a:r>
          </a:p>
          <a:p>
            <a:pPr lvl="1"/>
            <a:r>
              <a:rPr lang="en-US" altLang="en-US"/>
              <a:t>Children 0-14</a:t>
            </a:r>
          </a:p>
          <a:p>
            <a:pPr lvl="1"/>
            <a:r>
              <a:rPr lang="en-US" altLang="en-US"/>
              <a:t>Children 0-1</a:t>
            </a:r>
          </a:p>
          <a:p>
            <a:pPr lvl="1"/>
            <a:r>
              <a:rPr lang="en-US" altLang="en-US"/>
              <a:t>Children 1-4</a:t>
            </a:r>
          </a:p>
          <a:p>
            <a:pPr lvl="1"/>
            <a:r>
              <a:rPr lang="en-US" altLang="en-US"/>
              <a:t>Children &lt;2</a:t>
            </a:r>
          </a:p>
          <a:p>
            <a:pPr lvl="1"/>
            <a:r>
              <a:rPr lang="en-US" altLang="en-US"/>
              <a:t>Regions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9525" y="6324600"/>
            <a:ext cx="21431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E35749-3AEB-4BCA-8543-4635FED26A8C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63550" y="404813"/>
            <a:ext cx="9258300" cy="7318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en-US"/>
              <a:t>Display Options</a:t>
            </a:r>
          </a:p>
        </p:txBody>
      </p:sp>
      <p:sp>
        <p:nvSpPr>
          <p:cNvPr id="25603" name="Slide Number Placeholder 1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3291BD-D0A7-47BA-955D-291F62A6026D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3" y="1311275"/>
            <a:ext cx="5716587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14350" y="685800"/>
            <a:ext cx="9258300" cy="7318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en-US"/>
              <a:t>Display Options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t="5890" r="896" b="13742"/>
          <a:stretch>
            <a:fillRect/>
          </a:stretch>
        </p:blipFill>
        <p:spPr bwMode="auto">
          <a:xfrm>
            <a:off x="495300" y="1709738"/>
            <a:ext cx="4191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0" t="13742" r="896" b="9816"/>
          <a:stretch>
            <a:fillRect/>
          </a:stretch>
        </p:blipFill>
        <p:spPr bwMode="auto">
          <a:xfrm>
            <a:off x="495300" y="3937000"/>
            <a:ext cx="3810000" cy="271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t="5890" r="896" b="9816"/>
          <a:stretch>
            <a:fillRect/>
          </a:stretch>
        </p:blipFill>
        <p:spPr bwMode="auto">
          <a:xfrm>
            <a:off x="5219700" y="4267200"/>
            <a:ext cx="48577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Box 8"/>
          <p:cNvSpPr txBox="1">
            <a:spLocks noChangeArrowheads="1"/>
          </p:cNvSpPr>
          <p:nvPr/>
        </p:nvSpPr>
        <p:spPr bwMode="auto">
          <a:xfrm>
            <a:off x="5448300" y="39624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</a:t>
            </a: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t="5890" r="1791" b="13742"/>
          <a:stretch>
            <a:fillRect/>
          </a:stretch>
        </p:blipFill>
        <p:spPr bwMode="auto">
          <a:xfrm>
            <a:off x="4891088" y="1828800"/>
            <a:ext cx="48545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Slide Number Placeholder 10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F7641D-7A16-45B6-B058-8E8E85926C19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14350" y="685800"/>
            <a:ext cx="9258300" cy="7318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en-US"/>
              <a:t>Display Multiple Projections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524000"/>
            <a:ext cx="4552950" cy="4419600"/>
          </a:xfrm>
        </p:spPr>
        <p:txBody>
          <a:bodyPr/>
          <a:lstStyle/>
          <a:p>
            <a:pPr eaLnBrk="1" hangingPunct="1"/>
            <a:r>
              <a:rPr lang="en-US" altLang="en-US"/>
              <a:t>Up to 10 projections can be open at on time</a:t>
            </a:r>
          </a:p>
          <a:p>
            <a:pPr eaLnBrk="1" hangingPunct="1"/>
            <a:r>
              <a:rPr lang="en-US" altLang="en-US"/>
              <a:t>To create alternate projections</a:t>
            </a:r>
          </a:p>
          <a:p>
            <a:pPr lvl="1" eaLnBrk="1" hangingPunct="1"/>
            <a:r>
              <a:rPr lang="en-US" altLang="en-US"/>
              <a:t>Open the same projection twice</a:t>
            </a:r>
          </a:p>
          <a:p>
            <a:pPr lvl="1" eaLnBrk="1" hangingPunct="1"/>
            <a:r>
              <a:rPr lang="en-US" altLang="en-US"/>
              <a:t>Rename the second projection</a:t>
            </a:r>
          </a:p>
          <a:p>
            <a:pPr lvl="1" eaLnBrk="1" hangingPunct="1"/>
            <a:r>
              <a:rPr lang="en-US" altLang="en-US"/>
              <a:t>Edit the second projection</a:t>
            </a:r>
          </a:p>
        </p:txBody>
      </p:sp>
      <p:graphicFrame>
        <p:nvGraphicFramePr>
          <p:cNvPr id="27652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5219700" y="1600200"/>
          <a:ext cx="4552950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r:id="rId3" imgW="4048095" imgH="4523624" progId="Excel.Chart.8">
                  <p:embed/>
                </p:oleObj>
              </mc:Choice>
              <mc:Fallback>
                <p:oleObj r:id="rId3" imgW="4048095" imgH="4523624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600200"/>
                        <a:ext cx="4552950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E701BB-1277-4AED-A476-199E833CB3B2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>
          <a:xfrm>
            <a:off x="606425" y="188913"/>
            <a:ext cx="9258300" cy="1143000"/>
          </a:xfrm>
        </p:spPr>
        <p:txBody>
          <a:bodyPr/>
          <a:lstStyle/>
          <a:p>
            <a:r>
              <a:rPr lang="en-US" altLang="en-US" sz="3200" dirty="0"/>
              <a:t>Open a Comparison Projection to Compare New Results to 2013 Estimate</a:t>
            </a:r>
            <a:endParaRPr lang="en-US" altLang="en-US" dirty="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484313"/>
            <a:ext cx="837247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957263" y="5805488"/>
            <a:ext cx="63468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Comparison Projections can be viewed but not changed and will not re-project.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001" t="2534" r="33200" b="51600"/>
          <a:stretch/>
        </p:blipFill>
        <p:spPr>
          <a:xfrm>
            <a:off x="1212215" y="1331913"/>
            <a:ext cx="8046720" cy="3931920"/>
          </a:xfrm>
          <a:prstGeom prst="rect">
            <a:avLst/>
          </a:prstGeom>
        </p:spPr>
      </p:pic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06425" y="188913"/>
            <a:ext cx="9258300" cy="1143000"/>
          </a:xfrm>
        </p:spPr>
        <p:txBody>
          <a:bodyPr/>
          <a:lstStyle/>
          <a:p>
            <a:r>
              <a:rPr lang="en-US" altLang="en-US"/>
              <a:t>Validation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06425" y="188913"/>
            <a:ext cx="9258300" cy="1143000"/>
          </a:xfrm>
        </p:spPr>
        <p:txBody>
          <a:bodyPr/>
          <a:lstStyle/>
          <a:p>
            <a:r>
              <a:rPr lang="en-US" altLang="en-US"/>
              <a:t>Validation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38" y="2163763"/>
            <a:ext cx="4597400" cy="306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139950"/>
            <a:ext cx="4633913" cy="308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606425" y="188913"/>
            <a:ext cx="9258300" cy="1143000"/>
          </a:xfrm>
        </p:spPr>
        <p:txBody>
          <a:bodyPr/>
          <a:lstStyle/>
          <a:p>
            <a:r>
              <a:rPr lang="en-US" altLang="en-US"/>
              <a:t>Female / Male Ratio of Incidence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1412875"/>
            <a:ext cx="5897563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514350" y="685800"/>
            <a:ext cx="9258300" cy="7318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en-US"/>
              <a:t>Tools Menu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4" b="80112"/>
          <a:stretch>
            <a:fillRect/>
          </a:stretch>
        </p:blipFill>
        <p:spPr bwMode="auto">
          <a:xfrm>
            <a:off x="571500" y="1828800"/>
            <a:ext cx="9112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5295900" y="2057400"/>
            <a:ext cx="1524000" cy="6096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257300" y="2286000"/>
            <a:ext cx="1524000" cy="1295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1750" name="Slide Number Placeholder 10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837C8B-25BD-45AF-953B-72645FB35DB7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562100" y="3962400"/>
            <a:ext cx="3886200" cy="1200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You can choose a number of projections (which could be sub-national projections) and add them together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514350" y="685800"/>
            <a:ext cx="9258300" cy="7318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en-US"/>
              <a:t>Tools Menu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4" b="80112"/>
          <a:stretch>
            <a:fillRect/>
          </a:stretch>
        </p:blipFill>
        <p:spPr bwMode="auto">
          <a:xfrm>
            <a:off x="571500" y="1828800"/>
            <a:ext cx="9112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5295900" y="2057400"/>
            <a:ext cx="1524000" cy="6096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33700" y="2362200"/>
            <a:ext cx="1524000" cy="1295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2774" name="Slide Number Placeholder 10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965BE8-F01D-4414-A24B-837B5780774B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514350" y="685800"/>
            <a:ext cx="9258300" cy="7318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en-US"/>
              <a:t>Uncertainty Analysis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600200"/>
            <a:ext cx="50196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804270-64E5-418C-B886-26423A527A57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514350" y="685800"/>
            <a:ext cx="9258300" cy="7318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en-US"/>
              <a:t>Uncertainty Analysis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133600"/>
            <a:ext cx="466883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1676400"/>
            <a:ext cx="37211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E4C11D-CA65-4B57-A4A9-ABB10D018008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Hands-On Session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534988" y="1196975"/>
            <a:ext cx="9258300" cy="4525963"/>
          </a:xfrm>
        </p:spPr>
        <p:txBody>
          <a:bodyPr/>
          <a:lstStyle/>
          <a:p>
            <a:r>
              <a:rPr lang="en-US" altLang="en-US"/>
              <a:t>Open your Spectrum country file</a:t>
            </a:r>
          </a:p>
          <a:p>
            <a:r>
              <a:rPr lang="en-US" altLang="en-US"/>
              <a:t>View the Sex/Age and Advanced Options to ensure that appropriate patterns are selected for your region and epidemic type</a:t>
            </a:r>
          </a:p>
          <a:p>
            <a:r>
              <a:rPr lang="en-US" altLang="en-US"/>
              <a:t>View results</a:t>
            </a:r>
          </a:p>
          <a:p>
            <a:r>
              <a:rPr lang="en-US" altLang="en-US"/>
              <a:t>Compare to previous projection</a:t>
            </a:r>
          </a:p>
          <a:p>
            <a:r>
              <a:rPr lang="en-US" altLang="en-US"/>
              <a:t>Examine Validation charts</a:t>
            </a:r>
          </a:p>
          <a:p>
            <a:r>
              <a:rPr lang="en-US" altLang="en-US"/>
              <a:t>Calculate uncertainty analysis</a:t>
            </a:r>
          </a:p>
          <a:p>
            <a:r>
              <a:rPr lang="en-US" altLang="en-US"/>
              <a:t>SAVE YOUR FILE!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06425" y="188913"/>
            <a:ext cx="9258300" cy="1143000"/>
          </a:xfrm>
        </p:spPr>
        <p:txBody>
          <a:bodyPr/>
          <a:lstStyle/>
          <a:p>
            <a:r>
              <a:rPr lang="en-US" altLang="en-US"/>
              <a:t>Sex Ratio of Incidence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379538"/>
            <a:ext cx="6597650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7724775" y="4437063"/>
            <a:ext cx="2232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1.38 – Generalized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0.42 - Concentrated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06425" y="188913"/>
            <a:ext cx="9258300" cy="1143000"/>
          </a:xfrm>
        </p:spPr>
        <p:txBody>
          <a:bodyPr/>
          <a:lstStyle/>
          <a:p>
            <a:r>
              <a:rPr lang="en-US" altLang="en-US"/>
              <a:t>Incidence Rate Ratios by Age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3" y="1412875"/>
            <a:ext cx="5897562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047875" y="1844675"/>
            <a:ext cx="2303463" cy="93662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06425" y="188913"/>
            <a:ext cx="9258300" cy="1143000"/>
          </a:xfrm>
        </p:spPr>
        <p:txBody>
          <a:bodyPr/>
          <a:lstStyle/>
          <a:p>
            <a:r>
              <a:rPr lang="en-US" altLang="en-US"/>
              <a:t>Incidence Rate Ratios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2203450"/>
            <a:ext cx="4375150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r="49838"/>
          <a:stretch>
            <a:fillRect/>
          </a:stretch>
        </p:blipFill>
        <p:spPr bwMode="auto">
          <a:xfrm>
            <a:off x="5305425" y="2241550"/>
            <a:ext cx="4411663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3"/>
          <p:cNvSpPr txBox="1">
            <a:spLocks noChangeArrowheads="1"/>
          </p:cNvSpPr>
          <p:nvPr/>
        </p:nvSpPr>
        <p:spPr bwMode="auto">
          <a:xfrm>
            <a:off x="534988" y="1557338"/>
            <a:ext cx="4375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Estimate Incidence Pattern from National Prevalence Surveys</a:t>
            </a: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5324475" y="1557338"/>
            <a:ext cx="4375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Compare to Incidence Pattern from ALPHA Network</a:t>
            </a:r>
          </a:p>
        </p:txBody>
      </p:sp>
      <p:sp>
        <p:nvSpPr>
          <p:cNvPr id="8199" name="TextBox 5"/>
          <p:cNvSpPr txBox="1">
            <a:spLocks noChangeArrowheads="1"/>
          </p:cNvSpPr>
          <p:nvPr/>
        </p:nvSpPr>
        <p:spPr bwMode="auto">
          <a:xfrm>
            <a:off x="534988" y="5373688"/>
            <a:ext cx="4375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Hallett TB, Stover J, Mishra V, Ghys PD, Gregson S, Boerma T. Estimates of HIV incidence from household-based prevalence surveys AIDS 2010; 24:147-52.</a:t>
            </a:r>
            <a:endParaRPr lang="en-US" altLang="en-US"/>
          </a:p>
        </p:txBody>
      </p:sp>
      <p:sp>
        <p:nvSpPr>
          <p:cNvPr id="8200" name="TextBox 7"/>
          <p:cNvSpPr txBox="1">
            <a:spLocks noChangeArrowheads="1"/>
          </p:cNvSpPr>
          <p:nvPr/>
        </p:nvSpPr>
        <p:spPr bwMode="auto">
          <a:xfrm>
            <a:off x="5324475" y="5373688"/>
            <a:ext cx="4375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Basia Zaba, Age-Specific Patterns of Incidence: ALPHA sites, 1995-2010, presented at UNAIDS Reference Group Meeting, Dec 5, 2012, Geneva.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06425" y="188913"/>
            <a:ext cx="9258300" cy="1143000"/>
          </a:xfrm>
        </p:spPr>
        <p:txBody>
          <a:bodyPr/>
          <a:lstStyle/>
          <a:p>
            <a:r>
              <a:rPr lang="en-US" altLang="en-US" sz="3200"/>
              <a:t>Incidence Rate Ratios: Generalized Epidemics</a:t>
            </a:r>
            <a:endParaRPr lang="en-US" altLang="en-US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98901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Age Patterns of Incidence: Concentrated Epidemics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Males		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2412057"/>
              </p:ext>
            </p:extLst>
          </p:nvPr>
        </p:nvGraphicFramePr>
        <p:xfrm>
          <a:off x="514350" y="2174875"/>
          <a:ext cx="4545013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Female</a:t>
            </a:r>
          </a:p>
        </p:txBody>
      </p:sp>
      <p:graphicFrame>
        <p:nvGraphicFramePr>
          <p:cNvPr id="12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57116413"/>
              </p:ext>
            </p:extLst>
          </p:nvPr>
        </p:nvGraphicFramePr>
        <p:xfrm>
          <a:off x="5226050" y="2174875"/>
          <a:ext cx="4546600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183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4202" t="12136" r="29014" b="67598"/>
          <a:stretch/>
        </p:blipFill>
        <p:spPr>
          <a:xfrm>
            <a:off x="1029335" y="1532890"/>
            <a:ext cx="8412480" cy="1737360"/>
          </a:xfrm>
          <a:prstGeom prst="rect">
            <a:avLst/>
          </a:prstGeom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06425" y="188913"/>
            <a:ext cx="9258300" cy="1143000"/>
          </a:xfrm>
        </p:spPr>
        <p:txBody>
          <a:bodyPr/>
          <a:lstStyle/>
          <a:p>
            <a:r>
              <a:rPr lang="en-US" altLang="en-US"/>
              <a:t>Reviewing Default Assumptions</a:t>
            </a:r>
          </a:p>
        </p:txBody>
      </p:sp>
      <p:sp>
        <p:nvSpPr>
          <p:cNvPr id="5" name="Oval 4"/>
          <p:cNvSpPr/>
          <p:nvPr/>
        </p:nvSpPr>
        <p:spPr>
          <a:xfrm>
            <a:off x="4783460" y="2564904"/>
            <a:ext cx="2016224" cy="906323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45" name="TextBox 3"/>
          <p:cNvSpPr txBox="1">
            <a:spLocks noChangeArrowheads="1"/>
          </p:cNvSpPr>
          <p:nvPr/>
        </p:nvSpPr>
        <p:spPr bwMode="auto">
          <a:xfrm>
            <a:off x="3919538" y="3789363"/>
            <a:ext cx="516890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Progression by CD4 category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Distribution of new infections by CD4 category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HIV mortality without ART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HIV mortality with ART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Fertility reduction due to HIV-infection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Treatment effectiveness for children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Progression of HIV in children</a:t>
            </a:r>
          </a:p>
        </p:txBody>
      </p:sp>
      <p:cxnSp>
        <p:nvCxnSpPr>
          <p:cNvPr id="7" name="Straight Arrow Connector 6"/>
          <p:cNvCxnSpPr>
            <a:stCxn id="5" idx="4"/>
          </p:cNvCxnSpPr>
          <p:nvPr/>
        </p:nvCxnSpPr>
        <p:spPr>
          <a:xfrm>
            <a:off x="5791572" y="3471227"/>
            <a:ext cx="0" cy="31813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Microsoft Office PowerPoint</Application>
  <PresentationFormat>35mm Slides</PresentationFormat>
  <Paragraphs>168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Default Design</vt:lpstr>
      <vt:lpstr>Microsoft Excel Chart</vt:lpstr>
      <vt:lpstr>Getting Results with Spectrum</vt:lpstr>
      <vt:lpstr>Reviewing Default Assumptions</vt:lpstr>
      <vt:lpstr>Female / Male Ratio of Incidence</vt:lpstr>
      <vt:lpstr>Sex Ratio of Incidence</vt:lpstr>
      <vt:lpstr>Incidence Rate Ratios by Age</vt:lpstr>
      <vt:lpstr>Incidence Rate Ratios</vt:lpstr>
      <vt:lpstr>Incidence Rate Ratios: Generalized Epidemics</vt:lpstr>
      <vt:lpstr>Age Patterns of Incidence: Concentrated Epidemics</vt:lpstr>
      <vt:lpstr>Reviewing Default Assumptions</vt:lpstr>
      <vt:lpstr>Tracking New Adult HIV Infections</vt:lpstr>
      <vt:lpstr>Progression and Mortality Rates Selected to Fit Survival Patterns</vt:lpstr>
      <vt:lpstr>Mortality and Progression by CD4 Count</vt:lpstr>
      <vt:lpstr>Evolution of Cohort of New Infections</vt:lpstr>
      <vt:lpstr>Mortality on ART by CD4 Count at Initiation by Duration</vt:lpstr>
      <vt:lpstr>Mortality on ART by CD4 Count at Initiation by Age</vt:lpstr>
      <vt:lpstr>Mortality on ART by CD4 Count at Initiation by Sex</vt:lpstr>
      <vt:lpstr>Mortality on ART by CD4 Count at Initiation by Region</vt:lpstr>
      <vt:lpstr>Pediatric Model Tracks Infections by CD4 Category and Timing of Infection</vt:lpstr>
      <vt:lpstr>Child HIV-Related Mortality</vt:lpstr>
      <vt:lpstr>Mother-to-Child Transmission</vt:lpstr>
      <vt:lpstr>Fertility Effects of HIV Infection</vt:lpstr>
      <vt:lpstr>Effects of Pediatric ART from IeDEA Consortium</vt:lpstr>
      <vt:lpstr>Results: Key Output Indicators</vt:lpstr>
      <vt:lpstr>Display Options</vt:lpstr>
      <vt:lpstr>Display Options</vt:lpstr>
      <vt:lpstr>Display Multiple Projections</vt:lpstr>
      <vt:lpstr>Open a Comparison Projection to Compare New Results to 2013 Estimate</vt:lpstr>
      <vt:lpstr>Validation</vt:lpstr>
      <vt:lpstr>Validation</vt:lpstr>
      <vt:lpstr>Tools Menu</vt:lpstr>
      <vt:lpstr>Tools Menu</vt:lpstr>
      <vt:lpstr>Uncertainty Analysis</vt:lpstr>
      <vt:lpstr>Uncertainty Analysis</vt:lpstr>
      <vt:lpstr>Hands-On Session</vt:lpstr>
    </vt:vector>
  </TitlesOfParts>
  <Company>UNAIDS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Fadriquela, Efren</dc:creator>
  <cp:lastModifiedBy>WIKON</cp:lastModifiedBy>
  <cp:revision>106</cp:revision>
  <cp:lastPrinted>2012-11-12T15:56:34Z</cp:lastPrinted>
  <dcterms:created xsi:type="dcterms:W3CDTF">2011-11-02T09:59:30Z</dcterms:created>
  <dcterms:modified xsi:type="dcterms:W3CDTF">2019-12-04T10:36:18Z</dcterms:modified>
</cp:coreProperties>
</file>