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2">
  <p:sldMasterIdLst>
    <p:sldMasterId id="2147483648" r:id="rId1"/>
  </p:sldMasterIdLst>
  <p:notesMasterIdLst>
    <p:notesMasterId r:id="rId35"/>
  </p:notesMasterIdLst>
  <p:sldIdLst>
    <p:sldId id="256" r:id="rId2"/>
    <p:sldId id="344" r:id="rId3"/>
    <p:sldId id="508" r:id="rId4"/>
    <p:sldId id="504" r:id="rId5"/>
    <p:sldId id="506" r:id="rId6"/>
    <p:sldId id="505" r:id="rId7"/>
    <p:sldId id="354" r:id="rId8"/>
    <p:sldId id="294" r:id="rId9"/>
    <p:sldId id="447" r:id="rId10"/>
    <p:sldId id="496" r:id="rId11"/>
    <p:sldId id="448" r:id="rId12"/>
    <p:sldId id="367" r:id="rId13"/>
    <p:sldId id="296" r:id="rId14"/>
    <p:sldId id="299" r:id="rId15"/>
    <p:sldId id="361" r:id="rId16"/>
    <p:sldId id="449" r:id="rId17"/>
    <p:sldId id="438" r:id="rId18"/>
    <p:sldId id="259" r:id="rId19"/>
    <p:sldId id="437" r:id="rId20"/>
    <p:sldId id="524" r:id="rId21"/>
    <p:sldId id="519" r:id="rId22"/>
    <p:sldId id="520" r:id="rId23"/>
    <p:sldId id="521" r:id="rId24"/>
    <p:sldId id="522" r:id="rId25"/>
    <p:sldId id="523" r:id="rId26"/>
    <p:sldId id="422" r:id="rId27"/>
    <p:sldId id="509" r:id="rId28"/>
    <p:sldId id="390" r:id="rId29"/>
    <p:sldId id="391" r:id="rId30"/>
    <p:sldId id="429" r:id="rId31"/>
    <p:sldId id="497" r:id="rId32"/>
    <p:sldId id="510" r:id="rId33"/>
    <p:sldId id="51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89379" autoAdjust="0"/>
  </p:normalViewPr>
  <p:slideViewPr>
    <p:cSldViewPr snapToGrid="0">
      <p:cViewPr varScale="1">
        <p:scale>
          <a:sx n="79" d="100"/>
          <a:sy n="79" d="100"/>
        </p:scale>
        <p:origin x="768" y="62"/>
      </p:cViewPr>
      <p:guideLst/>
    </p:cSldViewPr>
  </p:slideViewPr>
  <p:outlineViewPr>
    <p:cViewPr>
      <p:scale>
        <a:sx n="33" d="100"/>
        <a:sy n="33" d="100"/>
      </p:scale>
      <p:origin x="0" y="-2646"/>
    </p:cViewPr>
  </p:outlin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Annual</a:t>
            </a:r>
            <a:r>
              <a:rPr lang="en-US" baseline="0" dirty="0"/>
              <a:t> Cost per Patient in SSA</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New</c:v>
                </c:pt>
                <c:pt idx="1">
                  <c:v>Stable</c:v>
                </c:pt>
                <c:pt idx="2">
                  <c:v>Not stable</c:v>
                </c:pt>
                <c:pt idx="3">
                  <c:v>Pregnant Women</c:v>
                </c:pt>
              </c:strCache>
            </c:strRef>
          </c:cat>
          <c:val>
            <c:numRef>
              <c:f>Sheet1!$B$2:$B$5</c:f>
              <c:numCache>
                <c:formatCode>"$"#,##0_);[Red]\("$"#,##0\)</c:formatCode>
                <c:ptCount val="4"/>
                <c:pt idx="0">
                  <c:v>391</c:v>
                </c:pt>
                <c:pt idx="1">
                  <c:v>260</c:v>
                </c:pt>
                <c:pt idx="2">
                  <c:v>348</c:v>
                </c:pt>
                <c:pt idx="3">
                  <c:v>385</c:v>
                </c:pt>
              </c:numCache>
            </c:numRef>
          </c:val>
          <c:extLst xmlns:c16r2="http://schemas.microsoft.com/office/drawing/2015/06/chart">
            <c:ext xmlns:c16="http://schemas.microsoft.com/office/drawing/2014/chart" uri="{C3380CC4-5D6E-409C-BE32-E72D297353CC}">
              <c16:uniqueId val="{00000000-0C7D-41C9-B0AA-29EF0FAE3484}"/>
            </c:ext>
          </c:extLst>
        </c:ser>
        <c:ser>
          <c:idx val="1"/>
          <c:order val="1"/>
          <c:tx>
            <c:strRef>
              <c:f>Sheet1!$C$1</c:f>
              <c:strCache>
                <c:ptCount val="1"/>
                <c:pt idx="0">
                  <c:v>2030</c:v>
                </c:pt>
              </c:strCache>
            </c:strRef>
          </c:tx>
          <c:spPr>
            <a:solidFill>
              <a:schemeClr val="accent2"/>
            </a:solidFill>
            <a:ln>
              <a:noFill/>
            </a:ln>
            <a:effectLst/>
          </c:spPr>
          <c:invertIfNegative val="0"/>
          <c:cat>
            <c:strRef>
              <c:f>Sheet1!$A$2:$A$5</c:f>
              <c:strCache>
                <c:ptCount val="4"/>
                <c:pt idx="0">
                  <c:v>New</c:v>
                </c:pt>
                <c:pt idx="1">
                  <c:v>Stable</c:v>
                </c:pt>
                <c:pt idx="2">
                  <c:v>Not stable</c:v>
                </c:pt>
                <c:pt idx="3">
                  <c:v>Pregnant Women</c:v>
                </c:pt>
              </c:strCache>
            </c:strRef>
          </c:cat>
          <c:val>
            <c:numRef>
              <c:f>Sheet1!$C$2:$C$5</c:f>
              <c:numCache>
                <c:formatCode>"$"#,##0_);[Red]\("$"#,##0\)</c:formatCode>
                <c:ptCount val="4"/>
                <c:pt idx="0">
                  <c:v>379</c:v>
                </c:pt>
                <c:pt idx="1">
                  <c:v>247</c:v>
                </c:pt>
                <c:pt idx="2">
                  <c:v>336</c:v>
                </c:pt>
                <c:pt idx="3">
                  <c:v>373</c:v>
                </c:pt>
              </c:numCache>
            </c:numRef>
          </c:val>
          <c:extLst xmlns:c16r2="http://schemas.microsoft.com/office/drawing/2015/06/chart">
            <c:ext xmlns:c16="http://schemas.microsoft.com/office/drawing/2014/chart" uri="{C3380CC4-5D6E-409C-BE32-E72D297353CC}">
              <c16:uniqueId val="{00000001-0C7D-41C9-B0AA-29EF0FAE3484}"/>
            </c:ext>
          </c:extLst>
        </c:ser>
        <c:dLbls>
          <c:showLegendKey val="0"/>
          <c:showVal val="0"/>
          <c:showCatName val="0"/>
          <c:showSerName val="0"/>
          <c:showPercent val="0"/>
          <c:showBubbleSize val="0"/>
        </c:dLbls>
        <c:gapWidth val="219"/>
        <c:overlap val="-27"/>
        <c:axId val="-1299184944"/>
        <c:axId val="-1299188208"/>
      </c:barChart>
      <c:catAx>
        <c:axId val="-12991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88208"/>
        <c:crosses val="autoZero"/>
        <c:auto val="1"/>
        <c:lblAlgn val="ctr"/>
        <c:lblOffset val="100"/>
        <c:noMultiLvlLbl val="0"/>
      </c:catAx>
      <c:valAx>
        <c:axId val="-12991882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8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Percent of Direct Intervention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Program Enablers</c:v>
                </c:pt>
                <c:pt idx="1">
                  <c:v>Social Enablers</c:v>
                </c:pt>
                <c:pt idx="2">
                  <c:v>Synergies</c:v>
                </c:pt>
              </c:strCache>
            </c:strRef>
          </c:cat>
          <c:val>
            <c:numRef>
              <c:f>Sheet1!$B$2:$B$4</c:f>
              <c:numCache>
                <c:formatCode>0%</c:formatCode>
                <c:ptCount val="3"/>
                <c:pt idx="0">
                  <c:v>0.14000000000000001</c:v>
                </c:pt>
                <c:pt idx="1">
                  <c:v>0.08</c:v>
                </c:pt>
                <c:pt idx="2">
                  <c:v>0.11</c:v>
                </c:pt>
              </c:numCache>
            </c:numRef>
          </c:val>
          <c:extLst xmlns:c16r2="http://schemas.microsoft.com/office/drawing/2015/06/chart">
            <c:ext xmlns:c16="http://schemas.microsoft.com/office/drawing/2014/chart" uri="{C3380CC4-5D6E-409C-BE32-E72D297353CC}">
              <c16:uniqueId val="{00000000-FF77-47EC-BEFD-A2F34B0D781E}"/>
            </c:ext>
          </c:extLst>
        </c:ser>
        <c:dLbls>
          <c:showLegendKey val="0"/>
          <c:showVal val="0"/>
          <c:showCatName val="0"/>
          <c:showSerName val="0"/>
          <c:showPercent val="0"/>
          <c:showBubbleSize val="0"/>
        </c:dLbls>
        <c:gapWidth val="50"/>
        <c:overlap val="-27"/>
        <c:axId val="-1299183856"/>
        <c:axId val="-1299180592"/>
      </c:barChart>
      <c:catAx>
        <c:axId val="-1299183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80592"/>
        <c:crosses val="autoZero"/>
        <c:auto val="1"/>
        <c:lblAlgn val="ctr"/>
        <c:lblOffset val="100"/>
        <c:noMultiLvlLbl val="0"/>
      </c:catAx>
      <c:valAx>
        <c:axId val="-12991805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83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HIV Infections Averted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Median</c:v>
                </c:pt>
              </c:strCache>
            </c:strRef>
          </c:tx>
          <c:spPr>
            <a:ln w="50800" cap="rnd">
              <a:solidFill>
                <a:schemeClr val="tx1"/>
              </a:solidFill>
              <a:round/>
            </a:ln>
            <a:effectLst/>
          </c:spPr>
          <c:marker>
            <c:symbol val="none"/>
          </c:marker>
          <c:cat>
            <c:strRef>
              <c:f>Sheet1!$B$1:$S$1</c:f>
              <c:strCache>
                <c:ptCount val="18"/>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pt idx="16">
                  <c:v>2029</c:v>
                </c:pt>
                <c:pt idx="17">
                  <c:v>2030</c:v>
                </c:pt>
              </c:strCache>
            </c:strRef>
          </c:cat>
          <c:val>
            <c:numRef>
              <c:f>Sheet1!$B$2:$S$2</c:f>
              <c:numCache>
                <c:formatCode>#,##0</c:formatCode>
                <c:ptCount val="18"/>
                <c:pt idx="0">
                  <c:v>2.0000000000000001E-4</c:v>
                </c:pt>
                <c:pt idx="1">
                  <c:v>546.15769999999998</c:v>
                </c:pt>
                <c:pt idx="2">
                  <c:v>2724.7425000000003</c:v>
                </c:pt>
                <c:pt idx="3">
                  <c:v>5796.7534500000002</c:v>
                </c:pt>
                <c:pt idx="4">
                  <c:v>8814.8114999999998</c:v>
                </c:pt>
                <c:pt idx="5">
                  <c:v>10954.20945</c:v>
                </c:pt>
                <c:pt idx="6">
                  <c:v>12304.892449999999</c:v>
                </c:pt>
                <c:pt idx="7">
                  <c:v>13012.876749999999</c:v>
                </c:pt>
                <c:pt idx="8">
                  <c:v>13211.5944</c:v>
                </c:pt>
                <c:pt idx="9">
                  <c:v>13412.16</c:v>
                </c:pt>
                <c:pt idx="10">
                  <c:v>13841.77075</c:v>
                </c:pt>
                <c:pt idx="11">
                  <c:v>14297.412400000001</c:v>
                </c:pt>
                <c:pt idx="12">
                  <c:v>14788.030149999999</c:v>
                </c:pt>
                <c:pt idx="13">
                  <c:v>15147.733199999999</c:v>
                </c:pt>
                <c:pt idx="14">
                  <c:v>15509.840050000001</c:v>
                </c:pt>
                <c:pt idx="15">
                  <c:v>16007.023450000001</c:v>
                </c:pt>
                <c:pt idx="16">
                  <c:v>16564.231</c:v>
                </c:pt>
                <c:pt idx="17">
                  <c:v>17157.349600000001</c:v>
                </c:pt>
              </c:numCache>
            </c:numRef>
          </c:val>
          <c:smooth val="0"/>
          <c:extLst xmlns:c16r2="http://schemas.microsoft.com/office/drawing/2015/06/chart">
            <c:ext xmlns:c16="http://schemas.microsoft.com/office/drawing/2014/chart" uri="{C3380CC4-5D6E-409C-BE32-E72D297353CC}">
              <c16:uniqueId val="{00000000-2542-44A6-BB1F-EB42798E48DA}"/>
            </c:ext>
          </c:extLst>
        </c:ser>
        <c:ser>
          <c:idx val="1"/>
          <c:order val="1"/>
          <c:tx>
            <c:strRef>
              <c:f>Sheet1!$A$3</c:f>
              <c:strCache>
                <c:ptCount val="1"/>
                <c:pt idx="0">
                  <c:v>Low</c:v>
                </c:pt>
              </c:strCache>
            </c:strRef>
          </c:tx>
          <c:spPr>
            <a:ln w="50800" cap="rnd">
              <a:solidFill>
                <a:schemeClr val="bg2">
                  <a:lumMod val="75000"/>
                </a:schemeClr>
              </a:solidFill>
              <a:prstDash val="dash"/>
              <a:round/>
            </a:ln>
            <a:effectLst/>
          </c:spPr>
          <c:marker>
            <c:symbol val="none"/>
          </c:marker>
          <c:cat>
            <c:strRef>
              <c:f>Sheet1!$B$1:$S$1</c:f>
              <c:strCache>
                <c:ptCount val="18"/>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pt idx="16">
                  <c:v>2029</c:v>
                </c:pt>
                <c:pt idx="17">
                  <c:v>2030</c:v>
                </c:pt>
              </c:strCache>
            </c:strRef>
          </c:cat>
          <c:val>
            <c:numRef>
              <c:f>Sheet1!$B$3:$S$3</c:f>
              <c:numCache>
                <c:formatCode>#,##0</c:formatCode>
                <c:ptCount val="18"/>
                <c:pt idx="0">
                  <c:v>0</c:v>
                </c:pt>
                <c:pt idx="1">
                  <c:v>178.16167906249999</c:v>
                </c:pt>
                <c:pt idx="2">
                  <c:v>356.32335812499997</c:v>
                </c:pt>
                <c:pt idx="3">
                  <c:v>712.64671624999994</c:v>
                </c:pt>
                <c:pt idx="4">
                  <c:v>1425.2934324999999</c:v>
                </c:pt>
                <c:pt idx="5">
                  <c:v>2614.5967675000002</c:v>
                </c:pt>
                <c:pt idx="6">
                  <c:v>3479.2282725</c:v>
                </c:pt>
                <c:pt idx="7">
                  <c:v>3685.2763875000001</c:v>
                </c:pt>
                <c:pt idx="8">
                  <c:v>3351.1617100000003</c:v>
                </c:pt>
                <c:pt idx="9">
                  <c:v>3210.4631775000003</c:v>
                </c:pt>
                <c:pt idx="10">
                  <c:v>3145.0577900000003</c:v>
                </c:pt>
                <c:pt idx="11">
                  <c:v>3184.4534425000002</c:v>
                </c:pt>
                <c:pt idx="12">
                  <c:v>3258.415915</c:v>
                </c:pt>
                <c:pt idx="13">
                  <c:v>3388.0220975000002</c:v>
                </c:pt>
                <c:pt idx="14">
                  <c:v>3561.8577850000001</c:v>
                </c:pt>
                <c:pt idx="15">
                  <c:v>3730.0368874999999</c:v>
                </c:pt>
                <c:pt idx="16">
                  <c:v>3879.5427825000002</c:v>
                </c:pt>
                <c:pt idx="17">
                  <c:v>3998.4877175000001</c:v>
                </c:pt>
              </c:numCache>
            </c:numRef>
          </c:val>
          <c:smooth val="0"/>
          <c:extLst xmlns:c16r2="http://schemas.microsoft.com/office/drawing/2015/06/chart">
            <c:ext xmlns:c16="http://schemas.microsoft.com/office/drawing/2014/chart" uri="{C3380CC4-5D6E-409C-BE32-E72D297353CC}">
              <c16:uniqueId val="{00000001-2542-44A6-BB1F-EB42798E48DA}"/>
            </c:ext>
          </c:extLst>
        </c:ser>
        <c:ser>
          <c:idx val="2"/>
          <c:order val="2"/>
          <c:tx>
            <c:strRef>
              <c:f>Sheet1!$A$4</c:f>
              <c:strCache>
                <c:ptCount val="1"/>
                <c:pt idx="0">
                  <c:v>High</c:v>
                </c:pt>
              </c:strCache>
            </c:strRef>
          </c:tx>
          <c:spPr>
            <a:ln w="50800" cap="rnd">
              <a:solidFill>
                <a:schemeClr val="bg2">
                  <a:lumMod val="75000"/>
                </a:schemeClr>
              </a:solidFill>
              <a:prstDash val="dash"/>
              <a:round/>
            </a:ln>
            <a:effectLst/>
          </c:spPr>
          <c:marker>
            <c:symbol val="none"/>
          </c:marker>
          <c:cat>
            <c:strRef>
              <c:f>Sheet1!$B$1:$S$1</c:f>
              <c:strCache>
                <c:ptCount val="18"/>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pt idx="16">
                  <c:v>2029</c:v>
                </c:pt>
                <c:pt idx="17">
                  <c:v>2030</c:v>
                </c:pt>
              </c:strCache>
            </c:strRef>
          </c:cat>
          <c:val>
            <c:numRef>
              <c:f>Sheet1!$B$4:$S$4</c:f>
              <c:numCache>
                <c:formatCode>#,##0</c:formatCode>
                <c:ptCount val="18"/>
                <c:pt idx="0">
                  <c:v>0</c:v>
                </c:pt>
                <c:pt idx="1">
                  <c:v>8165.1388374999997</c:v>
                </c:pt>
                <c:pt idx="2">
                  <c:v>10405.436062499999</c:v>
                </c:pt>
                <c:pt idx="3">
                  <c:v>13758.087740000001</c:v>
                </c:pt>
                <c:pt idx="4">
                  <c:v>17699.556142500001</c:v>
                </c:pt>
                <c:pt idx="5">
                  <c:v>20866.005995</c:v>
                </c:pt>
                <c:pt idx="6">
                  <c:v>22927.464297499999</c:v>
                </c:pt>
                <c:pt idx="7">
                  <c:v>23920.348697499998</c:v>
                </c:pt>
                <c:pt idx="8">
                  <c:v>24497.138445000001</c:v>
                </c:pt>
                <c:pt idx="9">
                  <c:v>25164.434614999998</c:v>
                </c:pt>
                <c:pt idx="10">
                  <c:v>26077.951000000001</c:v>
                </c:pt>
                <c:pt idx="11">
                  <c:v>27059.837650000001</c:v>
                </c:pt>
                <c:pt idx="12">
                  <c:v>28051.6052375</c:v>
                </c:pt>
                <c:pt idx="13">
                  <c:v>29006.129869999997</c:v>
                </c:pt>
                <c:pt idx="14">
                  <c:v>29934.568567499999</c:v>
                </c:pt>
                <c:pt idx="15">
                  <c:v>30943.575574999999</c:v>
                </c:pt>
                <c:pt idx="16">
                  <c:v>32070.383549999999</c:v>
                </c:pt>
                <c:pt idx="17">
                  <c:v>33156.175804999999</c:v>
                </c:pt>
              </c:numCache>
            </c:numRef>
          </c:val>
          <c:smooth val="0"/>
          <c:extLst xmlns:c16r2="http://schemas.microsoft.com/office/drawing/2015/06/chart">
            <c:ext xmlns:c16="http://schemas.microsoft.com/office/drawing/2014/chart" uri="{C3380CC4-5D6E-409C-BE32-E72D297353CC}">
              <c16:uniqueId val="{00000002-2542-44A6-BB1F-EB42798E48DA}"/>
            </c:ext>
          </c:extLst>
        </c:ser>
        <c:dLbls>
          <c:showLegendKey val="0"/>
          <c:showVal val="0"/>
          <c:showCatName val="0"/>
          <c:showSerName val="0"/>
          <c:showPercent val="0"/>
          <c:showBubbleSize val="0"/>
        </c:dLbls>
        <c:smooth val="0"/>
        <c:axId val="-1299192016"/>
        <c:axId val="-1299181680"/>
      </c:lineChart>
      <c:catAx>
        <c:axId val="-129919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81680"/>
        <c:crosses val="autoZero"/>
        <c:auto val="1"/>
        <c:lblAlgn val="ctr"/>
        <c:lblOffset val="100"/>
        <c:noMultiLvlLbl val="0"/>
      </c:catAx>
      <c:valAx>
        <c:axId val="-1299181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9192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E81C4-FF25-4B8A-AC72-678ED7D614BF}" type="doc">
      <dgm:prSet loTypeId="urn:microsoft.com/office/officeart/2005/8/layout/hProcess9" loCatId="process" qsTypeId="urn:microsoft.com/office/officeart/2005/8/quickstyle/simple1" qsCatId="simple" csTypeId="urn:microsoft.com/office/officeart/2005/8/colors/accent1_2" csCatId="accent1" phldr="1"/>
      <dgm:spPr/>
    </dgm:pt>
    <dgm:pt modelId="{D5522F78-50E0-4EEA-84DC-93864BE8290B}">
      <dgm:prSet phldrT="[Text]" custT="1"/>
      <dgm:spPr>
        <a:solidFill>
          <a:schemeClr val="tx2"/>
        </a:solidFill>
      </dgm:spPr>
      <dgm:t>
        <a:bodyPr/>
        <a:lstStyle/>
        <a:p>
          <a:r>
            <a:rPr lang="en-US" sz="1800" dirty="0"/>
            <a:t>Pop Group</a:t>
          </a:r>
          <a:endParaRPr lang="en-US" sz="1200" dirty="0"/>
        </a:p>
        <a:p>
          <a:r>
            <a:rPr lang="en-US" sz="1200" dirty="0"/>
            <a:t>Faithful couples</a:t>
          </a:r>
        </a:p>
        <a:p>
          <a:r>
            <a:rPr lang="en-US" sz="1200" dirty="0"/>
            <a:t>Casual partnerships</a:t>
          </a:r>
        </a:p>
        <a:p>
          <a:r>
            <a:rPr lang="en-US" sz="1200" dirty="0"/>
            <a:t>Sex workers/clients</a:t>
          </a:r>
        </a:p>
        <a:p>
          <a:r>
            <a:rPr lang="en-US" sz="1200" dirty="0"/>
            <a:t>MSM</a:t>
          </a:r>
        </a:p>
        <a:p>
          <a:r>
            <a:rPr lang="en-US" sz="1200" dirty="0"/>
            <a:t>PWID</a:t>
          </a:r>
        </a:p>
      </dgm:t>
    </dgm:pt>
    <dgm:pt modelId="{46C4EF77-FF61-4E10-91F8-BAAB058F99D1}" type="parTrans" cxnId="{CBEF0447-9F82-4043-B7C3-C17D09F9E765}">
      <dgm:prSet/>
      <dgm:spPr/>
      <dgm:t>
        <a:bodyPr/>
        <a:lstStyle/>
        <a:p>
          <a:endParaRPr lang="en-US"/>
        </a:p>
      </dgm:t>
    </dgm:pt>
    <dgm:pt modelId="{1C4FBD1D-044C-436E-9C5F-24ABBCB3C9EE}" type="sibTrans" cxnId="{CBEF0447-9F82-4043-B7C3-C17D09F9E765}">
      <dgm:prSet/>
      <dgm:spPr/>
      <dgm:t>
        <a:bodyPr/>
        <a:lstStyle/>
        <a:p>
          <a:endParaRPr lang="en-US"/>
        </a:p>
      </dgm:t>
    </dgm:pt>
    <dgm:pt modelId="{4935B277-C5EB-4DA4-B52C-2F5025E5F7BF}">
      <dgm:prSet phldrT="[Text]" custT="1"/>
      <dgm:spPr>
        <a:solidFill>
          <a:schemeClr val="tx2"/>
        </a:solidFill>
      </dgm:spPr>
      <dgm:t>
        <a:bodyPr/>
        <a:lstStyle/>
        <a:p>
          <a:r>
            <a:rPr lang="en-US" sz="1600" dirty="0"/>
            <a:t>Behavior</a:t>
          </a:r>
        </a:p>
        <a:p>
          <a:r>
            <a:rPr lang="en-US" sz="1200" dirty="0"/>
            <a:t># partners</a:t>
          </a:r>
        </a:p>
        <a:p>
          <a:r>
            <a:rPr lang="en-US" sz="1200" dirty="0"/>
            <a:t>Acts/partner</a:t>
          </a:r>
        </a:p>
        <a:p>
          <a:r>
            <a:rPr lang="en-US" sz="1200" dirty="0"/>
            <a:t>Condom use</a:t>
          </a:r>
        </a:p>
        <a:p>
          <a:r>
            <a:rPr lang="en-US" sz="1200" dirty="0"/>
            <a:t>Age at 1</a:t>
          </a:r>
          <a:r>
            <a:rPr lang="en-US" sz="1200" baseline="30000" dirty="0"/>
            <a:t>st</a:t>
          </a:r>
          <a:r>
            <a:rPr lang="en-US" sz="1200" dirty="0"/>
            <a:t> sex</a:t>
          </a:r>
        </a:p>
        <a:p>
          <a:r>
            <a:rPr lang="en-US" sz="1200" dirty="0"/>
            <a:t>Needle sharing</a:t>
          </a:r>
        </a:p>
      </dgm:t>
    </dgm:pt>
    <dgm:pt modelId="{539C0C49-EAB7-4767-97B5-75212CA18F9B}" type="parTrans" cxnId="{D7E610D8-EB21-4A72-980A-CC3E77F4DDDC}">
      <dgm:prSet/>
      <dgm:spPr/>
      <dgm:t>
        <a:bodyPr/>
        <a:lstStyle/>
        <a:p>
          <a:endParaRPr lang="en-US"/>
        </a:p>
      </dgm:t>
    </dgm:pt>
    <dgm:pt modelId="{1FD3FF65-6EDA-41FE-8659-03C8CAC731DD}" type="sibTrans" cxnId="{D7E610D8-EB21-4A72-980A-CC3E77F4DDDC}">
      <dgm:prSet/>
      <dgm:spPr/>
      <dgm:t>
        <a:bodyPr/>
        <a:lstStyle/>
        <a:p>
          <a:endParaRPr lang="en-US"/>
        </a:p>
      </dgm:t>
    </dgm:pt>
    <dgm:pt modelId="{AC2CF1D7-B8BD-48A0-9AE6-D4AAA5EDB9C2}">
      <dgm:prSet phldrT="[Text]" custT="1"/>
      <dgm:spPr>
        <a:solidFill>
          <a:schemeClr val="tx2"/>
        </a:solidFill>
      </dgm:spPr>
      <dgm:t>
        <a:bodyPr/>
        <a:lstStyle/>
        <a:p>
          <a:r>
            <a:rPr lang="en-US" sz="1600" dirty="0"/>
            <a:t>Type of Transmission</a:t>
          </a:r>
        </a:p>
        <a:p>
          <a:r>
            <a:rPr lang="en-US" sz="1300" dirty="0"/>
            <a:t>Sex</a:t>
          </a:r>
        </a:p>
        <a:p>
          <a:r>
            <a:rPr lang="en-US" sz="1300" dirty="0"/>
            <a:t>Needle</a:t>
          </a:r>
        </a:p>
        <a:p>
          <a:r>
            <a:rPr lang="en-US" sz="1300" dirty="0"/>
            <a:t>Blood</a:t>
          </a:r>
        </a:p>
        <a:p>
          <a:r>
            <a:rPr lang="en-US" sz="1300" dirty="0"/>
            <a:t>MTCT</a:t>
          </a:r>
        </a:p>
      </dgm:t>
    </dgm:pt>
    <dgm:pt modelId="{B8FABD35-9030-4BC3-88F4-BC1F1761B086}" type="parTrans" cxnId="{0CBFBDA5-B168-4D97-9376-2121B339E911}">
      <dgm:prSet/>
      <dgm:spPr/>
      <dgm:t>
        <a:bodyPr/>
        <a:lstStyle/>
        <a:p>
          <a:endParaRPr lang="en-US"/>
        </a:p>
      </dgm:t>
    </dgm:pt>
    <dgm:pt modelId="{9445BCD4-A049-4AF8-B07D-DD515CFFD594}" type="sibTrans" cxnId="{0CBFBDA5-B168-4D97-9376-2121B339E911}">
      <dgm:prSet/>
      <dgm:spPr/>
      <dgm:t>
        <a:bodyPr/>
        <a:lstStyle/>
        <a:p>
          <a:endParaRPr lang="en-US"/>
        </a:p>
      </dgm:t>
    </dgm:pt>
    <dgm:pt modelId="{A0F3A019-AD2E-4653-B83D-96FCCE5BCCA7}">
      <dgm:prSet/>
      <dgm:spPr>
        <a:solidFill>
          <a:schemeClr val="tx2"/>
        </a:solidFill>
      </dgm:spPr>
      <dgm:t>
        <a:bodyPr/>
        <a:lstStyle/>
        <a:p>
          <a:r>
            <a:rPr lang="en-US" dirty="0"/>
            <a:t>Probability of Transmission</a:t>
          </a:r>
        </a:p>
      </dgm:t>
    </dgm:pt>
    <dgm:pt modelId="{55E5DEA0-324C-4E08-A473-EBDD17ED714A}" type="parTrans" cxnId="{809037B8-1920-4369-AF58-175D244CE494}">
      <dgm:prSet/>
      <dgm:spPr/>
      <dgm:t>
        <a:bodyPr/>
        <a:lstStyle/>
        <a:p>
          <a:endParaRPr lang="en-US"/>
        </a:p>
      </dgm:t>
    </dgm:pt>
    <dgm:pt modelId="{9D883A93-E1B3-4BA4-888B-2D0E9ED1C372}" type="sibTrans" cxnId="{809037B8-1920-4369-AF58-175D244CE494}">
      <dgm:prSet/>
      <dgm:spPr/>
      <dgm:t>
        <a:bodyPr/>
        <a:lstStyle/>
        <a:p>
          <a:endParaRPr lang="en-US"/>
        </a:p>
      </dgm:t>
    </dgm:pt>
    <dgm:pt modelId="{54D5A8B9-BFE0-43CC-9853-792702870F1C}">
      <dgm:prSet/>
      <dgm:spPr>
        <a:solidFill>
          <a:schemeClr val="tx2"/>
        </a:solidFill>
      </dgm:spPr>
      <dgm:t>
        <a:bodyPr/>
        <a:lstStyle/>
        <a:p>
          <a:r>
            <a:rPr lang="en-US" dirty="0"/>
            <a:t>New HIV Infections</a:t>
          </a:r>
        </a:p>
      </dgm:t>
    </dgm:pt>
    <dgm:pt modelId="{A8AD1E06-03CC-49ED-879D-A031D1105A77}" type="parTrans" cxnId="{95FC6347-A791-4A5F-8526-DD4800437019}">
      <dgm:prSet/>
      <dgm:spPr/>
      <dgm:t>
        <a:bodyPr/>
        <a:lstStyle/>
        <a:p>
          <a:endParaRPr lang="en-US"/>
        </a:p>
      </dgm:t>
    </dgm:pt>
    <dgm:pt modelId="{D9073537-70EF-4D91-8470-E38E9FE9410D}" type="sibTrans" cxnId="{95FC6347-A791-4A5F-8526-DD4800437019}">
      <dgm:prSet/>
      <dgm:spPr/>
      <dgm:t>
        <a:bodyPr/>
        <a:lstStyle/>
        <a:p>
          <a:endParaRPr lang="en-US"/>
        </a:p>
      </dgm:t>
    </dgm:pt>
    <dgm:pt modelId="{094FE72C-AC7B-469F-A82C-D8B688B5E36F}" type="pres">
      <dgm:prSet presAssocID="{658E81C4-FF25-4B8A-AC72-678ED7D614BF}" presName="CompostProcess" presStyleCnt="0">
        <dgm:presLayoutVars>
          <dgm:dir/>
          <dgm:resizeHandles val="exact"/>
        </dgm:presLayoutVars>
      </dgm:prSet>
      <dgm:spPr/>
    </dgm:pt>
    <dgm:pt modelId="{AA922E4B-1622-4871-A1D0-483511AD9ABC}" type="pres">
      <dgm:prSet presAssocID="{658E81C4-FF25-4B8A-AC72-678ED7D614BF}" presName="arrow" presStyleLbl="bgShp" presStyleIdx="0" presStyleCnt="1"/>
      <dgm:spPr/>
    </dgm:pt>
    <dgm:pt modelId="{7D7C467E-3E3A-4C1A-B0ED-15BA014307A9}" type="pres">
      <dgm:prSet presAssocID="{658E81C4-FF25-4B8A-AC72-678ED7D614BF}" presName="linearProcess" presStyleCnt="0"/>
      <dgm:spPr/>
    </dgm:pt>
    <dgm:pt modelId="{2B1CCC5B-94D4-419C-816D-F9481AECA6A3}" type="pres">
      <dgm:prSet presAssocID="{D5522F78-50E0-4EEA-84DC-93864BE8290B}" presName="textNode" presStyleLbl="node1" presStyleIdx="0" presStyleCnt="5">
        <dgm:presLayoutVars>
          <dgm:bulletEnabled val="1"/>
        </dgm:presLayoutVars>
      </dgm:prSet>
      <dgm:spPr/>
      <dgm:t>
        <a:bodyPr/>
        <a:lstStyle/>
        <a:p>
          <a:endParaRPr lang="en-US"/>
        </a:p>
      </dgm:t>
    </dgm:pt>
    <dgm:pt modelId="{75E7527A-523D-498D-ADFC-1A368FE3A5DE}" type="pres">
      <dgm:prSet presAssocID="{1C4FBD1D-044C-436E-9C5F-24ABBCB3C9EE}" presName="sibTrans" presStyleCnt="0"/>
      <dgm:spPr/>
    </dgm:pt>
    <dgm:pt modelId="{BF154371-FFBC-4426-BB91-CCD0AE596E9B}" type="pres">
      <dgm:prSet presAssocID="{4935B277-C5EB-4DA4-B52C-2F5025E5F7BF}" presName="textNode" presStyleLbl="node1" presStyleIdx="1" presStyleCnt="5">
        <dgm:presLayoutVars>
          <dgm:bulletEnabled val="1"/>
        </dgm:presLayoutVars>
      </dgm:prSet>
      <dgm:spPr/>
      <dgm:t>
        <a:bodyPr/>
        <a:lstStyle/>
        <a:p>
          <a:endParaRPr lang="en-US"/>
        </a:p>
      </dgm:t>
    </dgm:pt>
    <dgm:pt modelId="{DCFB99C4-7D8E-4E03-88E5-6120FD86A5CB}" type="pres">
      <dgm:prSet presAssocID="{1FD3FF65-6EDA-41FE-8659-03C8CAC731DD}" presName="sibTrans" presStyleCnt="0"/>
      <dgm:spPr/>
    </dgm:pt>
    <dgm:pt modelId="{F624644D-70C1-4B84-84D6-9F8C7AC5ABB5}" type="pres">
      <dgm:prSet presAssocID="{AC2CF1D7-B8BD-48A0-9AE6-D4AAA5EDB9C2}" presName="textNode" presStyleLbl="node1" presStyleIdx="2" presStyleCnt="5">
        <dgm:presLayoutVars>
          <dgm:bulletEnabled val="1"/>
        </dgm:presLayoutVars>
      </dgm:prSet>
      <dgm:spPr/>
      <dgm:t>
        <a:bodyPr/>
        <a:lstStyle/>
        <a:p>
          <a:endParaRPr lang="en-US"/>
        </a:p>
      </dgm:t>
    </dgm:pt>
    <dgm:pt modelId="{C86B3C5F-41ED-4F88-86B1-9E543BFAD6FC}" type="pres">
      <dgm:prSet presAssocID="{9445BCD4-A049-4AF8-B07D-DD515CFFD594}" presName="sibTrans" presStyleCnt="0"/>
      <dgm:spPr/>
    </dgm:pt>
    <dgm:pt modelId="{3A0F8FE4-283F-421D-A563-C962902BBF98}" type="pres">
      <dgm:prSet presAssocID="{A0F3A019-AD2E-4653-B83D-96FCCE5BCCA7}" presName="textNode" presStyleLbl="node1" presStyleIdx="3" presStyleCnt="5">
        <dgm:presLayoutVars>
          <dgm:bulletEnabled val="1"/>
        </dgm:presLayoutVars>
      </dgm:prSet>
      <dgm:spPr/>
      <dgm:t>
        <a:bodyPr/>
        <a:lstStyle/>
        <a:p>
          <a:endParaRPr lang="en-US"/>
        </a:p>
      </dgm:t>
    </dgm:pt>
    <dgm:pt modelId="{01E3D735-7DED-4F84-BCC9-F8E084D262D3}" type="pres">
      <dgm:prSet presAssocID="{9D883A93-E1B3-4BA4-888B-2D0E9ED1C372}" presName="sibTrans" presStyleCnt="0"/>
      <dgm:spPr/>
    </dgm:pt>
    <dgm:pt modelId="{87620C8E-D7AA-4D75-85FD-6A218C33441B}" type="pres">
      <dgm:prSet presAssocID="{54D5A8B9-BFE0-43CC-9853-792702870F1C}" presName="textNode" presStyleLbl="node1" presStyleIdx="4" presStyleCnt="5">
        <dgm:presLayoutVars>
          <dgm:bulletEnabled val="1"/>
        </dgm:presLayoutVars>
      </dgm:prSet>
      <dgm:spPr/>
      <dgm:t>
        <a:bodyPr/>
        <a:lstStyle/>
        <a:p>
          <a:endParaRPr lang="en-US"/>
        </a:p>
      </dgm:t>
    </dgm:pt>
  </dgm:ptLst>
  <dgm:cxnLst>
    <dgm:cxn modelId="{9C1F988F-1E09-4888-8A5F-BB84547C33F5}" type="presOf" srcId="{D5522F78-50E0-4EEA-84DC-93864BE8290B}" destId="{2B1CCC5B-94D4-419C-816D-F9481AECA6A3}" srcOrd="0" destOrd="0" presId="urn:microsoft.com/office/officeart/2005/8/layout/hProcess9"/>
    <dgm:cxn modelId="{E50A3CF2-853E-442E-A7CC-12D3A20BA892}" type="presOf" srcId="{A0F3A019-AD2E-4653-B83D-96FCCE5BCCA7}" destId="{3A0F8FE4-283F-421D-A563-C962902BBF98}" srcOrd="0" destOrd="0" presId="urn:microsoft.com/office/officeart/2005/8/layout/hProcess9"/>
    <dgm:cxn modelId="{534B9240-26E4-41E4-934C-6E12EEEBA127}" type="presOf" srcId="{658E81C4-FF25-4B8A-AC72-678ED7D614BF}" destId="{094FE72C-AC7B-469F-A82C-D8B688B5E36F}" srcOrd="0" destOrd="0" presId="urn:microsoft.com/office/officeart/2005/8/layout/hProcess9"/>
    <dgm:cxn modelId="{809037B8-1920-4369-AF58-175D244CE494}" srcId="{658E81C4-FF25-4B8A-AC72-678ED7D614BF}" destId="{A0F3A019-AD2E-4653-B83D-96FCCE5BCCA7}" srcOrd="3" destOrd="0" parTransId="{55E5DEA0-324C-4E08-A473-EBDD17ED714A}" sibTransId="{9D883A93-E1B3-4BA4-888B-2D0E9ED1C372}"/>
    <dgm:cxn modelId="{0CBFBDA5-B168-4D97-9376-2121B339E911}" srcId="{658E81C4-FF25-4B8A-AC72-678ED7D614BF}" destId="{AC2CF1D7-B8BD-48A0-9AE6-D4AAA5EDB9C2}" srcOrd="2" destOrd="0" parTransId="{B8FABD35-9030-4BC3-88F4-BC1F1761B086}" sibTransId="{9445BCD4-A049-4AF8-B07D-DD515CFFD594}"/>
    <dgm:cxn modelId="{564170CC-F9E0-4ED9-ADF6-ED6467AAA7D7}" type="presOf" srcId="{4935B277-C5EB-4DA4-B52C-2F5025E5F7BF}" destId="{BF154371-FFBC-4426-BB91-CCD0AE596E9B}" srcOrd="0" destOrd="0" presId="urn:microsoft.com/office/officeart/2005/8/layout/hProcess9"/>
    <dgm:cxn modelId="{D7E610D8-EB21-4A72-980A-CC3E77F4DDDC}" srcId="{658E81C4-FF25-4B8A-AC72-678ED7D614BF}" destId="{4935B277-C5EB-4DA4-B52C-2F5025E5F7BF}" srcOrd="1" destOrd="0" parTransId="{539C0C49-EAB7-4767-97B5-75212CA18F9B}" sibTransId="{1FD3FF65-6EDA-41FE-8659-03C8CAC731DD}"/>
    <dgm:cxn modelId="{0904A5C9-6660-4101-B8B1-72F539E9040F}" type="presOf" srcId="{AC2CF1D7-B8BD-48A0-9AE6-D4AAA5EDB9C2}" destId="{F624644D-70C1-4B84-84D6-9F8C7AC5ABB5}" srcOrd="0" destOrd="0" presId="urn:microsoft.com/office/officeart/2005/8/layout/hProcess9"/>
    <dgm:cxn modelId="{95FC6347-A791-4A5F-8526-DD4800437019}" srcId="{658E81C4-FF25-4B8A-AC72-678ED7D614BF}" destId="{54D5A8B9-BFE0-43CC-9853-792702870F1C}" srcOrd="4" destOrd="0" parTransId="{A8AD1E06-03CC-49ED-879D-A031D1105A77}" sibTransId="{D9073537-70EF-4D91-8470-E38E9FE9410D}"/>
    <dgm:cxn modelId="{285ECC01-2B87-4144-9A88-6148E746F83F}" type="presOf" srcId="{54D5A8B9-BFE0-43CC-9853-792702870F1C}" destId="{87620C8E-D7AA-4D75-85FD-6A218C33441B}" srcOrd="0" destOrd="0" presId="urn:microsoft.com/office/officeart/2005/8/layout/hProcess9"/>
    <dgm:cxn modelId="{CBEF0447-9F82-4043-B7C3-C17D09F9E765}" srcId="{658E81C4-FF25-4B8A-AC72-678ED7D614BF}" destId="{D5522F78-50E0-4EEA-84DC-93864BE8290B}" srcOrd="0" destOrd="0" parTransId="{46C4EF77-FF61-4E10-91F8-BAAB058F99D1}" sibTransId="{1C4FBD1D-044C-436E-9C5F-24ABBCB3C9EE}"/>
    <dgm:cxn modelId="{6C82417F-8111-4F47-9B42-79850819537A}" type="presParOf" srcId="{094FE72C-AC7B-469F-A82C-D8B688B5E36F}" destId="{AA922E4B-1622-4871-A1D0-483511AD9ABC}" srcOrd="0" destOrd="0" presId="urn:microsoft.com/office/officeart/2005/8/layout/hProcess9"/>
    <dgm:cxn modelId="{860314EF-4385-49F0-9EB5-74F24B1C4A35}" type="presParOf" srcId="{094FE72C-AC7B-469F-A82C-D8B688B5E36F}" destId="{7D7C467E-3E3A-4C1A-B0ED-15BA014307A9}" srcOrd="1" destOrd="0" presId="urn:microsoft.com/office/officeart/2005/8/layout/hProcess9"/>
    <dgm:cxn modelId="{A4B93A7B-5A7A-4787-A878-A401F875FD46}" type="presParOf" srcId="{7D7C467E-3E3A-4C1A-B0ED-15BA014307A9}" destId="{2B1CCC5B-94D4-419C-816D-F9481AECA6A3}" srcOrd="0" destOrd="0" presId="urn:microsoft.com/office/officeart/2005/8/layout/hProcess9"/>
    <dgm:cxn modelId="{A8887DC9-7ECD-4192-9B8B-4F06BE90926A}" type="presParOf" srcId="{7D7C467E-3E3A-4C1A-B0ED-15BA014307A9}" destId="{75E7527A-523D-498D-ADFC-1A368FE3A5DE}" srcOrd="1" destOrd="0" presId="urn:microsoft.com/office/officeart/2005/8/layout/hProcess9"/>
    <dgm:cxn modelId="{5993F920-1C57-4366-9479-38E8B19EB6F8}" type="presParOf" srcId="{7D7C467E-3E3A-4C1A-B0ED-15BA014307A9}" destId="{BF154371-FFBC-4426-BB91-CCD0AE596E9B}" srcOrd="2" destOrd="0" presId="urn:microsoft.com/office/officeart/2005/8/layout/hProcess9"/>
    <dgm:cxn modelId="{E2F24257-D91E-4D7F-85BD-52C59772FCA4}" type="presParOf" srcId="{7D7C467E-3E3A-4C1A-B0ED-15BA014307A9}" destId="{DCFB99C4-7D8E-4E03-88E5-6120FD86A5CB}" srcOrd="3" destOrd="0" presId="urn:microsoft.com/office/officeart/2005/8/layout/hProcess9"/>
    <dgm:cxn modelId="{CF86A20B-C91B-400D-8772-70A47FE10880}" type="presParOf" srcId="{7D7C467E-3E3A-4C1A-B0ED-15BA014307A9}" destId="{F624644D-70C1-4B84-84D6-9F8C7AC5ABB5}" srcOrd="4" destOrd="0" presId="urn:microsoft.com/office/officeart/2005/8/layout/hProcess9"/>
    <dgm:cxn modelId="{26550304-3506-4A1F-9C6E-C7E745498D1D}" type="presParOf" srcId="{7D7C467E-3E3A-4C1A-B0ED-15BA014307A9}" destId="{C86B3C5F-41ED-4F88-86B1-9E543BFAD6FC}" srcOrd="5" destOrd="0" presId="urn:microsoft.com/office/officeart/2005/8/layout/hProcess9"/>
    <dgm:cxn modelId="{0A5C4AAC-4D99-41C1-AE3F-7B489C5D1884}" type="presParOf" srcId="{7D7C467E-3E3A-4C1A-B0ED-15BA014307A9}" destId="{3A0F8FE4-283F-421D-A563-C962902BBF98}" srcOrd="6" destOrd="0" presId="urn:microsoft.com/office/officeart/2005/8/layout/hProcess9"/>
    <dgm:cxn modelId="{46881BEA-FCFD-426C-8542-5C6349B44707}" type="presParOf" srcId="{7D7C467E-3E3A-4C1A-B0ED-15BA014307A9}" destId="{01E3D735-7DED-4F84-BCC9-F8E084D262D3}" srcOrd="7" destOrd="0" presId="urn:microsoft.com/office/officeart/2005/8/layout/hProcess9"/>
    <dgm:cxn modelId="{C545B822-6648-48EC-AB04-B83893738E59}" type="presParOf" srcId="{7D7C467E-3E3A-4C1A-B0ED-15BA014307A9}" destId="{87620C8E-D7AA-4D75-85FD-6A218C33441B}"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E81C4-FF25-4B8A-AC72-678ED7D614BF}" type="doc">
      <dgm:prSet loTypeId="urn:microsoft.com/office/officeart/2005/8/layout/hProcess9" loCatId="process" qsTypeId="urn:microsoft.com/office/officeart/2005/8/quickstyle/simple1" qsCatId="simple" csTypeId="urn:microsoft.com/office/officeart/2005/8/colors/accent1_2" csCatId="accent1" phldr="1"/>
      <dgm:spPr/>
    </dgm:pt>
    <dgm:pt modelId="{D5522F78-50E0-4EEA-84DC-93864BE8290B}">
      <dgm:prSet phldrT="[Text]" custT="1"/>
      <dgm:spPr>
        <a:solidFill>
          <a:schemeClr val="tx2"/>
        </a:solidFill>
      </dgm:spPr>
      <dgm:t>
        <a:bodyPr/>
        <a:lstStyle/>
        <a:p>
          <a:r>
            <a:rPr lang="en-US" sz="1800" dirty="0"/>
            <a:t>Pop Group</a:t>
          </a:r>
          <a:endParaRPr lang="en-US" sz="1200" dirty="0"/>
        </a:p>
        <a:p>
          <a:r>
            <a:rPr lang="en-US" sz="1200" dirty="0"/>
            <a:t>Faithful couples</a:t>
          </a:r>
        </a:p>
        <a:p>
          <a:r>
            <a:rPr lang="en-US" sz="1200" dirty="0"/>
            <a:t>Casual partnerships</a:t>
          </a:r>
        </a:p>
        <a:p>
          <a:r>
            <a:rPr lang="en-US" sz="1200" dirty="0"/>
            <a:t>Sex workers/clients</a:t>
          </a:r>
        </a:p>
        <a:p>
          <a:r>
            <a:rPr lang="en-US" sz="1200" dirty="0"/>
            <a:t>MSM</a:t>
          </a:r>
        </a:p>
        <a:p>
          <a:r>
            <a:rPr lang="en-US" sz="1200" dirty="0"/>
            <a:t>PWID</a:t>
          </a:r>
        </a:p>
      </dgm:t>
    </dgm:pt>
    <dgm:pt modelId="{46C4EF77-FF61-4E10-91F8-BAAB058F99D1}" type="parTrans" cxnId="{CBEF0447-9F82-4043-B7C3-C17D09F9E765}">
      <dgm:prSet/>
      <dgm:spPr/>
      <dgm:t>
        <a:bodyPr/>
        <a:lstStyle/>
        <a:p>
          <a:endParaRPr lang="en-US"/>
        </a:p>
      </dgm:t>
    </dgm:pt>
    <dgm:pt modelId="{1C4FBD1D-044C-436E-9C5F-24ABBCB3C9EE}" type="sibTrans" cxnId="{CBEF0447-9F82-4043-B7C3-C17D09F9E765}">
      <dgm:prSet/>
      <dgm:spPr/>
      <dgm:t>
        <a:bodyPr/>
        <a:lstStyle/>
        <a:p>
          <a:endParaRPr lang="en-US"/>
        </a:p>
      </dgm:t>
    </dgm:pt>
    <dgm:pt modelId="{4935B277-C5EB-4DA4-B52C-2F5025E5F7BF}">
      <dgm:prSet phldrT="[Text]" custT="1"/>
      <dgm:spPr>
        <a:solidFill>
          <a:schemeClr val="tx2"/>
        </a:solidFill>
      </dgm:spPr>
      <dgm:t>
        <a:bodyPr/>
        <a:lstStyle/>
        <a:p>
          <a:r>
            <a:rPr lang="en-US" sz="1600" dirty="0"/>
            <a:t>Behavior</a:t>
          </a:r>
        </a:p>
        <a:p>
          <a:r>
            <a:rPr lang="en-US" sz="1200" dirty="0"/>
            <a:t># partners</a:t>
          </a:r>
        </a:p>
        <a:p>
          <a:r>
            <a:rPr lang="en-US" sz="1200" dirty="0"/>
            <a:t>Acts/partner</a:t>
          </a:r>
        </a:p>
        <a:p>
          <a:r>
            <a:rPr lang="en-US" sz="1200" dirty="0"/>
            <a:t>Condom use</a:t>
          </a:r>
        </a:p>
        <a:p>
          <a:r>
            <a:rPr lang="en-US" sz="1200" dirty="0"/>
            <a:t>Age at 1</a:t>
          </a:r>
          <a:r>
            <a:rPr lang="en-US" sz="1200" baseline="30000" dirty="0"/>
            <a:t>st</a:t>
          </a:r>
          <a:r>
            <a:rPr lang="en-US" sz="1200" dirty="0"/>
            <a:t> sex</a:t>
          </a:r>
        </a:p>
        <a:p>
          <a:r>
            <a:rPr lang="en-US" sz="1200" dirty="0"/>
            <a:t>Needle sharing</a:t>
          </a:r>
        </a:p>
      </dgm:t>
    </dgm:pt>
    <dgm:pt modelId="{539C0C49-EAB7-4767-97B5-75212CA18F9B}" type="parTrans" cxnId="{D7E610D8-EB21-4A72-980A-CC3E77F4DDDC}">
      <dgm:prSet/>
      <dgm:spPr/>
      <dgm:t>
        <a:bodyPr/>
        <a:lstStyle/>
        <a:p>
          <a:endParaRPr lang="en-US"/>
        </a:p>
      </dgm:t>
    </dgm:pt>
    <dgm:pt modelId="{1FD3FF65-6EDA-41FE-8659-03C8CAC731DD}" type="sibTrans" cxnId="{D7E610D8-EB21-4A72-980A-CC3E77F4DDDC}">
      <dgm:prSet/>
      <dgm:spPr/>
      <dgm:t>
        <a:bodyPr/>
        <a:lstStyle/>
        <a:p>
          <a:endParaRPr lang="en-US"/>
        </a:p>
      </dgm:t>
    </dgm:pt>
    <dgm:pt modelId="{AC2CF1D7-B8BD-48A0-9AE6-D4AAA5EDB9C2}">
      <dgm:prSet phldrT="[Text]" custT="1"/>
      <dgm:spPr>
        <a:solidFill>
          <a:schemeClr val="tx2"/>
        </a:solidFill>
      </dgm:spPr>
      <dgm:t>
        <a:bodyPr/>
        <a:lstStyle/>
        <a:p>
          <a:r>
            <a:rPr lang="en-US" sz="1600" dirty="0"/>
            <a:t>Type of Transmission</a:t>
          </a:r>
        </a:p>
        <a:p>
          <a:r>
            <a:rPr lang="en-US" sz="1300" dirty="0"/>
            <a:t>Sex</a:t>
          </a:r>
        </a:p>
        <a:p>
          <a:r>
            <a:rPr lang="en-US" sz="1300" dirty="0"/>
            <a:t>Needle</a:t>
          </a:r>
        </a:p>
        <a:p>
          <a:r>
            <a:rPr lang="en-US" sz="1300" dirty="0"/>
            <a:t>Blood</a:t>
          </a:r>
        </a:p>
        <a:p>
          <a:r>
            <a:rPr lang="en-US" sz="1300" dirty="0"/>
            <a:t>MTCT</a:t>
          </a:r>
        </a:p>
      </dgm:t>
    </dgm:pt>
    <dgm:pt modelId="{B8FABD35-9030-4BC3-88F4-BC1F1761B086}" type="parTrans" cxnId="{0CBFBDA5-B168-4D97-9376-2121B339E911}">
      <dgm:prSet/>
      <dgm:spPr/>
      <dgm:t>
        <a:bodyPr/>
        <a:lstStyle/>
        <a:p>
          <a:endParaRPr lang="en-US"/>
        </a:p>
      </dgm:t>
    </dgm:pt>
    <dgm:pt modelId="{9445BCD4-A049-4AF8-B07D-DD515CFFD594}" type="sibTrans" cxnId="{0CBFBDA5-B168-4D97-9376-2121B339E911}">
      <dgm:prSet/>
      <dgm:spPr/>
      <dgm:t>
        <a:bodyPr/>
        <a:lstStyle/>
        <a:p>
          <a:endParaRPr lang="en-US"/>
        </a:p>
      </dgm:t>
    </dgm:pt>
    <dgm:pt modelId="{A0F3A019-AD2E-4653-B83D-96FCCE5BCCA7}">
      <dgm:prSet/>
      <dgm:spPr>
        <a:solidFill>
          <a:schemeClr val="tx2"/>
        </a:solidFill>
      </dgm:spPr>
      <dgm:t>
        <a:bodyPr/>
        <a:lstStyle/>
        <a:p>
          <a:r>
            <a:rPr lang="en-US" dirty="0"/>
            <a:t>Probability of Transmission</a:t>
          </a:r>
        </a:p>
      </dgm:t>
    </dgm:pt>
    <dgm:pt modelId="{55E5DEA0-324C-4E08-A473-EBDD17ED714A}" type="parTrans" cxnId="{809037B8-1920-4369-AF58-175D244CE494}">
      <dgm:prSet/>
      <dgm:spPr/>
      <dgm:t>
        <a:bodyPr/>
        <a:lstStyle/>
        <a:p>
          <a:endParaRPr lang="en-US"/>
        </a:p>
      </dgm:t>
    </dgm:pt>
    <dgm:pt modelId="{9D883A93-E1B3-4BA4-888B-2D0E9ED1C372}" type="sibTrans" cxnId="{809037B8-1920-4369-AF58-175D244CE494}">
      <dgm:prSet/>
      <dgm:spPr/>
      <dgm:t>
        <a:bodyPr/>
        <a:lstStyle/>
        <a:p>
          <a:endParaRPr lang="en-US"/>
        </a:p>
      </dgm:t>
    </dgm:pt>
    <dgm:pt modelId="{54D5A8B9-BFE0-43CC-9853-792702870F1C}">
      <dgm:prSet/>
      <dgm:spPr>
        <a:solidFill>
          <a:schemeClr val="tx2"/>
        </a:solidFill>
      </dgm:spPr>
      <dgm:t>
        <a:bodyPr/>
        <a:lstStyle/>
        <a:p>
          <a:r>
            <a:rPr lang="en-US" dirty="0"/>
            <a:t>New HIV Infections</a:t>
          </a:r>
        </a:p>
      </dgm:t>
    </dgm:pt>
    <dgm:pt modelId="{A8AD1E06-03CC-49ED-879D-A031D1105A77}" type="parTrans" cxnId="{95FC6347-A791-4A5F-8526-DD4800437019}">
      <dgm:prSet/>
      <dgm:spPr/>
      <dgm:t>
        <a:bodyPr/>
        <a:lstStyle/>
        <a:p>
          <a:endParaRPr lang="en-US"/>
        </a:p>
      </dgm:t>
    </dgm:pt>
    <dgm:pt modelId="{D9073537-70EF-4D91-8470-E38E9FE9410D}" type="sibTrans" cxnId="{95FC6347-A791-4A5F-8526-DD4800437019}">
      <dgm:prSet/>
      <dgm:spPr/>
      <dgm:t>
        <a:bodyPr/>
        <a:lstStyle/>
        <a:p>
          <a:endParaRPr lang="en-US"/>
        </a:p>
      </dgm:t>
    </dgm:pt>
    <dgm:pt modelId="{094FE72C-AC7B-469F-A82C-D8B688B5E36F}" type="pres">
      <dgm:prSet presAssocID="{658E81C4-FF25-4B8A-AC72-678ED7D614BF}" presName="CompostProcess" presStyleCnt="0">
        <dgm:presLayoutVars>
          <dgm:dir/>
          <dgm:resizeHandles val="exact"/>
        </dgm:presLayoutVars>
      </dgm:prSet>
      <dgm:spPr/>
    </dgm:pt>
    <dgm:pt modelId="{AA922E4B-1622-4871-A1D0-483511AD9ABC}" type="pres">
      <dgm:prSet presAssocID="{658E81C4-FF25-4B8A-AC72-678ED7D614BF}" presName="arrow" presStyleLbl="bgShp" presStyleIdx="0" presStyleCnt="1"/>
      <dgm:spPr/>
    </dgm:pt>
    <dgm:pt modelId="{7D7C467E-3E3A-4C1A-B0ED-15BA014307A9}" type="pres">
      <dgm:prSet presAssocID="{658E81C4-FF25-4B8A-AC72-678ED7D614BF}" presName="linearProcess" presStyleCnt="0"/>
      <dgm:spPr/>
    </dgm:pt>
    <dgm:pt modelId="{2B1CCC5B-94D4-419C-816D-F9481AECA6A3}" type="pres">
      <dgm:prSet presAssocID="{D5522F78-50E0-4EEA-84DC-93864BE8290B}" presName="textNode" presStyleLbl="node1" presStyleIdx="0" presStyleCnt="5">
        <dgm:presLayoutVars>
          <dgm:bulletEnabled val="1"/>
        </dgm:presLayoutVars>
      </dgm:prSet>
      <dgm:spPr/>
      <dgm:t>
        <a:bodyPr/>
        <a:lstStyle/>
        <a:p>
          <a:endParaRPr lang="en-US"/>
        </a:p>
      </dgm:t>
    </dgm:pt>
    <dgm:pt modelId="{75E7527A-523D-498D-ADFC-1A368FE3A5DE}" type="pres">
      <dgm:prSet presAssocID="{1C4FBD1D-044C-436E-9C5F-24ABBCB3C9EE}" presName="sibTrans" presStyleCnt="0"/>
      <dgm:spPr/>
    </dgm:pt>
    <dgm:pt modelId="{BF154371-FFBC-4426-BB91-CCD0AE596E9B}" type="pres">
      <dgm:prSet presAssocID="{4935B277-C5EB-4DA4-B52C-2F5025E5F7BF}" presName="textNode" presStyleLbl="node1" presStyleIdx="1" presStyleCnt="5">
        <dgm:presLayoutVars>
          <dgm:bulletEnabled val="1"/>
        </dgm:presLayoutVars>
      </dgm:prSet>
      <dgm:spPr/>
      <dgm:t>
        <a:bodyPr/>
        <a:lstStyle/>
        <a:p>
          <a:endParaRPr lang="en-US"/>
        </a:p>
      </dgm:t>
    </dgm:pt>
    <dgm:pt modelId="{DCFB99C4-7D8E-4E03-88E5-6120FD86A5CB}" type="pres">
      <dgm:prSet presAssocID="{1FD3FF65-6EDA-41FE-8659-03C8CAC731DD}" presName="sibTrans" presStyleCnt="0"/>
      <dgm:spPr/>
    </dgm:pt>
    <dgm:pt modelId="{F624644D-70C1-4B84-84D6-9F8C7AC5ABB5}" type="pres">
      <dgm:prSet presAssocID="{AC2CF1D7-B8BD-48A0-9AE6-D4AAA5EDB9C2}" presName="textNode" presStyleLbl="node1" presStyleIdx="2" presStyleCnt="5">
        <dgm:presLayoutVars>
          <dgm:bulletEnabled val="1"/>
        </dgm:presLayoutVars>
      </dgm:prSet>
      <dgm:spPr/>
      <dgm:t>
        <a:bodyPr/>
        <a:lstStyle/>
        <a:p>
          <a:endParaRPr lang="en-US"/>
        </a:p>
      </dgm:t>
    </dgm:pt>
    <dgm:pt modelId="{C86B3C5F-41ED-4F88-86B1-9E543BFAD6FC}" type="pres">
      <dgm:prSet presAssocID="{9445BCD4-A049-4AF8-B07D-DD515CFFD594}" presName="sibTrans" presStyleCnt="0"/>
      <dgm:spPr/>
    </dgm:pt>
    <dgm:pt modelId="{3A0F8FE4-283F-421D-A563-C962902BBF98}" type="pres">
      <dgm:prSet presAssocID="{A0F3A019-AD2E-4653-B83D-96FCCE5BCCA7}" presName="textNode" presStyleLbl="node1" presStyleIdx="3" presStyleCnt="5">
        <dgm:presLayoutVars>
          <dgm:bulletEnabled val="1"/>
        </dgm:presLayoutVars>
      </dgm:prSet>
      <dgm:spPr/>
      <dgm:t>
        <a:bodyPr/>
        <a:lstStyle/>
        <a:p>
          <a:endParaRPr lang="en-US"/>
        </a:p>
      </dgm:t>
    </dgm:pt>
    <dgm:pt modelId="{01E3D735-7DED-4F84-BCC9-F8E084D262D3}" type="pres">
      <dgm:prSet presAssocID="{9D883A93-E1B3-4BA4-888B-2D0E9ED1C372}" presName="sibTrans" presStyleCnt="0"/>
      <dgm:spPr/>
    </dgm:pt>
    <dgm:pt modelId="{87620C8E-D7AA-4D75-85FD-6A218C33441B}" type="pres">
      <dgm:prSet presAssocID="{54D5A8B9-BFE0-43CC-9853-792702870F1C}" presName="textNode" presStyleLbl="node1" presStyleIdx="4" presStyleCnt="5">
        <dgm:presLayoutVars>
          <dgm:bulletEnabled val="1"/>
        </dgm:presLayoutVars>
      </dgm:prSet>
      <dgm:spPr/>
      <dgm:t>
        <a:bodyPr/>
        <a:lstStyle/>
        <a:p>
          <a:endParaRPr lang="en-US"/>
        </a:p>
      </dgm:t>
    </dgm:pt>
  </dgm:ptLst>
  <dgm:cxnLst>
    <dgm:cxn modelId="{9C1F988F-1E09-4888-8A5F-BB84547C33F5}" type="presOf" srcId="{D5522F78-50E0-4EEA-84DC-93864BE8290B}" destId="{2B1CCC5B-94D4-419C-816D-F9481AECA6A3}" srcOrd="0" destOrd="0" presId="urn:microsoft.com/office/officeart/2005/8/layout/hProcess9"/>
    <dgm:cxn modelId="{E50A3CF2-853E-442E-A7CC-12D3A20BA892}" type="presOf" srcId="{A0F3A019-AD2E-4653-B83D-96FCCE5BCCA7}" destId="{3A0F8FE4-283F-421D-A563-C962902BBF98}" srcOrd="0" destOrd="0" presId="urn:microsoft.com/office/officeart/2005/8/layout/hProcess9"/>
    <dgm:cxn modelId="{534B9240-26E4-41E4-934C-6E12EEEBA127}" type="presOf" srcId="{658E81C4-FF25-4B8A-AC72-678ED7D614BF}" destId="{094FE72C-AC7B-469F-A82C-D8B688B5E36F}" srcOrd="0" destOrd="0" presId="urn:microsoft.com/office/officeart/2005/8/layout/hProcess9"/>
    <dgm:cxn modelId="{809037B8-1920-4369-AF58-175D244CE494}" srcId="{658E81C4-FF25-4B8A-AC72-678ED7D614BF}" destId="{A0F3A019-AD2E-4653-B83D-96FCCE5BCCA7}" srcOrd="3" destOrd="0" parTransId="{55E5DEA0-324C-4E08-A473-EBDD17ED714A}" sibTransId="{9D883A93-E1B3-4BA4-888B-2D0E9ED1C372}"/>
    <dgm:cxn modelId="{0CBFBDA5-B168-4D97-9376-2121B339E911}" srcId="{658E81C4-FF25-4B8A-AC72-678ED7D614BF}" destId="{AC2CF1D7-B8BD-48A0-9AE6-D4AAA5EDB9C2}" srcOrd="2" destOrd="0" parTransId="{B8FABD35-9030-4BC3-88F4-BC1F1761B086}" sibTransId="{9445BCD4-A049-4AF8-B07D-DD515CFFD594}"/>
    <dgm:cxn modelId="{564170CC-F9E0-4ED9-ADF6-ED6467AAA7D7}" type="presOf" srcId="{4935B277-C5EB-4DA4-B52C-2F5025E5F7BF}" destId="{BF154371-FFBC-4426-BB91-CCD0AE596E9B}" srcOrd="0" destOrd="0" presId="urn:microsoft.com/office/officeart/2005/8/layout/hProcess9"/>
    <dgm:cxn modelId="{D7E610D8-EB21-4A72-980A-CC3E77F4DDDC}" srcId="{658E81C4-FF25-4B8A-AC72-678ED7D614BF}" destId="{4935B277-C5EB-4DA4-B52C-2F5025E5F7BF}" srcOrd="1" destOrd="0" parTransId="{539C0C49-EAB7-4767-97B5-75212CA18F9B}" sibTransId="{1FD3FF65-6EDA-41FE-8659-03C8CAC731DD}"/>
    <dgm:cxn modelId="{0904A5C9-6660-4101-B8B1-72F539E9040F}" type="presOf" srcId="{AC2CF1D7-B8BD-48A0-9AE6-D4AAA5EDB9C2}" destId="{F624644D-70C1-4B84-84D6-9F8C7AC5ABB5}" srcOrd="0" destOrd="0" presId="urn:microsoft.com/office/officeart/2005/8/layout/hProcess9"/>
    <dgm:cxn modelId="{95FC6347-A791-4A5F-8526-DD4800437019}" srcId="{658E81C4-FF25-4B8A-AC72-678ED7D614BF}" destId="{54D5A8B9-BFE0-43CC-9853-792702870F1C}" srcOrd="4" destOrd="0" parTransId="{A8AD1E06-03CC-49ED-879D-A031D1105A77}" sibTransId="{D9073537-70EF-4D91-8470-E38E9FE9410D}"/>
    <dgm:cxn modelId="{285ECC01-2B87-4144-9A88-6148E746F83F}" type="presOf" srcId="{54D5A8B9-BFE0-43CC-9853-792702870F1C}" destId="{87620C8E-D7AA-4D75-85FD-6A218C33441B}" srcOrd="0" destOrd="0" presId="urn:microsoft.com/office/officeart/2005/8/layout/hProcess9"/>
    <dgm:cxn modelId="{CBEF0447-9F82-4043-B7C3-C17D09F9E765}" srcId="{658E81C4-FF25-4B8A-AC72-678ED7D614BF}" destId="{D5522F78-50E0-4EEA-84DC-93864BE8290B}" srcOrd="0" destOrd="0" parTransId="{46C4EF77-FF61-4E10-91F8-BAAB058F99D1}" sibTransId="{1C4FBD1D-044C-436E-9C5F-24ABBCB3C9EE}"/>
    <dgm:cxn modelId="{6C82417F-8111-4F47-9B42-79850819537A}" type="presParOf" srcId="{094FE72C-AC7B-469F-A82C-D8B688B5E36F}" destId="{AA922E4B-1622-4871-A1D0-483511AD9ABC}" srcOrd="0" destOrd="0" presId="urn:microsoft.com/office/officeart/2005/8/layout/hProcess9"/>
    <dgm:cxn modelId="{860314EF-4385-49F0-9EB5-74F24B1C4A35}" type="presParOf" srcId="{094FE72C-AC7B-469F-A82C-D8B688B5E36F}" destId="{7D7C467E-3E3A-4C1A-B0ED-15BA014307A9}" srcOrd="1" destOrd="0" presId="urn:microsoft.com/office/officeart/2005/8/layout/hProcess9"/>
    <dgm:cxn modelId="{A4B93A7B-5A7A-4787-A878-A401F875FD46}" type="presParOf" srcId="{7D7C467E-3E3A-4C1A-B0ED-15BA014307A9}" destId="{2B1CCC5B-94D4-419C-816D-F9481AECA6A3}" srcOrd="0" destOrd="0" presId="urn:microsoft.com/office/officeart/2005/8/layout/hProcess9"/>
    <dgm:cxn modelId="{A8887DC9-7ECD-4192-9B8B-4F06BE90926A}" type="presParOf" srcId="{7D7C467E-3E3A-4C1A-B0ED-15BA014307A9}" destId="{75E7527A-523D-498D-ADFC-1A368FE3A5DE}" srcOrd="1" destOrd="0" presId="urn:microsoft.com/office/officeart/2005/8/layout/hProcess9"/>
    <dgm:cxn modelId="{5993F920-1C57-4366-9479-38E8B19EB6F8}" type="presParOf" srcId="{7D7C467E-3E3A-4C1A-B0ED-15BA014307A9}" destId="{BF154371-FFBC-4426-BB91-CCD0AE596E9B}" srcOrd="2" destOrd="0" presId="urn:microsoft.com/office/officeart/2005/8/layout/hProcess9"/>
    <dgm:cxn modelId="{E2F24257-D91E-4D7F-85BD-52C59772FCA4}" type="presParOf" srcId="{7D7C467E-3E3A-4C1A-B0ED-15BA014307A9}" destId="{DCFB99C4-7D8E-4E03-88E5-6120FD86A5CB}" srcOrd="3" destOrd="0" presId="urn:microsoft.com/office/officeart/2005/8/layout/hProcess9"/>
    <dgm:cxn modelId="{CF86A20B-C91B-400D-8772-70A47FE10880}" type="presParOf" srcId="{7D7C467E-3E3A-4C1A-B0ED-15BA014307A9}" destId="{F624644D-70C1-4B84-84D6-9F8C7AC5ABB5}" srcOrd="4" destOrd="0" presId="urn:microsoft.com/office/officeart/2005/8/layout/hProcess9"/>
    <dgm:cxn modelId="{26550304-3506-4A1F-9C6E-C7E745498D1D}" type="presParOf" srcId="{7D7C467E-3E3A-4C1A-B0ED-15BA014307A9}" destId="{C86B3C5F-41ED-4F88-86B1-9E543BFAD6FC}" srcOrd="5" destOrd="0" presId="urn:microsoft.com/office/officeart/2005/8/layout/hProcess9"/>
    <dgm:cxn modelId="{0A5C4AAC-4D99-41C1-AE3F-7B489C5D1884}" type="presParOf" srcId="{7D7C467E-3E3A-4C1A-B0ED-15BA014307A9}" destId="{3A0F8FE4-283F-421D-A563-C962902BBF98}" srcOrd="6" destOrd="0" presId="urn:microsoft.com/office/officeart/2005/8/layout/hProcess9"/>
    <dgm:cxn modelId="{46881BEA-FCFD-426C-8542-5C6349B44707}" type="presParOf" srcId="{7D7C467E-3E3A-4C1A-B0ED-15BA014307A9}" destId="{01E3D735-7DED-4F84-BCC9-F8E084D262D3}" srcOrd="7" destOrd="0" presId="urn:microsoft.com/office/officeart/2005/8/layout/hProcess9"/>
    <dgm:cxn modelId="{C545B822-6648-48EC-AB04-B83893738E59}" type="presParOf" srcId="{7D7C467E-3E3A-4C1A-B0ED-15BA014307A9}" destId="{87620C8E-D7AA-4D75-85FD-6A218C33441B}"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B11DE7-33B4-4F7D-89B5-8A64ADECF8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5977DCE-E5B8-4F8B-9AF4-E5D9C06F6B93}">
      <dgm:prSet phldrT="[Text]" custT="1"/>
      <dgm:spPr/>
      <dgm:t>
        <a:bodyPr/>
        <a:lstStyle/>
        <a:p>
          <a:r>
            <a:rPr lang="en-US" sz="1400" dirty="0"/>
            <a:t>Biomedical</a:t>
          </a:r>
          <a:endParaRPr lang="en-US" sz="1000" dirty="0"/>
        </a:p>
      </dgm:t>
    </dgm:pt>
    <dgm:pt modelId="{784DD6F2-ADC6-455F-8E68-0F9963A18B77}" type="parTrans" cxnId="{09211964-50FA-42E9-944E-82E1D1191B7C}">
      <dgm:prSet/>
      <dgm:spPr/>
      <dgm:t>
        <a:bodyPr/>
        <a:lstStyle/>
        <a:p>
          <a:endParaRPr lang="en-US"/>
        </a:p>
      </dgm:t>
    </dgm:pt>
    <dgm:pt modelId="{2241AA57-CBA1-418A-B91C-670EA2266D8E}" type="sibTrans" cxnId="{09211964-50FA-42E9-944E-82E1D1191B7C}">
      <dgm:prSet/>
      <dgm:spPr/>
      <dgm:t>
        <a:bodyPr/>
        <a:lstStyle/>
        <a:p>
          <a:endParaRPr lang="en-US"/>
        </a:p>
      </dgm:t>
    </dgm:pt>
    <dgm:pt modelId="{96703736-6277-4767-B511-2F6C7FBD65DA}">
      <dgm:prSet phldrT="[Text]" custT="1"/>
      <dgm:spPr/>
      <dgm:t>
        <a:bodyPr/>
        <a:lstStyle/>
        <a:p>
          <a:pPr algn="l"/>
          <a:r>
            <a:rPr lang="en-US" sz="1600" dirty="0"/>
            <a:t>Condoms</a:t>
          </a:r>
        </a:p>
      </dgm:t>
    </dgm:pt>
    <dgm:pt modelId="{FC099852-40AC-44BF-B543-F68E070FD0A6}" type="parTrans" cxnId="{A889015D-98FA-45CA-BFB0-D25119E0CFD3}">
      <dgm:prSet/>
      <dgm:spPr/>
      <dgm:t>
        <a:bodyPr/>
        <a:lstStyle/>
        <a:p>
          <a:endParaRPr lang="en-US"/>
        </a:p>
      </dgm:t>
    </dgm:pt>
    <dgm:pt modelId="{FD97E473-C238-45A6-BC97-E4AD4A50C224}" type="sibTrans" cxnId="{A889015D-98FA-45CA-BFB0-D25119E0CFD3}">
      <dgm:prSet/>
      <dgm:spPr/>
      <dgm:t>
        <a:bodyPr/>
        <a:lstStyle/>
        <a:p>
          <a:endParaRPr lang="en-US"/>
        </a:p>
      </dgm:t>
    </dgm:pt>
    <dgm:pt modelId="{DD5F39AF-1ECA-4A26-B80F-E30F5D435DED}">
      <dgm:prSet phldrT="[Text]" custT="1"/>
      <dgm:spPr/>
      <dgm:t>
        <a:bodyPr/>
        <a:lstStyle/>
        <a:p>
          <a:r>
            <a:rPr lang="en-US" sz="1400" dirty="0"/>
            <a:t>Behavior Change</a:t>
          </a:r>
          <a:endParaRPr lang="en-US" sz="1000" dirty="0"/>
        </a:p>
      </dgm:t>
    </dgm:pt>
    <dgm:pt modelId="{4384F4B6-E615-4049-972E-1C03D0A152F1}" type="sibTrans" cxnId="{58E80603-5F6E-43A7-ADCE-D24070C491F6}">
      <dgm:prSet/>
      <dgm:spPr/>
      <dgm:t>
        <a:bodyPr/>
        <a:lstStyle/>
        <a:p>
          <a:endParaRPr lang="en-US"/>
        </a:p>
      </dgm:t>
    </dgm:pt>
    <dgm:pt modelId="{999A3760-398E-4E00-9604-67A60DF6D929}" type="parTrans" cxnId="{58E80603-5F6E-43A7-ADCE-D24070C491F6}">
      <dgm:prSet/>
      <dgm:spPr/>
      <dgm:t>
        <a:bodyPr/>
        <a:lstStyle/>
        <a:p>
          <a:endParaRPr lang="en-US"/>
        </a:p>
      </dgm:t>
    </dgm:pt>
    <dgm:pt modelId="{093783D4-3DC9-4CD5-9E45-32C39C02309E}">
      <dgm:prSet phldrT="[Text]" custT="1"/>
      <dgm:spPr/>
      <dgm:t>
        <a:bodyPr/>
        <a:lstStyle/>
        <a:p>
          <a:r>
            <a:rPr lang="en-US" sz="1600" dirty="0"/>
            <a:t>Communication</a:t>
          </a:r>
        </a:p>
      </dgm:t>
    </dgm:pt>
    <dgm:pt modelId="{095BDFE7-49D2-4326-B277-05F5E6633D81}" type="sibTrans" cxnId="{7B420113-7301-4682-AF58-2605FA5EAF1E}">
      <dgm:prSet/>
      <dgm:spPr/>
      <dgm:t>
        <a:bodyPr/>
        <a:lstStyle/>
        <a:p>
          <a:endParaRPr lang="en-US"/>
        </a:p>
      </dgm:t>
    </dgm:pt>
    <dgm:pt modelId="{37453CDE-BCE3-47C5-AD03-68B43C12F09F}" type="parTrans" cxnId="{7B420113-7301-4682-AF58-2605FA5EAF1E}">
      <dgm:prSet/>
      <dgm:spPr/>
      <dgm:t>
        <a:bodyPr/>
        <a:lstStyle/>
        <a:p>
          <a:endParaRPr lang="en-US"/>
        </a:p>
      </dgm:t>
    </dgm:pt>
    <dgm:pt modelId="{CCADA2D4-8F15-4BAD-B74E-B08ADC0112F8}">
      <dgm:prSet phldrT="[Text]" custT="1"/>
      <dgm:spPr/>
      <dgm:t>
        <a:bodyPr/>
        <a:lstStyle/>
        <a:p>
          <a:r>
            <a:rPr lang="en-US" sz="1600" dirty="0"/>
            <a:t>Outreach, Education</a:t>
          </a:r>
        </a:p>
      </dgm:t>
    </dgm:pt>
    <dgm:pt modelId="{FCC4C462-9C47-4F69-A324-B93E42C5664E}" type="sibTrans" cxnId="{241CDC87-FB8E-458E-A11D-B6DC5D7D82CA}">
      <dgm:prSet/>
      <dgm:spPr/>
      <dgm:t>
        <a:bodyPr/>
        <a:lstStyle/>
        <a:p>
          <a:endParaRPr lang="en-US"/>
        </a:p>
      </dgm:t>
    </dgm:pt>
    <dgm:pt modelId="{09D7CAC0-AD8C-4CF6-987A-EEDE7AB6E179}" type="parTrans" cxnId="{241CDC87-FB8E-458E-A11D-B6DC5D7D82CA}">
      <dgm:prSet/>
      <dgm:spPr/>
      <dgm:t>
        <a:bodyPr/>
        <a:lstStyle/>
        <a:p>
          <a:endParaRPr lang="en-US"/>
        </a:p>
      </dgm:t>
    </dgm:pt>
    <dgm:pt modelId="{B0B1168F-9505-47BD-AA10-EBB0153696EC}">
      <dgm:prSet phldrT="[Text]" custT="1"/>
      <dgm:spPr/>
      <dgm:t>
        <a:bodyPr/>
        <a:lstStyle/>
        <a:p>
          <a:r>
            <a:rPr lang="en-US" sz="1600" dirty="0"/>
            <a:t>Community mobilization</a:t>
          </a:r>
        </a:p>
      </dgm:t>
    </dgm:pt>
    <dgm:pt modelId="{6A1BF68D-0E4F-41E7-89C1-31846C3887F5}" type="parTrans" cxnId="{3DFDB2CC-71D9-4E27-ACA3-606FD6F84FA2}">
      <dgm:prSet/>
      <dgm:spPr/>
      <dgm:t>
        <a:bodyPr/>
        <a:lstStyle/>
        <a:p>
          <a:endParaRPr lang="en-US"/>
        </a:p>
      </dgm:t>
    </dgm:pt>
    <dgm:pt modelId="{16E9CCEE-3C96-463A-A603-5DC30CAB6957}" type="sibTrans" cxnId="{3DFDB2CC-71D9-4E27-ACA3-606FD6F84FA2}">
      <dgm:prSet/>
      <dgm:spPr/>
      <dgm:t>
        <a:bodyPr/>
        <a:lstStyle/>
        <a:p>
          <a:endParaRPr lang="en-US"/>
        </a:p>
      </dgm:t>
    </dgm:pt>
    <dgm:pt modelId="{657BD476-53CC-429E-B59E-9FF8EF8F32B6}">
      <dgm:prSet phldrT="[Text]" custT="1"/>
      <dgm:spPr/>
      <dgm:t>
        <a:bodyPr/>
        <a:lstStyle/>
        <a:p>
          <a:r>
            <a:rPr lang="en-US" sz="1600" dirty="0"/>
            <a:t>Cash transfers</a:t>
          </a:r>
        </a:p>
      </dgm:t>
    </dgm:pt>
    <dgm:pt modelId="{7FA6BF01-0004-4711-9EA4-23882C6441A3}" type="parTrans" cxnId="{0DC6CD0A-0579-41AA-9688-F2D326CFDB51}">
      <dgm:prSet/>
      <dgm:spPr/>
      <dgm:t>
        <a:bodyPr/>
        <a:lstStyle/>
        <a:p>
          <a:endParaRPr lang="en-US"/>
        </a:p>
      </dgm:t>
    </dgm:pt>
    <dgm:pt modelId="{8C177686-6EAE-4C54-8F5D-3C1D236FACD7}" type="sibTrans" cxnId="{0DC6CD0A-0579-41AA-9688-F2D326CFDB51}">
      <dgm:prSet/>
      <dgm:spPr/>
      <dgm:t>
        <a:bodyPr/>
        <a:lstStyle/>
        <a:p>
          <a:endParaRPr lang="en-US"/>
        </a:p>
      </dgm:t>
    </dgm:pt>
    <dgm:pt modelId="{CDC6C20F-DBA1-4D5B-B8FE-433F2FC44E94}">
      <dgm:prSet phldrT="[Text]" custT="1"/>
      <dgm:spPr/>
      <dgm:t>
        <a:bodyPr/>
        <a:lstStyle/>
        <a:p>
          <a:pPr algn="l"/>
          <a:r>
            <a:rPr lang="en-US" sz="1600" dirty="0"/>
            <a:t>VMMC</a:t>
          </a:r>
        </a:p>
      </dgm:t>
    </dgm:pt>
    <dgm:pt modelId="{0D70AE19-026D-4AB7-8349-ED26261ECCFB}" type="parTrans" cxnId="{695DC4B0-81AD-4AA0-80A0-097E2C550716}">
      <dgm:prSet/>
      <dgm:spPr/>
      <dgm:t>
        <a:bodyPr/>
        <a:lstStyle/>
        <a:p>
          <a:endParaRPr lang="en-US"/>
        </a:p>
      </dgm:t>
    </dgm:pt>
    <dgm:pt modelId="{16E62BC0-F488-4393-9643-15D27C3EC9F3}" type="sibTrans" cxnId="{695DC4B0-81AD-4AA0-80A0-097E2C550716}">
      <dgm:prSet/>
      <dgm:spPr/>
      <dgm:t>
        <a:bodyPr/>
        <a:lstStyle/>
        <a:p>
          <a:endParaRPr lang="en-US"/>
        </a:p>
      </dgm:t>
    </dgm:pt>
    <dgm:pt modelId="{DA627E48-C331-4448-AF46-8128423A24EE}">
      <dgm:prSet phldrT="[Text]" custT="1"/>
      <dgm:spPr/>
      <dgm:t>
        <a:bodyPr/>
        <a:lstStyle/>
        <a:p>
          <a:pPr algn="l"/>
          <a:r>
            <a:rPr lang="en-US" sz="1600" dirty="0"/>
            <a:t>ART</a:t>
          </a:r>
        </a:p>
      </dgm:t>
    </dgm:pt>
    <dgm:pt modelId="{3B47C876-86CD-4DDA-8AA4-7BAC75837729}" type="parTrans" cxnId="{FC69F419-9761-4351-AC3F-F16C4B9A2AFB}">
      <dgm:prSet/>
      <dgm:spPr/>
      <dgm:t>
        <a:bodyPr/>
        <a:lstStyle/>
        <a:p>
          <a:endParaRPr lang="en-US"/>
        </a:p>
      </dgm:t>
    </dgm:pt>
    <dgm:pt modelId="{1BE8DBAF-ED2D-4271-BBD0-E11BAD329F77}" type="sibTrans" cxnId="{FC69F419-9761-4351-AC3F-F16C4B9A2AFB}">
      <dgm:prSet/>
      <dgm:spPr/>
      <dgm:t>
        <a:bodyPr/>
        <a:lstStyle/>
        <a:p>
          <a:endParaRPr lang="en-US"/>
        </a:p>
      </dgm:t>
    </dgm:pt>
    <dgm:pt modelId="{F4ED2E62-7F20-4A88-9563-0A1E736EEA96}">
      <dgm:prSet phldrT="[Text]" custT="1"/>
      <dgm:spPr/>
      <dgm:t>
        <a:bodyPr/>
        <a:lstStyle/>
        <a:p>
          <a:pPr algn="l"/>
          <a:r>
            <a:rPr lang="en-US" sz="1600" dirty="0"/>
            <a:t>PMTCT</a:t>
          </a:r>
        </a:p>
      </dgm:t>
    </dgm:pt>
    <dgm:pt modelId="{AB4A83F7-C841-4AB3-8B23-8D8C40FD8174}" type="parTrans" cxnId="{55377627-BB6E-46EB-9BE5-A9CB4F20ED07}">
      <dgm:prSet/>
      <dgm:spPr/>
      <dgm:t>
        <a:bodyPr/>
        <a:lstStyle/>
        <a:p>
          <a:endParaRPr lang="en-US"/>
        </a:p>
      </dgm:t>
    </dgm:pt>
    <dgm:pt modelId="{ECEB2FEC-399E-47AC-89D7-492C89073054}" type="sibTrans" cxnId="{55377627-BB6E-46EB-9BE5-A9CB4F20ED07}">
      <dgm:prSet/>
      <dgm:spPr/>
      <dgm:t>
        <a:bodyPr/>
        <a:lstStyle/>
        <a:p>
          <a:endParaRPr lang="en-US"/>
        </a:p>
      </dgm:t>
    </dgm:pt>
    <dgm:pt modelId="{868BDA3B-D076-4190-B6ED-8328129685C6}" type="pres">
      <dgm:prSet presAssocID="{93B11DE7-33B4-4F7D-89B5-8A64ADECF8B9}" presName="Name0" presStyleCnt="0">
        <dgm:presLayoutVars>
          <dgm:dir/>
          <dgm:animLvl val="lvl"/>
          <dgm:resizeHandles val="exact"/>
        </dgm:presLayoutVars>
      </dgm:prSet>
      <dgm:spPr/>
      <dgm:t>
        <a:bodyPr/>
        <a:lstStyle/>
        <a:p>
          <a:endParaRPr lang="en-US"/>
        </a:p>
      </dgm:t>
    </dgm:pt>
    <dgm:pt modelId="{A95043F9-0BA6-414D-B308-9BFF94BFB593}" type="pres">
      <dgm:prSet presAssocID="{DD5F39AF-1ECA-4A26-B80F-E30F5D435DED}" presName="composite" presStyleCnt="0"/>
      <dgm:spPr/>
    </dgm:pt>
    <dgm:pt modelId="{951C482B-9241-4E3B-8CAC-1D61C89EE112}" type="pres">
      <dgm:prSet presAssocID="{DD5F39AF-1ECA-4A26-B80F-E30F5D435DED}" presName="parTx" presStyleLbl="alignNode1" presStyleIdx="0" presStyleCnt="2">
        <dgm:presLayoutVars>
          <dgm:chMax val="0"/>
          <dgm:chPref val="0"/>
          <dgm:bulletEnabled val="1"/>
        </dgm:presLayoutVars>
      </dgm:prSet>
      <dgm:spPr/>
      <dgm:t>
        <a:bodyPr/>
        <a:lstStyle/>
        <a:p>
          <a:endParaRPr lang="en-US"/>
        </a:p>
      </dgm:t>
    </dgm:pt>
    <dgm:pt modelId="{DCC0850F-CB00-45AA-83EA-549EBE32D38B}" type="pres">
      <dgm:prSet presAssocID="{DD5F39AF-1ECA-4A26-B80F-E30F5D435DED}" presName="desTx" presStyleLbl="alignAccFollowNode1" presStyleIdx="0" presStyleCnt="2">
        <dgm:presLayoutVars>
          <dgm:bulletEnabled val="1"/>
        </dgm:presLayoutVars>
      </dgm:prSet>
      <dgm:spPr/>
      <dgm:t>
        <a:bodyPr/>
        <a:lstStyle/>
        <a:p>
          <a:endParaRPr lang="en-US"/>
        </a:p>
      </dgm:t>
    </dgm:pt>
    <dgm:pt modelId="{23B272E7-D60D-4078-BA3C-2AAB0CDA0633}" type="pres">
      <dgm:prSet presAssocID="{4384F4B6-E615-4049-972E-1C03D0A152F1}" presName="space" presStyleCnt="0"/>
      <dgm:spPr/>
    </dgm:pt>
    <dgm:pt modelId="{9E95BE31-559F-4DFA-A39D-1ACB10EEB214}" type="pres">
      <dgm:prSet presAssocID="{95977DCE-E5B8-4F8B-9AF4-E5D9C06F6B93}" presName="composite" presStyleCnt="0"/>
      <dgm:spPr/>
    </dgm:pt>
    <dgm:pt modelId="{B0DB1CB4-F96C-4185-AE58-5B7BFF6E8D06}" type="pres">
      <dgm:prSet presAssocID="{95977DCE-E5B8-4F8B-9AF4-E5D9C06F6B93}" presName="parTx" presStyleLbl="alignNode1" presStyleIdx="1" presStyleCnt="2">
        <dgm:presLayoutVars>
          <dgm:chMax val="0"/>
          <dgm:chPref val="0"/>
          <dgm:bulletEnabled val="1"/>
        </dgm:presLayoutVars>
      </dgm:prSet>
      <dgm:spPr/>
      <dgm:t>
        <a:bodyPr/>
        <a:lstStyle/>
        <a:p>
          <a:endParaRPr lang="en-US"/>
        </a:p>
      </dgm:t>
    </dgm:pt>
    <dgm:pt modelId="{1DB27703-422F-431E-A122-2B4989BC183B}" type="pres">
      <dgm:prSet presAssocID="{95977DCE-E5B8-4F8B-9AF4-E5D9C06F6B93}" presName="desTx" presStyleLbl="alignAccFollowNode1" presStyleIdx="1" presStyleCnt="2" custScaleX="100541">
        <dgm:presLayoutVars>
          <dgm:bulletEnabled val="1"/>
        </dgm:presLayoutVars>
      </dgm:prSet>
      <dgm:spPr/>
      <dgm:t>
        <a:bodyPr/>
        <a:lstStyle/>
        <a:p>
          <a:endParaRPr lang="en-US"/>
        </a:p>
      </dgm:t>
    </dgm:pt>
  </dgm:ptLst>
  <dgm:cxnLst>
    <dgm:cxn modelId="{B4017F63-5680-4379-9781-8E3FDD77E6E1}" type="presOf" srcId="{CCADA2D4-8F15-4BAD-B74E-B08ADC0112F8}" destId="{DCC0850F-CB00-45AA-83EA-549EBE32D38B}" srcOrd="0" destOrd="0" presId="urn:microsoft.com/office/officeart/2005/8/layout/hList1"/>
    <dgm:cxn modelId="{58E80603-5F6E-43A7-ADCE-D24070C491F6}" srcId="{93B11DE7-33B4-4F7D-89B5-8A64ADECF8B9}" destId="{DD5F39AF-1ECA-4A26-B80F-E30F5D435DED}" srcOrd="0" destOrd="0" parTransId="{999A3760-398E-4E00-9604-67A60DF6D929}" sibTransId="{4384F4B6-E615-4049-972E-1C03D0A152F1}"/>
    <dgm:cxn modelId="{593B9024-D878-4BEF-847A-A65CB7E92DD9}" type="presOf" srcId="{93B11DE7-33B4-4F7D-89B5-8A64ADECF8B9}" destId="{868BDA3B-D076-4190-B6ED-8328129685C6}" srcOrd="0" destOrd="0" presId="urn:microsoft.com/office/officeart/2005/8/layout/hList1"/>
    <dgm:cxn modelId="{695DC4B0-81AD-4AA0-80A0-097E2C550716}" srcId="{95977DCE-E5B8-4F8B-9AF4-E5D9C06F6B93}" destId="{CDC6C20F-DBA1-4D5B-B8FE-433F2FC44E94}" srcOrd="1" destOrd="0" parTransId="{0D70AE19-026D-4AB7-8349-ED26261ECCFB}" sibTransId="{16E62BC0-F488-4393-9643-15D27C3EC9F3}"/>
    <dgm:cxn modelId="{FC69F419-9761-4351-AC3F-F16C4B9A2AFB}" srcId="{95977DCE-E5B8-4F8B-9AF4-E5D9C06F6B93}" destId="{DA627E48-C331-4448-AF46-8128423A24EE}" srcOrd="2" destOrd="0" parTransId="{3B47C876-86CD-4DDA-8AA4-7BAC75837729}" sibTransId="{1BE8DBAF-ED2D-4271-BBD0-E11BAD329F77}"/>
    <dgm:cxn modelId="{1D9138F3-B795-4C47-B285-FA8C53F647E9}" type="presOf" srcId="{CDC6C20F-DBA1-4D5B-B8FE-433F2FC44E94}" destId="{1DB27703-422F-431E-A122-2B4989BC183B}" srcOrd="0" destOrd="1" presId="urn:microsoft.com/office/officeart/2005/8/layout/hList1"/>
    <dgm:cxn modelId="{0D43711D-5E3D-4FE1-92DA-1E2C33FD3226}" type="presOf" srcId="{96703736-6277-4767-B511-2F6C7FBD65DA}" destId="{1DB27703-422F-431E-A122-2B4989BC183B}" srcOrd="0" destOrd="0" presId="urn:microsoft.com/office/officeart/2005/8/layout/hList1"/>
    <dgm:cxn modelId="{7721C441-860F-4D1E-86EE-F3F45AC20F6E}" type="presOf" srcId="{B0B1168F-9505-47BD-AA10-EBB0153696EC}" destId="{DCC0850F-CB00-45AA-83EA-549EBE32D38B}" srcOrd="0" destOrd="2" presId="urn:microsoft.com/office/officeart/2005/8/layout/hList1"/>
    <dgm:cxn modelId="{11807789-FC30-4EE6-AAAE-8F6B3337E306}" type="presOf" srcId="{657BD476-53CC-429E-B59E-9FF8EF8F32B6}" destId="{DCC0850F-CB00-45AA-83EA-549EBE32D38B}" srcOrd="0" destOrd="3" presId="urn:microsoft.com/office/officeart/2005/8/layout/hList1"/>
    <dgm:cxn modelId="{09211964-50FA-42E9-944E-82E1D1191B7C}" srcId="{93B11DE7-33B4-4F7D-89B5-8A64ADECF8B9}" destId="{95977DCE-E5B8-4F8B-9AF4-E5D9C06F6B93}" srcOrd="1" destOrd="0" parTransId="{784DD6F2-ADC6-455F-8E68-0F9963A18B77}" sibTransId="{2241AA57-CBA1-418A-B91C-670EA2266D8E}"/>
    <dgm:cxn modelId="{89C982E9-E3AE-42B0-83E0-EFE33347F9AF}" type="presOf" srcId="{F4ED2E62-7F20-4A88-9563-0A1E736EEA96}" destId="{1DB27703-422F-431E-A122-2B4989BC183B}" srcOrd="0" destOrd="3" presId="urn:microsoft.com/office/officeart/2005/8/layout/hList1"/>
    <dgm:cxn modelId="{A889015D-98FA-45CA-BFB0-D25119E0CFD3}" srcId="{95977DCE-E5B8-4F8B-9AF4-E5D9C06F6B93}" destId="{96703736-6277-4767-B511-2F6C7FBD65DA}" srcOrd="0" destOrd="0" parTransId="{FC099852-40AC-44BF-B543-F68E070FD0A6}" sibTransId="{FD97E473-C238-45A6-BC97-E4AD4A50C224}"/>
    <dgm:cxn modelId="{92E1E18E-C397-4FEA-A69E-DB27FCD2B8C8}" type="presOf" srcId="{093783D4-3DC9-4CD5-9E45-32C39C02309E}" destId="{DCC0850F-CB00-45AA-83EA-549EBE32D38B}" srcOrd="0" destOrd="1" presId="urn:microsoft.com/office/officeart/2005/8/layout/hList1"/>
    <dgm:cxn modelId="{7B420113-7301-4682-AF58-2605FA5EAF1E}" srcId="{DD5F39AF-1ECA-4A26-B80F-E30F5D435DED}" destId="{093783D4-3DC9-4CD5-9E45-32C39C02309E}" srcOrd="1" destOrd="0" parTransId="{37453CDE-BCE3-47C5-AD03-68B43C12F09F}" sibTransId="{095BDFE7-49D2-4326-B277-05F5E6633D81}"/>
    <dgm:cxn modelId="{3DFDB2CC-71D9-4E27-ACA3-606FD6F84FA2}" srcId="{DD5F39AF-1ECA-4A26-B80F-E30F5D435DED}" destId="{B0B1168F-9505-47BD-AA10-EBB0153696EC}" srcOrd="2" destOrd="0" parTransId="{6A1BF68D-0E4F-41E7-89C1-31846C3887F5}" sibTransId="{16E9CCEE-3C96-463A-A603-5DC30CAB6957}"/>
    <dgm:cxn modelId="{0DC6CD0A-0579-41AA-9688-F2D326CFDB51}" srcId="{DD5F39AF-1ECA-4A26-B80F-E30F5D435DED}" destId="{657BD476-53CC-429E-B59E-9FF8EF8F32B6}" srcOrd="3" destOrd="0" parTransId="{7FA6BF01-0004-4711-9EA4-23882C6441A3}" sibTransId="{8C177686-6EAE-4C54-8F5D-3C1D236FACD7}"/>
    <dgm:cxn modelId="{55377627-BB6E-46EB-9BE5-A9CB4F20ED07}" srcId="{95977DCE-E5B8-4F8B-9AF4-E5D9C06F6B93}" destId="{F4ED2E62-7F20-4A88-9563-0A1E736EEA96}" srcOrd="3" destOrd="0" parTransId="{AB4A83F7-C841-4AB3-8B23-8D8C40FD8174}" sibTransId="{ECEB2FEC-399E-47AC-89D7-492C89073054}"/>
    <dgm:cxn modelId="{1032FFA8-9426-4921-ADA9-4224270ECCE2}" type="presOf" srcId="{DA627E48-C331-4448-AF46-8128423A24EE}" destId="{1DB27703-422F-431E-A122-2B4989BC183B}" srcOrd="0" destOrd="2" presId="urn:microsoft.com/office/officeart/2005/8/layout/hList1"/>
    <dgm:cxn modelId="{CD243933-5FF6-4EA6-B91C-C967232594BB}" type="presOf" srcId="{95977DCE-E5B8-4F8B-9AF4-E5D9C06F6B93}" destId="{B0DB1CB4-F96C-4185-AE58-5B7BFF6E8D06}" srcOrd="0" destOrd="0" presId="urn:microsoft.com/office/officeart/2005/8/layout/hList1"/>
    <dgm:cxn modelId="{241CDC87-FB8E-458E-A11D-B6DC5D7D82CA}" srcId="{DD5F39AF-1ECA-4A26-B80F-E30F5D435DED}" destId="{CCADA2D4-8F15-4BAD-B74E-B08ADC0112F8}" srcOrd="0" destOrd="0" parTransId="{09D7CAC0-AD8C-4CF6-987A-EEDE7AB6E179}" sibTransId="{FCC4C462-9C47-4F69-A324-B93E42C5664E}"/>
    <dgm:cxn modelId="{3DB5A280-CBFA-40DE-B5B2-580865E4EBF3}" type="presOf" srcId="{DD5F39AF-1ECA-4A26-B80F-E30F5D435DED}" destId="{951C482B-9241-4E3B-8CAC-1D61C89EE112}" srcOrd="0" destOrd="0" presId="urn:microsoft.com/office/officeart/2005/8/layout/hList1"/>
    <dgm:cxn modelId="{159D6824-4FC2-4228-A9EF-0987D1F89BB9}" type="presParOf" srcId="{868BDA3B-D076-4190-B6ED-8328129685C6}" destId="{A95043F9-0BA6-414D-B308-9BFF94BFB593}" srcOrd="0" destOrd="0" presId="urn:microsoft.com/office/officeart/2005/8/layout/hList1"/>
    <dgm:cxn modelId="{706D7680-5FDA-4018-A6AD-64B3DF7DCFD3}" type="presParOf" srcId="{A95043F9-0BA6-414D-B308-9BFF94BFB593}" destId="{951C482B-9241-4E3B-8CAC-1D61C89EE112}" srcOrd="0" destOrd="0" presId="urn:microsoft.com/office/officeart/2005/8/layout/hList1"/>
    <dgm:cxn modelId="{450664BA-7413-4F0F-BE2B-F443F5BB801D}" type="presParOf" srcId="{A95043F9-0BA6-414D-B308-9BFF94BFB593}" destId="{DCC0850F-CB00-45AA-83EA-549EBE32D38B}" srcOrd="1" destOrd="0" presId="urn:microsoft.com/office/officeart/2005/8/layout/hList1"/>
    <dgm:cxn modelId="{1842B84C-7C2D-4713-87BE-A702E8848826}" type="presParOf" srcId="{868BDA3B-D076-4190-B6ED-8328129685C6}" destId="{23B272E7-D60D-4078-BA3C-2AAB0CDA0633}" srcOrd="1" destOrd="0" presId="urn:microsoft.com/office/officeart/2005/8/layout/hList1"/>
    <dgm:cxn modelId="{31190916-E952-4E85-A6A7-61CA9F17D0B2}" type="presParOf" srcId="{868BDA3B-D076-4190-B6ED-8328129685C6}" destId="{9E95BE31-559F-4DFA-A39D-1ACB10EEB214}" srcOrd="2" destOrd="0" presId="urn:microsoft.com/office/officeart/2005/8/layout/hList1"/>
    <dgm:cxn modelId="{40D3199D-36B8-4DD4-839F-0D85BE83EE00}" type="presParOf" srcId="{9E95BE31-559F-4DFA-A39D-1ACB10EEB214}" destId="{B0DB1CB4-F96C-4185-AE58-5B7BFF6E8D06}" srcOrd="0" destOrd="0" presId="urn:microsoft.com/office/officeart/2005/8/layout/hList1"/>
    <dgm:cxn modelId="{27C924C1-DB8A-40F9-A8B3-D2C2398520C6}" type="presParOf" srcId="{9E95BE31-559F-4DFA-A39D-1ACB10EEB214}" destId="{1DB27703-422F-431E-A122-2B4989BC18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8E81C4-FF25-4B8A-AC72-678ED7D614BF}" type="doc">
      <dgm:prSet loTypeId="urn:microsoft.com/office/officeart/2005/8/layout/hProcess9" loCatId="process" qsTypeId="urn:microsoft.com/office/officeart/2005/8/quickstyle/simple1" qsCatId="simple" csTypeId="urn:microsoft.com/office/officeart/2005/8/colors/accent1_2" csCatId="accent1" phldr="1"/>
      <dgm:spPr/>
    </dgm:pt>
    <dgm:pt modelId="{D5522F78-50E0-4EEA-84DC-93864BE8290B}">
      <dgm:prSet phldrT="[Text]" custT="1"/>
      <dgm:spPr>
        <a:solidFill>
          <a:schemeClr val="tx2"/>
        </a:solidFill>
      </dgm:spPr>
      <dgm:t>
        <a:bodyPr/>
        <a:lstStyle/>
        <a:p>
          <a:r>
            <a:rPr lang="en-US" sz="1800" dirty="0"/>
            <a:t>Pop Group</a:t>
          </a:r>
          <a:endParaRPr lang="en-US" sz="1200" dirty="0"/>
        </a:p>
        <a:p>
          <a:r>
            <a:rPr lang="en-US" sz="1200" dirty="0"/>
            <a:t>Faithful couples</a:t>
          </a:r>
        </a:p>
        <a:p>
          <a:r>
            <a:rPr lang="en-US" sz="1200" dirty="0"/>
            <a:t>Casual partnerships</a:t>
          </a:r>
        </a:p>
        <a:p>
          <a:r>
            <a:rPr lang="en-US" sz="1200" dirty="0"/>
            <a:t>Sex workers/clients</a:t>
          </a:r>
        </a:p>
        <a:p>
          <a:r>
            <a:rPr lang="en-US" sz="1200" dirty="0"/>
            <a:t>MSM</a:t>
          </a:r>
        </a:p>
        <a:p>
          <a:r>
            <a:rPr lang="en-US" sz="1200" dirty="0"/>
            <a:t>PWID</a:t>
          </a:r>
        </a:p>
      </dgm:t>
    </dgm:pt>
    <dgm:pt modelId="{46C4EF77-FF61-4E10-91F8-BAAB058F99D1}" type="parTrans" cxnId="{CBEF0447-9F82-4043-B7C3-C17D09F9E765}">
      <dgm:prSet/>
      <dgm:spPr/>
      <dgm:t>
        <a:bodyPr/>
        <a:lstStyle/>
        <a:p>
          <a:endParaRPr lang="en-US"/>
        </a:p>
      </dgm:t>
    </dgm:pt>
    <dgm:pt modelId="{1C4FBD1D-044C-436E-9C5F-24ABBCB3C9EE}" type="sibTrans" cxnId="{CBEF0447-9F82-4043-B7C3-C17D09F9E765}">
      <dgm:prSet/>
      <dgm:spPr/>
      <dgm:t>
        <a:bodyPr/>
        <a:lstStyle/>
        <a:p>
          <a:endParaRPr lang="en-US"/>
        </a:p>
      </dgm:t>
    </dgm:pt>
    <dgm:pt modelId="{4935B277-C5EB-4DA4-B52C-2F5025E5F7BF}">
      <dgm:prSet phldrT="[Text]" custT="1"/>
      <dgm:spPr>
        <a:solidFill>
          <a:schemeClr val="tx2"/>
        </a:solidFill>
      </dgm:spPr>
      <dgm:t>
        <a:bodyPr/>
        <a:lstStyle/>
        <a:p>
          <a:r>
            <a:rPr lang="en-US" sz="1600" dirty="0"/>
            <a:t>Behavior</a:t>
          </a:r>
        </a:p>
        <a:p>
          <a:r>
            <a:rPr lang="en-US" sz="1200" dirty="0"/>
            <a:t># partners</a:t>
          </a:r>
        </a:p>
        <a:p>
          <a:r>
            <a:rPr lang="en-US" sz="1200" dirty="0"/>
            <a:t>Acts/partner</a:t>
          </a:r>
        </a:p>
        <a:p>
          <a:r>
            <a:rPr lang="en-US" sz="1200" dirty="0"/>
            <a:t>Condom use</a:t>
          </a:r>
        </a:p>
        <a:p>
          <a:r>
            <a:rPr lang="en-US" sz="1200" dirty="0"/>
            <a:t>Age at 1</a:t>
          </a:r>
          <a:r>
            <a:rPr lang="en-US" sz="1200" baseline="30000" dirty="0"/>
            <a:t>st</a:t>
          </a:r>
          <a:r>
            <a:rPr lang="en-US" sz="1200" dirty="0"/>
            <a:t> sex</a:t>
          </a:r>
        </a:p>
        <a:p>
          <a:r>
            <a:rPr lang="en-US" sz="1200" dirty="0"/>
            <a:t>Needle sharing</a:t>
          </a:r>
        </a:p>
      </dgm:t>
    </dgm:pt>
    <dgm:pt modelId="{539C0C49-EAB7-4767-97B5-75212CA18F9B}" type="parTrans" cxnId="{D7E610D8-EB21-4A72-980A-CC3E77F4DDDC}">
      <dgm:prSet/>
      <dgm:spPr/>
      <dgm:t>
        <a:bodyPr/>
        <a:lstStyle/>
        <a:p>
          <a:endParaRPr lang="en-US"/>
        </a:p>
      </dgm:t>
    </dgm:pt>
    <dgm:pt modelId="{1FD3FF65-6EDA-41FE-8659-03C8CAC731DD}" type="sibTrans" cxnId="{D7E610D8-EB21-4A72-980A-CC3E77F4DDDC}">
      <dgm:prSet/>
      <dgm:spPr/>
      <dgm:t>
        <a:bodyPr/>
        <a:lstStyle/>
        <a:p>
          <a:endParaRPr lang="en-US"/>
        </a:p>
      </dgm:t>
    </dgm:pt>
    <dgm:pt modelId="{AC2CF1D7-B8BD-48A0-9AE6-D4AAA5EDB9C2}">
      <dgm:prSet phldrT="[Text]" custT="1"/>
      <dgm:spPr>
        <a:solidFill>
          <a:schemeClr val="tx2"/>
        </a:solidFill>
      </dgm:spPr>
      <dgm:t>
        <a:bodyPr/>
        <a:lstStyle/>
        <a:p>
          <a:r>
            <a:rPr lang="en-US" sz="1600" dirty="0"/>
            <a:t>Type of Transmission</a:t>
          </a:r>
        </a:p>
        <a:p>
          <a:r>
            <a:rPr lang="en-US" sz="1300" dirty="0"/>
            <a:t>Sex</a:t>
          </a:r>
        </a:p>
        <a:p>
          <a:r>
            <a:rPr lang="en-US" sz="1300" dirty="0"/>
            <a:t>Needle</a:t>
          </a:r>
        </a:p>
        <a:p>
          <a:r>
            <a:rPr lang="en-US" sz="1300" dirty="0"/>
            <a:t>Blood</a:t>
          </a:r>
        </a:p>
        <a:p>
          <a:r>
            <a:rPr lang="en-US" sz="1300" dirty="0"/>
            <a:t>MTCT</a:t>
          </a:r>
        </a:p>
      </dgm:t>
    </dgm:pt>
    <dgm:pt modelId="{B8FABD35-9030-4BC3-88F4-BC1F1761B086}" type="parTrans" cxnId="{0CBFBDA5-B168-4D97-9376-2121B339E911}">
      <dgm:prSet/>
      <dgm:spPr/>
      <dgm:t>
        <a:bodyPr/>
        <a:lstStyle/>
        <a:p>
          <a:endParaRPr lang="en-US"/>
        </a:p>
      </dgm:t>
    </dgm:pt>
    <dgm:pt modelId="{9445BCD4-A049-4AF8-B07D-DD515CFFD594}" type="sibTrans" cxnId="{0CBFBDA5-B168-4D97-9376-2121B339E911}">
      <dgm:prSet/>
      <dgm:spPr/>
      <dgm:t>
        <a:bodyPr/>
        <a:lstStyle/>
        <a:p>
          <a:endParaRPr lang="en-US"/>
        </a:p>
      </dgm:t>
    </dgm:pt>
    <dgm:pt modelId="{A0F3A019-AD2E-4653-B83D-96FCCE5BCCA7}">
      <dgm:prSet/>
      <dgm:spPr>
        <a:solidFill>
          <a:schemeClr val="tx2"/>
        </a:solidFill>
      </dgm:spPr>
      <dgm:t>
        <a:bodyPr/>
        <a:lstStyle/>
        <a:p>
          <a:r>
            <a:rPr lang="en-US" dirty="0"/>
            <a:t>Probability of Transmission</a:t>
          </a:r>
        </a:p>
      </dgm:t>
    </dgm:pt>
    <dgm:pt modelId="{55E5DEA0-324C-4E08-A473-EBDD17ED714A}" type="parTrans" cxnId="{809037B8-1920-4369-AF58-175D244CE494}">
      <dgm:prSet/>
      <dgm:spPr/>
      <dgm:t>
        <a:bodyPr/>
        <a:lstStyle/>
        <a:p>
          <a:endParaRPr lang="en-US"/>
        </a:p>
      </dgm:t>
    </dgm:pt>
    <dgm:pt modelId="{9D883A93-E1B3-4BA4-888B-2D0E9ED1C372}" type="sibTrans" cxnId="{809037B8-1920-4369-AF58-175D244CE494}">
      <dgm:prSet/>
      <dgm:spPr/>
      <dgm:t>
        <a:bodyPr/>
        <a:lstStyle/>
        <a:p>
          <a:endParaRPr lang="en-US"/>
        </a:p>
      </dgm:t>
    </dgm:pt>
    <dgm:pt modelId="{54D5A8B9-BFE0-43CC-9853-792702870F1C}">
      <dgm:prSet/>
      <dgm:spPr>
        <a:solidFill>
          <a:schemeClr val="tx2"/>
        </a:solidFill>
      </dgm:spPr>
      <dgm:t>
        <a:bodyPr/>
        <a:lstStyle/>
        <a:p>
          <a:r>
            <a:rPr lang="en-US" dirty="0"/>
            <a:t>New HIV Infections</a:t>
          </a:r>
        </a:p>
      </dgm:t>
    </dgm:pt>
    <dgm:pt modelId="{A8AD1E06-03CC-49ED-879D-A031D1105A77}" type="parTrans" cxnId="{95FC6347-A791-4A5F-8526-DD4800437019}">
      <dgm:prSet/>
      <dgm:spPr/>
      <dgm:t>
        <a:bodyPr/>
        <a:lstStyle/>
        <a:p>
          <a:endParaRPr lang="en-US"/>
        </a:p>
      </dgm:t>
    </dgm:pt>
    <dgm:pt modelId="{D9073537-70EF-4D91-8470-E38E9FE9410D}" type="sibTrans" cxnId="{95FC6347-A791-4A5F-8526-DD4800437019}">
      <dgm:prSet/>
      <dgm:spPr/>
      <dgm:t>
        <a:bodyPr/>
        <a:lstStyle/>
        <a:p>
          <a:endParaRPr lang="en-US"/>
        </a:p>
      </dgm:t>
    </dgm:pt>
    <dgm:pt modelId="{094FE72C-AC7B-469F-A82C-D8B688B5E36F}" type="pres">
      <dgm:prSet presAssocID="{658E81C4-FF25-4B8A-AC72-678ED7D614BF}" presName="CompostProcess" presStyleCnt="0">
        <dgm:presLayoutVars>
          <dgm:dir/>
          <dgm:resizeHandles val="exact"/>
        </dgm:presLayoutVars>
      </dgm:prSet>
      <dgm:spPr/>
    </dgm:pt>
    <dgm:pt modelId="{AA922E4B-1622-4871-A1D0-483511AD9ABC}" type="pres">
      <dgm:prSet presAssocID="{658E81C4-FF25-4B8A-AC72-678ED7D614BF}" presName="arrow" presStyleLbl="bgShp" presStyleIdx="0" presStyleCnt="1"/>
      <dgm:spPr/>
    </dgm:pt>
    <dgm:pt modelId="{7D7C467E-3E3A-4C1A-B0ED-15BA014307A9}" type="pres">
      <dgm:prSet presAssocID="{658E81C4-FF25-4B8A-AC72-678ED7D614BF}" presName="linearProcess" presStyleCnt="0"/>
      <dgm:spPr/>
    </dgm:pt>
    <dgm:pt modelId="{2B1CCC5B-94D4-419C-816D-F9481AECA6A3}" type="pres">
      <dgm:prSet presAssocID="{D5522F78-50E0-4EEA-84DC-93864BE8290B}" presName="textNode" presStyleLbl="node1" presStyleIdx="0" presStyleCnt="5">
        <dgm:presLayoutVars>
          <dgm:bulletEnabled val="1"/>
        </dgm:presLayoutVars>
      </dgm:prSet>
      <dgm:spPr/>
      <dgm:t>
        <a:bodyPr/>
        <a:lstStyle/>
        <a:p>
          <a:endParaRPr lang="en-US"/>
        </a:p>
      </dgm:t>
    </dgm:pt>
    <dgm:pt modelId="{75E7527A-523D-498D-ADFC-1A368FE3A5DE}" type="pres">
      <dgm:prSet presAssocID="{1C4FBD1D-044C-436E-9C5F-24ABBCB3C9EE}" presName="sibTrans" presStyleCnt="0"/>
      <dgm:spPr/>
    </dgm:pt>
    <dgm:pt modelId="{BF154371-FFBC-4426-BB91-CCD0AE596E9B}" type="pres">
      <dgm:prSet presAssocID="{4935B277-C5EB-4DA4-B52C-2F5025E5F7BF}" presName="textNode" presStyleLbl="node1" presStyleIdx="1" presStyleCnt="5">
        <dgm:presLayoutVars>
          <dgm:bulletEnabled val="1"/>
        </dgm:presLayoutVars>
      </dgm:prSet>
      <dgm:spPr/>
      <dgm:t>
        <a:bodyPr/>
        <a:lstStyle/>
        <a:p>
          <a:endParaRPr lang="en-US"/>
        </a:p>
      </dgm:t>
    </dgm:pt>
    <dgm:pt modelId="{DCFB99C4-7D8E-4E03-88E5-6120FD86A5CB}" type="pres">
      <dgm:prSet presAssocID="{1FD3FF65-6EDA-41FE-8659-03C8CAC731DD}" presName="sibTrans" presStyleCnt="0"/>
      <dgm:spPr/>
    </dgm:pt>
    <dgm:pt modelId="{F624644D-70C1-4B84-84D6-9F8C7AC5ABB5}" type="pres">
      <dgm:prSet presAssocID="{AC2CF1D7-B8BD-48A0-9AE6-D4AAA5EDB9C2}" presName="textNode" presStyleLbl="node1" presStyleIdx="2" presStyleCnt="5">
        <dgm:presLayoutVars>
          <dgm:bulletEnabled val="1"/>
        </dgm:presLayoutVars>
      </dgm:prSet>
      <dgm:spPr/>
      <dgm:t>
        <a:bodyPr/>
        <a:lstStyle/>
        <a:p>
          <a:endParaRPr lang="en-US"/>
        </a:p>
      </dgm:t>
    </dgm:pt>
    <dgm:pt modelId="{C86B3C5F-41ED-4F88-86B1-9E543BFAD6FC}" type="pres">
      <dgm:prSet presAssocID="{9445BCD4-A049-4AF8-B07D-DD515CFFD594}" presName="sibTrans" presStyleCnt="0"/>
      <dgm:spPr/>
    </dgm:pt>
    <dgm:pt modelId="{3A0F8FE4-283F-421D-A563-C962902BBF98}" type="pres">
      <dgm:prSet presAssocID="{A0F3A019-AD2E-4653-B83D-96FCCE5BCCA7}" presName="textNode" presStyleLbl="node1" presStyleIdx="3" presStyleCnt="5">
        <dgm:presLayoutVars>
          <dgm:bulletEnabled val="1"/>
        </dgm:presLayoutVars>
      </dgm:prSet>
      <dgm:spPr/>
      <dgm:t>
        <a:bodyPr/>
        <a:lstStyle/>
        <a:p>
          <a:endParaRPr lang="en-US"/>
        </a:p>
      </dgm:t>
    </dgm:pt>
    <dgm:pt modelId="{01E3D735-7DED-4F84-BCC9-F8E084D262D3}" type="pres">
      <dgm:prSet presAssocID="{9D883A93-E1B3-4BA4-888B-2D0E9ED1C372}" presName="sibTrans" presStyleCnt="0"/>
      <dgm:spPr/>
    </dgm:pt>
    <dgm:pt modelId="{87620C8E-D7AA-4D75-85FD-6A218C33441B}" type="pres">
      <dgm:prSet presAssocID="{54D5A8B9-BFE0-43CC-9853-792702870F1C}" presName="textNode" presStyleLbl="node1" presStyleIdx="4" presStyleCnt="5">
        <dgm:presLayoutVars>
          <dgm:bulletEnabled val="1"/>
        </dgm:presLayoutVars>
      </dgm:prSet>
      <dgm:spPr/>
      <dgm:t>
        <a:bodyPr/>
        <a:lstStyle/>
        <a:p>
          <a:endParaRPr lang="en-US"/>
        </a:p>
      </dgm:t>
    </dgm:pt>
  </dgm:ptLst>
  <dgm:cxnLst>
    <dgm:cxn modelId="{9C1F988F-1E09-4888-8A5F-BB84547C33F5}" type="presOf" srcId="{D5522F78-50E0-4EEA-84DC-93864BE8290B}" destId="{2B1CCC5B-94D4-419C-816D-F9481AECA6A3}" srcOrd="0" destOrd="0" presId="urn:microsoft.com/office/officeart/2005/8/layout/hProcess9"/>
    <dgm:cxn modelId="{E50A3CF2-853E-442E-A7CC-12D3A20BA892}" type="presOf" srcId="{A0F3A019-AD2E-4653-B83D-96FCCE5BCCA7}" destId="{3A0F8FE4-283F-421D-A563-C962902BBF98}" srcOrd="0" destOrd="0" presId="urn:microsoft.com/office/officeart/2005/8/layout/hProcess9"/>
    <dgm:cxn modelId="{534B9240-26E4-41E4-934C-6E12EEEBA127}" type="presOf" srcId="{658E81C4-FF25-4B8A-AC72-678ED7D614BF}" destId="{094FE72C-AC7B-469F-A82C-D8B688B5E36F}" srcOrd="0" destOrd="0" presId="urn:microsoft.com/office/officeart/2005/8/layout/hProcess9"/>
    <dgm:cxn modelId="{809037B8-1920-4369-AF58-175D244CE494}" srcId="{658E81C4-FF25-4B8A-AC72-678ED7D614BF}" destId="{A0F3A019-AD2E-4653-B83D-96FCCE5BCCA7}" srcOrd="3" destOrd="0" parTransId="{55E5DEA0-324C-4E08-A473-EBDD17ED714A}" sibTransId="{9D883A93-E1B3-4BA4-888B-2D0E9ED1C372}"/>
    <dgm:cxn modelId="{0CBFBDA5-B168-4D97-9376-2121B339E911}" srcId="{658E81C4-FF25-4B8A-AC72-678ED7D614BF}" destId="{AC2CF1D7-B8BD-48A0-9AE6-D4AAA5EDB9C2}" srcOrd="2" destOrd="0" parTransId="{B8FABD35-9030-4BC3-88F4-BC1F1761B086}" sibTransId="{9445BCD4-A049-4AF8-B07D-DD515CFFD594}"/>
    <dgm:cxn modelId="{564170CC-F9E0-4ED9-ADF6-ED6467AAA7D7}" type="presOf" srcId="{4935B277-C5EB-4DA4-B52C-2F5025E5F7BF}" destId="{BF154371-FFBC-4426-BB91-CCD0AE596E9B}" srcOrd="0" destOrd="0" presId="urn:microsoft.com/office/officeart/2005/8/layout/hProcess9"/>
    <dgm:cxn modelId="{D7E610D8-EB21-4A72-980A-CC3E77F4DDDC}" srcId="{658E81C4-FF25-4B8A-AC72-678ED7D614BF}" destId="{4935B277-C5EB-4DA4-B52C-2F5025E5F7BF}" srcOrd="1" destOrd="0" parTransId="{539C0C49-EAB7-4767-97B5-75212CA18F9B}" sibTransId="{1FD3FF65-6EDA-41FE-8659-03C8CAC731DD}"/>
    <dgm:cxn modelId="{0904A5C9-6660-4101-B8B1-72F539E9040F}" type="presOf" srcId="{AC2CF1D7-B8BD-48A0-9AE6-D4AAA5EDB9C2}" destId="{F624644D-70C1-4B84-84D6-9F8C7AC5ABB5}" srcOrd="0" destOrd="0" presId="urn:microsoft.com/office/officeart/2005/8/layout/hProcess9"/>
    <dgm:cxn modelId="{95FC6347-A791-4A5F-8526-DD4800437019}" srcId="{658E81C4-FF25-4B8A-AC72-678ED7D614BF}" destId="{54D5A8B9-BFE0-43CC-9853-792702870F1C}" srcOrd="4" destOrd="0" parTransId="{A8AD1E06-03CC-49ED-879D-A031D1105A77}" sibTransId="{D9073537-70EF-4D91-8470-E38E9FE9410D}"/>
    <dgm:cxn modelId="{285ECC01-2B87-4144-9A88-6148E746F83F}" type="presOf" srcId="{54D5A8B9-BFE0-43CC-9853-792702870F1C}" destId="{87620C8E-D7AA-4D75-85FD-6A218C33441B}" srcOrd="0" destOrd="0" presId="urn:microsoft.com/office/officeart/2005/8/layout/hProcess9"/>
    <dgm:cxn modelId="{CBEF0447-9F82-4043-B7C3-C17D09F9E765}" srcId="{658E81C4-FF25-4B8A-AC72-678ED7D614BF}" destId="{D5522F78-50E0-4EEA-84DC-93864BE8290B}" srcOrd="0" destOrd="0" parTransId="{46C4EF77-FF61-4E10-91F8-BAAB058F99D1}" sibTransId="{1C4FBD1D-044C-436E-9C5F-24ABBCB3C9EE}"/>
    <dgm:cxn modelId="{6C82417F-8111-4F47-9B42-79850819537A}" type="presParOf" srcId="{094FE72C-AC7B-469F-A82C-D8B688B5E36F}" destId="{AA922E4B-1622-4871-A1D0-483511AD9ABC}" srcOrd="0" destOrd="0" presId="urn:microsoft.com/office/officeart/2005/8/layout/hProcess9"/>
    <dgm:cxn modelId="{860314EF-4385-49F0-9EB5-74F24B1C4A35}" type="presParOf" srcId="{094FE72C-AC7B-469F-A82C-D8B688B5E36F}" destId="{7D7C467E-3E3A-4C1A-B0ED-15BA014307A9}" srcOrd="1" destOrd="0" presId="urn:microsoft.com/office/officeart/2005/8/layout/hProcess9"/>
    <dgm:cxn modelId="{A4B93A7B-5A7A-4787-A878-A401F875FD46}" type="presParOf" srcId="{7D7C467E-3E3A-4C1A-B0ED-15BA014307A9}" destId="{2B1CCC5B-94D4-419C-816D-F9481AECA6A3}" srcOrd="0" destOrd="0" presId="urn:microsoft.com/office/officeart/2005/8/layout/hProcess9"/>
    <dgm:cxn modelId="{A8887DC9-7ECD-4192-9B8B-4F06BE90926A}" type="presParOf" srcId="{7D7C467E-3E3A-4C1A-B0ED-15BA014307A9}" destId="{75E7527A-523D-498D-ADFC-1A368FE3A5DE}" srcOrd="1" destOrd="0" presId="urn:microsoft.com/office/officeart/2005/8/layout/hProcess9"/>
    <dgm:cxn modelId="{5993F920-1C57-4366-9479-38E8B19EB6F8}" type="presParOf" srcId="{7D7C467E-3E3A-4C1A-B0ED-15BA014307A9}" destId="{BF154371-FFBC-4426-BB91-CCD0AE596E9B}" srcOrd="2" destOrd="0" presId="urn:microsoft.com/office/officeart/2005/8/layout/hProcess9"/>
    <dgm:cxn modelId="{E2F24257-D91E-4D7F-85BD-52C59772FCA4}" type="presParOf" srcId="{7D7C467E-3E3A-4C1A-B0ED-15BA014307A9}" destId="{DCFB99C4-7D8E-4E03-88E5-6120FD86A5CB}" srcOrd="3" destOrd="0" presId="urn:microsoft.com/office/officeart/2005/8/layout/hProcess9"/>
    <dgm:cxn modelId="{CF86A20B-C91B-400D-8772-70A47FE10880}" type="presParOf" srcId="{7D7C467E-3E3A-4C1A-B0ED-15BA014307A9}" destId="{F624644D-70C1-4B84-84D6-9F8C7AC5ABB5}" srcOrd="4" destOrd="0" presId="urn:microsoft.com/office/officeart/2005/8/layout/hProcess9"/>
    <dgm:cxn modelId="{26550304-3506-4A1F-9C6E-C7E745498D1D}" type="presParOf" srcId="{7D7C467E-3E3A-4C1A-B0ED-15BA014307A9}" destId="{C86B3C5F-41ED-4F88-86B1-9E543BFAD6FC}" srcOrd="5" destOrd="0" presId="urn:microsoft.com/office/officeart/2005/8/layout/hProcess9"/>
    <dgm:cxn modelId="{0A5C4AAC-4D99-41C1-AE3F-7B489C5D1884}" type="presParOf" srcId="{7D7C467E-3E3A-4C1A-B0ED-15BA014307A9}" destId="{3A0F8FE4-283F-421D-A563-C962902BBF98}" srcOrd="6" destOrd="0" presId="urn:microsoft.com/office/officeart/2005/8/layout/hProcess9"/>
    <dgm:cxn modelId="{46881BEA-FCFD-426C-8542-5C6349B44707}" type="presParOf" srcId="{7D7C467E-3E3A-4C1A-B0ED-15BA014307A9}" destId="{01E3D735-7DED-4F84-BCC9-F8E084D262D3}" srcOrd="7" destOrd="0" presId="urn:microsoft.com/office/officeart/2005/8/layout/hProcess9"/>
    <dgm:cxn modelId="{C545B822-6648-48EC-AB04-B83893738E59}" type="presParOf" srcId="{7D7C467E-3E3A-4C1A-B0ED-15BA014307A9}" destId="{87620C8E-D7AA-4D75-85FD-6A218C33441B}"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B11DE7-33B4-4F7D-89B5-8A64ADECF8B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95977DCE-E5B8-4F8B-9AF4-E5D9C06F6B93}">
      <dgm:prSet phldrT="[Text]" custT="1"/>
      <dgm:spPr/>
      <dgm:t>
        <a:bodyPr/>
        <a:lstStyle/>
        <a:p>
          <a:r>
            <a:rPr lang="en-US" sz="1400" dirty="0"/>
            <a:t>Biomedical</a:t>
          </a:r>
          <a:endParaRPr lang="en-US" sz="1000" dirty="0"/>
        </a:p>
      </dgm:t>
    </dgm:pt>
    <dgm:pt modelId="{784DD6F2-ADC6-455F-8E68-0F9963A18B77}" type="parTrans" cxnId="{09211964-50FA-42E9-944E-82E1D1191B7C}">
      <dgm:prSet/>
      <dgm:spPr/>
      <dgm:t>
        <a:bodyPr/>
        <a:lstStyle/>
        <a:p>
          <a:endParaRPr lang="en-US"/>
        </a:p>
      </dgm:t>
    </dgm:pt>
    <dgm:pt modelId="{2241AA57-CBA1-418A-B91C-670EA2266D8E}" type="sibTrans" cxnId="{09211964-50FA-42E9-944E-82E1D1191B7C}">
      <dgm:prSet/>
      <dgm:spPr/>
      <dgm:t>
        <a:bodyPr/>
        <a:lstStyle/>
        <a:p>
          <a:endParaRPr lang="en-US"/>
        </a:p>
      </dgm:t>
    </dgm:pt>
    <dgm:pt modelId="{96703736-6277-4767-B511-2F6C7FBD65DA}">
      <dgm:prSet phldrT="[Text]" custT="1"/>
      <dgm:spPr/>
      <dgm:t>
        <a:bodyPr/>
        <a:lstStyle/>
        <a:p>
          <a:pPr algn="l"/>
          <a:r>
            <a:rPr lang="en-US" sz="1600" dirty="0"/>
            <a:t>Condoms</a:t>
          </a:r>
        </a:p>
      </dgm:t>
    </dgm:pt>
    <dgm:pt modelId="{FC099852-40AC-44BF-B543-F68E070FD0A6}" type="parTrans" cxnId="{A889015D-98FA-45CA-BFB0-D25119E0CFD3}">
      <dgm:prSet/>
      <dgm:spPr/>
      <dgm:t>
        <a:bodyPr/>
        <a:lstStyle/>
        <a:p>
          <a:endParaRPr lang="en-US"/>
        </a:p>
      </dgm:t>
    </dgm:pt>
    <dgm:pt modelId="{FD97E473-C238-45A6-BC97-E4AD4A50C224}" type="sibTrans" cxnId="{A889015D-98FA-45CA-BFB0-D25119E0CFD3}">
      <dgm:prSet/>
      <dgm:spPr/>
      <dgm:t>
        <a:bodyPr/>
        <a:lstStyle/>
        <a:p>
          <a:endParaRPr lang="en-US"/>
        </a:p>
      </dgm:t>
    </dgm:pt>
    <dgm:pt modelId="{DD5F39AF-1ECA-4A26-B80F-E30F5D435DED}">
      <dgm:prSet phldrT="[Text]" custT="1"/>
      <dgm:spPr/>
      <dgm:t>
        <a:bodyPr/>
        <a:lstStyle/>
        <a:p>
          <a:r>
            <a:rPr lang="en-US" sz="1400" dirty="0"/>
            <a:t>Behavior Change</a:t>
          </a:r>
          <a:endParaRPr lang="en-US" sz="1000" dirty="0"/>
        </a:p>
      </dgm:t>
    </dgm:pt>
    <dgm:pt modelId="{4384F4B6-E615-4049-972E-1C03D0A152F1}" type="sibTrans" cxnId="{58E80603-5F6E-43A7-ADCE-D24070C491F6}">
      <dgm:prSet/>
      <dgm:spPr/>
      <dgm:t>
        <a:bodyPr/>
        <a:lstStyle/>
        <a:p>
          <a:endParaRPr lang="en-US"/>
        </a:p>
      </dgm:t>
    </dgm:pt>
    <dgm:pt modelId="{999A3760-398E-4E00-9604-67A60DF6D929}" type="parTrans" cxnId="{58E80603-5F6E-43A7-ADCE-D24070C491F6}">
      <dgm:prSet/>
      <dgm:spPr/>
      <dgm:t>
        <a:bodyPr/>
        <a:lstStyle/>
        <a:p>
          <a:endParaRPr lang="en-US"/>
        </a:p>
      </dgm:t>
    </dgm:pt>
    <dgm:pt modelId="{093783D4-3DC9-4CD5-9E45-32C39C02309E}">
      <dgm:prSet phldrT="[Text]" custT="1"/>
      <dgm:spPr/>
      <dgm:t>
        <a:bodyPr/>
        <a:lstStyle/>
        <a:p>
          <a:r>
            <a:rPr lang="en-US" sz="1600" dirty="0"/>
            <a:t>Communication</a:t>
          </a:r>
        </a:p>
      </dgm:t>
    </dgm:pt>
    <dgm:pt modelId="{095BDFE7-49D2-4326-B277-05F5E6633D81}" type="sibTrans" cxnId="{7B420113-7301-4682-AF58-2605FA5EAF1E}">
      <dgm:prSet/>
      <dgm:spPr/>
      <dgm:t>
        <a:bodyPr/>
        <a:lstStyle/>
        <a:p>
          <a:endParaRPr lang="en-US"/>
        </a:p>
      </dgm:t>
    </dgm:pt>
    <dgm:pt modelId="{37453CDE-BCE3-47C5-AD03-68B43C12F09F}" type="parTrans" cxnId="{7B420113-7301-4682-AF58-2605FA5EAF1E}">
      <dgm:prSet/>
      <dgm:spPr/>
      <dgm:t>
        <a:bodyPr/>
        <a:lstStyle/>
        <a:p>
          <a:endParaRPr lang="en-US"/>
        </a:p>
      </dgm:t>
    </dgm:pt>
    <dgm:pt modelId="{CCADA2D4-8F15-4BAD-B74E-B08ADC0112F8}">
      <dgm:prSet phldrT="[Text]" custT="1"/>
      <dgm:spPr/>
      <dgm:t>
        <a:bodyPr/>
        <a:lstStyle/>
        <a:p>
          <a:r>
            <a:rPr lang="en-US" sz="1600" dirty="0"/>
            <a:t>Outreach, Education</a:t>
          </a:r>
        </a:p>
      </dgm:t>
    </dgm:pt>
    <dgm:pt modelId="{FCC4C462-9C47-4F69-A324-B93E42C5664E}" type="sibTrans" cxnId="{241CDC87-FB8E-458E-A11D-B6DC5D7D82CA}">
      <dgm:prSet/>
      <dgm:spPr/>
      <dgm:t>
        <a:bodyPr/>
        <a:lstStyle/>
        <a:p>
          <a:endParaRPr lang="en-US"/>
        </a:p>
      </dgm:t>
    </dgm:pt>
    <dgm:pt modelId="{09D7CAC0-AD8C-4CF6-987A-EEDE7AB6E179}" type="parTrans" cxnId="{241CDC87-FB8E-458E-A11D-B6DC5D7D82CA}">
      <dgm:prSet/>
      <dgm:spPr/>
      <dgm:t>
        <a:bodyPr/>
        <a:lstStyle/>
        <a:p>
          <a:endParaRPr lang="en-US"/>
        </a:p>
      </dgm:t>
    </dgm:pt>
    <dgm:pt modelId="{B0B1168F-9505-47BD-AA10-EBB0153696EC}">
      <dgm:prSet phldrT="[Text]" custT="1"/>
      <dgm:spPr/>
      <dgm:t>
        <a:bodyPr/>
        <a:lstStyle/>
        <a:p>
          <a:r>
            <a:rPr lang="en-US" sz="1600" dirty="0"/>
            <a:t>Community mobilization</a:t>
          </a:r>
        </a:p>
      </dgm:t>
    </dgm:pt>
    <dgm:pt modelId="{6A1BF68D-0E4F-41E7-89C1-31846C3887F5}" type="parTrans" cxnId="{3DFDB2CC-71D9-4E27-ACA3-606FD6F84FA2}">
      <dgm:prSet/>
      <dgm:spPr/>
      <dgm:t>
        <a:bodyPr/>
        <a:lstStyle/>
        <a:p>
          <a:endParaRPr lang="en-US"/>
        </a:p>
      </dgm:t>
    </dgm:pt>
    <dgm:pt modelId="{16E9CCEE-3C96-463A-A603-5DC30CAB6957}" type="sibTrans" cxnId="{3DFDB2CC-71D9-4E27-ACA3-606FD6F84FA2}">
      <dgm:prSet/>
      <dgm:spPr/>
      <dgm:t>
        <a:bodyPr/>
        <a:lstStyle/>
        <a:p>
          <a:endParaRPr lang="en-US"/>
        </a:p>
      </dgm:t>
    </dgm:pt>
    <dgm:pt modelId="{657BD476-53CC-429E-B59E-9FF8EF8F32B6}">
      <dgm:prSet phldrT="[Text]" custT="1"/>
      <dgm:spPr/>
      <dgm:t>
        <a:bodyPr/>
        <a:lstStyle/>
        <a:p>
          <a:r>
            <a:rPr lang="en-US" sz="1600" dirty="0"/>
            <a:t>Cash transfers</a:t>
          </a:r>
        </a:p>
      </dgm:t>
    </dgm:pt>
    <dgm:pt modelId="{7FA6BF01-0004-4711-9EA4-23882C6441A3}" type="parTrans" cxnId="{0DC6CD0A-0579-41AA-9688-F2D326CFDB51}">
      <dgm:prSet/>
      <dgm:spPr/>
      <dgm:t>
        <a:bodyPr/>
        <a:lstStyle/>
        <a:p>
          <a:endParaRPr lang="en-US"/>
        </a:p>
      </dgm:t>
    </dgm:pt>
    <dgm:pt modelId="{8C177686-6EAE-4C54-8F5D-3C1D236FACD7}" type="sibTrans" cxnId="{0DC6CD0A-0579-41AA-9688-F2D326CFDB51}">
      <dgm:prSet/>
      <dgm:spPr/>
      <dgm:t>
        <a:bodyPr/>
        <a:lstStyle/>
        <a:p>
          <a:endParaRPr lang="en-US"/>
        </a:p>
      </dgm:t>
    </dgm:pt>
    <dgm:pt modelId="{CDC6C20F-DBA1-4D5B-B8FE-433F2FC44E94}">
      <dgm:prSet phldrT="[Text]" custT="1"/>
      <dgm:spPr/>
      <dgm:t>
        <a:bodyPr/>
        <a:lstStyle/>
        <a:p>
          <a:pPr algn="l"/>
          <a:r>
            <a:rPr lang="en-US" sz="1600" dirty="0"/>
            <a:t>VMMC</a:t>
          </a:r>
        </a:p>
      </dgm:t>
    </dgm:pt>
    <dgm:pt modelId="{0D70AE19-026D-4AB7-8349-ED26261ECCFB}" type="parTrans" cxnId="{695DC4B0-81AD-4AA0-80A0-097E2C550716}">
      <dgm:prSet/>
      <dgm:spPr/>
      <dgm:t>
        <a:bodyPr/>
        <a:lstStyle/>
        <a:p>
          <a:endParaRPr lang="en-US"/>
        </a:p>
      </dgm:t>
    </dgm:pt>
    <dgm:pt modelId="{16E62BC0-F488-4393-9643-15D27C3EC9F3}" type="sibTrans" cxnId="{695DC4B0-81AD-4AA0-80A0-097E2C550716}">
      <dgm:prSet/>
      <dgm:spPr/>
      <dgm:t>
        <a:bodyPr/>
        <a:lstStyle/>
        <a:p>
          <a:endParaRPr lang="en-US"/>
        </a:p>
      </dgm:t>
    </dgm:pt>
    <dgm:pt modelId="{DA627E48-C331-4448-AF46-8128423A24EE}">
      <dgm:prSet phldrT="[Text]" custT="1"/>
      <dgm:spPr/>
      <dgm:t>
        <a:bodyPr/>
        <a:lstStyle/>
        <a:p>
          <a:pPr algn="l"/>
          <a:r>
            <a:rPr lang="en-US" sz="1600" dirty="0"/>
            <a:t>ART</a:t>
          </a:r>
        </a:p>
      </dgm:t>
    </dgm:pt>
    <dgm:pt modelId="{3B47C876-86CD-4DDA-8AA4-7BAC75837729}" type="parTrans" cxnId="{FC69F419-9761-4351-AC3F-F16C4B9A2AFB}">
      <dgm:prSet/>
      <dgm:spPr/>
      <dgm:t>
        <a:bodyPr/>
        <a:lstStyle/>
        <a:p>
          <a:endParaRPr lang="en-US"/>
        </a:p>
      </dgm:t>
    </dgm:pt>
    <dgm:pt modelId="{1BE8DBAF-ED2D-4271-BBD0-E11BAD329F77}" type="sibTrans" cxnId="{FC69F419-9761-4351-AC3F-F16C4B9A2AFB}">
      <dgm:prSet/>
      <dgm:spPr/>
      <dgm:t>
        <a:bodyPr/>
        <a:lstStyle/>
        <a:p>
          <a:endParaRPr lang="en-US"/>
        </a:p>
      </dgm:t>
    </dgm:pt>
    <dgm:pt modelId="{F4ED2E62-7F20-4A88-9563-0A1E736EEA96}">
      <dgm:prSet phldrT="[Text]" custT="1"/>
      <dgm:spPr/>
      <dgm:t>
        <a:bodyPr/>
        <a:lstStyle/>
        <a:p>
          <a:pPr algn="l"/>
          <a:r>
            <a:rPr lang="en-US" sz="1600" dirty="0"/>
            <a:t>PMTCT</a:t>
          </a:r>
        </a:p>
      </dgm:t>
    </dgm:pt>
    <dgm:pt modelId="{AB4A83F7-C841-4AB3-8B23-8D8C40FD8174}" type="parTrans" cxnId="{55377627-BB6E-46EB-9BE5-A9CB4F20ED07}">
      <dgm:prSet/>
      <dgm:spPr/>
      <dgm:t>
        <a:bodyPr/>
        <a:lstStyle/>
        <a:p>
          <a:endParaRPr lang="en-US"/>
        </a:p>
      </dgm:t>
    </dgm:pt>
    <dgm:pt modelId="{ECEB2FEC-399E-47AC-89D7-492C89073054}" type="sibTrans" cxnId="{55377627-BB6E-46EB-9BE5-A9CB4F20ED07}">
      <dgm:prSet/>
      <dgm:spPr/>
      <dgm:t>
        <a:bodyPr/>
        <a:lstStyle/>
        <a:p>
          <a:endParaRPr lang="en-US"/>
        </a:p>
      </dgm:t>
    </dgm:pt>
    <dgm:pt modelId="{868BDA3B-D076-4190-B6ED-8328129685C6}" type="pres">
      <dgm:prSet presAssocID="{93B11DE7-33B4-4F7D-89B5-8A64ADECF8B9}" presName="Name0" presStyleCnt="0">
        <dgm:presLayoutVars>
          <dgm:dir/>
          <dgm:animLvl val="lvl"/>
          <dgm:resizeHandles val="exact"/>
        </dgm:presLayoutVars>
      </dgm:prSet>
      <dgm:spPr/>
      <dgm:t>
        <a:bodyPr/>
        <a:lstStyle/>
        <a:p>
          <a:endParaRPr lang="en-US"/>
        </a:p>
      </dgm:t>
    </dgm:pt>
    <dgm:pt modelId="{A95043F9-0BA6-414D-B308-9BFF94BFB593}" type="pres">
      <dgm:prSet presAssocID="{DD5F39AF-1ECA-4A26-B80F-E30F5D435DED}" presName="composite" presStyleCnt="0"/>
      <dgm:spPr/>
    </dgm:pt>
    <dgm:pt modelId="{951C482B-9241-4E3B-8CAC-1D61C89EE112}" type="pres">
      <dgm:prSet presAssocID="{DD5F39AF-1ECA-4A26-B80F-E30F5D435DED}" presName="parTx" presStyleLbl="alignNode1" presStyleIdx="0" presStyleCnt="2">
        <dgm:presLayoutVars>
          <dgm:chMax val="0"/>
          <dgm:chPref val="0"/>
          <dgm:bulletEnabled val="1"/>
        </dgm:presLayoutVars>
      </dgm:prSet>
      <dgm:spPr/>
      <dgm:t>
        <a:bodyPr/>
        <a:lstStyle/>
        <a:p>
          <a:endParaRPr lang="en-US"/>
        </a:p>
      </dgm:t>
    </dgm:pt>
    <dgm:pt modelId="{DCC0850F-CB00-45AA-83EA-549EBE32D38B}" type="pres">
      <dgm:prSet presAssocID="{DD5F39AF-1ECA-4A26-B80F-E30F5D435DED}" presName="desTx" presStyleLbl="alignAccFollowNode1" presStyleIdx="0" presStyleCnt="2">
        <dgm:presLayoutVars>
          <dgm:bulletEnabled val="1"/>
        </dgm:presLayoutVars>
      </dgm:prSet>
      <dgm:spPr/>
      <dgm:t>
        <a:bodyPr/>
        <a:lstStyle/>
        <a:p>
          <a:endParaRPr lang="en-US"/>
        </a:p>
      </dgm:t>
    </dgm:pt>
    <dgm:pt modelId="{23B272E7-D60D-4078-BA3C-2AAB0CDA0633}" type="pres">
      <dgm:prSet presAssocID="{4384F4B6-E615-4049-972E-1C03D0A152F1}" presName="space" presStyleCnt="0"/>
      <dgm:spPr/>
    </dgm:pt>
    <dgm:pt modelId="{9E95BE31-559F-4DFA-A39D-1ACB10EEB214}" type="pres">
      <dgm:prSet presAssocID="{95977DCE-E5B8-4F8B-9AF4-E5D9C06F6B93}" presName="composite" presStyleCnt="0"/>
      <dgm:spPr/>
    </dgm:pt>
    <dgm:pt modelId="{B0DB1CB4-F96C-4185-AE58-5B7BFF6E8D06}" type="pres">
      <dgm:prSet presAssocID="{95977DCE-E5B8-4F8B-9AF4-E5D9C06F6B93}" presName="parTx" presStyleLbl="alignNode1" presStyleIdx="1" presStyleCnt="2">
        <dgm:presLayoutVars>
          <dgm:chMax val="0"/>
          <dgm:chPref val="0"/>
          <dgm:bulletEnabled val="1"/>
        </dgm:presLayoutVars>
      </dgm:prSet>
      <dgm:spPr/>
      <dgm:t>
        <a:bodyPr/>
        <a:lstStyle/>
        <a:p>
          <a:endParaRPr lang="en-US"/>
        </a:p>
      </dgm:t>
    </dgm:pt>
    <dgm:pt modelId="{1DB27703-422F-431E-A122-2B4989BC183B}" type="pres">
      <dgm:prSet presAssocID="{95977DCE-E5B8-4F8B-9AF4-E5D9C06F6B93}" presName="desTx" presStyleLbl="alignAccFollowNode1" presStyleIdx="1" presStyleCnt="2" custScaleX="100541">
        <dgm:presLayoutVars>
          <dgm:bulletEnabled val="1"/>
        </dgm:presLayoutVars>
      </dgm:prSet>
      <dgm:spPr/>
      <dgm:t>
        <a:bodyPr/>
        <a:lstStyle/>
        <a:p>
          <a:endParaRPr lang="en-US"/>
        </a:p>
      </dgm:t>
    </dgm:pt>
  </dgm:ptLst>
  <dgm:cxnLst>
    <dgm:cxn modelId="{B4017F63-5680-4379-9781-8E3FDD77E6E1}" type="presOf" srcId="{CCADA2D4-8F15-4BAD-B74E-B08ADC0112F8}" destId="{DCC0850F-CB00-45AA-83EA-549EBE32D38B}" srcOrd="0" destOrd="0" presId="urn:microsoft.com/office/officeart/2005/8/layout/hList1"/>
    <dgm:cxn modelId="{58E80603-5F6E-43A7-ADCE-D24070C491F6}" srcId="{93B11DE7-33B4-4F7D-89B5-8A64ADECF8B9}" destId="{DD5F39AF-1ECA-4A26-B80F-E30F5D435DED}" srcOrd="0" destOrd="0" parTransId="{999A3760-398E-4E00-9604-67A60DF6D929}" sibTransId="{4384F4B6-E615-4049-972E-1C03D0A152F1}"/>
    <dgm:cxn modelId="{593B9024-D878-4BEF-847A-A65CB7E92DD9}" type="presOf" srcId="{93B11DE7-33B4-4F7D-89B5-8A64ADECF8B9}" destId="{868BDA3B-D076-4190-B6ED-8328129685C6}" srcOrd="0" destOrd="0" presId="urn:microsoft.com/office/officeart/2005/8/layout/hList1"/>
    <dgm:cxn modelId="{695DC4B0-81AD-4AA0-80A0-097E2C550716}" srcId="{95977DCE-E5B8-4F8B-9AF4-E5D9C06F6B93}" destId="{CDC6C20F-DBA1-4D5B-B8FE-433F2FC44E94}" srcOrd="1" destOrd="0" parTransId="{0D70AE19-026D-4AB7-8349-ED26261ECCFB}" sibTransId="{16E62BC0-F488-4393-9643-15D27C3EC9F3}"/>
    <dgm:cxn modelId="{FC69F419-9761-4351-AC3F-F16C4B9A2AFB}" srcId="{95977DCE-E5B8-4F8B-9AF4-E5D9C06F6B93}" destId="{DA627E48-C331-4448-AF46-8128423A24EE}" srcOrd="2" destOrd="0" parTransId="{3B47C876-86CD-4DDA-8AA4-7BAC75837729}" sibTransId="{1BE8DBAF-ED2D-4271-BBD0-E11BAD329F77}"/>
    <dgm:cxn modelId="{1D9138F3-B795-4C47-B285-FA8C53F647E9}" type="presOf" srcId="{CDC6C20F-DBA1-4D5B-B8FE-433F2FC44E94}" destId="{1DB27703-422F-431E-A122-2B4989BC183B}" srcOrd="0" destOrd="1" presId="urn:microsoft.com/office/officeart/2005/8/layout/hList1"/>
    <dgm:cxn modelId="{0D43711D-5E3D-4FE1-92DA-1E2C33FD3226}" type="presOf" srcId="{96703736-6277-4767-B511-2F6C7FBD65DA}" destId="{1DB27703-422F-431E-A122-2B4989BC183B}" srcOrd="0" destOrd="0" presId="urn:microsoft.com/office/officeart/2005/8/layout/hList1"/>
    <dgm:cxn modelId="{7721C441-860F-4D1E-86EE-F3F45AC20F6E}" type="presOf" srcId="{B0B1168F-9505-47BD-AA10-EBB0153696EC}" destId="{DCC0850F-CB00-45AA-83EA-549EBE32D38B}" srcOrd="0" destOrd="2" presId="urn:microsoft.com/office/officeart/2005/8/layout/hList1"/>
    <dgm:cxn modelId="{11807789-FC30-4EE6-AAAE-8F6B3337E306}" type="presOf" srcId="{657BD476-53CC-429E-B59E-9FF8EF8F32B6}" destId="{DCC0850F-CB00-45AA-83EA-549EBE32D38B}" srcOrd="0" destOrd="3" presId="urn:microsoft.com/office/officeart/2005/8/layout/hList1"/>
    <dgm:cxn modelId="{09211964-50FA-42E9-944E-82E1D1191B7C}" srcId="{93B11DE7-33B4-4F7D-89B5-8A64ADECF8B9}" destId="{95977DCE-E5B8-4F8B-9AF4-E5D9C06F6B93}" srcOrd="1" destOrd="0" parTransId="{784DD6F2-ADC6-455F-8E68-0F9963A18B77}" sibTransId="{2241AA57-CBA1-418A-B91C-670EA2266D8E}"/>
    <dgm:cxn modelId="{89C982E9-E3AE-42B0-83E0-EFE33347F9AF}" type="presOf" srcId="{F4ED2E62-7F20-4A88-9563-0A1E736EEA96}" destId="{1DB27703-422F-431E-A122-2B4989BC183B}" srcOrd="0" destOrd="3" presId="urn:microsoft.com/office/officeart/2005/8/layout/hList1"/>
    <dgm:cxn modelId="{A889015D-98FA-45CA-BFB0-D25119E0CFD3}" srcId="{95977DCE-E5B8-4F8B-9AF4-E5D9C06F6B93}" destId="{96703736-6277-4767-B511-2F6C7FBD65DA}" srcOrd="0" destOrd="0" parTransId="{FC099852-40AC-44BF-B543-F68E070FD0A6}" sibTransId="{FD97E473-C238-45A6-BC97-E4AD4A50C224}"/>
    <dgm:cxn modelId="{92E1E18E-C397-4FEA-A69E-DB27FCD2B8C8}" type="presOf" srcId="{093783D4-3DC9-4CD5-9E45-32C39C02309E}" destId="{DCC0850F-CB00-45AA-83EA-549EBE32D38B}" srcOrd="0" destOrd="1" presId="urn:microsoft.com/office/officeart/2005/8/layout/hList1"/>
    <dgm:cxn modelId="{7B420113-7301-4682-AF58-2605FA5EAF1E}" srcId="{DD5F39AF-1ECA-4A26-B80F-E30F5D435DED}" destId="{093783D4-3DC9-4CD5-9E45-32C39C02309E}" srcOrd="1" destOrd="0" parTransId="{37453CDE-BCE3-47C5-AD03-68B43C12F09F}" sibTransId="{095BDFE7-49D2-4326-B277-05F5E6633D81}"/>
    <dgm:cxn modelId="{3DFDB2CC-71D9-4E27-ACA3-606FD6F84FA2}" srcId="{DD5F39AF-1ECA-4A26-B80F-E30F5D435DED}" destId="{B0B1168F-9505-47BD-AA10-EBB0153696EC}" srcOrd="2" destOrd="0" parTransId="{6A1BF68D-0E4F-41E7-89C1-31846C3887F5}" sibTransId="{16E9CCEE-3C96-463A-A603-5DC30CAB6957}"/>
    <dgm:cxn modelId="{0DC6CD0A-0579-41AA-9688-F2D326CFDB51}" srcId="{DD5F39AF-1ECA-4A26-B80F-E30F5D435DED}" destId="{657BD476-53CC-429E-B59E-9FF8EF8F32B6}" srcOrd="3" destOrd="0" parTransId="{7FA6BF01-0004-4711-9EA4-23882C6441A3}" sibTransId="{8C177686-6EAE-4C54-8F5D-3C1D236FACD7}"/>
    <dgm:cxn modelId="{55377627-BB6E-46EB-9BE5-A9CB4F20ED07}" srcId="{95977DCE-E5B8-4F8B-9AF4-E5D9C06F6B93}" destId="{F4ED2E62-7F20-4A88-9563-0A1E736EEA96}" srcOrd="3" destOrd="0" parTransId="{AB4A83F7-C841-4AB3-8B23-8D8C40FD8174}" sibTransId="{ECEB2FEC-399E-47AC-89D7-492C89073054}"/>
    <dgm:cxn modelId="{1032FFA8-9426-4921-ADA9-4224270ECCE2}" type="presOf" srcId="{DA627E48-C331-4448-AF46-8128423A24EE}" destId="{1DB27703-422F-431E-A122-2B4989BC183B}" srcOrd="0" destOrd="2" presId="urn:microsoft.com/office/officeart/2005/8/layout/hList1"/>
    <dgm:cxn modelId="{CD243933-5FF6-4EA6-B91C-C967232594BB}" type="presOf" srcId="{95977DCE-E5B8-4F8B-9AF4-E5D9C06F6B93}" destId="{B0DB1CB4-F96C-4185-AE58-5B7BFF6E8D06}" srcOrd="0" destOrd="0" presId="urn:microsoft.com/office/officeart/2005/8/layout/hList1"/>
    <dgm:cxn modelId="{241CDC87-FB8E-458E-A11D-B6DC5D7D82CA}" srcId="{DD5F39AF-1ECA-4A26-B80F-E30F5D435DED}" destId="{CCADA2D4-8F15-4BAD-B74E-B08ADC0112F8}" srcOrd="0" destOrd="0" parTransId="{09D7CAC0-AD8C-4CF6-987A-EEDE7AB6E179}" sibTransId="{FCC4C462-9C47-4F69-A324-B93E42C5664E}"/>
    <dgm:cxn modelId="{3DB5A280-CBFA-40DE-B5B2-580865E4EBF3}" type="presOf" srcId="{DD5F39AF-1ECA-4A26-B80F-E30F5D435DED}" destId="{951C482B-9241-4E3B-8CAC-1D61C89EE112}" srcOrd="0" destOrd="0" presId="urn:microsoft.com/office/officeart/2005/8/layout/hList1"/>
    <dgm:cxn modelId="{159D6824-4FC2-4228-A9EF-0987D1F89BB9}" type="presParOf" srcId="{868BDA3B-D076-4190-B6ED-8328129685C6}" destId="{A95043F9-0BA6-414D-B308-9BFF94BFB593}" srcOrd="0" destOrd="0" presId="urn:microsoft.com/office/officeart/2005/8/layout/hList1"/>
    <dgm:cxn modelId="{706D7680-5FDA-4018-A6AD-64B3DF7DCFD3}" type="presParOf" srcId="{A95043F9-0BA6-414D-B308-9BFF94BFB593}" destId="{951C482B-9241-4E3B-8CAC-1D61C89EE112}" srcOrd="0" destOrd="0" presId="urn:microsoft.com/office/officeart/2005/8/layout/hList1"/>
    <dgm:cxn modelId="{450664BA-7413-4F0F-BE2B-F443F5BB801D}" type="presParOf" srcId="{A95043F9-0BA6-414D-B308-9BFF94BFB593}" destId="{DCC0850F-CB00-45AA-83EA-549EBE32D38B}" srcOrd="1" destOrd="0" presId="urn:microsoft.com/office/officeart/2005/8/layout/hList1"/>
    <dgm:cxn modelId="{1842B84C-7C2D-4713-87BE-A702E8848826}" type="presParOf" srcId="{868BDA3B-D076-4190-B6ED-8328129685C6}" destId="{23B272E7-D60D-4078-BA3C-2AAB0CDA0633}" srcOrd="1" destOrd="0" presId="urn:microsoft.com/office/officeart/2005/8/layout/hList1"/>
    <dgm:cxn modelId="{31190916-E952-4E85-A6A7-61CA9F17D0B2}" type="presParOf" srcId="{868BDA3B-D076-4190-B6ED-8328129685C6}" destId="{9E95BE31-559F-4DFA-A39D-1ACB10EEB214}" srcOrd="2" destOrd="0" presId="urn:microsoft.com/office/officeart/2005/8/layout/hList1"/>
    <dgm:cxn modelId="{40D3199D-36B8-4DD4-839F-0D85BE83EE00}" type="presParOf" srcId="{9E95BE31-559F-4DFA-A39D-1ACB10EEB214}" destId="{B0DB1CB4-F96C-4185-AE58-5B7BFF6E8D06}" srcOrd="0" destOrd="0" presId="urn:microsoft.com/office/officeart/2005/8/layout/hList1"/>
    <dgm:cxn modelId="{27C924C1-DB8A-40F9-A8B3-D2C2398520C6}" type="presParOf" srcId="{9E95BE31-559F-4DFA-A39D-1ACB10EEB214}" destId="{1DB27703-422F-431E-A122-2B4989BC18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5F17B1-8E07-4DA3-9F08-F0115E93638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1E88110-EAA9-4789-9CEC-0A9DC803B51C}">
      <dgm:prSet phldrT="[Text]"/>
      <dgm:spPr>
        <a:solidFill>
          <a:schemeClr val="accent6">
            <a:lumMod val="20000"/>
            <a:lumOff val="80000"/>
          </a:schemeClr>
        </a:solidFill>
      </dgm:spPr>
      <dgm:t>
        <a:bodyPr/>
        <a:lstStyle/>
        <a:p>
          <a:r>
            <a:rPr lang="en-US" dirty="0">
              <a:solidFill>
                <a:schemeClr val="tx1"/>
              </a:solidFill>
            </a:rPr>
            <a:t>New Infections</a:t>
          </a:r>
        </a:p>
      </dgm:t>
    </dgm:pt>
    <dgm:pt modelId="{EA57DD9D-E57F-4B17-970F-8945CD5C41B9}" type="parTrans" cxnId="{606C0B63-A2EF-4804-9D88-7AA4C05BDD3A}">
      <dgm:prSet/>
      <dgm:spPr/>
      <dgm:t>
        <a:bodyPr/>
        <a:lstStyle/>
        <a:p>
          <a:endParaRPr lang="en-US"/>
        </a:p>
      </dgm:t>
    </dgm:pt>
    <dgm:pt modelId="{2B00FFC8-C73B-4ECF-93D0-EB626012C8D7}" type="sibTrans" cxnId="{606C0B63-A2EF-4804-9D88-7AA4C05BDD3A}">
      <dgm:prSet/>
      <dgm:spPr>
        <a:solidFill>
          <a:schemeClr val="accent2">
            <a:lumMod val="60000"/>
            <a:lumOff val="40000"/>
          </a:schemeClr>
        </a:solidFill>
      </dgm:spPr>
      <dgm:t>
        <a:bodyPr/>
        <a:lstStyle/>
        <a:p>
          <a:endParaRPr lang="en-US"/>
        </a:p>
      </dgm:t>
    </dgm:pt>
    <dgm:pt modelId="{3DFDF028-E130-4B61-A72D-F0E32521BD66}">
      <dgm:prSet phldrT="[Text]"/>
      <dgm:spPr>
        <a:solidFill>
          <a:schemeClr val="accent6">
            <a:lumMod val="20000"/>
            <a:lumOff val="80000"/>
          </a:schemeClr>
        </a:solidFill>
      </dgm:spPr>
      <dgm:t>
        <a:bodyPr/>
        <a:lstStyle/>
        <a:p>
          <a:r>
            <a:rPr lang="en-US" dirty="0">
              <a:solidFill>
                <a:schemeClr val="tx1"/>
              </a:solidFill>
            </a:rPr>
            <a:t>&gt;500</a:t>
          </a:r>
        </a:p>
      </dgm:t>
    </dgm:pt>
    <dgm:pt modelId="{BB7C1EDC-01AE-4963-9DAF-7885ECBF27A8}" type="parTrans" cxnId="{18949170-CB15-4946-A3DA-725F8ED2FD61}">
      <dgm:prSet/>
      <dgm:spPr/>
      <dgm:t>
        <a:bodyPr/>
        <a:lstStyle/>
        <a:p>
          <a:endParaRPr lang="en-US"/>
        </a:p>
      </dgm:t>
    </dgm:pt>
    <dgm:pt modelId="{65F1F16F-1A70-4CEC-847D-6787C5CA6D0A}" type="sibTrans" cxnId="{18949170-CB15-4946-A3DA-725F8ED2FD61}">
      <dgm:prSet/>
      <dgm:spPr>
        <a:solidFill>
          <a:schemeClr val="accent2">
            <a:lumMod val="60000"/>
            <a:lumOff val="40000"/>
          </a:schemeClr>
        </a:solidFill>
      </dgm:spPr>
      <dgm:t>
        <a:bodyPr/>
        <a:lstStyle/>
        <a:p>
          <a:endParaRPr lang="en-US"/>
        </a:p>
      </dgm:t>
    </dgm:pt>
    <dgm:pt modelId="{9E81CA76-B483-44A4-ACA8-B5AD3ED109AA}">
      <dgm:prSet phldrT="[Text]"/>
      <dgm:spPr>
        <a:solidFill>
          <a:schemeClr val="accent6">
            <a:lumMod val="20000"/>
            <a:lumOff val="80000"/>
          </a:schemeClr>
        </a:solidFill>
      </dgm:spPr>
      <dgm:t>
        <a:bodyPr/>
        <a:lstStyle/>
        <a:p>
          <a:r>
            <a:rPr lang="en-US" dirty="0">
              <a:solidFill>
                <a:schemeClr val="tx1"/>
              </a:solidFill>
            </a:rPr>
            <a:t>350-499</a:t>
          </a:r>
        </a:p>
      </dgm:t>
    </dgm:pt>
    <dgm:pt modelId="{AE0442C0-F1A9-490A-B672-1FDA3CFDDD48}" type="parTrans" cxnId="{013C8DA8-F7AB-4A96-AC17-19559EAE8D7E}">
      <dgm:prSet/>
      <dgm:spPr/>
      <dgm:t>
        <a:bodyPr/>
        <a:lstStyle/>
        <a:p>
          <a:endParaRPr lang="en-US"/>
        </a:p>
      </dgm:t>
    </dgm:pt>
    <dgm:pt modelId="{B81863B8-9448-4511-B8F2-325253C19088}" type="sibTrans" cxnId="{013C8DA8-F7AB-4A96-AC17-19559EAE8D7E}">
      <dgm:prSet/>
      <dgm:spPr>
        <a:solidFill>
          <a:schemeClr val="accent2">
            <a:lumMod val="60000"/>
            <a:lumOff val="40000"/>
          </a:schemeClr>
        </a:solidFill>
      </dgm:spPr>
      <dgm:t>
        <a:bodyPr/>
        <a:lstStyle/>
        <a:p>
          <a:endParaRPr lang="en-US"/>
        </a:p>
      </dgm:t>
    </dgm:pt>
    <dgm:pt modelId="{E2F5B84E-533A-49EA-82D6-487F3F877F68}">
      <dgm:prSet/>
      <dgm:spPr>
        <a:solidFill>
          <a:schemeClr val="accent6">
            <a:lumMod val="20000"/>
            <a:lumOff val="80000"/>
          </a:schemeClr>
        </a:solidFill>
      </dgm:spPr>
      <dgm:t>
        <a:bodyPr/>
        <a:lstStyle/>
        <a:p>
          <a:r>
            <a:rPr lang="en-US" dirty="0">
              <a:solidFill>
                <a:schemeClr val="tx1"/>
              </a:solidFill>
            </a:rPr>
            <a:t>250-349</a:t>
          </a:r>
        </a:p>
      </dgm:t>
    </dgm:pt>
    <dgm:pt modelId="{377C9ABA-C794-4CCA-83F3-BE70B14D74BB}" type="parTrans" cxnId="{F3B0EFB7-646D-43F8-85B2-4EDB9EEC5642}">
      <dgm:prSet/>
      <dgm:spPr/>
      <dgm:t>
        <a:bodyPr/>
        <a:lstStyle/>
        <a:p>
          <a:endParaRPr lang="en-US"/>
        </a:p>
      </dgm:t>
    </dgm:pt>
    <dgm:pt modelId="{0AAB5567-6098-4147-9E3C-03033BD243A9}" type="sibTrans" cxnId="{F3B0EFB7-646D-43F8-85B2-4EDB9EEC5642}">
      <dgm:prSet/>
      <dgm:spPr>
        <a:solidFill>
          <a:schemeClr val="accent2">
            <a:lumMod val="60000"/>
            <a:lumOff val="40000"/>
          </a:schemeClr>
        </a:solidFill>
      </dgm:spPr>
      <dgm:t>
        <a:bodyPr/>
        <a:lstStyle/>
        <a:p>
          <a:endParaRPr lang="en-US"/>
        </a:p>
      </dgm:t>
    </dgm:pt>
    <dgm:pt modelId="{2A187480-7667-4364-BDE6-09AC85995827}">
      <dgm:prSet/>
      <dgm:spPr>
        <a:solidFill>
          <a:schemeClr val="accent6">
            <a:lumMod val="20000"/>
            <a:lumOff val="80000"/>
          </a:schemeClr>
        </a:solidFill>
      </dgm:spPr>
      <dgm:t>
        <a:bodyPr/>
        <a:lstStyle/>
        <a:p>
          <a:r>
            <a:rPr lang="en-US" dirty="0">
              <a:solidFill>
                <a:schemeClr val="tx1"/>
              </a:solidFill>
            </a:rPr>
            <a:t>200-249</a:t>
          </a:r>
        </a:p>
      </dgm:t>
    </dgm:pt>
    <dgm:pt modelId="{C305A231-DC5B-4D0C-861F-0B4AE29E77D1}" type="parTrans" cxnId="{593CA4F8-2ABB-4D63-9105-02894CA26FC6}">
      <dgm:prSet/>
      <dgm:spPr/>
      <dgm:t>
        <a:bodyPr/>
        <a:lstStyle/>
        <a:p>
          <a:endParaRPr lang="en-US"/>
        </a:p>
      </dgm:t>
    </dgm:pt>
    <dgm:pt modelId="{D3A698C9-AEB2-4811-B6EE-3A94A35328D5}" type="sibTrans" cxnId="{593CA4F8-2ABB-4D63-9105-02894CA26FC6}">
      <dgm:prSet/>
      <dgm:spPr>
        <a:solidFill>
          <a:schemeClr val="accent2">
            <a:lumMod val="60000"/>
            <a:lumOff val="40000"/>
          </a:schemeClr>
        </a:solidFill>
      </dgm:spPr>
      <dgm:t>
        <a:bodyPr/>
        <a:lstStyle/>
        <a:p>
          <a:endParaRPr lang="en-US"/>
        </a:p>
      </dgm:t>
    </dgm:pt>
    <dgm:pt modelId="{4ABB845A-EE40-48A0-8304-CCD6649C3A86}">
      <dgm:prSet/>
      <dgm:spPr>
        <a:solidFill>
          <a:schemeClr val="accent6">
            <a:lumMod val="20000"/>
            <a:lumOff val="80000"/>
          </a:schemeClr>
        </a:solidFill>
      </dgm:spPr>
      <dgm:t>
        <a:bodyPr/>
        <a:lstStyle/>
        <a:p>
          <a:r>
            <a:rPr lang="en-US" dirty="0">
              <a:solidFill>
                <a:schemeClr val="tx1"/>
              </a:solidFill>
            </a:rPr>
            <a:t>100-199</a:t>
          </a:r>
        </a:p>
      </dgm:t>
    </dgm:pt>
    <dgm:pt modelId="{F1974FAB-9245-4BD9-9FDD-FEAC86CC30BC}" type="parTrans" cxnId="{2E279868-2FB9-4D44-85CB-8C3462666758}">
      <dgm:prSet/>
      <dgm:spPr/>
      <dgm:t>
        <a:bodyPr/>
        <a:lstStyle/>
        <a:p>
          <a:endParaRPr lang="en-US"/>
        </a:p>
      </dgm:t>
    </dgm:pt>
    <dgm:pt modelId="{F95615E2-5D00-4FD1-9E60-B8C96C9F00AB}" type="sibTrans" cxnId="{2E279868-2FB9-4D44-85CB-8C3462666758}">
      <dgm:prSet/>
      <dgm:spPr>
        <a:solidFill>
          <a:schemeClr val="accent2">
            <a:lumMod val="60000"/>
            <a:lumOff val="40000"/>
          </a:schemeClr>
        </a:solidFill>
      </dgm:spPr>
      <dgm:t>
        <a:bodyPr/>
        <a:lstStyle/>
        <a:p>
          <a:endParaRPr lang="en-US"/>
        </a:p>
      </dgm:t>
    </dgm:pt>
    <dgm:pt modelId="{D47CEB96-FCCD-482C-B049-081020FFA64D}">
      <dgm:prSet/>
      <dgm:spPr>
        <a:solidFill>
          <a:schemeClr val="accent6">
            <a:lumMod val="20000"/>
            <a:lumOff val="80000"/>
          </a:schemeClr>
        </a:solidFill>
      </dgm:spPr>
      <dgm:t>
        <a:bodyPr/>
        <a:lstStyle/>
        <a:p>
          <a:r>
            <a:rPr lang="en-US" dirty="0">
              <a:solidFill>
                <a:schemeClr val="tx1"/>
              </a:solidFill>
            </a:rPr>
            <a:t>50-99</a:t>
          </a:r>
        </a:p>
      </dgm:t>
    </dgm:pt>
    <dgm:pt modelId="{B2E09DA9-52A1-4919-9500-3AADF5010A6A}" type="parTrans" cxnId="{4A16389D-A183-4192-B2A6-278A9BEC8D51}">
      <dgm:prSet/>
      <dgm:spPr/>
      <dgm:t>
        <a:bodyPr/>
        <a:lstStyle/>
        <a:p>
          <a:endParaRPr lang="en-US"/>
        </a:p>
      </dgm:t>
    </dgm:pt>
    <dgm:pt modelId="{3C56A269-AB88-4F4F-A107-8A82892EF4E4}" type="sibTrans" cxnId="{4A16389D-A183-4192-B2A6-278A9BEC8D51}">
      <dgm:prSet/>
      <dgm:spPr>
        <a:solidFill>
          <a:schemeClr val="accent2">
            <a:lumMod val="60000"/>
            <a:lumOff val="40000"/>
          </a:schemeClr>
        </a:solidFill>
      </dgm:spPr>
      <dgm:t>
        <a:bodyPr/>
        <a:lstStyle/>
        <a:p>
          <a:endParaRPr lang="en-US"/>
        </a:p>
      </dgm:t>
    </dgm:pt>
    <dgm:pt modelId="{D6526F02-43FB-4EB7-B1B2-E8C53AD075E6}">
      <dgm:prSet/>
      <dgm:spPr>
        <a:solidFill>
          <a:schemeClr val="accent6">
            <a:lumMod val="20000"/>
            <a:lumOff val="80000"/>
          </a:schemeClr>
        </a:solidFill>
      </dgm:spPr>
      <dgm:t>
        <a:bodyPr/>
        <a:lstStyle/>
        <a:p>
          <a:r>
            <a:rPr lang="en-US" dirty="0">
              <a:solidFill>
                <a:schemeClr val="tx1"/>
              </a:solidFill>
            </a:rPr>
            <a:t>&lt;50</a:t>
          </a:r>
        </a:p>
      </dgm:t>
    </dgm:pt>
    <dgm:pt modelId="{8F72003E-6196-40DC-8AB3-767441BD22BD}" type="parTrans" cxnId="{B02B1DB8-A910-461F-BF8C-3B991CB4112F}">
      <dgm:prSet/>
      <dgm:spPr/>
      <dgm:t>
        <a:bodyPr/>
        <a:lstStyle/>
        <a:p>
          <a:endParaRPr lang="en-US"/>
        </a:p>
      </dgm:t>
    </dgm:pt>
    <dgm:pt modelId="{F4DF2B0D-2AE9-47DC-8D28-0B3E21CB2CAA}" type="sibTrans" cxnId="{B02B1DB8-A910-461F-BF8C-3B991CB4112F}">
      <dgm:prSet/>
      <dgm:spPr/>
      <dgm:t>
        <a:bodyPr/>
        <a:lstStyle/>
        <a:p>
          <a:endParaRPr lang="en-US"/>
        </a:p>
      </dgm:t>
    </dgm:pt>
    <dgm:pt modelId="{B4528FA5-CAED-4C46-AB1B-56C1B581996F}" type="pres">
      <dgm:prSet presAssocID="{395F17B1-8E07-4DA3-9F08-F0115E936382}" presName="linearFlow" presStyleCnt="0">
        <dgm:presLayoutVars>
          <dgm:resizeHandles val="exact"/>
        </dgm:presLayoutVars>
      </dgm:prSet>
      <dgm:spPr/>
      <dgm:t>
        <a:bodyPr/>
        <a:lstStyle/>
        <a:p>
          <a:endParaRPr lang="en-US"/>
        </a:p>
      </dgm:t>
    </dgm:pt>
    <dgm:pt modelId="{4A494373-1324-425C-9033-5D30B20D1F4F}" type="pres">
      <dgm:prSet presAssocID="{C1E88110-EAA9-4789-9CEC-0A9DC803B51C}" presName="node" presStyleLbl="node1" presStyleIdx="0" presStyleCnt="8">
        <dgm:presLayoutVars>
          <dgm:bulletEnabled val="1"/>
        </dgm:presLayoutVars>
      </dgm:prSet>
      <dgm:spPr/>
      <dgm:t>
        <a:bodyPr/>
        <a:lstStyle/>
        <a:p>
          <a:endParaRPr lang="en-US"/>
        </a:p>
      </dgm:t>
    </dgm:pt>
    <dgm:pt modelId="{447D0B9E-2494-4DAA-84D5-4946802177A8}" type="pres">
      <dgm:prSet presAssocID="{2B00FFC8-C73B-4ECF-93D0-EB626012C8D7}" presName="sibTrans" presStyleLbl="sibTrans2D1" presStyleIdx="0" presStyleCnt="7"/>
      <dgm:spPr/>
      <dgm:t>
        <a:bodyPr/>
        <a:lstStyle/>
        <a:p>
          <a:endParaRPr lang="en-US"/>
        </a:p>
      </dgm:t>
    </dgm:pt>
    <dgm:pt modelId="{253763AB-1B8D-46B8-B13F-7E22220BB004}" type="pres">
      <dgm:prSet presAssocID="{2B00FFC8-C73B-4ECF-93D0-EB626012C8D7}" presName="connectorText" presStyleLbl="sibTrans2D1" presStyleIdx="0" presStyleCnt="7"/>
      <dgm:spPr/>
      <dgm:t>
        <a:bodyPr/>
        <a:lstStyle/>
        <a:p>
          <a:endParaRPr lang="en-US"/>
        </a:p>
      </dgm:t>
    </dgm:pt>
    <dgm:pt modelId="{1A0B578D-E02A-4CC7-979B-814B5BC31B2D}" type="pres">
      <dgm:prSet presAssocID="{3DFDF028-E130-4B61-A72D-F0E32521BD66}" presName="node" presStyleLbl="node1" presStyleIdx="1" presStyleCnt="8">
        <dgm:presLayoutVars>
          <dgm:bulletEnabled val="1"/>
        </dgm:presLayoutVars>
      </dgm:prSet>
      <dgm:spPr/>
      <dgm:t>
        <a:bodyPr/>
        <a:lstStyle/>
        <a:p>
          <a:endParaRPr lang="en-US"/>
        </a:p>
      </dgm:t>
    </dgm:pt>
    <dgm:pt modelId="{C7D05ACD-2FB6-4B39-B6C8-53475A350A4A}" type="pres">
      <dgm:prSet presAssocID="{65F1F16F-1A70-4CEC-847D-6787C5CA6D0A}" presName="sibTrans" presStyleLbl="sibTrans2D1" presStyleIdx="1" presStyleCnt="7"/>
      <dgm:spPr/>
      <dgm:t>
        <a:bodyPr/>
        <a:lstStyle/>
        <a:p>
          <a:endParaRPr lang="en-US"/>
        </a:p>
      </dgm:t>
    </dgm:pt>
    <dgm:pt modelId="{3D54F3FE-7B3B-4347-91B1-184F305A62D2}" type="pres">
      <dgm:prSet presAssocID="{65F1F16F-1A70-4CEC-847D-6787C5CA6D0A}" presName="connectorText" presStyleLbl="sibTrans2D1" presStyleIdx="1" presStyleCnt="7"/>
      <dgm:spPr/>
      <dgm:t>
        <a:bodyPr/>
        <a:lstStyle/>
        <a:p>
          <a:endParaRPr lang="en-US"/>
        </a:p>
      </dgm:t>
    </dgm:pt>
    <dgm:pt modelId="{B1D50B3A-6D3E-46E9-8BBC-5B86CA3A910A}" type="pres">
      <dgm:prSet presAssocID="{9E81CA76-B483-44A4-ACA8-B5AD3ED109AA}" presName="node" presStyleLbl="node1" presStyleIdx="2" presStyleCnt="8">
        <dgm:presLayoutVars>
          <dgm:bulletEnabled val="1"/>
        </dgm:presLayoutVars>
      </dgm:prSet>
      <dgm:spPr/>
      <dgm:t>
        <a:bodyPr/>
        <a:lstStyle/>
        <a:p>
          <a:endParaRPr lang="en-US"/>
        </a:p>
      </dgm:t>
    </dgm:pt>
    <dgm:pt modelId="{A44BAB42-14C2-4A6C-A995-BDC4C4FD286B}" type="pres">
      <dgm:prSet presAssocID="{B81863B8-9448-4511-B8F2-325253C19088}" presName="sibTrans" presStyleLbl="sibTrans2D1" presStyleIdx="2" presStyleCnt="7"/>
      <dgm:spPr/>
      <dgm:t>
        <a:bodyPr/>
        <a:lstStyle/>
        <a:p>
          <a:endParaRPr lang="en-US"/>
        </a:p>
      </dgm:t>
    </dgm:pt>
    <dgm:pt modelId="{C2DDBA06-4890-496C-8992-002A96A7CA8F}" type="pres">
      <dgm:prSet presAssocID="{B81863B8-9448-4511-B8F2-325253C19088}" presName="connectorText" presStyleLbl="sibTrans2D1" presStyleIdx="2" presStyleCnt="7"/>
      <dgm:spPr/>
      <dgm:t>
        <a:bodyPr/>
        <a:lstStyle/>
        <a:p>
          <a:endParaRPr lang="en-US"/>
        </a:p>
      </dgm:t>
    </dgm:pt>
    <dgm:pt modelId="{115CF154-40CC-4310-8B35-C21CD753ACD7}" type="pres">
      <dgm:prSet presAssocID="{E2F5B84E-533A-49EA-82D6-487F3F877F68}" presName="node" presStyleLbl="node1" presStyleIdx="3" presStyleCnt="8">
        <dgm:presLayoutVars>
          <dgm:bulletEnabled val="1"/>
        </dgm:presLayoutVars>
      </dgm:prSet>
      <dgm:spPr/>
      <dgm:t>
        <a:bodyPr/>
        <a:lstStyle/>
        <a:p>
          <a:endParaRPr lang="en-US"/>
        </a:p>
      </dgm:t>
    </dgm:pt>
    <dgm:pt modelId="{453162A8-D69F-4503-8332-A0C392F669E9}" type="pres">
      <dgm:prSet presAssocID="{0AAB5567-6098-4147-9E3C-03033BD243A9}" presName="sibTrans" presStyleLbl="sibTrans2D1" presStyleIdx="3" presStyleCnt="7"/>
      <dgm:spPr/>
      <dgm:t>
        <a:bodyPr/>
        <a:lstStyle/>
        <a:p>
          <a:endParaRPr lang="en-US"/>
        </a:p>
      </dgm:t>
    </dgm:pt>
    <dgm:pt modelId="{B074CB11-0742-4C1F-B697-C7EBB3BFC674}" type="pres">
      <dgm:prSet presAssocID="{0AAB5567-6098-4147-9E3C-03033BD243A9}" presName="connectorText" presStyleLbl="sibTrans2D1" presStyleIdx="3" presStyleCnt="7"/>
      <dgm:spPr/>
      <dgm:t>
        <a:bodyPr/>
        <a:lstStyle/>
        <a:p>
          <a:endParaRPr lang="en-US"/>
        </a:p>
      </dgm:t>
    </dgm:pt>
    <dgm:pt modelId="{C879DA07-FF3C-4ACC-BAD2-464C78A69AA6}" type="pres">
      <dgm:prSet presAssocID="{2A187480-7667-4364-BDE6-09AC85995827}" presName="node" presStyleLbl="node1" presStyleIdx="4" presStyleCnt="8">
        <dgm:presLayoutVars>
          <dgm:bulletEnabled val="1"/>
        </dgm:presLayoutVars>
      </dgm:prSet>
      <dgm:spPr/>
      <dgm:t>
        <a:bodyPr/>
        <a:lstStyle/>
        <a:p>
          <a:endParaRPr lang="en-US"/>
        </a:p>
      </dgm:t>
    </dgm:pt>
    <dgm:pt modelId="{F77B5727-C0FA-46D4-B663-02227F2FDBF9}" type="pres">
      <dgm:prSet presAssocID="{D3A698C9-AEB2-4811-B6EE-3A94A35328D5}" presName="sibTrans" presStyleLbl="sibTrans2D1" presStyleIdx="4" presStyleCnt="7"/>
      <dgm:spPr/>
      <dgm:t>
        <a:bodyPr/>
        <a:lstStyle/>
        <a:p>
          <a:endParaRPr lang="en-US"/>
        </a:p>
      </dgm:t>
    </dgm:pt>
    <dgm:pt modelId="{B430D1C4-A56B-4722-8B2A-D7B69B53B908}" type="pres">
      <dgm:prSet presAssocID="{D3A698C9-AEB2-4811-B6EE-3A94A35328D5}" presName="connectorText" presStyleLbl="sibTrans2D1" presStyleIdx="4" presStyleCnt="7"/>
      <dgm:spPr/>
      <dgm:t>
        <a:bodyPr/>
        <a:lstStyle/>
        <a:p>
          <a:endParaRPr lang="en-US"/>
        </a:p>
      </dgm:t>
    </dgm:pt>
    <dgm:pt modelId="{C744544B-0F19-41D9-8EA4-7CE41E6F5BD9}" type="pres">
      <dgm:prSet presAssocID="{4ABB845A-EE40-48A0-8304-CCD6649C3A86}" presName="node" presStyleLbl="node1" presStyleIdx="5" presStyleCnt="8">
        <dgm:presLayoutVars>
          <dgm:bulletEnabled val="1"/>
        </dgm:presLayoutVars>
      </dgm:prSet>
      <dgm:spPr/>
      <dgm:t>
        <a:bodyPr/>
        <a:lstStyle/>
        <a:p>
          <a:endParaRPr lang="en-US"/>
        </a:p>
      </dgm:t>
    </dgm:pt>
    <dgm:pt modelId="{0A9E5038-9CFB-4F6B-85BC-8906A2769916}" type="pres">
      <dgm:prSet presAssocID="{F95615E2-5D00-4FD1-9E60-B8C96C9F00AB}" presName="sibTrans" presStyleLbl="sibTrans2D1" presStyleIdx="5" presStyleCnt="7"/>
      <dgm:spPr/>
      <dgm:t>
        <a:bodyPr/>
        <a:lstStyle/>
        <a:p>
          <a:endParaRPr lang="en-US"/>
        </a:p>
      </dgm:t>
    </dgm:pt>
    <dgm:pt modelId="{8F002D76-8FAF-4FA6-8759-ADD1F5DA981D}" type="pres">
      <dgm:prSet presAssocID="{F95615E2-5D00-4FD1-9E60-B8C96C9F00AB}" presName="connectorText" presStyleLbl="sibTrans2D1" presStyleIdx="5" presStyleCnt="7"/>
      <dgm:spPr/>
      <dgm:t>
        <a:bodyPr/>
        <a:lstStyle/>
        <a:p>
          <a:endParaRPr lang="en-US"/>
        </a:p>
      </dgm:t>
    </dgm:pt>
    <dgm:pt modelId="{798026F3-971E-4AC1-B458-C6F646BE2C5F}" type="pres">
      <dgm:prSet presAssocID="{D47CEB96-FCCD-482C-B049-081020FFA64D}" presName="node" presStyleLbl="node1" presStyleIdx="6" presStyleCnt="8">
        <dgm:presLayoutVars>
          <dgm:bulletEnabled val="1"/>
        </dgm:presLayoutVars>
      </dgm:prSet>
      <dgm:spPr/>
      <dgm:t>
        <a:bodyPr/>
        <a:lstStyle/>
        <a:p>
          <a:endParaRPr lang="en-US"/>
        </a:p>
      </dgm:t>
    </dgm:pt>
    <dgm:pt modelId="{90E37EA7-5B19-475A-A160-73067091B890}" type="pres">
      <dgm:prSet presAssocID="{3C56A269-AB88-4F4F-A107-8A82892EF4E4}" presName="sibTrans" presStyleLbl="sibTrans2D1" presStyleIdx="6" presStyleCnt="7"/>
      <dgm:spPr/>
      <dgm:t>
        <a:bodyPr/>
        <a:lstStyle/>
        <a:p>
          <a:endParaRPr lang="en-US"/>
        </a:p>
      </dgm:t>
    </dgm:pt>
    <dgm:pt modelId="{A4987115-61BE-43CF-9750-D48297AF0624}" type="pres">
      <dgm:prSet presAssocID="{3C56A269-AB88-4F4F-A107-8A82892EF4E4}" presName="connectorText" presStyleLbl="sibTrans2D1" presStyleIdx="6" presStyleCnt="7"/>
      <dgm:spPr/>
      <dgm:t>
        <a:bodyPr/>
        <a:lstStyle/>
        <a:p>
          <a:endParaRPr lang="en-US"/>
        </a:p>
      </dgm:t>
    </dgm:pt>
    <dgm:pt modelId="{763743A7-DCF5-4EFB-A1CE-472F8806A117}" type="pres">
      <dgm:prSet presAssocID="{D6526F02-43FB-4EB7-B1B2-E8C53AD075E6}" presName="node" presStyleLbl="node1" presStyleIdx="7" presStyleCnt="8">
        <dgm:presLayoutVars>
          <dgm:bulletEnabled val="1"/>
        </dgm:presLayoutVars>
      </dgm:prSet>
      <dgm:spPr/>
      <dgm:t>
        <a:bodyPr/>
        <a:lstStyle/>
        <a:p>
          <a:endParaRPr lang="en-US"/>
        </a:p>
      </dgm:t>
    </dgm:pt>
  </dgm:ptLst>
  <dgm:cxnLst>
    <dgm:cxn modelId="{82DEF8E8-8D0F-4888-87BE-CAE40EF36255}" type="presOf" srcId="{3DFDF028-E130-4B61-A72D-F0E32521BD66}" destId="{1A0B578D-E02A-4CC7-979B-814B5BC31B2D}" srcOrd="0" destOrd="0" presId="urn:microsoft.com/office/officeart/2005/8/layout/process2"/>
    <dgm:cxn modelId="{013C8DA8-F7AB-4A96-AC17-19559EAE8D7E}" srcId="{395F17B1-8E07-4DA3-9F08-F0115E936382}" destId="{9E81CA76-B483-44A4-ACA8-B5AD3ED109AA}" srcOrd="2" destOrd="0" parTransId="{AE0442C0-F1A9-490A-B672-1FDA3CFDDD48}" sibTransId="{B81863B8-9448-4511-B8F2-325253C19088}"/>
    <dgm:cxn modelId="{58EA59E8-1259-46E8-A8C8-D0F0D031B46D}" type="presOf" srcId="{9E81CA76-B483-44A4-ACA8-B5AD3ED109AA}" destId="{B1D50B3A-6D3E-46E9-8BBC-5B86CA3A910A}" srcOrd="0" destOrd="0" presId="urn:microsoft.com/office/officeart/2005/8/layout/process2"/>
    <dgm:cxn modelId="{BB41FB91-5A14-4D34-A243-48396F70D885}" type="presOf" srcId="{D47CEB96-FCCD-482C-B049-081020FFA64D}" destId="{798026F3-971E-4AC1-B458-C6F646BE2C5F}" srcOrd="0" destOrd="0" presId="urn:microsoft.com/office/officeart/2005/8/layout/process2"/>
    <dgm:cxn modelId="{17574DF5-17C3-472B-BF14-9BD6EAC91923}" type="presOf" srcId="{2B00FFC8-C73B-4ECF-93D0-EB626012C8D7}" destId="{253763AB-1B8D-46B8-B13F-7E22220BB004}" srcOrd="1" destOrd="0" presId="urn:microsoft.com/office/officeart/2005/8/layout/process2"/>
    <dgm:cxn modelId="{BB759CA7-E0EF-4F20-9C01-E1CFBA9039DB}" type="presOf" srcId="{395F17B1-8E07-4DA3-9F08-F0115E936382}" destId="{B4528FA5-CAED-4C46-AB1B-56C1B581996F}" srcOrd="0" destOrd="0" presId="urn:microsoft.com/office/officeart/2005/8/layout/process2"/>
    <dgm:cxn modelId="{DF3203C7-FBA5-4ECC-9EBF-B9F46B820C20}" type="presOf" srcId="{B81863B8-9448-4511-B8F2-325253C19088}" destId="{A44BAB42-14C2-4A6C-A995-BDC4C4FD286B}" srcOrd="0" destOrd="0" presId="urn:microsoft.com/office/officeart/2005/8/layout/process2"/>
    <dgm:cxn modelId="{F239BC72-718F-44F5-990C-D45414CB8245}" type="presOf" srcId="{B81863B8-9448-4511-B8F2-325253C19088}" destId="{C2DDBA06-4890-496C-8992-002A96A7CA8F}" srcOrd="1" destOrd="0" presId="urn:microsoft.com/office/officeart/2005/8/layout/process2"/>
    <dgm:cxn modelId="{21F922F4-B509-4DE0-8FE3-6393C7A286BF}" type="presOf" srcId="{D6526F02-43FB-4EB7-B1B2-E8C53AD075E6}" destId="{763743A7-DCF5-4EFB-A1CE-472F8806A117}" srcOrd="0" destOrd="0" presId="urn:microsoft.com/office/officeart/2005/8/layout/process2"/>
    <dgm:cxn modelId="{992FEC42-D85F-4B43-B7BF-077AD7E311F4}" type="presOf" srcId="{0AAB5567-6098-4147-9E3C-03033BD243A9}" destId="{B074CB11-0742-4C1F-B697-C7EBB3BFC674}" srcOrd="1" destOrd="0" presId="urn:microsoft.com/office/officeart/2005/8/layout/process2"/>
    <dgm:cxn modelId="{E5939E0C-EC45-4C76-8B16-CF981A082AFD}" type="presOf" srcId="{4ABB845A-EE40-48A0-8304-CCD6649C3A86}" destId="{C744544B-0F19-41D9-8EA4-7CE41E6F5BD9}" srcOrd="0" destOrd="0" presId="urn:microsoft.com/office/officeart/2005/8/layout/process2"/>
    <dgm:cxn modelId="{346CB20F-D4CC-47C6-A127-7D4A8A5FF290}" type="presOf" srcId="{2B00FFC8-C73B-4ECF-93D0-EB626012C8D7}" destId="{447D0B9E-2494-4DAA-84D5-4946802177A8}" srcOrd="0" destOrd="0" presId="urn:microsoft.com/office/officeart/2005/8/layout/process2"/>
    <dgm:cxn modelId="{8194113F-02AF-4CB7-BAC7-03C8FF66B85A}" type="presOf" srcId="{F95615E2-5D00-4FD1-9E60-B8C96C9F00AB}" destId="{0A9E5038-9CFB-4F6B-85BC-8906A2769916}" srcOrd="0" destOrd="0" presId="urn:microsoft.com/office/officeart/2005/8/layout/process2"/>
    <dgm:cxn modelId="{18949170-CB15-4946-A3DA-725F8ED2FD61}" srcId="{395F17B1-8E07-4DA3-9F08-F0115E936382}" destId="{3DFDF028-E130-4B61-A72D-F0E32521BD66}" srcOrd="1" destOrd="0" parTransId="{BB7C1EDC-01AE-4963-9DAF-7885ECBF27A8}" sibTransId="{65F1F16F-1A70-4CEC-847D-6787C5CA6D0A}"/>
    <dgm:cxn modelId="{13809779-A9C7-4D2F-B053-222628DCEB42}" type="presOf" srcId="{C1E88110-EAA9-4789-9CEC-0A9DC803B51C}" destId="{4A494373-1324-425C-9033-5D30B20D1F4F}" srcOrd="0" destOrd="0" presId="urn:microsoft.com/office/officeart/2005/8/layout/process2"/>
    <dgm:cxn modelId="{482C57FA-6694-46EF-A80D-23DBA6E86269}" type="presOf" srcId="{65F1F16F-1A70-4CEC-847D-6787C5CA6D0A}" destId="{3D54F3FE-7B3B-4347-91B1-184F305A62D2}" srcOrd="1" destOrd="0" presId="urn:microsoft.com/office/officeart/2005/8/layout/process2"/>
    <dgm:cxn modelId="{606C0B63-A2EF-4804-9D88-7AA4C05BDD3A}" srcId="{395F17B1-8E07-4DA3-9F08-F0115E936382}" destId="{C1E88110-EAA9-4789-9CEC-0A9DC803B51C}" srcOrd="0" destOrd="0" parTransId="{EA57DD9D-E57F-4B17-970F-8945CD5C41B9}" sibTransId="{2B00FFC8-C73B-4ECF-93D0-EB626012C8D7}"/>
    <dgm:cxn modelId="{02A0EFAC-F28A-4575-9674-49BC1F7855D3}" type="presOf" srcId="{E2F5B84E-533A-49EA-82D6-487F3F877F68}" destId="{115CF154-40CC-4310-8B35-C21CD753ACD7}" srcOrd="0" destOrd="0" presId="urn:microsoft.com/office/officeart/2005/8/layout/process2"/>
    <dgm:cxn modelId="{642CE1F1-54B4-4443-888D-1F33DCF4AC9C}" type="presOf" srcId="{0AAB5567-6098-4147-9E3C-03033BD243A9}" destId="{453162A8-D69F-4503-8332-A0C392F669E9}" srcOrd="0" destOrd="0" presId="urn:microsoft.com/office/officeart/2005/8/layout/process2"/>
    <dgm:cxn modelId="{90B56499-FE04-4D71-908C-E6383A26EC8C}" type="presOf" srcId="{F95615E2-5D00-4FD1-9E60-B8C96C9F00AB}" destId="{8F002D76-8FAF-4FA6-8759-ADD1F5DA981D}" srcOrd="1" destOrd="0" presId="urn:microsoft.com/office/officeart/2005/8/layout/process2"/>
    <dgm:cxn modelId="{B02B1DB8-A910-461F-BF8C-3B991CB4112F}" srcId="{395F17B1-8E07-4DA3-9F08-F0115E936382}" destId="{D6526F02-43FB-4EB7-B1B2-E8C53AD075E6}" srcOrd="7" destOrd="0" parTransId="{8F72003E-6196-40DC-8AB3-767441BD22BD}" sibTransId="{F4DF2B0D-2AE9-47DC-8D28-0B3E21CB2CAA}"/>
    <dgm:cxn modelId="{6E85678B-DB53-4B11-ACDE-5A51D997A574}" type="presOf" srcId="{D3A698C9-AEB2-4811-B6EE-3A94A35328D5}" destId="{F77B5727-C0FA-46D4-B663-02227F2FDBF9}" srcOrd="0" destOrd="0" presId="urn:microsoft.com/office/officeart/2005/8/layout/process2"/>
    <dgm:cxn modelId="{9B31AC4F-58A7-49B8-81C1-0A13CC1C8A0D}" type="presOf" srcId="{3C56A269-AB88-4F4F-A107-8A82892EF4E4}" destId="{90E37EA7-5B19-475A-A160-73067091B890}" srcOrd="0" destOrd="0" presId="urn:microsoft.com/office/officeart/2005/8/layout/process2"/>
    <dgm:cxn modelId="{AF639308-A12C-446F-A595-89531602EEC2}" type="presOf" srcId="{2A187480-7667-4364-BDE6-09AC85995827}" destId="{C879DA07-FF3C-4ACC-BAD2-464C78A69AA6}" srcOrd="0" destOrd="0" presId="urn:microsoft.com/office/officeart/2005/8/layout/process2"/>
    <dgm:cxn modelId="{4A16389D-A183-4192-B2A6-278A9BEC8D51}" srcId="{395F17B1-8E07-4DA3-9F08-F0115E936382}" destId="{D47CEB96-FCCD-482C-B049-081020FFA64D}" srcOrd="6" destOrd="0" parTransId="{B2E09DA9-52A1-4919-9500-3AADF5010A6A}" sibTransId="{3C56A269-AB88-4F4F-A107-8A82892EF4E4}"/>
    <dgm:cxn modelId="{AEB4FAF4-B347-4F03-9077-3041EEFBB751}" type="presOf" srcId="{65F1F16F-1A70-4CEC-847D-6787C5CA6D0A}" destId="{C7D05ACD-2FB6-4B39-B6C8-53475A350A4A}" srcOrd="0" destOrd="0" presId="urn:microsoft.com/office/officeart/2005/8/layout/process2"/>
    <dgm:cxn modelId="{2E279868-2FB9-4D44-85CB-8C3462666758}" srcId="{395F17B1-8E07-4DA3-9F08-F0115E936382}" destId="{4ABB845A-EE40-48A0-8304-CCD6649C3A86}" srcOrd="5" destOrd="0" parTransId="{F1974FAB-9245-4BD9-9FDD-FEAC86CC30BC}" sibTransId="{F95615E2-5D00-4FD1-9E60-B8C96C9F00AB}"/>
    <dgm:cxn modelId="{F42A8C2E-AD27-4C70-93CB-2F4949957E47}" type="presOf" srcId="{3C56A269-AB88-4F4F-A107-8A82892EF4E4}" destId="{A4987115-61BE-43CF-9750-D48297AF0624}" srcOrd="1" destOrd="0" presId="urn:microsoft.com/office/officeart/2005/8/layout/process2"/>
    <dgm:cxn modelId="{815A1751-5627-4BA7-AFEE-E97F3A2AC4A3}" type="presOf" srcId="{D3A698C9-AEB2-4811-B6EE-3A94A35328D5}" destId="{B430D1C4-A56B-4722-8B2A-D7B69B53B908}" srcOrd="1" destOrd="0" presId="urn:microsoft.com/office/officeart/2005/8/layout/process2"/>
    <dgm:cxn modelId="{593CA4F8-2ABB-4D63-9105-02894CA26FC6}" srcId="{395F17B1-8E07-4DA3-9F08-F0115E936382}" destId="{2A187480-7667-4364-BDE6-09AC85995827}" srcOrd="4" destOrd="0" parTransId="{C305A231-DC5B-4D0C-861F-0B4AE29E77D1}" sibTransId="{D3A698C9-AEB2-4811-B6EE-3A94A35328D5}"/>
    <dgm:cxn modelId="{F3B0EFB7-646D-43F8-85B2-4EDB9EEC5642}" srcId="{395F17B1-8E07-4DA3-9F08-F0115E936382}" destId="{E2F5B84E-533A-49EA-82D6-487F3F877F68}" srcOrd="3" destOrd="0" parTransId="{377C9ABA-C794-4CCA-83F3-BE70B14D74BB}" sibTransId="{0AAB5567-6098-4147-9E3C-03033BD243A9}"/>
    <dgm:cxn modelId="{3376D618-489A-41A3-BFC9-112CD407253F}" type="presParOf" srcId="{B4528FA5-CAED-4C46-AB1B-56C1B581996F}" destId="{4A494373-1324-425C-9033-5D30B20D1F4F}" srcOrd="0" destOrd="0" presId="urn:microsoft.com/office/officeart/2005/8/layout/process2"/>
    <dgm:cxn modelId="{5D60426D-AAFF-4AF4-9488-17AADC121B29}" type="presParOf" srcId="{B4528FA5-CAED-4C46-AB1B-56C1B581996F}" destId="{447D0B9E-2494-4DAA-84D5-4946802177A8}" srcOrd="1" destOrd="0" presId="urn:microsoft.com/office/officeart/2005/8/layout/process2"/>
    <dgm:cxn modelId="{2A43C46E-C659-4DB4-A340-7FBEF492D315}" type="presParOf" srcId="{447D0B9E-2494-4DAA-84D5-4946802177A8}" destId="{253763AB-1B8D-46B8-B13F-7E22220BB004}" srcOrd="0" destOrd="0" presId="urn:microsoft.com/office/officeart/2005/8/layout/process2"/>
    <dgm:cxn modelId="{CF8B6BAB-BCD5-464C-AE17-E8D288E8192B}" type="presParOf" srcId="{B4528FA5-CAED-4C46-AB1B-56C1B581996F}" destId="{1A0B578D-E02A-4CC7-979B-814B5BC31B2D}" srcOrd="2" destOrd="0" presId="urn:microsoft.com/office/officeart/2005/8/layout/process2"/>
    <dgm:cxn modelId="{D9FDB43F-5FD1-49B9-BEB8-493A59BC8FBD}" type="presParOf" srcId="{B4528FA5-CAED-4C46-AB1B-56C1B581996F}" destId="{C7D05ACD-2FB6-4B39-B6C8-53475A350A4A}" srcOrd="3" destOrd="0" presId="urn:microsoft.com/office/officeart/2005/8/layout/process2"/>
    <dgm:cxn modelId="{2CC2BBD8-7C91-44B9-BEA7-FE1EFB44F67E}" type="presParOf" srcId="{C7D05ACD-2FB6-4B39-B6C8-53475A350A4A}" destId="{3D54F3FE-7B3B-4347-91B1-184F305A62D2}" srcOrd="0" destOrd="0" presId="urn:microsoft.com/office/officeart/2005/8/layout/process2"/>
    <dgm:cxn modelId="{80325FEE-A95C-4F8A-BF6A-07DFC133F585}" type="presParOf" srcId="{B4528FA5-CAED-4C46-AB1B-56C1B581996F}" destId="{B1D50B3A-6D3E-46E9-8BBC-5B86CA3A910A}" srcOrd="4" destOrd="0" presId="urn:microsoft.com/office/officeart/2005/8/layout/process2"/>
    <dgm:cxn modelId="{8330576B-3615-45E2-893B-A5D8609ADFD2}" type="presParOf" srcId="{B4528FA5-CAED-4C46-AB1B-56C1B581996F}" destId="{A44BAB42-14C2-4A6C-A995-BDC4C4FD286B}" srcOrd="5" destOrd="0" presId="urn:microsoft.com/office/officeart/2005/8/layout/process2"/>
    <dgm:cxn modelId="{9E31F2D3-F427-4F77-AB7E-E0D563B33AC5}" type="presParOf" srcId="{A44BAB42-14C2-4A6C-A995-BDC4C4FD286B}" destId="{C2DDBA06-4890-496C-8992-002A96A7CA8F}" srcOrd="0" destOrd="0" presId="urn:microsoft.com/office/officeart/2005/8/layout/process2"/>
    <dgm:cxn modelId="{91D32C63-8641-46D1-9C64-9CCC7FAE3EE0}" type="presParOf" srcId="{B4528FA5-CAED-4C46-AB1B-56C1B581996F}" destId="{115CF154-40CC-4310-8B35-C21CD753ACD7}" srcOrd="6" destOrd="0" presId="urn:microsoft.com/office/officeart/2005/8/layout/process2"/>
    <dgm:cxn modelId="{F14A24D9-F9DB-4737-B9A0-9E2EFE5913EF}" type="presParOf" srcId="{B4528FA5-CAED-4C46-AB1B-56C1B581996F}" destId="{453162A8-D69F-4503-8332-A0C392F669E9}" srcOrd="7" destOrd="0" presId="urn:microsoft.com/office/officeart/2005/8/layout/process2"/>
    <dgm:cxn modelId="{FDBA1BC6-F365-4794-A101-5D4660665C8C}" type="presParOf" srcId="{453162A8-D69F-4503-8332-A0C392F669E9}" destId="{B074CB11-0742-4C1F-B697-C7EBB3BFC674}" srcOrd="0" destOrd="0" presId="urn:microsoft.com/office/officeart/2005/8/layout/process2"/>
    <dgm:cxn modelId="{10C8C5D9-0209-41B3-8337-E07C9D64D8B7}" type="presParOf" srcId="{B4528FA5-CAED-4C46-AB1B-56C1B581996F}" destId="{C879DA07-FF3C-4ACC-BAD2-464C78A69AA6}" srcOrd="8" destOrd="0" presId="urn:microsoft.com/office/officeart/2005/8/layout/process2"/>
    <dgm:cxn modelId="{5CDB4EB4-C07D-4DC9-8644-E2B2F7A3EE2E}" type="presParOf" srcId="{B4528FA5-CAED-4C46-AB1B-56C1B581996F}" destId="{F77B5727-C0FA-46D4-B663-02227F2FDBF9}" srcOrd="9" destOrd="0" presId="urn:microsoft.com/office/officeart/2005/8/layout/process2"/>
    <dgm:cxn modelId="{F2A92585-F329-4AC6-A439-FA4D28E0E3EB}" type="presParOf" srcId="{F77B5727-C0FA-46D4-B663-02227F2FDBF9}" destId="{B430D1C4-A56B-4722-8B2A-D7B69B53B908}" srcOrd="0" destOrd="0" presId="urn:microsoft.com/office/officeart/2005/8/layout/process2"/>
    <dgm:cxn modelId="{D131D3EA-FBF7-4CC9-B07A-8AD912CCD151}" type="presParOf" srcId="{B4528FA5-CAED-4C46-AB1B-56C1B581996F}" destId="{C744544B-0F19-41D9-8EA4-7CE41E6F5BD9}" srcOrd="10" destOrd="0" presId="urn:microsoft.com/office/officeart/2005/8/layout/process2"/>
    <dgm:cxn modelId="{7462F438-68AF-4AEC-8BAC-6020AA103FF2}" type="presParOf" srcId="{B4528FA5-CAED-4C46-AB1B-56C1B581996F}" destId="{0A9E5038-9CFB-4F6B-85BC-8906A2769916}" srcOrd="11" destOrd="0" presId="urn:microsoft.com/office/officeart/2005/8/layout/process2"/>
    <dgm:cxn modelId="{1993C0BD-9678-4C07-8BCA-F7B23C030565}" type="presParOf" srcId="{0A9E5038-9CFB-4F6B-85BC-8906A2769916}" destId="{8F002D76-8FAF-4FA6-8759-ADD1F5DA981D}" srcOrd="0" destOrd="0" presId="urn:microsoft.com/office/officeart/2005/8/layout/process2"/>
    <dgm:cxn modelId="{29156F25-88E3-4E81-A2DA-EB18D2293E5F}" type="presParOf" srcId="{B4528FA5-CAED-4C46-AB1B-56C1B581996F}" destId="{798026F3-971E-4AC1-B458-C6F646BE2C5F}" srcOrd="12" destOrd="0" presId="urn:microsoft.com/office/officeart/2005/8/layout/process2"/>
    <dgm:cxn modelId="{8FA01057-5DD1-431A-ADAC-BF2DAB9E7757}" type="presParOf" srcId="{B4528FA5-CAED-4C46-AB1B-56C1B581996F}" destId="{90E37EA7-5B19-475A-A160-73067091B890}" srcOrd="13" destOrd="0" presId="urn:microsoft.com/office/officeart/2005/8/layout/process2"/>
    <dgm:cxn modelId="{D8639FF5-C865-45C8-9C96-7E3A1E6186A6}" type="presParOf" srcId="{90E37EA7-5B19-475A-A160-73067091B890}" destId="{A4987115-61BE-43CF-9750-D48297AF0624}" srcOrd="0" destOrd="0" presId="urn:microsoft.com/office/officeart/2005/8/layout/process2"/>
    <dgm:cxn modelId="{768BCFE6-E6D8-4E69-AB2A-B6F48ADA8139}" type="presParOf" srcId="{B4528FA5-CAED-4C46-AB1B-56C1B581996F}" destId="{763743A7-DCF5-4EFB-A1CE-472F8806A117}" srcOrd="1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F9A672-8ABD-4504-93C5-93D4CA70979B}"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37415BC0-9E0B-4D2A-9C01-A7DAB06EF7C9}">
      <dgm:prSet phldrT="[Text]"/>
      <dgm:spPr/>
      <dgm:t>
        <a:bodyPr/>
        <a:lstStyle/>
        <a:p>
          <a:r>
            <a:rPr lang="en-US" dirty="0"/>
            <a:t>Impact on Behaviors</a:t>
          </a:r>
        </a:p>
      </dgm:t>
    </dgm:pt>
    <dgm:pt modelId="{EFAEFAAE-D2DF-4402-9803-456251C31715}" type="parTrans" cxnId="{938879BE-E2F0-49BF-BC70-C1D6B461F799}">
      <dgm:prSet/>
      <dgm:spPr/>
      <dgm:t>
        <a:bodyPr/>
        <a:lstStyle/>
        <a:p>
          <a:endParaRPr lang="en-US"/>
        </a:p>
      </dgm:t>
    </dgm:pt>
    <dgm:pt modelId="{28688048-98C7-4775-B0E5-0822533439A6}" type="sibTrans" cxnId="{938879BE-E2F0-49BF-BC70-C1D6B461F799}">
      <dgm:prSet/>
      <dgm:spPr/>
      <dgm:t>
        <a:bodyPr/>
        <a:lstStyle/>
        <a:p>
          <a:endParaRPr lang="en-US"/>
        </a:p>
      </dgm:t>
    </dgm:pt>
    <dgm:pt modelId="{8167C512-B4BF-4352-B8A7-5700E3A098BF}">
      <dgm:prSet phldrT="[Text]"/>
      <dgm:spPr/>
      <dgm:t>
        <a:bodyPr/>
        <a:lstStyle/>
        <a:p>
          <a:r>
            <a:rPr lang="en-US" dirty="0"/>
            <a:t>Program Support</a:t>
          </a:r>
        </a:p>
      </dgm:t>
    </dgm:pt>
    <dgm:pt modelId="{F2A2E11D-C986-4C32-98AB-0D72212D6F3C}" type="parTrans" cxnId="{22D764FB-B5C1-4F3C-A224-C015CE2528E8}">
      <dgm:prSet/>
      <dgm:spPr/>
      <dgm:t>
        <a:bodyPr/>
        <a:lstStyle/>
        <a:p>
          <a:endParaRPr lang="en-US"/>
        </a:p>
      </dgm:t>
    </dgm:pt>
    <dgm:pt modelId="{B5D021A2-C96A-4F40-B770-A99E4F7995D6}" type="sibTrans" cxnId="{22D764FB-B5C1-4F3C-A224-C015CE2528E8}">
      <dgm:prSet/>
      <dgm:spPr/>
      <dgm:t>
        <a:bodyPr/>
        <a:lstStyle/>
        <a:p>
          <a:endParaRPr lang="en-US"/>
        </a:p>
      </dgm:t>
    </dgm:pt>
    <dgm:pt modelId="{4852DABD-94F2-4D31-954F-C3A0DB44F986}">
      <dgm:prSet phldrT="[Text]"/>
      <dgm:spPr/>
      <dgm:t>
        <a:bodyPr/>
        <a:lstStyle/>
        <a:p>
          <a:r>
            <a:rPr lang="en-US" dirty="0" err="1"/>
            <a:t>Costed</a:t>
          </a:r>
          <a:r>
            <a:rPr lang="en-US" dirty="0"/>
            <a:t> Programs</a:t>
          </a:r>
        </a:p>
      </dgm:t>
    </dgm:pt>
    <dgm:pt modelId="{D67C5717-7075-4BA6-BBBD-4C62460508EE}" type="parTrans" cxnId="{376CDF77-26CA-4AD7-87EE-842C77E17DAE}">
      <dgm:prSet/>
      <dgm:spPr/>
      <dgm:t>
        <a:bodyPr/>
        <a:lstStyle/>
        <a:p>
          <a:endParaRPr lang="en-US"/>
        </a:p>
      </dgm:t>
    </dgm:pt>
    <dgm:pt modelId="{0850E667-037E-4678-862C-EEA960050C43}" type="sibTrans" cxnId="{376CDF77-26CA-4AD7-87EE-842C77E17DAE}">
      <dgm:prSet/>
      <dgm:spPr/>
      <dgm:t>
        <a:bodyPr/>
        <a:lstStyle/>
        <a:p>
          <a:endParaRPr lang="en-US"/>
        </a:p>
      </dgm:t>
    </dgm:pt>
    <dgm:pt modelId="{F090A194-6B56-4101-8BA5-03925D8D97ED}">
      <dgm:prSet phldrT="[Text]"/>
      <dgm:spPr/>
      <dgm:t>
        <a:bodyPr/>
        <a:lstStyle/>
        <a:p>
          <a:r>
            <a:rPr lang="en-US" dirty="0"/>
            <a:t>Other Synergies</a:t>
          </a:r>
        </a:p>
      </dgm:t>
    </dgm:pt>
    <dgm:pt modelId="{E2BFBBF1-3155-4151-8C9D-C051AE4BA7D4}" type="parTrans" cxnId="{D0A67526-8578-4EA4-B7A7-ABEA4E3FF39C}">
      <dgm:prSet/>
      <dgm:spPr/>
      <dgm:t>
        <a:bodyPr/>
        <a:lstStyle/>
        <a:p>
          <a:endParaRPr lang="en-US"/>
        </a:p>
      </dgm:t>
    </dgm:pt>
    <dgm:pt modelId="{AE2D5E1B-9816-4FFA-9BBA-BAB119CA0885}" type="sibTrans" cxnId="{D0A67526-8578-4EA4-B7A7-ABEA4E3FF39C}">
      <dgm:prSet/>
      <dgm:spPr/>
      <dgm:t>
        <a:bodyPr/>
        <a:lstStyle/>
        <a:p>
          <a:endParaRPr lang="en-US"/>
        </a:p>
      </dgm:t>
    </dgm:pt>
    <dgm:pt modelId="{68926AAA-57A8-470A-8F98-7EBFED31E69A}" type="pres">
      <dgm:prSet presAssocID="{9EF9A672-8ABD-4504-93C5-93D4CA70979B}" presName="matrix" presStyleCnt="0">
        <dgm:presLayoutVars>
          <dgm:chMax val="1"/>
          <dgm:dir/>
          <dgm:resizeHandles val="exact"/>
        </dgm:presLayoutVars>
      </dgm:prSet>
      <dgm:spPr/>
      <dgm:t>
        <a:bodyPr/>
        <a:lstStyle/>
        <a:p>
          <a:endParaRPr lang="en-US"/>
        </a:p>
      </dgm:t>
    </dgm:pt>
    <dgm:pt modelId="{E1CA7140-F182-4895-B350-7BBCB2DD19C1}" type="pres">
      <dgm:prSet presAssocID="{9EF9A672-8ABD-4504-93C5-93D4CA70979B}" presName="diamond" presStyleLbl="bgShp" presStyleIdx="0" presStyleCnt="1"/>
      <dgm:spPr/>
    </dgm:pt>
    <dgm:pt modelId="{F61C4B82-54E3-476B-B8B3-1884FA3DA1BC}" type="pres">
      <dgm:prSet presAssocID="{9EF9A672-8ABD-4504-93C5-93D4CA70979B}" presName="quad1" presStyleLbl="node1" presStyleIdx="0" presStyleCnt="4">
        <dgm:presLayoutVars>
          <dgm:chMax val="0"/>
          <dgm:chPref val="0"/>
          <dgm:bulletEnabled val="1"/>
        </dgm:presLayoutVars>
      </dgm:prSet>
      <dgm:spPr/>
      <dgm:t>
        <a:bodyPr/>
        <a:lstStyle/>
        <a:p>
          <a:endParaRPr lang="en-US"/>
        </a:p>
      </dgm:t>
    </dgm:pt>
    <dgm:pt modelId="{EE14464B-3261-46CB-B5BB-233170585F40}" type="pres">
      <dgm:prSet presAssocID="{9EF9A672-8ABD-4504-93C5-93D4CA70979B}" presName="quad2" presStyleLbl="node1" presStyleIdx="1" presStyleCnt="4">
        <dgm:presLayoutVars>
          <dgm:chMax val="0"/>
          <dgm:chPref val="0"/>
          <dgm:bulletEnabled val="1"/>
        </dgm:presLayoutVars>
      </dgm:prSet>
      <dgm:spPr/>
      <dgm:t>
        <a:bodyPr/>
        <a:lstStyle/>
        <a:p>
          <a:endParaRPr lang="en-US"/>
        </a:p>
      </dgm:t>
    </dgm:pt>
    <dgm:pt modelId="{2A8CD768-70D5-4F41-97A3-ECAEF472800D}" type="pres">
      <dgm:prSet presAssocID="{9EF9A672-8ABD-4504-93C5-93D4CA70979B}" presName="quad3" presStyleLbl="node1" presStyleIdx="2" presStyleCnt="4">
        <dgm:presLayoutVars>
          <dgm:chMax val="0"/>
          <dgm:chPref val="0"/>
          <dgm:bulletEnabled val="1"/>
        </dgm:presLayoutVars>
      </dgm:prSet>
      <dgm:spPr/>
      <dgm:t>
        <a:bodyPr/>
        <a:lstStyle/>
        <a:p>
          <a:endParaRPr lang="en-US"/>
        </a:p>
      </dgm:t>
    </dgm:pt>
    <dgm:pt modelId="{97431BB4-33B0-44BC-9DCD-B262963BCB29}" type="pres">
      <dgm:prSet presAssocID="{9EF9A672-8ABD-4504-93C5-93D4CA70979B}" presName="quad4" presStyleLbl="node1" presStyleIdx="3" presStyleCnt="4">
        <dgm:presLayoutVars>
          <dgm:chMax val="0"/>
          <dgm:chPref val="0"/>
          <dgm:bulletEnabled val="1"/>
        </dgm:presLayoutVars>
      </dgm:prSet>
      <dgm:spPr/>
      <dgm:t>
        <a:bodyPr/>
        <a:lstStyle/>
        <a:p>
          <a:endParaRPr lang="en-US"/>
        </a:p>
      </dgm:t>
    </dgm:pt>
  </dgm:ptLst>
  <dgm:cxnLst>
    <dgm:cxn modelId="{22D764FB-B5C1-4F3C-A224-C015CE2528E8}" srcId="{9EF9A672-8ABD-4504-93C5-93D4CA70979B}" destId="{8167C512-B4BF-4352-B8A7-5700E3A098BF}" srcOrd="1" destOrd="0" parTransId="{F2A2E11D-C986-4C32-98AB-0D72212D6F3C}" sibTransId="{B5D021A2-C96A-4F40-B770-A99E4F7995D6}"/>
    <dgm:cxn modelId="{A3710233-EEB2-45E8-9751-82D1D8142CFA}" type="presOf" srcId="{9EF9A672-8ABD-4504-93C5-93D4CA70979B}" destId="{68926AAA-57A8-470A-8F98-7EBFED31E69A}" srcOrd="0" destOrd="0" presId="urn:microsoft.com/office/officeart/2005/8/layout/matrix3"/>
    <dgm:cxn modelId="{B9CA9FE6-28CF-4725-9C8C-FAB94E06A5A0}" type="presOf" srcId="{37415BC0-9E0B-4D2A-9C01-A7DAB06EF7C9}" destId="{F61C4B82-54E3-476B-B8B3-1884FA3DA1BC}" srcOrd="0" destOrd="0" presId="urn:microsoft.com/office/officeart/2005/8/layout/matrix3"/>
    <dgm:cxn modelId="{938879BE-E2F0-49BF-BC70-C1D6B461F799}" srcId="{9EF9A672-8ABD-4504-93C5-93D4CA70979B}" destId="{37415BC0-9E0B-4D2A-9C01-A7DAB06EF7C9}" srcOrd="0" destOrd="0" parTransId="{EFAEFAAE-D2DF-4402-9803-456251C31715}" sibTransId="{28688048-98C7-4775-B0E5-0822533439A6}"/>
    <dgm:cxn modelId="{0E210B5B-006D-4748-98CA-2CE437C67084}" type="presOf" srcId="{4852DABD-94F2-4D31-954F-C3A0DB44F986}" destId="{2A8CD768-70D5-4F41-97A3-ECAEF472800D}" srcOrd="0" destOrd="0" presId="urn:microsoft.com/office/officeart/2005/8/layout/matrix3"/>
    <dgm:cxn modelId="{4A5DFF05-7471-480C-B6D1-A3531A4E09C5}" type="presOf" srcId="{F090A194-6B56-4101-8BA5-03925D8D97ED}" destId="{97431BB4-33B0-44BC-9DCD-B262963BCB29}" srcOrd="0" destOrd="0" presId="urn:microsoft.com/office/officeart/2005/8/layout/matrix3"/>
    <dgm:cxn modelId="{376CDF77-26CA-4AD7-87EE-842C77E17DAE}" srcId="{9EF9A672-8ABD-4504-93C5-93D4CA70979B}" destId="{4852DABD-94F2-4D31-954F-C3A0DB44F986}" srcOrd="2" destOrd="0" parTransId="{D67C5717-7075-4BA6-BBBD-4C62460508EE}" sibTransId="{0850E667-037E-4678-862C-EEA960050C43}"/>
    <dgm:cxn modelId="{D0A67526-8578-4EA4-B7A7-ABEA4E3FF39C}" srcId="{9EF9A672-8ABD-4504-93C5-93D4CA70979B}" destId="{F090A194-6B56-4101-8BA5-03925D8D97ED}" srcOrd="3" destOrd="0" parTransId="{E2BFBBF1-3155-4151-8C9D-C051AE4BA7D4}" sibTransId="{AE2D5E1B-9816-4FFA-9BBA-BAB119CA0885}"/>
    <dgm:cxn modelId="{FAA47494-5F08-4858-BFD4-3859A7BCFE24}" type="presOf" srcId="{8167C512-B4BF-4352-B8A7-5700E3A098BF}" destId="{EE14464B-3261-46CB-B5BB-233170585F40}" srcOrd="0" destOrd="0" presId="urn:microsoft.com/office/officeart/2005/8/layout/matrix3"/>
    <dgm:cxn modelId="{05A59569-ED6D-45FE-9838-10CD29059428}" type="presParOf" srcId="{68926AAA-57A8-470A-8F98-7EBFED31E69A}" destId="{E1CA7140-F182-4895-B350-7BBCB2DD19C1}" srcOrd="0" destOrd="0" presId="urn:microsoft.com/office/officeart/2005/8/layout/matrix3"/>
    <dgm:cxn modelId="{8C3A1767-ABAC-4B92-B6F1-B3FCC9534FEF}" type="presParOf" srcId="{68926AAA-57A8-470A-8F98-7EBFED31E69A}" destId="{F61C4B82-54E3-476B-B8B3-1884FA3DA1BC}" srcOrd="1" destOrd="0" presId="urn:microsoft.com/office/officeart/2005/8/layout/matrix3"/>
    <dgm:cxn modelId="{0DC9698E-4822-4B0D-B419-77EDC8F4E00F}" type="presParOf" srcId="{68926AAA-57A8-470A-8F98-7EBFED31E69A}" destId="{EE14464B-3261-46CB-B5BB-233170585F40}" srcOrd="2" destOrd="0" presId="urn:microsoft.com/office/officeart/2005/8/layout/matrix3"/>
    <dgm:cxn modelId="{60132DC1-2303-4FA9-992B-A02AD68A15AF}" type="presParOf" srcId="{68926AAA-57A8-470A-8F98-7EBFED31E69A}" destId="{2A8CD768-70D5-4F41-97A3-ECAEF472800D}" srcOrd="3" destOrd="0" presId="urn:microsoft.com/office/officeart/2005/8/layout/matrix3"/>
    <dgm:cxn modelId="{FC5CD512-5597-4599-A6B4-10BA0922616D}" type="presParOf" srcId="{68926AAA-57A8-470A-8F98-7EBFED31E69A}" destId="{97431BB4-33B0-44BC-9DCD-B262963BCB2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94373-1324-425C-9033-5D30B20D1F4F}">
      <dsp:nvSpPr>
        <dsp:cNvPr id="0" name=""/>
        <dsp:cNvSpPr/>
      </dsp:nvSpPr>
      <dsp:spPr>
        <a:xfrm>
          <a:off x="1365500" y="1004"/>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New Infections</a:t>
          </a:r>
        </a:p>
      </dsp:txBody>
      <dsp:txXfrm>
        <a:off x="1375975" y="11479"/>
        <a:ext cx="1286649" cy="336683"/>
      </dsp:txXfrm>
    </dsp:sp>
    <dsp:sp modelId="{447D0B9E-2494-4DAA-84D5-4946802177A8}">
      <dsp:nvSpPr>
        <dsp:cNvPr id="0" name=""/>
        <dsp:cNvSpPr/>
      </dsp:nvSpPr>
      <dsp:spPr>
        <a:xfrm rot="5400000">
          <a:off x="1952243" y="367579"/>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380990"/>
        <a:ext cx="96561" cy="93878"/>
      </dsp:txXfrm>
    </dsp:sp>
    <dsp:sp modelId="{1A0B578D-E02A-4CC7-979B-814B5BC31B2D}">
      <dsp:nvSpPr>
        <dsp:cNvPr id="0" name=""/>
        <dsp:cNvSpPr/>
      </dsp:nvSpPr>
      <dsp:spPr>
        <a:xfrm>
          <a:off x="1365500" y="537455"/>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&gt;500</a:t>
          </a:r>
        </a:p>
      </dsp:txBody>
      <dsp:txXfrm>
        <a:off x="1375975" y="547930"/>
        <a:ext cx="1286649" cy="336683"/>
      </dsp:txXfrm>
    </dsp:sp>
    <dsp:sp modelId="{C7D05ACD-2FB6-4B39-B6C8-53475A350A4A}">
      <dsp:nvSpPr>
        <dsp:cNvPr id="0" name=""/>
        <dsp:cNvSpPr/>
      </dsp:nvSpPr>
      <dsp:spPr>
        <a:xfrm rot="5400000">
          <a:off x="1952243" y="904030"/>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917441"/>
        <a:ext cx="96561" cy="93878"/>
      </dsp:txXfrm>
    </dsp:sp>
    <dsp:sp modelId="{B1D50B3A-6D3E-46E9-8BBC-5B86CA3A910A}">
      <dsp:nvSpPr>
        <dsp:cNvPr id="0" name=""/>
        <dsp:cNvSpPr/>
      </dsp:nvSpPr>
      <dsp:spPr>
        <a:xfrm>
          <a:off x="1365500" y="1073906"/>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350-499</a:t>
          </a:r>
        </a:p>
      </dsp:txBody>
      <dsp:txXfrm>
        <a:off x="1375975" y="1084381"/>
        <a:ext cx="1286649" cy="336683"/>
      </dsp:txXfrm>
    </dsp:sp>
    <dsp:sp modelId="{A44BAB42-14C2-4A6C-A995-BDC4C4FD286B}">
      <dsp:nvSpPr>
        <dsp:cNvPr id="0" name=""/>
        <dsp:cNvSpPr/>
      </dsp:nvSpPr>
      <dsp:spPr>
        <a:xfrm rot="5400000">
          <a:off x="1952243" y="1440481"/>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1453892"/>
        <a:ext cx="96561" cy="93878"/>
      </dsp:txXfrm>
    </dsp:sp>
    <dsp:sp modelId="{115CF154-40CC-4310-8B35-C21CD753ACD7}">
      <dsp:nvSpPr>
        <dsp:cNvPr id="0" name=""/>
        <dsp:cNvSpPr/>
      </dsp:nvSpPr>
      <dsp:spPr>
        <a:xfrm>
          <a:off x="1365500" y="1610357"/>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250-349</a:t>
          </a:r>
        </a:p>
      </dsp:txBody>
      <dsp:txXfrm>
        <a:off x="1375975" y="1620832"/>
        <a:ext cx="1286649" cy="336683"/>
      </dsp:txXfrm>
    </dsp:sp>
    <dsp:sp modelId="{453162A8-D69F-4503-8332-A0C392F669E9}">
      <dsp:nvSpPr>
        <dsp:cNvPr id="0" name=""/>
        <dsp:cNvSpPr/>
      </dsp:nvSpPr>
      <dsp:spPr>
        <a:xfrm rot="5400000">
          <a:off x="1952243" y="1976932"/>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1990343"/>
        <a:ext cx="96561" cy="93878"/>
      </dsp:txXfrm>
    </dsp:sp>
    <dsp:sp modelId="{C879DA07-FF3C-4ACC-BAD2-464C78A69AA6}">
      <dsp:nvSpPr>
        <dsp:cNvPr id="0" name=""/>
        <dsp:cNvSpPr/>
      </dsp:nvSpPr>
      <dsp:spPr>
        <a:xfrm>
          <a:off x="1365500" y="2146808"/>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200-249</a:t>
          </a:r>
        </a:p>
      </dsp:txBody>
      <dsp:txXfrm>
        <a:off x="1375975" y="2157283"/>
        <a:ext cx="1286649" cy="336683"/>
      </dsp:txXfrm>
    </dsp:sp>
    <dsp:sp modelId="{F77B5727-C0FA-46D4-B663-02227F2FDBF9}">
      <dsp:nvSpPr>
        <dsp:cNvPr id="0" name=""/>
        <dsp:cNvSpPr/>
      </dsp:nvSpPr>
      <dsp:spPr>
        <a:xfrm rot="5400000">
          <a:off x="1952243" y="2513383"/>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2526794"/>
        <a:ext cx="96561" cy="93878"/>
      </dsp:txXfrm>
    </dsp:sp>
    <dsp:sp modelId="{C744544B-0F19-41D9-8EA4-7CE41E6F5BD9}">
      <dsp:nvSpPr>
        <dsp:cNvPr id="0" name=""/>
        <dsp:cNvSpPr/>
      </dsp:nvSpPr>
      <dsp:spPr>
        <a:xfrm>
          <a:off x="1365500" y="2683259"/>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100-199</a:t>
          </a:r>
        </a:p>
      </dsp:txBody>
      <dsp:txXfrm>
        <a:off x="1375975" y="2693734"/>
        <a:ext cx="1286649" cy="336683"/>
      </dsp:txXfrm>
    </dsp:sp>
    <dsp:sp modelId="{0A9E5038-9CFB-4F6B-85BC-8906A2769916}">
      <dsp:nvSpPr>
        <dsp:cNvPr id="0" name=""/>
        <dsp:cNvSpPr/>
      </dsp:nvSpPr>
      <dsp:spPr>
        <a:xfrm rot="5400000">
          <a:off x="1952243" y="3049834"/>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3063245"/>
        <a:ext cx="96561" cy="93878"/>
      </dsp:txXfrm>
    </dsp:sp>
    <dsp:sp modelId="{798026F3-971E-4AC1-B458-C6F646BE2C5F}">
      <dsp:nvSpPr>
        <dsp:cNvPr id="0" name=""/>
        <dsp:cNvSpPr/>
      </dsp:nvSpPr>
      <dsp:spPr>
        <a:xfrm>
          <a:off x="1365500" y="3219710"/>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50-99</a:t>
          </a:r>
        </a:p>
      </dsp:txBody>
      <dsp:txXfrm>
        <a:off x="1375975" y="3230185"/>
        <a:ext cx="1286649" cy="336683"/>
      </dsp:txXfrm>
    </dsp:sp>
    <dsp:sp modelId="{90E37EA7-5B19-475A-A160-73067091B890}">
      <dsp:nvSpPr>
        <dsp:cNvPr id="0" name=""/>
        <dsp:cNvSpPr/>
      </dsp:nvSpPr>
      <dsp:spPr>
        <a:xfrm rot="5400000">
          <a:off x="1952243" y="3586285"/>
          <a:ext cx="134112" cy="160935"/>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5400000">
        <a:off x="1971019" y="3599696"/>
        <a:ext cx="96561" cy="93878"/>
      </dsp:txXfrm>
    </dsp:sp>
    <dsp:sp modelId="{763743A7-DCF5-4EFB-A1CE-472F8806A117}">
      <dsp:nvSpPr>
        <dsp:cNvPr id="0" name=""/>
        <dsp:cNvSpPr/>
      </dsp:nvSpPr>
      <dsp:spPr>
        <a:xfrm>
          <a:off x="1365500" y="3756161"/>
          <a:ext cx="1307599" cy="357633"/>
        </a:xfrm>
        <a:prstGeom prst="roundRect">
          <a:avLst>
            <a:gd name="adj" fmla="val 10000"/>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solidFill>
            </a:rPr>
            <a:t>&lt;50</a:t>
          </a:r>
        </a:p>
      </dsp:txBody>
      <dsp:txXfrm>
        <a:off x="1375975" y="3766636"/>
        <a:ext cx="1286649" cy="3366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5830C-B561-483D-9A49-54F245D4E54B}" type="datetimeFigureOut">
              <a:rPr lang="en-US" smtClean="0"/>
              <a:t>9/28/2019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35FDE-06DC-439E-A224-B44F2734F58C}" type="slidenum">
              <a:rPr lang="en-US" smtClean="0"/>
              <a:t>‹#›</a:t>
            </a:fld>
            <a:endParaRPr lang="en-US"/>
          </a:p>
        </p:txBody>
      </p:sp>
    </p:spTree>
    <p:extLst>
      <p:ext uri="{BB962C8B-B14F-4D97-AF65-F5344CB8AC3E}">
        <p14:creationId xmlns:p14="http://schemas.microsoft.com/office/powerpoint/2010/main" val="204898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035FDE-06DC-439E-A224-B44F2734F58C}" type="slidenum">
              <a:rPr lang="en-US" smtClean="0"/>
              <a:t>1</a:t>
            </a:fld>
            <a:endParaRPr lang="en-US"/>
          </a:p>
        </p:txBody>
      </p:sp>
    </p:spTree>
    <p:extLst>
      <p:ext uri="{BB962C8B-B14F-4D97-AF65-F5344CB8AC3E}">
        <p14:creationId xmlns:p14="http://schemas.microsoft.com/office/powerpoint/2010/main" val="892974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parameter in the transmission equation</a:t>
            </a:r>
            <a:r>
              <a:rPr lang="en-US" baseline="0" dirty="0"/>
              <a:t> we have studies that define the range of values. When we fit the model to the historical epidemic, we search for the exact parameter values within these ranges that produce the best fit.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15</a:t>
            </a:fld>
            <a:endParaRPr lang="en-US"/>
          </a:p>
        </p:txBody>
      </p:sp>
    </p:spTree>
    <p:extLst>
      <p:ext uri="{BB962C8B-B14F-4D97-AF65-F5344CB8AC3E}">
        <p14:creationId xmlns:p14="http://schemas.microsoft.com/office/powerpoint/2010/main" val="1472322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someone is newly infected, they are followed</a:t>
            </a:r>
            <a:r>
              <a:rPr lang="en-US" baseline="0" dirty="0"/>
              <a:t> in the model by CD4 count. New infections usually start with high CD4 counts, &gt;500 or 350-500. Each year several transitions are possible. A person could remain in the same CD4 category, they could die from a non-AIDS cause (not shown), they could die from AIDS, they could decline to a lower CD4 category, or they could get on ART.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17</a:t>
            </a:fld>
            <a:endParaRPr lang="en-US"/>
          </a:p>
        </p:txBody>
      </p:sp>
    </p:spTree>
    <p:extLst>
      <p:ext uri="{BB962C8B-B14F-4D97-AF65-F5344CB8AC3E}">
        <p14:creationId xmlns:p14="http://schemas.microsoft.com/office/powerpoint/2010/main" val="1782609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Interventions may be broad</a:t>
            </a:r>
            <a:r>
              <a:rPr lang="en-US" baseline="0" dirty="0"/>
              <a:t>ly classified into these three categories.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18</a:t>
            </a:fld>
            <a:endParaRPr lang="en-US"/>
          </a:p>
        </p:txBody>
      </p:sp>
    </p:spTree>
    <p:extLst>
      <p:ext uri="{BB962C8B-B14F-4D97-AF65-F5344CB8AC3E}">
        <p14:creationId xmlns:p14="http://schemas.microsoft.com/office/powerpoint/2010/main" val="3490265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bio-medical interventions we</a:t>
            </a:r>
            <a:r>
              <a:rPr lang="en-US" baseline="0" dirty="0"/>
              <a:t> have scientific studies that measure the effectiveness.</a:t>
            </a:r>
          </a:p>
          <a:p>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19</a:t>
            </a:fld>
            <a:endParaRPr lang="en-US"/>
          </a:p>
        </p:txBody>
      </p:sp>
    </p:spTree>
    <p:extLst>
      <p:ext uri="{BB962C8B-B14F-4D97-AF65-F5344CB8AC3E}">
        <p14:creationId xmlns:p14="http://schemas.microsoft.com/office/powerpoint/2010/main" val="866474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studies that inform the Impact Matrix are of various</a:t>
            </a:r>
            <a:r>
              <a:rPr lang="en-US" baseline="0" dirty="0"/>
              <a:t> types and come from all regions,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22</a:t>
            </a:fld>
            <a:endParaRPr lang="en-US"/>
          </a:p>
        </p:txBody>
      </p:sp>
    </p:spTree>
    <p:extLst>
      <p:ext uri="{BB962C8B-B14F-4D97-AF65-F5344CB8AC3E}">
        <p14:creationId xmlns:p14="http://schemas.microsoft.com/office/powerpoint/2010/main" val="2888005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estimate the impact</a:t>
            </a:r>
            <a:r>
              <a:rPr lang="en-US" baseline="0" dirty="0"/>
              <a:t> of changes in coverage of behavior change interventions, we use the Impact Matrix, which is a summary of the impact literature findings. The figures shown are the median impact for each intervention. The numbers in parenthesis are the number of studies. </a:t>
            </a:r>
          </a:p>
          <a:p>
            <a:r>
              <a:rPr lang="en-US" baseline="0" dirty="0"/>
              <a:t>The Impact Matrix is a unique feature to Goals. Most simulation models would just directly enter condom use and number of partners. In Goals we calculate changes in these behaviors from increased coverage of behavior change interventions because that allows us to cost the interventions and link expenditure to impact. </a:t>
            </a:r>
            <a:endParaRPr lang="en-US" dirty="0"/>
          </a:p>
        </p:txBody>
      </p:sp>
      <p:sp>
        <p:nvSpPr>
          <p:cNvPr id="4" name="Slide Number Placeholder 3"/>
          <p:cNvSpPr>
            <a:spLocks noGrp="1"/>
          </p:cNvSpPr>
          <p:nvPr>
            <p:ph type="sldNum" sz="quarter" idx="10"/>
          </p:nvPr>
        </p:nvSpPr>
        <p:spPr/>
        <p:txBody>
          <a:bodyPr/>
          <a:lstStyle/>
          <a:p>
            <a:fld id="{98B04C2A-AA33-434E-8D7B-E89DCAF44386}" type="slidenum">
              <a:rPr lang="en-US" smtClean="0"/>
              <a:pPr/>
              <a:t>24</a:t>
            </a:fld>
            <a:endParaRPr lang="en-US"/>
          </a:p>
        </p:txBody>
      </p:sp>
    </p:spTree>
    <p:extLst>
      <p:ext uri="{BB962C8B-B14F-4D97-AF65-F5344CB8AC3E}">
        <p14:creationId xmlns:p14="http://schemas.microsoft.com/office/powerpoint/2010/main" val="1496499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a:t>
            </a:r>
            <a:r>
              <a:rPr lang="en-US" baseline="0" dirty="0"/>
              <a:t> of the full matrix which considers condoms use, number of partners, age at first sex, and unsafe injection.</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25</a:t>
            </a:fld>
            <a:endParaRPr lang="en-US"/>
          </a:p>
        </p:txBody>
      </p:sp>
    </p:spTree>
    <p:extLst>
      <p:ext uri="{BB962C8B-B14F-4D97-AF65-F5344CB8AC3E}">
        <p14:creationId xmlns:p14="http://schemas.microsoft.com/office/powerpoint/2010/main" val="4047369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costs are available from a variety of source, but it</a:t>
            </a:r>
            <a:r>
              <a:rPr lang="en-US" baseline="0" dirty="0"/>
              <a:t> is surprising how many countries have very little unit cost data.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26</a:t>
            </a:fld>
            <a:endParaRPr lang="en-US"/>
          </a:p>
        </p:txBody>
      </p:sp>
    </p:spTree>
    <p:extLst>
      <p:ext uri="{BB962C8B-B14F-4D97-AF65-F5344CB8AC3E}">
        <p14:creationId xmlns:p14="http://schemas.microsoft.com/office/powerpoint/2010/main" val="135408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support interventions are costs as a percentage add-on to the direct</a:t>
            </a:r>
            <a:r>
              <a:rPr lang="en-US" baseline="0" dirty="0"/>
              <a:t> interventions costs.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28</a:t>
            </a:fld>
            <a:endParaRPr lang="en-US"/>
          </a:p>
        </p:txBody>
      </p:sp>
    </p:spTree>
    <p:extLst>
      <p:ext uri="{BB962C8B-B14F-4D97-AF65-F5344CB8AC3E}">
        <p14:creationId xmlns:p14="http://schemas.microsoft.com/office/powerpoint/2010/main" val="102851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NASA we have some idea</a:t>
            </a:r>
            <a:r>
              <a:rPr lang="en-US" baseline="0" dirty="0"/>
              <a:t> of how much is spent on these components. Current expenditure may not be ideal, however.</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29</a:t>
            </a:fld>
            <a:endParaRPr lang="en-US"/>
          </a:p>
        </p:txBody>
      </p:sp>
    </p:spTree>
    <p:extLst>
      <p:ext uri="{BB962C8B-B14F-4D97-AF65-F5344CB8AC3E}">
        <p14:creationId xmlns:p14="http://schemas.microsoft.com/office/powerpoint/2010/main" val="89739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divides</a:t>
            </a:r>
            <a:r>
              <a:rPr lang="en-US" baseline="0" dirty="0"/>
              <a:t> the population into risk groups and uses information about the behavior of each group to estimate transmission. Two types of interventions can affect transmission. The bio-medical interventions (condoms, </a:t>
            </a:r>
            <a:r>
              <a:rPr lang="en-US" baseline="0" dirty="0" err="1"/>
              <a:t>PrEP</a:t>
            </a:r>
            <a:r>
              <a:rPr lang="en-US" baseline="0" dirty="0"/>
              <a:t>, MC, ART) directly affect the probability of transmission per act. The behavior change interventions affect the behaviors that lead to risk.</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4</a:t>
            </a:fld>
            <a:endParaRPr lang="en-US"/>
          </a:p>
        </p:txBody>
      </p:sp>
    </p:spTree>
    <p:extLst>
      <p:ext uri="{BB962C8B-B14F-4D97-AF65-F5344CB8AC3E}">
        <p14:creationId xmlns:p14="http://schemas.microsoft.com/office/powerpoint/2010/main" val="232406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output indicators. </a:t>
            </a:r>
          </a:p>
        </p:txBody>
      </p:sp>
      <p:sp>
        <p:nvSpPr>
          <p:cNvPr id="4" name="Slide Number Placeholder 3"/>
          <p:cNvSpPr>
            <a:spLocks noGrp="1"/>
          </p:cNvSpPr>
          <p:nvPr>
            <p:ph type="sldNum" sz="quarter" idx="10"/>
          </p:nvPr>
        </p:nvSpPr>
        <p:spPr/>
        <p:txBody>
          <a:bodyPr/>
          <a:lstStyle/>
          <a:p>
            <a:fld id="{70035FDE-06DC-439E-A224-B44F2734F58C}" type="slidenum">
              <a:rPr lang="en-US" smtClean="0"/>
              <a:t>30</a:t>
            </a:fld>
            <a:endParaRPr lang="en-US"/>
          </a:p>
        </p:txBody>
      </p:sp>
    </p:spTree>
    <p:extLst>
      <p:ext uri="{BB962C8B-B14F-4D97-AF65-F5344CB8AC3E}">
        <p14:creationId xmlns:p14="http://schemas.microsoft.com/office/powerpoint/2010/main" val="231580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divides</a:t>
            </a:r>
            <a:r>
              <a:rPr lang="en-US" baseline="0" dirty="0"/>
              <a:t> the population into risk groups and uses information about the behavior of each group to estimate transmission. Two types of interventions can affect transmission. The bio-medical interventions (condoms, </a:t>
            </a:r>
            <a:r>
              <a:rPr lang="en-US" baseline="0" dirty="0" err="1"/>
              <a:t>PrEP</a:t>
            </a:r>
            <a:r>
              <a:rPr lang="en-US" baseline="0" dirty="0"/>
              <a:t>, MC, ART) directly affect the probability of transmission per act. The behavior change interventions affect the behaviors that lead to risk.</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5</a:t>
            </a:fld>
            <a:endParaRPr lang="en-US"/>
          </a:p>
        </p:txBody>
      </p:sp>
    </p:spTree>
    <p:extLst>
      <p:ext uri="{BB962C8B-B14F-4D97-AF65-F5344CB8AC3E}">
        <p14:creationId xmlns:p14="http://schemas.microsoft.com/office/powerpoint/2010/main" val="3844230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divides</a:t>
            </a:r>
            <a:r>
              <a:rPr lang="en-US" baseline="0" dirty="0"/>
              <a:t> the population into risk groups and uses information about the behavior of each group to estimate transmission. Two types of interventions can affect transmission. The bio-medical interventions (condoms, </a:t>
            </a:r>
            <a:r>
              <a:rPr lang="en-US" baseline="0" dirty="0" err="1"/>
              <a:t>PrEP</a:t>
            </a:r>
            <a:r>
              <a:rPr lang="en-US" baseline="0" dirty="0"/>
              <a:t>, MC, ART) directly affect the probability of transmission per act. The behavior change interventions affect the behaviors that lead to risk.</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6</a:t>
            </a:fld>
            <a:endParaRPr lang="en-US"/>
          </a:p>
        </p:txBody>
      </p:sp>
    </p:spTree>
    <p:extLst>
      <p:ext uri="{BB962C8B-B14F-4D97-AF65-F5344CB8AC3E}">
        <p14:creationId xmlns:p14="http://schemas.microsoft.com/office/powerpoint/2010/main" val="412937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5"/>
          </p:nvPr>
        </p:nvSpPr>
        <p:spPr>
          <a:noFill/>
        </p:spPr>
        <p:txBody>
          <a:bodyPr/>
          <a:lstStyle/>
          <a:p>
            <a:fld id="{50EB33F6-4F0D-48BA-8ED5-165691095DC1}" type="slidenum">
              <a:rPr lang="en-US"/>
              <a:pPr/>
              <a:t>7</a:t>
            </a:fld>
            <a:endParaRPr lang="en-US"/>
          </a:p>
        </p:txBody>
      </p:sp>
      <p:sp>
        <p:nvSpPr>
          <p:cNvPr id="22531" name="Rectangle 2"/>
          <p:cNvSpPr>
            <a:spLocks noGrp="1" noRot="1" noChangeAspect="1" noChangeArrowheads="1" noTextEdit="1"/>
          </p:cNvSpPr>
          <p:nvPr>
            <p:ph type="sldImg"/>
          </p:nvPr>
        </p:nvSpPr>
        <p:spPr>
          <a:xfrm>
            <a:off x="411163" y="682625"/>
            <a:ext cx="6037262" cy="3397250"/>
          </a:xfrm>
          <a:ln/>
        </p:spPr>
      </p:sp>
      <p:sp>
        <p:nvSpPr>
          <p:cNvPr id="22532" name="Rectangle 3"/>
          <p:cNvSpPr>
            <a:spLocks noGrp="1" noChangeArrowheads="1"/>
          </p:cNvSpPr>
          <p:nvPr>
            <p:ph type="body" idx="1"/>
          </p:nvPr>
        </p:nvSpPr>
        <p:spPr>
          <a:xfrm>
            <a:off x="913772" y="4307505"/>
            <a:ext cx="5030456" cy="4156363"/>
          </a:xfrm>
          <a:noFill/>
          <a:ln/>
        </p:spPr>
        <p:txBody>
          <a:bodyPr lIns="91201" tIns="45601" rIns="91201" bIns="45601"/>
          <a:lstStyle/>
          <a:p>
            <a:pPr>
              <a:spcBef>
                <a:spcPct val="0"/>
              </a:spcBef>
            </a:pPr>
            <a:r>
              <a:rPr lang="en-US" sz="2300" dirty="0"/>
              <a:t>There are many</a:t>
            </a:r>
            <a:r>
              <a:rPr lang="en-US" sz="2300" baseline="0" dirty="0"/>
              <a:t> other modules in Spectrum that can be used, as appropriate for each application. All of these modules are linked, so that they influence each other. </a:t>
            </a:r>
            <a:endParaRPr lang="en-US" sz="2300" dirty="0"/>
          </a:p>
        </p:txBody>
      </p:sp>
    </p:spTree>
    <p:extLst>
      <p:ext uri="{BB962C8B-B14F-4D97-AF65-F5344CB8AC3E}">
        <p14:creationId xmlns:p14="http://schemas.microsoft.com/office/powerpoint/2010/main" val="68559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preparing an HIV estimate the pattern of prevalence and incidence is generated by EPP. In a Goals application we use Goals to generate the incidence rather than EPP. Once Goals has calculated incidence, the rest of the calculations are the same as with the national estimate.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8</a:t>
            </a:fld>
            <a:endParaRPr lang="en-US"/>
          </a:p>
        </p:txBody>
      </p:sp>
    </p:spTree>
    <p:extLst>
      <p:ext uri="{BB962C8B-B14F-4D97-AF65-F5344CB8AC3E}">
        <p14:creationId xmlns:p14="http://schemas.microsoft.com/office/powerpoint/2010/main" val="4754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a:t>
            </a:r>
            <a:r>
              <a:rPr lang="en-US" baseline="0" dirty="0"/>
              <a:t> the data needed to implement Goals.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12</a:t>
            </a:fld>
            <a:endParaRPr lang="en-US"/>
          </a:p>
        </p:txBody>
      </p:sp>
    </p:spTree>
    <p:extLst>
      <p:ext uri="{BB962C8B-B14F-4D97-AF65-F5344CB8AC3E}">
        <p14:creationId xmlns:p14="http://schemas.microsoft.com/office/powerpoint/2010/main" val="165355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factors that determine the risk</a:t>
            </a:r>
            <a:r>
              <a:rPr lang="en-US" baseline="0" dirty="0"/>
              <a:t> of transmission can be categorized as characteristics of the infected partner, the susceptible partner and the partnership.</a:t>
            </a:r>
          </a:p>
          <a:p>
            <a:endParaRPr lang="en-US" baseline="0" dirty="0"/>
          </a:p>
        </p:txBody>
      </p:sp>
      <p:sp>
        <p:nvSpPr>
          <p:cNvPr id="4" name="Slide Number Placeholder 3"/>
          <p:cNvSpPr>
            <a:spLocks noGrp="1"/>
          </p:cNvSpPr>
          <p:nvPr>
            <p:ph type="sldNum" sz="quarter" idx="10"/>
          </p:nvPr>
        </p:nvSpPr>
        <p:spPr/>
        <p:txBody>
          <a:bodyPr/>
          <a:lstStyle/>
          <a:p>
            <a:fld id="{70035FDE-06DC-439E-A224-B44F2734F58C}" type="slidenum">
              <a:rPr lang="en-US" smtClean="0"/>
              <a:t>13</a:t>
            </a:fld>
            <a:endParaRPr lang="en-US"/>
          </a:p>
        </p:txBody>
      </p:sp>
    </p:spTree>
    <p:extLst>
      <p:ext uri="{BB962C8B-B14F-4D97-AF65-F5344CB8AC3E}">
        <p14:creationId xmlns:p14="http://schemas.microsoft.com/office/powerpoint/2010/main" val="7586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the full transmission equation. It expands on the one we saw earlier by adding the effect on the probability of transmission per act (r) of these other factors. </a:t>
            </a:r>
            <a:endParaRPr lang="en-US" dirty="0"/>
          </a:p>
        </p:txBody>
      </p:sp>
      <p:sp>
        <p:nvSpPr>
          <p:cNvPr id="4" name="Slide Number Placeholder 3"/>
          <p:cNvSpPr>
            <a:spLocks noGrp="1"/>
          </p:cNvSpPr>
          <p:nvPr>
            <p:ph type="sldNum" sz="quarter" idx="10"/>
          </p:nvPr>
        </p:nvSpPr>
        <p:spPr/>
        <p:txBody>
          <a:bodyPr/>
          <a:lstStyle/>
          <a:p>
            <a:fld id="{70035FDE-06DC-439E-A224-B44F2734F58C}" type="slidenum">
              <a:rPr lang="en-US" smtClean="0"/>
              <a:t>14</a:t>
            </a:fld>
            <a:endParaRPr lang="en-US"/>
          </a:p>
        </p:txBody>
      </p:sp>
    </p:spTree>
    <p:extLst>
      <p:ext uri="{BB962C8B-B14F-4D97-AF65-F5344CB8AC3E}">
        <p14:creationId xmlns:p14="http://schemas.microsoft.com/office/powerpoint/2010/main" val="158194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3013A-B093-4A1D-ADF9-EF295D9618A6}" type="datetime1">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9DF98E-4D2A-444D-BA57-8B73A69D76DA}" type="datetime1">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8A3C5-3B52-4D2F-8CF0-C646A67C1DE1}" type="datetime1">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DA0DF-6403-4046-B7E5-763AB4600B7C}" type="datetime1">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424D01-A0C3-4D6B-B7F1-1BEB5BEDB580}" type="datetime1">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5B2C4-832D-45B6-9BAA-FF73605BC61F}" type="datetime1">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96EA6-C791-4E21-8912-72B034076C56}" type="datetime1">
              <a:rPr lang="en-US" smtClean="0"/>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5676E-4F64-4E53-9B4D-D91EC873DEE7}" type="datetime1">
              <a:rPr lang="en-US" smtClean="0"/>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93EBE-5800-4EB8-A1C3-11F793B862B8}" type="datetime1">
              <a:rPr lang="en-US" smtClean="0"/>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4459E1-E749-482B-AEC3-36465D03C7E2}" type="datetime1">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3F6DBA-BE96-411E-9DE2-68E309A7C9FE}" type="datetime1">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43F96-7D2B-4413-9DB1-87F80A40C45A}" type="datetime1">
              <a:rPr lang="en-US" smtClean="0"/>
              <a:t>9/28/2019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21562" y="6292029"/>
            <a:ext cx="1077230" cy="42944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12"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diagramQuickStyle" Target="../diagrams/quickStyle6.xml"/><Relationship Id="rId11" Type="http://schemas.openxmlformats.org/officeDocument/2006/relationships/oleObject" Target="../embeddings/oleObject4.bin"/><Relationship Id="rId5" Type="http://schemas.openxmlformats.org/officeDocument/2006/relationships/diagramLayout" Target="../diagrams/layout6.xml"/><Relationship Id="rId10" Type="http://schemas.openxmlformats.org/officeDocument/2006/relationships/image" Target="../media/image14.png"/><Relationship Id="rId4" Type="http://schemas.openxmlformats.org/officeDocument/2006/relationships/diagramData" Target="../diagrams/data6.xml"/><Relationship Id="rId9"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17" Type="http://schemas.openxmlformats.org/officeDocument/2006/relationships/tags" Target="../tags/tag117.xml"/><Relationship Id="rId299" Type="http://schemas.openxmlformats.org/officeDocument/2006/relationships/tags" Target="../tags/tag299.xml"/><Relationship Id="rId21" Type="http://schemas.openxmlformats.org/officeDocument/2006/relationships/tags" Target="../tags/tag21.xml"/><Relationship Id="rId63" Type="http://schemas.openxmlformats.org/officeDocument/2006/relationships/tags" Target="../tags/tag63.xml"/><Relationship Id="rId159" Type="http://schemas.openxmlformats.org/officeDocument/2006/relationships/tags" Target="../tags/tag159.xml"/><Relationship Id="rId324" Type="http://schemas.openxmlformats.org/officeDocument/2006/relationships/tags" Target="../tags/tag324.xml"/><Relationship Id="rId366" Type="http://schemas.openxmlformats.org/officeDocument/2006/relationships/tags" Target="../tags/tag366.xml"/><Relationship Id="rId170" Type="http://schemas.openxmlformats.org/officeDocument/2006/relationships/tags" Target="../tags/tag170.xml"/><Relationship Id="rId226" Type="http://schemas.openxmlformats.org/officeDocument/2006/relationships/tags" Target="../tags/tag226.xml"/><Relationship Id="rId268" Type="http://schemas.openxmlformats.org/officeDocument/2006/relationships/tags" Target="../tags/tag268.xml"/><Relationship Id="rId32" Type="http://schemas.openxmlformats.org/officeDocument/2006/relationships/tags" Target="../tags/tag32.xml"/><Relationship Id="rId74" Type="http://schemas.openxmlformats.org/officeDocument/2006/relationships/tags" Target="../tags/tag74.xml"/><Relationship Id="rId128" Type="http://schemas.openxmlformats.org/officeDocument/2006/relationships/tags" Target="../tags/tag128.xml"/><Relationship Id="rId335" Type="http://schemas.openxmlformats.org/officeDocument/2006/relationships/tags" Target="../tags/tag335.xml"/><Relationship Id="rId377" Type="http://schemas.openxmlformats.org/officeDocument/2006/relationships/tags" Target="../tags/tag377.xml"/><Relationship Id="rId5" Type="http://schemas.openxmlformats.org/officeDocument/2006/relationships/tags" Target="../tags/tag5.xml"/><Relationship Id="rId181" Type="http://schemas.openxmlformats.org/officeDocument/2006/relationships/tags" Target="../tags/tag181.xml"/><Relationship Id="rId237" Type="http://schemas.openxmlformats.org/officeDocument/2006/relationships/tags" Target="../tags/tag237.xml"/><Relationship Id="rId279" Type="http://schemas.openxmlformats.org/officeDocument/2006/relationships/tags" Target="../tags/tag279.xml"/><Relationship Id="rId43" Type="http://schemas.openxmlformats.org/officeDocument/2006/relationships/tags" Target="../tags/tag43.xml"/><Relationship Id="rId139" Type="http://schemas.openxmlformats.org/officeDocument/2006/relationships/tags" Target="../tags/tag139.xml"/><Relationship Id="rId290" Type="http://schemas.openxmlformats.org/officeDocument/2006/relationships/tags" Target="../tags/tag290.xml"/><Relationship Id="rId304" Type="http://schemas.openxmlformats.org/officeDocument/2006/relationships/tags" Target="../tags/tag304.xml"/><Relationship Id="rId346" Type="http://schemas.openxmlformats.org/officeDocument/2006/relationships/tags" Target="../tags/tag346.xml"/><Relationship Id="rId85" Type="http://schemas.openxmlformats.org/officeDocument/2006/relationships/tags" Target="../tags/tag85.xml"/><Relationship Id="rId150" Type="http://schemas.openxmlformats.org/officeDocument/2006/relationships/tags" Target="../tags/tag150.xml"/><Relationship Id="rId192" Type="http://schemas.openxmlformats.org/officeDocument/2006/relationships/tags" Target="../tags/tag192.xml"/><Relationship Id="rId206" Type="http://schemas.openxmlformats.org/officeDocument/2006/relationships/tags" Target="../tags/tag206.xml"/><Relationship Id="rId248" Type="http://schemas.openxmlformats.org/officeDocument/2006/relationships/tags" Target="../tags/tag248.xml"/><Relationship Id="rId12" Type="http://schemas.openxmlformats.org/officeDocument/2006/relationships/tags" Target="../tags/tag12.xml"/><Relationship Id="rId108" Type="http://schemas.openxmlformats.org/officeDocument/2006/relationships/tags" Target="../tags/tag108.xml"/><Relationship Id="rId315" Type="http://schemas.openxmlformats.org/officeDocument/2006/relationships/tags" Target="../tags/tag315.xml"/><Relationship Id="rId357" Type="http://schemas.openxmlformats.org/officeDocument/2006/relationships/tags" Target="../tags/tag357.xml"/><Relationship Id="rId54" Type="http://schemas.openxmlformats.org/officeDocument/2006/relationships/tags" Target="../tags/tag54.xml"/><Relationship Id="rId96" Type="http://schemas.openxmlformats.org/officeDocument/2006/relationships/tags" Target="../tags/tag96.xml"/><Relationship Id="rId161" Type="http://schemas.openxmlformats.org/officeDocument/2006/relationships/tags" Target="../tags/tag161.xml"/><Relationship Id="rId217" Type="http://schemas.openxmlformats.org/officeDocument/2006/relationships/tags" Target="../tags/tag217.xml"/><Relationship Id="rId259" Type="http://schemas.openxmlformats.org/officeDocument/2006/relationships/tags" Target="../tags/tag259.xml"/><Relationship Id="rId23" Type="http://schemas.openxmlformats.org/officeDocument/2006/relationships/tags" Target="../tags/tag23.xml"/><Relationship Id="rId119" Type="http://schemas.openxmlformats.org/officeDocument/2006/relationships/tags" Target="../tags/tag119.xml"/><Relationship Id="rId270" Type="http://schemas.openxmlformats.org/officeDocument/2006/relationships/tags" Target="../tags/tag270.xml"/><Relationship Id="rId326" Type="http://schemas.openxmlformats.org/officeDocument/2006/relationships/tags" Target="../tags/tag326.xml"/><Relationship Id="rId65" Type="http://schemas.openxmlformats.org/officeDocument/2006/relationships/tags" Target="../tags/tag65.xml"/><Relationship Id="rId130" Type="http://schemas.openxmlformats.org/officeDocument/2006/relationships/tags" Target="../tags/tag130.xml"/><Relationship Id="rId368" Type="http://schemas.openxmlformats.org/officeDocument/2006/relationships/tags" Target="../tags/tag368.xml"/><Relationship Id="rId172" Type="http://schemas.openxmlformats.org/officeDocument/2006/relationships/tags" Target="../tags/tag172.xml"/><Relationship Id="rId228" Type="http://schemas.openxmlformats.org/officeDocument/2006/relationships/tags" Target="../tags/tag228.xml"/><Relationship Id="rId281" Type="http://schemas.openxmlformats.org/officeDocument/2006/relationships/tags" Target="../tags/tag281.xml"/><Relationship Id="rId337" Type="http://schemas.openxmlformats.org/officeDocument/2006/relationships/tags" Target="../tags/tag337.xml"/><Relationship Id="rId34" Type="http://schemas.openxmlformats.org/officeDocument/2006/relationships/tags" Target="../tags/tag34.xml"/><Relationship Id="rId76" Type="http://schemas.openxmlformats.org/officeDocument/2006/relationships/tags" Target="../tags/tag76.xml"/><Relationship Id="rId141" Type="http://schemas.openxmlformats.org/officeDocument/2006/relationships/tags" Target="../tags/tag141.xml"/><Relationship Id="rId379" Type="http://schemas.openxmlformats.org/officeDocument/2006/relationships/tags" Target="../tags/tag379.xml"/><Relationship Id="rId7" Type="http://schemas.openxmlformats.org/officeDocument/2006/relationships/tags" Target="../tags/tag7.xml"/><Relationship Id="rId183" Type="http://schemas.openxmlformats.org/officeDocument/2006/relationships/tags" Target="../tags/tag183.xml"/><Relationship Id="rId239" Type="http://schemas.openxmlformats.org/officeDocument/2006/relationships/tags" Target="../tags/tag239.xml"/><Relationship Id="rId250" Type="http://schemas.openxmlformats.org/officeDocument/2006/relationships/tags" Target="../tags/tag250.xml"/><Relationship Id="rId292" Type="http://schemas.openxmlformats.org/officeDocument/2006/relationships/tags" Target="../tags/tag292.xml"/><Relationship Id="rId306" Type="http://schemas.openxmlformats.org/officeDocument/2006/relationships/tags" Target="../tags/tag306.xml"/><Relationship Id="rId45" Type="http://schemas.openxmlformats.org/officeDocument/2006/relationships/tags" Target="../tags/tag45.xml"/><Relationship Id="rId87" Type="http://schemas.openxmlformats.org/officeDocument/2006/relationships/tags" Target="../tags/tag87.xml"/><Relationship Id="rId110" Type="http://schemas.openxmlformats.org/officeDocument/2006/relationships/tags" Target="../tags/tag110.xml"/><Relationship Id="rId348" Type="http://schemas.openxmlformats.org/officeDocument/2006/relationships/tags" Target="../tags/tag348.xml"/><Relationship Id="rId152" Type="http://schemas.openxmlformats.org/officeDocument/2006/relationships/tags" Target="../tags/tag152.xml"/><Relationship Id="rId194" Type="http://schemas.openxmlformats.org/officeDocument/2006/relationships/tags" Target="../tags/tag194.xml"/><Relationship Id="rId208" Type="http://schemas.openxmlformats.org/officeDocument/2006/relationships/tags" Target="../tags/tag208.xml"/><Relationship Id="rId261" Type="http://schemas.openxmlformats.org/officeDocument/2006/relationships/tags" Target="../tags/tag261.xml"/><Relationship Id="rId14" Type="http://schemas.openxmlformats.org/officeDocument/2006/relationships/tags" Target="../tags/tag14.xml"/><Relationship Id="rId56" Type="http://schemas.openxmlformats.org/officeDocument/2006/relationships/tags" Target="../tags/tag56.xml"/><Relationship Id="rId317" Type="http://schemas.openxmlformats.org/officeDocument/2006/relationships/tags" Target="../tags/tag317.xml"/><Relationship Id="rId359" Type="http://schemas.openxmlformats.org/officeDocument/2006/relationships/tags" Target="../tags/tag359.xml"/><Relationship Id="rId98" Type="http://schemas.openxmlformats.org/officeDocument/2006/relationships/tags" Target="../tags/tag98.xml"/><Relationship Id="rId121" Type="http://schemas.openxmlformats.org/officeDocument/2006/relationships/tags" Target="../tags/tag121.xml"/><Relationship Id="rId163" Type="http://schemas.openxmlformats.org/officeDocument/2006/relationships/tags" Target="../tags/tag163.xml"/><Relationship Id="rId219" Type="http://schemas.openxmlformats.org/officeDocument/2006/relationships/tags" Target="../tags/tag219.xml"/><Relationship Id="rId370" Type="http://schemas.openxmlformats.org/officeDocument/2006/relationships/tags" Target="../tags/tag370.xml"/><Relationship Id="rId230" Type="http://schemas.openxmlformats.org/officeDocument/2006/relationships/tags" Target="../tags/tag230.xml"/><Relationship Id="rId25" Type="http://schemas.openxmlformats.org/officeDocument/2006/relationships/tags" Target="../tags/tag25.xml"/><Relationship Id="rId67" Type="http://schemas.openxmlformats.org/officeDocument/2006/relationships/tags" Target="../tags/tag67.xml"/><Relationship Id="rId272" Type="http://schemas.openxmlformats.org/officeDocument/2006/relationships/tags" Target="../tags/tag272.xml"/><Relationship Id="rId328" Type="http://schemas.openxmlformats.org/officeDocument/2006/relationships/tags" Target="../tags/tag328.xml"/><Relationship Id="rId132" Type="http://schemas.openxmlformats.org/officeDocument/2006/relationships/tags" Target="../tags/tag132.xml"/><Relationship Id="rId174" Type="http://schemas.openxmlformats.org/officeDocument/2006/relationships/tags" Target="../tags/tag174.xml"/><Relationship Id="rId381" Type="http://schemas.openxmlformats.org/officeDocument/2006/relationships/slideLayout" Target="../slideLayouts/slideLayout6.xml"/><Relationship Id="rId241" Type="http://schemas.openxmlformats.org/officeDocument/2006/relationships/tags" Target="../tags/tag241.xml"/><Relationship Id="rId36" Type="http://schemas.openxmlformats.org/officeDocument/2006/relationships/tags" Target="../tags/tag36.xml"/><Relationship Id="rId283" Type="http://schemas.openxmlformats.org/officeDocument/2006/relationships/tags" Target="../tags/tag283.xml"/><Relationship Id="rId339" Type="http://schemas.openxmlformats.org/officeDocument/2006/relationships/tags" Target="../tags/tag339.xml"/><Relationship Id="rId78" Type="http://schemas.openxmlformats.org/officeDocument/2006/relationships/tags" Target="../tags/tag78.xml"/><Relationship Id="rId101" Type="http://schemas.openxmlformats.org/officeDocument/2006/relationships/tags" Target="../tags/tag101.xml"/><Relationship Id="rId143" Type="http://schemas.openxmlformats.org/officeDocument/2006/relationships/tags" Target="../tags/tag143.xml"/><Relationship Id="rId185" Type="http://schemas.openxmlformats.org/officeDocument/2006/relationships/tags" Target="../tags/tag185.xml"/><Relationship Id="rId350" Type="http://schemas.openxmlformats.org/officeDocument/2006/relationships/tags" Target="../tags/tag350.xml"/><Relationship Id="rId9" Type="http://schemas.openxmlformats.org/officeDocument/2006/relationships/tags" Target="../tags/tag9.xml"/><Relationship Id="rId210" Type="http://schemas.openxmlformats.org/officeDocument/2006/relationships/tags" Target="../tags/tag210.xml"/><Relationship Id="rId26" Type="http://schemas.openxmlformats.org/officeDocument/2006/relationships/tags" Target="../tags/tag26.xml"/><Relationship Id="rId231" Type="http://schemas.openxmlformats.org/officeDocument/2006/relationships/tags" Target="../tags/tag231.xml"/><Relationship Id="rId252" Type="http://schemas.openxmlformats.org/officeDocument/2006/relationships/tags" Target="../tags/tag252.xml"/><Relationship Id="rId273" Type="http://schemas.openxmlformats.org/officeDocument/2006/relationships/tags" Target="../tags/tag273.xml"/><Relationship Id="rId294" Type="http://schemas.openxmlformats.org/officeDocument/2006/relationships/tags" Target="../tags/tag294.xml"/><Relationship Id="rId308" Type="http://schemas.openxmlformats.org/officeDocument/2006/relationships/tags" Target="../tags/tag308.xml"/><Relationship Id="rId329" Type="http://schemas.openxmlformats.org/officeDocument/2006/relationships/tags" Target="../tags/tag329.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75" Type="http://schemas.openxmlformats.org/officeDocument/2006/relationships/tags" Target="../tags/tag175.xml"/><Relationship Id="rId340" Type="http://schemas.openxmlformats.org/officeDocument/2006/relationships/tags" Target="../tags/tag340.xml"/><Relationship Id="rId361" Type="http://schemas.openxmlformats.org/officeDocument/2006/relationships/tags" Target="../tags/tag361.xml"/><Relationship Id="rId196" Type="http://schemas.openxmlformats.org/officeDocument/2006/relationships/tags" Target="../tags/tag196.xml"/><Relationship Id="rId200" Type="http://schemas.openxmlformats.org/officeDocument/2006/relationships/tags" Target="../tags/tag200.xml"/><Relationship Id="rId16" Type="http://schemas.openxmlformats.org/officeDocument/2006/relationships/tags" Target="../tags/tag16.xml"/><Relationship Id="rId221" Type="http://schemas.openxmlformats.org/officeDocument/2006/relationships/tags" Target="../tags/tag221.xml"/><Relationship Id="rId242" Type="http://schemas.openxmlformats.org/officeDocument/2006/relationships/tags" Target="../tags/tag242.xml"/><Relationship Id="rId263" Type="http://schemas.openxmlformats.org/officeDocument/2006/relationships/tags" Target="../tags/tag263.xml"/><Relationship Id="rId284" Type="http://schemas.openxmlformats.org/officeDocument/2006/relationships/tags" Target="../tags/tag284.xml"/><Relationship Id="rId319" Type="http://schemas.openxmlformats.org/officeDocument/2006/relationships/tags" Target="../tags/tag319.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330" Type="http://schemas.openxmlformats.org/officeDocument/2006/relationships/tags" Target="../tags/tag330.xml"/><Relationship Id="rId90" Type="http://schemas.openxmlformats.org/officeDocument/2006/relationships/tags" Target="../tags/tag90.xml"/><Relationship Id="rId165" Type="http://schemas.openxmlformats.org/officeDocument/2006/relationships/tags" Target="../tags/tag165.xml"/><Relationship Id="rId186" Type="http://schemas.openxmlformats.org/officeDocument/2006/relationships/tags" Target="../tags/tag186.xml"/><Relationship Id="rId351" Type="http://schemas.openxmlformats.org/officeDocument/2006/relationships/tags" Target="../tags/tag351.xml"/><Relationship Id="rId372" Type="http://schemas.openxmlformats.org/officeDocument/2006/relationships/tags" Target="../tags/tag372.xml"/><Relationship Id="rId211" Type="http://schemas.openxmlformats.org/officeDocument/2006/relationships/tags" Target="../tags/tag211.xml"/><Relationship Id="rId232" Type="http://schemas.openxmlformats.org/officeDocument/2006/relationships/tags" Target="../tags/tag232.xml"/><Relationship Id="rId253" Type="http://schemas.openxmlformats.org/officeDocument/2006/relationships/tags" Target="../tags/tag253.xml"/><Relationship Id="rId274" Type="http://schemas.openxmlformats.org/officeDocument/2006/relationships/tags" Target="../tags/tag274.xml"/><Relationship Id="rId295" Type="http://schemas.openxmlformats.org/officeDocument/2006/relationships/tags" Target="../tags/tag295.xml"/><Relationship Id="rId309" Type="http://schemas.openxmlformats.org/officeDocument/2006/relationships/tags" Target="../tags/tag309.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320" Type="http://schemas.openxmlformats.org/officeDocument/2006/relationships/tags" Target="../tags/tag320.xml"/><Relationship Id="rId80" Type="http://schemas.openxmlformats.org/officeDocument/2006/relationships/tags" Target="../tags/tag80.xml"/><Relationship Id="rId155" Type="http://schemas.openxmlformats.org/officeDocument/2006/relationships/tags" Target="../tags/tag155.xml"/><Relationship Id="rId176" Type="http://schemas.openxmlformats.org/officeDocument/2006/relationships/tags" Target="../tags/tag176.xml"/><Relationship Id="rId197" Type="http://schemas.openxmlformats.org/officeDocument/2006/relationships/tags" Target="../tags/tag197.xml"/><Relationship Id="rId341" Type="http://schemas.openxmlformats.org/officeDocument/2006/relationships/tags" Target="../tags/tag341.xml"/><Relationship Id="rId362" Type="http://schemas.openxmlformats.org/officeDocument/2006/relationships/tags" Target="../tags/tag362.xml"/><Relationship Id="rId201" Type="http://schemas.openxmlformats.org/officeDocument/2006/relationships/tags" Target="../tags/tag201.xml"/><Relationship Id="rId222" Type="http://schemas.openxmlformats.org/officeDocument/2006/relationships/tags" Target="../tags/tag222.xml"/><Relationship Id="rId243" Type="http://schemas.openxmlformats.org/officeDocument/2006/relationships/tags" Target="../tags/tag243.xml"/><Relationship Id="rId264" Type="http://schemas.openxmlformats.org/officeDocument/2006/relationships/tags" Target="../tags/tag264.xml"/><Relationship Id="rId285" Type="http://schemas.openxmlformats.org/officeDocument/2006/relationships/tags" Target="../tags/tag285.xml"/><Relationship Id="rId17" Type="http://schemas.openxmlformats.org/officeDocument/2006/relationships/tags" Target="../tags/tag17.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24" Type="http://schemas.openxmlformats.org/officeDocument/2006/relationships/tags" Target="../tags/tag124.xml"/><Relationship Id="rId310" Type="http://schemas.openxmlformats.org/officeDocument/2006/relationships/tags" Target="../tags/tag310.xml"/><Relationship Id="rId70" Type="http://schemas.openxmlformats.org/officeDocument/2006/relationships/tags" Target="../tags/tag70.xml"/><Relationship Id="rId91" Type="http://schemas.openxmlformats.org/officeDocument/2006/relationships/tags" Target="../tags/tag91.xml"/><Relationship Id="rId145" Type="http://schemas.openxmlformats.org/officeDocument/2006/relationships/tags" Target="../tags/tag145.xml"/><Relationship Id="rId166" Type="http://schemas.openxmlformats.org/officeDocument/2006/relationships/tags" Target="../tags/tag166.xml"/><Relationship Id="rId187" Type="http://schemas.openxmlformats.org/officeDocument/2006/relationships/tags" Target="../tags/tag187.xml"/><Relationship Id="rId331" Type="http://schemas.openxmlformats.org/officeDocument/2006/relationships/tags" Target="../tags/tag331.xml"/><Relationship Id="rId352" Type="http://schemas.openxmlformats.org/officeDocument/2006/relationships/tags" Target="../tags/tag352.xml"/><Relationship Id="rId373" Type="http://schemas.openxmlformats.org/officeDocument/2006/relationships/tags" Target="../tags/tag373.xml"/><Relationship Id="rId1" Type="http://schemas.openxmlformats.org/officeDocument/2006/relationships/tags" Target="../tags/tag1.xml"/><Relationship Id="rId212" Type="http://schemas.openxmlformats.org/officeDocument/2006/relationships/tags" Target="../tags/tag212.xml"/><Relationship Id="rId233" Type="http://schemas.openxmlformats.org/officeDocument/2006/relationships/tags" Target="../tags/tag233.xml"/><Relationship Id="rId254" Type="http://schemas.openxmlformats.org/officeDocument/2006/relationships/tags" Target="../tags/tag254.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275" Type="http://schemas.openxmlformats.org/officeDocument/2006/relationships/tags" Target="../tags/tag275.xml"/><Relationship Id="rId296" Type="http://schemas.openxmlformats.org/officeDocument/2006/relationships/tags" Target="../tags/tag296.xml"/><Relationship Id="rId300" Type="http://schemas.openxmlformats.org/officeDocument/2006/relationships/tags" Target="../tags/tag300.xml"/><Relationship Id="rId60" Type="http://schemas.openxmlformats.org/officeDocument/2006/relationships/tags" Target="../tags/tag60.xml"/><Relationship Id="rId81" Type="http://schemas.openxmlformats.org/officeDocument/2006/relationships/tags" Target="../tags/tag81.xml"/><Relationship Id="rId135" Type="http://schemas.openxmlformats.org/officeDocument/2006/relationships/tags" Target="../tags/tag135.xml"/><Relationship Id="rId156" Type="http://schemas.openxmlformats.org/officeDocument/2006/relationships/tags" Target="../tags/tag156.xml"/><Relationship Id="rId177" Type="http://schemas.openxmlformats.org/officeDocument/2006/relationships/tags" Target="../tags/tag177.xml"/><Relationship Id="rId198" Type="http://schemas.openxmlformats.org/officeDocument/2006/relationships/tags" Target="../tags/tag198.xml"/><Relationship Id="rId321" Type="http://schemas.openxmlformats.org/officeDocument/2006/relationships/tags" Target="../tags/tag321.xml"/><Relationship Id="rId342" Type="http://schemas.openxmlformats.org/officeDocument/2006/relationships/tags" Target="../tags/tag342.xml"/><Relationship Id="rId363" Type="http://schemas.openxmlformats.org/officeDocument/2006/relationships/tags" Target="../tags/tag363.xml"/><Relationship Id="rId202" Type="http://schemas.openxmlformats.org/officeDocument/2006/relationships/tags" Target="../tags/tag202.xml"/><Relationship Id="rId223" Type="http://schemas.openxmlformats.org/officeDocument/2006/relationships/tags" Target="../tags/tag223.xml"/><Relationship Id="rId244" Type="http://schemas.openxmlformats.org/officeDocument/2006/relationships/tags" Target="../tags/tag244.xml"/><Relationship Id="rId18" Type="http://schemas.openxmlformats.org/officeDocument/2006/relationships/tags" Target="../tags/tag18.xml"/><Relationship Id="rId39" Type="http://schemas.openxmlformats.org/officeDocument/2006/relationships/tags" Target="../tags/tag39.xml"/><Relationship Id="rId265" Type="http://schemas.openxmlformats.org/officeDocument/2006/relationships/tags" Target="../tags/tag265.xml"/><Relationship Id="rId286" Type="http://schemas.openxmlformats.org/officeDocument/2006/relationships/tags" Target="../tags/tag286.xml"/><Relationship Id="rId50" Type="http://schemas.openxmlformats.org/officeDocument/2006/relationships/tags" Target="../tags/tag50.xml"/><Relationship Id="rId104" Type="http://schemas.openxmlformats.org/officeDocument/2006/relationships/tags" Target="../tags/tag104.xml"/><Relationship Id="rId125" Type="http://schemas.openxmlformats.org/officeDocument/2006/relationships/tags" Target="../tags/tag125.xml"/><Relationship Id="rId146" Type="http://schemas.openxmlformats.org/officeDocument/2006/relationships/tags" Target="../tags/tag146.xml"/><Relationship Id="rId167" Type="http://schemas.openxmlformats.org/officeDocument/2006/relationships/tags" Target="../tags/tag167.xml"/><Relationship Id="rId188" Type="http://schemas.openxmlformats.org/officeDocument/2006/relationships/tags" Target="../tags/tag188.xml"/><Relationship Id="rId311" Type="http://schemas.openxmlformats.org/officeDocument/2006/relationships/tags" Target="../tags/tag311.xml"/><Relationship Id="rId332" Type="http://schemas.openxmlformats.org/officeDocument/2006/relationships/tags" Target="../tags/tag332.xml"/><Relationship Id="rId353" Type="http://schemas.openxmlformats.org/officeDocument/2006/relationships/tags" Target="../tags/tag353.xml"/><Relationship Id="rId374" Type="http://schemas.openxmlformats.org/officeDocument/2006/relationships/tags" Target="../tags/tag374.xml"/><Relationship Id="rId71" Type="http://schemas.openxmlformats.org/officeDocument/2006/relationships/tags" Target="../tags/tag71.xml"/><Relationship Id="rId92" Type="http://schemas.openxmlformats.org/officeDocument/2006/relationships/tags" Target="../tags/tag92.xml"/><Relationship Id="rId213" Type="http://schemas.openxmlformats.org/officeDocument/2006/relationships/tags" Target="../tags/tag213.xml"/><Relationship Id="rId234" Type="http://schemas.openxmlformats.org/officeDocument/2006/relationships/tags" Target="../tags/tag234.xml"/><Relationship Id="rId2" Type="http://schemas.openxmlformats.org/officeDocument/2006/relationships/tags" Target="../tags/tag2.xml"/><Relationship Id="rId29" Type="http://schemas.openxmlformats.org/officeDocument/2006/relationships/tags" Target="../tags/tag29.xml"/><Relationship Id="rId255" Type="http://schemas.openxmlformats.org/officeDocument/2006/relationships/tags" Target="../tags/tag255.xml"/><Relationship Id="rId276" Type="http://schemas.openxmlformats.org/officeDocument/2006/relationships/tags" Target="../tags/tag276.xml"/><Relationship Id="rId297" Type="http://schemas.openxmlformats.org/officeDocument/2006/relationships/tags" Target="../tags/tag297.xml"/><Relationship Id="rId40" Type="http://schemas.openxmlformats.org/officeDocument/2006/relationships/tags" Target="../tags/tag40.xml"/><Relationship Id="rId115" Type="http://schemas.openxmlformats.org/officeDocument/2006/relationships/tags" Target="../tags/tag115.xml"/><Relationship Id="rId136" Type="http://schemas.openxmlformats.org/officeDocument/2006/relationships/tags" Target="../tags/tag136.xml"/><Relationship Id="rId157" Type="http://schemas.openxmlformats.org/officeDocument/2006/relationships/tags" Target="../tags/tag157.xml"/><Relationship Id="rId178" Type="http://schemas.openxmlformats.org/officeDocument/2006/relationships/tags" Target="../tags/tag178.xml"/><Relationship Id="rId301" Type="http://schemas.openxmlformats.org/officeDocument/2006/relationships/tags" Target="../tags/tag301.xml"/><Relationship Id="rId322" Type="http://schemas.openxmlformats.org/officeDocument/2006/relationships/tags" Target="../tags/tag322.xml"/><Relationship Id="rId343" Type="http://schemas.openxmlformats.org/officeDocument/2006/relationships/tags" Target="../tags/tag343.xml"/><Relationship Id="rId364" Type="http://schemas.openxmlformats.org/officeDocument/2006/relationships/tags" Target="../tags/tag364.xml"/><Relationship Id="rId61" Type="http://schemas.openxmlformats.org/officeDocument/2006/relationships/tags" Target="../tags/tag61.xml"/><Relationship Id="rId82" Type="http://schemas.openxmlformats.org/officeDocument/2006/relationships/tags" Target="../tags/tag82.xml"/><Relationship Id="rId199" Type="http://schemas.openxmlformats.org/officeDocument/2006/relationships/tags" Target="../tags/tag199.xml"/><Relationship Id="rId203" Type="http://schemas.openxmlformats.org/officeDocument/2006/relationships/tags" Target="../tags/tag203.xml"/><Relationship Id="rId19" Type="http://schemas.openxmlformats.org/officeDocument/2006/relationships/tags" Target="../tags/tag19.xml"/><Relationship Id="rId224" Type="http://schemas.openxmlformats.org/officeDocument/2006/relationships/tags" Target="../tags/tag224.xml"/><Relationship Id="rId245" Type="http://schemas.openxmlformats.org/officeDocument/2006/relationships/tags" Target="../tags/tag245.xml"/><Relationship Id="rId266" Type="http://schemas.openxmlformats.org/officeDocument/2006/relationships/tags" Target="../tags/tag266.xml"/><Relationship Id="rId287" Type="http://schemas.openxmlformats.org/officeDocument/2006/relationships/tags" Target="../tags/tag287.xml"/><Relationship Id="rId30" Type="http://schemas.openxmlformats.org/officeDocument/2006/relationships/tags" Target="../tags/tag3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168" Type="http://schemas.openxmlformats.org/officeDocument/2006/relationships/tags" Target="../tags/tag168.xml"/><Relationship Id="rId312" Type="http://schemas.openxmlformats.org/officeDocument/2006/relationships/tags" Target="../tags/tag312.xml"/><Relationship Id="rId333" Type="http://schemas.openxmlformats.org/officeDocument/2006/relationships/tags" Target="../tags/tag333.xml"/><Relationship Id="rId354" Type="http://schemas.openxmlformats.org/officeDocument/2006/relationships/tags" Target="../tags/tag354.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189" Type="http://schemas.openxmlformats.org/officeDocument/2006/relationships/tags" Target="../tags/tag189.xml"/><Relationship Id="rId375" Type="http://schemas.openxmlformats.org/officeDocument/2006/relationships/tags" Target="../tags/tag375.xml"/><Relationship Id="rId3" Type="http://schemas.openxmlformats.org/officeDocument/2006/relationships/tags" Target="../tags/tag3.xml"/><Relationship Id="rId214" Type="http://schemas.openxmlformats.org/officeDocument/2006/relationships/tags" Target="../tags/tag214.xml"/><Relationship Id="rId235" Type="http://schemas.openxmlformats.org/officeDocument/2006/relationships/tags" Target="../tags/tag235.xml"/><Relationship Id="rId256" Type="http://schemas.openxmlformats.org/officeDocument/2006/relationships/tags" Target="../tags/tag256.xml"/><Relationship Id="rId277" Type="http://schemas.openxmlformats.org/officeDocument/2006/relationships/tags" Target="../tags/tag277.xml"/><Relationship Id="rId298" Type="http://schemas.openxmlformats.org/officeDocument/2006/relationships/tags" Target="../tags/tag298.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302" Type="http://schemas.openxmlformats.org/officeDocument/2006/relationships/tags" Target="../tags/tag302.xml"/><Relationship Id="rId323" Type="http://schemas.openxmlformats.org/officeDocument/2006/relationships/tags" Target="../tags/tag323.xml"/><Relationship Id="rId344" Type="http://schemas.openxmlformats.org/officeDocument/2006/relationships/tags" Target="../tags/tag344.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179" Type="http://schemas.openxmlformats.org/officeDocument/2006/relationships/tags" Target="../tags/tag179.xml"/><Relationship Id="rId365" Type="http://schemas.openxmlformats.org/officeDocument/2006/relationships/tags" Target="../tags/tag365.xml"/><Relationship Id="rId190" Type="http://schemas.openxmlformats.org/officeDocument/2006/relationships/tags" Target="../tags/tag190.xml"/><Relationship Id="rId204" Type="http://schemas.openxmlformats.org/officeDocument/2006/relationships/tags" Target="../tags/tag204.xml"/><Relationship Id="rId225" Type="http://schemas.openxmlformats.org/officeDocument/2006/relationships/tags" Target="../tags/tag225.xml"/><Relationship Id="rId246" Type="http://schemas.openxmlformats.org/officeDocument/2006/relationships/tags" Target="../tags/tag246.xml"/><Relationship Id="rId267" Type="http://schemas.openxmlformats.org/officeDocument/2006/relationships/tags" Target="../tags/tag267.xml"/><Relationship Id="rId288" Type="http://schemas.openxmlformats.org/officeDocument/2006/relationships/tags" Target="../tags/tag288.xml"/><Relationship Id="rId106" Type="http://schemas.openxmlformats.org/officeDocument/2006/relationships/tags" Target="../tags/tag106.xml"/><Relationship Id="rId127" Type="http://schemas.openxmlformats.org/officeDocument/2006/relationships/tags" Target="../tags/tag127.xml"/><Relationship Id="rId313" Type="http://schemas.openxmlformats.org/officeDocument/2006/relationships/tags" Target="../tags/tag313.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94" Type="http://schemas.openxmlformats.org/officeDocument/2006/relationships/tags" Target="../tags/tag94.xml"/><Relationship Id="rId148" Type="http://schemas.openxmlformats.org/officeDocument/2006/relationships/tags" Target="../tags/tag148.xml"/><Relationship Id="rId169" Type="http://schemas.openxmlformats.org/officeDocument/2006/relationships/tags" Target="../tags/tag169.xml"/><Relationship Id="rId334" Type="http://schemas.openxmlformats.org/officeDocument/2006/relationships/tags" Target="../tags/tag334.xml"/><Relationship Id="rId355" Type="http://schemas.openxmlformats.org/officeDocument/2006/relationships/tags" Target="../tags/tag355.xml"/><Relationship Id="rId376" Type="http://schemas.openxmlformats.org/officeDocument/2006/relationships/tags" Target="../tags/tag376.xml"/><Relationship Id="rId4" Type="http://schemas.openxmlformats.org/officeDocument/2006/relationships/tags" Target="../tags/tag4.xml"/><Relationship Id="rId180" Type="http://schemas.openxmlformats.org/officeDocument/2006/relationships/tags" Target="../tags/tag180.xml"/><Relationship Id="rId215" Type="http://schemas.openxmlformats.org/officeDocument/2006/relationships/tags" Target="../tags/tag215.xml"/><Relationship Id="rId236" Type="http://schemas.openxmlformats.org/officeDocument/2006/relationships/tags" Target="../tags/tag236.xml"/><Relationship Id="rId257" Type="http://schemas.openxmlformats.org/officeDocument/2006/relationships/tags" Target="../tags/tag257.xml"/><Relationship Id="rId278" Type="http://schemas.openxmlformats.org/officeDocument/2006/relationships/tags" Target="../tags/tag278.xml"/><Relationship Id="rId303" Type="http://schemas.openxmlformats.org/officeDocument/2006/relationships/tags" Target="../tags/tag303.xml"/><Relationship Id="rId42" Type="http://schemas.openxmlformats.org/officeDocument/2006/relationships/tags" Target="../tags/tag42.xml"/><Relationship Id="rId84" Type="http://schemas.openxmlformats.org/officeDocument/2006/relationships/tags" Target="../tags/tag84.xml"/><Relationship Id="rId138" Type="http://schemas.openxmlformats.org/officeDocument/2006/relationships/tags" Target="../tags/tag138.xml"/><Relationship Id="rId345" Type="http://schemas.openxmlformats.org/officeDocument/2006/relationships/tags" Target="../tags/tag345.xml"/><Relationship Id="rId191" Type="http://schemas.openxmlformats.org/officeDocument/2006/relationships/tags" Target="../tags/tag191.xml"/><Relationship Id="rId205" Type="http://schemas.openxmlformats.org/officeDocument/2006/relationships/tags" Target="../tags/tag205.xml"/><Relationship Id="rId247" Type="http://schemas.openxmlformats.org/officeDocument/2006/relationships/tags" Target="../tags/tag247.xml"/><Relationship Id="rId107" Type="http://schemas.openxmlformats.org/officeDocument/2006/relationships/tags" Target="../tags/tag107.xml"/><Relationship Id="rId289" Type="http://schemas.openxmlformats.org/officeDocument/2006/relationships/tags" Target="../tags/tag289.xml"/><Relationship Id="rId11" Type="http://schemas.openxmlformats.org/officeDocument/2006/relationships/tags" Target="../tags/tag11.xml"/><Relationship Id="rId53" Type="http://schemas.openxmlformats.org/officeDocument/2006/relationships/tags" Target="../tags/tag53.xml"/><Relationship Id="rId149" Type="http://schemas.openxmlformats.org/officeDocument/2006/relationships/tags" Target="../tags/tag149.xml"/><Relationship Id="rId314" Type="http://schemas.openxmlformats.org/officeDocument/2006/relationships/tags" Target="../tags/tag314.xml"/><Relationship Id="rId356" Type="http://schemas.openxmlformats.org/officeDocument/2006/relationships/tags" Target="../tags/tag356.xml"/><Relationship Id="rId95" Type="http://schemas.openxmlformats.org/officeDocument/2006/relationships/tags" Target="../tags/tag95.xml"/><Relationship Id="rId160" Type="http://schemas.openxmlformats.org/officeDocument/2006/relationships/tags" Target="../tags/tag160.xml"/><Relationship Id="rId216" Type="http://schemas.openxmlformats.org/officeDocument/2006/relationships/tags" Target="../tags/tag216.xml"/><Relationship Id="rId258" Type="http://schemas.openxmlformats.org/officeDocument/2006/relationships/tags" Target="../tags/tag258.xml"/><Relationship Id="rId22" Type="http://schemas.openxmlformats.org/officeDocument/2006/relationships/tags" Target="../tags/tag22.xml"/><Relationship Id="rId64" Type="http://schemas.openxmlformats.org/officeDocument/2006/relationships/tags" Target="../tags/tag64.xml"/><Relationship Id="rId118" Type="http://schemas.openxmlformats.org/officeDocument/2006/relationships/tags" Target="../tags/tag118.xml"/><Relationship Id="rId325" Type="http://schemas.openxmlformats.org/officeDocument/2006/relationships/tags" Target="../tags/tag325.xml"/><Relationship Id="rId367" Type="http://schemas.openxmlformats.org/officeDocument/2006/relationships/tags" Target="../tags/tag367.xml"/><Relationship Id="rId171" Type="http://schemas.openxmlformats.org/officeDocument/2006/relationships/tags" Target="../tags/tag171.xml"/><Relationship Id="rId227" Type="http://schemas.openxmlformats.org/officeDocument/2006/relationships/tags" Target="../tags/tag227.xml"/><Relationship Id="rId269" Type="http://schemas.openxmlformats.org/officeDocument/2006/relationships/tags" Target="../tags/tag269.xml"/><Relationship Id="rId33" Type="http://schemas.openxmlformats.org/officeDocument/2006/relationships/tags" Target="../tags/tag33.xml"/><Relationship Id="rId129" Type="http://schemas.openxmlformats.org/officeDocument/2006/relationships/tags" Target="../tags/tag129.xml"/><Relationship Id="rId280" Type="http://schemas.openxmlformats.org/officeDocument/2006/relationships/tags" Target="../tags/tag280.xml"/><Relationship Id="rId336" Type="http://schemas.openxmlformats.org/officeDocument/2006/relationships/tags" Target="../tags/tag336.xml"/><Relationship Id="rId75" Type="http://schemas.openxmlformats.org/officeDocument/2006/relationships/tags" Target="../tags/tag75.xml"/><Relationship Id="rId140" Type="http://schemas.openxmlformats.org/officeDocument/2006/relationships/tags" Target="../tags/tag140.xml"/><Relationship Id="rId182" Type="http://schemas.openxmlformats.org/officeDocument/2006/relationships/tags" Target="../tags/tag182.xml"/><Relationship Id="rId378" Type="http://schemas.openxmlformats.org/officeDocument/2006/relationships/tags" Target="../tags/tag378.xml"/><Relationship Id="rId6" Type="http://schemas.openxmlformats.org/officeDocument/2006/relationships/tags" Target="../tags/tag6.xml"/><Relationship Id="rId238" Type="http://schemas.openxmlformats.org/officeDocument/2006/relationships/tags" Target="../tags/tag238.xml"/><Relationship Id="rId291" Type="http://schemas.openxmlformats.org/officeDocument/2006/relationships/tags" Target="../tags/tag291.xml"/><Relationship Id="rId305" Type="http://schemas.openxmlformats.org/officeDocument/2006/relationships/tags" Target="../tags/tag305.xml"/><Relationship Id="rId347" Type="http://schemas.openxmlformats.org/officeDocument/2006/relationships/tags" Target="../tags/tag347.xml"/><Relationship Id="rId44" Type="http://schemas.openxmlformats.org/officeDocument/2006/relationships/tags" Target="../tags/tag44.xml"/><Relationship Id="rId86" Type="http://schemas.openxmlformats.org/officeDocument/2006/relationships/tags" Target="../tags/tag86.xml"/><Relationship Id="rId151" Type="http://schemas.openxmlformats.org/officeDocument/2006/relationships/tags" Target="../tags/tag151.xml"/><Relationship Id="rId193" Type="http://schemas.openxmlformats.org/officeDocument/2006/relationships/tags" Target="../tags/tag193.xml"/><Relationship Id="rId207" Type="http://schemas.openxmlformats.org/officeDocument/2006/relationships/tags" Target="../tags/tag207.xml"/><Relationship Id="rId249" Type="http://schemas.openxmlformats.org/officeDocument/2006/relationships/tags" Target="../tags/tag249.xml"/><Relationship Id="rId13" Type="http://schemas.openxmlformats.org/officeDocument/2006/relationships/tags" Target="../tags/tag13.xml"/><Relationship Id="rId109" Type="http://schemas.openxmlformats.org/officeDocument/2006/relationships/tags" Target="../tags/tag109.xml"/><Relationship Id="rId260" Type="http://schemas.openxmlformats.org/officeDocument/2006/relationships/tags" Target="../tags/tag260.xml"/><Relationship Id="rId316" Type="http://schemas.openxmlformats.org/officeDocument/2006/relationships/tags" Target="../tags/tag316.xml"/><Relationship Id="rId55" Type="http://schemas.openxmlformats.org/officeDocument/2006/relationships/tags" Target="../tags/tag55.xml"/><Relationship Id="rId97" Type="http://schemas.openxmlformats.org/officeDocument/2006/relationships/tags" Target="../tags/tag97.xml"/><Relationship Id="rId120" Type="http://schemas.openxmlformats.org/officeDocument/2006/relationships/tags" Target="../tags/tag120.xml"/><Relationship Id="rId358" Type="http://schemas.openxmlformats.org/officeDocument/2006/relationships/tags" Target="../tags/tag358.xml"/><Relationship Id="rId162" Type="http://schemas.openxmlformats.org/officeDocument/2006/relationships/tags" Target="../tags/tag162.xml"/><Relationship Id="rId218" Type="http://schemas.openxmlformats.org/officeDocument/2006/relationships/tags" Target="../tags/tag218.xml"/><Relationship Id="rId271" Type="http://schemas.openxmlformats.org/officeDocument/2006/relationships/tags" Target="../tags/tag271.xml"/><Relationship Id="rId24" Type="http://schemas.openxmlformats.org/officeDocument/2006/relationships/tags" Target="../tags/tag24.xml"/><Relationship Id="rId66" Type="http://schemas.openxmlformats.org/officeDocument/2006/relationships/tags" Target="../tags/tag66.xml"/><Relationship Id="rId131" Type="http://schemas.openxmlformats.org/officeDocument/2006/relationships/tags" Target="../tags/tag131.xml"/><Relationship Id="rId327" Type="http://schemas.openxmlformats.org/officeDocument/2006/relationships/tags" Target="../tags/tag327.xml"/><Relationship Id="rId369" Type="http://schemas.openxmlformats.org/officeDocument/2006/relationships/tags" Target="../tags/tag369.xml"/><Relationship Id="rId173" Type="http://schemas.openxmlformats.org/officeDocument/2006/relationships/tags" Target="../tags/tag173.xml"/><Relationship Id="rId229" Type="http://schemas.openxmlformats.org/officeDocument/2006/relationships/tags" Target="../tags/tag229.xml"/><Relationship Id="rId380" Type="http://schemas.openxmlformats.org/officeDocument/2006/relationships/tags" Target="../tags/tag380.xml"/><Relationship Id="rId240" Type="http://schemas.openxmlformats.org/officeDocument/2006/relationships/tags" Target="../tags/tag240.xml"/><Relationship Id="rId35" Type="http://schemas.openxmlformats.org/officeDocument/2006/relationships/tags" Target="../tags/tag35.xml"/><Relationship Id="rId77" Type="http://schemas.openxmlformats.org/officeDocument/2006/relationships/tags" Target="../tags/tag77.xml"/><Relationship Id="rId100" Type="http://schemas.openxmlformats.org/officeDocument/2006/relationships/tags" Target="../tags/tag100.xml"/><Relationship Id="rId282" Type="http://schemas.openxmlformats.org/officeDocument/2006/relationships/tags" Target="../tags/tag282.xml"/><Relationship Id="rId338" Type="http://schemas.openxmlformats.org/officeDocument/2006/relationships/tags" Target="../tags/tag338.xml"/><Relationship Id="rId8" Type="http://schemas.openxmlformats.org/officeDocument/2006/relationships/tags" Target="../tags/tag8.xml"/><Relationship Id="rId142" Type="http://schemas.openxmlformats.org/officeDocument/2006/relationships/tags" Target="../tags/tag142.xml"/><Relationship Id="rId184" Type="http://schemas.openxmlformats.org/officeDocument/2006/relationships/tags" Target="../tags/tag184.xml"/><Relationship Id="rId251" Type="http://schemas.openxmlformats.org/officeDocument/2006/relationships/tags" Target="../tags/tag251.xml"/><Relationship Id="rId46" Type="http://schemas.openxmlformats.org/officeDocument/2006/relationships/tags" Target="../tags/tag46.xml"/><Relationship Id="rId293" Type="http://schemas.openxmlformats.org/officeDocument/2006/relationships/tags" Target="../tags/tag293.xml"/><Relationship Id="rId307" Type="http://schemas.openxmlformats.org/officeDocument/2006/relationships/tags" Target="../tags/tag307.xml"/><Relationship Id="rId349" Type="http://schemas.openxmlformats.org/officeDocument/2006/relationships/tags" Target="../tags/tag349.xml"/><Relationship Id="rId88" Type="http://schemas.openxmlformats.org/officeDocument/2006/relationships/tags" Target="../tags/tag88.xml"/><Relationship Id="rId111" Type="http://schemas.openxmlformats.org/officeDocument/2006/relationships/tags" Target="../tags/tag111.xml"/><Relationship Id="rId153" Type="http://schemas.openxmlformats.org/officeDocument/2006/relationships/tags" Target="../tags/tag153.xml"/><Relationship Id="rId195" Type="http://schemas.openxmlformats.org/officeDocument/2006/relationships/tags" Target="../tags/tag195.xml"/><Relationship Id="rId209" Type="http://schemas.openxmlformats.org/officeDocument/2006/relationships/tags" Target="../tags/tag209.xml"/><Relationship Id="rId360" Type="http://schemas.openxmlformats.org/officeDocument/2006/relationships/tags" Target="../tags/tag360.xml"/><Relationship Id="rId220" Type="http://schemas.openxmlformats.org/officeDocument/2006/relationships/tags" Target="../tags/tag220.xml"/><Relationship Id="rId15" Type="http://schemas.openxmlformats.org/officeDocument/2006/relationships/tags" Target="../tags/tag15.xml"/><Relationship Id="rId57" Type="http://schemas.openxmlformats.org/officeDocument/2006/relationships/tags" Target="../tags/tag57.xml"/><Relationship Id="rId262" Type="http://schemas.openxmlformats.org/officeDocument/2006/relationships/tags" Target="../tags/tag262.xml"/><Relationship Id="rId318" Type="http://schemas.openxmlformats.org/officeDocument/2006/relationships/tags" Target="../tags/tag318.xml"/><Relationship Id="rId99" Type="http://schemas.openxmlformats.org/officeDocument/2006/relationships/tags" Target="../tags/tag99.xml"/><Relationship Id="rId122" Type="http://schemas.openxmlformats.org/officeDocument/2006/relationships/tags" Target="../tags/tag122.xml"/><Relationship Id="rId164" Type="http://schemas.openxmlformats.org/officeDocument/2006/relationships/tags" Target="../tags/tag164.xml"/><Relationship Id="rId371" Type="http://schemas.openxmlformats.org/officeDocument/2006/relationships/tags" Target="../tags/tag37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image" Target="../media/image8.png"/><Relationship Id="rId2" Type="http://schemas.openxmlformats.org/officeDocument/2006/relationships/slideLayout" Target="../slideLayouts/slideLayout7.xml"/><Relationship Id="rId16"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png"/><Relationship Id="rId5" Type="http://schemas.openxmlformats.org/officeDocument/2006/relationships/image" Target="../media/image2.wmf"/><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the Goals Model in Spectrum</a:t>
            </a:r>
          </a:p>
        </p:txBody>
      </p:sp>
      <p:sp>
        <p:nvSpPr>
          <p:cNvPr id="3" name="Subtitle 2"/>
          <p:cNvSpPr>
            <a:spLocks noGrp="1"/>
          </p:cNvSpPr>
          <p:nvPr>
            <p:ph type="subTitle" idx="1"/>
          </p:nvPr>
        </p:nvSpPr>
        <p:spPr>
          <a:xfrm>
            <a:off x="1524000" y="3602037"/>
            <a:ext cx="9144000" cy="2422981"/>
          </a:xfrm>
        </p:spPr>
        <p:txBody>
          <a:bodyPr>
            <a:normAutofit/>
          </a:bodyPr>
          <a:lstStyle/>
          <a:p>
            <a:endParaRPr lang="en-US" dirty="0"/>
          </a:p>
          <a:p>
            <a:pPr indent="-457200"/>
            <a:r>
              <a:rPr lang="en-US" dirty="0"/>
              <a:t>Assessing Program Impacts Using the </a:t>
            </a:r>
            <a:r>
              <a:rPr lang="en-US"/>
              <a:t>Goals </a:t>
            </a:r>
            <a:r>
              <a:rPr lang="en-US" smtClean="0"/>
              <a:t>Model</a:t>
            </a:r>
            <a:endParaRPr lang="en-US" dirty="0"/>
          </a:p>
        </p:txBody>
      </p:sp>
    </p:spTree>
    <p:extLst>
      <p:ext uri="{BB962C8B-B14F-4D97-AF65-F5344CB8AC3E}">
        <p14:creationId xmlns:p14="http://schemas.microsoft.com/office/powerpoint/2010/main" val="234897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43887" y="365125"/>
            <a:ext cx="10515600" cy="1325563"/>
          </a:xfrm>
        </p:spPr>
        <p:txBody>
          <a:bodyPr/>
          <a:lstStyle/>
          <a:p>
            <a:r>
              <a:rPr lang="en-US" dirty="0"/>
              <a:t>Sexual Mixing</a:t>
            </a:r>
          </a:p>
        </p:txBody>
      </p:sp>
      <p:sp>
        <p:nvSpPr>
          <p:cNvPr id="3" name="Slide Number Placeholder 2"/>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Rounded Rectangle 3"/>
          <p:cNvSpPr/>
          <p:nvPr/>
        </p:nvSpPr>
        <p:spPr>
          <a:xfrm>
            <a:off x="838200"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958153"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115636"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273119"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57982"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273119" y="4201877"/>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115636" y="4201877"/>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958153" y="4210975"/>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8200" y="4210975"/>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50455" y="1900598"/>
            <a:ext cx="1483058" cy="646331"/>
          </a:xfrm>
          <a:prstGeom prst="rect">
            <a:avLst/>
          </a:prstGeom>
          <a:noFill/>
        </p:spPr>
        <p:txBody>
          <a:bodyPr wrap="square" rtlCol="0">
            <a:spAutoFit/>
          </a:bodyPr>
          <a:lstStyle/>
          <a:p>
            <a:pPr algn="ctr"/>
            <a:r>
              <a:rPr lang="en-US" dirty="0"/>
              <a:t>Males</a:t>
            </a:r>
          </a:p>
          <a:p>
            <a:pPr algn="ctr"/>
            <a:r>
              <a:rPr lang="en-US" dirty="0"/>
              <a:t>Stable couple</a:t>
            </a:r>
          </a:p>
        </p:txBody>
      </p:sp>
      <p:sp>
        <p:nvSpPr>
          <p:cNvPr id="14" name="TextBox 13"/>
          <p:cNvSpPr txBox="1"/>
          <p:nvPr/>
        </p:nvSpPr>
        <p:spPr>
          <a:xfrm>
            <a:off x="7358414" y="4420889"/>
            <a:ext cx="1483058" cy="646331"/>
          </a:xfrm>
          <a:prstGeom prst="rect">
            <a:avLst/>
          </a:prstGeom>
          <a:noFill/>
        </p:spPr>
        <p:txBody>
          <a:bodyPr wrap="square" rtlCol="0">
            <a:spAutoFit/>
          </a:bodyPr>
          <a:lstStyle/>
          <a:p>
            <a:pPr algn="ctr"/>
            <a:r>
              <a:rPr lang="en-US" dirty="0"/>
              <a:t>Females</a:t>
            </a:r>
          </a:p>
          <a:p>
            <a:pPr algn="ctr"/>
            <a:r>
              <a:rPr lang="en-US" dirty="0"/>
              <a:t>Stable couple</a:t>
            </a:r>
          </a:p>
        </p:txBody>
      </p:sp>
      <p:sp>
        <p:nvSpPr>
          <p:cNvPr id="15" name="TextBox 14"/>
          <p:cNvSpPr txBox="1"/>
          <p:nvPr/>
        </p:nvSpPr>
        <p:spPr>
          <a:xfrm>
            <a:off x="3006486" y="1900601"/>
            <a:ext cx="1589397" cy="923330"/>
          </a:xfrm>
          <a:prstGeom prst="rect">
            <a:avLst/>
          </a:prstGeom>
          <a:noFill/>
        </p:spPr>
        <p:txBody>
          <a:bodyPr wrap="square" rtlCol="0">
            <a:spAutoFit/>
          </a:bodyPr>
          <a:lstStyle/>
          <a:p>
            <a:pPr algn="ctr"/>
            <a:r>
              <a:rPr lang="en-US" dirty="0"/>
              <a:t>Males</a:t>
            </a:r>
          </a:p>
          <a:p>
            <a:pPr algn="ctr"/>
            <a:r>
              <a:rPr lang="en-US" dirty="0"/>
              <a:t>Non-regular partners</a:t>
            </a:r>
          </a:p>
        </p:txBody>
      </p:sp>
      <p:sp>
        <p:nvSpPr>
          <p:cNvPr id="16" name="TextBox 15"/>
          <p:cNvSpPr txBox="1"/>
          <p:nvPr/>
        </p:nvSpPr>
        <p:spPr>
          <a:xfrm>
            <a:off x="2933986" y="4420889"/>
            <a:ext cx="1589397" cy="923330"/>
          </a:xfrm>
          <a:prstGeom prst="rect">
            <a:avLst/>
          </a:prstGeom>
          <a:noFill/>
        </p:spPr>
        <p:txBody>
          <a:bodyPr wrap="square" rtlCol="0">
            <a:spAutoFit/>
          </a:bodyPr>
          <a:lstStyle/>
          <a:p>
            <a:pPr algn="ctr"/>
            <a:r>
              <a:rPr lang="en-US" dirty="0"/>
              <a:t>Females</a:t>
            </a:r>
          </a:p>
          <a:p>
            <a:pPr algn="ctr"/>
            <a:r>
              <a:rPr lang="en-US" dirty="0"/>
              <a:t>Non-regular partners</a:t>
            </a:r>
          </a:p>
        </p:txBody>
      </p:sp>
      <p:sp>
        <p:nvSpPr>
          <p:cNvPr id="17" name="TextBox 16"/>
          <p:cNvSpPr txBox="1"/>
          <p:nvPr/>
        </p:nvSpPr>
        <p:spPr>
          <a:xfrm>
            <a:off x="789866" y="1900598"/>
            <a:ext cx="1589397" cy="646331"/>
          </a:xfrm>
          <a:prstGeom prst="rect">
            <a:avLst/>
          </a:prstGeom>
          <a:noFill/>
        </p:spPr>
        <p:txBody>
          <a:bodyPr wrap="square" rtlCol="0">
            <a:spAutoFit/>
          </a:bodyPr>
          <a:lstStyle/>
          <a:p>
            <a:pPr algn="ctr"/>
            <a:r>
              <a:rPr lang="en-US" dirty="0"/>
              <a:t>Males</a:t>
            </a:r>
          </a:p>
          <a:p>
            <a:pPr algn="ctr"/>
            <a:r>
              <a:rPr lang="en-US" dirty="0"/>
              <a:t>SW clients</a:t>
            </a:r>
          </a:p>
        </p:txBody>
      </p:sp>
      <p:sp>
        <p:nvSpPr>
          <p:cNvPr id="18" name="TextBox 17"/>
          <p:cNvSpPr txBox="1"/>
          <p:nvPr/>
        </p:nvSpPr>
        <p:spPr>
          <a:xfrm>
            <a:off x="819435" y="4420889"/>
            <a:ext cx="1589397" cy="646331"/>
          </a:xfrm>
          <a:prstGeom prst="rect">
            <a:avLst/>
          </a:prstGeom>
          <a:noFill/>
        </p:spPr>
        <p:txBody>
          <a:bodyPr wrap="square" rtlCol="0">
            <a:spAutoFit/>
          </a:bodyPr>
          <a:lstStyle/>
          <a:p>
            <a:pPr algn="ctr"/>
            <a:r>
              <a:rPr lang="en-US" dirty="0"/>
              <a:t>Females</a:t>
            </a:r>
          </a:p>
          <a:p>
            <a:pPr algn="ctr"/>
            <a:r>
              <a:rPr lang="en-US" dirty="0"/>
              <a:t>Sex workers</a:t>
            </a:r>
          </a:p>
        </p:txBody>
      </p:sp>
      <p:sp>
        <p:nvSpPr>
          <p:cNvPr id="19" name="TextBox 18"/>
          <p:cNvSpPr txBox="1"/>
          <p:nvPr/>
        </p:nvSpPr>
        <p:spPr>
          <a:xfrm>
            <a:off x="5078106" y="1900598"/>
            <a:ext cx="1589397" cy="646331"/>
          </a:xfrm>
          <a:prstGeom prst="rect">
            <a:avLst/>
          </a:prstGeom>
          <a:noFill/>
        </p:spPr>
        <p:txBody>
          <a:bodyPr wrap="square" rtlCol="0">
            <a:spAutoFit/>
          </a:bodyPr>
          <a:lstStyle/>
          <a:p>
            <a:pPr algn="ctr"/>
            <a:r>
              <a:rPr lang="en-US" dirty="0"/>
              <a:t>Males</a:t>
            </a:r>
          </a:p>
          <a:p>
            <a:pPr algn="ctr"/>
            <a:r>
              <a:rPr lang="en-US" dirty="0"/>
              <a:t>PWID</a:t>
            </a:r>
          </a:p>
        </p:txBody>
      </p:sp>
      <p:sp>
        <p:nvSpPr>
          <p:cNvPr id="20" name="TextBox 19"/>
          <p:cNvSpPr txBox="1"/>
          <p:nvPr/>
        </p:nvSpPr>
        <p:spPr>
          <a:xfrm>
            <a:off x="5078106" y="4420889"/>
            <a:ext cx="1589397" cy="646331"/>
          </a:xfrm>
          <a:prstGeom prst="rect">
            <a:avLst/>
          </a:prstGeom>
          <a:noFill/>
        </p:spPr>
        <p:txBody>
          <a:bodyPr wrap="square" rtlCol="0">
            <a:spAutoFit/>
          </a:bodyPr>
          <a:lstStyle/>
          <a:p>
            <a:pPr algn="ctr"/>
            <a:r>
              <a:rPr lang="en-US" dirty="0"/>
              <a:t>Females</a:t>
            </a:r>
          </a:p>
          <a:p>
            <a:pPr algn="ctr"/>
            <a:r>
              <a:rPr lang="en-US" dirty="0"/>
              <a:t>PWID</a:t>
            </a:r>
          </a:p>
        </p:txBody>
      </p:sp>
      <p:sp>
        <p:nvSpPr>
          <p:cNvPr id="21" name="TextBox 20"/>
          <p:cNvSpPr txBox="1"/>
          <p:nvPr/>
        </p:nvSpPr>
        <p:spPr>
          <a:xfrm>
            <a:off x="9509648" y="1900598"/>
            <a:ext cx="1589397" cy="646331"/>
          </a:xfrm>
          <a:prstGeom prst="rect">
            <a:avLst/>
          </a:prstGeom>
          <a:noFill/>
        </p:spPr>
        <p:txBody>
          <a:bodyPr wrap="square" rtlCol="0">
            <a:spAutoFit/>
          </a:bodyPr>
          <a:lstStyle/>
          <a:p>
            <a:pPr algn="ctr"/>
            <a:r>
              <a:rPr lang="en-US" dirty="0"/>
              <a:t>Males</a:t>
            </a:r>
          </a:p>
          <a:p>
            <a:pPr algn="ctr"/>
            <a:r>
              <a:rPr lang="en-US" dirty="0"/>
              <a:t>MSM</a:t>
            </a:r>
          </a:p>
        </p:txBody>
      </p:sp>
      <p:cxnSp>
        <p:nvCxnSpPr>
          <p:cNvPr id="23" name="Straight Arrow Connector 22"/>
          <p:cNvCxnSpPr/>
          <p:nvPr/>
        </p:nvCxnSpPr>
        <p:spPr>
          <a:xfrm>
            <a:off x="1657065" y="2866030"/>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14548" y="2866029"/>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121624" y="2866029"/>
            <a:ext cx="177620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19279" y="2866029"/>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21624" y="2866029"/>
            <a:ext cx="175118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565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887" y="365125"/>
            <a:ext cx="10515600" cy="1325563"/>
          </a:xfrm>
        </p:spPr>
        <p:txBody>
          <a:bodyPr/>
          <a:lstStyle/>
          <a:p>
            <a:r>
              <a:rPr lang="en-US" dirty="0"/>
              <a:t>Sexual Mixing</a:t>
            </a:r>
          </a:p>
        </p:txBody>
      </p:sp>
      <p:sp>
        <p:nvSpPr>
          <p:cNvPr id="3" name="Slide Number Placeholder 2"/>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Rounded Rectangle 3"/>
          <p:cNvSpPr/>
          <p:nvPr/>
        </p:nvSpPr>
        <p:spPr>
          <a:xfrm>
            <a:off x="838200"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958153"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115636"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273119"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57982" y="169068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273119" y="4201877"/>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115636" y="4201877"/>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958153" y="4210975"/>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38200" y="4210975"/>
            <a:ext cx="1637731" cy="106616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50455" y="1900598"/>
            <a:ext cx="1483058" cy="646331"/>
          </a:xfrm>
          <a:prstGeom prst="rect">
            <a:avLst/>
          </a:prstGeom>
          <a:noFill/>
        </p:spPr>
        <p:txBody>
          <a:bodyPr wrap="square" rtlCol="0">
            <a:spAutoFit/>
          </a:bodyPr>
          <a:lstStyle/>
          <a:p>
            <a:pPr algn="ctr"/>
            <a:r>
              <a:rPr lang="en-US" dirty="0"/>
              <a:t>Males</a:t>
            </a:r>
          </a:p>
          <a:p>
            <a:pPr algn="ctr"/>
            <a:r>
              <a:rPr lang="en-US" dirty="0"/>
              <a:t>Stable couple</a:t>
            </a:r>
          </a:p>
        </p:txBody>
      </p:sp>
      <p:sp>
        <p:nvSpPr>
          <p:cNvPr id="14" name="TextBox 13"/>
          <p:cNvSpPr txBox="1"/>
          <p:nvPr/>
        </p:nvSpPr>
        <p:spPr>
          <a:xfrm>
            <a:off x="7358414" y="4420889"/>
            <a:ext cx="1483058" cy="646331"/>
          </a:xfrm>
          <a:prstGeom prst="rect">
            <a:avLst/>
          </a:prstGeom>
          <a:noFill/>
        </p:spPr>
        <p:txBody>
          <a:bodyPr wrap="square" rtlCol="0">
            <a:spAutoFit/>
          </a:bodyPr>
          <a:lstStyle/>
          <a:p>
            <a:pPr algn="ctr"/>
            <a:r>
              <a:rPr lang="en-US" dirty="0"/>
              <a:t>Females</a:t>
            </a:r>
          </a:p>
          <a:p>
            <a:pPr algn="ctr"/>
            <a:r>
              <a:rPr lang="en-US" dirty="0"/>
              <a:t>Stable couple</a:t>
            </a:r>
          </a:p>
        </p:txBody>
      </p:sp>
      <p:sp>
        <p:nvSpPr>
          <p:cNvPr id="15" name="TextBox 14"/>
          <p:cNvSpPr txBox="1"/>
          <p:nvPr/>
        </p:nvSpPr>
        <p:spPr>
          <a:xfrm>
            <a:off x="3006486" y="1900601"/>
            <a:ext cx="1589397" cy="923330"/>
          </a:xfrm>
          <a:prstGeom prst="rect">
            <a:avLst/>
          </a:prstGeom>
          <a:noFill/>
        </p:spPr>
        <p:txBody>
          <a:bodyPr wrap="square" rtlCol="0">
            <a:spAutoFit/>
          </a:bodyPr>
          <a:lstStyle/>
          <a:p>
            <a:pPr algn="ctr"/>
            <a:r>
              <a:rPr lang="en-US" dirty="0"/>
              <a:t>Males</a:t>
            </a:r>
          </a:p>
          <a:p>
            <a:pPr algn="ctr"/>
            <a:r>
              <a:rPr lang="en-US" dirty="0"/>
              <a:t>Non-regular partners</a:t>
            </a:r>
          </a:p>
        </p:txBody>
      </p:sp>
      <p:sp>
        <p:nvSpPr>
          <p:cNvPr id="16" name="TextBox 15"/>
          <p:cNvSpPr txBox="1"/>
          <p:nvPr/>
        </p:nvSpPr>
        <p:spPr>
          <a:xfrm>
            <a:off x="2933986" y="4420889"/>
            <a:ext cx="1589397" cy="923330"/>
          </a:xfrm>
          <a:prstGeom prst="rect">
            <a:avLst/>
          </a:prstGeom>
          <a:noFill/>
        </p:spPr>
        <p:txBody>
          <a:bodyPr wrap="square" rtlCol="0">
            <a:spAutoFit/>
          </a:bodyPr>
          <a:lstStyle/>
          <a:p>
            <a:pPr algn="ctr"/>
            <a:r>
              <a:rPr lang="en-US" dirty="0"/>
              <a:t>Females</a:t>
            </a:r>
          </a:p>
          <a:p>
            <a:pPr algn="ctr"/>
            <a:r>
              <a:rPr lang="en-US" dirty="0"/>
              <a:t>Non-regular partners</a:t>
            </a:r>
          </a:p>
        </p:txBody>
      </p:sp>
      <p:sp>
        <p:nvSpPr>
          <p:cNvPr id="17" name="TextBox 16"/>
          <p:cNvSpPr txBox="1"/>
          <p:nvPr/>
        </p:nvSpPr>
        <p:spPr>
          <a:xfrm>
            <a:off x="789866" y="1900598"/>
            <a:ext cx="1589397" cy="646331"/>
          </a:xfrm>
          <a:prstGeom prst="rect">
            <a:avLst/>
          </a:prstGeom>
          <a:noFill/>
        </p:spPr>
        <p:txBody>
          <a:bodyPr wrap="square" rtlCol="0">
            <a:spAutoFit/>
          </a:bodyPr>
          <a:lstStyle/>
          <a:p>
            <a:pPr algn="ctr"/>
            <a:r>
              <a:rPr lang="en-US" dirty="0"/>
              <a:t>Males</a:t>
            </a:r>
          </a:p>
          <a:p>
            <a:pPr algn="ctr"/>
            <a:r>
              <a:rPr lang="en-US" dirty="0"/>
              <a:t>SW clients</a:t>
            </a:r>
          </a:p>
        </p:txBody>
      </p:sp>
      <p:sp>
        <p:nvSpPr>
          <p:cNvPr id="18" name="TextBox 17"/>
          <p:cNvSpPr txBox="1"/>
          <p:nvPr/>
        </p:nvSpPr>
        <p:spPr>
          <a:xfrm>
            <a:off x="819435" y="4420889"/>
            <a:ext cx="1589397" cy="646331"/>
          </a:xfrm>
          <a:prstGeom prst="rect">
            <a:avLst/>
          </a:prstGeom>
          <a:noFill/>
        </p:spPr>
        <p:txBody>
          <a:bodyPr wrap="square" rtlCol="0">
            <a:spAutoFit/>
          </a:bodyPr>
          <a:lstStyle/>
          <a:p>
            <a:pPr algn="ctr"/>
            <a:r>
              <a:rPr lang="en-US" dirty="0"/>
              <a:t>Females</a:t>
            </a:r>
          </a:p>
          <a:p>
            <a:pPr algn="ctr"/>
            <a:r>
              <a:rPr lang="en-US" dirty="0"/>
              <a:t>Sex workers</a:t>
            </a:r>
          </a:p>
        </p:txBody>
      </p:sp>
      <p:sp>
        <p:nvSpPr>
          <p:cNvPr id="19" name="TextBox 18"/>
          <p:cNvSpPr txBox="1"/>
          <p:nvPr/>
        </p:nvSpPr>
        <p:spPr>
          <a:xfrm>
            <a:off x="5078106" y="1900598"/>
            <a:ext cx="1589397" cy="646331"/>
          </a:xfrm>
          <a:prstGeom prst="rect">
            <a:avLst/>
          </a:prstGeom>
          <a:noFill/>
        </p:spPr>
        <p:txBody>
          <a:bodyPr wrap="square" rtlCol="0">
            <a:spAutoFit/>
          </a:bodyPr>
          <a:lstStyle/>
          <a:p>
            <a:pPr algn="ctr"/>
            <a:r>
              <a:rPr lang="en-US" dirty="0"/>
              <a:t>Males</a:t>
            </a:r>
          </a:p>
          <a:p>
            <a:pPr algn="ctr"/>
            <a:r>
              <a:rPr lang="en-US" dirty="0"/>
              <a:t>PWID</a:t>
            </a:r>
          </a:p>
        </p:txBody>
      </p:sp>
      <p:sp>
        <p:nvSpPr>
          <p:cNvPr id="20" name="TextBox 19"/>
          <p:cNvSpPr txBox="1"/>
          <p:nvPr/>
        </p:nvSpPr>
        <p:spPr>
          <a:xfrm>
            <a:off x="5078106" y="4420889"/>
            <a:ext cx="1589397" cy="646331"/>
          </a:xfrm>
          <a:prstGeom prst="rect">
            <a:avLst/>
          </a:prstGeom>
          <a:noFill/>
        </p:spPr>
        <p:txBody>
          <a:bodyPr wrap="square" rtlCol="0">
            <a:spAutoFit/>
          </a:bodyPr>
          <a:lstStyle/>
          <a:p>
            <a:pPr algn="ctr"/>
            <a:r>
              <a:rPr lang="en-US" dirty="0"/>
              <a:t>Females</a:t>
            </a:r>
          </a:p>
          <a:p>
            <a:pPr algn="ctr"/>
            <a:r>
              <a:rPr lang="en-US" dirty="0"/>
              <a:t>PWID</a:t>
            </a:r>
          </a:p>
        </p:txBody>
      </p:sp>
      <p:sp>
        <p:nvSpPr>
          <p:cNvPr id="21" name="TextBox 20"/>
          <p:cNvSpPr txBox="1"/>
          <p:nvPr/>
        </p:nvSpPr>
        <p:spPr>
          <a:xfrm>
            <a:off x="9509648" y="1900598"/>
            <a:ext cx="1589397" cy="646331"/>
          </a:xfrm>
          <a:prstGeom prst="rect">
            <a:avLst/>
          </a:prstGeom>
          <a:noFill/>
        </p:spPr>
        <p:txBody>
          <a:bodyPr wrap="square" rtlCol="0">
            <a:spAutoFit/>
          </a:bodyPr>
          <a:lstStyle/>
          <a:p>
            <a:pPr algn="ctr"/>
            <a:r>
              <a:rPr lang="en-US" dirty="0"/>
              <a:t>Males</a:t>
            </a:r>
          </a:p>
          <a:p>
            <a:pPr algn="ctr"/>
            <a:r>
              <a:rPr lang="en-US" dirty="0"/>
              <a:t>MSM</a:t>
            </a:r>
          </a:p>
        </p:txBody>
      </p:sp>
      <p:cxnSp>
        <p:nvCxnSpPr>
          <p:cNvPr id="23" name="Straight Arrow Connector 22"/>
          <p:cNvCxnSpPr/>
          <p:nvPr/>
        </p:nvCxnSpPr>
        <p:spPr>
          <a:xfrm>
            <a:off x="1657065" y="2866030"/>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14548" y="2866029"/>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121624" y="2866029"/>
            <a:ext cx="177620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19279" y="2866029"/>
            <a:ext cx="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21624" y="2866029"/>
            <a:ext cx="1751180" cy="121465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978925" y="2866029"/>
            <a:ext cx="0" cy="607325"/>
          </a:xfrm>
          <a:prstGeom prst="straightConnector1">
            <a:avLst/>
          </a:prstGeom>
          <a:ln w="254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0406417" y="2866029"/>
            <a:ext cx="0" cy="607325"/>
          </a:xfrm>
          <a:prstGeom prst="straightConnector1">
            <a:avLst/>
          </a:prstGeom>
          <a:ln w="254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255223" y="2866029"/>
            <a:ext cx="0" cy="607325"/>
          </a:xfrm>
          <a:prstGeom prst="straightConnector1">
            <a:avLst/>
          </a:prstGeom>
          <a:ln w="254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459707" y="2866029"/>
            <a:ext cx="0" cy="607325"/>
          </a:xfrm>
          <a:prstGeom prst="straightConnector1">
            <a:avLst/>
          </a:prstGeom>
          <a:ln w="254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78925" y="3473354"/>
            <a:ext cx="8397922" cy="0"/>
          </a:xfrm>
          <a:prstGeom prst="line">
            <a:avLst/>
          </a:prstGeom>
          <a:ln w="254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345605" y="3473355"/>
            <a:ext cx="6825" cy="607325"/>
          </a:xfrm>
          <a:prstGeom prst="straightConnector1">
            <a:avLst/>
          </a:prstGeom>
          <a:ln w="25400">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980062" y="3594205"/>
            <a:ext cx="2274" cy="576122"/>
          </a:xfrm>
          <a:prstGeom prst="straightConnector1">
            <a:avLst/>
          </a:prstGeom>
          <a:ln w="254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6274562" y="3646216"/>
            <a:ext cx="2274" cy="576122"/>
          </a:xfrm>
          <a:prstGeom prst="straightConnector1">
            <a:avLst/>
          </a:prstGeom>
          <a:ln w="254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432410" y="3625755"/>
            <a:ext cx="2274" cy="576122"/>
          </a:xfrm>
          <a:prstGeom prst="straightConnector1">
            <a:avLst/>
          </a:prstGeom>
          <a:ln w="254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991436" y="3594205"/>
            <a:ext cx="5842379" cy="0"/>
          </a:xfrm>
          <a:prstGeom prst="line">
            <a:avLst/>
          </a:prstGeom>
          <a:ln w="25400">
            <a:solidFill>
              <a:schemeClr val="accent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833815" y="2961442"/>
            <a:ext cx="18765" cy="601215"/>
          </a:xfrm>
          <a:prstGeom prst="straightConnector1">
            <a:avLst/>
          </a:prstGeom>
          <a:ln w="25400">
            <a:solidFill>
              <a:schemeClr val="accent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72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0"/>
            <a:ext cx="10515600" cy="1325563"/>
          </a:xfrm>
        </p:spPr>
        <p:txBody>
          <a:bodyPr/>
          <a:lstStyle/>
          <a:p>
            <a:r>
              <a:rPr lang="en-US" dirty="0"/>
              <a:t>Program and Behavioral Data Needed</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29049731"/>
              </p:ext>
            </p:extLst>
          </p:nvPr>
        </p:nvGraphicFramePr>
        <p:xfrm>
          <a:off x="673769" y="986155"/>
          <a:ext cx="10680032" cy="5461000"/>
        </p:xfrm>
        <a:graphic>
          <a:graphicData uri="http://schemas.openxmlformats.org/drawingml/2006/table">
            <a:tbl>
              <a:tblPr firstRow="1" bandRow="1">
                <a:tableStyleId>{5C22544A-7EE6-4342-B048-85BDC9FD1C3A}</a:tableStyleId>
              </a:tblPr>
              <a:tblGrid>
                <a:gridCol w="4379440">
                  <a:extLst>
                    <a:ext uri="{9D8B030D-6E8A-4147-A177-3AD203B41FA5}">
                      <a16:colId xmlns:a16="http://schemas.microsoft.com/office/drawing/2014/main" xmlns="" val="20000"/>
                    </a:ext>
                  </a:extLst>
                </a:gridCol>
                <a:gridCol w="6300592">
                  <a:extLst>
                    <a:ext uri="{9D8B030D-6E8A-4147-A177-3AD203B41FA5}">
                      <a16:colId xmlns:a16="http://schemas.microsoft.com/office/drawing/2014/main" xmlns="" val="20001"/>
                    </a:ext>
                  </a:extLst>
                </a:gridCol>
              </a:tblGrid>
              <a:tr h="370840">
                <a:tc>
                  <a:txBody>
                    <a:bodyPr/>
                    <a:lstStyle/>
                    <a:p>
                      <a:r>
                        <a:rPr lang="en-US" dirty="0"/>
                        <a:t>Category</a:t>
                      </a:r>
                      <a:r>
                        <a:rPr lang="en-US" baseline="0" dirty="0"/>
                        <a:t> of Data</a:t>
                      </a:r>
                      <a:endParaRPr lang="en-US" dirty="0"/>
                    </a:p>
                  </a:txBody>
                  <a:tcPr/>
                </a:tc>
                <a:tc>
                  <a:txBody>
                    <a:bodyPr/>
                    <a:lstStyle/>
                    <a:p>
                      <a:r>
                        <a:rPr lang="en-US" dirty="0"/>
                        <a:t>Source</a:t>
                      </a:r>
                    </a:p>
                  </a:txBody>
                  <a:tcPr/>
                </a:tc>
                <a:extLst>
                  <a:ext uri="{0D108BD9-81ED-4DB2-BD59-A6C34878D82A}">
                    <a16:rowId xmlns:a16="http://schemas.microsoft.com/office/drawing/2014/main" xmlns="" val="10000"/>
                  </a:ext>
                </a:extLst>
              </a:tr>
              <a:tr h="370840">
                <a:tc>
                  <a:txBody>
                    <a:bodyPr/>
                    <a:lstStyle/>
                    <a:p>
                      <a:r>
                        <a:rPr lang="en-US" dirty="0"/>
                        <a:t>Population size</a:t>
                      </a:r>
                    </a:p>
                  </a:txBody>
                  <a:tcPr/>
                </a:tc>
                <a:tc>
                  <a:txBody>
                    <a:bodyPr/>
                    <a:lstStyle/>
                    <a:p>
                      <a:r>
                        <a:rPr lang="en-US" dirty="0" err="1"/>
                        <a:t>DemProj</a:t>
                      </a:r>
                      <a:r>
                        <a:rPr lang="en-US" dirty="0"/>
                        <a:t>, UN Population Division</a:t>
                      </a:r>
                    </a:p>
                  </a:txBody>
                  <a:tcPr/>
                </a:tc>
                <a:extLst>
                  <a:ext uri="{0D108BD9-81ED-4DB2-BD59-A6C34878D82A}">
                    <a16:rowId xmlns:a16="http://schemas.microsoft.com/office/drawing/2014/main" xmlns="" val="10001"/>
                  </a:ext>
                </a:extLst>
              </a:tr>
              <a:tr h="370840">
                <a:tc>
                  <a:txBody>
                    <a:bodyPr/>
                    <a:lstStyle/>
                    <a:p>
                      <a:r>
                        <a:rPr lang="en-US" dirty="0"/>
                        <a:t>HIV program</a:t>
                      </a:r>
                      <a:r>
                        <a:rPr lang="en-US" baseline="0" dirty="0"/>
                        <a:t> data (ART, PMTCT)</a:t>
                      </a:r>
                      <a:endParaRPr lang="en-US" dirty="0"/>
                    </a:p>
                  </a:txBody>
                  <a:tcPr/>
                </a:tc>
                <a:tc>
                  <a:txBody>
                    <a:bodyPr/>
                    <a:lstStyle/>
                    <a:p>
                      <a:r>
                        <a:rPr lang="en-US" dirty="0"/>
                        <a:t>AIM</a:t>
                      </a:r>
                    </a:p>
                  </a:txBody>
                  <a:tcPr/>
                </a:tc>
                <a:extLst>
                  <a:ext uri="{0D108BD9-81ED-4DB2-BD59-A6C34878D82A}">
                    <a16:rowId xmlns:a16="http://schemas.microsoft.com/office/drawing/2014/main" xmlns="" val="10002"/>
                  </a:ext>
                </a:extLst>
              </a:tr>
              <a:tr h="370840">
                <a:tc>
                  <a:txBody>
                    <a:bodyPr/>
                    <a:lstStyle/>
                    <a:p>
                      <a:r>
                        <a:rPr lang="en-US" dirty="0"/>
                        <a:t>Epidemic dynamics</a:t>
                      </a:r>
                      <a:r>
                        <a:rPr lang="en-US" baseline="0" dirty="0"/>
                        <a:t> (progression, mortality) </a:t>
                      </a:r>
                      <a:endParaRPr lang="en-US" dirty="0"/>
                    </a:p>
                  </a:txBody>
                  <a:tcPr/>
                </a:tc>
                <a:tc>
                  <a:txBody>
                    <a:bodyPr/>
                    <a:lstStyle/>
                    <a:p>
                      <a:r>
                        <a:rPr lang="en-US" dirty="0"/>
                        <a:t>AIM</a:t>
                      </a:r>
                    </a:p>
                  </a:txBody>
                  <a:tcPr/>
                </a:tc>
                <a:extLst>
                  <a:ext uri="{0D108BD9-81ED-4DB2-BD59-A6C34878D82A}">
                    <a16:rowId xmlns:a16="http://schemas.microsoft.com/office/drawing/2014/main" xmlns="" val="10003"/>
                  </a:ext>
                </a:extLst>
              </a:tr>
              <a:tr h="370840">
                <a:tc>
                  <a:txBody>
                    <a:bodyPr/>
                    <a:lstStyle/>
                    <a:p>
                      <a:r>
                        <a:rPr lang="en-US" dirty="0">
                          <a:solidFill>
                            <a:schemeClr val="bg1"/>
                          </a:solidFill>
                        </a:rPr>
                        <a:t>BY</a:t>
                      </a:r>
                      <a:r>
                        <a:rPr lang="en-US" baseline="0" dirty="0">
                          <a:solidFill>
                            <a:schemeClr val="bg1"/>
                          </a:solidFill>
                        </a:rPr>
                        <a:t> RISK GROUP</a:t>
                      </a:r>
                      <a:endParaRPr lang="en-US" dirty="0">
                        <a:solidFill>
                          <a:schemeClr val="bg1"/>
                        </a:solidFill>
                      </a:endParaRPr>
                    </a:p>
                  </a:txBody>
                  <a:tcPr>
                    <a:solidFill>
                      <a:schemeClr val="accent5">
                        <a:lumMod val="60000"/>
                        <a:lumOff val="40000"/>
                      </a:schemeClr>
                    </a:solidFill>
                  </a:tcPr>
                </a:tc>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xmlns="" val="10004"/>
                  </a:ext>
                </a:extLst>
              </a:tr>
              <a:tr h="370840">
                <a:tc>
                  <a:txBody>
                    <a:bodyPr/>
                    <a:lstStyle/>
                    <a:p>
                      <a:r>
                        <a:rPr lang="en-US" dirty="0"/>
                        <a:t>Population</a:t>
                      </a:r>
                      <a:r>
                        <a:rPr lang="en-US" baseline="0" dirty="0"/>
                        <a:t> size</a:t>
                      </a:r>
                      <a:endParaRPr lang="en-US" dirty="0"/>
                    </a:p>
                  </a:txBody>
                  <a:tcPr/>
                </a:tc>
                <a:tc>
                  <a:txBody>
                    <a:bodyPr/>
                    <a:lstStyle/>
                    <a:p>
                      <a:r>
                        <a:rPr lang="en-US" dirty="0"/>
                        <a:t>Surveys, population </a:t>
                      </a:r>
                      <a:r>
                        <a:rPr lang="en-US" baseline="0" dirty="0"/>
                        <a:t>size studies (e.g., RDS)</a:t>
                      </a:r>
                    </a:p>
                    <a:p>
                      <a:r>
                        <a:rPr lang="en-US" baseline="0" dirty="0"/>
                        <a:t>Global reviews: </a:t>
                      </a:r>
                      <a:r>
                        <a:rPr lang="en-US" baseline="0" dirty="0" err="1"/>
                        <a:t>Aceijas</a:t>
                      </a:r>
                      <a:r>
                        <a:rPr lang="en-US" baseline="0" dirty="0"/>
                        <a:t>, Caceres, </a:t>
                      </a:r>
                      <a:r>
                        <a:rPr lang="en-US" baseline="0" dirty="0" err="1"/>
                        <a:t>Carael</a:t>
                      </a:r>
                      <a:r>
                        <a:rPr lang="en-US" baseline="0" dirty="0"/>
                        <a:t>, </a:t>
                      </a:r>
                      <a:r>
                        <a:rPr lang="en-US" baseline="0" dirty="0" err="1"/>
                        <a:t>Dagenhardt</a:t>
                      </a:r>
                      <a:r>
                        <a:rPr lang="en-US" baseline="0" dirty="0"/>
                        <a:t>, Van de </a:t>
                      </a:r>
                      <a:r>
                        <a:rPr lang="en-US" baseline="0" dirty="0" err="1"/>
                        <a:t>Pitte</a:t>
                      </a:r>
                      <a:r>
                        <a:rPr lang="en-US" baseline="0" dirty="0"/>
                        <a:t> </a:t>
                      </a:r>
                      <a:endParaRPr lang="en-US" dirty="0"/>
                    </a:p>
                  </a:txBody>
                  <a:tcPr/>
                </a:tc>
                <a:extLst>
                  <a:ext uri="{0D108BD9-81ED-4DB2-BD59-A6C34878D82A}">
                    <a16:rowId xmlns:a16="http://schemas.microsoft.com/office/drawing/2014/main" xmlns="" val="10005"/>
                  </a:ext>
                </a:extLst>
              </a:tr>
              <a:tr h="370840">
                <a:tc>
                  <a:txBody>
                    <a:bodyPr/>
                    <a:lstStyle/>
                    <a:p>
                      <a:r>
                        <a:rPr lang="en-US" dirty="0"/>
                        <a:t>Condom</a:t>
                      </a:r>
                      <a:r>
                        <a:rPr lang="en-US" baseline="0" dirty="0"/>
                        <a:t> use</a:t>
                      </a:r>
                      <a:endParaRPr lang="en-US" dirty="0"/>
                    </a:p>
                  </a:txBody>
                  <a:tcPr/>
                </a:tc>
                <a:tc>
                  <a:txBody>
                    <a:bodyPr/>
                    <a:lstStyle/>
                    <a:p>
                      <a:r>
                        <a:rPr lang="en-US" dirty="0"/>
                        <a:t>DHS/AIS,</a:t>
                      </a:r>
                      <a:r>
                        <a:rPr lang="en-US" baseline="0" dirty="0"/>
                        <a:t> </a:t>
                      </a:r>
                      <a:r>
                        <a:rPr lang="en-US" dirty="0"/>
                        <a:t>Key population surveys (e.g.,</a:t>
                      </a:r>
                      <a:r>
                        <a:rPr lang="en-US" baseline="0" dirty="0"/>
                        <a:t> IBBS)</a:t>
                      </a:r>
                      <a:endParaRPr lang="en-US" dirty="0"/>
                    </a:p>
                  </a:txBody>
                  <a:tcPr/>
                </a:tc>
                <a:extLst>
                  <a:ext uri="{0D108BD9-81ED-4DB2-BD59-A6C34878D82A}">
                    <a16:rowId xmlns:a16="http://schemas.microsoft.com/office/drawing/2014/main" xmlns="" val="10006"/>
                  </a:ext>
                </a:extLst>
              </a:tr>
              <a:tr h="370840">
                <a:tc>
                  <a:txBody>
                    <a:bodyPr/>
                    <a:lstStyle/>
                    <a:p>
                      <a:r>
                        <a:rPr lang="en-US" dirty="0"/>
                        <a:t>Number of</a:t>
                      </a:r>
                      <a:r>
                        <a:rPr lang="en-US" baseline="0" dirty="0"/>
                        <a:t> partners</a:t>
                      </a:r>
                      <a:endParaRPr lang="en-US" dirty="0"/>
                    </a:p>
                  </a:txBody>
                  <a:tcPr/>
                </a:tc>
                <a:tc>
                  <a:txBody>
                    <a:bodyPr/>
                    <a:lstStyle/>
                    <a:p>
                      <a:r>
                        <a:rPr lang="en-US" dirty="0"/>
                        <a:t>Key population surveys</a:t>
                      </a:r>
                    </a:p>
                  </a:txBody>
                  <a:tcPr/>
                </a:tc>
                <a:extLst>
                  <a:ext uri="{0D108BD9-81ED-4DB2-BD59-A6C34878D82A}">
                    <a16:rowId xmlns:a16="http://schemas.microsoft.com/office/drawing/2014/main" xmlns="" val="10007"/>
                  </a:ext>
                </a:extLst>
              </a:tr>
              <a:tr h="370840">
                <a:tc>
                  <a:txBody>
                    <a:bodyPr/>
                    <a:lstStyle/>
                    <a:p>
                      <a:r>
                        <a:rPr lang="en-US" dirty="0"/>
                        <a:t>Acts per partner</a:t>
                      </a:r>
                    </a:p>
                  </a:txBody>
                  <a:tcPr/>
                </a:tc>
                <a:tc>
                  <a:txBody>
                    <a:bodyPr/>
                    <a:lstStyle/>
                    <a:p>
                      <a:r>
                        <a:rPr lang="en-US" dirty="0"/>
                        <a:t>Key population surveys, global defaults</a:t>
                      </a:r>
                    </a:p>
                  </a:txBody>
                  <a:tcPr/>
                </a:tc>
                <a:extLst>
                  <a:ext uri="{0D108BD9-81ED-4DB2-BD59-A6C34878D82A}">
                    <a16:rowId xmlns:a16="http://schemas.microsoft.com/office/drawing/2014/main" xmlns="" val="10008"/>
                  </a:ext>
                </a:extLst>
              </a:tr>
              <a:tr h="370840">
                <a:tc>
                  <a:txBody>
                    <a:bodyPr/>
                    <a:lstStyle/>
                    <a:p>
                      <a:r>
                        <a:rPr lang="en-US" dirty="0"/>
                        <a:t>Percentage</a:t>
                      </a:r>
                      <a:r>
                        <a:rPr lang="en-US" baseline="0" dirty="0"/>
                        <a:t> ‘married’</a:t>
                      </a:r>
                      <a:endParaRPr lang="en-US" dirty="0"/>
                    </a:p>
                  </a:txBody>
                  <a:tcPr/>
                </a:tc>
                <a:tc>
                  <a:txBody>
                    <a:bodyPr/>
                    <a:lstStyle/>
                    <a:p>
                      <a:r>
                        <a:rPr lang="en-US" dirty="0"/>
                        <a:t>Surveys</a:t>
                      </a:r>
                    </a:p>
                  </a:txBody>
                  <a:tcPr/>
                </a:tc>
                <a:extLst>
                  <a:ext uri="{0D108BD9-81ED-4DB2-BD59-A6C34878D82A}">
                    <a16:rowId xmlns:a16="http://schemas.microsoft.com/office/drawing/2014/main" xmlns="" val="10009"/>
                  </a:ext>
                </a:extLst>
              </a:tr>
              <a:tr h="370840">
                <a:tc>
                  <a:txBody>
                    <a:bodyPr/>
                    <a:lstStyle/>
                    <a:p>
                      <a:r>
                        <a:rPr lang="en-US" dirty="0"/>
                        <a:t>Increased recruitment</a:t>
                      </a:r>
                    </a:p>
                  </a:txBody>
                  <a:tcPr/>
                </a:tc>
                <a:tc>
                  <a:txBody>
                    <a:bodyPr/>
                    <a:lstStyle/>
                    <a:p>
                      <a:r>
                        <a:rPr lang="en-US" dirty="0"/>
                        <a:t>Prevalence patterns</a:t>
                      </a:r>
                    </a:p>
                  </a:txBody>
                  <a:tcPr/>
                </a:tc>
                <a:extLst>
                  <a:ext uri="{0D108BD9-81ED-4DB2-BD59-A6C34878D82A}">
                    <a16:rowId xmlns:a16="http://schemas.microsoft.com/office/drawing/2014/main" xmlns="" val="10010"/>
                  </a:ext>
                </a:extLst>
              </a:tr>
              <a:tr h="370840">
                <a:tc>
                  <a:txBody>
                    <a:bodyPr/>
                    <a:lstStyle/>
                    <a:p>
                      <a:r>
                        <a:rPr lang="en-US" dirty="0"/>
                        <a:t>STI prevalence</a:t>
                      </a:r>
                    </a:p>
                  </a:txBody>
                  <a:tcPr/>
                </a:tc>
                <a:tc>
                  <a:txBody>
                    <a:bodyPr/>
                    <a:lstStyle/>
                    <a:p>
                      <a:r>
                        <a:rPr lang="en-US" dirty="0"/>
                        <a:t>Surveillance,</a:t>
                      </a:r>
                      <a:r>
                        <a:rPr lang="en-US" baseline="0" dirty="0"/>
                        <a:t> studies</a:t>
                      </a:r>
                      <a:endParaRPr lang="en-US" dirty="0"/>
                    </a:p>
                  </a:txBody>
                  <a:tcPr/>
                </a:tc>
                <a:extLst>
                  <a:ext uri="{0D108BD9-81ED-4DB2-BD59-A6C34878D82A}">
                    <a16:rowId xmlns:a16="http://schemas.microsoft.com/office/drawing/2014/main" xmlns="" val="10011"/>
                  </a:ext>
                </a:extLst>
              </a:tr>
              <a:tr h="370840">
                <a:tc>
                  <a:txBody>
                    <a:bodyPr/>
                    <a:lstStyle/>
                    <a:p>
                      <a:r>
                        <a:rPr lang="en-US" dirty="0"/>
                        <a:t>PWID:</a:t>
                      </a:r>
                      <a:r>
                        <a:rPr lang="en-US" baseline="0" dirty="0"/>
                        <a:t> Proportion sharing needles</a:t>
                      </a:r>
                      <a:endParaRPr lang="en-US" dirty="0"/>
                    </a:p>
                  </a:txBody>
                  <a:tcPr/>
                </a:tc>
                <a:tc>
                  <a:txBody>
                    <a:bodyPr/>
                    <a:lstStyle/>
                    <a:p>
                      <a:r>
                        <a:rPr lang="en-US" dirty="0"/>
                        <a:t>PWID surveys</a:t>
                      </a:r>
                    </a:p>
                  </a:txBody>
                  <a:tcPr/>
                </a:tc>
                <a:extLst>
                  <a:ext uri="{0D108BD9-81ED-4DB2-BD59-A6C34878D82A}">
                    <a16:rowId xmlns:a16="http://schemas.microsoft.com/office/drawing/2014/main" xmlns="" val="10012"/>
                  </a:ext>
                </a:extLst>
              </a:tr>
              <a:tr h="370840">
                <a:tc>
                  <a:txBody>
                    <a:bodyPr/>
                    <a:lstStyle/>
                    <a:p>
                      <a:r>
                        <a:rPr lang="en-US" dirty="0"/>
                        <a:t>Age at first sex</a:t>
                      </a:r>
                    </a:p>
                  </a:txBody>
                  <a:tcPr/>
                </a:tc>
                <a:tc>
                  <a:txBody>
                    <a:bodyPr/>
                    <a:lstStyle/>
                    <a:p>
                      <a:r>
                        <a:rPr lang="en-US" dirty="0"/>
                        <a:t>Demographic surveys</a:t>
                      </a:r>
                    </a:p>
                  </a:txBody>
                  <a:tcPr/>
                </a:tc>
                <a:extLst>
                  <a:ext uri="{0D108BD9-81ED-4DB2-BD59-A6C34878D82A}">
                    <a16:rowId xmlns:a16="http://schemas.microsoft.com/office/drawing/2014/main" xmlns="" val="10013"/>
                  </a:ext>
                </a:extLst>
              </a:tr>
            </a:tbl>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03758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z="4000"/>
              <a:t>Determinants of risk of infection</a:t>
            </a:r>
          </a:p>
        </p:txBody>
      </p:sp>
      <p:sp>
        <p:nvSpPr>
          <p:cNvPr id="253958" name="Text Box 6"/>
          <p:cNvSpPr txBox="1">
            <a:spLocks noChangeArrowheads="1"/>
          </p:cNvSpPr>
          <p:nvPr/>
        </p:nvSpPr>
        <p:spPr bwMode="auto">
          <a:xfrm>
            <a:off x="3200400" y="1524001"/>
            <a:ext cx="1905000" cy="830997"/>
          </a:xfrm>
          <a:prstGeom prst="rect">
            <a:avLst/>
          </a:prstGeom>
          <a:noFill/>
          <a:ln w="9525">
            <a:noFill/>
            <a:miter lim="800000"/>
            <a:headEnd/>
            <a:tailEnd/>
          </a:ln>
          <a:effectLst/>
        </p:spPr>
        <p:txBody>
          <a:bodyPr>
            <a:spAutoFit/>
          </a:bodyPr>
          <a:lstStyle/>
          <a:p>
            <a:pPr algn="ctr">
              <a:spcBef>
                <a:spcPct val="50000"/>
              </a:spcBef>
            </a:pPr>
            <a:r>
              <a:rPr lang="en-US" sz="2400" dirty="0"/>
              <a:t>Susceptible Partner</a:t>
            </a:r>
          </a:p>
        </p:txBody>
      </p:sp>
      <p:sp>
        <p:nvSpPr>
          <p:cNvPr id="253959" name="Text Box 7"/>
          <p:cNvSpPr txBox="1">
            <a:spLocks noChangeArrowheads="1"/>
          </p:cNvSpPr>
          <p:nvPr/>
        </p:nvSpPr>
        <p:spPr bwMode="auto">
          <a:xfrm>
            <a:off x="7010400" y="1524000"/>
            <a:ext cx="1524000" cy="830997"/>
          </a:xfrm>
          <a:prstGeom prst="rect">
            <a:avLst/>
          </a:prstGeom>
          <a:noFill/>
          <a:ln w="9525">
            <a:noFill/>
            <a:miter lim="800000"/>
            <a:headEnd/>
            <a:tailEnd/>
          </a:ln>
          <a:effectLst/>
        </p:spPr>
        <p:txBody>
          <a:bodyPr wrap="square">
            <a:spAutoFit/>
          </a:bodyPr>
          <a:lstStyle/>
          <a:p>
            <a:pPr algn="ctr">
              <a:spcBef>
                <a:spcPct val="50000"/>
              </a:spcBef>
            </a:pPr>
            <a:r>
              <a:rPr lang="en-US" sz="2400" dirty="0"/>
              <a:t>Infected Partner</a:t>
            </a:r>
          </a:p>
        </p:txBody>
      </p:sp>
      <p:sp>
        <p:nvSpPr>
          <p:cNvPr id="253960" name="AutoShape 8"/>
          <p:cNvSpPr>
            <a:spLocks noChangeArrowheads="1"/>
          </p:cNvSpPr>
          <p:nvPr/>
        </p:nvSpPr>
        <p:spPr bwMode="auto">
          <a:xfrm>
            <a:off x="5029200" y="2743200"/>
            <a:ext cx="2057400" cy="381000"/>
          </a:xfrm>
          <a:prstGeom prst="leftRightArrow">
            <a:avLst>
              <a:gd name="adj1" fmla="val 50000"/>
              <a:gd name="adj2" fmla="val 108000"/>
            </a:avLst>
          </a:prstGeom>
          <a:solidFill>
            <a:schemeClr val="accent1"/>
          </a:solidFill>
          <a:ln w="9525">
            <a:solidFill>
              <a:schemeClr val="tx1"/>
            </a:solidFill>
            <a:miter lim="800000"/>
            <a:headEnd/>
            <a:tailEnd/>
          </a:ln>
          <a:effectLst/>
        </p:spPr>
        <p:txBody>
          <a:bodyPr wrap="none" anchor="ctr"/>
          <a:lstStyle/>
          <a:p>
            <a:endParaRPr lang="en-US"/>
          </a:p>
        </p:txBody>
      </p:sp>
      <p:grpSp>
        <p:nvGrpSpPr>
          <p:cNvPr id="2" name="Group 9"/>
          <p:cNvGrpSpPr>
            <a:grpSpLocks/>
          </p:cNvGrpSpPr>
          <p:nvPr/>
        </p:nvGrpSpPr>
        <p:grpSpPr bwMode="auto">
          <a:xfrm>
            <a:off x="3733801" y="2514600"/>
            <a:ext cx="881063" cy="1987550"/>
            <a:chOff x="1462" y="1845"/>
            <a:chExt cx="555" cy="1252"/>
          </a:xfrm>
        </p:grpSpPr>
        <p:sp>
          <p:nvSpPr>
            <p:cNvPr id="253962" name="Freeform 10" descr="20%"/>
            <p:cNvSpPr>
              <a:spLocks/>
            </p:cNvSpPr>
            <p:nvPr/>
          </p:nvSpPr>
          <p:spPr bwMode="auto">
            <a:xfrm>
              <a:off x="1462" y="2081"/>
              <a:ext cx="555" cy="1016"/>
            </a:xfrm>
            <a:custGeom>
              <a:avLst/>
              <a:gdLst/>
              <a:ahLst/>
              <a:cxnLst>
                <a:cxn ang="0">
                  <a:pos x="432" y="1"/>
                </a:cxn>
                <a:cxn ang="0">
                  <a:pos x="455" y="4"/>
                </a:cxn>
                <a:cxn ang="0">
                  <a:pos x="477" y="9"/>
                </a:cxn>
                <a:cxn ang="0">
                  <a:pos x="497" y="17"/>
                </a:cxn>
                <a:cxn ang="0">
                  <a:pos x="521" y="31"/>
                </a:cxn>
                <a:cxn ang="0">
                  <a:pos x="540" y="49"/>
                </a:cxn>
                <a:cxn ang="0">
                  <a:pos x="553" y="71"/>
                </a:cxn>
                <a:cxn ang="0">
                  <a:pos x="553" y="462"/>
                </a:cxn>
                <a:cxn ang="0">
                  <a:pos x="548" y="475"/>
                </a:cxn>
                <a:cxn ang="0">
                  <a:pos x="537" y="488"/>
                </a:cxn>
                <a:cxn ang="0">
                  <a:pos x="517" y="497"/>
                </a:cxn>
                <a:cxn ang="0">
                  <a:pos x="497" y="498"/>
                </a:cxn>
                <a:cxn ang="0">
                  <a:pos x="478" y="493"/>
                </a:cxn>
                <a:cxn ang="0">
                  <a:pos x="465" y="482"/>
                </a:cxn>
                <a:cxn ang="0">
                  <a:pos x="459" y="472"/>
                </a:cxn>
                <a:cxn ang="0">
                  <a:pos x="455" y="460"/>
                </a:cxn>
                <a:cxn ang="0">
                  <a:pos x="423" y="958"/>
                </a:cxn>
                <a:cxn ang="0">
                  <a:pos x="417" y="983"/>
                </a:cxn>
                <a:cxn ang="0">
                  <a:pos x="401" y="1003"/>
                </a:cxn>
                <a:cxn ang="0">
                  <a:pos x="379" y="1012"/>
                </a:cxn>
                <a:cxn ang="0">
                  <a:pos x="360" y="1015"/>
                </a:cxn>
                <a:cxn ang="0">
                  <a:pos x="334" y="1012"/>
                </a:cxn>
                <a:cxn ang="0">
                  <a:pos x="314" y="1001"/>
                </a:cxn>
                <a:cxn ang="0">
                  <a:pos x="300" y="986"/>
                </a:cxn>
                <a:cxn ang="0">
                  <a:pos x="293" y="971"/>
                </a:cxn>
                <a:cxn ang="0">
                  <a:pos x="260" y="486"/>
                </a:cxn>
                <a:cxn ang="0">
                  <a:pos x="257" y="975"/>
                </a:cxn>
                <a:cxn ang="0">
                  <a:pos x="243" y="997"/>
                </a:cxn>
                <a:cxn ang="0">
                  <a:pos x="220" y="1011"/>
                </a:cxn>
                <a:cxn ang="0">
                  <a:pos x="190" y="1015"/>
                </a:cxn>
                <a:cxn ang="0">
                  <a:pos x="168" y="1011"/>
                </a:cxn>
                <a:cxn ang="0">
                  <a:pos x="147" y="998"/>
                </a:cxn>
                <a:cxn ang="0">
                  <a:pos x="134" y="983"/>
                </a:cxn>
                <a:cxn ang="0">
                  <a:pos x="129" y="963"/>
                </a:cxn>
                <a:cxn ang="0">
                  <a:pos x="98" y="460"/>
                </a:cxn>
                <a:cxn ang="0">
                  <a:pos x="91" y="476"/>
                </a:cxn>
                <a:cxn ang="0">
                  <a:pos x="84" y="485"/>
                </a:cxn>
                <a:cxn ang="0">
                  <a:pos x="72" y="494"/>
                </a:cxn>
                <a:cxn ang="0">
                  <a:pos x="59" y="498"/>
                </a:cxn>
                <a:cxn ang="0">
                  <a:pos x="43" y="498"/>
                </a:cxn>
                <a:cxn ang="0">
                  <a:pos x="29" y="495"/>
                </a:cxn>
                <a:cxn ang="0">
                  <a:pos x="17" y="489"/>
                </a:cxn>
                <a:cxn ang="0">
                  <a:pos x="8" y="481"/>
                </a:cxn>
                <a:cxn ang="0">
                  <a:pos x="2" y="470"/>
                </a:cxn>
                <a:cxn ang="0">
                  <a:pos x="0" y="83"/>
                </a:cxn>
                <a:cxn ang="0">
                  <a:pos x="11" y="51"/>
                </a:cxn>
                <a:cxn ang="0">
                  <a:pos x="32" y="31"/>
                </a:cxn>
                <a:cxn ang="0">
                  <a:pos x="68" y="12"/>
                </a:cxn>
                <a:cxn ang="0">
                  <a:pos x="105" y="3"/>
                </a:cxn>
              </a:cxnLst>
              <a:rect l="0" t="0" r="r" b="b"/>
              <a:pathLst>
                <a:path w="555" h="1016">
                  <a:moveTo>
                    <a:pt x="132" y="0"/>
                  </a:moveTo>
                  <a:lnTo>
                    <a:pt x="424" y="1"/>
                  </a:lnTo>
                  <a:lnTo>
                    <a:pt x="432" y="1"/>
                  </a:lnTo>
                  <a:lnTo>
                    <a:pt x="440" y="1"/>
                  </a:lnTo>
                  <a:lnTo>
                    <a:pt x="448" y="2"/>
                  </a:lnTo>
                  <a:lnTo>
                    <a:pt x="455" y="4"/>
                  </a:lnTo>
                  <a:lnTo>
                    <a:pt x="462" y="5"/>
                  </a:lnTo>
                  <a:lnTo>
                    <a:pt x="470" y="7"/>
                  </a:lnTo>
                  <a:lnTo>
                    <a:pt x="477" y="9"/>
                  </a:lnTo>
                  <a:lnTo>
                    <a:pt x="484" y="11"/>
                  </a:lnTo>
                  <a:lnTo>
                    <a:pt x="490" y="14"/>
                  </a:lnTo>
                  <a:lnTo>
                    <a:pt x="497" y="17"/>
                  </a:lnTo>
                  <a:lnTo>
                    <a:pt x="505" y="21"/>
                  </a:lnTo>
                  <a:lnTo>
                    <a:pt x="512" y="25"/>
                  </a:lnTo>
                  <a:lnTo>
                    <a:pt x="521" y="31"/>
                  </a:lnTo>
                  <a:lnTo>
                    <a:pt x="529" y="37"/>
                  </a:lnTo>
                  <a:lnTo>
                    <a:pt x="535" y="43"/>
                  </a:lnTo>
                  <a:lnTo>
                    <a:pt x="540" y="49"/>
                  </a:lnTo>
                  <a:lnTo>
                    <a:pt x="546" y="57"/>
                  </a:lnTo>
                  <a:lnTo>
                    <a:pt x="549" y="62"/>
                  </a:lnTo>
                  <a:lnTo>
                    <a:pt x="553" y="71"/>
                  </a:lnTo>
                  <a:lnTo>
                    <a:pt x="554" y="79"/>
                  </a:lnTo>
                  <a:lnTo>
                    <a:pt x="554" y="85"/>
                  </a:lnTo>
                  <a:lnTo>
                    <a:pt x="553" y="462"/>
                  </a:lnTo>
                  <a:lnTo>
                    <a:pt x="552" y="466"/>
                  </a:lnTo>
                  <a:lnTo>
                    <a:pt x="550" y="470"/>
                  </a:lnTo>
                  <a:lnTo>
                    <a:pt x="548" y="475"/>
                  </a:lnTo>
                  <a:lnTo>
                    <a:pt x="546" y="478"/>
                  </a:lnTo>
                  <a:lnTo>
                    <a:pt x="541" y="483"/>
                  </a:lnTo>
                  <a:lnTo>
                    <a:pt x="537" y="488"/>
                  </a:lnTo>
                  <a:lnTo>
                    <a:pt x="530" y="492"/>
                  </a:lnTo>
                  <a:lnTo>
                    <a:pt x="523" y="495"/>
                  </a:lnTo>
                  <a:lnTo>
                    <a:pt x="517" y="497"/>
                  </a:lnTo>
                  <a:lnTo>
                    <a:pt x="510" y="498"/>
                  </a:lnTo>
                  <a:lnTo>
                    <a:pt x="503" y="498"/>
                  </a:lnTo>
                  <a:lnTo>
                    <a:pt x="497" y="498"/>
                  </a:lnTo>
                  <a:lnTo>
                    <a:pt x="490" y="497"/>
                  </a:lnTo>
                  <a:lnTo>
                    <a:pt x="483" y="495"/>
                  </a:lnTo>
                  <a:lnTo>
                    <a:pt x="478" y="493"/>
                  </a:lnTo>
                  <a:lnTo>
                    <a:pt x="474" y="489"/>
                  </a:lnTo>
                  <a:lnTo>
                    <a:pt x="470" y="487"/>
                  </a:lnTo>
                  <a:lnTo>
                    <a:pt x="465" y="482"/>
                  </a:lnTo>
                  <a:lnTo>
                    <a:pt x="463" y="478"/>
                  </a:lnTo>
                  <a:lnTo>
                    <a:pt x="459" y="476"/>
                  </a:lnTo>
                  <a:lnTo>
                    <a:pt x="459" y="472"/>
                  </a:lnTo>
                  <a:lnTo>
                    <a:pt x="457" y="468"/>
                  </a:lnTo>
                  <a:lnTo>
                    <a:pt x="456" y="465"/>
                  </a:lnTo>
                  <a:lnTo>
                    <a:pt x="455" y="460"/>
                  </a:lnTo>
                  <a:lnTo>
                    <a:pt x="456" y="172"/>
                  </a:lnTo>
                  <a:lnTo>
                    <a:pt x="423" y="172"/>
                  </a:lnTo>
                  <a:lnTo>
                    <a:pt x="423" y="958"/>
                  </a:lnTo>
                  <a:lnTo>
                    <a:pt x="423" y="966"/>
                  </a:lnTo>
                  <a:lnTo>
                    <a:pt x="421" y="975"/>
                  </a:lnTo>
                  <a:lnTo>
                    <a:pt x="417" y="983"/>
                  </a:lnTo>
                  <a:lnTo>
                    <a:pt x="413" y="991"/>
                  </a:lnTo>
                  <a:lnTo>
                    <a:pt x="406" y="997"/>
                  </a:lnTo>
                  <a:lnTo>
                    <a:pt x="401" y="1003"/>
                  </a:lnTo>
                  <a:lnTo>
                    <a:pt x="395" y="1005"/>
                  </a:lnTo>
                  <a:lnTo>
                    <a:pt x="387" y="1011"/>
                  </a:lnTo>
                  <a:lnTo>
                    <a:pt x="379" y="1012"/>
                  </a:lnTo>
                  <a:lnTo>
                    <a:pt x="372" y="1014"/>
                  </a:lnTo>
                  <a:lnTo>
                    <a:pt x="366" y="1014"/>
                  </a:lnTo>
                  <a:lnTo>
                    <a:pt x="360" y="1015"/>
                  </a:lnTo>
                  <a:lnTo>
                    <a:pt x="353" y="1015"/>
                  </a:lnTo>
                  <a:lnTo>
                    <a:pt x="344" y="1014"/>
                  </a:lnTo>
                  <a:lnTo>
                    <a:pt x="334" y="1012"/>
                  </a:lnTo>
                  <a:lnTo>
                    <a:pt x="327" y="1008"/>
                  </a:lnTo>
                  <a:lnTo>
                    <a:pt x="320" y="1005"/>
                  </a:lnTo>
                  <a:lnTo>
                    <a:pt x="314" y="1001"/>
                  </a:lnTo>
                  <a:lnTo>
                    <a:pt x="309" y="998"/>
                  </a:lnTo>
                  <a:lnTo>
                    <a:pt x="304" y="991"/>
                  </a:lnTo>
                  <a:lnTo>
                    <a:pt x="300" y="986"/>
                  </a:lnTo>
                  <a:lnTo>
                    <a:pt x="297" y="982"/>
                  </a:lnTo>
                  <a:lnTo>
                    <a:pt x="295" y="976"/>
                  </a:lnTo>
                  <a:lnTo>
                    <a:pt x="293" y="971"/>
                  </a:lnTo>
                  <a:lnTo>
                    <a:pt x="292" y="965"/>
                  </a:lnTo>
                  <a:lnTo>
                    <a:pt x="292" y="486"/>
                  </a:lnTo>
                  <a:lnTo>
                    <a:pt x="260" y="486"/>
                  </a:lnTo>
                  <a:lnTo>
                    <a:pt x="260" y="962"/>
                  </a:lnTo>
                  <a:lnTo>
                    <a:pt x="259" y="969"/>
                  </a:lnTo>
                  <a:lnTo>
                    <a:pt x="257" y="975"/>
                  </a:lnTo>
                  <a:lnTo>
                    <a:pt x="253" y="983"/>
                  </a:lnTo>
                  <a:lnTo>
                    <a:pt x="249" y="990"/>
                  </a:lnTo>
                  <a:lnTo>
                    <a:pt x="243" y="997"/>
                  </a:lnTo>
                  <a:lnTo>
                    <a:pt x="236" y="1003"/>
                  </a:lnTo>
                  <a:lnTo>
                    <a:pt x="228" y="1008"/>
                  </a:lnTo>
                  <a:lnTo>
                    <a:pt x="220" y="1011"/>
                  </a:lnTo>
                  <a:lnTo>
                    <a:pt x="209" y="1014"/>
                  </a:lnTo>
                  <a:lnTo>
                    <a:pt x="199" y="1015"/>
                  </a:lnTo>
                  <a:lnTo>
                    <a:pt x="190" y="1015"/>
                  </a:lnTo>
                  <a:lnTo>
                    <a:pt x="182" y="1014"/>
                  </a:lnTo>
                  <a:lnTo>
                    <a:pt x="175" y="1013"/>
                  </a:lnTo>
                  <a:lnTo>
                    <a:pt x="168" y="1011"/>
                  </a:lnTo>
                  <a:lnTo>
                    <a:pt x="161" y="1008"/>
                  </a:lnTo>
                  <a:lnTo>
                    <a:pt x="154" y="1004"/>
                  </a:lnTo>
                  <a:lnTo>
                    <a:pt x="147" y="998"/>
                  </a:lnTo>
                  <a:lnTo>
                    <a:pt x="144" y="994"/>
                  </a:lnTo>
                  <a:lnTo>
                    <a:pt x="139" y="989"/>
                  </a:lnTo>
                  <a:lnTo>
                    <a:pt x="134" y="983"/>
                  </a:lnTo>
                  <a:lnTo>
                    <a:pt x="133" y="977"/>
                  </a:lnTo>
                  <a:lnTo>
                    <a:pt x="132" y="972"/>
                  </a:lnTo>
                  <a:lnTo>
                    <a:pt x="129" y="963"/>
                  </a:lnTo>
                  <a:lnTo>
                    <a:pt x="130" y="172"/>
                  </a:lnTo>
                  <a:lnTo>
                    <a:pt x="98" y="172"/>
                  </a:lnTo>
                  <a:lnTo>
                    <a:pt x="98" y="460"/>
                  </a:lnTo>
                  <a:lnTo>
                    <a:pt x="96" y="465"/>
                  </a:lnTo>
                  <a:lnTo>
                    <a:pt x="94" y="471"/>
                  </a:lnTo>
                  <a:lnTo>
                    <a:pt x="91" y="476"/>
                  </a:lnTo>
                  <a:lnTo>
                    <a:pt x="88" y="481"/>
                  </a:lnTo>
                  <a:lnTo>
                    <a:pt x="87" y="482"/>
                  </a:lnTo>
                  <a:lnTo>
                    <a:pt x="84" y="485"/>
                  </a:lnTo>
                  <a:lnTo>
                    <a:pt x="80" y="488"/>
                  </a:lnTo>
                  <a:lnTo>
                    <a:pt x="77" y="490"/>
                  </a:lnTo>
                  <a:lnTo>
                    <a:pt x="72" y="494"/>
                  </a:lnTo>
                  <a:lnTo>
                    <a:pt x="69" y="495"/>
                  </a:lnTo>
                  <a:lnTo>
                    <a:pt x="64" y="497"/>
                  </a:lnTo>
                  <a:lnTo>
                    <a:pt x="59" y="498"/>
                  </a:lnTo>
                  <a:lnTo>
                    <a:pt x="56" y="498"/>
                  </a:lnTo>
                  <a:lnTo>
                    <a:pt x="52" y="498"/>
                  </a:lnTo>
                  <a:lnTo>
                    <a:pt x="43" y="498"/>
                  </a:lnTo>
                  <a:lnTo>
                    <a:pt x="39" y="498"/>
                  </a:lnTo>
                  <a:lnTo>
                    <a:pt x="35" y="497"/>
                  </a:lnTo>
                  <a:lnTo>
                    <a:pt x="29" y="495"/>
                  </a:lnTo>
                  <a:lnTo>
                    <a:pt x="26" y="494"/>
                  </a:lnTo>
                  <a:lnTo>
                    <a:pt x="22" y="492"/>
                  </a:lnTo>
                  <a:lnTo>
                    <a:pt x="17" y="489"/>
                  </a:lnTo>
                  <a:lnTo>
                    <a:pt x="15" y="487"/>
                  </a:lnTo>
                  <a:lnTo>
                    <a:pt x="11" y="483"/>
                  </a:lnTo>
                  <a:lnTo>
                    <a:pt x="8" y="481"/>
                  </a:lnTo>
                  <a:lnTo>
                    <a:pt x="5" y="477"/>
                  </a:lnTo>
                  <a:lnTo>
                    <a:pt x="4" y="475"/>
                  </a:lnTo>
                  <a:lnTo>
                    <a:pt x="2" y="470"/>
                  </a:lnTo>
                  <a:lnTo>
                    <a:pt x="1" y="466"/>
                  </a:lnTo>
                  <a:lnTo>
                    <a:pt x="0" y="462"/>
                  </a:lnTo>
                  <a:lnTo>
                    <a:pt x="0" y="83"/>
                  </a:lnTo>
                  <a:lnTo>
                    <a:pt x="1" y="71"/>
                  </a:lnTo>
                  <a:lnTo>
                    <a:pt x="4" y="60"/>
                  </a:lnTo>
                  <a:lnTo>
                    <a:pt x="11" y="51"/>
                  </a:lnTo>
                  <a:lnTo>
                    <a:pt x="17" y="43"/>
                  </a:lnTo>
                  <a:lnTo>
                    <a:pt x="25" y="37"/>
                  </a:lnTo>
                  <a:lnTo>
                    <a:pt x="32" y="31"/>
                  </a:lnTo>
                  <a:lnTo>
                    <a:pt x="44" y="24"/>
                  </a:lnTo>
                  <a:lnTo>
                    <a:pt x="57" y="17"/>
                  </a:lnTo>
                  <a:lnTo>
                    <a:pt x="68" y="12"/>
                  </a:lnTo>
                  <a:lnTo>
                    <a:pt x="77" y="10"/>
                  </a:lnTo>
                  <a:lnTo>
                    <a:pt x="91" y="5"/>
                  </a:lnTo>
                  <a:lnTo>
                    <a:pt x="105" y="3"/>
                  </a:lnTo>
                  <a:lnTo>
                    <a:pt x="118" y="1"/>
                  </a:lnTo>
                  <a:lnTo>
                    <a:pt x="132" y="0"/>
                  </a:lnTo>
                </a:path>
              </a:pathLst>
            </a:custGeom>
            <a:pattFill prst="pct20">
              <a:fgClr>
                <a:srgbClr val="000000"/>
              </a:fgClr>
              <a:bgClr>
                <a:schemeClr val="bg1"/>
              </a:bgClr>
            </a:pattFill>
            <a:ln w="12700" cap="rnd" cmpd="sng">
              <a:solidFill>
                <a:schemeClr val="tx1"/>
              </a:solidFill>
              <a:prstDash val="solid"/>
              <a:round/>
              <a:headEnd type="none" w="med" len="med"/>
              <a:tailEnd type="none" w="med" len="med"/>
            </a:ln>
            <a:effectLst/>
          </p:spPr>
          <p:txBody>
            <a:bodyPr/>
            <a:lstStyle/>
            <a:p>
              <a:endParaRPr lang="en-US"/>
            </a:p>
          </p:txBody>
        </p:sp>
        <p:sp>
          <p:nvSpPr>
            <p:cNvPr id="253963" name="Oval 11" descr="20%"/>
            <p:cNvSpPr>
              <a:spLocks noChangeArrowheads="1"/>
            </p:cNvSpPr>
            <p:nvPr/>
          </p:nvSpPr>
          <p:spPr bwMode="auto">
            <a:xfrm>
              <a:off x="1618" y="1845"/>
              <a:ext cx="216" cy="187"/>
            </a:xfrm>
            <a:prstGeom prst="ellipse">
              <a:avLst/>
            </a:prstGeom>
            <a:pattFill prst="pct20">
              <a:fgClr>
                <a:srgbClr val="000000"/>
              </a:fgClr>
              <a:bgClr>
                <a:schemeClr val="bg1"/>
              </a:bgClr>
            </a:pattFill>
            <a:ln w="12700">
              <a:solidFill>
                <a:schemeClr val="tx1"/>
              </a:solidFill>
              <a:round/>
              <a:headEnd/>
              <a:tailEnd/>
            </a:ln>
            <a:effectLst/>
          </p:spPr>
          <p:txBody>
            <a:bodyPr wrap="none" anchor="ctr"/>
            <a:lstStyle/>
            <a:p>
              <a:endParaRPr lang="en-US"/>
            </a:p>
          </p:txBody>
        </p:sp>
      </p:grpSp>
      <p:grpSp>
        <p:nvGrpSpPr>
          <p:cNvPr id="3" name="Group 12"/>
          <p:cNvGrpSpPr>
            <a:grpSpLocks/>
          </p:cNvGrpSpPr>
          <p:nvPr/>
        </p:nvGrpSpPr>
        <p:grpSpPr bwMode="auto">
          <a:xfrm>
            <a:off x="7315201" y="2514600"/>
            <a:ext cx="881063" cy="1987550"/>
            <a:chOff x="1462" y="1845"/>
            <a:chExt cx="555" cy="1252"/>
          </a:xfrm>
          <a:solidFill>
            <a:srgbClr val="C00000">
              <a:alpha val="50000"/>
            </a:srgbClr>
          </a:solidFill>
        </p:grpSpPr>
        <p:sp>
          <p:nvSpPr>
            <p:cNvPr id="253965" name="Freeform 13" descr="20%"/>
            <p:cNvSpPr>
              <a:spLocks/>
            </p:cNvSpPr>
            <p:nvPr/>
          </p:nvSpPr>
          <p:spPr bwMode="auto">
            <a:xfrm>
              <a:off x="1462" y="2081"/>
              <a:ext cx="555" cy="1016"/>
            </a:xfrm>
            <a:custGeom>
              <a:avLst/>
              <a:gdLst/>
              <a:ahLst/>
              <a:cxnLst>
                <a:cxn ang="0">
                  <a:pos x="432" y="1"/>
                </a:cxn>
                <a:cxn ang="0">
                  <a:pos x="455" y="4"/>
                </a:cxn>
                <a:cxn ang="0">
                  <a:pos x="477" y="9"/>
                </a:cxn>
                <a:cxn ang="0">
                  <a:pos x="497" y="17"/>
                </a:cxn>
                <a:cxn ang="0">
                  <a:pos x="521" y="31"/>
                </a:cxn>
                <a:cxn ang="0">
                  <a:pos x="540" y="49"/>
                </a:cxn>
                <a:cxn ang="0">
                  <a:pos x="553" y="71"/>
                </a:cxn>
                <a:cxn ang="0">
                  <a:pos x="553" y="462"/>
                </a:cxn>
                <a:cxn ang="0">
                  <a:pos x="548" y="475"/>
                </a:cxn>
                <a:cxn ang="0">
                  <a:pos x="537" y="488"/>
                </a:cxn>
                <a:cxn ang="0">
                  <a:pos x="517" y="497"/>
                </a:cxn>
                <a:cxn ang="0">
                  <a:pos x="497" y="498"/>
                </a:cxn>
                <a:cxn ang="0">
                  <a:pos x="478" y="493"/>
                </a:cxn>
                <a:cxn ang="0">
                  <a:pos x="465" y="482"/>
                </a:cxn>
                <a:cxn ang="0">
                  <a:pos x="459" y="472"/>
                </a:cxn>
                <a:cxn ang="0">
                  <a:pos x="455" y="460"/>
                </a:cxn>
                <a:cxn ang="0">
                  <a:pos x="423" y="958"/>
                </a:cxn>
                <a:cxn ang="0">
                  <a:pos x="417" y="983"/>
                </a:cxn>
                <a:cxn ang="0">
                  <a:pos x="401" y="1003"/>
                </a:cxn>
                <a:cxn ang="0">
                  <a:pos x="379" y="1012"/>
                </a:cxn>
                <a:cxn ang="0">
                  <a:pos x="360" y="1015"/>
                </a:cxn>
                <a:cxn ang="0">
                  <a:pos x="334" y="1012"/>
                </a:cxn>
                <a:cxn ang="0">
                  <a:pos x="314" y="1001"/>
                </a:cxn>
                <a:cxn ang="0">
                  <a:pos x="300" y="986"/>
                </a:cxn>
                <a:cxn ang="0">
                  <a:pos x="293" y="971"/>
                </a:cxn>
                <a:cxn ang="0">
                  <a:pos x="260" y="486"/>
                </a:cxn>
                <a:cxn ang="0">
                  <a:pos x="257" y="975"/>
                </a:cxn>
                <a:cxn ang="0">
                  <a:pos x="243" y="997"/>
                </a:cxn>
                <a:cxn ang="0">
                  <a:pos x="220" y="1011"/>
                </a:cxn>
                <a:cxn ang="0">
                  <a:pos x="190" y="1015"/>
                </a:cxn>
                <a:cxn ang="0">
                  <a:pos x="168" y="1011"/>
                </a:cxn>
                <a:cxn ang="0">
                  <a:pos x="147" y="998"/>
                </a:cxn>
                <a:cxn ang="0">
                  <a:pos x="134" y="983"/>
                </a:cxn>
                <a:cxn ang="0">
                  <a:pos x="129" y="963"/>
                </a:cxn>
                <a:cxn ang="0">
                  <a:pos x="98" y="460"/>
                </a:cxn>
                <a:cxn ang="0">
                  <a:pos x="91" y="476"/>
                </a:cxn>
                <a:cxn ang="0">
                  <a:pos x="84" y="485"/>
                </a:cxn>
                <a:cxn ang="0">
                  <a:pos x="72" y="494"/>
                </a:cxn>
                <a:cxn ang="0">
                  <a:pos x="59" y="498"/>
                </a:cxn>
                <a:cxn ang="0">
                  <a:pos x="43" y="498"/>
                </a:cxn>
                <a:cxn ang="0">
                  <a:pos x="29" y="495"/>
                </a:cxn>
                <a:cxn ang="0">
                  <a:pos x="17" y="489"/>
                </a:cxn>
                <a:cxn ang="0">
                  <a:pos x="8" y="481"/>
                </a:cxn>
                <a:cxn ang="0">
                  <a:pos x="2" y="470"/>
                </a:cxn>
                <a:cxn ang="0">
                  <a:pos x="0" y="83"/>
                </a:cxn>
                <a:cxn ang="0">
                  <a:pos x="11" y="51"/>
                </a:cxn>
                <a:cxn ang="0">
                  <a:pos x="32" y="31"/>
                </a:cxn>
                <a:cxn ang="0">
                  <a:pos x="68" y="12"/>
                </a:cxn>
                <a:cxn ang="0">
                  <a:pos x="105" y="3"/>
                </a:cxn>
              </a:cxnLst>
              <a:rect l="0" t="0" r="r" b="b"/>
              <a:pathLst>
                <a:path w="555" h="1016">
                  <a:moveTo>
                    <a:pt x="132" y="0"/>
                  </a:moveTo>
                  <a:lnTo>
                    <a:pt x="424" y="1"/>
                  </a:lnTo>
                  <a:lnTo>
                    <a:pt x="432" y="1"/>
                  </a:lnTo>
                  <a:lnTo>
                    <a:pt x="440" y="1"/>
                  </a:lnTo>
                  <a:lnTo>
                    <a:pt x="448" y="2"/>
                  </a:lnTo>
                  <a:lnTo>
                    <a:pt x="455" y="4"/>
                  </a:lnTo>
                  <a:lnTo>
                    <a:pt x="462" y="5"/>
                  </a:lnTo>
                  <a:lnTo>
                    <a:pt x="470" y="7"/>
                  </a:lnTo>
                  <a:lnTo>
                    <a:pt x="477" y="9"/>
                  </a:lnTo>
                  <a:lnTo>
                    <a:pt x="484" y="11"/>
                  </a:lnTo>
                  <a:lnTo>
                    <a:pt x="490" y="14"/>
                  </a:lnTo>
                  <a:lnTo>
                    <a:pt x="497" y="17"/>
                  </a:lnTo>
                  <a:lnTo>
                    <a:pt x="505" y="21"/>
                  </a:lnTo>
                  <a:lnTo>
                    <a:pt x="512" y="25"/>
                  </a:lnTo>
                  <a:lnTo>
                    <a:pt x="521" y="31"/>
                  </a:lnTo>
                  <a:lnTo>
                    <a:pt x="529" y="37"/>
                  </a:lnTo>
                  <a:lnTo>
                    <a:pt x="535" y="43"/>
                  </a:lnTo>
                  <a:lnTo>
                    <a:pt x="540" y="49"/>
                  </a:lnTo>
                  <a:lnTo>
                    <a:pt x="546" y="57"/>
                  </a:lnTo>
                  <a:lnTo>
                    <a:pt x="549" y="62"/>
                  </a:lnTo>
                  <a:lnTo>
                    <a:pt x="553" y="71"/>
                  </a:lnTo>
                  <a:lnTo>
                    <a:pt x="554" y="79"/>
                  </a:lnTo>
                  <a:lnTo>
                    <a:pt x="554" y="85"/>
                  </a:lnTo>
                  <a:lnTo>
                    <a:pt x="553" y="462"/>
                  </a:lnTo>
                  <a:lnTo>
                    <a:pt x="552" y="466"/>
                  </a:lnTo>
                  <a:lnTo>
                    <a:pt x="550" y="470"/>
                  </a:lnTo>
                  <a:lnTo>
                    <a:pt x="548" y="475"/>
                  </a:lnTo>
                  <a:lnTo>
                    <a:pt x="546" y="478"/>
                  </a:lnTo>
                  <a:lnTo>
                    <a:pt x="541" y="483"/>
                  </a:lnTo>
                  <a:lnTo>
                    <a:pt x="537" y="488"/>
                  </a:lnTo>
                  <a:lnTo>
                    <a:pt x="530" y="492"/>
                  </a:lnTo>
                  <a:lnTo>
                    <a:pt x="523" y="495"/>
                  </a:lnTo>
                  <a:lnTo>
                    <a:pt x="517" y="497"/>
                  </a:lnTo>
                  <a:lnTo>
                    <a:pt x="510" y="498"/>
                  </a:lnTo>
                  <a:lnTo>
                    <a:pt x="503" y="498"/>
                  </a:lnTo>
                  <a:lnTo>
                    <a:pt x="497" y="498"/>
                  </a:lnTo>
                  <a:lnTo>
                    <a:pt x="490" y="497"/>
                  </a:lnTo>
                  <a:lnTo>
                    <a:pt x="483" y="495"/>
                  </a:lnTo>
                  <a:lnTo>
                    <a:pt x="478" y="493"/>
                  </a:lnTo>
                  <a:lnTo>
                    <a:pt x="474" y="489"/>
                  </a:lnTo>
                  <a:lnTo>
                    <a:pt x="470" y="487"/>
                  </a:lnTo>
                  <a:lnTo>
                    <a:pt x="465" y="482"/>
                  </a:lnTo>
                  <a:lnTo>
                    <a:pt x="463" y="478"/>
                  </a:lnTo>
                  <a:lnTo>
                    <a:pt x="459" y="476"/>
                  </a:lnTo>
                  <a:lnTo>
                    <a:pt x="459" y="472"/>
                  </a:lnTo>
                  <a:lnTo>
                    <a:pt x="457" y="468"/>
                  </a:lnTo>
                  <a:lnTo>
                    <a:pt x="456" y="465"/>
                  </a:lnTo>
                  <a:lnTo>
                    <a:pt x="455" y="460"/>
                  </a:lnTo>
                  <a:lnTo>
                    <a:pt x="456" y="172"/>
                  </a:lnTo>
                  <a:lnTo>
                    <a:pt x="423" y="172"/>
                  </a:lnTo>
                  <a:lnTo>
                    <a:pt x="423" y="958"/>
                  </a:lnTo>
                  <a:lnTo>
                    <a:pt x="423" y="966"/>
                  </a:lnTo>
                  <a:lnTo>
                    <a:pt x="421" y="975"/>
                  </a:lnTo>
                  <a:lnTo>
                    <a:pt x="417" y="983"/>
                  </a:lnTo>
                  <a:lnTo>
                    <a:pt x="413" y="991"/>
                  </a:lnTo>
                  <a:lnTo>
                    <a:pt x="406" y="997"/>
                  </a:lnTo>
                  <a:lnTo>
                    <a:pt x="401" y="1003"/>
                  </a:lnTo>
                  <a:lnTo>
                    <a:pt x="395" y="1005"/>
                  </a:lnTo>
                  <a:lnTo>
                    <a:pt x="387" y="1011"/>
                  </a:lnTo>
                  <a:lnTo>
                    <a:pt x="379" y="1012"/>
                  </a:lnTo>
                  <a:lnTo>
                    <a:pt x="372" y="1014"/>
                  </a:lnTo>
                  <a:lnTo>
                    <a:pt x="366" y="1014"/>
                  </a:lnTo>
                  <a:lnTo>
                    <a:pt x="360" y="1015"/>
                  </a:lnTo>
                  <a:lnTo>
                    <a:pt x="353" y="1015"/>
                  </a:lnTo>
                  <a:lnTo>
                    <a:pt x="344" y="1014"/>
                  </a:lnTo>
                  <a:lnTo>
                    <a:pt x="334" y="1012"/>
                  </a:lnTo>
                  <a:lnTo>
                    <a:pt x="327" y="1008"/>
                  </a:lnTo>
                  <a:lnTo>
                    <a:pt x="320" y="1005"/>
                  </a:lnTo>
                  <a:lnTo>
                    <a:pt x="314" y="1001"/>
                  </a:lnTo>
                  <a:lnTo>
                    <a:pt x="309" y="998"/>
                  </a:lnTo>
                  <a:lnTo>
                    <a:pt x="304" y="991"/>
                  </a:lnTo>
                  <a:lnTo>
                    <a:pt x="300" y="986"/>
                  </a:lnTo>
                  <a:lnTo>
                    <a:pt x="297" y="982"/>
                  </a:lnTo>
                  <a:lnTo>
                    <a:pt x="295" y="976"/>
                  </a:lnTo>
                  <a:lnTo>
                    <a:pt x="293" y="971"/>
                  </a:lnTo>
                  <a:lnTo>
                    <a:pt x="292" y="965"/>
                  </a:lnTo>
                  <a:lnTo>
                    <a:pt x="292" y="486"/>
                  </a:lnTo>
                  <a:lnTo>
                    <a:pt x="260" y="486"/>
                  </a:lnTo>
                  <a:lnTo>
                    <a:pt x="260" y="962"/>
                  </a:lnTo>
                  <a:lnTo>
                    <a:pt x="259" y="969"/>
                  </a:lnTo>
                  <a:lnTo>
                    <a:pt x="257" y="975"/>
                  </a:lnTo>
                  <a:lnTo>
                    <a:pt x="253" y="983"/>
                  </a:lnTo>
                  <a:lnTo>
                    <a:pt x="249" y="990"/>
                  </a:lnTo>
                  <a:lnTo>
                    <a:pt x="243" y="997"/>
                  </a:lnTo>
                  <a:lnTo>
                    <a:pt x="236" y="1003"/>
                  </a:lnTo>
                  <a:lnTo>
                    <a:pt x="228" y="1008"/>
                  </a:lnTo>
                  <a:lnTo>
                    <a:pt x="220" y="1011"/>
                  </a:lnTo>
                  <a:lnTo>
                    <a:pt x="209" y="1014"/>
                  </a:lnTo>
                  <a:lnTo>
                    <a:pt x="199" y="1015"/>
                  </a:lnTo>
                  <a:lnTo>
                    <a:pt x="190" y="1015"/>
                  </a:lnTo>
                  <a:lnTo>
                    <a:pt x="182" y="1014"/>
                  </a:lnTo>
                  <a:lnTo>
                    <a:pt x="175" y="1013"/>
                  </a:lnTo>
                  <a:lnTo>
                    <a:pt x="168" y="1011"/>
                  </a:lnTo>
                  <a:lnTo>
                    <a:pt x="161" y="1008"/>
                  </a:lnTo>
                  <a:lnTo>
                    <a:pt x="154" y="1004"/>
                  </a:lnTo>
                  <a:lnTo>
                    <a:pt x="147" y="998"/>
                  </a:lnTo>
                  <a:lnTo>
                    <a:pt x="144" y="994"/>
                  </a:lnTo>
                  <a:lnTo>
                    <a:pt x="139" y="989"/>
                  </a:lnTo>
                  <a:lnTo>
                    <a:pt x="134" y="983"/>
                  </a:lnTo>
                  <a:lnTo>
                    <a:pt x="133" y="977"/>
                  </a:lnTo>
                  <a:lnTo>
                    <a:pt x="132" y="972"/>
                  </a:lnTo>
                  <a:lnTo>
                    <a:pt x="129" y="963"/>
                  </a:lnTo>
                  <a:lnTo>
                    <a:pt x="130" y="172"/>
                  </a:lnTo>
                  <a:lnTo>
                    <a:pt x="98" y="172"/>
                  </a:lnTo>
                  <a:lnTo>
                    <a:pt x="98" y="460"/>
                  </a:lnTo>
                  <a:lnTo>
                    <a:pt x="96" y="465"/>
                  </a:lnTo>
                  <a:lnTo>
                    <a:pt x="94" y="471"/>
                  </a:lnTo>
                  <a:lnTo>
                    <a:pt x="91" y="476"/>
                  </a:lnTo>
                  <a:lnTo>
                    <a:pt x="88" y="481"/>
                  </a:lnTo>
                  <a:lnTo>
                    <a:pt x="87" y="482"/>
                  </a:lnTo>
                  <a:lnTo>
                    <a:pt x="84" y="485"/>
                  </a:lnTo>
                  <a:lnTo>
                    <a:pt x="80" y="488"/>
                  </a:lnTo>
                  <a:lnTo>
                    <a:pt x="77" y="490"/>
                  </a:lnTo>
                  <a:lnTo>
                    <a:pt x="72" y="494"/>
                  </a:lnTo>
                  <a:lnTo>
                    <a:pt x="69" y="495"/>
                  </a:lnTo>
                  <a:lnTo>
                    <a:pt x="64" y="497"/>
                  </a:lnTo>
                  <a:lnTo>
                    <a:pt x="59" y="498"/>
                  </a:lnTo>
                  <a:lnTo>
                    <a:pt x="56" y="498"/>
                  </a:lnTo>
                  <a:lnTo>
                    <a:pt x="52" y="498"/>
                  </a:lnTo>
                  <a:lnTo>
                    <a:pt x="43" y="498"/>
                  </a:lnTo>
                  <a:lnTo>
                    <a:pt x="39" y="498"/>
                  </a:lnTo>
                  <a:lnTo>
                    <a:pt x="35" y="497"/>
                  </a:lnTo>
                  <a:lnTo>
                    <a:pt x="29" y="495"/>
                  </a:lnTo>
                  <a:lnTo>
                    <a:pt x="26" y="494"/>
                  </a:lnTo>
                  <a:lnTo>
                    <a:pt x="22" y="492"/>
                  </a:lnTo>
                  <a:lnTo>
                    <a:pt x="17" y="489"/>
                  </a:lnTo>
                  <a:lnTo>
                    <a:pt x="15" y="487"/>
                  </a:lnTo>
                  <a:lnTo>
                    <a:pt x="11" y="483"/>
                  </a:lnTo>
                  <a:lnTo>
                    <a:pt x="8" y="481"/>
                  </a:lnTo>
                  <a:lnTo>
                    <a:pt x="5" y="477"/>
                  </a:lnTo>
                  <a:lnTo>
                    <a:pt x="4" y="475"/>
                  </a:lnTo>
                  <a:lnTo>
                    <a:pt x="2" y="470"/>
                  </a:lnTo>
                  <a:lnTo>
                    <a:pt x="1" y="466"/>
                  </a:lnTo>
                  <a:lnTo>
                    <a:pt x="0" y="462"/>
                  </a:lnTo>
                  <a:lnTo>
                    <a:pt x="0" y="83"/>
                  </a:lnTo>
                  <a:lnTo>
                    <a:pt x="1" y="71"/>
                  </a:lnTo>
                  <a:lnTo>
                    <a:pt x="4" y="60"/>
                  </a:lnTo>
                  <a:lnTo>
                    <a:pt x="11" y="51"/>
                  </a:lnTo>
                  <a:lnTo>
                    <a:pt x="17" y="43"/>
                  </a:lnTo>
                  <a:lnTo>
                    <a:pt x="25" y="37"/>
                  </a:lnTo>
                  <a:lnTo>
                    <a:pt x="32" y="31"/>
                  </a:lnTo>
                  <a:lnTo>
                    <a:pt x="44" y="24"/>
                  </a:lnTo>
                  <a:lnTo>
                    <a:pt x="57" y="17"/>
                  </a:lnTo>
                  <a:lnTo>
                    <a:pt x="68" y="12"/>
                  </a:lnTo>
                  <a:lnTo>
                    <a:pt x="77" y="10"/>
                  </a:lnTo>
                  <a:lnTo>
                    <a:pt x="91" y="5"/>
                  </a:lnTo>
                  <a:lnTo>
                    <a:pt x="105" y="3"/>
                  </a:lnTo>
                  <a:lnTo>
                    <a:pt x="118" y="1"/>
                  </a:lnTo>
                  <a:lnTo>
                    <a:pt x="132" y="0"/>
                  </a:lnTo>
                </a:path>
              </a:pathLst>
            </a:custGeom>
            <a:grpFill/>
            <a:ln w="12700" cap="rnd" cmpd="sng">
              <a:solidFill>
                <a:schemeClr val="tx1"/>
              </a:solidFill>
              <a:prstDash val="solid"/>
              <a:round/>
              <a:headEnd type="none" w="med" len="med"/>
              <a:tailEnd type="none" w="med" len="med"/>
            </a:ln>
            <a:effectLst/>
          </p:spPr>
          <p:txBody>
            <a:bodyPr/>
            <a:lstStyle/>
            <a:p>
              <a:endParaRPr lang="en-US"/>
            </a:p>
          </p:txBody>
        </p:sp>
        <p:sp>
          <p:nvSpPr>
            <p:cNvPr id="253966" name="Oval 14" descr="20%"/>
            <p:cNvSpPr>
              <a:spLocks noChangeArrowheads="1"/>
            </p:cNvSpPr>
            <p:nvPr/>
          </p:nvSpPr>
          <p:spPr bwMode="auto">
            <a:xfrm>
              <a:off x="1618" y="1845"/>
              <a:ext cx="216" cy="187"/>
            </a:xfrm>
            <a:prstGeom prst="ellipse">
              <a:avLst/>
            </a:prstGeom>
            <a:grpFill/>
            <a:ln w="12700">
              <a:solidFill>
                <a:schemeClr val="tx1"/>
              </a:solidFill>
              <a:round/>
              <a:headEnd/>
              <a:tailEnd/>
            </a:ln>
            <a:effectLst/>
          </p:spPr>
          <p:txBody>
            <a:bodyPr wrap="none" anchor="ctr"/>
            <a:lstStyle/>
            <a:p>
              <a:endParaRPr lang="en-US"/>
            </a:p>
          </p:txBody>
        </p:sp>
      </p:grpSp>
      <p:sp>
        <p:nvSpPr>
          <p:cNvPr id="253967" name="Text Box 15"/>
          <p:cNvSpPr txBox="1">
            <a:spLocks noChangeArrowheads="1"/>
          </p:cNvSpPr>
          <p:nvPr/>
        </p:nvSpPr>
        <p:spPr bwMode="auto">
          <a:xfrm>
            <a:off x="1244906" y="2895600"/>
            <a:ext cx="2336494" cy="2031325"/>
          </a:xfrm>
          <a:prstGeom prst="rect">
            <a:avLst/>
          </a:prstGeom>
          <a:noFill/>
          <a:ln w="9525">
            <a:noFill/>
            <a:miter lim="800000"/>
            <a:headEnd/>
            <a:tailEnd/>
          </a:ln>
          <a:effectLst/>
        </p:spPr>
        <p:txBody>
          <a:bodyPr wrap="square">
            <a:spAutoFit/>
          </a:bodyPr>
          <a:lstStyle/>
          <a:p>
            <a:pPr>
              <a:spcBef>
                <a:spcPct val="50000"/>
              </a:spcBef>
              <a:buFontTx/>
              <a:buChar char="•"/>
            </a:pPr>
            <a:r>
              <a:rPr lang="en-US" dirty="0"/>
              <a:t>Number of partners</a:t>
            </a:r>
          </a:p>
          <a:p>
            <a:pPr>
              <a:spcBef>
                <a:spcPct val="50000"/>
              </a:spcBef>
              <a:buFontTx/>
              <a:buChar char="•"/>
            </a:pPr>
            <a:r>
              <a:rPr lang="en-US" dirty="0"/>
              <a:t>Male circumcision</a:t>
            </a:r>
          </a:p>
          <a:p>
            <a:pPr>
              <a:spcBef>
                <a:spcPct val="50000"/>
              </a:spcBef>
              <a:buFontTx/>
              <a:buChar char="•"/>
            </a:pPr>
            <a:r>
              <a:rPr lang="en-US" dirty="0"/>
              <a:t>Oral </a:t>
            </a:r>
            <a:r>
              <a:rPr lang="en-US" dirty="0" err="1"/>
              <a:t>PrEP</a:t>
            </a:r>
            <a:endParaRPr lang="en-US" dirty="0"/>
          </a:p>
          <a:p>
            <a:pPr>
              <a:spcBef>
                <a:spcPct val="50000"/>
              </a:spcBef>
              <a:buFontTx/>
              <a:buChar char="•"/>
            </a:pPr>
            <a:r>
              <a:rPr lang="en-US" dirty="0"/>
              <a:t>Topical </a:t>
            </a:r>
            <a:r>
              <a:rPr lang="en-US" dirty="0" err="1"/>
              <a:t>PrEP</a:t>
            </a:r>
            <a:endParaRPr lang="en-US" dirty="0"/>
          </a:p>
          <a:p>
            <a:pPr>
              <a:spcBef>
                <a:spcPct val="50000"/>
              </a:spcBef>
              <a:buFontTx/>
              <a:buChar char="•"/>
            </a:pPr>
            <a:r>
              <a:rPr lang="en-US" dirty="0"/>
              <a:t>Vaccination</a:t>
            </a:r>
          </a:p>
        </p:txBody>
      </p:sp>
      <p:sp>
        <p:nvSpPr>
          <p:cNvPr id="253968" name="Text Box 16"/>
          <p:cNvSpPr txBox="1">
            <a:spLocks noChangeArrowheads="1"/>
          </p:cNvSpPr>
          <p:nvPr/>
        </p:nvSpPr>
        <p:spPr bwMode="auto">
          <a:xfrm>
            <a:off x="4800600" y="3962400"/>
            <a:ext cx="1828800" cy="304800"/>
          </a:xfrm>
          <a:prstGeom prst="rect">
            <a:avLst/>
          </a:prstGeom>
          <a:noFill/>
          <a:ln w="9525">
            <a:noFill/>
            <a:miter lim="800000"/>
            <a:headEnd/>
            <a:tailEnd/>
          </a:ln>
          <a:effectLst/>
        </p:spPr>
        <p:txBody>
          <a:bodyPr>
            <a:spAutoFit/>
          </a:bodyPr>
          <a:lstStyle/>
          <a:p>
            <a:pPr>
              <a:spcBef>
                <a:spcPct val="50000"/>
              </a:spcBef>
            </a:pPr>
            <a:endParaRPr lang="en-US" sz="1400"/>
          </a:p>
        </p:txBody>
      </p:sp>
      <p:sp>
        <p:nvSpPr>
          <p:cNvPr id="253969" name="Text Box 17"/>
          <p:cNvSpPr txBox="1">
            <a:spLocks noChangeArrowheads="1"/>
          </p:cNvSpPr>
          <p:nvPr/>
        </p:nvSpPr>
        <p:spPr bwMode="auto">
          <a:xfrm>
            <a:off x="8534400" y="2667001"/>
            <a:ext cx="1981200" cy="1615827"/>
          </a:xfrm>
          <a:prstGeom prst="rect">
            <a:avLst/>
          </a:prstGeom>
          <a:noFill/>
          <a:ln w="9525">
            <a:noFill/>
            <a:miter lim="800000"/>
            <a:headEnd/>
            <a:tailEnd/>
          </a:ln>
          <a:effectLst/>
        </p:spPr>
        <p:txBody>
          <a:bodyPr wrap="square">
            <a:spAutoFit/>
          </a:bodyPr>
          <a:lstStyle/>
          <a:p>
            <a:pPr>
              <a:spcBef>
                <a:spcPct val="50000"/>
              </a:spcBef>
              <a:buFontTx/>
              <a:buChar char="•"/>
            </a:pPr>
            <a:r>
              <a:rPr lang="en-US" dirty="0"/>
              <a:t>HIV infection</a:t>
            </a:r>
          </a:p>
          <a:p>
            <a:pPr>
              <a:spcBef>
                <a:spcPct val="50000"/>
              </a:spcBef>
              <a:buFontTx/>
              <a:buChar char="•"/>
            </a:pPr>
            <a:r>
              <a:rPr lang="en-US" dirty="0"/>
              <a:t>Stage of infection</a:t>
            </a:r>
          </a:p>
          <a:p>
            <a:pPr>
              <a:spcBef>
                <a:spcPct val="50000"/>
              </a:spcBef>
              <a:buFontTx/>
              <a:buChar char="•"/>
            </a:pPr>
            <a:r>
              <a:rPr lang="en-US" dirty="0"/>
              <a:t>ART</a:t>
            </a:r>
          </a:p>
          <a:p>
            <a:pPr>
              <a:spcBef>
                <a:spcPct val="50000"/>
              </a:spcBef>
              <a:buFontTx/>
              <a:buChar char="•"/>
            </a:pPr>
            <a:r>
              <a:rPr lang="en-US" dirty="0"/>
              <a:t>Vaccination</a:t>
            </a:r>
          </a:p>
        </p:txBody>
      </p:sp>
      <p:sp>
        <p:nvSpPr>
          <p:cNvPr id="253970" name="Text Box 18"/>
          <p:cNvSpPr txBox="1">
            <a:spLocks noChangeArrowheads="1"/>
          </p:cNvSpPr>
          <p:nvPr/>
        </p:nvSpPr>
        <p:spPr bwMode="auto">
          <a:xfrm>
            <a:off x="4952999" y="3429001"/>
            <a:ext cx="2218981" cy="3139321"/>
          </a:xfrm>
          <a:prstGeom prst="rect">
            <a:avLst/>
          </a:prstGeom>
          <a:noFill/>
          <a:ln w="9525">
            <a:noFill/>
            <a:miter lim="800000"/>
            <a:headEnd/>
            <a:tailEnd/>
          </a:ln>
          <a:effectLst/>
        </p:spPr>
        <p:txBody>
          <a:bodyPr wrap="square">
            <a:spAutoFit/>
          </a:bodyPr>
          <a:lstStyle/>
          <a:p>
            <a:pPr>
              <a:spcBef>
                <a:spcPct val="50000"/>
              </a:spcBef>
              <a:buFontTx/>
              <a:buChar char="•"/>
            </a:pPr>
            <a:r>
              <a:rPr lang="en-US" dirty="0"/>
              <a:t>Number of acts per partner</a:t>
            </a:r>
          </a:p>
          <a:p>
            <a:pPr>
              <a:spcBef>
                <a:spcPct val="50000"/>
              </a:spcBef>
              <a:buFontTx/>
              <a:buChar char="•"/>
            </a:pPr>
            <a:r>
              <a:rPr lang="en-US" dirty="0"/>
              <a:t>STI prevalence</a:t>
            </a:r>
          </a:p>
          <a:p>
            <a:pPr>
              <a:spcBef>
                <a:spcPct val="50000"/>
              </a:spcBef>
              <a:buFontTx/>
              <a:buChar char="•"/>
            </a:pPr>
            <a:r>
              <a:rPr lang="en-US" dirty="0"/>
              <a:t>Heterosexual, MSM, IDU contact</a:t>
            </a:r>
          </a:p>
          <a:p>
            <a:pPr>
              <a:spcBef>
                <a:spcPct val="50000"/>
              </a:spcBef>
              <a:buFontTx/>
              <a:buChar char="•"/>
            </a:pPr>
            <a:r>
              <a:rPr lang="en-US" dirty="0"/>
              <a:t>Condom use</a:t>
            </a:r>
          </a:p>
          <a:p>
            <a:pPr>
              <a:spcBef>
                <a:spcPct val="50000"/>
              </a:spcBef>
            </a:pPr>
            <a:endParaRPr lang="en-US" sz="1400" dirty="0"/>
          </a:p>
          <a:p>
            <a:pPr>
              <a:spcBef>
                <a:spcPct val="50000"/>
              </a:spcBef>
            </a:pPr>
            <a:endParaRPr lang="en-US" sz="1400" dirty="0"/>
          </a:p>
          <a:p>
            <a:pPr>
              <a:spcBef>
                <a:spcPct val="50000"/>
              </a:spcBef>
            </a:pPr>
            <a:endParaRPr lang="en-US" sz="1400" dirty="0"/>
          </a:p>
        </p:txBody>
      </p:sp>
    </p:spTree>
    <p:extLst>
      <p:ext uri="{BB962C8B-B14F-4D97-AF65-F5344CB8AC3E}">
        <p14:creationId xmlns:p14="http://schemas.microsoft.com/office/powerpoint/2010/main" val="331343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087" y="-103912"/>
            <a:ext cx="10515600" cy="1325563"/>
          </a:xfrm>
        </p:spPr>
        <p:txBody>
          <a:bodyPr/>
          <a:lstStyle/>
          <a:p>
            <a:r>
              <a:rPr lang="en-US" sz="3600" dirty="0"/>
              <a:t>Probability of Sexual Transmission</a:t>
            </a:r>
            <a:endParaRPr lang="en-US" dirty="0"/>
          </a:p>
        </p:txBody>
      </p:sp>
      <p:sp>
        <p:nvSpPr>
          <p:cNvPr id="2969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 name="TextBox 4"/>
          <p:cNvSpPr txBox="1"/>
          <p:nvPr/>
        </p:nvSpPr>
        <p:spPr>
          <a:xfrm>
            <a:off x="1708732" y="3186112"/>
            <a:ext cx="10087027" cy="3416320"/>
          </a:xfrm>
          <a:prstGeom prst="rect">
            <a:avLst/>
          </a:prstGeom>
          <a:noFill/>
        </p:spPr>
        <p:txBody>
          <a:bodyPr wrap="square" rtlCol="0">
            <a:spAutoFit/>
          </a:bodyPr>
          <a:lstStyle/>
          <a:p>
            <a:r>
              <a:rPr lang="en-US" dirty="0"/>
              <a:t>						                                                                           Vaccine</a:t>
            </a:r>
          </a:p>
          <a:p>
            <a:r>
              <a:rPr lang="en-US" dirty="0"/>
              <a:t>					                                                                          ART</a:t>
            </a:r>
          </a:p>
          <a:p>
            <a:r>
              <a:rPr lang="en-US" dirty="0"/>
              <a:t>					                                                           </a:t>
            </a:r>
            <a:r>
              <a:rPr lang="en-US" dirty="0" err="1"/>
              <a:t>PrEP</a:t>
            </a:r>
            <a:r>
              <a:rPr lang="en-US" dirty="0"/>
              <a:t> use</a:t>
            </a:r>
          </a:p>
          <a:p>
            <a:r>
              <a:rPr lang="en-US" dirty="0"/>
              <a:t>				                                                    Condom use				Acts/partner  Partners/</a:t>
            </a:r>
            <a:r>
              <a:rPr lang="en-US" dirty="0" err="1"/>
              <a:t>yr</a:t>
            </a:r>
            <a:endParaRPr lang="en-US" dirty="0"/>
          </a:p>
          <a:p>
            <a:r>
              <a:rPr lang="en-US" dirty="0"/>
              <a:t>			                                     Male circumcision</a:t>
            </a:r>
          </a:p>
          <a:p>
            <a:r>
              <a:rPr lang="en-US" dirty="0"/>
              <a:t>		                                  STI prevalence</a:t>
            </a:r>
          </a:p>
          <a:p>
            <a:r>
              <a:rPr lang="en-US" dirty="0"/>
              <a:t>		                     Stage of infection</a:t>
            </a:r>
          </a:p>
          <a:p>
            <a:r>
              <a:rPr lang="en-US" dirty="0"/>
              <a:t>	              Probability of transmission per act by sex and type of sex</a:t>
            </a:r>
          </a:p>
          <a:p>
            <a:r>
              <a:rPr lang="en-US" dirty="0"/>
              <a:t>Prevalence in partner</a:t>
            </a:r>
          </a:p>
          <a:p>
            <a:endParaRPr lang="en-US" dirty="0"/>
          </a:p>
          <a:p>
            <a:r>
              <a:rPr lang="en-US" dirty="0"/>
              <a:t>Where: MC, C, </a:t>
            </a:r>
            <a:r>
              <a:rPr lang="en-US" dirty="0" err="1"/>
              <a:t>Pr</a:t>
            </a:r>
            <a:r>
              <a:rPr lang="en-US" dirty="0"/>
              <a:t>, A, V = 1 – effectiveness x coverage</a:t>
            </a:r>
          </a:p>
          <a:p>
            <a:endParaRPr lang="en-US" dirty="0"/>
          </a:p>
        </p:txBody>
      </p:sp>
      <p:cxnSp>
        <p:nvCxnSpPr>
          <p:cNvPr id="7" name="Straight Connector 6"/>
          <p:cNvCxnSpPr/>
          <p:nvPr/>
        </p:nvCxnSpPr>
        <p:spPr bwMode="auto">
          <a:xfrm>
            <a:off x="1915833" y="1828800"/>
            <a:ext cx="19647" cy="35814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 name="Straight Connector 7"/>
          <p:cNvCxnSpPr/>
          <p:nvPr/>
        </p:nvCxnSpPr>
        <p:spPr bwMode="auto">
          <a:xfrm rot="5400000">
            <a:off x="1866900" y="3467100"/>
            <a:ext cx="3124200"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 name="Straight Connector 8"/>
          <p:cNvCxnSpPr/>
          <p:nvPr/>
        </p:nvCxnSpPr>
        <p:spPr bwMode="auto">
          <a:xfrm>
            <a:off x="4065224" y="1905000"/>
            <a:ext cx="3213" cy="298927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0" name="Straight Connector 9"/>
          <p:cNvCxnSpPr/>
          <p:nvPr/>
        </p:nvCxnSpPr>
        <p:spPr bwMode="auto">
          <a:xfrm>
            <a:off x="4757910" y="1874306"/>
            <a:ext cx="23295" cy="2697694"/>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1" name="Straight Connector 10"/>
          <p:cNvCxnSpPr/>
          <p:nvPr/>
        </p:nvCxnSpPr>
        <p:spPr bwMode="auto">
          <a:xfrm>
            <a:off x="5516925" y="1774347"/>
            <a:ext cx="22148" cy="2613641"/>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2" name="Straight Connector 11"/>
          <p:cNvCxnSpPr/>
          <p:nvPr/>
        </p:nvCxnSpPr>
        <p:spPr bwMode="auto">
          <a:xfrm>
            <a:off x="6691830" y="1816578"/>
            <a:ext cx="8951" cy="2206782"/>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3" name="Straight Connector 12"/>
          <p:cNvCxnSpPr/>
          <p:nvPr/>
        </p:nvCxnSpPr>
        <p:spPr bwMode="auto">
          <a:xfrm>
            <a:off x="7469437" y="1828800"/>
            <a:ext cx="23867" cy="197881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4" name="Straight Connector 13"/>
          <p:cNvCxnSpPr/>
          <p:nvPr/>
        </p:nvCxnSpPr>
        <p:spPr bwMode="auto">
          <a:xfrm>
            <a:off x="8229600" y="1828800"/>
            <a:ext cx="30252" cy="167640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 name="Straight Connector 14"/>
          <p:cNvCxnSpPr/>
          <p:nvPr/>
        </p:nvCxnSpPr>
        <p:spPr bwMode="auto">
          <a:xfrm>
            <a:off x="9427662" y="1676400"/>
            <a:ext cx="0" cy="234696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3" name="TextBox 2"/>
          <p:cNvSpPr txBox="1"/>
          <p:nvPr/>
        </p:nvSpPr>
        <p:spPr>
          <a:xfrm>
            <a:off x="1021080" y="1264444"/>
            <a:ext cx="10774680" cy="523220"/>
          </a:xfrm>
          <a:prstGeom prst="rect">
            <a:avLst/>
          </a:prstGeom>
          <a:noFill/>
        </p:spPr>
        <p:txBody>
          <a:bodyPr wrap="square" rtlCol="0">
            <a:spAutoFit/>
          </a:bodyPr>
          <a:lstStyle/>
          <a:p>
            <a:r>
              <a:rPr lang="en-US" sz="2800" dirty="0"/>
              <a:t>{1 – [P</a:t>
            </a:r>
            <a:r>
              <a:rPr lang="en-US" sz="2800" baseline="-25000" dirty="0"/>
              <a:t>s’,</a:t>
            </a:r>
            <a:r>
              <a:rPr lang="en-US" sz="2800" baseline="-25000" dirty="0" err="1"/>
              <a:t>g,t</a:t>
            </a:r>
            <a:r>
              <a:rPr lang="en-US" sz="2800" dirty="0"/>
              <a:t> x (1 - </a:t>
            </a:r>
            <a:r>
              <a:rPr lang="en-US" sz="2800" dirty="0" err="1">
                <a:solidFill>
                  <a:srgbClr val="FF0000"/>
                </a:solidFill>
              </a:rPr>
              <a:t>r</a:t>
            </a:r>
            <a:r>
              <a:rPr lang="en-US" sz="2800" baseline="-25000" dirty="0" err="1">
                <a:solidFill>
                  <a:srgbClr val="FF0000"/>
                </a:solidFill>
              </a:rPr>
              <a:t>s</a:t>
            </a:r>
            <a:r>
              <a:rPr lang="en-US" sz="2800" dirty="0"/>
              <a:t> x </a:t>
            </a:r>
            <a:r>
              <a:rPr lang="en-US" sz="2800" dirty="0" err="1">
                <a:solidFill>
                  <a:schemeClr val="accent2">
                    <a:lumMod val="75000"/>
                  </a:schemeClr>
                </a:solidFill>
              </a:rPr>
              <a:t>R</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S</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MC</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C</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Pr</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A</a:t>
            </a:r>
            <a:r>
              <a:rPr lang="en-US" sz="2800" baseline="-25000" dirty="0" err="1">
                <a:solidFill>
                  <a:schemeClr val="accent2">
                    <a:lumMod val="75000"/>
                  </a:schemeClr>
                </a:solidFill>
              </a:rPr>
              <a:t>g,t</a:t>
            </a:r>
            <a:r>
              <a:rPr lang="en-US" sz="2800" dirty="0">
                <a:solidFill>
                  <a:schemeClr val="accent2">
                    <a:lumMod val="75000"/>
                  </a:schemeClr>
                </a:solidFill>
              </a:rPr>
              <a:t> x </a:t>
            </a:r>
            <a:r>
              <a:rPr lang="en-US" sz="2800" dirty="0" err="1">
                <a:solidFill>
                  <a:schemeClr val="accent2">
                    <a:lumMod val="75000"/>
                  </a:schemeClr>
                </a:solidFill>
              </a:rPr>
              <a:t>V</a:t>
            </a:r>
            <a:r>
              <a:rPr lang="en-US" sz="2800" baseline="-25000" dirty="0" err="1">
                <a:solidFill>
                  <a:schemeClr val="accent2">
                    <a:lumMod val="75000"/>
                  </a:schemeClr>
                </a:solidFill>
              </a:rPr>
              <a:t>g,t</a:t>
            </a:r>
            <a:r>
              <a:rPr lang="en-US" sz="2800" dirty="0"/>
              <a:t>)</a:t>
            </a:r>
            <a:r>
              <a:rPr lang="en-US" sz="2800" baseline="30000" dirty="0"/>
              <a:t>a</a:t>
            </a:r>
            <a:r>
              <a:rPr lang="en-US" sz="2800" dirty="0"/>
              <a:t> + (1 – P</a:t>
            </a:r>
            <a:r>
              <a:rPr lang="en-US" sz="2800" baseline="-25000" dirty="0"/>
              <a:t>s’,</a:t>
            </a:r>
            <a:r>
              <a:rPr lang="en-US" sz="2800" baseline="-25000" dirty="0" err="1"/>
              <a:t>g,t</a:t>
            </a:r>
            <a:r>
              <a:rPr lang="en-US" sz="2800" dirty="0"/>
              <a:t>)]</a:t>
            </a:r>
            <a:r>
              <a:rPr lang="en-US" sz="2800" baseline="30000" dirty="0"/>
              <a:t>n</a:t>
            </a:r>
            <a:r>
              <a:rPr lang="en-US" sz="2800" dirty="0"/>
              <a:t> }</a:t>
            </a:r>
          </a:p>
        </p:txBody>
      </p:sp>
      <p:cxnSp>
        <p:nvCxnSpPr>
          <p:cNvPr id="23" name="Straight Connector 22"/>
          <p:cNvCxnSpPr/>
          <p:nvPr/>
        </p:nvCxnSpPr>
        <p:spPr bwMode="auto">
          <a:xfrm>
            <a:off x="8961077" y="1797123"/>
            <a:ext cx="15240" cy="130234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Straight Connector 25"/>
          <p:cNvCxnSpPr/>
          <p:nvPr/>
        </p:nvCxnSpPr>
        <p:spPr bwMode="auto">
          <a:xfrm>
            <a:off x="11317422" y="1644729"/>
            <a:ext cx="0" cy="234696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50988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Parameter Ranges for Factors Affecting the Probability of Transmission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2697443"/>
              </p:ext>
            </p:extLst>
          </p:nvPr>
        </p:nvGraphicFramePr>
        <p:xfrm>
          <a:off x="838200" y="2023929"/>
          <a:ext cx="10515600" cy="3388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2564176">
                  <a:extLst>
                    <a:ext uri="{9D8B030D-6E8A-4147-A177-3AD203B41FA5}">
                      <a16:colId xmlns:a16="http://schemas.microsoft.com/office/drawing/2014/main" xmlns="" val="20001"/>
                    </a:ext>
                  </a:extLst>
                </a:gridCol>
                <a:gridCol w="4446224">
                  <a:extLst>
                    <a:ext uri="{9D8B030D-6E8A-4147-A177-3AD203B41FA5}">
                      <a16:colId xmlns:a16="http://schemas.microsoft.com/office/drawing/2014/main" xmlns="" val="20002"/>
                    </a:ext>
                  </a:extLst>
                </a:gridCol>
              </a:tblGrid>
              <a:tr h="370840">
                <a:tc>
                  <a:txBody>
                    <a:bodyPr/>
                    <a:lstStyle/>
                    <a:p>
                      <a:r>
                        <a:rPr lang="en-US" dirty="0"/>
                        <a:t>Parameter</a:t>
                      </a:r>
                    </a:p>
                  </a:txBody>
                  <a:tcPr/>
                </a:tc>
                <a:tc>
                  <a:txBody>
                    <a:bodyPr/>
                    <a:lstStyle/>
                    <a:p>
                      <a:r>
                        <a:rPr lang="en-US" dirty="0"/>
                        <a:t>Value</a:t>
                      </a:r>
                    </a:p>
                  </a:txBody>
                  <a:tcPr/>
                </a:tc>
                <a:tc>
                  <a:txBody>
                    <a:bodyPr/>
                    <a:lstStyle/>
                    <a:p>
                      <a:r>
                        <a:rPr lang="en-US" dirty="0"/>
                        <a:t>Source</a:t>
                      </a:r>
                    </a:p>
                  </a:txBody>
                  <a:tcPr/>
                </a:tc>
                <a:extLst>
                  <a:ext uri="{0D108BD9-81ED-4DB2-BD59-A6C34878D82A}">
                    <a16:rowId xmlns:a16="http://schemas.microsoft.com/office/drawing/2014/main" xmlns="" val="10000"/>
                  </a:ext>
                </a:extLst>
              </a:tr>
              <a:tr h="370840">
                <a:tc>
                  <a:txBody>
                    <a:bodyPr/>
                    <a:lstStyle/>
                    <a:p>
                      <a:r>
                        <a:rPr lang="en-US" dirty="0"/>
                        <a:t>Probability of transmission</a:t>
                      </a:r>
                      <a:r>
                        <a:rPr lang="en-US" baseline="0" dirty="0"/>
                        <a:t> per act (F to M)</a:t>
                      </a:r>
                      <a:endParaRPr lang="en-US" dirty="0"/>
                    </a:p>
                  </a:txBody>
                  <a:tcPr/>
                </a:tc>
                <a:tc>
                  <a:txBody>
                    <a:bodyPr/>
                    <a:lstStyle/>
                    <a:p>
                      <a:r>
                        <a:rPr lang="en-US" dirty="0"/>
                        <a:t>0.001 (0.0008-0.0016)</a:t>
                      </a:r>
                    </a:p>
                  </a:txBody>
                  <a:tcPr/>
                </a:tc>
                <a:tc>
                  <a:txBody>
                    <a:bodyPr/>
                    <a:lstStyle/>
                    <a:p>
                      <a:r>
                        <a:rPr lang="en-US" dirty="0" err="1"/>
                        <a:t>Baggely</a:t>
                      </a:r>
                      <a:r>
                        <a:rPr lang="en-US" baseline="0" dirty="0"/>
                        <a:t> </a:t>
                      </a:r>
                      <a:r>
                        <a:rPr lang="en-US" i="1" baseline="0" dirty="0"/>
                        <a:t>et al., </a:t>
                      </a:r>
                      <a:r>
                        <a:rPr lang="en-US" i="0" baseline="0" dirty="0"/>
                        <a:t>Gray </a:t>
                      </a:r>
                      <a:r>
                        <a:rPr lang="en-US" i="1" baseline="0" dirty="0"/>
                        <a:t>et al.</a:t>
                      </a:r>
                      <a:endParaRPr lang="en-US" dirty="0"/>
                    </a:p>
                  </a:txBody>
                  <a:tcPr/>
                </a:tc>
                <a:extLst>
                  <a:ext uri="{0D108BD9-81ED-4DB2-BD59-A6C34878D82A}">
                    <a16:rowId xmlns:a16="http://schemas.microsoft.com/office/drawing/2014/main" xmlns="" val="10001"/>
                  </a:ext>
                </a:extLst>
              </a:tr>
              <a:tr h="370840">
                <a:tc>
                  <a:txBody>
                    <a:bodyPr/>
                    <a:lstStyle/>
                    <a:p>
                      <a:r>
                        <a:rPr lang="en-US" dirty="0"/>
                        <a:t>Multiplier on per act transmission</a:t>
                      </a:r>
                    </a:p>
                    <a:p>
                      <a:pPr marL="285750" indent="-285750">
                        <a:buFont typeface="Arial" panose="020B0604020202020204" pitchFamily="34" charset="0"/>
                        <a:buChar char="•"/>
                      </a:pPr>
                      <a:r>
                        <a:rPr lang="en-US" dirty="0"/>
                        <a:t>Male</a:t>
                      </a:r>
                      <a:r>
                        <a:rPr lang="en-US" baseline="0" dirty="0"/>
                        <a:t> to female</a:t>
                      </a:r>
                    </a:p>
                    <a:p>
                      <a:pPr marL="285750" indent="-285750">
                        <a:buFont typeface="Arial" panose="020B0604020202020204" pitchFamily="34" charset="0"/>
                        <a:buChar char="•"/>
                      </a:pPr>
                      <a:r>
                        <a:rPr lang="en-US" baseline="0" dirty="0"/>
                        <a:t>Presence of STI</a:t>
                      </a:r>
                    </a:p>
                    <a:p>
                      <a:pPr marL="285750" indent="-285750">
                        <a:buFont typeface="Arial" panose="020B0604020202020204" pitchFamily="34" charset="0"/>
                        <a:buChar char="•"/>
                      </a:pPr>
                      <a:r>
                        <a:rPr lang="en-US" baseline="0" dirty="0"/>
                        <a:t>MSM contact</a:t>
                      </a:r>
                      <a:endParaRPr lang="en-US" dirty="0"/>
                    </a:p>
                  </a:txBody>
                  <a:tcPr/>
                </a:tc>
                <a:tc>
                  <a:txBody>
                    <a:bodyPr/>
                    <a:lstStyle/>
                    <a:p>
                      <a:endParaRPr lang="en-US" dirty="0"/>
                    </a:p>
                    <a:p>
                      <a:r>
                        <a:rPr lang="en-US" dirty="0"/>
                        <a:t>1-1.5</a:t>
                      </a:r>
                    </a:p>
                    <a:p>
                      <a:r>
                        <a:rPr lang="en-US" dirty="0"/>
                        <a:t>2-11</a:t>
                      </a:r>
                    </a:p>
                    <a:p>
                      <a:r>
                        <a:rPr lang="en-US" dirty="0"/>
                        <a:t>2-4</a:t>
                      </a:r>
                    </a:p>
                  </a:txBody>
                  <a:tcPr/>
                </a:tc>
                <a:tc>
                  <a:txBody>
                    <a:bodyPr/>
                    <a:lstStyle/>
                    <a:p>
                      <a:endParaRPr lang="en-US" dirty="0"/>
                    </a:p>
                    <a:p>
                      <a:r>
                        <a:rPr lang="en-US" b="0" dirty="0" err="1"/>
                        <a:t>Baggely</a:t>
                      </a:r>
                      <a:r>
                        <a:rPr lang="en-US" b="0" dirty="0"/>
                        <a:t> </a:t>
                      </a:r>
                      <a:r>
                        <a:rPr lang="en-US" b="0" i="1" dirty="0"/>
                        <a:t>et al.</a:t>
                      </a:r>
                      <a:endParaRPr lang="en-US" b="0" dirty="0"/>
                    </a:p>
                    <a:p>
                      <a:r>
                        <a:rPr lang="en-US" b="0" dirty="0"/>
                        <a:t>Galvin</a:t>
                      </a:r>
                      <a:r>
                        <a:rPr lang="en-US" b="0" baseline="0" dirty="0"/>
                        <a:t> and Cohen, Powers </a:t>
                      </a:r>
                      <a:r>
                        <a:rPr lang="en-US" b="0" i="1" baseline="0" dirty="0"/>
                        <a:t>et al.</a:t>
                      </a:r>
                    </a:p>
                    <a:p>
                      <a:r>
                        <a:rPr lang="en-US" b="0" i="0" baseline="0" dirty="0" err="1"/>
                        <a:t>Vittinghoff</a:t>
                      </a:r>
                      <a:r>
                        <a:rPr lang="en-US" b="0" i="0" baseline="0" dirty="0"/>
                        <a:t> </a:t>
                      </a:r>
                      <a:r>
                        <a:rPr lang="en-US" b="0" i="1" baseline="0" dirty="0"/>
                        <a:t>et al.</a:t>
                      </a:r>
                      <a:endParaRPr lang="en-US" b="0" i="0" dirty="0"/>
                    </a:p>
                  </a:txBody>
                  <a:tcPr/>
                </a:tc>
                <a:extLst>
                  <a:ext uri="{0D108BD9-81ED-4DB2-BD59-A6C34878D82A}">
                    <a16:rowId xmlns:a16="http://schemas.microsoft.com/office/drawing/2014/main" xmlns="" val="10002"/>
                  </a:ext>
                </a:extLst>
              </a:tr>
              <a:tr h="370840">
                <a:tc>
                  <a:txBody>
                    <a:bodyPr/>
                    <a:lstStyle/>
                    <a:p>
                      <a:r>
                        <a:rPr lang="en-US" dirty="0"/>
                        <a:t>Relative infections by</a:t>
                      </a:r>
                      <a:r>
                        <a:rPr lang="en-US" baseline="0" dirty="0"/>
                        <a:t> stage</a:t>
                      </a:r>
                    </a:p>
                    <a:p>
                      <a:pPr marL="285750" indent="-285750">
                        <a:buFont typeface="Arial" panose="020B0604020202020204" pitchFamily="34" charset="0"/>
                        <a:buChar char="•"/>
                      </a:pPr>
                      <a:r>
                        <a:rPr lang="en-US" dirty="0"/>
                        <a:t>Primary infection</a:t>
                      </a:r>
                    </a:p>
                    <a:p>
                      <a:pPr marL="285750" indent="-285750">
                        <a:buFont typeface="Arial" panose="020B0604020202020204" pitchFamily="34" charset="0"/>
                        <a:buChar char="•"/>
                      </a:pPr>
                      <a:r>
                        <a:rPr lang="en-US" dirty="0"/>
                        <a:t>Asymptomatic</a:t>
                      </a:r>
                    </a:p>
                    <a:p>
                      <a:pPr marL="285750" indent="-285750">
                        <a:buFont typeface="Arial" panose="020B0604020202020204" pitchFamily="34" charset="0"/>
                        <a:buChar char="•"/>
                      </a:pPr>
                      <a:r>
                        <a:rPr lang="en-US" dirty="0"/>
                        <a:t>Symptomatic</a:t>
                      </a:r>
                    </a:p>
                  </a:txBody>
                  <a:tcPr/>
                </a:tc>
                <a:tc>
                  <a:txBody>
                    <a:bodyPr/>
                    <a:lstStyle/>
                    <a:p>
                      <a:endParaRPr lang="en-US" dirty="0"/>
                    </a:p>
                    <a:p>
                      <a:r>
                        <a:rPr lang="en-US" dirty="0"/>
                        <a:t>0.8-44</a:t>
                      </a:r>
                    </a:p>
                    <a:p>
                      <a:r>
                        <a:rPr lang="en-US" dirty="0"/>
                        <a:t>1</a:t>
                      </a:r>
                    </a:p>
                    <a:p>
                      <a:r>
                        <a:rPr lang="en-US" dirty="0"/>
                        <a:t>4-12</a:t>
                      </a:r>
                    </a:p>
                  </a:txBody>
                  <a:tcPr/>
                </a:tc>
                <a:tc>
                  <a:txBody>
                    <a:bodyPr/>
                    <a:lstStyle/>
                    <a:p>
                      <a:endParaRPr lang="en-US" dirty="0"/>
                    </a:p>
                    <a:p>
                      <a:r>
                        <a:rPr lang="en-US" dirty="0" err="1"/>
                        <a:t>Boily</a:t>
                      </a:r>
                      <a:r>
                        <a:rPr lang="en-US" baseline="0" dirty="0"/>
                        <a:t> </a:t>
                      </a:r>
                      <a:r>
                        <a:rPr lang="en-US" i="1" baseline="0" dirty="0"/>
                        <a:t>et al., </a:t>
                      </a:r>
                      <a:r>
                        <a:rPr lang="en-US" i="0" baseline="0" dirty="0"/>
                        <a:t>Pinkerton </a:t>
                      </a:r>
                      <a:r>
                        <a:rPr lang="en-US" i="1" baseline="0" dirty="0"/>
                        <a:t>et al., </a:t>
                      </a:r>
                      <a:r>
                        <a:rPr lang="en-US" b="0" i="0" baseline="0" dirty="0" err="1"/>
                        <a:t>Blaser</a:t>
                      </a:r>
                      <a:r>
                        <a:rPr lang="en-US" b="0" i="0" baseline="0" dirty="0"/>
                        <a:t> </a:t>
                      </a:r>
                      <a:r>
                        <a:rPr lang="en-US" b="0" i="1" baseline="0" dirty="0"/>
                        <a:t>et al.</a:t>
                      </a:r>
                    </a:p>
                    <a:p>
                      <a:r>
                        <a:rPr lang="en-US" b="0" i="0" baseline="0" dirty="0"/>
                        <a:t>Reference stage</a:t>
                      </a:r>
                    </a:p>
                    <a:p>
                      <a:r>
                        <a:rPr lang="en-US" b="0" i="0" baseline="0" dirty="0" err="1"/>
                        <a:t>Boily</a:t>
                      </a:r>
                      <a:r>
                        <a:rPr lang="en-US" b="0" i="0" baseline="0" dirty="0"/>
                        <a:t> </a:t>
                      </a:r>
                      <a:r>
                        <a:rPr lang="en-US" b="0" i="1" baseline="0" dirty="0"/>
                        <a:t>et al. </a:t>
                      </a:r>
                      <a:endParaRPr lang="en-US" i="0" dirty="0"/>
                    </a:p>
                  </a:txBody>
                  <a:tcPr/>
                </a:tc>
                <a:extLst>
                  <a:ext uri="{0D108BD9-81ED-4DB2-BD59-A6C34878D82A}">
                    <a16:rowId xmlns:a16="http://schemas.microsoft.com/office/drawing/2014/main" xmlns="" val="10003"/>
                  </a:ext>
                </a:extLst>
              </a:tr>
            </a:tbl>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618727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Fitting the model to historical trends</a:t>
            </a:r>
          </a:p>
        </p:txBody>
      </p:sp>
      <p:sp>
        <p:nvSpPr>
          <p:cNvPr id="7" name="Text Placeholder 6"/>
          <p:cNvSpPr>
            <a:spLocks noGrp="1"/>
          </p:cNvSpPr>
          <p:nvPr>
            <p:ph type="body" sz="quarter" idx="3"/>
          </p:nvPr>
        </p:nvSpPr>
        <p:spPr/>
        <p:txBody>
          <a:bodyPr/>
          <a:lstStyle/>
          <a:p>
            <a:r>
              <a:rPr lang="en-US" dirty="0"/>
              <a:t>Parameters that can vary</a:t>
            </a:r>
          </a:p>
        </p:txBody>
      </p:sp>
      <p:sp>
        <p:nvSpPr>
          <p:cNvPr id="8" name="Content Placeholder 7"/>
          <p:cNvSpPr>
            <a:spLocks noGrp="1"/>
          </p:cNvSpPr>
          <p:nvPr>
            <p:ph sz="quarter" idx="4"/>
          </p:nvPr>
        </p:nvSpPr>
        <p:spPr>
          <a:xfrm>
            <a:off x="6172200" y="2505074"/>
            <a:ext cx="5183188" cy="3851275"/>
          </a:xfrm>
        </p:spPr>
        <p:txBody>
          <a:bodyPr>
            <a:normAutofit/>
          </a:bodyPr>
          <a:lstStyle/>
          <a:p>
            <a:r>
              <a:rPr lang="en-US" dirty="0"/>
              <a:t>R, </a:t>
            </a:r>
            <a:r>
              <a:rPr lang="en-US" dirty="0" err="1"/>
              <a:t>prob</a:t>
            </a:r>
            <a:r>
              <a:rPr lang="en-US" dirty="0"/>
              <a:t> of infection per act, f-&gt;m</a:t>
            </a:r>
          </a:p>
          <a:p>
            <a:r>
              <a:rPr lang="en-US" dirty="0"/>
              <a:t>Multipliers on r</a:t>
            </a:r>
          </a:p>
          <a:p>
            <a:pPr lvl="1"/>
            <a:r>
              <a:rPr lang="en-US" dirty="0"/>
              <a:t>M-&gt;f, STI, MSM, primary infection, symptomatic stage</a:t>
            </a:r>
          </a:p>
          <a:p>
            <a:r>
              <a:rPr lang="en-US" dirty="0"/>
              <a:t>Effectiveness of</a:t>
            </a:r>
          </a:p>
          <a:p>
            <a:pPr lvl="1"/>
            <a:r>
              <a:rPr lang="en-US" dirty="0"/>
              <a:t>ART, condom use, VMMC</a:t>
            </a:r>
          </a:p>
          <a:p>
            <a:r>
              <a:rPr lang="en-US" dirty="0"/>
              <a:t>Past trends in condom use and STI prevalence</a:t>
            </a:r>
          </a:p>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Content Placeholder 4"/>
          <p:cNvSpPr>
            <a:spLocks noGrp="1"/>
          </p:cNvSpPr>
          <p:nvPr>
            <p:ph sz="half" idx="2"/>
          </p:nvPr>
        </p:nvSpPr>
        <p:spPr/>
        <p:txBody>
          <a:bodyPr/>
          <a:lstStyle/>
          <a:p>
            <a:endParaRPr lang="en-US"/>
          </a:p>
        </p:txBody>
      </p:sp>
      <p:sp>
        <p:nvSpPr>
          <p:cNvPr id="9" name="Text Placeholder 8"/>
          <p:cNvSpPr>
            <a:spLocks noGrp="1"/>
          </p:cNvSpPr>
          <p:nvPr>
            <p:ph type="body" idx="1"/>
          </p:nvPr>
        </p:nvSpPr>
        <p:spPr/>
        <p:txBody>
          <a:bodyPr/>
          <a:lstStyle/>
          <a:p>
            <a:endParaRPr lang="en-US"/>
          </a:p>
        </p:txBody>
      </p:sp>
      <p:pic>
        <p:nvPicPr>
          <p:cNvPr id="10" name="Picture 9"/>
          <p:cNvPicPr>
            <a:picLocks noChangeAspect="1"/>
          </p:cNvPicPr>
          <p:nvPr/>
        </p:nvPicPr>
        <p:blipFill>
          <a:blip r:embed="rId2"/>
          <a:stretch>
            <a:fillRect/>
          </a:stretch>
        </p:blipFill>
        <p:spPr>
          <a:xfrm>
            <a:off x="474314" y="1819052"/>
            <a:ext cx="5523261" cy="4004121"/>
          </a:xfrm>
          <a:prstGeom prst="rect">
            <a:avLst/>
          </a:prstGeom>
        </p:spPr>
      </p:pic>
    </p:spTree>
    <p:extLst>
      <p:ext uri="{BB962C8B-B14F-4D97-AF65-F5344CB8AC3E}">
        <p14:creationId xmlns:p14="http://schemas.microsoft.com/office/powerpoint/2010/main" val="2204951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8" name="Title 3"/>
          <p:cNvSpPr>
            <a:spLocks noGrp="1"/>
          </p:cNvSpPr>
          <p:nvPr>
            <p:ph type="title"/>
          </p:nvPr>
        </p:nvSpPr>
        <p:spPr bwMode="auto">
          <a:xfrm>
            <a:off x="2438400" y="304800"/>
            <a:ext cx="6825916" cy="808038"/>
          </a:xfrm>
          <a:noFill/>
          <a:ln>
            <a:miter lim="800000"/>
            <a:headEnd/>
            <a:tailEnd/>
          </a:ln>
        </p:spPr>
        <p:txBody>
          <a:bodyPr vert="horz" wrap="square" lIns="91440" tIns="45720" rIns="91440" bIns="45720" numCol="1" rtlCol="0" anchor="t" anchorCtr="0" compatLnSpc="1">
            <a:prstTxWarp prst="textNoShape">
              <a:avLst/>
            </a:prstTxWarp>
            <a:normAutofit fontScale="90000"/>
          </a:bodyPr>
          <a:lstStyle/>
          <a:p>
            <a:pPr eaLnBrk="1" hangingPunct="1"/>
            <a:r>
              <a:rPr lang="en-US" dirty="0"/>
              <a:t>Adult CD4 Model by Risk Group</a:t>
            </a:r>
          </a:p>
        </p:txBody>
      </p:sp>
      <p:graphicFrame>
        <p:nvGraphicFramePr>
          <p:cNvPr id="7" name="Content Placeholder 6"/>
          <p:cNvGraphicFramePr>
            <a:graphicFrameLocks noGrp="1"/>
          </p:cNvGraphicFramePr>
          <p:nvPr>
            <p:ph sz="half" idx="1"/>
          </p:nvPr>
        </p:nvGraphicFramePr>
        <p:xfrm>
          <a:off x="2819400" y="1295400"/>
          <a:ext cx="4038600" cy="4114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Arrow Connector 9"/>
          <p:cNvCxnSpPr/>
          <p:nvPr/>
        </p:nvCxnSpPr>
        <p:spPr>
          <a:xfrm>
            <a:off x="5486400" y="19812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86400" y="30480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86400" y="25146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86400" y="35814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1910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86400" y="47244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86400" y="5181600"/>
            <a:ext cx="1524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6"/>
          <p:cNvSpPr txBox="1">
            <a:spLocks noChangeArrowheads="1"/>
          </p:cNvSpPr>
          <p:nvPr/>
        </p:nvSpPr>
        <p:spPr bwMode="auto">
          <a:xfrm>
            <a:off x="7010400" y="1219200"/>
            <a:ext cx="1143000" cy="400110"/>
          </a:xfrm>
          <a:prstGeom prst="rect">
            <a:avLst/>
          </a:prstGeom>
          <a:noFill/>
          <a:ln w="9525">
            <a:noFill/>
            <a:miter lim="800000"/>
            <a:headEnd/>
            <a:tailEnd/>
          </a:ln>
        </p:spPr>
        <p:txBody>
          <a:bodyPr>
            <a:spAutoFit/>
          </a:bodyPr>
          <a:lstStyle/>
          <a:p>
            <a:r>
              <a:rPr lang="en-US" sz="2000" dirty="0"/>
              <a:t>On ART</a:t>
            </a:r>
          </a:p>
        </p:txBody>
      </p:sp>
      <p:sp>
        <p:nvSpPr>
          <p:cNvPr id="18" name="TextBox 17"/>
          <p:cNvSpPr txBox="1"/>
          <p:nvPr/>
        </p:nvSpPr>
        <p:spPr>
          <a:xfrm>
            <a:off x="5715000" y="5638800"/>
            <a:ext cx="1371600" cy="338554"/>
          </a:xfrm>
          <a:prstGeom prst="rect">
            <a:avLst/>
          </a:prstGeom>
          <a:solidFill>
            <a:schemeClr val="accent2">
              <a:lumMod val="20000"/>
              <a:lumOff val="80000"/>
            </a:schemeClr>
          </a:solidFill>
        </p:spPr>
        <p:txBody>
          <a:bodyPr>
            <a:spAutoFit/>
          </a:bodyPr>
          <a:lstStyle/>
          <a:p>
            <a:pPr>
              <a:defRPr/>
            </a:pPr>
            <a:r>
              <a:rPr lang="en-US" sz="1600" dirty="0">
                <a:latin typeface="Arial" charset="0"/>
              </a:rPr>
              <a:t>AIDS Death</a:t>
            </a:r>
          </a:p>
        </p:txBody>
      </p:sp>
      <p:cxnSp>
        <p:nvCxnSpPr>
          <p:cNvPr id="25" name="Straight Arrow Connector 24"/>
          <p:cNvCxnSpPr/>
          <p:nvPr/>
        </p:nvCxnSpPr>
        <p:spPr>
          <a:xfrm>
            <a:off x="3581400" y="5867400"/>
            <a:ext cx="2057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1638300" y="39243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1981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25908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30480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3657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41148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4648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2578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7162800" y="57912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6667500" y="38481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7772400" y="19050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7789334" y="24384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a:off x="7789334"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7789334" y="36576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7772400" y="51054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7857067" y="4191000"/>
            <a:ext cx="7450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7772400" y="45720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10400" y="17526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&gt;500        </a:t>
            </a:r>
          </a:p>
        </p:txBody>
      </p:sp>
      <p:sp>
        <p:nvSpPr>
          <p:cNvPr id="51" name="TextBox 50"/>
          <p:cNvSpPr txBox="1"/>
          <p:nvPr/>
        </p:nvSpPr>
        <p:spPr>
          <a:xfrm>
            <a:off x="7010400" y="22860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350-499</a:t>
            </a:r>
          </a:p>
        </p:txBody>
      </p:sp>
      <p:sp>
        <p:nvSpPr>
          <p:cNvPr id="52" name="TextBox 51"/>
          <p:cNvSpPr txBox="1"/>
          <p:nvPr/>
        </p:nvSpPr>
        <p:spPr>
          <a:xfrm>
            <a:off x="7010400" y="28194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250-349</a:t>
            </a:r>
          </a:p>
        </p:txBody>
      </p:sp>
      <p:sp>
        <p:nvSpPr>
          <p:cNvPr id="53" name="TextBox 52"/>
          <p:cNvSpPr txBox="1"/>
          <p:nvPr/>
        </p:nvSpPr>
        <p:spPr>
          <a:xfrm>
            <a:off x="7010400" y="34290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200-249</a:t>
            </a:r>
          </a:p>
        </p:txBody>
      </p:sp>
      <p:sp>
        <p:nvSpPr>
          <p:cNvPr id="54" name="TextBox 53"/>
          <p:cNvSpPr txBox="1"/>
          <p:nvPr/>
        </p:nvSpPr>
        <p:spPr>
          <a:xfrm>
            <a:off x="7010400" y="39624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100-199</a:t>
            </a:r>
          </a:p>
        </p:txBody>
      </p:sp>
      <p:sp>
        <p:nvSpPr>
          <p:cNvPr id="55" name="TextBox 54"/>
          <p:cNvSpPr txBox="1"/>
          <p:nvPr/>
        </p:nvSpPr>
        <p:spPr>
          <a:xfrm>
            <a:off x="7010400" y="44196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50-99</a:t>
            </a:r>
          </a:p>
        </p:txBody>
      </p:sp>
      <p:sp>
        <p:nvSpPr>
          <p:cNvPr id="56" name="TextBox 55"/>
          <p:cNvSpPr txBox="1"/>
          <p:nvPr/>
        </p:nvSpPr>
        <p:spPr>
          <a:xfrm>
            <a:off x="7010400" y="4953000"/>
            <a:ext cx="990600" cy="338554"/>
          </a:xfrm>
          <a:prstGeom prst="rect">
            <a:avLst/>
          </a:prstGeom>
          <a:solidFill>
            <a:schemeClr val="accent2">
              <a:lumMod val="20000"/>
              <a:lumOff val="80000"/>
            </a:schemeClr>
          </a:solidFill>
        </p:spPr>
        <p:txBody>
          <a:bodyPr>
            <a:spAutoFit/>
          </a:bodyPr>
          <a:lstStyle/>
          <a:p>
            <a:pPr algn="ctr">
              <a:defRPr/>
            </a:pPr>
            <a:r>
              <a:rPr lang="en-US" sz="1600" dirty="0">
                <a:latin typeface="Arial" charset="0"/>
              </a:rPr>
              <a:t>&lt;50</a:t>
            </a:r>
          </a:p>
        </p:txBody>
      </p:sp>
      <p:sp>
        <p:nvSpPr>
          <p:cNvPr id="1064" name="TextBox 40"/>
          <p:cNvSpPr txBox="1">
            <a:spLocks noChangeArrowheads="1"/>
          </p:cNvSpPr>
          <p:nvPr/>
        </p:nvSpPr>
        <p:spPr bwMode="auto">
          <a:xfrm>
            <a:off x="4914901" y="48006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65" name="TextBox 56"/>
          <p:cNvSpPr txBox="1">
            <a:spLocks noChangeArrowheads="1"/>
          </p:cNvSpPr>
          <p:nvPr/>
        </p:nvSpPr>
        <p:spPr bwMode="auto">
          <a:xfrm>
            <a:off x="4914901" y="42672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66" name="TextBox 57"/>
          <p:cNvSpPr txBox="1">
            <a:spLocks noChangeArrowheads="1"/>
          </p:cNvSpPr>
          <p:nvPr/>
        </p:nvSpPr>
        <p:spPr bwMode="auto">
          <a:xfrm>
            <a:off x="4914901" y="37338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67" name="TextBox 58"/>
          <p:cNvSpPr txBox="1">
            <a:spLocks noChangeArrowheads="1"/>
          </p:cNvSpPr>
          <p:nvPr/>
        </p:nvSpPr>
        <p:spPr bwMode="auto">
          <a:xfrm>
            <a:off x="4914901" y="32004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68" name="TextBox 59"/>
          <p:cNvSpPr txBox="1">
            <a:spLocks noChangeArrowheads="1"/>
          </p:cNvSpPr>
          <p:nvPr/>
        </p:nvSpPr>
        <p:spPr bwMode="auto">
          <a:xfrm>
            <a:off x="4914901" y="2667000"/>
            <a:ext cx="381000" cy="338138"/>
          </a:xfrm>
          <a:prstGeom prst="rect">
            <a:avLst/>
          </a:prstGeom>
          <a:noFill/>
          <a:ln w="9525">
            <a:noFill/>
            <a:miter lim="800000"/>
            <a:headEnd/>
            <a:tailEnd/>
          </a:ln>
        </p:spPr>
        <p:txBody>
          <a:bodyPr>
            <a:spAutoFit/>
          </a:bodyPr>
          <a:lstStyle/>
          <a:p>
            <a:r>
              <a:rPr lang="el-GR" sz="1600" dirty="0"/>
              <a:t>λ</a:t>
            </a:r>
            <a:endParaRPr lang="en-US" dirty="0"/>
          </a:p>
        </p:txBody>
      </p:sp>
      <p:sp>
        <p:nvSpPr>
          <p:cNvPr id="1069" name="TextBox 60"/>
          <p:cNvSpPr txBox="1">
            <a:spLocks noChangeArrowheads="1"/>
          </p:cNvSpPr>
          <p:nvPr/>
        </p:nvSpPr>
        <p:spPr bwMode="auto">
          <a:xfrm>
            <a:off x="4914901" y="21336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70" name="TextBox 61"/>
          <p:cNvSpPr txBox="1">
            <a:spLocks noChangeArrowheads="1"/>
          </p:cNvSpPr>
          <p:nvPr/>
        </p:nvSpPr>
        <p:spPr bwMode="auto">
          <a:xfrm>
            <a:off x="4914901" y="1600200"/>
            <a:ext cx="381000" cy="338138"/>
          </a:xfrm>
          <a:prstGeom prst="rect">
            <a:avLst/>
          </a:prstGeom>
          <a:noFill/>
          <a:ln w="9525">
            <a:noFill/>
            <a:miter lim="800000"/>
            <a:headEnd/>
            <a:tailEnd/>
          </a:ln>
        </p:spPr>
        <p:txBody>
          <a:bodyPr>
            <a:spAutoFit/>
          </a:bodyPr>
          <a:lstStyle/>
          <a:p>
            <a:r>
              <a:rPr lang="el-GR" sz="1600"/>
              <a:t>λ</a:t>
            </a:r>
            <a:endParaRPr lang="en-US"/>
          </a:p>
        </p:txBody>
      </p:sp>
      <p:sp>
        <p:nvSpPr>
          <p:cNvPr id="1071" name="TextBox 62"/>
          <p:cNvSpPr txBox="1">
            <a:spLocks noChangeArrowheads="1"/>
          </p:cNvSpPr>
          <p:nvPr/>
        </p:nvSpPr>
        <p:spPr bwMode="auto">
          <a:xfrm>
            <a:off x="3657600" y="16764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2" name="TextBox 63"/>
          <p:cNvSpPr txBox="1">
            <a:spLocks noChangeArrowheads="1"/>
          </p:cNvSpPr>
          <p:nvPr/>
        </p:nvSpPr>
        <p:spPr bwMode="auto">
          <a:xfrm>
            <a:off x="3657600" y="22098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3" name="TextBox 64"/>
          <p:cNvSpPr txBox="1">
            <a:spLocks noChangeArrowheads="1"/>
          </p:cNvSpPr>
          <p:nvPr/>
        </p:nvSpPr>
        <p:spPr bwMode="auto">
          <a:xfrm>
            <a:off x="3657600" y="27432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4" name="TextBox 65"/>
          <p:cNvSpPr txBox="1">
            <a:spLocks noChangeArrowheads="1"/>
          </p:cNvSpPr>
          <p:nvPr/>
        </p:nvSpPr>
        <p:spPr bwMode="auto">
          <a:xfrm>
            <a:off x="3657600" y="32766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5" name="TextBox 66"/>
          <p:cNvSpPr txBox="1">
            <a:spLocks noChangeArrowheads="1"/>
          </p:cNvSpPr>
          <p:nvPr/>
        </p:nvSpPr>
        <p:spPr bwMode="auto">
          <a:xfrm>
            <a:off x="3657600" y="38100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6" name="TextBox 67"/>
          <p:cNvSpPr txBox="1">
            <a:spLocks noChangeArrowheads="1"/>
          </p:cNvSpPr>
          <p:nvPr/>
        </p:nvSpPr>
        <p:spPr bwMode="auto">
          <a:xfrm>
            <a:off x="3657600" y="43434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7" name="TextBox 68"/>
          <p:cNvSpPr txBox="1">
            <a:spLocks noChangeArrowheads="1"/>
          </p:cNvSpPr>
          <p:nvPr/>
        </p:nvSpPr>
        <p:spPr bwMode="auto">
          <a:xfrm>
            <a:off x="3657600" y="4876800"/>
            <a:ext cx="381000" cy="338138"/>
          </a:xfrm>
          <a:prstGeom prst="rect">
            <a:avLst/>
          </a:prstGeom>
          <a:noFill/>
          <a:ln w="9525">
            <a:noFill/>
            <a:miter lim="800000"/>
            <a:headEnd/>
            <a:tailEnd/>
          </a:ln>
        </p:spPr>
        <p:txBody>
          <a:bodyPr>
            <a:spAutoFit/>
          </a:bodyPr>
          <a:lstStyle/>
          <a:p>
            <a:r>
              <a:rPr lang="el-GR" sz="1600"/>
              <a:t>μ</a:t>
            </a:r>
            <a:endParaRPr lang="en-US"/>
          </a:p>
        </p:txBody>
      </p:sp>
      <p:sp>
        <p:nvSpPr>
          <p:cNvPr id="1078" name="TextBox 69"/>
          <p:cNvSpPr txBox="1">
            <a:spLocks noChangeArrowheads="1"/>
          </p:cNvSpPr>
          <p:nvPr/>
        </p:nvSpPr>
        <p:spPr bwMode="auto">
          <a:xfrm>
            <a:off x="8115301" y="1600200"/>
            <a:ext cx="381000" cy="369332"/>
          </a:xfrm>
          <a:prstGeom prst="rect">
            <a:avLst/>
          </a:prstGeom>
          <a:noFill/>
          <a:ln w="9525">
            <a:noFill/>
            <a:miter lim="800000"/>
            <a:headEnd/>
            <a:tailEnd/>
          </a:ln>
        </p:spPr>
        <p:txBody>
          <a:bodyPr>
            <a:spAutoFit/>
          </a:bodyPr>
          <a:lstStyle/>
          <a:p>
            <a:r>
              <a:rPr lang="el-GR" dirty="0"/>
              <a:t>α</a:t>
            </a:r>
            <a:endParaRPr lang="en-US" dirty="0"/>
          </a:p>
        </p:txBody>
      </p:sp>
      <p:sp>
        <p:nvSpPr>
          <p:cNvPr id="1079" name="TextBox 70"/>
          <p:cNvSpPr txBox="1">
            <a:spLocks noChangeArrowheads="1"/>
          </p:cNvSpPr>
          <p:nvPr/>
        </p:nvSpPr>
        <p:spPr bwMode="auto">
          <a:xfrm>
            <a:off x="8128000" y="2133600"/>
            <a:ext cx="381000" cy="369332"/>
          </a:xfrm>
          <a:prstGeom prst="rect">
            <a:avLst/>
          </a:prstGeom>
          <a:noFill/>
          <a:ln w="9525">
            <a:noFill/>
            <a:miter lim="800000"/>
            <a:headEnd/>
            <a:tailEnd/>
          </a:ln>
        </p:spPr>
        <p:txBody>
          <a:bodyPr>
            <a:spAutoFit/>
          </a:bodyPr>
          <a:lstStyle/>
          <a:p>
            <a:r>
              <a:rPr lang="el-GR" dirty="0"/>
              <a:t>α</a:t>
            </a:r>
            <a:endParaRPr lang="en-US" dirty="0"/>
          </a:p>
        </p:txBody>
      </p:sp>
      <p:sp>
        <p:nvSpPr>
          <p:cNvPr id="1080" name="TextBox 71"/>
          <p:cNvSpPr txBox="1">
            <a:spLocks noChangeArrowheads="1"/>
          </p:cNvSpPr>
          <p:nvPr/>
        </p:nvSpPr>
        <p:spPr bwMode="auto">
          <a:xfrm>
            <a:off x="8128000" y="2667000"/>
            <a:ext cx="381000" cy="369332"/>
          </a:xfrm>
          <a:prstGeom prst="rect">
            <a:avLst/>
          </a:prstGeom>
          <a:noFill/>
          <a:ln w="9525">
            <a:noFill/>
            <a:miter lim="800000"/>
            <a:headEnd/>
            <a:tailEnd/>
          </a:ln>
        </p:spPr>
        <p:txBody>
          <a:bodyPr>
            <a:spAutoFit/>
          </a:bodyPr>
          <a:lstStyle/>
          <a:p>
            <a:r>
              <a:rPr lang="el-GR" dirty="0"/>
              <a:t>α</a:t>
            </a:r>
            <a:endParaRPr lang="en-US" dirty="0"/>
          </a:p>
        </p:txBody>
      </p:sp>
      <p:sp>
        <p:nvSpPr>
          <p:cNvPr id="1081" name="TextBox 72"/>
          <p:cNvSpPr txBox="1">
            <a:spLocks noChangeArrowheads="1"/>
          </p:cNvSpPr>
          <p:nvPr/>
        </p:nvSpPr>
        <p:spPr bwMode="auto">
          <a:xfrm>
            <a:off x="8128000" y="3276600"/>
            <a:ext cx="381000" cy="369332"/>
          </a:xfrm>
          <a:prstGeom prst="rect">
            <a:avLst/>
          </a:prstGeom>
          <a:noFill/>
          <a:ln w="9525">
            <a:noFill/>
            <a:miter lim="800000"/>
            <a:headEnd/>
            <a:tailEnd/>
          </a:ln>
        </p:spPr>
        <p:txBody>
          <a:bodyPr>
            <a:spAutoFit/>
          </a:bodyPr>
          <a:lstStyle/>
          <a:p>
            <a:r>
              <a:rPr lang="el-GR" dirty="0"/>
              <a:t>α</a:t>
            </a:r>
            <a:endParaRPr lang="en-US" sz="2000" dirty="0"/>
          </a:p>
        </p:txBody>
      </p:sp>
      <p:sp>
        <p:nvSpPr>
          <p:cNvPr id="1082" name="TextBox 73"/>
          <p:cNvSpPr txBox="1">
            <a:spLocks noChangeArrowheads="1"/>
          </p:cNvSpPr>
          <p:nvPr/>
        </p:nvSpPr>
        <p:spPr bwMode="auto">
          <a:xfrm>
            <a:off x="8128000" y="3810000"/>
            <a:ext cx="381000" cy="369332"/>
          </a:xfrm>
          <a:prstGeom prst="rect">
            <a:avLst/>
          </a:prstGeom>
          <a:noFill/>
          <a:ln w="9525">
            <a:noFill/>
            <a:miter lim="800000"/>
            <a:headEnd/>
            <a:tailEnd/>
          </a:ln>
        </p:spPr>
        <p:txBody>
          <a:bodyPr>
            <a:spAutoFit/>
          </a:bodyPr>
          <a:lstStyle/>
          <a:p>
            <a:r>
              <a:rPr lang="el-GR" dirty="0"/>
              <a:t>α</a:t>
            </a:r>
            <a:endParaRPr lang="en-US" sz="2000" dirty="0"/>
          </a:p>
        </p:txBody>
      </p:sp>
      <p:sp>
        <p:nvSpPr>
          <p:cNvPr id="1083" name="TextBox 74"/>
          <p:cNvSpPr txBox="1">
            <a:spLocks noChangeArrowheads="1"/>
          </p:cNvSpPr>
          <p:nvPr/>
        </p:nvSpPr>
        <p:spPr bwMode="auto">
          <a:xfrm>
            <a:off x="8115301" y="4267200"/>
            <a:ext cx="381000" cy="369332"/>
          </a:xfrm>
          <a:prstGeom prst="rect">
            <a:avLst/>
          </a:prstGeom>
          <a:noFill/>
          <a:ln w="9525">
            <a:noFill/>
            <a:miter lim="800000"/>
            <a:headEnd/>
            <a:tailEnd/>
          </a:ln>
        </p:spPr>
        <p:txBody>
          <a:bodyPr>
            <a:spAutoFit/>
          </a:bodyPr>
          <a:lstStyle/>
          <a:p>
            <a:r>
              <a:rPr lang="el-GR" dirty="0"/>
              <a:t>α</a:t>
            </a:r>
            <a:endParaRPr lang="en-US" sz="2000" dirty="0"/>
          </a:p>
        </p:txBody>
      </p:sp>
      <p:sp>
        <p:nvSpPr>
          <p:cNvPr id="1084" name="TextBox 75"/>
          <p:cNvSpPr txBox="1">
            <a:spLocks noChangeArrowheads="1"/>
          </p:cNvSpPr>
          <p:nvPr/>
        </p:nvSpPr>
        <p:spPr bwMode="auto">
          <a:xfrm>
            <a:off x="8115301" y="4800600"/>
            <a:ext cx="381000" cy="369332"/>
          </a:xfrm>
          <a:prstGeom prst="rect">
            <a:avLst/>
          </a:prstGeom>
          <a:noFill/>
          <a:ln w="9525">
            <a:noFill/>
            <a:miter lim="800000"/>
            <a:headEnd/>
            <a:tailEnd/>
          </a:ln>
        </p:spPr>
        <p:txBody>
          <a:bodyPr>
            <a:spAutoFit/>
          </a:bodyPr>
          <a:lstStyle/>
          <a:p>
            <a:r>
              <a:rPr lang="el-GR" dirty="0"/>
              <a:t>α</a:t>
            </a:r>
            <a:endParaRPr lang="en-US" dirty="0"/>
          </a:p>
        </p:txBody>
      </p:sp>
      <p:sp>
        <p:nvSpPr>
          <p:cNvPr id="1085" name="TextBox 76"/>
          <p:cNvSpPr txBox="1">
            <a:spLocks noChangeArrowheads="1"/>
          </p:cNvSpPr>
          <p:nvPr/>
        </p:nvSpPr>
        <p:spPr bwMode="auto">
          <a:xfrm>
            <a:off x="5943600" y="1676400"/>
            <a:ext cx="381000" cy="338138"/>
          </a:xfrm>
          <a:prstGeom prst="rect">
            <a:avLst/>
          </a:prstGeom>
          <a:noFill/>
          <a:ln w="9525">
            <a:noFill/>
            <a:miter lim="800000"/>
            <a:headEnd/>
            <a:tailEnd/>
          </a:ln>
        </p:spPr>
        <p:txBody>
          <a:bodyPr>
            <a:spAutoFit/>
          </a:bodyPr>
          <a:lstStyle/>
          <a:p>
            <a:r>
              <a:rPr lang="en-US" sz="1600"/>
              <a:t>c</a:t>
            </a:r>
            <a:endParaRPr lang="en-US"/>
          </a:p>
        </p:txBody>
      </p:sp>
      <p:sp>
        <p:nvSpPr>
          <p:cNvPr id="1086" name="TextBox 77"/>
          <p:cNvSpPr txBox="1">
            <a:spLocks noChangeArrowheads="1"/>
          </p:cNvSpPr>
          <p:nvPr/>
        </p:nvSpPr>
        <p:spPr bwMode="auto">
          <a:xfrm>
            <a:off x="5943600" y="2209800"/>
            <a:ext cx="381000" cy="338138"/>
          </a:xfrm>
          <a:prstGeom prst="rect">
            <a:avLst/>
          </a:prstGeom>
          <a:noFill/>
          <a:ln w="9525">
            <a:noFill/>
            <a:miter lim="800000"/>
            <a:headEnd/>
            <a:tailEnd/>
          </a:ln>
        </p:spPr>
        <p:txBody>
          <a:bodyPr>
            <a:spAutoFit/>
          </a:bodyPr>
          <a:lstStyle/>
          <a:p>
            <a:r>
              <a:rPr lang="en-US" sz="1600"/>
              <a:t>c</a:t>
            </a:r>
            <a:endParaRPr lang="en-US"/>
          </a:p>
        </p:txBody>
      </p:sp>
      <p:sp>
        <p:nvSpPr>
          <p:cNvPr id="1087" name="TextBox 78"/>
          <p:cNvSpPr txBox="1">
            <a:spLocks noChangeArrowheads="1"/>
          </p:cNvSpPr>
          <p:nvPr/>
        </p:nvSpPr>
        <p:spPr bwMode="auto">
          <a:xfrm>
            <a:off x="5943600" y="2743200"/>
            <a:ext cx="381000" cy="369332"/>
          </a:xfrm>
          <a:prstGeom prst="rect">
            <a:avLst/>
          </a:prstGeom>
          <a:noFill/>
          <a:ln w="9525">
            <a:noFill/>
            <a:miter lim="800000"/>
            <a:headEnd/>
            <a:tailEnd/>
          </a:ln>
        </p:spPr>
        <p:txBody>
          <a:bodyPr>
            <a:spAutoFit/>
          </a:bodyPr>
          <a:lstStyle/>
          <a:p>
            <a:r>
              <a:rPr lang="en-US" dirty="0"/>
              <a:t>c</a:t>
            </a:r>
          </a:p>
        </p:txBody>
      </p:sp>
      <p:sp>
        <p:nvSpPr>
          <p:cNvPr id="1088" name="TextBox 79"/>
          <p:cNvSpPr txBox="1">
            <a:spLocks noChangeArrowheads="1"/>
          </p:cNvSpPr>
          <p:nvPr/>
        </p:nvSpPr>
        <p:spPr bwMode="auto">
          <a:xfrm>
            <a:off x="5943600" y="3276600"/>
            <a:ext cx="381000" cy="338138"/>
          </a:xfrm>
          <a:prstGeom prst="rect">
            <a:avLst/>
          </a:prstGeom>
          <a:noFill/>
          <a:ln w="9525">
            <a:noFill/>
            <a:miter lim="800000"/>
            <a:headEnd/>
            <a:tailEnd/>
          </a:ln>
        </p:spPr>
        <p:txBody>
          <a:bodyPr>
            <a:spAutoFit/>
          </a:bodyPr>
          <a:lstStyle/>
          <a:p>
            <a:r>
              <a:rPr lang="en-US" sz="1600"/>
              <a:t>c</a:t>
            </a:r>
            <a:endParaRPr lang="en-US"/>
          </a:p>
        </p:txBody>
      </p:sp>
      <p:sp>
        <p:nvSpPr>
          <p:cNvPr id="1089" name="TextBox 80"/>
          <p:cNvSpPr txBox="1">
            <a:spLocks noChangeArrowheads="1"/>
          </p:cNvSpPr>
          <p:nvPr/>
        </p:nvSpPr>
        <p:spPr bwMode="auto">
          <a:xfrm>
            <a:off x="5943600" y="3810000"/>
            <a:ext cx="381000" cy="338138"/>
          </a:xfrm>
          <a:prstGeom prst="rect">
            <a:avLst/>
          </a:prstGeom>
          <a:noFill/>
          <a:ln w="9525">
            <a:noFill/>
            <a:miter lim="800000"/>
            <a:headEnd/>
            <a:tailEnd/>
          </a:ln>
        </p:spPr>
        <p:txBody>
          <a:bodyPr>
            <a:spAutoFit/>
          </a:bodyPr>
          <a:lstStyle/>
          <a:p>
            <a:r>
              <a:rPr lang="en-US" sz="1600"/>
              <a:t>c</a:t>
            </a:r>
            <a:endParaRPr lang="en-US"/>
          </a:p>
        </p:txBody>
      </p:sp>
      <p:sp>
        <p:nvSpPr>
          <p:cNvPr id="1090" name="TextBox 81"/>
          <p:cNvSpPr txBox="1">
            <a:spLocks noChangeArrowheads="1"/>
          </p:cNvSpPr>
          <p:nvPr/>
        </p:nvSpPr>
        <p:spPr bwMode="auto">
          <a:xfrm>
            <a:off x="5943600" y="4343400"/>
            <a:ext cx="381000" cy="338138"/>
          </a:xfrm>
          <a:prstGeom prst="rect">
            <a:avLst/>
          </a:prstGeom>
          <a:noFill/>
          <a:ln w="9525">
            <a:noFill/>
            <a:miter lim="800000"/>
            <a:headEnd/>
            <a:tailEnd/>
          </a:ln>
        </p:spPr>
        <p:txBody>
          <a:bodyPr>
            <a:spAutoFit/>
          </a:bodyPr>
          <a:lstStyle/>
          <a:p>
            <a:r>
              <a:rPr lang="en-US" sz="1600"/>
              <a:t>c</a:t>
            </a:r>
            <a:endParaRPr lang="en-US"/>
          </a:p>
        </p:txBody>
      </p:sp>
      <p:sp>
        <p:nvSpPr>
          <p:cNvPr id="1091" name="TextBox 82"/>
          <p:cNvSpPr txBox="1">
            <a:spLocks noChangeArrowheads="1"/>
          </p:cNvSpPr>
          <p:nvPr/>
        </p:nvSpPr>
        <p:spPr bwMode="auto">
          <a:xfrm>
            <a:off x="5943600" y="4876800"/>
            <a:ext cx="381000" cy="338138"/>
          </a:xfrm>
          <a:prstGeom prst="rect">
            <a:avLst/>
          </a:prstGeom>
          <a:noFill/>
          <a:ln w="9525">
            <a:noFill/>
            <a:miter lim="800000"/>
            <a:headEnd/>
            <a:tailEnd/>
          </a:ln>
        </p:spPr>
        <p:txBody>
          <a:bodyPr>
            <a:spAutoFit/>
          </a:bodyPr>
          <a:lstStyle/>
          <a:p>
            <a:r>
              <a:rPr lang="en-US" sz="1600"/>
              <a:t>c</a:t>
            </a:r>
            <a:endParaRPr lang="en-US"/>
          </a:p>
        </p:txBody>
      </p:sp>
      <p:sp>
        <p:nvSpPr>
          <p:cNvPr id="84" name="Down Arrow 83"/>
          <p:cNvSpPr/>
          <p:nvPr/>
        </p:nvSpPr>
        <p:spPr>
          <a:xfrm>
            <a:off x="4267201" y="1676400"/>
            <a:ext cx="135467" cy="685800"/>
          </a:xfrm>
          <a:prstGeom prst="downArrow">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26" name="Chart 84"/>
          <p:cNvGraphicFramePr>
            <a:graphicFrameLocks/>
          </p:cNvGraphicFramePr>
          <p:nvPr/>
        </p:nvGraphicFramePr>
        <p:xfrm>
          <a:off x="1752601" y="2057400"/>
          <a:ext cx="1761067" cy="3200400"/>
        </p:xfrm>
        <a:graphic>
          <a:graphicData uri="http://schemas.openxmlformats.org/presentationml/2006/ole">
            <mc:AlternateContent xmlns:mc="http://schemas.openxmlformats.org/markup-compatibility/2006">
              <mc:Choice xmlns:v="urn:schemas-microsoft-com:vml" Requires="v">
                <p:oleObj spid="_x0000_s23708" r:id="rId9" imgW="1981372" imgH="3200677" progId="Excel.Sheet.8">
                  <p:embed/>
                </p:oleObj>
              </mc:Choice>
              <mc:Fallback>
                <p:oleObj r:id="rId9" imgW="1981372" imgH="3200677" progId="Excel.Sheet.8">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1" y="2057400"/>
                        <a:ext cx="1761067"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Chart 85"/>
          <p:cNvGraphicFramePr>
            <a:graphicFrameLocks/>
          </p:cNvGraphicFramePr>
          <p:nvPr/>
        </p:nvGraphicFramePr>
        <p:xfrm>
          <a:off x="8686801" y="2057400"/>
          <a:ext cx="1761067" cy="3200400"/>
        </p:xfrm>
        <a:graphic>
          <a:graphicData uri="http://schemas.openxmlformats.org/presentationml/2006/ole">
            <mc:AlternateContent xmlns:mc="http://schemas.openxmlformats.org/markup-compatibility/2006">
              <mc:Choice xmlns:v="urn:schemas-microsoft-com:vml" Requires="v">
                <p:oleObj spid="_x0000_s23709" r:id="rId11" imgW="1981372" imgH="3200677" progId="Excel.Sheet.8">
                  <p:embed/>
                </p:oleObj>
              </mc:Choice>
              <mc:Fallback>
                <p:oleObj r:id="rId11" imgW="1981372" imgH="3200677" progId="Excel.Sheet.8">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86801" y="2057400"/>
                        <a:ext cx="1761067"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3" name="Slide Number Placeholder 68"/>
          <p:cNvSpPr>
            <a:spLocks noGrp="1"/>
          </p:cNvSpPr>
          <p:nvPr>
            <p:ph type="sldNum" sz="quarter" idx="10"/>
          </p:nvPr>
        </p:nvSpPr>
        <p:spPr>
          <a:noFill/>
        </p:spPr>
        <p:txBody>
          <a:bodyPr/>
          <a:lstStyle/>
          <a:p>
            <a:fld id="{4C4331DF-2023-4344-915F-4D233010AC99}" type="slidenum">
              <a:rPr lang="en-US" smtClean="0">
                <a:latin typeface="Arial" pitchFamily="34" charset="0"/>
              </a:rPr>
              <a:pPr/>
              <a:t>17</a:t>
            </a:fld>
            <a:endParaRPr lang="en-US">
              <a:latin typeface="Arial" pitchFamily="34" charset="0"/>
            </a:endParaRPr>
          </a:p>
        </p:txBody>
      </p:sp>
      <p:sp>
        <p:nvSpPr>
          <p:cNvPr id="1094" name="TextBox 69"/>
          <p:cNvSpPr txBox="1">
            <a:spLocks noChangeArrowheads="1"/>
          </p:cNvSpPr>
          <p:nvPr/>
        </p:nvSpPr>
        <p:spPr bwMode="auto">
          <a:xfrm>
            <a:off x="8763001" y="5410201"/>
            <a:ext cx="1693333" cy="600075"/>
          </a:xfrm>
          <a:prstGeom prst="rect">
            <a:avLst/>
          </a:prstGeom>
          <a:noFill/>
          <a:ln w="9525">
            <a:noFill/>
            <a:miter lim="800000"/>
            <a:headEnd/>
            <a:tailEnd/>
          </a:ln>
        </p:spPr>
        <p:txBody>
          <a:bodyPr>
            <a:spAutoFit/>
          </a:bodyPr>
          <a:lstStyle/>
          <a:p>
            <a:r>
              <a:rPr lang="en-US" sz="1100" dirty="0"/>
              <a:t>Separate patterns for 0-6, 7-12 and 12+ months on ART</a:t>
            </a:r>
            <a:endParaRPr lang="en-US" dirty="0"/>
          </a:p>
        </p:txBody>
      </p:sp>
    </p:spTree>
    <p:extLst>
      <p:ext uri="{BB962C8B-B14F-4D97-AF65-F5344CB8AC3E}">
        <p14:creationId xmlns:p14="http://schemas.microsoft.com/office/powerpoint/2010/main" val="246418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Interventions that Impact HIV Transmission</a:t>
            </a:r>
          </a:p>
        </p:txBody>
      </p:sp>
      <p:sp>
        <p:nvSpPr>
          <p:cNvPr id="5" name="Text Placeholder 4"/>
          <p:cNvSpPr>
            <a:spLocks noGrp="1"/>
          </p:cNvSpPr>
          <p:nvPr>
            <p:ph type="body" idx="1"/>
          </p:nvPr>
        </p:nvSpPr>
        <p:spPr>
          <a:xfrm>
            <a:off x="520374" y="1681163"/>
            <a:ext cx="3707159" cy="823912"/>
          </a:xfrm>
          <a:solidFill>
            <a:schemeClr val="accent1">
              <a:lumMod val="60000"/>
              <a:lumOff val="40000"/>
            </a:schemeClr>
          </a:solidFill>
        </p:spPr>
        <p:txBody>
          <a:bodyPr>
            <a:normAutofit fontScale="92500" lnSpcReduction="20000"/>
          </a:bodyPr>
          <a:lstStyle/>
          <a:p>
            <a:r>
              <a:rPr lang="en-US" dirty="0"/>
              <a:t>Interventions Affecting the Probability of Transmission per Contact</a:t>
            </a:r>
          </a:p>
        </p:txBody>
      </p:sp>
      <p:sp>
        <p:nvSpPr>
          <p:cNvPr id="6" name="Content Placeholder 5"/>
          <p:cNvSpPr>
            <a:spLocks noGrp="1"/>
          </p:cNvSpPr>
          <p:nvPr>
            <p:ph sz="half" idx="2"/>
          </p:nvPr>
        </p:nvSpPr>
        <p:spPr>
          <a:xfrm>
            <a:off x="520374" y="2529932"/>
            <a:ext cx="3707160" cy="3684588"/>
          </a:xfrm>
          <a:solidFill>
            <a:schemeClr val="accent1">
              <a:lumMod val="40000"/>
              <a:lumOff val="60000"/>
            </a:schemeClr>
          </a:solidFill>
        </p:spPr>
        <p:txBody>
          <a:bodyPr>
            <a:normAutofit fontScale="92500" lnSpcReduction="20000"/>
          </a:bodyPr>
          <a:lstStyle/>
          <a:p>
            <a:r>
              <a:rPr lang="en-US" dirty="0"/>
              <a:t>Male circumcision</a:t>
            </a:r>
          </a:p>
          <a:p>
            <a:r>
              <a:rPr lang="en-US" dirty="0"/>
              <a:t>PMTCT</a:t>
            </a:r>
          </a:p>
          <a:p>
            <a:r>
              <a:rPr lang="en-US" dirty="0"/>
              <a:t>ART</a:t>
            </a:r>
          </a:p>
          <a:p>
            <a:r>
              <a:rPr lang="en-US" dirty="0"/>
              <a:t>Condom use</a:t>
            </a:r>
          </a:p>
          <a:p>
            <a:r>
              <a:rPr lang="en-US" dirty="0" err="1"/>
              <a:t>PrEP</a:t>
            </a:r>
            <a:endParaRPr lang="en-US" dirty="0"/>
          </a:p>
          <a:p>
            <a:r>
              <a:rPr lang="en-US" dirty="0"/>
              <a:t>Needle and syringe exchange</a:t>
            </a:r>
          </a:p>
          <a:p>
            <a:r>
              <a:rPr lang="en-US" dirty="0"/>
              <a:t>Drug substitution</a:t>
            </a:r>
          </a:p>
          <a:p>
            <a:r>
              <a:rPr lang="en-US" dirty="0"/>
              <a:t>Vaccine</a:t>
            </a:r>
          </a:p>
        </p:txBody>
      </p:sp>
      <p:sp>
        <p:nvSpPr>
          <p:cNvPr id="7" name="Text Placeholder 6"/>
          <p:cNvSpPr>
            <a:spLocks noGrp="1"/>
          </p:cNvSpPr>
          <p:nvPr>
            <p:ph type="body" sz="quarter" idx="3"/>
          </p:nvPr>
        </p:nvSpPr>
        <p:spPr>
          <a:xfrm>
            <a:off x="7961482" y="1637159"/>
            <a:ext cx="3898726" cy="823912"/>
          </a:xfrm>
          <a:solidFill>
            <a:schemeClr val="accent2">
              <a:lumMod val="60000"/>
              <a:lumOff val="40000"/>
            </a:schemeClr>
          </a:solidFill>
        </p:spPr>
        <p:txBody>
          <a:bodyPr/>
          <a:lstStyle/>
          <a:p>
            <a:r>
              <a:rPr lang="en-US" dirty="0"/>
              <a:t>Interventions Affecting Behaviors </a:t>
            </a:r>
          </a:p>
        </p:txBody>
      </p:sp>
      <p:sp>
        <p:nvSpPr>
          <p:cNvPr id="8" name="Content Placeholder 7"/>
          <p:cNvSpPr>
            <a:spLocks noGrp="1"/>
          </p:cNvSpPr>
          <p:nvPr>
            <p:ph sz="quarter" idx="4"/>
          </p:nvPr>
        </p:nvSpPr>
        <p:spPr>
          <a:xfrm>
            <a:off x="7961482" y="2505075"/>
            <a:ext cx="3898726" cy="3684588"/>
          </a:xfrm>
          <a:solidFill>
            <a:schemeClr val="accent2">
              <a:lumMod val="40000"/>
              <a:lumOff val="60000"/>
            </a:schemeClr>
          </a:solidFill>
        </p:spPr>
        <p:txBody>
          <a:bodyPr>
            <a:normAutofit fontScale="92500" lnSpcReduction="10000"/>
          </a:bodyPr>
          <a:lstStyle/>
          <a:p>
            <a:r>
              <a:rPr lang="en-US" dirty="0"/>
              <a:t>Mass media</a:t>
            </a:r>
          </a:p>
          <a:p>
            <a:r>
              <a:rPr lang="en-US" dirty="0"/>
              <a:t>Community mobilization</a:t>
            </a:r>
          </a:p>
          <a:p>
            <a:r>
              <a:rPr lang="en-US" dirty="0"/>
              <a:t>Counseling and testing</a:t>
            </a:r>
          </a:p>
          <a:p>
            <a:r>
              <a:rPr lang="en-US" dirty="0"/>
              <a:t>Condom promotion</a:t>
            </a:r>
          </a:p>
          <a:p>
            <a:r>
              <a:rPr lang="en-US" dirty="0"/>
              <a:t>Key population outreach</a:t>
            </a:r>
          </a:p>
          <a:p>
            <a:r>
              <a:rPr lang="en-US" dirty="0"/>
              <a:t>School programs</a:t>
            </a:r>
          </a:p>
          <a:p>
            <a:r>
              <a:rPr lang="en-US" dirty="0"/>
              <a:t>Workplace prevention</a:t>
            </a:r>
          </a:p>
          <a:p>
            <a:r>
              <a:rPr lang="en-US" dirty="0"/>
              <a:t>Cash transfers</a:t>
            </a:r>
          </a:p>
        </p:txBody>
      </p:sp>
      <p:sp>
        <p:nvSpPr>
          <p:cNvPr id="3" name="Slide Number Placeholder 2"/>
          <p:cNvSpPr>
            <a:spLocks noGrp="1"/>
          </p:cNvSpPr>
          <p:nvPr>
            <p:ph type="sldNum" sz="quarter" idx="12"/>
          </p:nvPr>
        </p:nvSpPr>
        <p:spPr/>
        <p:txBody>
          <a:bodyPr/>
          <a:lstStyle/>
          <a:p>
            <a:fld id="{48F63A3B-78C7-47BE-AE5E-E10140E04643}" type="slidenum">
              <a:rPr lang="en-US" smtClean="0"/>
              <a:t>18</a:t>
            </a:fld>
            <a:endParaRPr lang="en-US" dirty="0"/>
          </a:p>
        </p:txBody>
      </p:sp>
      <p:sp>
        <p:nvSpPr>
          <p:cNvPr id="9" name="TextBox 8"/>
          <p:cNvSpPr txBox="1"/>
          <p:nvPr/>
        </p:nvSpPr>
        <p:spPr>
          <a:xfrm>
            <a:off x="4493786" y="2591029"/>
            <a:ext cx="3201444" cy="3926203"/>
          </a:xfrm>
          <a:prstGeom prst="rect">
            <a:avLst/>
          </a:prstGeom>
          <a:solidFill>
            <a:schemeClr val="accent4">
              <a:lumMod val="20000"/>
              <a:lumOff val="80000"/>
            </a:schemeClr>
          </a:solidFill>
        </p:spPr>
        <p:txBody>
          <a:bodyPr wrap="square" rtlCol="0">
            <a:spAutoFit/>
          </a:bodyPr>
          <a:lstStyle/>
          <a:p>
            <a:pPr marL="228600" indent="-228600" defTabSz="914400">
              <a:lnSpc>
                <a:spcPct val="90000"/>
              </a:lnSpc>
              <a:spcBef>
                <a:spcPts val="1000"/>
              </a:spcBef>
              <a:buFont typeface="Arial" panose="020B0604020202020204" pitchFamily="34" charset="0"/>
              <a:buChar char="•"/>
            </a:pPr>
            <a:r>
              <a:rPr lang="en-US" sz="2400" dirty="0" err="1"/>
              <a:t>Tx</a:t>
            </a:r>
            <a:r>
              <a:rPr lang="en-US" sz="2400" dirty="0"/>
              <a:t> adherence support</a:t>
            </a:r>
          </a:p>
          <a:p>
            <a:pPr marL="228600" indent="-228600" defTabSz="914400">
              <a:lnSpc>
                <a:spcPct val="90000"/>
              </a:lnSpc>
              <a:spcBef>
                <a:spcPts val="1000"/>
              </a:spcBef>
              <a:buFont typeface="Arial" panose="020B0604020202020204" pitchFamily="34" charset="0"/>
              <a:buChar char="•"/>
            </a:pPr>
            <a:r>
              <a:rPr lang="en-US" sz="2400" dirty="0"/>
              <a:t>Viral load monitoring</a:t>
            </a:r>
          </a:p>
          <a:p>
            <a:pPr marL="228600" indent="-228600" defTabSz="914400">
              <a:lnSpc>
                <a:spcPct val="90000"/>
              </a:lnSpc>
              <a:spcBef>
                <a:spcPts val="1000"/>
              </a:spcBef>
              <a:buFont typeface="Arial" panose="020B0604020202020204" pitchFamily="34" charset="0"/>
              <a:buChar char="•"/>
            </a:pPr>
            <a:r>
              <a:rPr lang="en-US" sz="2400" dirty="0"/>
              <a:t>Types of testing</a:t>
            </a:r>
          </a:p>
          <a:p>
            <a:pPr marL="228600" indent="-228600" defTabSz="914400">
              <a:lnSpc>
                <a:spcPct val="90000"/>
              </a:lnSpc>
              <a:spcBef>
                <a:spcPts val="1000"/>
              </a:spcBef>
              <a:buFont typeface="Arial" panose="020B0604020202020204" pitchFamily="34" charset="0"/>
              <a:buChar char="•"/>
            </a:pPr>
            <a:r>
              <a:rPr lang="en-US" sz="2400" dirty="0"/>
              <a:t>Point of care testing</a:t>
            </a:r>
          </a:p>
          <a:p>
            <a:pPr marL="228600" indent="-228600" defTabSz="914400">
              <a:lnSpc>
                <a:spcPct val="90000"/>
              </a:lnSpc>
              <a:spcBef>
                <a:spcPts val="1000"/>
              </a:spcBef>
              <a:buFont typeface="Arial" panose="020B0604020202020204" pitchFamily="34" charset="0"/>
              <a:buChar char="•"/>
            </a:pPr>
            <a:r>
              <a:rPr lang="en-US" sz="2400" dirty="0"/>
              <a:t>Task shifting</a:t>
            </a:r>
          </a:p>
          <a:p>
            <a:pPr marL="228600" lvl="1" indent="-228600" defTabSz="914400">
              <a:lnSpc>
                <a:spcPct val="90000"/>
              </a:lnSpc>
              <a:spcBef>
                <a:spcPts val="1000"/>
              </a:spcBef>
              <a:buFont typeface="Arial" panose="020B0604020202020204" pitchFamily="34" charset="0"/>
              <a:buChar char="•"/>
            </a:pPr>
            <a:r>
              <a:rPr lang="en-US" sz="2400" dirty="0"/>
              <a:t>Community support</a:t>
            </a:r>
          </a:p>
          <a:p>
            <a:pPr marL="228600" lvl="1" indent="-228600" defTabSz="914400">
              <a:lnSpc>
                <a:spcPct val="90000"/>
              </a:lnSpc>
              <a:spcBef>
                <a:spcPts val="1000"/>
              </a:spcBef>
              <a:buFont typeface="Arial" panose="020B0604020202020204" pitchFamily="34" charset="0"/>
              <a:buChar char="•"/>
            </a:pPr>
            <a:r>
              <a:rPr lang="en-US" sz="2400" dirty="0"/>
              <a:t>MC/</a:t>
            </a:r>
            <a:r>
              <a:rPr lang="en-US" sz="2400" dirty="0" err="1"/>
              <a:t>PrEP</a:t>
            </a:r>
            <a:r>
              <a:rPr lang="en-US" sz="2400" dirty="0"/>
              <a:t> counseling</a:t>
            </a:r>
          </a:p>
          <a:p>
            <a:pPr marL="228600" lvl="1" indent="-228600" defTabSz="914400">
              <a:lnSpc>
                <a:spcPct val="90000"/>
              </a:lnSpc>
              <a:spcBef>
                <a:spcPts val="1000"/>
              </a:spcBef>
              <a:buFont typeface="Arial" panose="020B0604020202020204" pitchFamily="34" charset="0"/>
              <a:buChar char="•"/>
            </a:pPr>
            <a:r>
              <a:rPr lang="en-US" sz="2400" dirty="0"/>
              <a:t>Patient flow</a:t>
            </a:r>
            <a:endParaRPr lang="en-US" dirty="0"/>
          </a:p>
          <a:p>
            <a:pPr marL="285750" indent="-285750">
              <a:buFont typeface="Arial" panose="020B0604020202020204" pitchFamily="34" charset="0"/>
              <a:buChar char="•"/>
            </a:pPr>
            <a:endParaRPr lang="en-US" dirty="0"/>
          </a:p>
        </p:txBody>
      </p:sp>
      <p:sp>
        <p:nvSpPr>
          <p:cNvPr id="10" name="Text Placeholder 6"/>
          <p:cNvSpPr txBox="1">
            <a:spLocks/>
          </p:cNvSpPr>
          <p:nvPr/>
        </p:nvSpPr>
        <p:spPr>
          <a:xfrm>
            <a:off x="4493785" y="1638532"/>
            <a:ext cx="3201445" cy="823912"/>
          </a:xfrm>
          <a:prstGeom prst="rect">
            <a:avLst/>
          </a:prstGeom>
          <a:solidFill>
            <a:schemeClr val="accent4">
              <a:lumMod val="20000"/>
              <a:lumOff val="80000"/>
            </a:schemeClr>
          </a:soli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Interventions Affecting Effectiveness and Efficiency</a:t>
            </a:r>
            <a:r>
              <a:rPr lang="en-US" dirty="0"/>
              <a:t> </a:t>
            </a:r>
          </a:p>
        </p:txBody>
      </p:sp>
    </p:spTree>
    <p:extLst>
      <p:ext uri="{BB962C8B-B14F-4D97-AF65-F5344CB8AC3E}">
        <p14:creationId xmlns:p14="http://schemas.microsoft.com/office/powerpoint/2010/main" val="140182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10515600" cy="1325563"/>
          </a:xfrm>
        </p:spPr>
        <p:txBody>
          <a:bodyPr/>
          <a:lstStyle/>
          <a:p>
            <a:r>
              <a:rPr lang="en-US" dirty="0"/>
              <a:t>Effectiveness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5093042"/>
              </p:ext>
            </p:extLst>
          </p:nvPr>
        </p:nvGraphicFramePr>
        <p:xfrm>
          <a:off x="457200" y="1039813"/>
          <a:ext cx="11515728" cy="5140960"/>
        </p:xfrm>
        <a:graphic>
          <a:graphicData uri="http://schemas.openxmlformats.org/drawingml/2006/table">
            <a:tbl>
              <a:tblPr firstRow="1" bandRow="1">
                <a:tableStyleId>{5C22544A-7EE6-4342-B048-85BDC9FD1C3A}</a:tableStyleId>
              </a:tblPr>
              <a:tblGrid>
                <a:gridCol w="2473287">
                  <a:extLst>
                    <a:ext uri="{9D8B030D-6E8A-4147-A177-3AD203B41FA5}">
                      <a16:colId xmlns:a16="http://schemas.microsoft.com/office/drawing/2014/main" xmlns="" val="20000"/>
                    </a:ext>
                  </a:extLst>
                </a:gridCol>
                <a:gridCol w="1883884">
                  <a:extLst>
                    <a:ext uri="{9D8B030D-6E8A-4147-A177-3AD203B41FA5}">
                      <a16:colId xmlns:a16="http://schemas.microsoft.com/office/drawing/2014/main" xmlns="" val="20001"/>
                    </a:ext>
                  </a:extLst>
                </a:gridCol>
                <a:gridCol w="7158557">
                  <a:extLst>
                    <a:ext uri="{9D8B030D-6E8A-4147-A177-3AD203B41FA5}">
                      <a16:colId xmlns:a16="http://schemas.microsoft.com/office/drawing/2014/main" xmlns="" val="20002"/>
                    </a:ext>
                  </a:extLst>
                </a:gridCol>
              </a:tblGrid>
              <a:tr h="370840">
                <a:tc>
                  <a:txBody>
                    <a:bodyPr/>
                    <a:lstStyle/>
                    <a:p>
                      <a:r>
                        <a:rPr lang="en-US" dirty="0"/>
                        <a:t>Intervention</a:t>
                      </a:r>
                    </a:p>
                  </a:txBody>
                  <a:tcPr/>
                </a:tc>
                <a:tc>
                  <a:txBody>
                    <a:bodyPr/>
                    <a:lstStyle/>
                    <a:p>
                      <a:r>
                        <a:rPr lang="en-US" dirty="0"/>
                        <a:t>Effectiveness</a:t>
                      </a:r>
                    </a:p>
                  </a:txBody>
                  <a:tcPr/>
                </a:tc>
                <a:tc>
                  <a:txBody>
                    <a:bodyPr/>
                    <a:lstStyle/>
                    <a:p>
                      <a:r>
                        <a:rPr lang="en-US" dirty="0"/>
                        <a:t>Source</a:t>
                      </a:r>
                    </a:p>
                  </a:txBody>
                  <a:tcPr/>
                </a:tc>
                <a:extLst>
                  <a:ext uri="{0D108BD9-81ED-4DB2-BD59-A6C34878D82A}">
                    <a16:rowId xmlns:a16="http://schemas.microsoft.com/office/drawing/2014/main" xmlns="" val="10000"/>
                  </a:ext>
                </a:extLst>
              </a:tr>
              <a:tr h="370840">
                <a:tc>
                  <a:txBody>
                    <a:bodyPr/>
                    <a:lstStyle/>
                    <a:p>
                      <a:r>
                        <a:rPr lang="en-US" dirty="0"/>
                        <a:t>ART</a:t>
                      </a:r>
                    </a:p>
                  </a:txBody>
                  <a:tcPr/>
                </a:tc>
                <a:tc>
                  <a:txBody>
                    <a:bodyPr/>
                    <a:lstStyle/>
                    <a:p>
                      <a:r>
                        <a:rPr lang="en-US" dirty="0"/>
                        <a:t>75-85%</a:t>
                      </a:r>
                    </a:p>
                  </a:txBody>
                  <a:tcPr/>
                </a:tc>
                <a:tc>
                  <a:txBody>
                    <a:bodyPr/>
                    <a:lstStyle/>
                    <a:p>
                      <a:r>
                        <a:rPr lang="en-US" dirty="0"/>
                        <a:t>Based on viral suppression in SSA, McMahon </a:t>
                      </a:r>
                      <a:r>
                        <a:rPr lang="en-US" i="1" dirty="0"/>
                        <a:t>et</a:t>
                      </a:r>
                      <a:r>
                        <a:rPr lang="en-US" i="1" baseline="0" dirty="0"/>
                        <a:t> al</a:t>
                      </a:r>
                      <a:r>
                        <a:rPr lang="en-US" i="0" baseline="0" dirty="0"/>
                        <a:t>. Viral suppression after 12 months of antiretroviral therapy in low- and middle-income countries: a systematic review </a:t>
                      </a:r>
                      <a:r>
                        <a:rPr lang="en-US" i="1" baseline="0" dirty="0"/>
                        <a:t>Bull World Health Organ </a:t>
                      </a:r>
                      <a:r>
                        <a:rPr lang="en-US" i="0" baseline="0" dirty="0"/>
                        <a:t>2013.</a:t>
                      </a:r>
                      <a:endParaRPr lang="en-US" dirty="0"/>
                    </a:p>
                  </a:txBody>
                  <a:tcPr/>
                </a:tc>
                <a:extLst>
                  <a:ext uri="{0D108BD9-81ED-4DB2-BD59-A6C34878D82A}">
                    <a16:rowId xmlns:a16="http://schemas.microsoft.com/office/drawing/2014/main" xmlns="" val="10001"/>
                  </a:ext>
                </a:extLst>
              </a:tr>
              <a:tr h="370840">
                <a:tc>
                  <a:txBody>
                    <a:bodyPr/>
                    <a:lstStyle/>
                    <a:p>
                      <a:r>
                        <a:rPr lang="en-US" dirty="0"/>
                        <a:t>VMMC</a:t>
                      </a:r>
                    </a:p>
                  </a:txBody>
                  <a:tcPr/>
                </a:tc>
                <a:tc>
                  <a:txBody>
                    <a:bodyPr/>
                    <a:lstStyle/>
                    <a:p>
                      <a:r>
                        <a:rPr lang="en-US" dirty="0"/>
                        <a:t>51-64%</a:t>
                      </a:r>
                    </a:p>
                  </a:txBody>
                  <a:tcPr/>
                </a:tc>
                <a:tc>
                  <a:txBody>
                    <a:bodyPr/>
                    <a:lstStyle/>
                    <a:p>
                      <a:r>
                        <a:rPr lang="en-US" dirty="0" err="1"/>
                        <a:t>Auvert</a:t>
                      </a:r>
                      <a:r>
                        <a:rPr lang="en-US" dirty="0"/>
                        <a:t> </a:t>
                      </a:r>
                      <a:r>
                        <a:rPr lang="en-US" i="1" dirty="0"/>
                        <a:t>et al., </a:t>
                      </a:r>
                      <a:r>
                        <a:rPr lang="en-US" i="0" dirty="0"/>
                        <a:t>Bailey </a:t>
                      </a:r>
                      <a:r>
                        <a:rPr lang="en-US" i="1" dirty="0"/>
                        <a:t>et al.</a:t>
                      </a:r>
                      <a:r>
                        <a:rPr lang="en-US" i="0" dirty="0"/>
                        <a:t>, Gray</a:t>
                      </a:r>
                      <a:r>
                        <a:rPr lang="en-US" i="0" baseline="0" dirty="0"/>
                        <a:t> </a:t>
                      </a:r>
                      <a:r>
                        <a:rPr lang="en-US" i="1" baseline="0" dirty="0"/>
                        <a:t>et al.</a:t>
                      </a:r>
                      <a:endParaRPr lang="en-US" dirty="0"/>
                    </a:p>
                  </a:txBody>
                  <a:tcPr/>
                </a:tc>
                <a:extLst>
                  <a:ext uri="{0D108BD9-81ED-4DB2-BD59-A6C34878D82A}">
                    <a16:rowId xmlns:a16="http://schemas.microsoft.com/office/drawing/2014/main" xmlns="" val="10002"/>
                  </a:ext>
                </a:extLst>
              </a:tr>
              <a:tr h="370840">
                <a:tc>
                  <a:txBody>
                    <a:bodyPr/>
                    <a:lstStyle/>
                    <a:p>
                      <a:r>
                        <a:rPr lang="en-US" dirty="0"/>
                        <a:t>Condoms</a:t>
                      </a:r>
                    </a:p>
                  </a:txBody>
                  <a:tcPr/>
                </a:tc>
                <a:tc>
                  <a:txBody>
                    <a:bodyPr/>
                    <a:lstStyle/>
                    <a:p>
                      <a:r>
                        <a:rPr lang="en-US" dirty="0"/>
                        <a:t>83% (35-94%)</a:t>
                      </a:r>
                    </a:p>
                  </a:txBody>
                  <a:tcPr/>
                </a:tc>
                <a:tc>
                  <a:txBody>
                    <a:bodyPr/>
                    <a:lstStyle/>
                    <a:p>
                      <a:r>
                        <a:rPr lang="en-US" dirty="0"/>
                        <a:t>Weller S, Davis, K. Condom effectiveness in reducing heterosexual HIV transmission (Cochrane Review). In: The Cochrane Library, Issue 1, 2004. </a:t>
                      </a:r>
                      <a:r>
                        <a:rPr lang="en-US" dirty="0" err="1"/>
                        <a:t>Chichester</a:t>
                      </a:r>
                      <a:r>
                        <a:rPr lang="en-US" dirty="0"/>
                        <a:t>, UK: John Wiley &amp; Sons, Ltd. </a:t>
                      </a:r>
                    </a:p>
                  </a:txBody>
                  <a:tcPr/>
                </a:tc>
                <a:extLst>
                  <a:ext uri="{0D108BD9-81ED-4DB2-BD59-A6C34878D82A}">
                    <a16:rowId xmlns:a16="http://schemas.microsoft.com/office/drawing/2014/main" xmlns="" val="10003"/>
                  </a:ext>
                </a:extLst>
              </a:tr>
              <a:tr h="370840">
                <a:tc>
                  <a:txBody>
                    <a:bodyPr/>
                    <a:lstStyle/>
                    <a:p>
                      <a:r>
                        <a:rPr lang="en-US" dirty="0"/>
                        <a:t>PMTCT</a:t>
                      </a:r>
                    </a:p>
                  </a:txBody>
                  <a:tcPr/>
                </a:tc>
                <a:tc>
                  <a:txBody>
                    <a:bodyPr/>
                    <a:lstStyle/>
                    <a:p>
                      <a:r>
                        <a:rPr lang="en-US" dirty="0"/>
                        <a:t>55-98%</a:t>
                      </a:r>
                    </a:p>
                  </a:txBody>
                  <a:tcPr/>
                </a:tc>
                <a:tc>
                  <a:txBody>
                    <a:bodyPr/>
                    <a:lstStyle/>
                    <a:p>
                      <a:r>
                        <a:rPr lang="en-US" dirty="0"/>
                        <a:t>Rollins </a:t>
                      </a:r>
                      <a:r>
                        <a:rPr lang="en-US" i="1" dirty="0"/>
                        <a:t>et al.</a:t>
                      </a:r>
                      <a:endParaRPr lang="en-US" dirty="0"/>
                    </a:p>
                  </a:txBody>
                  <a:tcPr/>
                </a:tc>
                <a:extLst>
                  <a:ext uri="{0D108BD9-81ED-4DB2-BD59-A6C34878D82A}">
                    <a16:rowId xmlns:a16="http://schemas.microsoft.com/office/drawing/2014/main" xmlns="" val="10004"/>
                  </a:ext>
                </a:extLst>
              </a:tr>
              <a:tr h="370840">
                <a:tc>
                  <a:txBody>
                    <a:bodyPr/>
                    <a:lstStyle/>
                    <a:p>
                      <a:r>
                        <a:rPr lang="en-US" dirty="0"/>
                        <a:t>Needle and syringe exchange,</a:t>
                      </a:r>
                      <a:r>
                        <a:rPr lang="en-US" baseline="0" dirty="0"/>
                        <a:t> </a:t>
                      </a:r>
                      <a:r>
                        <a:rPr lang="en-US" baseline="0" dirty="0" err="1"/>
                        <a:t>opiod</a:t>
                      </a:r>
                      <a:r>
                        <a:rPr lang="en-US" baseline="0" dirty="0"/>
                        <a:t> substitution therapy</a:t>
                      </a:r>
                      <a:endParaRPr lang="en-US" dirty="0"/>
                    </a:p>
                  </a:txBody>
                  <a:tcPr/>
                </a:tc>
                <a:tc>
                  <a:txBody>
                    <a:bodyPr/>
                    <a:lstStyle/>
                    <a:p>
                      <a:r>
                        <a:rPr lang="en-US" dirty="0"/>
                        <a:t>100%</a:t>
                      </a:r>
                    </a:p>
                  </a:txBody>
                  <a:tcPr/>
                </a:tc>
                <a:tc>
                  <a:txBody>
                    <a:bodyPr/>
                    <a:lstStyle/>
                    <a:p>
                      <a:r>
                        <a:rPr lang="en-US" dirty="0"/>
                        <a:t>No ris</a:t>
                      </a:r>
                      <a:r>
                        <a:rPr lang="en-US" baseline="0" dirty="0"/>
                        <a:t>k of transmission through contaminated needles</a:t>
                      </a:r>
                      <a:endParaRPr lang="en-US" dirty="0"/>
                    </a:p>
                  </a:txBody>
                  <a:tcPr/>
                </a:tc>
                <a:extLst>
                  <a:ext uri="{0D108BD9-81ED-4DB2-BD59-A6C34878D82A}">
                    <a16:rowId xmlns:a16="http://schemas.microsoft.com/office/drawing/2014/main" xmlns="" val="10005"/>
                  </a:ext>
                </a:extLst>
              </a:tr>
              <a:tr h="370840">
                <a:tc>
                  <a:txBody>
                    <a:bodyPr/>
                    <a:lstStyle/>
                    <a:p>
                      <a:r>
                        <a:rPr lang="en-US" dirty="0"/>
                        <a:t>PrEP</a:t>
                      </a:r>
                    </a:p>
                  </a:txBody>
                  <a:tcPr/>
                </a:tc>
                <a:tc>
                  <a:txBody>
                    <a:bodyPr/>
                    <a:lstStyle/>
                    <a:p>
                      <a:r>
                        <a:rPr lang="en-US" dirty="0"/>
                        <a:t>44-95%</a:t>
                      </a:r>
                    </a:p>
                  </a:txBody>
                  <a:tcPr/>
                </a:tc>
                <a:tc>
                  <a:txBody>
                    <a:bodyPr/>
                    <a:lstStyle/>
                    <a:p>
                      <a:r>
                        <a:rPr lang="en-US" dirty="0" err="1"/>
                        <a:t>iPrex</a:t>
                      </a:r>
                      <a:r>
                        <a:rPr lang="en-US" dirty="0"/>
                        <a:t>, TDF2, Partners </a:t>
                      </a:r>
                      <a:r>
                        <a:rPr lang="en-US" dirty="0" err="1"/>
                        <a:t>PrEP</a:t>
                      </a:r>
                      <a:r>
                        <a:rPr lang="en-US" dirty="0"/>
                        <a:t>,</a:t>
                      </a:r>
                      <a:r>
                        <a:rPr lang="en-US" baseline="0" dirty="0"/>
                        <a:t> Bangkok </a:t>
                      </a:r>
                      <a:r>
                        <a:rPr lang="en-US" baseline="0" dirty="0" err="1"/>
                        <a:t>Tenofovir</a:t>
                      </a:r>
                      <a:r>
                        <a:rPr lang="en-US" baseline="0" dirty="0"/>
                        <a:t> Study, PROUD, IPERGAY</a:t>
                      </a:r>
                    </a:p>
                    <a:p>
                      <a:r>
                        <a:rPr lang="en-US" dirty="0"/>
                        <a:t>Trials</a:t>
                      </a:r>
                      <a:r>
                        <a:rPr lang="en-US" baseline="0" dirty="0"/>
                        <a:t> show effectiveness depends on adherence. Effectiveness may be low initially but improve when injectable forms become available.</a:t>
                      </a:r>
                      <a:endParaRPr lang="en-US" dirty="0"/>
                    </a:p>
                  </a:txBody>
                  <a:tcPr/>
                </a:tc>
                <a:extLst>
                  <a:ext uri="{0D108BD9-81ED-4DB2-BD59-A6C34878D82A}">
                    <a16:rowId xmlns:a16="http://schemas.microsoft.com/office/drawing/2014/main" xmlns="" val="10006"/>
                  </a:ext>
                </a:extLst>
              </a:tr>
              <a:tr h="370840">
                <a:tc>
                  <a:txBody>
                    <a:bodyPr/>
                    <a:lstStyle/>
                    <a:p>
                      <a:r>
                        <a:rPr lang="en-US" dirty="0"/>
                        <a:t>C</a:t>
                      </a:r>
                      <a:r>
                        <a:rPr lang="en-US" baseline="0" dirty="0"/>
                        <a:t>ash transfers</a:t>
                      </a:r>
                      <a:endParaRPr lang="en-US" dirty="0"/>
                    </a:p>
                  </a:txBody>
                  <a:tcPr/>
                </a:tc>
                <a:tc>
                  <a:txBody>
                    <a:bodyPr/>
                    <a:lstStyle/>
                    <a:p>
                      <a:r>
                        <a:rPr lang="en-US" dirty="0"/>
                        <a:t>31-60%</a:t>
                      </a:r>
                    </a:p>
                  </a:txBody>
                  <a:tcPr/>
                </a:tc>
                <a:tc>
                  <a:txBody>
                    <a:bodyPr/>
                    <a:lstStyle/>
                    <a:p>
                      <a:r>
                        <a:rPr lang="en-US" sz="1800" b="0" i="0" kern="1200" dirty="0" err="1">
                          <a:solidFill>
                            <a:schemeClr val="dk1"/>
                          </a:solidFill>
                          <a:effectLst/>
                          <a:latin typeface="+mn-lt"/>
                          <a:ea typeface="+mn-ea"/>
                          <a:cs typeface="+mn-cs"/>
                        </a:rPr>
                        <a:t>Björkman-Nyqvist</a:t>
                      </a:r>
                      <a:r>
                        <a:rPr lang="en-US" sz="1800" b="0" i="0" kern="1200" dirty="0">
                          <a:solidFill>
                            <a:schemeClr val="dk1"/>
                          </a:solidFill>
                          <a:effectLst/>
                          <a:latin typeface="+mn-lt"/>
                          <a:ea typeface="+mn-ea"/>
                          <a:cs typeface="+mn-cs"/>
                        </a:rPr>
                        <a:t> M </a:t>
                      </a:r>
                      <a:r>
                        <a:rPr lang="en-US" sz="1800" b="0" i="1" kern="1200" dirty="0">
                          <a:solidFill>
                            <a:schemeClr val="dk1"/>
                          </a:solidFill>
                          <a:effectLst/>
                          <a:latin typeface="+mn-lt"/>
                          <a:ea typeface="+mn-ea"/>
                          <a:cs typeface="+mn-cs"/>
                        </a:rPr>
                        <a:t>et al</a:t>
                      </a:r>
                      <a:r>
                        <a:rPr lang="en-US" sz="1800" b="0" i="0" kern="1200" dirty="0">
                          <a:solidFill>
                            <a:schemeClr val="dk1"/>
                          </a:solidFill>
                          <a:effectLst/>
                          <a:latin typeface="+mn-lt"/>
                          <a:ea typeface="+mn-ea"/>
                          <a:cs typeface="+mn-cs"/>
                        </a:rPr>
                        <a:t>.,  Baird SJ </a:t>
                      </a:r>
                      <a:r>
                        <a:rPr lang="en-US" sz="1800" b="0" i="1" kern="1200" dirty="0">
                          <a:solidFill>
                            <a:schemeClr val="dk1"/>
                          </a:solidFill>
                          <a:effectLst/>
                          <a:latin typeface="+mn-lt"/>
                          <a:ea typeface="+mn-ea"/>
                          <a:cs typeface="+mn-cs"/>
                        </a:rPr>
                        <a:t>et</a:t>
                      </a:r>
                      <a:r>
                        <a:rPr lang="en-US" sz="1800" b="0" i="1" kern="1200" baseline="0" dirty="0">
                          <a:solidFill>
                            <a:schemeClr val="dk1"/>
                          </a:solidFill>
                          <a:effectLst/>
                          <a:latin typeface="+mn-lt"/>
                          <a:ea typeface="+mn-ea"/>
                          <a:cs typeface="+mn-cs"/>
                        </a:rPr>
                        <a:t> al., </a:t>
                      </a:r>
                      <a:r>
                        <a:rPr lang="en-US" sz="1800" b="0" i="0" kern="1200" baseline="0" dirty="0">
                          <a:solidFill>
                            <a:schemeClr val="dk1"/>
                          </a:solidFill>
                          <a:effectLst/>
                          <a:latin typeface="+mn-lt"/>
                          <a:ea typeface="+mn-ea"/>
                          <a:cs typeface="+mn-cs"/>
                        </a:rPr>
                        <a:t>De </a:t>
                      </a:r>
                      <a:r>
                        <a:rPr lang="en-US" sz="1800" b="0" i="0" kern="1200" baseline="0" dirty="0" err="1">
                          <a:solidFill>
                            <a:schemeClr val="dk1"/>
                          </a:solidFill>
                          <a:effectLst/>
                          <a:latin typeface="+mn-lt"/>
                          <a:ea typeface="+mn-ea"/>
                          <a:cs typeface="+mn-cs"/>
                        </a:rPr>
                        <a:t>Walque</a:t>
                      </a:r>
                      <a:r>
                        <a:rPr lang="en-US" sz="1800" b="0" i="0" kern="1200" baseline="0" dirty="0">
                          <a:solidFill>
                            <a:schemeClr val="dk1"/>
                          </a:solidFill>
                          <a:effectLst/>
                          <a:latin typeface="+mn-lt"/>
                          <a:ea typeface="+mn-ea"/>
                          <a:cs typeface="+mn-cs"/>
                        </a:rPr>
                        <a:t> </a:t>
                      </a:r>
                      <a:r>
                        <a:rPr lang="en-US" sz="1800" b="0" i="1" kern="1200" baseline="0" dirty="0">
                          <a:solidFill>
                            <a:schemeClr val="dk1"/>
                          </a:solidFill>
                          <a:effectLst/>
                          <a:latin typeface="+mn-lt"/>
                          <a:ea typeface="+mn-ea"/>
                          <a:cs typeface="+mn-cs"/>
                        </a:rPr>
                        <a:t>et al.</a:t>
                      </a:r>
                      <a:endParaRPr lang="en-US" dirty="0"/>
                    </a:p>
                  </a:txBody>
                  <a:tcPr/>
                </a:tc>
                <a:extLst>
                  <a:ext uri="{0D108BD9-81ED-4DB2-BD59-A6C34878D82A}">
                    <a16:rowId xmlns:a16="http://schemas.microsoft.com/office/drawing/2014/main" xmlns="" val="10007"/>
                  </a:ext>
                </a:extLst>
              </a:tr>
            </a:tbl>
          </a:graphicData>
        </a:graphic>
      </p:graphicFrame>
      <p:sp>
        <p:nvSpPr>
          <p:cNvPr id="3" name="Slide Number Placeholder 2"/>
          <p:cNvSpPr>
            <a:spLocks noGrp="1"/>
          </p:cNvSpPr>
          <p:nvPr>
            <p:ph type="sldNum" sz="quarter" idx="12"/>
          </p:nvPr>
        </p:nvSpPr>
        <p:spPr>
          <a:xfrm>
            <a:off x="8582025" y="6323300"/>
            <a:ext cx="2743200" cy="365125"/>
          </a:xfrm>
        </p:spPr>
        <p:txBody>
          <a:bodyPr/>
          <a:lstStyle/>
          <a:p>
            <a:fld id="{A89E11EE-8A37-4C0F-8DF9-AF2AFA649CFD}" type="slidenum">
              <a:rPr lang="en-US" smtClean="0"/>
              <a:t>19</a:t>
            </a:fld>
            <a:endParaRPr lang="en-US"/>
          </a:p>
        </p:txBody>
      </p:sp>
    </p:spTree>
    <p:extLst>
      <p:ext uri="{BB962C8B-B14F-4D97-AF65-F5344CB8AC3E}">
        <p14:creationId xmlns:p14="http://schemas.microsoft.com/office/powerpoint/2010/main" val="218544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207963"/>
            <a:ext cx="10515600" cy="1348463"/>
          </a:xfrm>
        </p:spPr>
        <p:txBody>
          <a:bodyPr/>
          <a:lstStyle/>
          <a:p>
            <a:r>
              <a:rPr lang="en-US" dirty="0"/>
              <a:t>Purpose of the Goals Model</a:t>
            </a:r>
          </a:p>
        </p:txBody>
      </p:sp>
      <p:sp>
        <p:nvSpPr>
          <p:cNvPr id="3" name="Content Placeholder 2"/>
          <p:cNvSpPr>
            <a:spLocks noGrp="1"/>
          </p:cNvSpPr>
          <p:nvPr>
            <p:ph sz="half" idx="1"/>
          </p:nvPr>
        </p:nvSpPr>
        <p:spPr>
          <a:xfrm>
            <a:off x="522514" y="1825625"/>
            <a:ext cx="5863772" cy="4351338"/>
          </a:xfrm>
        </p:spPr>
        <p:txBody>
          <a:bodyPr>
            <a:normAutofit fontScale="85000" lnSpcReduction="20000"/>
          </a:bodyPr>
          <a:lstStyle/>
          <a:p>
            <a:pPr marL="0" indent="0">
              <a:buNone/>
            </a:pPr>
            <a:r>
              <a:rPr lang="en-US" sz="4000" dirty="0"/>
              <a:t>To improve resource allocation for  HIV/AIDS </a:t>
            </a:r>
            <a:r>
              <a:rPr lang="en-US" sz="4000" dirty="0" smtClean="0"/>
              <a:t>programs</a:t>
            </a:r>
          </a:p>
          <a:p>
            <a:pPr marL="0" indent="0">
              <a:buNone/>
            </a:pPr>
            <a:endParaRPr lang="en-US" sz="1300" dirty="0"/>
          </a:p>
          <a:p>
            <a:pPr lvl="1"/>
            <a:r>
              <a:rPr lang="en-US" sz="3600" dirty="0"/>
              <a:t>What is the impact of scaling up prevention and treatment programs?</a:t>
            </a:r>
          </a:p>
          <a:p>
            <a:pPr lvl="1"/>
            <a:r>
              <a:rPr lang="en-US" sz="3600" dirty="0"/>
              <a:t>How much funding is required to reach </a:t>
            </a:r>
            <a:r>
              <a:rPr lang="en-US" sz="3600" dirty="0" smtClean="0"/>
              <a:t>our </a:t>
            </a:r>
            <a:r>
              <a:rPr lang="en-US" sz="3600" dirty="0"/>
              <a:t>goals?</a:t>
            </a:r>
          </a:p>
          <a:p>
            <a:pPr lvl="1"/>
            <a:r>
              <a:rPr lang="en-US" sz="3600" dirty="0"/>
              <a:t>What is the effect of alternate allocation patterns?</a:t>
            </a:r>
          </a:p>
          <a:p>
            <a:pPr lvl="1"/>
            <a:r>
              <a:rPr lang="en-US" sz="3600" dirty="0"/>
              <a:t>What can we achieve with the available funding?</a:t>
            </a:r>
          </a:p>
          <a:p>
            <a:endParaRPr lang="en-US" dirty="0"/>
          </a:p>
        </p:txBody>
      </p:sp>
      <p:sp>
        <p:nvSpPr>
          <p:cNvPr id="5" name="Content Placeholder 4"/>
          <p:cNvSpPr>
            <a:spLocks noGrp="1"/>
          </p:cNvSpPr>
          <p:nvPr>
            <p:ph sz="half" idx="2"/>
          </p:nvPr>
        </p:nvSpPr>
        <p:spPr>
          <a:xfrm>
            <a:off x="7141027" y="1690688"/>
            <a:ext cx="4778829" cy="4351338"/>
          </a:xfrm>
        </p:spPr>
        <p:txBody>
          <a:bodyPr>
            <a:normAutofit fontScale="85000" lnSpcReduction="20000"/>
          </a:bodyPr>
          <a:lstStyle/>
          <a:p>
            <a:pPr marL="0" indent="0">
              <a:buNone/>
            </a:pPr>
            <a:r>
              <a:rPr lang="en-US" sz="4000" dirty="0"/>
              <a:t>Recent </a:t>
            </a:r>
            <a:r>
              <a:rPr lang="en-US" sz="4000" dirty="0" smtClean="0"/>
              <a:t>Uses</a:t>
            </a:r>
          </a:p>
          <a:p>
            <a:pPr marL="0" indent="0">
              <a:buNone/>
            </a:pPr>
            <a:endParaRPr lang="en-US" sz="1300" dirty="0"/>
          </a:p>
          <a:p>
            <a:r>
              <a:rPr lang="en-US" sz="3600" dirty="0"/>
              <a:t>Investment Cases</a:t>
            </a:r>
          </a:p>
          <a:p>
            <a:r>
              <a:rPr lang="en-US" sz="3600" dirty="0"/>
              <a:t>Fast-Track</a:t>
            </a:r>
          </a:p>
          <a:p>
            <a:r>
              <a:rPr lang="en-US" sz="3600" dirty="0"/>
              <a:t>90-90-90</a:t>
            </a:r>
          </a:p>
          <a:p>
            <a:r>
              <a:rPr lang="en-US" sz="3600" dirty="0"/>
              <a:t>Global strategies for condoms, VMMC, </a:t>
            </a:r>
            <a:r>
              <a:rPr lang="en-US" sz="3600" dirty="0" err="1"/>
              <a:t>PrEP</a:t>
            </a:r>
            <a:endParaRPr lang="en-US" sz="3600" dirty="0"/>
          </a:p>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121817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919" y="2524665"/>
            <a:ext cx="10515600" cy="1325563"/>
          </a:xfrm>
        </p:spPr>
        <p:txBody>
          <a:bodyPr/>
          <a:lstStyle/>
          <a:p>
            <a:r>
              <a:rPr lang="en-US" dirty="0" smtClean="0"/>
              <a:t>Hands-on session </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38130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Impact Matrix</a:t>
            </a:r>
          </a:p>
        </p:txBody>
      </p:sp>
      <p:sp>
        <p:nvSpPr>
          <p:cNvPr id="4" name="Content Placeholder 3"/>
          <p:cNvSpPr>
            <a:spLocks noGrp="1"/>
          </p:cNvSpPr>
          <p:nvPr>
            <p:ph sz="half" idx="1"/>
          </p:nvPr>
        </p:nvSpPr>
        <p:spPr>
          <a:xfrm>
            <a:off x="838200" y="1457325"/>
            <a:ext cx="5181600" cy="4719638"/>
          </a:xfrm>
        </p:spPr>
        <p:txBody>
          <a:bodyPr/>
          <a:lstStyle/>
          <a:p>
            <a:r>
              <a:rPr lang="en-US" dirty="0"/>
              <a:t>Summarizes the research on the impact of behavior change interventions</a:t>
            </a:r>
          </a:p>
          <a:p>
            <a:r>
              <a:rPr lang="en-US" dirty="0"/>
              <a:t>Describes changes in behaviors (condom use, number of partners, age at first sex, needle sharing) within key populations of specific interventions</a:t>
            </a:r>
          </a:p>
          <a:p>
            <a:pPr marL="0" indent="0">
              <a:buNone/>
            </a:pPr>
            <a:endParaRPr lang="en-US" dirty="0"/>
          </a:p>
        </p:txBody>
      </p:sp>
      <p:graphicFrame>
        <p:nvGraphicFramePr>
          <p:cNvPr id="6" name="Content Placeholder 5"/>
          <p:cNvGraphicFramePr>
            <a:graphicFrameLocks noGrp="1"/>
          </p:cNvGraphicFramePr>
          <p:nvPr>
            <p:ph sz="half" idx="2"/>
            <p:extLst/>
          </p:nvPr>
        </p:nvGraphicFramePr>
        <p:xfrm>
          <a:off x="6172200" y="1457325"/>
          <a:ext cx="5181603" cy="2661920"/>
        </p:xfrm>
        <a:graphic>
          <a:graphicData uri="http://schemas.openxmlformats.org/drawingml/2006/table">
            <a:tbl>
              <a:tblPr firstRow="1" bandRow="1">
                <a:tableStyleId>{5C22544A-7EE6-4342-B048-85BDC9FD1C3A}</a:tableStyleId>
              </a:tblPr>
              <a:tblGrid>
                <a:gridCol w="1414463">
                  <a:extLst>
                    <a:ext uri="{9D8B030D-6E8A-4147-A177-3AD203B41FA5}">
                      <a16:colId xmlns:a16="http://schemas.microsoft.com/office/drawing/2014/main" xmlns="" val="1449421169"/>
                    </a:ext>
                  </a:extLst>
                </a:gridCol>
                <a:gridCol w="985838">
                  <a:extLst>
                    <a:ext uri="{9D8B030D-6E8A-4147-A177-3AD203B41FA5}">
                      <a16:colId xmlns:a16="http://schemas.microsoft.com/office/drawing/2014/main" xmlns="" val="27996843"/>
                    </a:ext>
                  </a:extLst>
                </a:gridCol>
                <a:gridCol w="1014413">
                  <a:extLst>
                    <a:ext uri="{9D8B030D-6E8A-4147-A177-3AD203B41FA5}">
                      <a16:colId xmlns:a16="http://schemas.microsoft.com/office/drawing/2014/main" xmlns="" val="3256356552"/>
                    </a:ext>
                  </a:extLst>
                </a:gridCol>
                <a:gridCol w="900113">
                  <a:extLst>
                    <a:ext uri="{9D8B030D-6E8A-4147-A177-3AD203B41FA5}">
                      <a16:colId xmlns:a16="http://schemas.microsoft.com/office/drawing/2014/main" xmlns="" val="968444741"/>
                    </a:ext>
                  </a:extLst>
                </a:gridCol>
                <a:gridCol w="866776">
                  <a:extLst>
                    <a:ext uri="{9D8B030D-6E8A-4147-A177-3AD203B41FA5}">
                      <a16:colId xmlns:a16="http://schemas.microsoft.com/office/drawing/2014/main" xmlns="" val="1506412842"/>
                    </a:ext>
                  </a:extLst>
                </a:gridCol>
              </a:tblGrid>
              <a:tr h="370840">
                <a:tc>
                  <a:txBody>
                    <a:bodyPr/>
                    <a:lstStyle/>
                    <a:p>
                      <a:r>
                        <a:rPr lang="en-US" dirty="0"/>
                        <a:t>Intervention</a:t>
                      </a:r>
                    </a:p>
                  </a:txBody>
                  <a:tcPr/>
                </a:tc>
                <a:tc>
                  <a:txBody>
                    <a:bodyPr/>
                    <a:lstStyle/>
                    <a:p>
                      <a:r>
                        <a:rPr lang="en-US" dirty="0"/>
                        <a:t>FSW &amp; Clients</a:t>
                      </a:r>
                    </a:p>
                  </a:txBody>
                  <a:tcPr/>
                </a:tc>
                <a:tc>
                  <a:txBody>
                    <a:bodyPr/>
                    <a:lstStyle/>
                    <a:p>
                      <a:r>
                        <a:rPr lang="en-US" dirty="0"/>
                        <a:t>Multiple</a:t>
                      </a:r>
                      <a:r>
                        <a:rPr lang="en-US" baseline="0" dirty="0"/>
                        <a:t> Partners</a:t>
                      </a:r>
                      <a:endParaRPr lang="en-US" dirty="0"/>
                    </a:p>
                  </a:txBody>
                  <a:tcPr/>
                </a:tc>
                <a:tc>
                  <a:txBody>
                    <a:bodyPr/>
                    <a:lstStyle/>
                    <a:p>
                      <a:r>
                        <a:rPr lang="en-US" dirty="0"/>
                        <a:t>Low Risk</a:t>
                      </a:r>
                    </a:p>
                  </a:txBody>
                  <a:tcPr/>
                </a:tc>
                <a:tc>
                  <a:txBody>
                    <a:bodyPr/>
                    <a:lstStyle/>
                    <a:p>
                      <a:r>
                        <a:rPr lang="en-US" dirty="0"/>
                        <a:t>MSM</a:t>
                      </a:r>
                    </a:p>
                  </a:txBody>
                  <a:tcPr/>
                </a:tc>
                <a:extLst>
                  <a:ext uri="{0D108BD9-81ED-4DB2-BD59-A6C34878D82A}">
                    <a16:rowId xmlns:a16="http://schemas.microsoft.com/office/drawing/2014/main" xmlns="" val="3349733250"/>
                  </a:ext>
                </a:extLst>
              </a:tr>
              <a:tr h="370840">
                <a:tc>
                  <a:txBody>
                    <a:bodyPr/>
                    <a:lstStyle/>
                    <a:p>
                      <a:r>
                        <a:rPr lang="en-US" dirty="0"/>
                        <a:t>Outreach</a:t>
                      </a:r>
                    </a:p>
                  </a:txBody>
                  <a:tcPr/>
                </a:tc>
                <a:tc>
                  <a:txBody>
                    <a:bodyPr/>
                    <a:lstStyle/>
                    <a:p>
                      <a:r>
                        <a:rPr lang="en-US" dirty="0"/>
                        <a:t>-30%</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xmlns="" val="3705833870"/>
                  </a:ext>
                </a:extLst>
              </a:tr>
              <a:tr h="370840">
                <a:tc>
                  <a:txBody>
                    <a:bodyPr/>
                    <a:lstStyle/>
                    <a:p>
                      <a:r>
                        <a:rPr lang="en-US" dirty="0"/>
                        <a:t>School-based</a:t>
                      </a:r>
                    </a:p>
                  </a:txBody>
                  <a:tcPr/>
                </a:tc>
                <a:tc>
                  <a:txBody>
                    <a:bodyPr/>
                    <a:lstStyle/>
                    <a:p>
                      <a:endParaRPr lang="en-US" dirty="0"/>
                    </a:p>
                  </a:txBody>
                  <a:tcPr/>
                </a:tc>
                <a:tc>
                  <a:txBody>
                    <a:bodyPr/>
                    <a:lstStyle/>
                    <a:p>
                      <a:r>
                        <a:rPr lang="en-US" dirty="0"/>
                        <a:t>-20%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828734426"/>
                  </a:ext>
                </a:extLst>
              </a:tr>
              <a:tr h="370840">
                <a:tc>
                  <a:txBody>
                    <a:bodyPr/>
                    <a:lstStyle/>
                    <a:p>
                      <a:r>
                        <a:rPr lang="en-US" dirty="0"/>
                        <a:t>Testing</a:t>
                      </a:r>
                    </a:p>
                  </a:txBody>
                  <a:tcPr/>
                </a:tc>
                <a:tc>
                  <a:txBody>
                    <a:bodyPr/>
                    <a:lstStyle/>
                    <a:p>
                      <a:r>
                        <a:rPr lang="en-US" dirty="0"/>
                        <a:t>-10%</a:t>
                      </a:r>
                    </a:p>
                  </a:txBody>
                  <a:tcPr/>
                </a:tc>
                <a:tc>
                  <a:txBody>
                    <a:bodyPr/>
                    <a:lstStyle/>
                    <a:p>
                      <a:r>
                        <a:rPr lang="en-US" dirty="0"/>
                        <a:t>-30%</a:t>
                      </a:r>
                    </a:p>
                  </a:txBody>
                  <a:tcPr/>
                </a:tc>
                <a:tc>
                  <a:txBody>
                    <a:bodyPr/>
                    <a:lstStyle/>
                    <a:p>
                      <a:r>
                        <a:rPr lang="en-US" dirty="0"/>
                        <a:t>-10%</a:t>
                      </a:r>
                    </a:p>
                  </a:txBody>
                  <a:tcPr/>
                </a:tc>
                <a:tc>
                  <a:txBody>
                    <a:bodyPr/>
                    <a:lstStyle/>
                    <a:p>
                      <a:r>
                        <a:rPr lang="en-US" dirty="0"/>
                        <a:t>-15%</a:t>
                      </a:r>
                    </a:p>
                  </a:txBody>
                  <a:tcPr/>
                </a:tc>
                <a:extLst>
                  <a:ext uri="{0D108BD9-81ED-4DB2-BD59-A6C34878D82A}">
                    <a16:rowId xmlns:a16="http://schemas.microsoft.com/office/drawing/2014/main" xmlns="" val="3949389694"/>
                  </a:ext>
                </a:extLst>
              </a:tr>
              <a:tr h="370840">
                <a:tc>
                  <a:txBody>
                    <a:bodyPr/>
                    <a:lstStyle/>
                    <a:p>
                      <a:r>
                        <a:rPr lang="en-US" dirty="0"/>
                        <a:t>Community mobilization</a:t>
                      </a:r>
                    </a:p>
                  </a:txBody>
                  <a:tcPr/>
                </a:tc>
                <a:tc>
                  <a:txBody>
                    <a:bodyPr/>
                    <a:lstStyle/>
                    <a:p>
                      <a:endParaRPr lang="en-US" dirty="0"/>
                    </a:p>
                  </a:txBody>
                  <a:tcPr/>
                </a:tc>
                <a:tc>
                  <a:txBody>
                    <a:bodyPr/>
                    <a:lstStyle/>
                    <a:p>
                      <a:r>
                        <a:rPr lang="en-US" dirty="0"/>
                        <a:t>-10%</a:t>
                      </a:r>
                    </a:p>
                  </a:txBody>
                  <a:tcPr/>
                </a:tc>
                <a:tc>
                  <a:txBody>
                    <a:bodyPr/>
                    <a:lstStyle/>
                    <a:p>
                      <a:r>
                        <a:rPr lang="en-US" dirty="0"/>
                        <a:t>-20%</a:t>
                      </a:r>
                    </a:p>
                  </a:txBody>
                  <a:tcPr/>
                </a:tc>
                <a:tc>
                  <a:txBody>
                    <a:bodyPr/>
                    <a:lstStyle/>
                    <a:p>
                      <a:r>
                        <a:rPr lang="en-US" dirty="0"/>
                        <a:t>-20%</a:t>
                      </a:r>
                    </a:p>
                  </a:txBody>
                  <a:tcPr/>
                </a:tc>
                <a:extLst>
                  <a:ext uri="{0D108BD9-81ED-4DB2-BD59-A6C34878D82A}">
                    <a16:rowId xmlns:a16="http://schemas.microsoft.com/office/drawing/2014/main" xmlns="" val="3358017131"/>
                  </a:ext>
                </a:extLst>
              </a:tr>
            </a:tbl>
          </a:graphicData>
        </a:graphic>
      </p:graphicFrame>
      <p:sp>
        <p:nvSpPr>
          <p:cNvPr id="2" name="Slide Number Placeholder 1"/>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684488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3"/>
          <p:cNvSpPr>
            <a:spLocks noGrp="1"/>
          </p:cNvSpPr>
          <p:nvPr>
            <p:ph type="title"/>
          </p:nvPr>
        </p:nvSpPr>
        <p:spPr/>
        <p:txBody>
          <a:bodyPr/>
          <a:lstStyle/>
          <a:p>
            <a:pPr eaLnBrk="1" hangingPunct="1"/>
            <a:r>
              <a:rPr lang="en-US" sz="3600" dirty="0"/>
              <a:t>Impact Matrix: Distribution of Studies</a:t>
            </a:r>
          </a:p>
        </p:txBody>
      </p:sp>
      <p:graphicFrame>
        <p:nvGraphicFramePr>
          <p:cNvPr id="7" name="Content Placeholder 6"/>
          <p:cNvGraphicFramePr>
            <a:graphicFrameLocks noGrp="1"/>
          </p:cNvGraphicFramePr>
          <p:nvPr>
            <p:ph sz="half" idx="1"/>
            <p:extLst/>
          </p:nvPr>
        </p:nvGraphicFramePr>
        <p:xfrm>
          <a:off x="962139" y="1595609"/>
          <a:ext cx="3810000" cy="2225040"/>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tblGrid>
              <a:tr h="370840">
                <a:tc>
                  <a:txBody>
                    <a:bodyPr/>
                    <a:lstStyle/>
                    <a:p>
                      <a:r>
                        <a:rPr lang="en-US" dirty="0"/>
                        <a:t>Type</a:t>
                      </a:r>
                    </a:p>
                  </a:txBody>
                  <a:tcPr/>
                </a:tc>
                <a:tc>
                  <a:txBody>
                    <a:bodyPr/>
                    <a:lstStyle/>
                    <a:p>
                      <a:r>
                        <a:rPr lang="en-US" dirty="0"/>
                        <a:t>Percent</a:t>
                      </a:r>
                    </a:p>
                  </a:txBody>
                  <a:tcPr/>
                </a:tc>
                <a:extLst>
                  <a:ext uri="{0D108BD9-81ED-4DB2-BD59-A6C34878D82A}">
                    <a16:rowId xmlns:a16="http://schemas.microsoft.com/office/drawing/2014/main" xmlns="" val="10000"/>
                  </a:ext>
                </a:extLst>
              </a:tr>
              <a:tr h="370840">
                <a:tc>
                  <a:txBody>
                    <a:bodyPr/>
                    <a:lstStyle/>
                    <a:p>
                      <a:r>
                        <a:rPr lang="en-US" dirty="0"/>
                        <a:t>Randomized control</a:t>
                      </a:r>
                      <a:r>
                        <a:rPr lang="en-US" baseline="0" dirty="0"/>
                        <a:t> trial</a:t>
                      </a:r>
                      <a:endParaRPr lang="en-US" dirty="0"/>
                    </a:p>
                  </a:txBody>
                  <a:tcPr/>
                </a:tc>
                <a:tc>
                  <a:txBody>
                    <a:bodyPr/>
                    <a:lstStyle/>
                    <a:p>
                      <a:r>
                        <a:rPr lang="en-US" dirty="0"/>
                        <a:t>12%</a:t>
                      </a:r>
                    </a:p>
                  </a:txBody>
                  <a:tcPr/>
                </a:tc>
                <a:extLst>
                  <a:ext uri="{0D108BD9-81ED-4DB2-BD59-A6C34878D82A}">
                    <a16:rowId xmlns:a16="http://schemas.microsoft.com/office/drawing/2014/main" xmlns="" val="10001"/>
                  </a:ext>
                </a:extLst>
              </a:tr>
              <a:tr h="370840">
                <a:tc>
                  <a:txBody>
                    <a:bodyPr/>
                    <a:lstStyle/>
                    <a:p>
                      <a:r>
                        <a:rPr lang="en-US" dirty="0"/>
                        <a:t>Quasi-experimental</a:t>
                      </a:r>
                    </a:p>
                  </a:txBody>
                  <a:tcPr/>
                </a:tc>
                <a:tc>
                  <a:txBody>
                    <a:bodyPr/>
                    <a:lstStyle/>
                    <a:p>
                      <a:r>
                        <a:rPr lang="en-US" dirty="0"/>
                        <a:t>16%</a:t>
                      </a:r>
                    </a:p>
                  </a:txBody>
                  <a:tcPr/>
                </a:tc>
                <a:extLst>
                  <a:ext uri="{0D108BD9-81ED-4DB2-BD59-A6C34878D82A}">
                    <a16:rowId xmlns:a16="http://schemas.microsoft.com/office/drawing/2014/main" xmlns="" val="10002"/>
                  </a:ext>
                </a:extLst>
              </a:tr>
              <a:tr h="370840">
                <a:tc>
                  <a:txBody>
                    <a:bodyPr/>
                    <a:lstStyle/>
                    <a:p>
                      <a:r>
                        <a:rPr lang="en-US" dirty="0"/>
                        <a:t>Longitudinal</a:t>
                      </a:r>
                    </a:p>
                  </a:txBody>
                  <a:tcPr/>
                </a:tc>
                <a:tc>
                  <a:txBody>
                    <a:bodyPr/>
                    <a:lstStyle/>
                    <a:p>
                      <a:r>
                        <a:rPr lang="en-US" dirty="0"/>
                        <a:t>32%</a:t>
                      </a:r>
                    </a:p>
                  </a:txBody>
                  <a:tcPr/>
                </a:tc>
                <a:extLst>
                  <a:ext uri="{0D108BD9-81ED-4DB2-BD59-A6C34878D82A}">
                    <a16:rowId xmlns:a16="http://schemas.microsoft.com/office/drawing/2014/main" xmlns="" val="10003"/>
                  </a:ext>
                </a:extLst>
              </a:tr>
              <a:tr h="370840">
                <a:tc>
                  <a:txBody>
                    <a:bodyPr/>
                    <a:lstStyle/>
                    <a:p>
                      <a:r>
                        <a:rPr lang="en-US" dirty="0"/>
                        <a:t>Cross-sectional</a:t>
                      </a:r>
                    </a:p>
                  </a:txBody>
                  <a:tcPr/>
                </a:tc>
                <a:tc>
                  <a:txBody>
                    <a:bodyPr/>
                    <a:lstStyle/>
                    <a:p>
                      <a:r>
                        <a:rPr lang="en-US" dirty="0"/>
                        <a:t>31%</a:t>
                      </a:r>
                    </a:p>
                  </a:txBody>
                  <a:tcPr/>
                </a:tc>
                <a:extLst>
                  <a:ext uri="{0D108BD9-81ED-4DB2-BD59-A6C34878D82A}">
                    <a16:rowId xmlns:a16="http://schemas.microsoft.com/office/drawing/2014/main" xmlns="" val="10004"/>
                  </a:ext>
                </a:extLst>
              </a:tr>
              <a:tr h="370840">
                <a:tc>
                  <a:txBody>
                    <a:bodyPr/>
                    <a:lstStyle/>
                    <a:p>
                      <a:r>
                        <a:rPr lang="en-US" dirty="0"/>
                        <a:t>Other</a:t>
                      </a:r>
                    </a:p>
                  </a:txBody>
                  <a:tcPr/>
                </a:tc>
                <a:tc>
                  <a:txBody>
                    <a:bodyPr/>
                    <a:lstStyle/>
                    <a:p>
                      <a:r>
                        <a:rPr lang="en-US" dirty="0"/>
                        <a:t>8%</a:t>
                      </a:r>
                    </a:p>
                  </a:txBody>
                  <a:tcPr/>
                </a:tc>
                <a:extLst>
                  <a:ext uri="{0D108BD9-81ED-4DB2-BD59-A6C34878D82A}">
                    <a16:rowId xmlns:a16="http://schemas.microsoft.com/office/drawing/2014/main" xmlns="" val="10005"/>
                  </a:ext>
                </a:extLst>
              </a:tr>
            </a:tbl>
          </a:graphicData>
        </a:graphic>
      </p:graphicFrame>
      <p:graphicFrame>
        <p:nvGraphicFramePr>
          <p:cNvPr id="8" name="Content Placeholder 7"/>
          <p:cNvGraphicFramePr>
            <a:graphicFrameLocks noGrp="1"/>
          </p:cNvGraphicFramePr>
          <p:nvPr>
            <p:ph sz="half" idx="2"/>
            <p:extLst/>
          </p:nvPr>
        </p:nvGraphicFramePr>
        <p:xfrm>
          <a:off x="5177928" y="1606627"/>
          <a:ext cx="3810000" cy="22250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tblGrid>
              <a:tr h="370840">
                <a:tc>
                  <a:txBody>
                    <a:bodyPr/>
                    <a:lstStyle/>
                    <a:p>
                      <a:r>
                        <a:rPr lang="en-US" dirty="0"/>
                        <a:t>Region</a:t>
                      </a:r>
                    </a:p>
                  </a:txBody>
                  <a:tcPr/>
                </a:tc>
                <a:tc>
                  <a:txBody>
                    <a:bodyPr/>
                    <a:lstStyle/>
                    <a:p>
                      <a:r>
                        <a:rPr lang="en-US" dirty="0"/>
                        <a:t>Percent</a:t>
                      </a:r>
                    </a:p>
                  </a:txBody>
                  <a:tcPr/>
                </a:tc>
                <a:extLst>
                  <a:ext uri="{0D108BD9-81ED-4DB2-BD59-A6C34878D82A}">
                    <a16:rowId xmlns:a16="http://schemas.microsoft.com/office/drawing/2014/main" xmlns="" val="10000"/>
                  </a:ext>
                </a:extLst>
              </a:tr>
              <a:tr h="370840">
                <a:tc>
                  <a:txBody>
                    <a:bodyPr/>
                    <a:lstStyle/>
                    <a:p>
                      <a:r>
                        <a:rPr lang="en-US" dirty="0"/>
                        <a:t>Asia</a:t>
                      </a:r>
                    </a:p>
                  </a:txBody>
                  <a:tcPr/>
                </a:tc>
                <a:tc>
                  <a:txBody>
                    <a:bodyPr/>
                    <a:lstStyle/>
                    <a:p>
                      <a:r>
                        <a:rPr lang="en-US" dirty="0"/>
                        <a:t>34%</a:t>
                      </a:r>
                    </a:p>
                  </a:txBody>
                  <a:tcPr/>
                </a:tc>
                <a:extLst>
                  <a:ext uri="{0D108BD9-81ED-4DB2-BD59-A6C34878D82A}">
                    <a16:rowId xmlns:a16="http://schemas.microsoft.com/office/drawing/2014/main" xmlns="" val="10001"/>
                  </a:ext>
                </a:extLst>
              </a:tr>
              <a:tr h="370840">
                <a:tc>
                  <a:txBody>
                    <a:bodyPr/>
                    <a:lstStyle/>
                    <a:p>
                      <a:r>
                        <a:rPr lang="en-US" dirty="0"/>
                        <a:t>Latin</a:t>
                      </a:r>
                      <a:r>
                        <a:rPr lang="en-US" baseline="0" dirty="0"/>
                        <a:t> America</a:t>
                      </a:r>
                      <a:endParaRPr lang="en-US" dirty="0"/>
                    </a:p>
                  </a:txBody>
                  <a:tcPr/>
                </a:tc>
                <a:tc>
                  <a:txBody>
                    <a:bodyPr/>
                    <a:lstStyle/>
                    <a:p>
                      <a:r>
                        <a:rPr lang="en-US" dirty="0"/>
                        <a:t>12%</a:t>
                      </a:r>
                    </a:p>
                  </a:txBody>
                  <a:tcPr/>
                </a:tc>
                <a:extLst>
                  <a:ext uri="{0D108BD9-81ED-4DB2-BD59-A6C34878D82A}">
                    <a16:rowId xmlns:a16="http://schemas.microsoft.com/office/drawing/2014/main" xmlns="" val="10002"/>
                  </a:ext>
                </a:extLst>
              </a:tr>
              <a:tr h="370840">
                <a:tc>
                  <a:txBody>
                    <a:bodyPr/>
                    <a:lstStyle/>
                    <a:p>
                      <a:r>
                        <a:rPr lang="en-US" dirty="0"/>
                        <a:t>Sub-Saharan Africa</a:t>
                      </a:r>
                    </a:p>
                  </a:txBody>
                  <a:tcPr/>
                </a:tc>
                <a:tc>
                  <a:txBody>
                    <a:bodyPr/>
                    <a:lstStyle/>
                    <a:p>
                      <a:r>
                        <a:rPr lang="en-US" dirty="0"/>
                        <a:t>41%</a:t>
                      </a:r>
                    </a:p>
                  </a:txBody>
                  <a:tcPr/>
                </a:tc>
                <a:extLst>
                  <a:ext uri="{0D108BD9-81ED-4DB2-BD59-A6C34878D82A}">
                    <a16:rowId xmlns:a16="http://schemas.microsoft.com/office/drawing/2014/main" xmlns="" val="10003"/>
                  </a:ext>
                </a:extLst>
              </a:tr>
              <a:tr h="370840">
                <a:tc>
                  <a:txBody>
                    <a:bodyPr/>
                    <a:lstStyle/>
                    <a:p>
                      <a:r>
                        <a:rPr lang="en-US" dirty="0"/>
                        <a:t>Eastern</a:t>
                      </a:r>
                      <a:r>
                        <a:rPr lang="en-US" baseline="0" dirty="0"/>
                        <a:t> Europe</a:t>
                      </a:r>
                      <a:endParaRPr lang="en-US" dirty="0"/>
                    </a:p>
                  </a:txBody>
                  <a:tcPr/>
                </a:tc>
                <a:tc>
                  <a:txBody>
                    <a:bodyPr/>
                    <a:lstStyle/>
                    <a:p>
                      <a:r>
                        <a:rPr lang="en-US" dirty="0"/>
                        <a:t>4%</a:t>
                      </a:r>
                    </a:p>
                  </a:txBody>
                  <a:tcPr/>
                </a:tc>
                <a:extLst>
                  <a:ext uri="{0D108BD9-81ED-4DB2-BD59-A6C34878D82A}">
                    <a16:rowId xmlns:a16="http://schemas.microsoft.com/office/drawing/2014/main" xmlns="" val="10004"/>
                  </a:ext>
                </a:extLst>
              </a:tr>
              <a:tr h="370840">
                <a:tc>
                  <a:txBody>
                    <a:bodyPr/>
                    <a:lstStyle/>
                    <a:p>
                      <a:r>
                        <a:rPr lang="en-US" dirty="0"/>
                        <a:t>W Europe/US</a:t>
                      </a:r>
                    </a:p>
                  </a:txBody>
                  <a:tcPr/>
                </a:tc>
                <a:tc>
                  <a:txBody>
                    <a:bodyPr/>
                    <a:lstStyle/>
                    <a:p>
                      <a:r>
                        <a:rPr lang="en-US" dirty="0"/>
                        <a:t>9%</a:t>
                      </a:r>
                    </a:p>
                  </a:txBody>
                  <a:tcPr/>
                </a:tc>
                <a:extLst>
                  <a:ext uri="{0D108BD9-81ED-4DB2-BD59-A6C34878D82A}">
                    <a16:rowId xmlns:a16="http://schemas.microsoft.com/office/drawing/2014/main" xmlns="" val="10005"/>
                  </a:ext>
                </a:extLst>
              </a:tr>
            </a:tbl>
          </a:graphicData>
        </a:graphic>
      </p:graphicFrame>
      <p:sp>
        <p:nvSpPr>
          <p:cNvPr id="10289" name="TextBox 8"/>
          <p:cNvSpPr txBox="1">
            <a:spLocks noChangeArrowheads="1"/>
          </p:cNvSpPr>
          <p:nvPr/>
        </p:nvSpPr>
        <p:spPr bwMode="auto">
          <a:xfrm>
            <a:off x="1050275" y="4031257"/>
            <a:ext cx="7620000" cy="461963"/>
          </a:xfrm>
          <a:prstGeom prst="rect">
            <a:avLst/>
          </a:prstGeom>
          <a:noFill/>
          <a:ln w="9525">
            <a:noFill/>
            <a:miter lim="800000"/>
            <a:headEnd/>
            <a:tailEnd/>
          </a:ln>
        </p:spPr>
        <p:txBody>
          <a:bodyPr>
            <a:spAutoFit/>
          </a:bodyPr>
          <a:lstStyle/>
          <a:p>
            <a:r>
              <a:rPr lang="en-US" sz="2400" b="1" dirty="0"/>
              <a:t>Total = 230 studies</a:t>
            </a:r>
          </a:p>
        </p:txBody>
      </p:sp>
      <p:sp>
        <p:nvSpPr>
          <p:cNvPr id="6" name="TextBox 5"/>
          <p:cNvSpPr txBox="1"/>
          <p:nvPr/>
        </p:nvSpPr>
        <p:spPr>
          <a:xfrm>
            <a:off x="1050275" y="4695023"/>
            <a:ext cx="8380164" cy="1200329"/>
          </a:xfrm>
          <a:prstGeom prst="rect">
            <a:avLst/>
          </a:prstGeom>
          <a:noFill/>
        </p:spPr>
        <p:txBody>
          <a:bodyPr wrap="square" rtlCol="0">
            <a:spAutoFit/>
          </a:bodyPr>
          <a:lstStyle/>
          <a:p>
            <a:r>
              <a:rPr lang="en-US" dirty="0"/>
              <a:t>Bollinger LA, How do we calculate the “E” in “CEA”? </a:t>
            </a:r>
            <a:r>
              <a:rPr lang="en-US" i="1" dirty="0"/>
              <a:t>AIDS</a:t>
            </a:r>
            <a:r>
              <a:rPr lang="en-US" dirty="0"/>
              <a:t> 2008, </a:t>
            </a:r>
            <a:r>
              <a:rPr lang="en-US" b="1" dirty="0"/>
              <a:t>22</a:t>
            </a:r>
            <a:r>
              <a:rPr lang="en-US" dirty="0"/>
              <a:t> (</a:t>
            </a:r>
            <a:r>
              <a:rPr lang="en-US" dirty="0" err="1"/>
              <a:t>suppl</a:t>
            </a:r>
            <a:r>
              <a:rPr lang="en-US" dirty="0"/>
              <a:t> 1):S51-S57.</a:t>
            </a:r>
          </a:p>
          <a:p>
            <a:endParaRPr lang="en-US" dirty="0"/>
          </a:p>
          <a:p>
            <a:r>
              <a:rPr lang="en-US" dirty="0"/>
              <a:t>Bollinger L, et al. Grading Goals: a systematic review of studies in the Goals model. : AIDS 2010 - XVIII International AIDS Conference: Abstract no. WEPE0817</a:t>
            </a:r>
          </a:p>
        </p:txBody>
      </p:sp>
    </p:spTree>
    <p:extLst>
      <p:ext uri="{BB962C8B-B14F-4D97-AF65-F5344CB8AC3E}">
        <p14:creationId xmlns:p14="http://schemas.microsoft.com/office/powerpoint/2010/main" val="204221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606425"/>
          </a:xfrm>
        </p:spPr>
        <p:txBody>
          <a:bodyPr>
            <a:normAutofit fontScale="90000"/>
          </a:bodyPr>
          <a:lstStyle/>
          <a:p>
            <a:r>
              <a:rPr lang="en-US" dirty="0"/>
              <a:t>Meta-analysis of Intervention Impact</a:t>
            </a:r>
          </a:p>
        </p:txBody>
      </p:sp>
      <p:sp>
        <p:nvSpPr>
          <p:cNvPr id="2" name="Slide Number Placeholder 1"/>
          <p:cNvSpPr>
            <a:spLocks noGrp="1"/>
          </p:cNvSpPr>
          <p:nvPr>
            <p:ph type="sldNum" sz="quarter" idx="12"/>
          </p:nvPr>
        </p:nvSpPr>
        <p:spPr/>
        <p:txBody>
          <a:bodyPr/>
          <a:lstStyle/>
          <a:p>
            <a:fld id="{48F63A3B-78C7-47BE-AE5E-E10140E04643}" type="slidenum">
              <a:rPr lang="en-US" smtClean="0"/>
              <a:t>23</a:t>
            </a:fld>
            <a:endParaRPr lang="en-US" dirty="0"/>
          </a:p>
        </p:txBody>
      </p:sp>
      <p:pic>
        <p:nvPicPr>
          <p:cNvPr id="3" name="Picture 2"/>
          <p:cNvPicPr>
            <a:picLocks noChangeAspect="1"/>
          </p:cNvPicPr>
          <p:nvPr/>
        </p:nvPicPr>
        <p:blipFill>
          <a:blip r:embed="rId2"/>
          <a:stretch>
            <a:fillRect/>
          </a:stretch>
        </p:blipFill>
        <p:spPr>
          <a:xfrm>
            <a:off x="0" y="1095375"/>
            <a:ext cx="5974474" cy="4533900"/>
          </a:xfrm>
          <a:prstGeom prst="rect">
            <a:avLst/>
          </a:prstGeom>
        </p:spPr>
      </p:pic>
      <p:pic>
        <p:nvPicPr>
          <p:cNvPr id="5" name="Picture 4"/>
          <p:cNvPicPr>
            <a:picLocks noChangeAspect="1"/>
          </p:cNvPicPr>
          <p:nvPr/>
        </p:nvPicPr>
        <p:blipFill>
          <a:blip r:embed="rId3"/>
          <a:stretch>
            <a:fillRect/>
          </a:stretch>
        </p:blipFill>
        <p:spPr>
          <a:xfrm>
            <a:off x="6172200" y="1095375"/>
            <a:ext cx="5576887" cy="4251061"/>
          </a:xfrm>
          <a:prstGeom prst="rect">
            <a:avLst/>
          </a:prstGeom>
        </p:spPr>
      </p:pic>
    </p:spTree>
    <p:extLst>
      <p:ext uri="{BB962C8B-B14F-4D97-AF65-F5344CB8AC3E}">
        <p14:creationId xmlns:p14="http://schemas.microsoft.com/office/powerpoint/2010/main" val="297341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Impact Matrix: Condom Use </a:t>
            </a:r>
            <a:br>
              <a:rPr lang="en-US" sz="2400" dirty="0"/>
            </a:br>
            <a:r>
              <a:rPr lang="en-US" sz="2400" dirty="0"/>
              <a:t>(% Reduction in Non-Use of Condoms)</a:t>
            </a:r>
            <a:endParaRPr lang="en-US" dirty="0"/>
          </a:p>
        </p:txBody>
      </p:sp>
      <p:graphicFrame>
        <p:nvGraphicFramePr>
          <p:cNvPr id="4" name="Content Placeholder 3"/>
          <p:cNvGraphicFramePr>
            <a:graphicFrameLocks noGrp="1"/>
          </p:cNvGraphicFramePr>
          <p:nvPr>
            <p:ph idx="1"/>
            <p:extLst/>
          </p:nvPr>
        </p:nvGraphicFramePr>
        <p:xfrm>
          <a:off x="990601" y="1426684"/>
          <a:ext cx="7467599" cy="4419602"/>
        </p:xfrm>
        <a:graphic>
          <a:graphicData uri="http://schemas.openxmlformats.org/drawingml/2006/table">
            <a:tbl>
              <a:tblPr firstRow="1" bandRow="1">
                <a:tableStyleId>{5C22544A-7EE6-4342-B048-85BDC9FD1C3A}</a:tableStyleId>
              </a:tblPr>
              <a:tblGrid>
                <a:gridCol w="2364740">
                  <a:extLst>
                    <a:ext uri="{9D8B030D-6E8A-4147-A177-3AD203B41FA5}">
                      <a16:colId xmlns:a16="http://schemas.microsoft.com/office/drawing/2014/main" xmlns="" val="20000"/>
                    </a:ext>
                  </a:extLst>
                </a:gridCol>
                <a:gridCol w="1114484">
                  <a:extLst>
                    <a:ext uri="{9D8B030D-6E8A-4147-A177-3AD203B41FA5}">
                      <a16:colId xmlns:a16="http://schemas.microsoft.com/office/drawing/2014/main" xmlns="" val="20001"/>
                    </a:ext>
                  </a:extLst>
                </a:gridCol>
                <a:gridCol w="1245176">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827810">
                  <a:extLst>
                    <a:ext uri="{9D8B030D-6E8A-4147-A177-3AD203B41FA5}">
                      <a16:colId xmlns:a16="http://schemas.microsoft.com/office/drawing/2014/main" xmlns="" val="20004"/>
                    </a:ext>
                  </a:extLst>
                </a:gridCol>
                <a:gridCol w="848589">
                  <a:extLst>
                    <a:ext uri="{9D8B030D-6E8A-4147-A177-3AD203B41FA5}">
                      <a16:colId xmlns:a16="http://schemas.microsoft.com/office/drawing/2014/main" xmlns="" val="20005"/>
                    </a:ext>
                  </a:extLst>
                </a:gridCol>
              </a:tblGrid>
              <a:tr h="948366">
                <a:tc>
                  <a:txBody>
                    <a:bodyPr/>
                    <a:lstStyle/>
                    <a:p>
                      <a:r>
                        <a:rPr lang="en-US" sz="1600" dirty="0">
                          <a:solidFill>
                            <a:schemeClr val="tx1"/>
                          </a:solidFill>
                        </a:rPr>
                        <a:t>Intervention</a:t>
                      </a:r>
                    </a:p>
                  </a:txBody>
                  <a:tcPr/>
                </a:tc>
                <a:tc>
                  <a:txBody>
                    <a:bodyPr/>
                    <a:lstStyle/>
                    <a:p>
                      <a:r>
                        <a:rPr lang="en-US" sz="1600" dirty="0">
                          <a:solidFill>
                            <a:schemeClr val="tx1"/>
                          </a:solidFill>
                        </a:rPr>
                        <a:t>Stable Couples</a:t>
                      </a:r>
                    </a:p>
                  </a:txBody>
                  <a:tcPr/>
                </a:tc>
                <a:tc>
                  <a:txBody>
                    <a:bodyPr/>
                    <a:lstStyle/>
                    <a:p>
                      <a:r>
                        <a:rPr lang="en-US" sz="1600" dirty="0">
                          <a:solidFill>
                            <a:schemeClr val="tx1"/>
                          </a:solidFill>
                        </a:rPr>
                        <a:t>Multiple Partners</a:t>
                      </a:r>
                      <a:endParaRPr lang="en-US" sz="1100" dirty="0">
                        <a:solidFill>
                          <a:schemeClr val="tx1"/>
                        </a:solidFill>
                      </a:endParaRPr>
                    </a:p>
                  </a:txBody>
                  <a:tcPr/>
                </a:tc>
                <a:tc>
                  <a:txBody>
                    <a:bodyPr/>
                    <a:lstStyle/>
                    <a:p>
                      <a:r>
                        <a:rPr lang="en-US" sz="1600" dirty="0">
                          <a:solidFill>
                            <a:schemeClr val="tx1"/>
                          </a:solidFill>
                        </a:rPr>
                        <a:t>Sex Work</a:t>
                      </a:r>
                      <a:endParaRPr lang="en-US" sz="1050" dirty="0">
                        <a:solidFill>
                          <a:schemeClr val="tx1"/>
                        </a:solidFill>
                      </a:endParaRPr>
                    </a:p>
                  </a:txBody>
                  <a:tcPr/>
                </a:tc>
                <a:tc>
                  <a:txBody>
                    <a:bodyPr/>
                    <a:lstStyle/>
                    <a:p>
                      <a:r>
                        <a:rPr lang="en-US" sz="1600" dirty="0">
                          <a:solidFill>
                            <a:schemeClr val="tx1"/>
                          </a:solidFill>
                        </a:rPr>
                        <a:t>MSM</a:t>
                      </a:r>
                    </a:p>
                  </a:txBody>
                  <a:tcPr/>
                </a:tc>
                <a:tc>
                  <a:txBody>
                    <a:bodyPr/>
                    <a:lstStyle/>
                    <a:p>
                      <a:r>
                        <a:rPr lang="en-US" sz="1600" dirty="0">
                          <a:solidFill>
                            <a:schemeClr val="tx1"/>
                          </a:solidFill>
                        </a:rPr>
                        <a:t>IDU</a:t>
                      </a:r>
                      <a:endParaRPr lang="en-US" sz="1100" dirty="0">
                        <a:solidFill>
                          <a:schemeClr val="tx1"/>
                        </a:solidFill>
                      </a:endParaRPr>
                    </a:p>
                  </a:txBody>
                  <a:tcPr/>
                </a:tc>
                <a:extLst>
                  <a:ext uri="{0D108BD9-81ED-4DB2-BD59-A6C34878D82A}">
                    <a16:rowId xmlns:a16="http://schemas.microsoft.com/office/drawing/2014/main" xmlns="" val="10000"/>
                  </a:ext>
                </a:extLst>
              </a:tr>
              <a:tr h="359250">
                <a:tc>
                  <a:txBody>
                    <a:bodyPr/>
                    <a:lstStyle/>
                    <a:p>
                      <a:r>
                        <a:rPr lang="en-US" sz="1600" dirty="0"/>
                        <a:t>Mass media</a:t>
                      </a:r>
                    </a:p>
                  </a:txBody>
                  <a:tcPr/>
                </a:tc>
                <a:tc>
                  <a:txBody>
                    <a:bodyPr/>
                    <a:lstStyle/>
                    <a:p>
                      <a:r>
                        <a:rPr lang="en-US" sz="1600" dirty="0"/>
                        <a:t>-17 (1)</a:t>
                      </a:r>
                    </a:p>
                  </a:txBody>
                  <a:tcPr/>
                </a:tc>
                <a:tc>
                  <a:txBody>
                    <a:bodyPr/>
                    <a:lstStyle/>
                    <a:p>
                      <a:r>
                        <a:rPr lang="en-US" sz="1600" dirty="0"/>
                        <a:t>-12 (8)</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1"/>
                  </a:ext>
                </a:extLst>
              </a:tr>
              <a:tr h="359250">
                <a:tc>
                  <a:txBody>
                    <a:bodyPr/>
                    <a:lstStyle/>
                    <a:p>
                      <a:r>
                        <a:rPr lang="en-US" sz="1600" dirty="0"/>
                        <a:t>VCT</a:t>
                      </a:r>
                    </a:p>
                  </a:txBody>
                  <a:tcPr/>
                </a:tc>
                <a:tc>
                  <a:txBody>
                    <a:bodyPr/>
                    <a:lstStyle/>
                    <a:p>
                      <a:r>
                        <a:rPr lang="en-US" sz="1600" dirty="0"/>
                        <a:t>-16 (8)</a:t>
                      </a:r>
                    </a:p>
                  </a:txBody>
                  <a:tcPr/>
                </a:tc>
                <a:tc>
                  <a:txBody>
                    <a:bodyPr/>
                    <a:lstStyle/>
                    <a:p>
                      <a:r>
                        <a:rPr lang="en-US" sz="1600" dirty="0"/>
                        <a:t>-23 (17)</a:t>
                      </a:r>
                    </a:p>
                  </a:txBody>
                  <a:tcPr/>
                </a:tc>
                <a:tc>
                  <a:txBody>
                    <a:bodyPr/>
                    <a:lstStyle/>
                    <a:p>
                      <a:r>
                        <a:rPr lang="en-US" sz="1600" dirty="0"/>
                        <a:t>-44 (3)</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2"/>
                  </a:ext>
                </a:extLst>
              </a:tr>
              <a:tr h="359250">
                <a:tc>
                  <a:txBody>
                    <a:bodyPr/>
                    <a:lstStyle/>
                    <a:p>
                      <a:r>
                        <a:rPr lang="en-US" sz="1600" dirty="0"/>
                        <a:t>Community mobilization</a:t>
                      </a:r>
                    </a:p>
                  </a:txBody>
                  <a:tcPr/>
                </a:tc>
                <a:tc>
                  <a:txBody>
                    <a:bodyPr/>
                    <a:lstStyle/>
                    <a:p>
                      <a:r>
                        <a:rPr lang="en-US" sz="1600" dirty="0"/>
                        <a:t>-2.5 (3)</a:t>
                      </a:r>
                    </a:p>
                  </a:txBody>
                  <a:tcPr/>
                </a:tc>
                <a:tc>
                  <a:txBody>
                    <a:bodyPr/>
                    <a:lstStyle/>
                    <a:p>
                      <a:r>
                        <a:rPr lang="en-US" sz="1600" dirty="0"/>
                        <a:t>-10 (4)</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3"/>
                  </a:ext>
                </a:extLst>
              </a:tr>
              <a:tr h="359250">
                <a:tc>
                  <a:txBody>
                    <a:bodyPr/>
                    <a:lstStyle/>
                    <a:p>
                      <a:r>
                        <a:rPr lang="en-US" sz="1600" dirty="0"/>
                        <a:t>Outreach</a:t>
                      </a:r>
                    </a:p>
                  </a:txBody>
                  <a:tcPr/>
                </a:tc>
                <a:tc>
                  <a:txBody>
                    <a:bodyPr/>
                    <a:lstStyle/>
                    <a:p>
                      <a:endParaRPr lang="en-US" sz="1600" dirty="0"/>
                    </a:p>
                  </a:txBody>
                  <a:tcPr/>
                </a:tc>
                <a:tc>
                  <a:txBody>
                    <a:bodyPr/>
                    <a:lstStyle/>
                    <a:p>
                      <a:endParaRPr lang="en-US" sz="1600" dirty="0"/>
                    </a:p>
                  </a:txBody>
                  <a:tcPr/>
                </a:tc>
                <a:tc>
                  <a:txBody>
                    <a:bodyPr/>
                    <a:lstStyle/>
                    <a:p>
                      <a:r>
                        <a:rPr lang="en-US" sz="1600" dirty="0"/>
                        <a:t>-42 (46)</a:t>
                      </a:r>
                    </a:p>
                  </a:txBody>
                  <a:tcPr/>
                </a:tc>
                <a:tc>
                  <a:txBody>
                    <a:bodyPr/>
                    <a:lstStyle/>
                    <a:p>
                      <a:r>
                        <a:rPr lang="en-US" sz="1600" dirty="0"/>
                        <a:t>-36 (8)</a:t>
                      </a:r>
                    </a:p>
                  </a:txBody>
                  <a:tcPr/>
                </a:tc>
                <a:tc>
                  <a:txBody>
                    <a:bodyPr/>
                    <a:lstStyle/>
                    <a:p>
                      <a:r>
                        <a:rPr lang="en-US" sz="1600" dirty="0"/>
                        <a:t>-18 (1)</a:t>
                      </a:r>
                    </a:p>
                  </a:txBody>
                  <a:tcPr/>
                </a:tc>
                <a:extLst>
                  <a:ext uri="{0D108BD9-81ED-4DB2-BD59-A6C34878D82A}">
                    <a16:rowId xmlns:a16="http://schemas.microsoft.com/office/drawing/2014/main" xmlns="" val="10004"/>
                  </a:ext>
                </a:extLst>
              </a:tr>
              <a:tr h="359250">
                <a:tc>
                  <a:txBody>
                    <a:bodyPr/>
                    <a:lstStyle/>
                    <a:p>
                      <a:r>
                        <a:rPr lang="en-US" sz="1600" dirty="0"/>
                        <a:t>School-based programs</a:t>
                      </a:r>
                    </a:p>
                  </a:txBody>
                  <a:tcPr/>
                </a:tc>
                <a:tc>
                  <a:txBody>
                    <a:bodyPr/>
                    <a:lstStyle/>
                    <a:p>
                      <a:endParaRPr lang="en-US" sz="1600" dirty="0"/>
                    </a:p>
                  </a:txBody>
                  <a:tcPr/>
                </a:tc>
                <a:tc>
                  <a:txBody>
                    <a:bodyPr/>
                    <a:lstStyle/>
                    <a:p>
                      <a:r>
                        <a:rPr lang="en-US" sz="1600" dirty="0"/>
                        <a:t>-16 (13)</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5"/>
                  </a:ext>
                </a:extLst>
              </a:tr>
              <a:tr h="597236">
                <a:tc>
                  <a:txBody>
                    <a:bodyPr/>
                    <a:lstStyle/>
                    <a:p>
                      <a:r>
                        <a:rPr lang="en-US" sz="1600" dirty="0"/>
                        <a:t>Programs for youth</a:t>
                      </a:r>
                      <a:r>
                        <a:rPr lang="en-US" sz="1600" baseline="0" dirty="0"/>
                        <a:t> o</a:t>
                      </a:r>
                      <a:r>
                        <a:rPr lang="en-US" sz="1600" dirty="0"/>
                        <a:t>ut-of-school</a:t>
                      </a:r>
                    </a:p>
                  </a:txBody>
                  <a:tcPr/>
                </a:tc>
                <a:tc>
                  <a:txBody>
                    <a:bodyPr/>
                    <a:lstStyle/>
                    <a:p>
                      <a:endParaRPr lang="en-US" sz="1600" dirty="0"/>
                    </a:p>
                  </a:txBody>
                  <a:tcPr/>
                </a:tc>
                <a:tc>
                  <a:txBody>
                    <a:bodyPr/>
                    <a:lstStyle/>
                    <a:p>
                      <a:r>
                        <a:rPr lang="en-US" sz="1600" dirty="0"/>
                        <a:t>-17 (5)</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6"/>
                  </a:ext>
                </a:extLst>
              </a:tr>
              <a:tr h="359250">
                <a:tc>
                  <a:txBody>
                    <a:bodyPr/>
                    <a:lstStyle/>
                    <a:p>
                      <a:r>
                        <a:rPr lang="en-US" sz="1600" dirty="0"/>
                        <a:t>Workplace programs</a:t>
                      </a:r>
                    </a:p>
                  </a:txBody>
                  <a:tcPr/>
                </a:tc>
                <a:tc>
                  <a:txBody>
                    <a:bodyPr/>
                    <a:lstStyle/>
                    <a:p>
                      <a:r>
                        <a:rPr lang="en-US" sz="1600" dirty="0"/>
                        <a:t>-1 (2)</a:t>
                      </a:r>
                    </a:p>
                  </a:txBody>
                  <a:tcPr/>
                </a:tc>
                <a:tc>
                  <a:txBody>
                    <a:bodyPr/>
                    <a:lstStyle/>
                    <a:p>
                      <a:r>
                        <a:rPr lang="en-US" sz="1600" dirty="0"/>
                        <a:t>-17 (6)</a:t>
                      </a:r>
                    </a:p>
                  </a:txBody>
                  <a:tcPr/>
                </a:tc>
                <a:tc>
                  <a:txBody>
                    <a:bodyPr/>
                    <a:lstStyle/>
                    <a:p>
                      <a:r>
                        <a:rPr lang="en-US" sz="1600" dirty="0"/>
                        <a:t>-39 (1)</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7"/>
                  </a:ext>
                </a:extLst>
              </a:tr>
              <a:tr h="359250">
                <a:tc>
                  <a:txBody>
                    <a:bodyPr/>
                    <a:lstStyle/>
                    <a:p>
                      <a:r>
                        <a:rPr lang="en-US" sz="1600" dirty="0"/>
                        <a:t>Condom promotion</a:t>
                      </a:r>
                    </a:p>
                  </a:txBody>
                  <a:tcPr/>
                </a:tc>
                <a:tc>
                  <a:txBody>
                    <a:bodyPr/>
                    <a:lstStyle/>
                    <a:p>
                      <a:r>
                        <a:rPr lang="en-US" sz="1600" dirty="0"/>
                        <a:t>-5 (4)</a:t>
                      </a:r>
                    </a:p>
                  </a:txBody>
                  <a:tcPr/>
                </a:tc>
                <a:tc>
                  <a:txBody>
                    <a:bodyPr/>
                    <a:lstStyle/>
                    <a:p>
                      <a:r>
                        <a:rPr lang="en-US" sz="1600" dirty="0"/>
                        <a:t>-55 (7)</a:t>
                      </a:r>
                    </a:p>
                  </a:txBody>
                  <a:tcPr/>
                </a:tc>
                <a:tc>
                  <a:txBody>
                    <a:bodyPr/>
                    <a:lstStyle/>
                    <a:p>
                      <a:r>
                        <a:rPr lang="en-US" sz="1600" dirty="0"/>
                        <a:t>-85 (6)</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xmlns="" val="10008"/>
                  </a:ext>
                </a:extLst>
              </a:tr>
              <a:tr h="359250">
                <a:tc>
                  <a:txBody>
                    <a:bodyPr/>
                    <a:lstStyle/>
                    <a:p>
                      <a:r>
                        <a:rPr lang="en-US" sz="1600" dirty="0"/>
                        <a:t>Needle/syringe exchange</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-41 (2)</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445151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Impact of Behavior Change Interventions</a:t>
            </a:r>
          </a:p>
        </p:txBody>
      </p:sp>
      <p:sp>
        <p:nvSpPr>
          <p:cNvPr id="5" name="Slide Number Placeholder 4"/>
          <p:cNvSpPr>
            <a:spLocks noGrp="1"/>
          </p:cNvSpPr>
          <p:nvPr>
            <p:ph type="sldNum" sz="quarter" idx="12"/>
          </p:nvPr>
        </p:nvSpPr>
        <p:spPr/>
        <p:txBody>
          <a:bodyPr/>
          <a:lstStyle/>
          <a:p>
            <a:fld id="{48F63A3B-78C7-47BE-AE5E-E10140E04643}" type="slidenum">
              <a:rPr lang="en-US" smtClean="0"/>
              <a:t>25</a:t>
            </a:fld>
            <a:endParaRPr lang="en-US" dirty="0"/>
          </a:p>
        </p:txBody>
      </p:sp>
      <p:pic>
        <p:nvPicPr>
          <p:cNvPr id="8" name="Picture 7"/>
          <p:cNvPicPr>
            <a:picLocks noChangeAspect="1"/>
          </p:cNvPicPr>
          <p:nvPr/>
        </p:nvPicPr>
        <p:blipFill>
          <a:blip r:embed="rId3"/>
          <a:stretch>
            <a:fillRect/>
          </a:stretch>
        </p:blipFill>
        <p:spPr>
          <a:xfrm>
            <a:off x="766762" y="1681162"/>
            <a:ext cx="10658475" cy="3495675"/>
          </a:xfrm>
          <a:prstGeom prst="rect">
            <a:avLst/>
          </a:prstGeom>
        </p:spPr>
      </p:pic>
    </p:spTree>
    <p:extLst>
      <p:ext uri="{BB962C8B-B14F-4D97-AF65-F5344CB8AC3E}">
        <p14:creationId xmlns:p14="http://schemas.microsoft.com/office/powerpoint/2010/main" val="1984124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Costing</a:t>
            </a:r>
          </a:p>
        </p:txBody>
      </p:sp>
      <p:sp>
        <p:nvSpPr>
          <p:cNvPr id="7" name="Content Placeholder 6"/>
          <p:cNvSpPr>
            <a:spLocks noGrp="1"/>
          </p:cNvSpPr>
          <p:nvPr>
            <p:ph sz="half" idx="1"/>
          </p:nvPr>
        </p:nvSpPr>
        <p:spPr/>
        <p:txBody>
          <a:bodyPr>
            <a:normAutofit fontScale="85000" lnSpcReduction="10000"/>
          </a:bodyPr>
          <a:lstStyle/>
          <a:p>
            <a:r>
              <a:rPr lang="en-US" dirty="0"/>
              <a:t>Sources of Information on Unit Costs</a:t>
            </a:r>
          </a:p>
          <a:p>
            <a:pPr lvl="1"/>
            <a:r>
              <a:rPr lang="en-US" dirty="0"/>
              <a:t>Unit cost data base developed by Avenir Health and LSHTM </a:t>
            </a:r>
          </a:p>
          <a:p>
            <a:pPr lvl="1"/>
            <a:r>
              <a:rPr lang="en-US" dirty="0"/>
              <a:t>Expert working group on costs of care and treatment</a:t>
            </a:r>
          </a:p>
          <a:p>
            <a:pPr lvl="1"/>
            <a:r>
              <a:rPr lang="en-US" dirty="0"/>
              <a:t>Investment Case analyses</a:t>
            </a:r>
          </a:p>
          <a:p>
            <a:pPr lvl="1"/>
            <a:r>
              <a:rPr lang="en-US" dirty="0"/>
              <a:t>PEPFAR expenditure analyses</a:t>
            </a:r>
          </a:p>
          <a:p>
            <a:r>
              <a:rPr lang="en-US" dirty="0"/>
              <a:t>Economies of scale</a:t>
            </a:r>
          </a:p>
          <a:p>
            <a:pPr lvl="1"/>
            <a:r>
              <a:rPr lang="en-US" dirty="0"/>
              <a:t>SW, MSM, PWID, </a:t>
            </a:r>
            <a:r>
              <a:rPr lang="en-US" dirty="0" err="1"/>
              <a:t>transgenders</a:t>
            </a:r>
            <a:r>
              <a:rPr lang="en-US" dirty="0"/>
              <a:t>, C&amp;T, PMTCT </a:t>
            </a:r>
          </a:p>
          <a:p>
            <a:r>
              <a:rPr lang="en-US" dirty="0"/>
              <a:t>Country validation workshops for population sizes, unit costs, current coverage (33)</a:t>
            </a:r>
          </a:p>
          <a:p>
            <a:pPr lvl="2"/>
            <a:r>
              <a:rPr lang="en-US" dirty="0"/>
              <a:t>Africa, Caribbean, LA, Asia</a:t>
            </a:r>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pic>
        <p:nvPicPr>
          <p:cNvPr id="9" name="Picture 8"/>
          <p:cNvPicPr>
            <a:picLocks noChangeAspect="1"/>
          </p:cNvPicPr>
          <p:nvPr/>
        </p:nvPicPr>
        <p:blipFill>
          <a:blip r:embed="rId3"/>
          <a:stretch>
            <a:fillRect/>
          </a:stretch>
        </p:blipFill>
        <p:spPr>
          <a:xfrm>
            <a:off x="6019800" y="1828800"/>
            <a:ext cx="5700806" cy="4076676"/>
          </a:xfrm>
          <a:prstGeom prst="rect">
            <a:avLst/>
          </a:prstGeom>
        </p:spPr>
      </p:pic>
    </p:spTree>
    <p:extLst>
      <p:ext uri="{BB962C8B-B14F-4D97-AF65-F5344CB8AC3E}">
        <p14:creationId xmlns:p14="http://schemas.microsoft.com/office/powerpoint/2010/main" val="1697656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Future Costs of Treatment</a:t>
            </a:r>
          </a:p>
        </p:txBody>
      </p:sp>
      <p:graphicFrame>
        <p:nvGraphicFramePr>
          <p:cNvPr id="10" name="Content Placeholder 9"/>
          <p:cNvGraphicFramePr>
            <a:graphicFrameLocks noGrp="1"/>
          </p:cNvGraphicFramePr>
          <p:nvPr>
            <p:ph sz="half" idx="1"/>
            <p:extLst>
              <p:ext uri="{D42A27DB-BD31-4B8C-83A1-F6EECF244321}">
                <p14:modId xmlns:p14="http://schemas.microsoft.com/office/powerpoint/2010/main" val="3291882174"/>
              </p:ext>
            </p:extLst>
          </p:nvPr>
        </p:nvGraphicFramePr>
        <p:xfrm>
          <a:off x="336884" y="2318920"/>
          <a:ext cx="5634790" cy="2763520"/>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xmlns="" val="1090583349"/>
                    </a:ext>
                  </a:extLst>
                </a:gridCol>
                <a:gridCol w="757989">
                  <a:extLst>
                    <a:ext uri="{9D8B030D-6E8A-4147-A177-3AD203B41FA5}">
                      <a16:colId xmlns:a16="http://schemas.microsoft.com/office/drawing/2014/main" xmlns="" val="2040770586"/>
                    </a:ext>
                  </a:extLst>
                </a:gridCol>
                <a:gridCol w="878305">
                  <a:extLst>
                    <a:ext uri="{9D8B030D-6E8A-4147-A177-3AD203B41FA5}">
                      <a16:colId xmlns:a16="http://schemas.microsoft.com/office/drawing/2014/main" xmlns="" val="192569617"/>
                    </a:ext>
                  </a:extLst>
                </a:gridCol>
                <a:gridCol w="1034716">
                  <a:extLst>
                    <a:ext uri="{9D8B030D-6E8A-4147-A177-3AD203B41FA5}">
                      <a16:colId xmlns:a16="http://schemas.microsoft.com/office/drawing/2014/main" xmlns="" val="3508745186"/>
                    </a:ext>
                  </a:extLst>
                </a:gridCol>
                <a:gridCol w="677779">
                  <a:extLst>
                    <a:ext uri="{9D8B030D-6E8A-4147-A177-3AD203B41FA5}">
                      <a16:colId xmlns:a16="http://schemas.microsoft.com/office/drawing/2014/main" xmlns="" val="2831764643"/>
                    </a:ext>
                  </a:extLst>
                </a:gridCol>
              </a:tblGrid>
              <a:tr h="370840">
                <a:tc>
                  <a:txBody>
                    <a:bodyPr/>
                    <a:lstStyle/>
                    <a:p>
                      <a:r>
                        <a:rPr lang="en-US" dirty="0"/>
                        <a:t>Category</a:t>
                      </a:r>
                    </a:p>
                  </a:txBody>
                  <a:tcPr/>
                </a:tc>
                <a:tc>
                  <a:txBody>
                    <a:bodyPr/>
                    <a:lstStyle/>
                    <a:p>
                      <a:r>
                        <a:rPr lang="en-US" dirty="0"/>
                        <a:t>New</a:t>
                      </a:r>
                    </a:p>
                  </a:txBody>
                  <a:tcPr/>
                </a:tc>
                <a:tc>
                  <a:txBody>
                    <a:bodyPr/>
                    <a:lstStyle/>
                    <a:p>
                      <a:r>
                        <a:rPr lang="en-US" dirty="0"/>
                        <a:t>Stable</a:t>
                      </a:r>
                    </a:p>
                  </a:txBody>
                  <a:tcPr/>
                </a:tc>
                <a:tc>
                  <a:txBody>
                    <a:bodyPr/>
                    <a:lstStyle/>
                    <a:p>
                      <a:r>
                        <a:rPr lang="en-US" dirty="0"/>
                        <a:t>Unstable</a:t>
                      </a:r>
                    </a:p>
                  </a:txBody>
                  <a:tcPr/>
                </a:tc>
                <a:tc>
                  <a:txBody>
                    <a:bodyPr/>
                    <a:lstStyle/>
                    <a:p>
                      <a:r>
                        <a:rPr lang="en-US" dirty="0"/>
                        <a:t>PW</a:t>
                      </a:r>
                    </a:p>
                  </a:txBody>
                  <a:tcPr/>
                </a:tc>
                <a:extLst>
                  <a:ext uri="{0D108BD9-81ED-4DB2-BD59-A6C34878D82A}">
                    <a16:rowId xmlns:a16="http://schemas.microsoft.com/office/drawing/2014/main" xmlns="" val="2894119618"/>
                  </a:ext>
                </a:extLst>
              </a:tr>
              <a:tr h="370840">
                <a:tc>
                  <a:txBody>
                    <a:bodyPr/>
                    <a:lstStyle/>
                    <a:p>
                      <a:r>
                        <a:rPr lang="en-US" dirty="0"/>
                        <a:t>CD4 tests</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endParaRPr lang="en-US" dirty="0"/>
                    </a:p>
                  </a:txBody>
                  <a:tcPr/>
                </a:tc>
                <a:extLst>
                  <a:ext uri="{0D108BD9-81ED-4DB2-BD59-A6C34878D82A}">
                    <a16:rowId xmlns:a16="http://schemas.microsoft.com/office/drawing/2014/main" xmlns="" val="3931884975"/>
                  </a:ext>
                </a:extLst>
              </a:tr>
              <a:tr h="370840">
                <a:tc>
                  <a:txBody>
                    <a:bodyPr/>
                    <a:lstStyle/>
                    <a:p>
                      <a:r>
                        <a:rPr lang="en-US" dirty="0"/>
                        <a:t>VL tests</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xmlns="" val="3138271149"/>
                  </a:ext>
                </a:extLst>
              </a:tr>
              <a:tr h="370840">
                <a:tc>
                  <a:txBody>
                    <a:bodyPr/>
                    <a:lstStyle/>
                    <a:p>
                      <a:r>
                        <a:rPr lang="en-US" dirty="0"/>
                        <a:t>Blood chemistries</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r>
                        <a:rPr lang="en-US" dirty="0"/>
                        <a:t>1</a:t>
                      </a:r>
                    </a:p>
                  </a:txBody>
                  <a:tcPr/>
                </a:tc>
                <a:extLst>
                  <a:ext uri="{0D108BD9-81ED-4DB2-BD59-A6C34878D82A}">
                    <a16:rowId xmlns:a16="http://schemas.microsoft.com/office/drawing/2014/main" xmlns="" val="2383140783"/>
                  </a:ext>
                </a:extLst>
              </a:tr>
              <a:tr h="370840">
                <a:tc>
                  <a:txBody>
                    <a:bodyPr/>
                    <a:lstStyle/>
                    <a:p>
                      <a:r>
                        <a:rPr lang="en-US" dirty="0"/>
                        <a:t>Medical consultations</a:t>
                      </a:r>
                    </a:p>
                  </a:txBody>
                  <a:tcPr/>
                </a:tc>
                <a:tc>
                  <a:txBody>
                    <a:bodyPr/>
                    <a:lstStyle/>
                    <a:p>
                      <a:pPr algn="ctr"/>
                      <a:r>
                        <a:rPr lang="en-US" dirty="0"/>
                        <a:t>4</a:t>
                      </a:r>
                    </a:p>
                  </a:txBody>
                  <a:tcPr/>
                </a:tc>
                <a:tc>
                  <a:txBody>
                    <a:bodyPr/>
                    <a:lstStyle/>
                    <a:p>
                      <a:pPr algn="ctr"/>
                      <a:r>
                        <a:rPr lang="en-US" dirty="0"/>
                        <a:t>1.16</a:t>
                      </a:r>
                    </a:p>
                  </a:txBody>
                  <a:tcPr/>
                </a:tc>
                <a:tc>
                  <a:txBody>
                    <a:bodyPr/>
                    <a:lstStyle/>
                    <a:p>
                      <a:pPr algn="ctr"/>
                      <a:r>
                        <a:rPr lang="en-US" dirty="0"/>
                        <a:t>3</a:t>
                      </a:r>
                    </a:p>
                  </a:txBody>
                  <a:tcPr/>
                </a:tc>
                <a:tc>
                  <a:txBody>
                    <a:bodyPr/>
                    <a:lstStyle/>
                    <a:p>
                      <a:r>
                        <a:rPr lang="en-US" dirty="0"/>
                        <a:t>6</a:t>
                      </a:r>
                    </a:p>
                    <a:p>
                      <a:r>
                        <a:rPr lang="en-US" dirty="0"/>
                        <a:t>1 EID</a:t>
                      </a:r>
                    </a:p>
                  </a:txBody>
                  <a:tcPr/>
                </a:tc>
                <a:extLst>
                  <a:ext uri="{0D108BD9-81ED-4DB2-BD59-A6C34878D82A}">
                    <a16:rowId xmlns:a16="http://schemas.microsoft.com/office/drawing/2014/main" xmlns="" val="2793342852"/>
                  </a:ext>
                </a:extLst>
              </a:tr>
              <a:tr h="370840">
                <a:tc>
                  <a:txBody>
                    <a:bodyPr/>
                    <a:lstStyle/>
                    <a:p>
                      <a:r>
                        <a:rPr lang="en-US" dirty="0"/>
                        <a:t>Delivery</a:t>
                      </a:r>
                      <a:r>
                        <a:rPr lang="en-US" baseline="0" dirty="0"/>
                        <a:t> &amp; adherence visits</a:t>
                      </a:r>
                      <a:endParaRPr lang="en-US" dirty="0"/>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2</a:t>
                      </a:r>
                    </a:p>
                  </a:txBody>
                  <a:tcPr/>
                </a:tc>
                <a:tc>
                  <a:txBody>
                    <a:bodyPr/>
                    <a:lstStyle/>
                    <a:p>
                      <a:endParaRPr lang="en-US" dirty="0"/>
                    </a:p>
                  </a:txBody>
                  <a:tcPr/>
                </a:tc>
                <a:extLst>
                  <a:ext uri="{0D108BD9-81ED-4DB2-BD59-A6C34878D82A}">
                    <a16:rowId xmlns:a16="http://schemas.microsoft.com/office/drawing/2014/main" xmlns="" val="2526570059"/>
                  </a:ext>
                </a:extLst>
              </a:tr>
            </a:tbl>
          </a:graphicData>
        </a:graphic>
      </p:graphicFrame>
      <p:graphicFrame>
        <p:nvGraphicFramePr>
          <p:cNvPr id="13" name="Content Placeholder 12"/>
          <p:cNvGraphicFramePr>
            <a:graphicFrameLocks noGrp="1"/>
          </p:cNvGraphicFramePr>
          <p:nvPr>
            <p:ph sz="half" idx="2"/>
            <p:extLst>
              <p:ext uri="{D42A27DB-BD31-4B8C-83A1-F6EECF244321}">
                <p14:modId xmlns:p14="http://schemas.microsoft.com/office/powerpoint/2010/main" val="2978469593"/>
              </p:ext>
            </p:extLst>
          </p:nvPr>
        </p:nvGraphicFramePr>
        <p:xfrm>
          <a:off x="336884" y="5676185"/>
          <a:ext cx="5181600" cy="74168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xmlns="" val="2847406990"/>
                    </a:ext>
                  </a:extLst>
                </a:gridCol>
                <a:gridCol w="1295400">
                  <a:extLst>
                    <a:ext uri="{9D8B030D-6E8A-4147-A177-3AD203B41FA5}">
                      <a16:colId xmlns:a16="http://schemas.microsoft.com/office/drawing/2014/main" xmlns="" val="1022368552"/>
                    </a:ext>
                  </a:extLst>
                </a:gridCol>
                <a:gridCol w="1295400">
                  <a:extLst>
                    <a:ext uri="{9D8B030D-6E8A-4147-A177-3AD203B41FA5}">
                      <a16:colId xmlns:a16="http://schemas.microsoft.com/office/drawing/2014/main" xmlns="" val="1693487516"/>
                    </a:ext>
                  </a:extLst>
                </a:gridCol>
                <a:gridCol w="1295400">
                  <a:extLst>
                    <a:ext uri="{9D8B030D-6E8A-4147-A177-3AD203B41FA5}">
                      <a16:colId xmlns:a16="http://schemas.microsoft.com/office/drawing/2014/main" xmlns="" val="1588398578"/>
                    </a:ext>
                  </a:extLst>
                </a:gridCol>
              </a:tblGrid>
              <a:tr h="370840">
                <a:tc>
                  <a:txBody>
                    <a:bodyPr/>
                    <a:lstStyle/>
                    <a:p>
                      <a:r>
                        <a:rPr lang="en-US" dirty="0"/>
                        <a:t>ARV</a:t>
                      </a:r>
                      <a:r>
                        <a:rPr lang="en-US" baseline="0" dirty="0"/>
                        <a:t> cost </a:t>
                      </a:r>
                      <a:endParaRPr lang="en-US" dirty="0"/>
                    </a:p>
                  </a:txBody>
                  <a:tcPr/>
                </a:tc>
                <a:tc>
                  <a:txBody>
                    <a:bodyPr/>
                    <a:lstStyle/>
                    <a:p>
                      <a:pPr algn="ctr"/>
                      <a:r>
                        <a:rPr lang="en-US" dirty="0"/>
                        <a:t>2015</a:t>
                      </a:r>
                    </a:p>
                  </a:txBody>
                  <a:tcPr/>
                </a:tc>
                <a:tc>
                  <a:txBody>
                    <a:bodyPr/>
                    <a:lstStyle/>
                    <a:p>
                      <a:pPr algn="ctr"/>
                      <a:r>
                        <a:rPr lang="en-US" dirty="0"/>
                        <a:t>2020</a:t>
                      </a:r>
                    </a:p>
                  </a:txBody>
                  <a:tcPr/>
                </a:tc>
                <a:tc>
                  <a:txBody>
                    <a:bodyPr/>
                    <a:lstStyle/>
                    <a:p>
                      <a:pPr algn="ctr"/>
                      <a:r>
                        <a:rPr lang="en-US" dirty="0"/>
                        <a:t>2030</a:t>
                      </a:r>
                    </a:p>
                  </a:txBody>
                  <a:tcPr/>
                </a:tc>
                <a:extLst>
                  <a:ext uri="{0D108BD9-81ED-4DB2-BD59-A6C34878D82A}">
                    <a16:rowId xmlns:a16="http://schemas.microsoft.com/office/drawing/2014/main" xmlns="" val="1327653493"/>
                  </a:ext>
                </a:extLst>
              </a:tr>
              <a:tr h="370840">
                <a:tc>
                  <a:txBody>
                    <a:bodyPr/>
                    <a:lstStyle/>
                    <a:p>
                      <a:r>
                        <a:rPr lang="en-US" dirty="0"/>
                        <a:t>SSA</a:t>
                      </a:r>
                    </a:p>
                  </a:txBody>
                  <a:tcPr/>
                </a:tc>
                <a:tc>
                  <a:txBody>
                    <a:bodyPr/>
                    <a:lstStyle/>
                    <a:p>
                      <a:pPr algn="ctr"/>
                      <a:r>
                        <a:rPr lang="en-US" dirty="0"/>
                        <a:t>$145</a:t>
                      </a:r>
                    </a:p>
                  </a:txBody>
                  <a:tcPr/>
                </a:tc>
                <a:tc>
                  <a:txBody>
                    <a:bodyPr/>
                    <a:lstStyle/>
                    <a:p>
                      <a:pPr algn="ctr"/>
                      <a:r>
                        <a:rPr lang="en-US" dirty="0"/>
                        <a:t>$116</a:t>
                      </a:r>
                    </a:p>
                  </a:txBody>
                  <a:tcPr/>
                </a:tc>
                <a:tc>
                  <a:txBody>
                    <a:bodyPr/>
                    <a:lstStyle/>
                    <a:p>
                      <a:pPr algn="ctr"/>
                      <a:r>
                        <a:rPr lang="en-US" dirty="0"/>
                        <a:t>$104</a:t>
                      </a:r>
                    </a:p>
                  </a:txBody>
                  <a:tcPr/>
                </a:tc>
                <a:extLst>
                  <a:ext uri="{0D108BD9-81ED-4DB2-BD59-A6C34878D82A}">
                    <a16:rowId xmlns:a16="http://schemas.microsoft.com/office/drawing/2014/main" xmlns="" val="3797520970"/>
                  </a:ext>
                </a:extLst>
              </a:tr>
            </a:tbl>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t>27</a:t>
            </a:fld>
            <a:endParaRPr lang="en-US" dirty="0"/>
          </a:p>
        </p:txBody>
      </p:sp>
      <p:sp>
        <p:nvSpPr>
          <p:cNvPr id="11" name="TextBox 10"/>
          <p:cNvSpPr txBox="1"/>
          <p:nvPr/>
        </p:nvSpPr>
        <p:spPr>
          <a:xfrm>
            <a:off x="336884" y="1825625"/>
            <a:ext cx="5634790" cy="461665"/>
          </a:xfrm>
          <a:prstGeom prst="rect">
            <a:avLst/>
          </a:prstGeom>
          <a:noFill/>
        </p:spPr>
        <p:txBody>
          <a:bodyPr wrap="square" rtlCol="0">
            <a:spAutoFit/>
          </a:bodyPr>
          <a:lstStyle/>
          <a:p>
            <a:r>
              <a:rPr lang="en-US" sz="2400" dirty="0"/>
              <a:t>Visits and Tests</a:t>
            </a:r>
          </a:p>
        </p:txBody>
      </p:sp>
      <p:sp>
        <p:nvSpPr>
          <p:cNvPr id="12" name="TextBox 11"/>
          <p:cNvSpPr txBox="1"/>
          <p:nvPr/>
        </p:nvSpPr>
        <p:spPr>
          <a:xfrm>
            <a:off x="336884" y="5214520"/>
            <a:ext cx="5634790" cy="461665"/>
          </a:xfrm>
          <a:prstGeom prst="rect">
            <a:avLst/>
          </a:prstGeom>
          <a:noFill/>
        </p:spPr>
        <p:txBody>
          <a:bodyPr wrap="square" rtlCol="0">
            <a:spAutoFit/>
          </a:bodyPr>
          <a:lstStyle/>
          <a:p>
            <a:r>
              <a:rPr lang="en-US" sz="2400" dirty="0"/>
              <a:t>ARV costs: SSA</a:t>
            </a:r>
          </a:p>
        </p:txBody>
      </p:sp>
      <p:graphicFrame>
        <p:nvGraphicFramePr>
          <p:cNvPr id="16" name="Chart 15"/>
          <p:cNvGraphicFramePr/>
          <p:nvPr>
            <p:extLst>
              <p:ext uri="{D42A27DB-BD31-4B8C-83A1-F6EECF244321}">
                <p14:modId xmlns:p14="http://schemas.microsoft.com/office/powerpoint/2010/main" val="1366324368"/>
              </p:ext>
            </p:extLst>
          </p:nvPr>
        </p:nvGraphicFramePr>
        <p:xfrm>
          <a:off x="6256421" y="1985211"/>
          <a:ext cx="5768474" cy="42101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1476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Critical Enablers and Development Synergies</a:t>
            </a:r>
          </a:p>
        </p:txBody>
      </p:sp>
      <p:graphicFrame>
        <p:nvGraphicFramePr>
          <p:cNvPr id="8" name="Content Placeholder 7"/>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48F63A3B-78C7-47BE-AE5E-E10140E04643}" type="slidenum">
              <a:rPr lang="en-US" smtClean="0"/>
              <a:t>28</a:t>
            </a:fld>
            <a:endParaRPr lang="en-US" dirty="0"/>
          </a:p>
        </p:txBody>
      </p:sp>
      <p:sp>
        <p:nvSpPr>
          <p:cNvPr id="10" name="TextBox 9"/>
          <p:cNvSpPr txBox="1"/>
          <p:nvPr/>
        </p:nvSpPr>
        <p:spPr>
          <a:xfrm>
            <a:off x="122829" y="1856095"/>
            <a:ext cx="3220872" cy="2308324"/>
          </a:xfrm>
          <a:prstGeom prst="rect">
            <a:avLst/>
          </a:prstGeom>
          <a:solidFill>
            <a:schemeClr val="accent6">
              <a:lumMod val="40000"/>
              <a:lumOff val="60000"/>
            </a:schemeClr>
          </a:solidFill>
        </p:spPr>
        <p:txBody>
          <a:bodyPr wrap="square" rtlCol="0">
            <a:spAutoFit/>
          </a:bodyPr>
          <a:lstStyle/>
          <a:p>
            <a:pPr marL="742950" lvl="1" indent="-285750">
              <a:buFont typeface="Arial" panose="020B0604020202020204" pitchFamily="34" charset="0"/>
              <a:buChar char="•"/>
            </a:pPr>
            <a:r>
              <a:rPr lang="en-US" dirty="0"/>
              <a:t>HTC</a:t>
            </a:r>
          </a:p>
          <a:p>
            <a:pPr marL="742950" lvl="1" indent="-285750">
              <a:buFont typeface="Arial" panose="020B0604020202020204" pitchFamily="34" charset="0"/>
              <a:buChar char="•"/>
            </a:pPr>
            <a:r>
              <a:rPr lang="en-US" dirty="0"/>
              <a:t>Mass media</a:t>
            </a:r>
          </a:p>
          <a:p>
            <a:pPr marL="742950" lvl="1" indent="-285750">
              <a:buFont typeface="Arial" panose="020B0604020202020204" pitchFamily="34" charset="0"/>
              <a:buChar char="•"/>
            </a:pPr>
            <a:r>
              <a:rPr lang="en-US" dirty="0"/>
              <a:t>Community mobilization</a:t>
            </a:r>
          </a:p>
          <a:p>
            <a:pPr marL="742950" lvl="1" indent="-285750">
              <a:buFont typeface="Arial" panose="020B0604020202020204" pitchFamily="34" charset="0"/>
              <a:buChar char="•"/>
            </a:pPr>
            <a:r>
              <a:rPr lang="en-US" dirty="0"/>
              <a:t>School-based programs</a:t>
            </a:r>
          </a:p>
          <a:p>
            <a:pPr marL="742950" lvl="1" indent="-285750">
              <a:buFont typeface="Arial" panose="020B0604020202020204" pitchFamily="34" charset="0"/>
              <a:buChar char="•"/>
            </a:pPr>
            <a:r>
              <a:rPr lang="en-US" dirty="0"/>
              <a:t>Outreach to youth out-of-school</a:t>
            </a:r>
          </a:p>
          <a:p>
            <a:pPr marL="742950" lvl="1" indent="-285750">
              <a:buFont typeface="Arial" panose="020B0604020202020204" pitchFamily="34" charset="0"/>
              <a:buChar char="•"/>
            </a:pPr>
            <a:r>
              <a:rPr lang="en-US" dirty="0"/>
              <a:t>Workplace prevention</a:t>
            </a:r>
          </a:p>
          <a:p>
            <a:endParaRPr lang="en-US" dirty="0"/>
          </a:p>
        </p:txBody>
      </p:sp>
      <p:sp>
        <p:nvSpPr>
          <p:cNvPr id="11" name="TextBox 10"/>
          <p:cNvSpPr txBox="1"/>
          <p:nvPr/>
        </p:nvSpPr>
        <p:spPr>
          <a:xfrm>
            <a:off x="122830" y="4299045"/>
            <a:ext cx="3575714" cy="1477328"/>
          </a:xfrm>
          <a:prstGeom prst="rect">
            <a:avLst/>
          </a:prstGeom>
          <a:solidFill>
            <a:schemeClr val="accent4">
              <a:lumMod val="40000"/>
              <a:lumOff val="60000"/>
            </a:schemeClr>
          </a:solidFill>
        </p:spPr>
        <p:txBody>
          <a:bodyPr wrap="square" rtlCol="0">
            <a:spAutoFit/>
          </a:bodyPr>
          <a:lstStyle/>
          <a:p>
            <a:pPr marL="742950" lvl="1" indent="-285750">
              <a:buFont typeface="Arial" panose="020B0604020202020204" pitchFamily="34" charset="0"/>
              <a:buChar char="•"/>
            </a:pPr>
            <a:r>
              <a:rPr lang="en-US" dirty="0"/>
              <a:t>Social protection</a:t>
            </a:r>
          </a:p>
          <a:p>
            <a:pPr marL="742950" lvl="1" indent="-285750">
              <a:buFont typeface="Arial" panose="020B0604020202020204" pitchFamily="34" charset="0"/>
              <a:buChar char="•"/>
            </a:pPr>
            <a:r>
              <a:rPr lang="en-US" dirty="0"/>
              <a:t>Prevention of gender-based violence</a:t>
            </a:r>
          </a:p>
          <a:p>
            <a:pPr marL="742950" lvl="1" indent="-285750">
              <a:buFont typeface="Arial" panose="020B0604020202020204" pitchFamily="34" charset="0"/>
              <a:buChar char="•"/>
            </a:pPr>
            <a:r>
              <a:rPr lang="en-US" dirty="0"/>
              <a:t>Health services</a:t>
            </a:r>
          </a:p>
          <a:p>
            <a:pPr marL="742950" lvl="1" indent="-285750">
              <a:buFont typeface="Arial" panose="020B0604020202020204" pitchFamily="34" charset="0"/>
              <a:buChar char="•"/>
            </a:pPr>
            <a:r>
              <a:rPr lang="en-US" dirty="0"/>
              <a:t>Human rights</a:t>
            </a:r>
          </a:p>
        </p:txBody>
      </p:sp>
      <p:sp>
        <p:nvSpPr>
          <p:cNvPr id="12" name="TextBox 11"/>
          <p:cNvSpPr txBox="1"/>
          <p:nvPr/>
        </p:nvSpPr>
        <p:spPr>
          <a:xfrm>
            <a:off x="8789158" y="2033516"/>
            <a:ext cx="2906973" cy="1754326"/>
          </a:xfrm>
          <a:prstGeom prst="rect">
            <a:avLst/>
          </a:prstGeom>
          <a:solidFill>
            <a:schemeClr val="accent2">
              <a:lumMod val="40000"/>
              <a:lumOff val="60000"/>
            </a:schemeClr>
          </a:solidFill>
        </p:spPr>
        <p:txBody>
          <a:bodyPr wrap="square" rtlCol="0">
            <a:spAutoFit/>
          </a:bodyPr>
          <a:lstStyle/>
          <a:p>
            <a:pPr marL="285750" lvl="1" indent="-285750">
              <a:buFont typeface="Arial" panose="020B0604020202020204" pitchFamily="34" charset="0"/>
              <a:buChar char="•"/>
            </a:pPr>
            <a:r>
              <a:rPr lang="en-US" dirty="0"/>
              <a:t>Communications</a:t>
            </a:r>
          </a:p>
          <a:p>
            <a:pPr marL="285750" lvl="1" indent="-285750">
              <a:buFont typeface="Arial" panose="020B0604020202020204" pitchFamily="34" charset="0"/>
              <a:buChar char="•"/>
            </a:pPr>
            <a:r>
              <a:rPr lang="en-US" dirty="0"/>
              <a:t>Management</a:t>
            </a:r>
          </a:p>
          <a:p>
            <a:pPr marL="285750" lvl="1" indent="-285750">
              <a:buFont typeface="Arial" panose="020B0604020202020204" pitchFamily="34" charset="0"/>
              <a:buChar char="•"/>
            </a:pPr>
            <a:r>
              <a:rPr lang="en-US" dirty="0"/>
              <a:t>Procurement</a:t>
            </a:r>
          </a:p>
          <a:p>
            <a:pPr marL="285750" lvl="1" indent="-285750">
              <a:buFont typeface="Arial" panose="020B0604020202020204" pitchFamily="34" charset="0"/>
              <a:buChar char="•"/>
            </a:pPr>
            <a:r>
              <a:rPr lang="en-US" dirty="0"/>
              <a:t>Distribution</a:t>
            </a:r>
          </a:p>
          <a:p>
            <a:pPr marL="285750" lvl="1" indent="-285750">
              <a:buFont typeface="Arial" panose="020B0604020202020204" pitchFamily="34" charset="0"/>
              <a:buChar char="•"/>
            </a:pPr>
            <a:r>
              <a:rPr lang="en-US" dirty="0"/>
              <a:t>Research</a:t>
            </a:r>
          </a:p>
          <a:p>
            <a:pPr marL="285750" lvl="1" indent="-285750">
              <a:buFont typeface="Arial" panose="020B0604020202020204" pitchFamily="34" charset="0"/>
              <a:buChar char="•"/>
            </a:pPr>
            <a:r>
              <a:rPr lang="en-US" dirty="0"/>
              <a:t>M&amp;E</a:t>
            </a:r>
          </a:p>
        </p:txBody>
      </p:sp>
      <p:sp>
        <p:nvSpPr>
          <p:cNvPr id="13" name="TextBox 12"/>
          <p:cNvSpPr txBox="1"/>
          <p:nvPr/>
        </p:nvSpPr>
        <p:spPr>
          <a:xfrm>
            <a:off x="8352430" y="4164419"/>
            <a:ext cx="2688609" cy="1200329"/>
          </a:xfrm>
          <a:prstGeom prst="rect">
            <a:avLst/>
          </a:prstGeom>
          <a:noFill/>
        </p:spPr>
        <p:txBody>
          <a:bodyPr wrap="square" rtlCol="0">
            <a:spAutoFit/>
          </a:bodyPr>
          <a:lstStyle/>
          <a:p>
            <a:pPr marL="742950" lvl="1" indent="-285750">
              <a:buFont typeface="Arial" panose="020B0604020202020204" pitchFamily="34" charset="0"/>
              <a:buChar char="•"/>
            </a:pPr>
            <a:r>
              <a:rPr lang="en-US" dirty="0"/>
              <a:t>Poverty reduction</a:t>
            </a:r>
          </a:p>
          <a:p>
            <a:pPr marL="742950" lvl="1" indent="-285750">
              <a:buFont typeface="Arial" panose="020B0604020202020204" pitchFamily="34" charset="0"/>
              <a:buChar char="•"/>
            </a:pPr>
            <a:r>
              <a:rPr lang="en-US" dirty="0"/>
              <a:t>Legal reform</a:t>
            </a:r>
          </a:p>
          <a:p>
            <a:pPr marL="742950" lvl="1" indent="-285750">
              <a:buFont typeface="Arial" panose="020B0604020202020204" pitchFamily="34" charset="0"/>
              <a:buChar char="•"/>
            </a:pPr>
            <a:r>
              <a:rPr lang="en-US" dirty="0"/>
              <a:t>Gender equality</a:t>
            </a:r>
          </a:p>
          <a:p>
            <a:endParaRPr lang="en-US" dirty="0"/>
          </a:p>
        </p:txBody>
      </p:sp>
    </p:spTree>
    <p:extLst>
      <p:ext uri="{BB962C8B-B14F-4D97-AF65-F5344CB8AC3E}">
        <p14:creationId xmlns:p14="http://schemas.microsoft.com/office/powerpoint/2010/main" val="404031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Support</a:t>
            </a:r>
          </a:p>
        </p:txBody>
      </p:sp>
      <p:sp>
        <p:nvSpPr>
          <p:cNvPr id="3" name="Content Placeholder 2"/>
          <p:cNvSpPr>
            <a:spLocks noGrp="1"/>
          </p:cNvSpPr>
          <p:nvPr>
            <p:ph sz="half" idx="1"/>
          </p:nvPr>
        </p:nvSpPr>
        <p:spPr/>
        <p:txBody>
          <a:bodyPr>
            <a:normAutofit lnSpcReduction="10000"/>
          </a:bodyPr>
          <a:lstStyle/>
          <a:p>
            <a:r>
              <a:rPr lang="en-US" dirty="0"/>
              <a:t>Program enablers</a:t>
            </a:r>
          </a:p>
          <a:p>
            <a:pPr lvl="1"/>
            <a:r>
              <a:rPr lang="en-US" dirty="0"/>
              <a:t>Management, HR, procurement, research, communications, community awareness</a:t>
            </a:r>
          </a:p>
          <a:p>
            <a:r>
              <a:rPr lang="en-US" dirty="0"/>
              <a:t>Social enablers</a:t>
            </a:r>
          </a:p>
          <a:p>
            <a:pPr lvl="1"/>
            <a:r>
              <a:rPr lang="en-US" dirty="0"/>
              <a:t>Community mobilization, policy, advocacy, legal reforms, stigma reduction, local action</a:t>
            </a:r>
          </a:p>
          <a:p>
            <a:r>
              <a:rPr lang="en-US" dirty="0"/>
              <a:t>Synergies</a:t>
            </a:r>
          </a:p>
          <a:p>
            <a:pPr lvl="1"/>
            <a:r>
              <a:rPr lang="en-US" dirty="0"/>
              <a:t>Education, social protection, health systems, workplace, poverty reduction</a:t>
            </a:r>
          </a:p>
          <a:p>
            <a:pPr marL="457200" lvl="1" indent="0">
              <a:buNone/>
            </a:pPr>
            <a:endParaRPr lang="en-US" dirty="0"/>
          </a:p>
        </p:txBody>
      </p:sp>
      <p:graphicFrame>
        <p:nvGraphicFramePr>
          <p:cNvPr id="8" name="Content Placeholder 7"/>
          <p:cNvGraphicFramePr>
            <a:graphicFrameLocks noGrp="1"/>
          </p:cNvGraphicFramePr>
          <p:nvPr>
            <p:ph sz="half" idx="2"/>
            <p:extLst/>
          </p:nvPr>
        </p:nvGraphicFramePr>
        <p:xfrm>
          <a:off x="6172200" y="532262"/>
          <a:ext cx="5181600" cy="4763069"/>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48F63A3B-78C7-47BE-AE5E-E10140E04643}" type="slidenum">
              <a:rPr lang="en-US" smtClean="0"/>
              <a:t>29</a:t>
            </a:fld>
            <a:endParaRPr lang="en-US" dirty="0"/>
          </a:p>
        </p:txBody>
      </p:sp>
      <p:sp>
        <p:nvSpPr>
          <p:cNvPr id="9" name="TextBox 8"/>
          <p:cNvSpPr txBox="1"/>
          <p:nvPr/>
        </p:nvSpPr>
        <p:spPr>
          <a:xfrm>
            <a:off x="6933063" y="5431809"/>
            <a:ext cx="3930555" cy="369332"/>
          </a:xfrm>
          <a:prstGeom prst="rect">
            <a:avLst/>
          </a:prstGeom>
          <a:noFill/>
        </p:spPr>
        <p:txBody>
          <a:bodyPr wrap="square" rtlCol="0">
            <a:spAutoFit/>
          </a:bodyPr>
          <a:lstStyle/>
          <a:p>
            <a:r>
              <a:rPr lang="en-US" dirty="0"/>
              <a:t>Source: Analysis of NASA data</a:t>
            </a:r>
          </a:p>
        </p:txBody>
      </p:sp>
    </p:spTree>
    <p:extLst>
      <p:ext uri="{BB962C8B-B14F-4D97-AF65-F5344CB8AC3E}">
        <p14:creationId xmlns:p14="http://schemas.microsoft.com/office/powerpoint/2010/main" val="316506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Goals Model Applications</a:t>
            </a:r>
          </a:p>
        </p:txBody>
      </p:sp>
      <p:sp>
        <p:nvSpPr>
          <p:cNvPr id="4" name="Slide Number Placeholder 3"/>
          <p:cNvSpPr>
            <a:spLocks noGrp="1"/>
          </p:cNvSpPr>
          <p:nvPr>
            <p:ph type="sldNum" sz="quarter" idx="12"/>
          </p:nvPr>
        </p:nvSpPr>
        <p:spPr/>
        <p:txBody>
          <a:bodyPr/>
          <a:lstStyle/>
          <a:p>
            <a:fld id="{48F63A3B-78C7-47BE-AE5E-E10140E04643}" type="slidenum">
              <a:rPr lang="en-US" smtClean="0"/>
              <a:t>3</a:t>
            </a:fld>
            <a:endParaRPr lang="en-US" dirty="0"/>
          </a:p>
        </p:txBody>
      </p:sp>
      <p:sp>
        <p:nvSpPr>
          <p:cNvPr id="6" name="Freeform 4"/>
          <p:cNvSpPr>
            <a:spLocks/>
          </p:cNvSpPr>
          <p:nvPr>
            <p:custDataLst>
              <p:tags r:id="rId1"/>
            </p:custDataLst>
          </p:nvPr>
        </p:nvSpPr>
        <p:spPr bwMode="auto">
          <a:xfrm>
            <a:off x="2321705" y="6458686"/>
            <a:ext cx="32084" cy="57150"/>
          </a:xfrm>
          <a:custGeom>
            <a:avLst/>
            <a:gdLst>
              <a:gd name="T0" fmla="*/ 0 w 73"/>
              <a:gd name="T1" fmla="*/ 0 h 20"/>
              <a:gd name="T2" fmla="*/ 1 w 73"/>
              <a:gd name="T3" fmla="*/ 5 h 20"/>
              <a:gd name="T4" fmla="*/ 4 w 73"/>
              <a:gd name="T5" fmla="*/ 10 h 20"/>
              <a:gd name="T6" fmla="*/ 8 w 73"/>
              <a:gd name="T7" fmla="*/ 14 h 20"/>
              <a:gd name="T8" fmla="*/ 13 w 73"/>
              <a:gd name="T9" fmla="*/ 20 h 20"/>
              <a:gd name="T10" fmla="*/ 16 w 73"/>
              <a:gd name="T11" fmla="*/ 17 h 20"/>
              <a:gd name="T12" fmla="*/ 19 w 73"/>
              <a:gd name="T13" fmla="*/ 13 h 20"/>
              <a:gd name="T14" fmla="*/ 23 w 73"/>
              <a:gd name="T15" fmla="*/ 11 h 20"/>
              <a:gd name="T16" fmla="*/ 27 w 73"/>
              <a:gd name="T17" fmla="*/ 10 h 20"/>
              <a:gd name="T18" fmla="*/ 36 w 73"/>
              <a:gd name="T19" fmla="*/ 8 h 20"/>
              <a:gd name="T20" fmla="*/ 46 w 73"/>
              <a:gd name="T21" fmla="*/ 7 h 20"/>
              <a:gd name="T22" fmla="*/ 54 w 73"/>
              <a:gd name="T23" fmla="*/ 7 h 20"/>
              <a:gd name="T24" fmla="*/ 63 w 73"/>
              <a:gd name="T25" fmla="*/ 6 h 20"/>
              <a:gd name="T26" fmla="*/ 66 w 73"/>
              <a:gd name="T27" fmla="*/ 5 h 20"/>
              <a:gd name="T28" fmla="*/ 69 w 73"/>
              <a:gd name="T29" fmla="*/ 4 h 20"/>
              <a:gd name="T30" fmla="*/ 71 w 73"/>
              <a:gd name="T31" fmla="*/ 2 h 20"/>
              <a:gd name="T32" fmla="*/ 73 w 73"/>
              <a:gd name="T33" fmla="*/ 0 h 20"/>
              <a:gd name="T34" fmla="*/ 0 w 73"/>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7" name="Freeform 6"/>
          <p:cNvSpPr>
            <a:spLocks/>
          </p:cNvSpPr>
          <p:nvPr>
            <p:custDataLst>
              <p:tags r:id="rId2"/>
            </p:custDataLst>
          </p:nvPr>
        </p:nvSpPr>
        <p:spPr bwMode="auto">
          <a:xfrm>
            <a:off x="992509" y="3175736"/>
            <a:ext cx="1329196" cy="769938"/>
          </a:xfrm>
          <a:custGeom>
            <a:avLst/>
            <a:gdLst>
              <a:gd name="T0" fmla="*/ 2928 w 3175"/>
              <a:gd name="T1" fmla="*/ 353 h 1472"/>
              <a:gd name="T2" fmla="*/ 2896 w 3175"/>
              <a:gd name="T3" fmla="*/ 440 h 1472"/>
              <a:gd name="T4" fmla="*/ 2843 w 3175"/>
              <a:gd name="T5" fmla="*/ 462 h 1472"/>
              <a:gd name="T6" fmla="*/ 2667 w 3175"/>
              <a:gd name="T7" fmla="*/ 566 h 1472"/>
              <a:gd name="T8" fmla="*/ 2595 w 3175"/>
              <a:gd name="T9" fmla="*/ 585 h 1472"/>
              <a:gd name="T10" fmla="*/ 2570 w 3175"/>
              <a:gd name="T11" fmla="*/ 677 h 1472"/>
              <a:gd name="T12" fmla="*/ 2514 w 3175"/>
              <a:gd name="T13" fmla="*/ 621 h 1472"/>
              <a:gd name="T14" fmla="*/ 2499 w 3175"/>
              <a:gd name="T15" fmla="*/ 690 h 1472"/>
              <a:gd name="T16" fmla="*/ 2465 w 3175"/>
              <a:gd name="T17" fmla="*/ 744 h 1472"/>
              <a:gd name="T18" fmla="*/ 2471 w 3175"/>
              <a:gd name="T19" fmla="*/ 823 h 1472"/>
              <a:gd name="T20" fmla="*/ 2332 w 3175"/>
              <a:gd name="T21" fmla="*/ 928 h 1472"/>
              <a:gd name="T22" fmla="*/ 2165 w 3175"/>
              <a:gd name="T23" fmla="*/ 1045 h 1472"/>
              <a:gd name="T24" fmla="*/ 2112 w 3175"/>
              <a:gd name="T25" fmla="*/ 1195 h 1472"/>
              <a:gd name="T26" fmla="*/ 2103 w 3175"/>
              <a:gd name="T27" fmla="*/ 1457 h 1472"/>
              <a:gd name="T28" fmla="*/ 2026 w 3175"/>
              <a:gd name="T29" fmla="*/ 1414 h 1472"/>
              <a:gd name="T30" fmla="*/ 1993 w 3175"/>
              <a:gd name="T31" fmla="*/ 1326 h 1472"/>
              <a:gd name="T32" fmla="*/ 1959 w 3175"/>
              <a:gd name="T33" fmla="*/ 1184 h 1472"/>
              <a:gd name="T34" fmla="*/ 1832 w 3175"/>
              <a:gd name="T35" fmla="*/ 1168 h 1472"/>
              <a:gd name="T36" fmla="*/ 1653 w 3175"/>
              <a:gd name="T37" fmla="*/ 1143 h 1472"/>
              <a:gd name="T38" fmla="*/ 1616 w 3175"/>
              <a:gd name="T39" fmla="*/ 1186 h 1472"/>
              <a:gd name="T40" fmla="*/ 1548 w 3175"/>
              <a:gd name="T41" fmla="*/ 1238 h 1472"/>
              <a:gd name="T42" fmla="*/ 1436 w 3175"/>
              <a:gd name="T43" fmla="*/ 1192 h 1472"/>
              <a:gd name="T44" fmla="*/ 1231 w 3175"/>
              <a:gd name="T45" fmla="*/ 1272 h 1472"/>
              <a:gd name="T46" fmla="*/ 1160 w 3175"/>
              <a:gd name="T47" fmla="*/ 1392 h 1472"/>
              <a:gd name="T48" fmla="*/ 1080 w 3175"/>
              <a:gd name="T49" fmla="*/ 1382 h 1472"/>
              <a:gd name="T50" fmla="*/ 1037 w 3175"/>
              <a:gd name="T51" fmla="*/ 1227 h 1472"/>
              <a:gd name="T52" fmla="*/ 940 w 3175"/>
              <a:gd name="T53" fmla="*/ 1190 h 1472"/>
              <a:gd name="T54" fmla="*/ 867 w 3175"/>
              <a:gd name="T55" fmla="*/ 1219 h 1472"/>
              <a:gd name="T56" fmla="*/ 782 w 3175"/>
              <a:gd name="T57" fmla="*/ 1087 h 1472"/>
              <a:gd name="T58" fmla="*/ 670 w 3175"/>
              <a:gd name="T59" fmla="*/ 1065 h 1472"/>
              <a:gd name="T60" fmla="*/ 462 w 3175"/>
              <a:gd name="T61" fmla="*/ 1065 h 1472"/>
              <a:gd name="T62" fmla="*/ 220 w 3175"/>
              <a:gd name="T63" fmla="*/ 1016 h 1472"/>
              <a:gd name="T64" fmla="*/ 88 w 3175"/>
              <a:gd name="T65" fmla="*/ 920 h 1472"/>
              <a:gd name="T66" fmla="*/ 39 w 3175"/>
              <a:gd name="T67" fmla="*/ 848 h 1472"/>
              <a:gd name="T68" fmla="*/ 29 w 3175"/>
              <a:gd name="T69" fmla="*/ 662 h 1472"/>
              <a:gd name="T70" fmla="*/ 0 w 3175"/>
              <a:gd name="T71" fmla="*/ 604 h 1472"/>
              <a:gd name="T72" fmla="*/ 141 w 3175"/>
              <a:gd name="T73" fmla="*/ 336 h 1472"/>
              <a:gd name="T74" fmla="*/ 247 w 3175"/>
              <a:gd name="T75" fmla="*/ 176 h 1472"/>
              <a:gd name="T76" fmla="*/ 355 w 3175"/>
              <a:gd name="T77" fmla="*/ 102 h 1472"/>
              <a:gd name="T78" fmla="*/ 376 w 3175"/>
              <a:gd name="T79" fmla="*/ 120 h 1472"/>
              <a:gd name="T80" fmla="*/ 1827 w 3175"/>
              <a:gd name="T81" fmla="*/ 0 h 1472"/>
              <a:gd name="T82" fmla="*/ 1926 w 3175"/>
              <a:gd name="T83" fmla="*/ 55 h 1472"/>
              <a:gd name="T84" fmla="*/ 2015 w 3175"/>
              <a:gd name="T85" fmla="*/ 69 h 1472"/>
              <a:gd name="T86" fmla="*/ 1929 w 3175"/>
              <a:gd name="T87" fmla="*/ 128 h 1472"/>
              <a:gd name="T88" fmla="*/ 1977 w 3175"/>
              <a:gd name="T89" fmla="*/ 166 h 1472"/>
              <a:gd name="T90" fmla="*/ 2094 w 3175"/>
              <a:gd name="T91" fmla="*/ 155 h 1472"/>
              <a:gd name="T92" fmla="*/ 2284 w 3175"/>
              <a:gd name="T93" fmla="*/ 193 h 1472"/>
              <a:gd name="T94" fmla="*/ 2217 w 3175"/>
              <a:gd name="T95" fmla="*/ 204 h 1472"/>
              <a:gd name="T96" fmla="*/ 2087 w 3175"/>
              <a:gd name="T97" fmla="*/ 264 h 1472"/>
              <a:gd name="T98" fmla="*/ 2021 w 3175"/>
              <a:gd name="T99" fmla="*/ 355 h 1472"/>
              <a:gd name="T100" fmla="*/ 2012 w 3175"/>
              <a:gd name="T101" fmla="*/ 451 h 1472"/>
              <a:gd name="T102" fmla="*/ 2076 w 3175"/>
              <a:gd name="T103" fmla="*/ 417 h 1472"/>
              <a:gd name="T104" fmla="*/ 2205 w 3175"/>
              <a:gd name="T105" fmla="*/ 252 h 1472"/>
              <a:gd name="T106" fmla="*/ 2267 w 3175"/>
              <a:gd name="T107" fmla="*/ 303 h 1472"/>
              <a:gd name="T108" fmla="*/ 2299 w 3175"/>
              <a:gd name="T109" fmla="*/ 394 h 1472"/>
              <a:gd name="T110" fmla="*/ 2206 w 3175"/>
              <a:gd name="T111" fmla="*/ 454 h 1472"/>
              <a:gd name="T112" fmla="*/ 2317 w 3175"/>
              <a:gd name="T113" fmla="*/ 457 h 1472"/>
              <a:gd name="T114" fmla="*/ 2570 w 3175"/>
              <a:gd name="T115" fmla="*/ 373 h 1472"/>
              <a:gd name="T116" fmla="*/ 2730 w 3175"/>
              <a:gd name="T117" fmla="*/ 252 h 1472"/>
              <a:gd name="T118" fmla="*/ 3016 w 3175"/>
              <a:gd name="T119" fmla="*/ 203 h 1472"/>
              <a:gd name="T120" fmla="*/ 3136 w 3175"/>
              <a:gd name="T121" fmla="*/ 118 h 1472"/>
              <a:gd name="T122" fmla="*/ 3149 w 3175"/>
              <a:gd name="T123" fmla="*/ 184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9" y="394"/>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solidFill>
            <a:srgbClr val="C0C0C0"/>
          </a:solidFill>
          <a:ln w="9525" cmpd="sng">
            <a:solidFill>
              <a:srgbClr val="FFFFFF"/>
            </a:solidFill>
            <a:prstDash val="solid"/>
            <a:round/>
            <a:headEnd/>
            <a:tailEnd/>
          </a:ln>
        </p:spPr>
        <p:txBody>
          <a:bodyPr/>
          <a:lstStyle/>
          <a:p>
            <a:endParaRPr lang="en-US"/>
          </a:p>
        </p:txBody>
      </p:sp>
      <p:sp>
        <p:nvSpPr>
          <p:cNvPr id="8" name="Freeform 7"/>
          <p:cNvSpPr>
            <a:spLocks/>
          </p:cNvSpPr>
          <p:nvPr>
            <p:custDataLst>
              <p:tags r:id="rId3"/>
            </p:custDataLst>
          </p:nvPr>
        </p:nvSpPr>
        <p:spPr bwMode="auto">
          <a:xfrm>
            <a:off x="1794610" y="4726724"/>
            <a:ext cx="326952" cy="590550"/>
          </a:xfrm>
          <a:custGeom>
            <a:avLst/>
            <a:gdLst>
              <a:gd name="T0" fmla="*/ 583 w 784"/>
              <a:gd name="T1" fmla="*/ 277 h 1128"/>
              <a:gd name="T2" fmla="*/ 549 w 784"/>
              <a:gd name="T3" fmla="*/ 295 h 1128"/>
              <a:gd name="T4" fmla="*/ 484 w 784"/>
              <a:gd name="T5" fmla="*/ 387 h 1128"/>
              <a:gd name="T6" fmla="*/ 465 w 784"/>
              <a:gd name="T7" fmla="*/ 457 h 1128"/>
              <a:gd name="T8" fmla="*/ 481 w 784"/>
              <a:gd name="T9" fmla="*/ 522 h 1128"/>
              <a:gd name="T10" fmla="*/ 530 w 784"/>
              <a:gd name="T11" fmla="*/ 591 h 1128"/>
              <a:gd name="T12" fmla="*/ 579 w 784"/>
              <a:gd name="T13" fmla="*/ 616 h 1128"/>
              <a:gd name="T14" fmla="*/ 625 w 784"/>
              <a:gd name="T15" fmla="*/ 600 h 1128"/>
              <a:gd name="T16" fmla="*/ 654 w 784"/>
              <a:gd name="T17" fmla="*/ 653 h 1128"/>
              <a:gd name="T18" fmla="*/ 672 w 784"/>
              <a:gd name="T19" fmla="*/ 683 h 1128"/>
              <a:gd name="T20" fmla="*/ 714 w 784"/>
              <a:gd name="T21" fmla="*/ 687 h 1128"/>
              <a:gd name="T22" fmla="*/ 749 w 784"/>
              <a:gd name="T23" fmla="*/ 712 h 1128"/>
              <a:gd name="T24" fmla="*/ 770 w 784"/>
              <a:gd name="T25" fmla="*/ 756 h 1128"/>
              <a:gd name="T26" fmla="*/ 761 w 784"/>
              <a:gd name="T27" fmla="*/ 790 h 1128"/>
              <a:gd name="T28" fmla="*/ 760 w 784"/>
              <a:gd name="T29" fmla="*/ 825 h 1128"/>
              <a:gd name="T30" fmla="*/ 772 w 784"/>
              <a:gd name="T31" fmla="*/ 882 h 1128"/>
              <a:gd name="T32" fmla="*/ 758 w 784"/>
              <a:gd name="T33" fmla="*/ 932 h 1128"/>
              <a:gd name="T34" fmla="*/ 770 w 784"/>
              <a:gd name="T35" fmla="*/ 994 h 1128"/>
              <a:gd name="T36" fmla="*/ 763 w 784"/>
              <a:gd name="T37" fmla="*/ 1054 h 1128"/>
              <a:gd name="T38" fmla="*/ 691 w 784"/>
              <a:gd name="T39" fmla="*/ 1122 h 1128"/>
              <a:gd name="T40" fmla="*/ 648 w 784"/>
              <a:gd name="T41" fmla="*/ 1103 h 1128"/>
              <a:gd name="T42" fmla="*/ 602 w 784"/>
              <a:gd name="T43" fmla="*/ 1056 h 1128"/>
              <a:gd name="T44" fmla="*/ 463 w 784"/>
              <a:gd name="T45" fmla="*/ 998 h 1128"/>
              <a:gd name="T46" fmla="*/ 425 w 784"/>
              <a:gd name="T47" fmla="*/ 967 h 1128"/>
              <a:gd name="T48" fmla="*/ 331 w 784"/>
              <a:gd name="T49" fmla="*/ 894 h 1128"/>
              <a:gd name="T50" fmla="*/ 318 w 784"/>
              <a:gd name="T51" fmla="*/ 867 h 1128"/>
              <a:gd name="T52" fmla="*/ 328 w 784"/>
              <a:gd name="T53" fmla="*/ 815 h 1128"/>
              <a:gd name="T54" fmla="*/ 290 w 784"/>
              <a:gd name="T55" fmla="*/ 778 h 1128"/>
              <a:gd name="T56" fmla="*/ 259 w 784"/>
              <a:gd name="T57" fmla="*/ 745 h 1128"/>
              <a:gd name="T58" fmla="*/ 243 w 784"/>
              <a:gd name="T59" fmla="*/ 689 h 1128"/>
              <a:gd name="T60" fmla="*/ 153 w 784"/>
              <a:gd name="T61" fmla="*/ 530 h 1128"/>
              <a:gd name="T62" fmla="*/ 120 w 784"/>
              <a:gd name="T63" fmla="*/ 487 h 1128"/>
              <a:gd name="T64" fmla="*/ 90 w 784"/>
              <a:gd name="T65" fmla="*/ 432 h 1128"/>
              <a:gd name="T66" fmla="*/ 22 w 784"/>
              <a:gd name="T67" fmla="*/ 397 h 1128"/>
              <a:gd name="T68" fmla="*/ 0 w 784"/>
              <a:gd name="T69" fmla="*/ 363 h 1128"/>
              <a:gd name="T70" fmla="*/ 13 w 784"/>
              <a:gd name="T71" fmla="*/ 276 h 1128"/>
              <a:gd name="T72" fmla="*/ 28 w 784"/>
              <a:gd name="T73" fmla="*/ 246 h 1128"/>
              <a:gd name="T74" fmla="*/ 72 w 784"/>
              <a:gd name="T75" fmla="*/ 222 h 1128"/>
              <a:gd name="T76" fmla="*/ 95 w 784"/>
              <a:gd name="T77" fmla="*/ 272 h 1128"/>
              <a:gd name="T78" fmla="*/ 158 w 784"/>
              <a:gd name="T79" fmla="*/ 307 h 1128"/>
              <a:gd name="T80" fmla="*/ 184 w 784"/>
              <a:gd name="T81" fmla="*/ 271 h 1128"/>
              <a:gd name="T82" fmla="*/ 201 w 784"/>
              <a:gd name="T83" fmla="*/ 225 h 1128"/>
              <a:gd name="T84" fmla="*/ 270 w 784"/>
              <a:gd name="T85" fmla="*/ 170 h 1128"/>
              <a:gd name="T86" fmla="*/ 344 w 784"/>
              <a:gd name="T87" fmla="*/ 120 h 1128"/>
              <a:gd name="T88" fmla="*/ 357 w 784"/>
              <a:gd name="T89" fmla="*/ 70 h 1128"/>
              <a:gd name="T90" fmla="*/ 347 w 784"/>
              <a:gd name="T91" fmla="*/ 5 h 1128"/>
              <a:gd name="T92" fmla="*/ 422 w 784"/>
              <a:gd name="T93" fmla="*/ 53 h 1128"/>
              <a:gd name="T94" fmla="*/ 467 w 784"/>
              <a:gd name="T95" fmla="*/ 107 h 1128"/>
              <a:gd name="T96" fmla="*/ 506 w 784"/>
              <a:gd name="T97" fmla="*/ 154 h 1128"/>
              <a:gd name="T98" fmla="*/ 561 w 784"/>
              <a:gd name="T99" fmla="*/ 157 h 1128"/>
              <a:gd name="T100" fmla="*/ 617 w 784"/>
              <a:gd name="T101" fmla="*/ 149 h 1128"/>
              <a:gd name="T102" fmla="*/ 640 w 784"/>
              <a:gd name="T103" fmla="*/ 156 h 1128"/>
              <a:gd name="T104" fmla="*/ 654 w 784"/>
              <a:gd name="T105" fmla="*/ 193 h 1128"/>
              <a:gd name="T106" fmla="*/ 627 w 784"/>
              <a:gd name="T107" fmla="*/ 210 h 1128"/>
              <a:gd name="T108" fmla="*/ 627 w 784"/>
              <a:gd name="T109" fmla="*/ 24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Freeform 8"/>
          <p:cNvSpPr>
            <a:spLocks/>
          </p:cNvSpPr>
          <p:nvPr>
            <p:custDataLst>
              <p:tags r:id="rId4"/>
            </p:custDataLst>
          </p:nvPr>
        </p:nvSpPr>
        <p:spPr bwMode="auto">
          <a:xfrm>
            <a:off x="2083367" y="5290286"/>
            <a:ext cx="252088" cy="1130300"/>
          </a:xfrm>
          <a:custGeom>
            <a:avLst/>
            <a:gdLst>
              <a:gd name="T0" fmla="*/ 418 w 598"/>
              <a:gd name="T1" fmla="*/ 2021 h 2158"/>
              <a:gd name="T2" fmla="*/ 342 w 598"/>
              <a:gd name="T3" fmla="*/ 1955 h 2158"/>
              <a:gd name="T4" fmla="*/ 339 w 598"/>
              <a:gd name="T5" fmla="*/ 1893 h 2158"/>
              <a:gd name="T6" fmla="*/ 345 w 598"/>
              <a:gd name="T7" fmla="*/ 1843 h 2158"/>
              <a:gd name="T8" fmla="*/ 362 w 598"/>
              <a:gd name="T9" fmla="*/ 1791 h 2158"/>
              <a:gd name="T10" fmla="*/ 354 w 598"/>
              <a:gd name="T11" fmla="*/ 1740 h 2158"/>
              <a:gd name="T12" fmla="*/ 332 w 598"/>
              <a:gd name="T13" fmla="*/ 1683 h 2158"/>
              <a:gd name="T14" fmla="*/ 303 w 598"/>
              <a:gd name="T15" fmla="*/ 1581 h 2158"/>
              <a:gd name="T16" fmla="*/ 226 w 598"/>
              <a:gd name="T17" fmla="*/ 1460 h 2158"/>
              <a:gd name="T18" fmla="*/ 206 w 598"/>
              <a:gd name="T19" fmla="*/ 1381 h 2158"/>
              <a:gd name="T20" fmla="*/ 217 w 598"/>
              <a:gd name="T21" fmla="*/ 1299 h 2158"/>
              <a:gd name="T22" fmla="*/ 208 w 598"/>
              <a:gd name="T23" fmla="*/ 1235 h 2158"/>
              <a:gd name="T24" fmla="*/ 185 w 598"/>
              <a:gd name="T25" fmla="*/ 1165 h 2158"/>
              <a:gd name="T26" fmla="*/ 211 w 598"/>
              <a:gd name="T27" fmla="*/ 1123 h 2158"/>
              <a:gd name="T28" fmla="*/ 195 w 598"/>
              <a:gd name="T29" fmla="*/ 1082 h 2158"/>
              <a:gd name="T30" fmla="*/ 211 w 598"/>
              <a:gd name="T31" fmla="*/ 1025 h 2158"/>
              <a:gd name="T32" fmla="*/ 210 w 598"/>
              <a:gd name="T33" fmla="*/ 993 h 2158"/>
              <a:gd name="T34" fmla="*/ 187 w 598"/>
              <a:gd name="T35" fmla="*/ 927 h 2158"/>
              <a:gd name="T36" fmla="*/ 136 w 598"/>
              <a:gd name="T37" fmla="*/ 852 h 2158"/>
              <a:gd name="T38" fmla="*/ 134 w 598"/>
              <a:gd name="T39" fmla="*/ 686 h 2158"/>
              <a:gd name="T40" fmla="*/ 183 w 598"/>
              <a:gd name="T41" fmla="*/ 584 h 2158"/>
              <a:gd name="T42" fmla="*/ 189 w 598"/>
              <a:gd name="T43" fmla="*/ 522 h 2158"/>
              <a:gd name="T44" fmla="*/ 160 w 598"/>
              <a:gd name="T45" fmla="*/ 459 h 2158"/>
              <a:gd name="T46" fmla="*/ 182 w 598"/>
              <a:gd name="T47" fmla="*/ 406 h 2158"/>
              <a:gd name="T48" fmla="*/ 229 w 598"/>
              <a:gd name="T49" fmla="*/ 346 h 2158"/>
              <a:gd name="T50" fmla="*/ 200 w 598"/>
              <a:gd name="T51" fmla="*/ 308 h 2158"/>
              <a:gd name="T52" fmla="*/ 148 w 598"/>
              <a:gd name="T53" fmla="*/ 222 h 2158"/>
              <a:gd name="T54" fmla="*/ 129 w 598"/>
              <a:gd name="T55" fmla="*/ 125 h 2158"/>
              <a:gd name="T56" fmla="*/ 91 w 598"/>
              <a:gd name="T57" fmla="*/ 37 h 2158"/>
              <a:gd name="T58" fmla="*/ 0 w 598"/>
              <a:gd name="T59" fmla="*/ 44 h 2158"/>
              <a:gd name="T60" fmla="*/ 31 w 598"/>
              <a:gd name="T61" fmla="*/ 200 h 2158"/>
              <a:gd name="T62" fmla="*/ 42 w 598"/>
              <a:gd name="T63" fmla="*/ 304 h 2158"/>
              <a:gd name="T64" fmla="*/ 27 w 598"/>
              <a:gd name="T65" fmla="*/ 374 h 2158"/>
              <a:gd name="T66" fmla="*/ 52 w 598"/>
              <a:gd name="T67" fmla="*/ 524 h 2158"/>
              <a:gd name="T68" fmla="*/ 46 w 598"/>
              <a:gd name="T69" fmla="*/ 649 h 2158"/>
              <a:gd name="T70" fmla="*/ 36 w 598"/>
              <a:gd name="T71" fmla="*/ 718 h 2158"/>
              <a:gd name="T72" fmla="*/ 52 w 598"/>
              <a:gd name="T73" fmla="*/ 767 h 2158"/>
              <a:gd name="T74" fmla="*/ 64 w 598"/>
              <a:gd name="T75" fmla="*/ 871 h 2158"/>
              <a:gd name="T76" fmla="*/ 81 w 598"/>
              <a:gd name="T77" fmla="*/ 913 h 2158"/>
              <a:gd name="T78" fmla="*/ 73 w 598"/>
              <a:gd name="T79" fmla="*/ 1045 h 2158"/>
              <a:gd name="T80" fmla="*/ 63 w 598"/>
              <a:gd name="T81" fmla="*/ 1152 h 2158"/>
              <a:gd name="T82" fmla="*/ 40 w 598"/>
              <a:gd name="T83" fmla="*/ 1188 h 2158"/>
              <a:gd name="T84" fmla="*/ 60 w 598"/>
              <a:gd name="T85" fmla="*/ 1258 h 2158"/>
              <a:gd name="T86" fmla="*/ 106 w 598"/>
              <a:gd name="T87" fmla="*/ 1343 h 2158"/>
              <a:gd name="T88" fmla="*/ 93 w 598"/>
              <a:gd name="T89" fmla="*/ 1396 h 2158"/>
              <a:gd name="T90" fmla="*/ 106 w 598"/>
              <a:gd name="T91" fmla="*/ 1449 h 2158"/>
              <a:gd name="T92" fmla="*/ 164 w 598"/>
              <a:gd name="T93" fmla="*/ 1467 h 2158"/>
              <a:gd name="T94" fmla="*/ 209 w 598"/>
              <a:gd name="T95" fmla="*/ 1621 h 2158"/>
              <a:gd name="T96" fmla="*/ 227 w 598"/>
              <a:gd name="T97" fmla="*/ 1709 h 2158"/>
              <a:gd name="T98" fmla="*/ 151 w 598"/>
              <a:gd name="T99" fmla="*/ 1749 h 2158"/>
              <a:gd name="T100" fmla="*/ 207 w 598"/>
              <a:gd name="T101" fmla="*/ 1776 h 2158"/>
              <a:gd name="T102" fmla="*/ 250 w 598"/>
              <a:gd name="T103" fmla="*/ 1820 h 2158"/>
              <a:gd name="T104" fmla="*/ 275 w 598"/>
              <a:gd name="T105" fmla="*/ 1871 h 2158"/>
              <a:gd name="T106" fmla="*/ 308 w 598"/>
              <a:gd name="T107" fmla="*/ 1961 h 2158"/>
              <a:gd name="T108" fmla="*/ 359 w 598"/>
              <a:gd name="T109" fmla="*/ 2013 h 2158"/>
              <a:gd name="T110" fmla="*/ 393 w 598"/>
              <a:gd name="T111" fmla="*/ 2048 h 2158"/>
              <a:gd name="T112" fmla="*/ 424 w 598"/>
              <a:gd name="T113" fmla="*/ 2074 h 2158"/>
              <a:gd name="T114" fmla="*/ 465 w 598"/>
              <a:gd name="T115" fmla="*/ 2110 h 2158"/>
              <a:gd name="T116" fmla="*/ 519 w 598"/>
              <a:gd name="T117" fmla="*/ 2140 h 2158"/>
              <a:gd name="T118" fmla="*/ 538 w 598"/>
              <a:gd name="T119" fmla="*/ 2151 h 2158"/>
              <a:gd name="T120" fmla="*/ 586 w 598"/>
              <a:gd name="T121" fmla="*/ 2098 h 2158"/>
              <a:gd name="T122" fmla="*/ 591 w 598"/>
              <a:gd name="T123" fmla="*/ 2071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Freeform 9"/>
          <p:cNvSpPr>
            <a:spLocks/>
          </p:cNvSpPr>
          <p:nvPr>
            <p:custDataLst>
              <p:tags r:id="rId5"/>
            </p:custDataLst>
          </p:nvPr>
        </p:nvSpPr>
        <p:spPr bwMode="auto">
          <a:xfrm>
            <a:off x="1991698" y="4572737"/>
            <a:ext cx="930437" cy="1203325"/>
          </a:xfrm>
          <a:custGeom>
            <a:avLst/>
            <a:gdLst>
              <a:gd name="T0" fmla="*/ 440 w 2226"/>
              <a:gd name="T1" fmla="*/ 896 h 2292"/>
              <a:gd name="T2" fmla="*/ 505 w 2226"/>
              <a:gd name="T3" fmla="*/ 985 h 2292"/>
              <a:gd name="T4" fmla="*/ 572 w 2226"/>
              <a:gd name="T5" fmla="*/ 1054 h 2292"/>
              <a:gd name="T6" fmla="*/ 716 w 2226"/>
              <a:gd name="T7" fmla="*/ 1098 h 2292"/>
              <a:gd name="T8" fmla="*/ 798 w 2226"/>
              <a:gd name="T9" fmla="*/ 1204 h 2292"/>
              <a:gd name="T10" fmla="*/ 846 w 2226"/>
              <a:gd name="T11" fmla="*/ 1292 h 2292"/>
              <a:gd name="T12" fmla="*/ 939 w 2226"/>
              <a:gd name="T13" fmla="*/ 1355 h 2292"/>
              <a:gd name="T14" fmla="*/ 957 w 2226"/>
              <a:gd name="T15" fmla="*/ 1466 h 2292"/>
              <a:gd name="T16" fmla="*/ 976 w 2226"/>
              <a:gd name="T17" fmla="*/ 1541 h 2292"/>
              <a:gd name="T18" fmla="*/ 992 w 2226"/>
              <a:gd name="T19" fmla="*/ 1632 h 2292"/>
              <a:gd name="T20" fmla="*/ 1131 w 2226"/>
              <a:gd name="T21" fmla="*/ 1698 h 2292"/>
              <a:gd name="T22" fmla="*/ 1193 w 2226"/>
              <a:gd name="T23" fmla="*/ 1805 h 2292"/>
              <a:gd name="T24" fmla="*/ 1243 w 2226"/>
              <a:gd name="T25" fmla="*/ 1864 h 2292"/>
              <a:gd name="T26" fmla="*/ 1183 w 2226"/>
              <a:gd name="T27" fmla="*/ 2003 h 2292"/>
              <a:gd name="T28" fmla="*/ 1084 w 2226"/>
              <a:gd name="T29" fmla="*/ 2128 h 2292"/>
              <a:gd name="T30" fmla="*/ 1180 w 2226"/>
              <a:gd name="T31" fmla="*/ 2161 h 2292"/>
              <a:gd name="T32" fmla="*/ 1296 w 2226"/>
              <a:gd name="T33" fmla="*/ 2234 h 2292"/>
              <a:gd name="T34" fmla="*/ 1419 w 2226"/>
              <a:gd name="T35" fmla="*/ 2198 h 2292"/>
              <a:gd name="T36" fmla="*/ 1518 w 2226"/>
              <a:gd name="T37" fmla="*/ 2036 h 2292"/>
              <a:gd name="T38" fmla="*/ 1512 w 2226"/>
              <a:gd name="T39" fmla="*/ 1918 h 2292"/>
              <a:gd name="T40" fmla="*/ 1561 w 2226"/>
              <a:gd name="T41" fmla="*/ 1793 h 2292"/>
              <a:gd name="T42" fmla="*/ 1706 w 2226"/>
              <a:gd name="T43" fmla="*/ 1727 h 2292"/>
              <a:gd name="T44" fmla="*/ 1798 w 2226"/>
              <a:gd name="T45" fmla="*/ 1681 h 2292"/>
              <a:gd name="T46" fmla="*/ 1897 w 2226"/>
              <a:gd name="T47" fmla="*/ 1641 h 2292"/>
              <a:gd name="T48" fmla="*/ 1982 w 2226"/>
              <a:gd name="T49" fmla="*/ 1400 h 2292"/>
              <a:gd name="T50" fmla="*/ 2014 w 2226"/>
              <a:gd name="T51" fmla="*/ 1288 h 2292"/>
              <a:gd name="T52" fmla="*/ 2002 w 2226"/>
              <a:gd name="T53" fmla="*/ 1090 h 2292"/>
              <a:gd name="T54" fmla="*/ 2073 w 2226"/>
              <a:gd name="T55" fmla="*/ 1009 h 2292"/>
              <a:gd name="T56" fmla="*/ 2190 w 2226"/>
              <a:gd name="T57" fmla="*/ 877 h 2292"/>
              <a:gd name="T58" fmla="*/ 2222 w 2226"/>
              <a:gd name="T59" fmla="*/ 732 h 2292"/>
              <a:gd name="T60" fmla="*/ 2157 w 2226"/>
              <a:gd name="T61" fmla="*/ 599 h 2292"/>
              <a:gd name="T62" fmla="*/ 2059 w 2226"/>
              <a:gd name="T63" fmla="*/ 563 h 2292"/>
              <a:gd name="T64" fmla="*/ 1921 w 2226"/>
              <a:gd name="T65" fmla="*/ 462 h 2292"/>
              <a:gd name="T66" fmla="*/ 1742 w 2226"/>
              <a:gd name="T67" fmla="*/ 450 h 2292"/>
              <a:gd name="T68" fmla="*/ 1670 w 2226"/>
              <a:gd name="T69" fmla="*/ 447 h 2292"/>
              <a:gd name="T70" fmla="*/ 1636 w 2226"/>
              <a:gd name="T71" fmla="*/ 394 h 2292"/>
              <a:gd name="T72" fmla="*/ 1512 w 2226"/>
              <a:gd name="T73" fmla="*/ 348 h 2292"/>
              <a:gd name="T74" fmla="*/ 1411 w 2226"/>
              <a:gd name="T75" fmla="*/ 409 h 2292"/>
              <a:gd name="T76" fmla="*/ 1338 w 2226"/>
              <a:gd name="T77" fmla="*/ 405 h 2292"/>
              <a:gd name="T78" fmla="*/ 1247 w 2226"/>
              <a:gd name="T79" fmla="*/ 384 h 2292"/>
              <a:gd name="T80" fmla="*/ 1317 w 2226"/>
              <a:gd name="T81" fmla="*/ 268 h 2292"/>
              <a:gd name="T82" fmla="*/ 1338 w 2226"/>
              <a:gd name="T83" fmla="*/ 184 h 2292"/>
              <a:gd name="T84" fmla="*/ 1291 w 2226"/>
              <a:gd name="T85" fmla="*/ 68 h 2292"/>
              <a:gd name="T86" fmla="*/ 1124 w 2226"/>
              <a:gd name="T87" fmla="*/ 135 h 2292"/>
              <a:gd name="T88" fmla="*/ 1003 w 2226"/>
              <a:gd name="T89" fmla="*/ 170 h 2292"/>
              <a:gd name="T90" fmla="*/ 960 w 2226"/>
              <a:gd name="T91" fmla="*/ 187 h 2292"/>
              <a:gd name="T92" fmla="*/ 812 w 2226"/>
              <a:gd name="T93" fmla="*/ 176 h 2292"/>
              <a:gd name="T94" fmla="*/ 811 w 2226"/>
              <a:gd name="T95" fmla="*/ 67 h 2292"/>
              <a:gd name="T96" fmla="*/ 745 w 2226"/>
              <a:gd name="T97" fmla="*/ 0 h 2292"/>
              <a:gd name="T98" fmla="*/ 700 w 2226"/>
              <a:gd name="T99" fmla="*/ 31 h 2292"/>
              <a:gd name="T100" fmla="*/ 589 w 2226"/>
              <a:gd name="T101" fmla="*/ 70 h 2292"/>
              <a:gd name="T102" fmla="*/ 560 w 2226"/>
              <a:gd name="T103" fmla="*/ 198 h 2292"/>
              <a:gd name="T104" fmla="*/ 453 w 2226"/>
              <a:gd name="T105" fmla="*/ 258 h 2292"/>
              <a:gd name="T106" fmla="*/ 286 w 2226"/>
              <a:gd name="T107" fmla="*/ 197 h 2292"/>
              <a:gd name="T108" fmla="*/ 253 w 2226"/>
              <a:gd name="T109" fmla="*/ 240 h 2292"/>
              <a:gd name="T110" fmla="*/ 198 w 2226"/>
              <a:gd name="T111" fmla="*/ 311 h 2292"/>
              <a:gd name="T112" fmla="*/ 246 w 2226"/>
              <a:gd name="T113" fmla="*/ 388 h 2292"/>
              <a:gd name="T114" fmla="*/ 194 w 2226"/>
              <a:gd name="T115" fmla="*/ 560 h 2292"/>
              <a:gd name="T116" fmla="*/ 100 w 2226"/>
              <a:gd name="T117" fmla="*/ 567 h 2292"/>
              <a:gd name="T118" fmla="*/ 16 w 2226"/>
              <a:gd name="T119" fmla="*/ 687 h 2292"/>
              <a:gd name="T120" fmla="*/ 22 w 2226"/>
              <a:gd name="T121" fmla="*/ 824 h 2292"/>
              <a:gd name="T122" fmla="*/ 120 w 2226"/>
              <a:gd name="T123" fmla="*/ 905 h 2292"/>
              <a:gd name="T124" fmla="*/ 191 w 2226"/>
              <a:gd name="T125" fmla="*/ 949 h 2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11" name="Freeform 10"/>
          <p:cNvSpPr>
            <a:spLocks/>
          </p:cNvSpPr>
          <p:nvPr>
            <p:custDataLst>
              <p:tags r:id="rId6"/>
            </p:custDataLst>
          </p:nvPr>
        </p:nvSpPr>
        <p:spPr bwMode="auto">
          <a:xfrm>
            <a:off x="4025214" y="3518637"/>
            <a:ext cx="67224" cy="49213"/>
          </a:xfrm>
          <a:custGeom>
            <a:avLst/>
            <a:gdLst>
              <a:gd name="T0" fmla="*/ 94 w 161"/>
              <a:gd name="T1" fmla="*/ 0 h 93"/>
              <a:gd name="T2" fmla="*/ 107 w 161"/>
              <a:gd name="T3" fmla="*/ 18 h 93"/>
              <a:gd name="T4" fmla="*/ 112 w 161"/>
              <a:gd name="T5" fmla="*/ 12 h 93"/>
              <a:gd name="T6" fmla="*/ 117 w 161"/>
              <a:gd name="T7" fmla="*/ 8 h 93"/>
              <a:gd name="T8" fmla="*/ 122 w 161"/>
              <a:gd name="T9" fmla="*/ 5 h 93"/>
              <a:gd name="T10" fmla="*/ 127 w 161"/>
              <a:gd name="T11" fmla="*/ 3 h 93"/>
              <a:gd name="T12" fmla="*/ 137 w 161"/>
              <a:gd name="T13" fmla="*/ 1 h 93"/>
              <a:gd name="T14" fmla="*/ 148 w 161"/>
              <a:gd name="T15" fmla="*/ 0 h 93"/>
              <a:gd name="T16" fmla="*/ 151 w 161"/>
              <a:gd name="T17" fmla="*/ 0 h 93"/>
              <a:gd name="T18" fmla="*/ 161 w 161"/>
              <a:gd name="T19" fmla="*/ 0 h 93"/>
              <a:gd name="T20" fmla="*/ 161 w 161"/>
              <a:gd name="T21" fmla="*/ 92 h 93"/>
              <a:gd name="T22" fmla="*/ 155 w 161"/>
              <a:gd name="T23" fmla="*/ 93 h 93"/>
              <a:gd name="T24" fmla="*/ 150 w 161"/>
              <a:gd name="T25" fmla="*/ 93 h 93"/>
              <a:gd name="T26" fmla="*/ 145 w 161"/>
              <a:gd name="T27" fmla="*/ 92 h 93"/>
              <a:gd name="T28" fmla="*/ 140 w 161"/>
              <a:gd name="T29" fmla="*/ 91 h 93"/>
              <a:gd name="T30" fmla="*/ 129 w 161"/>
              <a:gd name="T31" fmla="*/ 88 h 93"/>
              <a:gd name="T32" fmla="*/ 120 w 161"/>
              <a:gd name="T33" fmla="*/ 82 h 93"/>
              <a:gd name="T34" fmla="*/ 111 w 161"/>
              <a:gd name="T35" fmla="*/ 75 h 93"/>
              <a:gd name="T36" fmla="*/ 104 w 161"/>
              <a:gd name="T37" fmla="*/ 67 h 93"/>
              <a:gd name="T38" fmla="*/ 97 w 161"/>
              <a:gd name="T39" fmla="*/ 59 h 93"/>
              <a:gd name="T40" fmla="*/ 94 w 161"/>
              <a:gd name="T41" fmla="*/ 49 h 93"/>
              <a:gd name="T42" fmla="*/ 92 w 161"/>
              <a:gd name="T43" fmla="*/ 50 h 93"/>
              <a:gd name="T44" fmla="*/ 89 w 161"/>
              <a:gd name="T45" fmla="*/ 51 h 93"/>
              <a:gd name="T46" fmla="*/ 86 w 161"/>
              <a:gd name="T47" fmla="*/ 51 h 93"/>
              <a:gd name="T48" fmla="*/ 84 w 161"/>
              <a:gd name="T49" fmla="*/ 51 h 93"/>
              <a:gd name="T50" fmla="*/ 78 w 161"/>
              <a:gd name="T51" fmla="*/ 50 h 93"/>
              <a:gd name="T52" fmla="*/ 74 w 161"/>
              <a:gd name="T53" fmla="*/ 49 h 93"/>
              <a:gd name="T54" fmla="*/ 65 w 161"/>
              <a:gd name="T55" fmla="*/ 48 h 93"/>
              <a:gd name="T56" fmla="*/ 55 w 161"/>
              <a:gd name="T57" fmla="*/ 45 h 93"/>
              <a:gd name="T58" fmla="*/ 44 w 161"/>
              <a:gd name="T59" fmla="*/ 40 h 93"/>
              <a:gd name="T60" fmla="*/ 32 w 161"/>
              <a:gd name="T61" fmla="*/ 34 h 93"/>
              <a:gd name="T62" fmla="*/ 21 w 161"/>
              <a:gd name="T63" fmla="*/ 26 h 93"/>
              <a:gd name="T64" fmla="*/ 12 w 161"/>
              <a:gd name="T65" fmla="*/ 18 h 93"/>
              <a:gd name="T66" fmla="*/ 8 w 161"/>
              <a:gd name="T67" fmla="*/ 14 h 93"/>
              <a:gd name="T68" fmla="*/ 5 w 161"/>
              <a:gd name="T69" fmla="*/ 9 h 93"/>
              <a:gd name="T70" fmla="*/ 3 w 161"/>
              <a:gd name="T71" fmla="*/ 5 h 93"/>
              <a:gd name="T72" fmla="*/ 0 w 161"/>
              <a:gd name="T73" fmla="*/ 0 h 93"/>
              <a:gd name="T74" fmla="*/ 94 w 161"/>
              <a:gd name="T7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Freeform 11"/>
          <p:cNvSpPr>
            <a:spLocks/>
          </p:cNvSpPr>
          <p:nvPr>
            <p:custDataLst>
              <p:tags r:id="rId7"/>
            </p:custDataLst>
          </p:nvPr>
        </p:nvSpPr>
        <p:spPr bwMode="auto">
          <a:xfrm>
            <a:off x="3542425" y="3393225"/>
            <a:ext cx="79446" cy="160337"/>
          </a:xfrm>
          <a:custGeom>
            <a:avLst/>
            <a:gdLst>
              <a:gd name="T0" fmla="*/ 38 w 192"/>
              <a:gd name="T1" fmla="*/ 3 h 307"/>
              <a:gd name="T2" fmla="*/ 37 w 192"/>
              <a:gd name="T3" fmla="*/ 0 h 307"/>
              <a:gd name="T4" fmla="*/ 57 w 192"/>
              <a:gd name="T5" fmla="*/ 3 h 307"/>
              <a:gd name="T6" fmla="*/ 110 w 192"/>
              <a:gd name="T7" fmla="*/ 14 h 307"/>
              <a:gd name="T8" fmla="*/ 155 w 192"/>
              <a:gd name="T9" fmla="*/ 25 h 307"/>
              <a:gd name="T10" fmla="*/ 181 w 192"/>
              <a:gd name="T11" fmla="*/ 28 h 307"/>
              <a:gd name="T12" fmla="*/ 192 w 192"/>
              <a:gd name="T13" fmla="*/ 35 h 307"/>
              <a:gd name="T14" fmla="*/ 188 w 192"/>
              <a:gd name="T15" fmla="*/ 47 h 307"/>
              <a:gd name="T16" fmla="*/ 175 w 192"/>
              <a:gd name="T17" fmla="*/ 82 h 307"/>
              <a:gd name="T18" fmla="*/ 158 w 192"/>
              <a:gd name="T19" fmla="*/ 127 h 307"/>
              <a:gd name="T20" fmla="*/ 147 w 192"/>
              <a:gd name="T21" fmla="*/ 165 h 307"/>
              <a:gd name="T22" fmla="*/ 146 w 192"/>
              <a:gd name="T23" fmla="*/ 207 h 307"/>
              <a:gd name="T24" fmla="*/ 144 w 192"/>
              <a:gd name="T25" fmla="*/ 249 h 307"/>
              <a:gd name="T26" fmla="*/ 134 w 192"/>
              <a:gd name="T27" fmla="*/ 277 h 307"/>
              <a:gd name="T28" fmla="*/ 106 w 192"/>
              <a:gd name="T29" fmla="*/ 296 h 307"/>
              <a:gd name="T30" fmla="*/ 83 w 192"/>
              <a:gd name="T31" fmla="*/ 303 h 307"/>
              <a:gd name="T32" fmla="*/ 72 w 192"/>
              <a:gd name="T33" fmla="*/ 307 h 307"/>
              <a:gd name="T34" fmla="*/ 52 w 192"/>
              <a:gd name="T35" fmla="*/ 305 h 307"/>
              <a:gd name="T36" fmla="*/ 32 w 192"/>
              <a:gd name="T37" fmla="*/ 291 h 307"/>
              <a:gd name="T38" fmla="*/ 30 w 192"/>
              <a:gd name="T39" fmla="*/ 277 h 307"/>
              <a:gd name="T40" fmla="*/ 22 w 192"/>
              <a:gd name="T41" fmla="*/ 257 h 307"/>
              <a:gd name="T42" fmla="*/ 10 w 192"/>
              <a:gd name="T43" fmla="*/ 231 h 307"/>
              <a:gd name="T44" fmla="*/ 2 w 192"/>
              <a:gd name="T45" fmla="*/ 211 h 307"/>
              <a:gd name="T46" fmla="*/ 0 w 192"/>
              <a:gd name="T47" fmla="*/ 197 h 307"/>
              <a:gd name="T48" fmla="*/ 0 w 192"/>
              <a:gd name="T49" fmla="*/ 180 h 307"/>
              <a:gd name="T50" fmla="*/ 2 w 192"/>
              <a:gd name="T51" fmla="*/ 165 h 307"/>
              <a:gd name="T52" fmla="*/ 11 w 192"/>
              <a:gd name="T53" fmla="*/ 145 h 307"/>
              <a:gd name="T54" fmla="*/ 33 w 192"/>
              <a:gd name="T55" fmla="*/ 109 h 307"/>
              <a:gd name="T56" fmla="*/ 48 w 192"/>
              <a:gd name="T57" fmla="*/ 81 h 307"/>
              <a:gd name="T58" fmla="*/ 52 w 192"/>
              <a:gd name="T59" fmla="*/ 62 h 307"/>
              <a:gd name="T60" fmla="*/ 53 w 192"/>
              <a:gd name="T61" fmla="*/ 41 h 307"/>
              <a:gd name="T62" fmla="*/ 55 w 192"/>
              <a:gd name="T63" fmla="*/ 30 h 307"/>
              <a:gd name="T64" fmla="*/ 57 w 192"/>
              <a:gd name="T65" fmla="*/ 26 h 307"/>
              <a:gd name="T66" fmla="*/ 60 w 192"/>
              <a:gd name="T67" fmla="*/ 22 h 307"/>
              <a:gd name="T68" fmla="*/ 44 w 192"/>
              <a:gd name="T69" fmla="*/ 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Freeform 12"/>
          <p:cNvSpPr>
            <a:spLocks/>
          </p:cNvSpPr>
          <p:nvPr>
            <p:custDataLst>
              <p:tags r:id="rId8"/>
            </p:custDataLst>
          </p:nvPr>
        </p:nvSpPr>
        <p:spPr bwMode="auto">
          <a:xfrm>
            <a:off x="3620344" y="2878875"/>
            <a:ext cx="165004" cy="269875"/>
          </a:xfrm>
          <a:custGeom>
            <a:avLst/>
            <a:gdLst>
              <a:gd name="T0" fmla="*/ 26 w 398"/>
              <a:gd name="T1" fmla="*/ 2 h 518"/>
              <a:gd name="T2" fmla="*/ 95 w 398"/>
              <a:gd name="T3" fmla="*/ 13 h 518"/>
              <a:gd name="T4" fmla="*/ 116 w 398"/>
              <a:gd name="T5" fmla="*/ 23 h 518"/>
              <a:gd name="T6" fmla="*/ 80 w 398"/>
              <a:gd name="T7" fmla="*/ 47 h 518"/>
              <a:gd name="T8" fmla="*/ 64 w 398"/>
              <a:gd name="T9" fmla="*/ 62 h 518"/>
              <a:gd name="T10" fmla="*/ 77 w 398"/>
              <a:gd name="T11" fmla="*/ 69 h 518"/>
              <a:gd name="T12" fmla="*/ 167 w 398"/>
              <a:gd name="T13" fmla="*/ 79 h 518"/>
              <a:gd name="T14" fmla="*/ 210 w 398"/>
              <a:gd name="T15" fmla="*/ 109 h 518"/>
              <a:gd name="T16" fmla="*/ 154 w 398"/>
              <a:gd name="T17" fmla="*/ 127 h 518"/>
              <a:gd name="T18" fmla="*/ 147 w 398"/>
              <a:gd name="T19" fmla="*/ 138 h 518"/>
              <a:gd name="T20" fmla="*/ 191 w 398"/>
              <a:gd name="T21" fmla="*/ 143 h 518"/>
              <a:gd name="T22" fmla="*/ 211 w 398"/>
              <a:gd name="T23" fmla="*/ 156 h 518"/>
              <a:gd name="T24" fmla="*/ 243 w 398"/>
              <a:gd name="T25" fmla="*/ 191 h 518"/>
              <a:gd name="T26" fmla="*/ 258 w 398"/>
              <a:gd name="T27" fmla="*/ 212 h 518"/>
              <a:gd name="T28" fmla="*/ 260 w 398"/>
              <a:gd name="T29" fmla="*/ 237 h 518"/>
              <a:gd name="T30" fmla="*/ 272 w 398"/>
              <a:gd name="T31" fmla="*/ 254 h 518"/>
              <a:gd name="T32" fmla="*/ 286 w 398"/>
              <a:gd name="T33" fmla="*/ 279 h 518"/>
              <a:gd name="T34" fmla="*/ 306 w 398"/>
              <a:gd name="T35" fmla="*/ 297 h 518"/>
              <a:gd name="T36" fmla="*/ 327 w 398"/>
              <a:gd name="T37" fmla="*/ 320 h 518"/>
              <a:gd name="T38" fmla="*/ 346 w 398"/>
              <a:gd name="T39" fmla="*/ 337 h 518"/>
              <a:gd name="T40" fmla="*/ 370 w 398"/>
              <a:gd name="T41" fmla="*/ 341 h 518"/>
              <a:gd name="T42" fmla="*/ 396 w 398"/>
              <a:gd name="T43" fmla="*/ 365 h 518"/>
              <a:gd name="T44" fmla="*/ 395 w 398"/>
              <a:gd name="T45" fmla="*/ 395 h 518"/>
              <a:gd name="T46" fmla="*/ 382 w 398"/>
              <a:gd name="T47" fmla="*/ 404 h 518"/>
              <a:gd name="T48" fmla="*/ 367 w 398"/>
              <a:gd name="T49" fmla="*/ 415 h 518"/>
              <a:gd name="T50" fmla="*/ 368 w 398"/>
              <a:gd name="T51" fmla="*/ 426 h 518"/>
              <a:gd name="T52" fmla="*/ 376 w 398"/>
              <a:gd name="T53" fmla="*/ 443 h 518"/>
              <a:gd name="T54" fmla="*/ 359 w 398"/>
              <a:gd name="T55" fmla="*/ 463 h 518"/>
              <a:gd name="T56" fmla="*/ 146 w 398"/>
              <a:gd name="T57" fmla="*/ 500 h 518"/>
              <a:gd name="T58" fmla="*/ 68 w 398"/>
              <a:gd name="T59" fmla="*/ 508 h 518"/>
              <a:gd name="T60" fmla="*/ 53 w 398"/>
              <a:gd name="T61" fmla="*/ 518 h 518"/>
              <a:gd name="T62" fmla="*/ 58 w 398"/>
              <a:gd name="T63" fmla="*/ 493 h 518"/>
              <a:gd name="T64" fmla="*/ 71 w 398"/>
              <a:gd name="T65" fmla="*/ 476 h 518"/>
              <a:gd name="T66" fmla="*/ 114 w 398"/>
              <a:gd name="T67" fmla="*/ 458 h 518"/>
              <a:gd name="T68" fmla="*/ 172 w 398"/>
              <a:gd name="T69" fmla="*/ 439 h 518"/>
              <a:gd name="T70" fmla="*/ 179 w 398"/>
              <a:gd name="T71" fmla="*/ 426 h 518"/>
              <a:gd name="T72" fmla="*/ 171 w 398"/>
              <a:gd name="T73" fmla="*/ 434 h 518"/>
              <a:gd name="T74" fmla="*/ 111 w 398"/>
              <a:gd name="T75" fmla="*/ 432 h 518"/>
              <a:gd name="T76" fmla="*/ 76 w 398"/>
              <a:gd name="T77" fmla="*/ 420 h 518"/>
              <a:gd name="T78" fmla="*/ 77 w 398"/>
              <a:gd name="T79" fmla="*/ 402 h 518"/>
              <a:gd name="T80" fmla="*/ 95 w 398"/>
              <a:gd name="T81" fmla="*/ 391 h 518"/>
              <a:gd name="T82" fmla="*/ 87 w 398"/>
              <a:gd name="T83" fmla="*/ 352 h 518"/>
              <a:gd name="T84" fmla="*/ 105 w 398"/>
              <a:gd name="T85" fmla="*/ 329 h 518"/>
              <a:gd name="T86" fmla="*/ 154 w 398"/>
              <a:gd name="T87" fmla="*/ 309 h 518"/>
              <a:gd name="T88" fmla="*/ 172 w 398"/>
              <a:gd name="T89" fmla="*/ 291 h 518"/>
              <a:gd name="T90" fmla="*/ 148 w 398"/>
              <a:gd name="T91" fmla="*/ 271 h 518"/>
              <a:gd name="T92" fmla="*/ 139 w 398"/>
              <a:gd name="T93" fmla="*/ 247 h 518"/>
              <a:gd name="T94" fmla="*/ 94 w 398"/>
              <a:gd name="T95" fmla="*/ 239 h 518"/>
              <a:gd name="T96" fmla="*/ 80 w 398"/>
              <a:gd name="T97" fmla="*/ 216 h 518"/>
              <a:gd name="T98" fmla="*/ 90 w 398"/>
              <a:gd name="T99" fmla="*/ 192 h 518"/>
              <a:gd name="T100" fmla="*/ 100 w 398"/>
              <a:gd name="T101" fmla="*/ 168 h 518"/>
              <a:gd name="T102" fmla="*/ 73 w 398"/>
              <a:gd name="T103" fmla="*/ 186 h 518"/>
              <a:gd name="T104" fmla="*/ 22 w 398"/>
              <a:gd name="T105" fmla="*/ 162 h 518"/>
              <a:gd name="T106" fmla="*/ 20 w 398"/>
              <a:gd name="T107" fmla="*/ 142 h 518"/>
              <a:gd name="T108" fmla="*/ 14 w 398"/>
              <a:gd name="T109" fmla="*/ 131 h 518"/>
              <a:gd name="T110" fmla="*/ 20 w 398"/>
              <a:gd name="T111" fmla="*/ 63 h 518"/>
              <a:gd name="T112" fmla="*/ 19 w 398"/>
              <a:gd name="T113" fmla="*/ 49 h 518"/>
              <a:gd name="T114" fmla="*/ 4 w 398"/>
              <a:gd name="T115" fmla="*/ 40 h 518"/>
              <a:gd name="T116" fmla="*/ 20 w 398"/>
              <a:gd name="T117" fmla="*/ 19 h 518"/>
              <a:gd name="T118" fmla="*/ 3 w 398"/>
              <a:gd name="T119" fmla="*/ 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solidFill>
            <a:srgbClr val="C0C0C0"/>
          </a:solidFill>
          <a:ln w="9525" cmpd="sng">
            <a:solidFill>
              <a:srgbClr val="FFFFFF"/>
            </a:solidFill>
            <a:prstDash val="solid"/>
            <a:round/>
            <a:headEnd/>
            <a:tailEnd/>
          </a:ln>
        </p:spPr>
        <p:txBody>
          <a:bodyPr/>
          <a:lstStyle/>
          <a:p>
            <a:endParaRPr lang="en-US"/>
          </a:p>
        </p:txBody>
      </p:sp>
      <p:sp>
        <p:nvSpPr>
          <p:cNvPr id="14" name="Freeform 13"/>
          <p:cNvSpPr>
            <a:spLocks/>
          </p:cNvSpPr>
          <p:nvPr>
            <p:custDataLst>
              <p:tags r:id="rId9"/>
            </p:custDataLst>
          </p:nvPr>
        </p:nvSpPr>
        <p:spPr bwMode="auto">
          <a:xfrm>
            <a:off x="3965630" y="3182086"/>
            <a:ext cx="163475" cy="76200"/>
          </a:xfrm>
          <a:custGeom>
            <a:avLst/>
            <a:gdLst>
              <a:gd name="T0" fmla="*/ 190 w 382"/>
              <a:gd name="T1" fmla="*/ 21 h 148"/>
              <a:gd name="T2" fmla="*/ 177 w 382"/>
              <a:gd name="T3" fmla="*/ 31 h 148"/>
              <a:gd name="T4" fmla="*/ 174 w 382"/>
              <a:gd name="T5" fmla="*/ 45 h 148"/>
              <a:gd name="T6" fmla="*/ 168 w 382"/>
              <a:gd name="T7" fmla="*/ 53 h 148"/>
              <a:gd name="T8" fmla="*/ 166 w 382"/>
              <a:gd name="T9" fmla="*/ 61 h 148"/>
              <a:gd name="T10" fmla="*/ 177 w 382"/>
              <a:gd name="T11" fmla="*/ 74 h 148"/>
              <a:gd name="T12" fmla="*/ 155 w 382"/>
              <a:gd name="T13" fmla="*/ 86 h 148"/>
              <a:gd name="T14" fmla="*/ 108 w 382"/>
              <a:gd name="T15" fmla="*/ 96 h 148"/>
              <a:gd name="T16" fmla="*/ 77 w 382"/>
              <a:gd name="T17" fmla="*/ 97 h 148"/>
              <a:gd name="T18" fmla="*/ 52 w 382"/>
              <a:gd name="T19" fmla="*/ 95 h 148"/>
              <a:gd name="T20" fmla="*/ 4 w 382"/>
              <a:gd name="T21" fmla="*/ 111 h 148"/>
              <a:gd name="T22" fmla="*/ 0 w 382"/>
              <a:gd name="T23" fmla="*/ 129 h 148"/>
              <a:gd name="T24" fmla="*/ 4 w 382"/>
              <a:gd name="T25" fmla="*/ 131 h 148"/>
              <a:gd name="T26" fmla="*/ 12 w 382"/>
              <a:gd name="T27" fmla="*/ 131 h 148"/>
              <a:gd name="T28" fmla="*/ 51 w 382"/>
              <a:gd name="T29" fmla="*/ 129 h 148"/>
              <a:gd name="T30" fmla="*/ 114 w 382"/>
              <a:gd name="T31" fmla="*/ 127 h 148"/>
              <a:gd name="T32" fmla="*/ 123 w 382"/>
              <a:gd name="T33" fmla="*/ 134 h 148"/>
              <a:gd name="T34" fmla="*/ 137 w 382"/>
              <a:gd name="T35" fmla="*/ 141 h 148"/>
              <a:gd name="T36" fmla="*/ 159 w 382"/>
              <a:gd name="T37" fmla="*/ 147 h 148"/>
              <a:gd name="T38" fmla="*/ 185 w 382"/>
              <a:gd name="T39" fmla="*/ 148 h 148"/>
              <a:gd name="T40" fmla="*/ 210 w 382"/>
              <a:gd name="T41" fmla="*/ 148 h 148"/>
              <a:gd name="T42" fmla="*/ 233 w 382"/>
              <a:gd name="T43" fmla="*/ 148 h 148"/>
              <a:gd name="T44" fmla="*/ 255 w 382"/>
              <a:gd name="T45" fmla="*/ 148 h 148"/>
              <a:gd name="T46" fmla="*/ 275 w 382"/>
              <a:gd name="T47" fmla="*/ 143 h 148"/>
              <a:gd name="T48" fmla="*/ 301 w 382"/>
              <a:gd name="T49" fmla="*/ 134 h 148"/>
              <a:gd name="T50" fmla="*/ 334 w 382"/>
              <a:gd name="T51" fmla="*/ 121 h 148"/>
              <a:gd name="T52" fmla="*/ 353 w 382"/>
              <a:gd name="T53" fmla="*/ 103 h 148"/>
              <a:gd name="T54" fmla="*/ 372 w 382"/>
              <a:gd name="T55" fmla="*/ 72 h 148"/>
              <a:gd name="T56" fmla="*/ 376 w 382"/>
              <a:gd name="T57" fmla="*/ 52 h 148"/>
              <a:gd name="T58" fmla="*/ 363 w 382"/>
              <a:gd name="T59" fmla="*/ 44 h 148"/>
              <a:gd name="T60" fmla="*/ 357 w 382"/>
              <a:gd name="T61" fmla="*/ 32 h 148"/>
              <a:gd name="T62" fmla="*/ 347 w 382"/>
              <a:gd name="T63" fmla="*/ 22 h 148"/>
              <a:gd name="T64" fmla="*/ 334 w 382"/>
              <a:gd name="T65" fmla="*/ 17 h 148"/>
              <a:gd name="T66" fmla="*/ 319 w 382"/>
              <a:gd name="T67" fmla="*/ 8 h 148"/>
              <a:gd name="T68" fmla="*/ 203 w 382"/>
              <a:gd name="T69"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Freeform 14"/>
          <p:cNvSpPr>
            <a:spLocks/>
          </p:cNvSpPr>
          <p:nvPr>
            <p:custDataLst>
              <p:tags r:id="rId10"/>
            </p:custDataLst>
          </p:nvPr>
        </p:nvSpPr>
        <p:spPr bwMode="auto">
          <a:xfrm>
            <a:off x="5401772" y="3031275"/>
            <a:ext cx="1232943" cy="1038225"/>
          </a:xfrm>
          <a:custGeom>
            <a:avLst/>
            <a:gdLst>
              <a:gd name="T0" fmla="*/ 373 w 2936"/>
              <a:gd name="T1" fmla="*/ 1071 h 1983"/>
              <a:gd name="T2" fmla="*/ 385 w 2936"/>
              <a:gd name="T3" fmla="*/ 1182 h 1983"/>
              <a:gd name="T4" fmla="*/ 478 w 2936"/>
              <a:gd name="T5" fmla="*/ 1358 h 1983"/>
              <a:gd name="T6" fmla="*/ 768 w 2936"/>
              <a:gd name="T7" fmla="*/ 1492 h 1983"/>
              <a:gd name="T8" fmla="*/ 1036 w 2936"/>
              <a:gd name="T9" fmla="*/ 1552 h 1983"/>
              <a:gd name="T10" fmla="*/ 1124 w 2936"/>
              <a:gd name="T11" fmla="*/ 1529 h 1983"/>
              <a:gd name="T12" fmla="*/ 1401 w 2936"/>
              <a:gd name="T13" fmla="*/ 1448 h 1983"/>
              <a:gd name="T14" fmla="*/ 1547 w 2936"/>
              <a:gd name="T15" fmla="*/ 1542 h 1983"/>
              <a:gd name="T16" fmla="*/ 1577 w 2936"/>
              <a:gd name="T17" fmla="*/ 1697 h 1983"/>
              <a:gd name="T18" fmla="*/ 1607 w 2936"/>
              <a:gd name="T19" fmla="*/ 1773 h 1983"/>
              <a:gd name="T20" fmla="*/ 1706 w 2936"/>
              <a:gd name="T21" fmla="*/ 1912 h 1983"/>
              <a:gd name="T22" fmla="*/ 1842 w 2936"/>
              <a:gd name="T23" fmla="*/ 1859 h 1983"/>
              <a:gd name="T24" fmla="*/ 2072 w 2936"/>
              <a:gd name="T25" fmla="*/ 1854 h 1983"/>
              <a:gd name="T26" fmla="*/ 2265 w 2936"/>
              <a:gd name="T27" fmla="*/ 1983 h 1983"/>
              <a:gd name="T28" fmla="*/ 2357 w 2936"/>
              <a:gd name="T29" fmla="*/ 1910 h 1983"/>
              <a:gd name="T30" fmla="*/ 2457 w 2936"/>
              <a:gd name="T31" fmla="*/ 1866 h 1983"/>
              <a:gd name="T32" fmla="*/ 2546 w 2936"/>
              <a:gd name="T33" fmla="*/ 1826 h 1983"/>
              <a:gd name="T34" fmla="*/ 2683 w 2936"/>
              <a:gd name="T35" fmla="*/ 1732 h 1983"/>
              <a:gd name="T36" fmla="*/ 2719 w 2936"/>
              <a:gd name="T37" fmla="*/ 1616 h 1983"/>
              <a:gd name="T38" fmla="*/ 2794 w 2936"/>
              <a:gd name="T39" fmla="*/ 1420 h 1983"/>
              <a:gd name="T40" fmla="*/ 2705 w 2936"/>
              <a:gd name="T41" fmla="*/ 1375 h 1983"/>
              <a:gd name="T42" fmla="*/ 2640 w 2936"/>
              <a:gd name="T43" fmla="*/ 1273 h 1983"/>
              <a:gd name="T44" fmla="*/ 2669 w 2936"/>
              <a:gd name="T45" fmla="*/ 1227 h 1983"/>
              <a:gd name="T46" fmla="*/ 2532 w 2936"/>
              <a:gd name="T47" fmla="*/ 1061 h 1983"/>
              <a:gd name="T48" fmla="*/ 2583 w 2936"/>
              <a:gd name="T49" fmla="*/ 993 h 1983"/>
              <a:gd name="T50" fmla="*/ 2453 w 2936"/>
              <a:gd name="T51" fmla="*/ 962 h 1983"/>
              <a:gd name="T52" fmla="*/ 2333 w 2936"/>
              <a:gd name="T53" fmla="*/ 887 h 1983"/>
              <a:gd name="T54" fmla="*/ 2368 w 2936"/>
              <a:gd name="T55" fmla="*/ 836 h 1983"/>
              <a:gd name="T56" fmla="*/ 2443 w 2936"/>
              <a:gd name="T57" fmla="*/ 756 h 1983"/>
              <a:gd name="T58" fmla="*/ 2496 w 2936"/>
              <a:gd name="T59" fmla="*/ 780 h 1983"/>
              <a:gd name="T60" fmla="*/ 2532 w 2936"/>
              <a:gd name="T61" fmla="*/ 853 h 1983"/>
              <a:gd name="T62" fmla="*/ 2689 w 2936"/>
              <a:gd name="T63" fmla="*/ 763 h 1983"/>
              <a:gd name="T64" fmla="*/ 2828 w 2936"/>
              <a:gd name="T65" fmla="*/ 673 h 1983"/>
              <a:gd name="T66" fmla="*/ 2886 w 2936"/>
              <a:gd name="T67" fmla="*/ 564 h 1983"/>
              <a:gd name="T68" fmla="*/ 2928 w 2936"/>
              <a:gd name="T69" fmla="*/ 494 h 1983"/>
              <a:gd name="T70" fmla="*/ 2893 w 2936"/>
              <a:gd name="T71" fmla="*/ 307 h 1983"/>
              <a:gd name="T72" fmla="*/ 2722 w 2936"/>
              <a:gd name="T73" fmla="*/ 341 h 1983"/>
              <a:gd name="T74" fmla="*/ 2461 w 2936"/>
              <a:gd name="T75" fmla="*/ 205 h 1983"/>
              <a:gd name="T76" fmla="*/ 2300 w 2936"/>
              <a:gd name="T77" fmla="*/ 89 h 1983"/>
              <a:gd name="T78" fmla="*/ 1980 w 2936"/>
              <a:gd name="T79" fmla="*/ 53 h 1983"/>
              <a:gd name="T80" fmla="*/ 2007 w 2936"/>
              <a:gd name="T81" fmla="*/ 155 h 1983"/>
              <a:gd name="T82" fmla="*/ 1952 w 2936"/>
              <a:gd name="T83" fmla="*/ 227 h 1983"/>
              <a:gd name="T84" fmla="*/ 2025 w 2936"/>
              <a:gd name="T85" fmla="*/ 350 h 1983"/>
              <a:gd name="T86" fmla="*/ 2146 w 2936"/>
              <a:gd name="T87" fmla="*/ 370 h 1983"/>
              <a:gd name="T88" fmla="*/ 2041 w 2936"/>
              <a:gd name="T89" fmla="*/ 455 h 1983"/>
              <a:gd name="T90" fmla="*/ 1891 w 2936"/>
              <a:gd name="T91" fmla="*/ 570 h 1983"/>
              <a:gd name="T92" fmla="*/ 1630 w 2936"/>
              <a:gd name="T93" fmla="*/ 713 h 1983"/>
              <a:gd name="T94" fmla="*/ 1228 w 2936"/>
              <a:gd name="T95" fmla="*/ 659 h 1983"/>
              <a:gd name="T96" fmla="*/ 1036 w 2936"/>
              <a:gd name="T97" fmla="*/ 560 h 1983"/>
              <a:gd name="T98" fmla="*/ 752 w 2936"/>
              <a:gd name="T99" fmla="*/ 495 h 1983"/>
              <a:gd name="T100" fmla="*/ 686 w 2936"/>
              <a:gd name="T101" fmla="*/ 379 h 1983"/>
              <a:gd name="T102" fmla="*/ 512 w 2936"/>
              <a:gd name="T103" fmla="*/ 299 h 1983"/>
              <a:gd name="T104" fmla="*/ 430 w 2936"/>
              <a:gd name="T105" fmla="*/ 311 h 1983"/>
              <a:gd name="T106" fmla="*/ 423 w 2936"/>
              <a:gd name="T107" fmla="*/ 388 h 1983"/>
              <a:gd name="T108" fmla="*/ 305 w 2936"/>
              <a:gd name="T109" fmla="*/ 382 h 1983"/>
              <a:gd name="T110" fmla="*/ 227 w 2936"/>
              <a:gd name="T111" fmla="*/ 507 h 1983"/>
              <a:gd name="T112" fmla="*/ 260 w 2936"/>
              <a:gd name="T113" fmla="*/ 595 h 1983"/>
              <a:gd name="T114" fmla="*/ 252 w 2936"/>
              <a:gd name="T115" fmla="*/ 716 h 1983"/>
              <a:gd name="T116" fmla="*/ 118 w 2936"/>
              <a:gd name="T117" fmla="*/ 781 h 1983"/>
              <a:gd name="T118" fmla="*/ 40 w 2936"/>
              <a:gd name="T119" fmla="*/ 894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solidFill>
            <a:schemeClr val="accent2"/>
          </a:solidFill>
          <a:ln w="9525" cmpd="sng">
            <a:solidFill>
              <a:srgbClr val="FFFFFF"/>
            </a:solidFill>
            <a:prstDash val="solid"/>
            <a:round/>
            <a:headEnd/>
            <a:tailEnd/>
          </a:ln>
        </p:spPr>
        <p:txBody>
          <a:bodyPr/>
          <a:lstStyle/>
          <a:p>
            <a:endParaRPr lang="en-US"/>
          </a:p>
        </p:txBody>
      </p:sp>
      <p:sp>
        <p:nvSpPr>
          <p:cNvPr id="16" name="Freeform 15"/>
          <p:cNvSpPr>
            <a:spLocks/>
          </p:cNvSpPr>
          <p:nvPr>
            <p:custDataLst>
              <p:tags r:id="rId11"/>
            </p:custDataLst>
          </p:nvPr>
        </p:nvSpPr>
        <p:spPr bwMode="auto">
          <a:xfrm>
            <a:off x="4142856" y="2572486"/>
            <a:ext cx="212365" cy="273050"/>
          </a:xfrm>
          <a:custGeom>
            <a:avLst/>
            <a:gdLst>
              <a:gd name="T0" fmla="*/ 345 w 504"/>
              <a:gd name="T1" fmla="*/ 493 h 524"/>
              <a:gd name="T2" fmla="*/ 256 w 504"/>
              <a:gd name="T3" fmla="*/ 505 h 524"/>
              <a:gd name="T4" fmla="*/ 235 w 504"/>
              <a:gd name="T5" fmla="*/ 517 h 524"/>
              <a:gd name="T6" fmla="*/ 210 w 504"/>
              <a:gd name="T7" fmla="*/ 522 h 524"/>
              <a:gd name="T8" fmla="*/ 155 w 504"/>
              <a:gd name="T9" fmla="*/ 524 h 524"/>
              <a:gd name="T10" fmla="*/ 106 w 504"/>
              <a:gd name="T11" fmla="*/ 522 h 524"/>
              <a:gd name="T12" fmla="*/ 94 w 504"/>
              <a:gd name="T13" fmla="*/ 516 h 524"/>
              <a:gd name="T14" fmla="*/ 71 w 504"/>
              <a:gd name="T15" fmla="*/ 509 h 524"/>
              <a:gd name="T16" fmla="*/ 36 w 504"/>
              <a:gd name="T17" fmla="*/ 496 h 524"/>
              <a:gd name="T18" fmla="*/ 22 w 504"/>
              <a:gd name="T19" fmla="*/ 486 h 524"/>
              <a:gd name="T20" fmla="*/ 20 w 504"/>
              <a:gd name="T21" fmla="*/ 477 h 524"/>
              <a:gd name="T22" fmla="*/ 27 w 504"/>
              <a:gd name="T23" fmla="*/ 463 h 524"/>
              <a:gd name="T24" fmla="*/ 32 w 504"/>
              <a:gd name="T25" fmla="*/ 445 h 524"/>
              <a:gd name="T26" fmla="*/ 28 w 504"/>
              <a:gd name="T27" fmla="*/ 432 h 524"/>
              <a:gd name="T28" fmla="*/ 10 w 504"/>
              <a:gd name="T29" fmla="*/ 417 h 524"/>
              <a:gd name="T30" fmla="*/ 1 w 504"/>
              <a:gd name="T31" fmla="*/ 407 h 524"/>
              <a:gd name="T32" fmla="*/ 1 w 504"/>
              <a:gd name="T33" fmla="*/ 391 h 524"/>
              <a:gd name="T34" fmla="*/ 17 w 504"/>
              <a:gd name="T35" fmla="*/ 360 h 524"/>
              <a:gd name="T36" fmla="*/ 48 w 504"/>
              <a:gd name="T37" fmla="*/ 328 h 524"/>
              <a:gd name="T38" fmla="*/ 86 w 504"/>
              <a:gd name="T39" fmla="*/ 299 h 524"/>
              <a:gd name="T40" fmla="*/ 124 w 504"/>
              <a:gd name="T41" fmla="*/ 279 h 524"/>
              <a:gd name="T42" fmla="*/ 160 w 504"/>
              <a:gd name="T43" fmla="*/ 272 h 524"/>
              <a:gd name="T44" fmla="*/ 155 w 504"/>
              <a:gd name="T45" fmla="*/ 264 h 524"/>
              <a:gd name="T46" fmla="*/ 142 w 504"/>
              <a:gd name="T47" fmla="*/ 259 h 524"/>
              <a:gd name="T48" fmla="*/ 133 w 504"/>
              <a:gd name="T49" fmla="*/ 251 h 524"/>
              <a:gd name="T50" fmla="*/ 127 w 504"/>
              <a:gd name="T51" fmla="*/ 229 h 524"/>
              <a:gd name="T52" fmla="*/ 124 w 504"/>
              <a:gd name="T53" fmla="*/ 195 h 524"/>
              <a:gd name="T54" fmla="*/ 115 w 504"/>
              <a:gd name="T55" fmla="*/ 161 h 524"/>
              <a:gd name="T56" fmla="*/ 100 w 504"/>
              <a:gd name="T57" fmla="*/ 134 h 524"/>
              <a:gd name="T58" fmla="*/ 68 w 504"/>
              <a:gd name="T59" fmla="*/ 90 h 524"/>
              <a:gd name="T60" fmla="*/ 86 w 504"/>
              <a:gd name="T61" fmla="*/ 60 h 524"/>
              <a:gd name="T62" fmla="*/ 106 w 504"/>
              <a:gd name="T63" fmla="*/ 56 h 524"/>
              <a:gd name="T64" fmla="*/ 130 w 504"/>
              <a:gd name="T65" fmla="*/ 58 h 524"/>
              <a:gd name="T66" fmla="*/ 139 w 504"/>
              <a:gd name="T67" fmla="*/ 61 h 524"/>
              <a:gd name="T68" fmla="*/ 160 w 504"/>
              <a:gd name="T69" fmla="*/ 56 h 524"/>
              <a:gd name="T70" fmla="*/ 164 w 504"/>
              <a:gd name="T71" fmla="*/ 33 h 524"/>
              <a:gd name="T72" fmla="*/ 171 w 504"/>
              <a:gd name="T73" fmla="*/ 13 h 524"/>
              <a:gd name="T74" fmla="*/ 187 w 504"/>
              <a:gd name="T75" fmla="*/ 0 h 524"/>
              <a:gd name="T76" fmla="*/ 225 w 504"/>
              <a:gd name="T77" fmla="*/ 0 h 524"/>
              <a:gd name="T78" fmla="*/ 254 w 504"/>
              <a:gd name="T79" fmla="*/ 8 h 524"/>
              <a:gd name="T80" fmla="*/ 280 w 504"/>
              <a:gd name="T81" fmla="*/ 21 h 524"/>
              <a:gd name="T82" fmla="*/ 279 w 504"/>
              <a:gd name="T83" fmla="*/ 62 h 524"/>
              <a:gd name="T84" fmla="*/ 292 w 504"/>
              <a:gd name="T85" fmla="*/ 77 h 524"/>
              <a:gd name="T86" fmla="*/ 319 w 504"/>
              <a:gd name="T87" fmla="*/ 94 h 524"/>
              <a:gd name="T88" fmla="*/ 356 w 504"/>
              <a:gd name="T89" fmla="*/ 119 h 524"/>
              <a:gd name="T90" fmla="*/ 346 w 504"/>
              <a:gd name="T91" fmla="*/ 135 h 524"/>
              <a:gd name="T92" fmla="*/ 340 w 504"/>
              <a:gd name="T93" fmla="*/ 153 h 524"/>
              <a:gd name="T94" fmla="*/ 344 w 504"/>
              <a:gd name="T95" fmla="*/ 176 h 524"/>
              <a:gd name="T96" fmla="*/ 363 w 504"/>
              <a:gd name="T97" fmla="*/ 200 h 524"/>
              <a:gd name="T98" fmla="*/ 378 w 504"/>
              <a:gd name="T99" fmla="*/ 210 h 524"/>
              <a:gd name="T100" fmla="*/ 386 w 504"/>
              <a:gd name="T101" fmla="*/ 256 h 524"/>
              <a:gd name="T102" fmla="*/ 404 w 504"/>
              <a:gd name="T103" fmla="*/ 289 h 524"/>
              <a:gd name="T104" fmla="*/ 432 w 504"/>
              <a:gd name="T105" fmla="*/ 315 h 524"/>
              <a:gd name="T106" fmla="*/ 463 w 504"/>
              <a:gd name="T107" fmla="*/ 335 h 524"/>
              <a:gd name="T108" fmla="*/ 466 w 504"/>
              <a:gd name="T109" fmla="*/ 390 h 524"/>
              <a:gd name="T110" fmla="*/ 397 w 504"/>
              <a:gd name="T111" fmla="*/ 45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Freeform 16"/>
          <p:cNvSpPr>
            <a:spLocks/>
          </p:cNvSpPr>
          <p:nvPr>
            <p:custDataLst>
              <p:tags r:id="rId12"/>
            </p:custDataLst>
          </p:nvPr>
        </p:nvSpPr>
        <p:spPr bwMode="auto">
          <a:xfrm>
            <a:off x="3889239" y="2990000"/>
            <a:ext cx="175698" cy="238125"/>
          </a:xfrm>
          <a:custGeom>
            <a:avLst/>
            <a:gdLst>
              <a:gd name="T0" fmla="*/ 426 w 438"/>
              <a:gd name="T1" fmla="*/ 190 h 451"/>
              <a:gd name="T2" fmla="*/ 408 w 438"/>
              <a:gd name="T3" fmla="*/ 128 h 451"/>
              <a:gd name="T4" fmla="*/ 387 w 438"/>
              <a:gd name="T5" fmla="*/ 85 h 451"/>
              <a:gd name="T6" fmla="*/ 367 w 438"/>
              <a:gd name="T7" fmla="*/ 62 h 451"/>
              <a:gd name="T8" fmla="*/ 356 w 438"/>
              <a:gd name="T9" fmla="*/ 58 h 451"/>
              <a:gd name="T10" fmla="*/ 335 w 438"/>
              <a:gd name="T11" fmla="*/ 45 h 451"/>
              <a:gd name="T12" fmla="*/ 314 w 438"/>
              <a:gd name="T13" fmla="*/ 38 h 451"/>
              <a:gd name="T14" fmla="*/ 293 w 438"/>
              <a:gd name="T15" fmla="*/ 38 h 451"/>
              <a:gd name="T16" fmla="*/ 276 w 438"/>
              <a:gd name="T17" fmla="*/ 42 h 451"/>
              <a:gd name="T18" fmla="*/ 251 w 438"/>
              <a:gd name="T19" fmla="*/ 58 h 451"/>
              <a:gd name="T20" fmla="*/ 235 w 438"/>
              <a:gd name="T21" fmla="*/ 67 h 451"/>
              <a:gd name="T22" fmla="*/ 217 w 438"/>
              <a:gd name="T23" fmla="*/ 66 h 451"/>
              <a:gd name="T24" fmla="*/ 174 w 438"/>
              <a:gd name="T25" fmla="*/ 37 h 451"/>
              <a:gd name="T26" fmla="*/ 113 w 438"/>
              <a:gd name="T27" fmla="*/ 0 h 451"/>
              <a:gd name="T28" fmla="*/ 95 w 438"/>
              <a:gd name="T29" fmla="*/ 23 h 451"/>
              <a:gd name="T30" fmla="*/ 93 w 438"/>
              <a:gd name="T31" fmla="*/ 43 h 451"/>
              <a:gd name="T32" fmla="*/ 98 w 438"/>
              <a:gd name="T33" fmla="*/ 52 h 451"/>
              <a:gd name="T34" fmla="*/ 119 w 438"/>
              <a:gd name="T35" fmla="*/ 69 h 451"/>
              <a:gd name="T36" fmla="*/ 99 w 438"/>
              <a:gd name="T37" fmla="*/ 73 h 451"/>
              <a:gd name="T38" fmla="*/ 66 w 438"/>
              <a:gd name="T39" fmla="*/ 93 h 451"/>
              <a:gd name="T40" fmla="*/ 58 w 438"/>
              <a:gd name="T41" fmla="*/ 119 h 451"/>
              <a:gd name="T42" fmla="*/ 45 w 438"/>
              <a:gd name="T43" fmla="*/ 138 h 451"/>
              <a:gd name="T44" fmla="*/ 35 w 438"/>
              <a:gd name="T45" fmla="*/ 156 h 451"/>
              <a:gd name="T46" fmla="*/ 33 w 438"/>
              <a:gd name="T47" fmla="*/ 179 h 451"/>
              <a:gd name="T48" fmla="*/ 7 w 438"/>
              <a:gd name="T49" fmla="*/ 238 h 451"/>
              <a:gd name="T50" fmla="*/ 15 w 438"/>
              <a:gd name="T51" fmla="*/ 246 h 451"/>
              <a:gd name="T52" fmla="*/ 26 w 438"/>
              <a:gd name="T53" fmla="*/ 247 h 451"/>
              <a:gd name="T54" fmla="*/ 33 w 438"/>
              <a:gd name="T55" fmla="*/ 346 h 451"/>
              <a:gd name="T56" fmla="*/ 93 w 438"/>
              <a:gd name="T57" fmla="*/ 353 h 451"/>
              <a:gd name="T58" fmla="*/ 104 w 438"/>
              <a:gd name="T59" fmla="*/ 376 h 451"/>
              <a:gd name="T60" fmla="*/ 89 w 438"/>
              <a:gd name="T61" fmla="*/ 425 h 451"/>
              <a:gd name="T62" fmla="*/ 109 w 438"/>
              <a:gd name="T63" fmla="*/ 447 h 451"/>
              <a:gd name="T64" fmla="*/ 152 w 438"/>
              <a:gd name="T65" fmla="*/ 447 h 451"/>
              <a:gd name="T66" fmla="*/ 205 w 438"/>
              <a:gd name="T67" fmla="*/ 444 h 451"/>
              <a:gd name="T68" fmla="*/ 276 w 438"/>
              <a:gd name="T69" fmla="*/ 446 h 451"/>
              <a:gd name="T70" fmla="*/ 343 w 438"/>
              <a:gd name="T71" fmla="*/ 442 h 451"/>
              <a:gd name="T72" fmla="*/ 372 w 438"/>
              <a:gd name="T73" fmla="*/ 432 h 451"/>
              <a:gd name="T74" fmla="*/ 359 w 438"/>
              <a:gd name="T75" fmla="*/ 413 h 451"/>
              <a:gd name="T76" fmla="*/ 369 w 438"/>
              <a:gd name="T77" fmla="*/ 403 h 451"/>
              <a:gd name="T78" fmla="*/ 372 w 438"/>
              <a:gd name="T79" fmla="*/ 382 h 451"/>
              <a:gd name="T80" fmla="*/ 380 w 438"/>
              <a:gd name="T81" fmla="*/ 367 h 451"/>
              <a:gd name="T82" fmla="*/ 343 w 438"/>
              <a:gd name="T83" fmla="*/ 344 h 451"/>
              <a:gd name="T84" fmla="*/ 325 w 438"/>
              <a:gd name="T85" fmla="*/ 323 h 451"/>
              <a:gd name="T86" fmla="*/ 311 w 438"/>
              <a:gd name="T87" fmla="*/ 294 h 451"/>
              <a:gd name="T88" fmla="*/ 294 w 438"/>
              <a:gd name="T89" fmla="*/ 277 h 451"/>
              <a:gd name="T90" fmla="*/ 314 w 438"/>
              <a:gd name="T91" fmla="*/ 275 h 451"/>
              <a:gd name="T92" fmla="*/ 346 w 438"/>
              <a:gd name="T93" fmla="*/ 271 h 451"/>
              <a:gd name="T94" fmla="*/ 369 w 438"/>
              <a:gd name="T95" fmla="*/ 260 h 451"/>
              <a:gd name="T96" fmla="*/ 407 w 438"/>
              <a:gd name="T97" fmla="*/ 240 h 451"/>
              <a:gd name="T98" fmla="*/ 438 w 438"/>
              <a:gd name="T99" fmla="*/ 235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Freeform 17"/>
          <p:cNvSpPr>
            <a:spLocks/>
          </p:cNvSpPr>
          <p:nvPr>
            <p:custDataLst>
              <p:tags r:id="rId13"/>
            </p:custDataLst>
          </p:nvPr>
        </p:nvSpPr>
        <p:spPr bwMode="auto">
          <a:xfrm>
            <a:off x="3913685" y="3247175"/>
            <a:ext cx="241394" cy="274637"/>
          </a:xfrm>
          <a:custGeom>
            <a:avLst/>
            <a:gdLst>
              <a:gd name="T0" fmla="*/ 327 w 578"/>
              <a:gd name="T1" fmla="*/ 88 h 524"/>
              <a:gd name="T2" fmla="*/ 312 w 578"/>
              <a:gd name="T3" fmla="*/ 85 h 524"/>
              <a:gd name="T4" fmla="*/ 301 w 578"/>
              <a:gd name="T5" fmla="*/ 79 h 524"/>
              <a:gd name="T6" fmla="*/ 275 w 578"/>
              <a:gd name="T7" fmla="*/ 66 h 524"/>
              <a:gd name="T8" fmla="*/ 251 w 578"/>
              <a:gd name="T9" fmla="*/ 78 h 524"/>
              <a:gd name="T10" fmla="*/ 246 w 578"/>
              <a:gd name="T11" fmla="*/ 105 h 524"/>
              <a:gd name="T12" fmla="*/ 253 w 578"/>
              <a:gd name="T13" fmla="*/ 153 h 524"/>
              <a:gd name="T14" fmla="*/ 270 w 578"/>
              <a:gd name="T15" fmla="*/ 172 h 524"/>
              <a:gd name="T16" fmla="*/ 287 w 578"/>
              <a:gd name="T17" fmla="*/ 178 h 524"/>
              <a:gd name="T18" fmla="*/ 298 w 578"/>
              <a:gd name="T19" fmla="*/ 191 h 524"/>
              <a:gd name="T20" fmla="*/ 351 w 578"/>
              <a:gd name="T21" fmla="*/ 225 h 524"/>
              <a:gd name="T22" fmla="*/ 449 w 578"/>
              <a:gd name="T23" fmla="*/ 309 h 524"/>
              <a:gd name="T24" fmla="*/ 477 w 578"/>
              <a:gd name="T25" fmla="*/ 322 h 524"/>
              <a:gd name="T26" fmla="*/ 504 w 578"/>
              <a:gd name="T27" fmla="*/ 328 h 524"/>
              <a:gd name="T28" fmla="*/ 536 w 578"/>
              <a:gd name="T29" fmla="*/ 356 h 524"/>
              <a:gd name="T30" fmla="*/ 578 w 578"/>
              <a:gd name="T31" fmla="*/ 376 h 524"/>
              <a:gd name="T32" fmla="*/ 565 w 578"/>
              <a:gd name="T33" fmla="*/ 407 h 524"/>
              <a:gd name="T34" fmla="*/ 526 w 578"/>
              <a:gd name="T35" fmla="*/ 383 h 524"/>
              <a:gd name="T36" fmla="*/ 508 w 578"/>
              <a:gd name="T37" fmla="*/ 376 h 524"/>
              <a:gd name="T38" fmla="*/ 498 w 578"/>
              <a:gd name="T39" fmla="*/ 397 h 524"/>
              <a:gd name="T40" fmla="*/ 506 w 578"/>
              <a:gd name="T41" fmla="*/ 426 h 524"/>
              <a:gd name="T42" fmla="*/ 514 w 578"/>
              <a:gd name="T43" fmla="*/ 442 h 524"/>
              <a:gd name="T44" fmla="*/ 500 w 578"/>
              <a:gd name="T45" fmla="*/ 468 h 524"/>
              <a:gd name="T46" fmla="*/ 483 w 578"/>
              <a:gd name="T47" fmla="*/ 505 h 524"/>
              <a:gd name="T48" fmla="*/ 465 w 578"/>
              <a:gd name="T49" fmla="*/ 522 h 524"/>
              <a:gd name="T50" fmla="*/ 436 w 578"/>
              <a:gd name="T51" fmla="*/ 505 h 524"/>
              <a:gd name="T52" fmla="*/ 456 w 578"/>
              <a:gd name="T53" fmla="*/ 484 h 524"/>
              <a:gd name="T54" fmla="*/ 465 w 578"/>
              <a:gd name="T55" fmla="*/ 467 h 524"/>
              <a:gd name="T56" fmla="*/ 461 w 578"/>
              <a:gd name="T57" fmla="*/ 441 h 524"/>
              <a:gd name="T58" fmla="*/ 427 w 578"/>
              <a:gd name="T59" fmla="*/ 395 h 524"/>
              <a:gd name="T60" fmla="*/ 385 w 578"/>
              <a:gd name="T61" fmla="*/ 369 h 524"/>
              <a:gd name="T62" fmla="*/ 355 w 578"/>
              <a:gd name="T63" fmla="*/ 356 h 524"/>
              <a:gd name="T64" fmla="*/ 318 w 578"/>
              <a:gd name="T65" fmla="*/ 330 h 524"/>
              <a:gd name="T66" fmla="*/ 268 w 578"/>
              <a:gd name="T67" fmla="*/ 315 h 524"/>
              <a:gd name="T68" fmla="*/ 218 w 578"/>
              <a:gd name="T69" fmla="*/ 285 h 524"/>
              <a:gd name="T70" fmla="*/ 162 w 578"/>
              <a:gd name="T71" fmla="*/ 229 h 524"/>
              <a:gd name="T72" fmla="*/ 126 w 578"/>
              <a:gd name="T73" fmla="*/ 168 h 524"/>
              <a:gd name="T74" fmla="*/ 77 w 578"/>
              <a:gd name="T75" fmla="*/ 154 h 524"/>
              <a:gd name="T76" fmla="*/ 51 w 578"/>
              <a:gd name="T77" fmla="*/ 157 h 524"/>
              <a:gd name="T78" fmla="*/ 15 w 578"/>
              <a:gd name="T79" fmla="*/ 165 h 524"/>
              <a:gd name="T80" fmla="*/ 3 w 578"/>
              <a:gd name="T81" fmla="*/ 133 h 524"/>
              <a:gd name="T82" fmla="*/ 1 w 578"/>
              <a:gd name="T83" fmla="*/ 93 h 524"/>
              <a:gd name="T84" fmla="*/ 6 w 578"/>
              <a:gd name="T85" fmla="*/ 49 h 524"/>
              <a:gd name="T86" fmla="*/ 45 w 578"/>
              <a:gd name="T87" fmla="*/ 41 h 524"/>
              <a:gd name="T88" fmla="*/ 68 w 578"/>
              <a:gd name="T89" fmla="*/ 33 h 524"/>
              <a:gd name="T90" fmla="*/ 83 w 578"/>
              <a:gd name="T91" fmla="*/ 48 h 524"/>
              <a:gd name="T92" fmla="*/ 104 w 578"/>
              <a:gd name="T93" fmla="*/ 44 h 524"/>
              <a:gd name="T94" fmla="*/ 149 w 578"/>
              <a:gd name="T95" fmla="*/ 16 h 524"/>
              <a:gd name="T96" fmla="*/ 239 w 578"/>
              <a:gd name="T97" fmla="*/ 0 h 524"/>
              <a:gd name="T98" fmla="*/ 257 w 578"/>
              <a:gd name="T99" fmla="*/ 13 h 524"/>
              <a:gd name="T100" fmla="*/ 332 w 578"/>
              <a:gd name="T101" fmla="*/ 19 h 524"/>
              <a:gd name="T102" fmla="*/ 322 w 578"/>
              <a:gd name="T103" fmla="*/ 65 h 524"/>
              <a:gd name="T104" fmla="*/ 325 w 578"/>
              <a:gd name="T105" fmla="*/ 9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Freeform 18"/>
          <p:cNvSpPr>
            <a:spLocks/>
          </p:cNvSpPr>
          <p:nvPr>
            <p:custDataLst>
              <p:tags r:id="rId14"/>
            </p:custDataLst>
          </p:nvPr>
        </p:nvSpPr>
        <p:spPr bwMode="auto">
          <a:xfrm>
            <a:off x="3930489" y="3415449"/>
            <a:ext cx="32085" cy="82550"/>
          </a:xfrm>
          <a:custGeom>
            <a:avLst/>
            <a:gdLst>
              <a:gd name="T0" fmla="*/ 0 w 79"/>
              <a:gd name="T1" fmla="*/ 37 h 160"/>
              <a:gd name="T2" fmla="*/ 6 w 79"/>
              <a:gd name="T3" fmla="*/ 37 h 160"/>
              <a:gd name="T4" fmla="*/ 11 w 79"/>
              <a:gd name="T5" fmla="*/ 36 h 160"/>
              <a:gd name="T6" fmla="*/ 16 w 79"/>
              <a:gd name="T7" fmla="*/ 35 h 160"/>
              <a:gd name="T8" fmla="*/ 19 w 79"/>
              <a:gd name="T9" fmla="*/ 33 h 160"/>
              <a:gd name="T10" fmla="*/ 26 w 79"/>
              <a:gd name="T11" fmla="*/ 28 h 160"/>
              <a:gd name="T12" fmla="*/ 31 w 79"/>
              <a:gd name="T13" fmla="*/ 22 h 160"/>
              <a:gd name="T14" fmla="*/ 37 w 79"/>
              <a:gd name="T15" fmla="*/ 16 h 160"/>
              <a:gd name="T16" fmla="*/ 41 w 79"/>
              <a:gd name="T17" fmla="*/ 10 h 160"/>
              <a:gd name="T18" fmla="*/ 46 w 79"/>
              <a:gd name="T19" fmla="*/ 5 h 160"/>
              <a:gd name="T20" fmla="*/ 53 w 79"/>
              <a:gd name="T21" fmla="*/ 0 h 160"/>
              <a:gd name="T22" fmla="*/ 57 w 79"/>
              <a:gd name="T23" fmla="*/ 3 h 160"/>
              <a:gd name="T24" fmla="*/ 62 w 79"/>
              <a:gd name="T25" fmla="*/ 7 h 160"/>
              <a:gd name="T26" fmla="*/ 64 w 79"/>
              <a:gd name="T27" fmla="*/ 10 h 160"/>
              <a:gd name="T28" fmla="*/ 66 w 79"/>
              <a:gd name="T29" fmla="*/ 14 h 160"/>
              <a:gd name="T30" fmla="*/ 69 w 79"/>
              <a:gd name="T31" fmla="*/ 22 h 160"/>
              <a:gd name="T32" fmla="*/ 72 w 79"/>
              <a:gd name="T33" fmla="*/ 32 h 160"/>
              <a:gd name="T34" fmla="*/ 73 w 79"/>
              <a:gd name="T35" fmla="*/ 40 h 160"/>
              <a:gd name="T36" fmla="*/ 74 w 79"/>
              <a:gd name="T37" fmla="*/ 49 h 160"/>
              <a:gd name="T38" fmla="*/ 76 w 79"/>
              <a:gd name="T39" fmla="*/ 58 h 160"/>
              <a:gd name="T40" fmla="*/ 79 w 79"/>
              <a:gd name="T41" fmla="*/ 67 h 160"/>
              <a:gd name="T42" fmla="*/ 79 w 79"/>
              <a:gd name="T43" fmla="*/ 98 h 160"/>
              <a:gd name="T44" fmla="*/ 68 w 79"/>
              <a:gd name="T45" fmla="*/ 115 h 160"/>
              <a:gd name="T46" fmla="*/ 59 w 79"/>
              <a:gd name="T47" fmla="*/ 129 h 160"/>
              <a:gd name="T48" fmla="*/ 53 w 79"/>
              <a:gd name="T49" fmla="*/ 136 h 160"/>
              <a:gd name="T50" fmla="*/ 50 w 79"/>
              <a:gd name="T51" fmla="*/ 144 h 160"/>
              <a:gd name="T52" fmla="*/ 48 w 79"/>
              <a:gd name="T53" fmla="*/ 151 h 160"/>
              <a:gd name="T54" fmla="*/ 46 w 79"/>
              <a:gd name="T55" fmla="*/ 160 h 160"/>
              <a:gd name="T56" fmla="*/ 40 w 79"/>
              <a:gd name="T57" fmla="*/ 155 h 160"/>
              <a:gd name="T58" fmla="*/ 33 w 79"/>
              <a:gd name="T59" fmla="*/ 150 h 160"/>
              <a:gd name="T60" fmla="*/ 28 w 79"/>
              <a:gd name="T61" fmla="*/ 144 h 160"/>
              <a:gd name="T62" fmla="*/ 22 w 79"/>
              <a:gd name="T63" fmla="*/ 137 h 160"/>
              <a:gd name="T64" fmla="*/ 18 w 79"/>
              <a:gd name="T65" fmla="*/ 130 h 160"/>
              <a:gd name="T66" fmla="*/ 15 w 79"/>
              <a:gd name="T67" fmla="*/ 123 h 160"/>
              <a:gd name="T68" fmla="*/ 11 w 79"/>
              <a:gd name="T69" fmla="*/ 115 h 160"/>
              <a:gd name="T70" fmla="*/ 8 w 79"/>
              <a:gd name="T71" fmla="*/ 108 h 160"/>
              <a:gd name="T72" fmla="*/ 4 w 79"/>
              <a:gd name="T73" fmla="*/ 91 h 160"/>
              <a:gd name="T74" fmla="*/ 1 w 79"/>
              <a:gd name="T75" fmla="*/ 73 h 160"/>
              <a:gd name="T76" fmla="*/ 0 w 79"/>
              <a:gd name="T77" fmla="*/ 55 h 160"/>
              <a:gd name="T78" fmla="*/ 0 w 79"/>
              <a:gd name="T79" fmla="*/ 3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20" name="Group 19"/>
          <p:cNvGrpSpPr>
            <a:grpSpLocks/>
          </p:cNvGrpSpPr>
          <p:nvPr>
            <p:custDataLst>
              <p:tags r:id="rId15"/>
            </p:custDataLst>
          </p:nvPr>
        </p:nvGrpSpPr>
        <p:grpSpPr bwMode="auto">
          <a:xfrm>
            <a:off x="6162624" y="4475900"/>
            <a:ext cx="455288" cy="212725"/>
            <a:chOff x="4488" y="2394"/>
            <a:chExt cx="358" cy="124"/>
          </a:xfrm>
        </p:grpSpPr>
        <p:sp>
          <p:nvSpPr>
            <p:cNvPr id="21" name="Freeform 20"/>
            <p:cNvSpPr>
              <a:spLocks/>
            </p:cNvSpPr>
            <p:nvPr/>
          </p:nvSpPr>
          <p:spPr bwMode="auto">
            <a:xfrm>
              <a:off x="4675" y="2394"/>
              <a:ext cx="171" cy="124"/>
            </a:xfrm>
            <a:custGeom>
              <a:avLst/>
              <a:gdLst>
                <a:gd name="T0" fmla="*/ 424 w 512"/>
                <a:gd name="T1" fmla="*/ 198 h 408"/>
                <a:gd name="T2" fmla="*/ 387 w 512"/>
                <a:gd name="T3" fmla="*/ 193 h 408"/>
                <a:gd name="T4" fmla="*/ 367 w 512"/>
                <a:gd name="T5" fmla="*/ 203 h 408"/>
                <a:gd name="T6" fmla="*/ 354 w 512"/>
                <a:gd name="T7" fmla="*/ 217 h 408"/>
                <a:gd name="T8" fmla="*/ 347 w 512"/>
                <a:gd name="T9" fmla="*/ 254 h 408"/>
                <a:gd name="T10" fmla="*/ 327 w 512"/>
                <a:gd name="T11" fmla="*/ 306 h 408"/>
                <a:gd name="T12" fmla="*/ 305 w 512"/>
                <a:gd name="T13" fmla="*/ 335 h 408"/>
                <a:gd name="T14" fmla="*/ 289 w 512"/>
                <a:gd name="T15" fmla="*/ 350 h 408"/>
                <a:gd name="T16" fmla="*/ 271 w 512"/>
                <a:gd name="T17" fmla="*/ 359 h 408"/>
                <a:gd name="T18" fmla="*/ 256 w 512"/>
                <a:gd name="T19" fmla="*/ 368 h 408"/>
                <a:gd name="T20" fmla="*/ 253 w 512"/>
                <a:gd name="T21" fmla="*/ 376 h 408"/>
                <a:gd name="T22" fmla="*/ 215 w 512"/>
                <a:gd name="T23" fmla="*/ 370 h 408"/>
                <a:gd name="T24" fmla="*/ 183 w 512"/>
                <a:gd name="T25" fmla="*/ 367 h 408"/>
                <a:gd name="T26" fmla="*/ 155 w 512"/>
                <a:gd name="T27" fmla="*/ 373 h 408"/>
                <a:gd name="T28" fmla="*/ 138 w 512"/>
                <a:gd name="T29" fmla="*/ 388 h 408"/>
                <a:gd name="T30" fmla="*/ 97 w 512"/>
                <a:gd name="T31" fmla="*/ 405 h 408"/>
                <a:gd name="T32" fmla="*/ 62 w 512"/>
                <a:gd name="T33" fmla="*/ 407 h 408"/>
                <a:gd name="T34" fmla="*/ 45 w 512"/>
                <a:gd name="T35" fmla="*/ 400 h 408"/>
                <a:gd name="T36" fmla="*/ 15 w 512"/>
                <a:gd name="T37" fmla="*/ 368 h 408"/>
                <a:gd name="T38" fmla="*/ 2 w 512"/>
                <a:gd name="T39" fmla="*/ 344 h 408"/>
                <a:gd name="T40" fmla="*/ 8 w 512"/>
                <a:gd name="T41" fmla="*/ 335 h 408"/>
                <a:gd name="T42" fmla="*/ 34 w 512"/>
                <a:gd name="T43" fmla="*/ 344 h 408"/>
                <a:gd name="T44" fmla="*/ 53 w 512"/>
                <a:gd name="T45" fmla="*/ 336 h 408"/>
                <a:gd name="T46" fmla="*/ 56 w 512"/>
                <a:gd name="T47" fmla="*/ 314 h 408"/>
                <a:gd name="T48" fmla="*/ 71 w 512"/>
                <a:gd name="T49" fmla="*/ 300 h 408"/>
                <a:gd name="T50" fmla="*/ 82 w 512"/>
                <a:gd name="T51" fmla="*/ 286 h 408"/>
                <a:gd name="T52" fmla="*/ 89 w 512"/>
                <a:gd name="T53" fmla="*/ 272 h 408"/>
                <a:gd name="T54" fmla="*/ 101 w 512"/>
                <a:gd name="T55" fmla="*/ 262 h 408"/>
                <a:gd name="T56" fmla="*/ 137 w 512"/>
                <a:gd name="T57" fmla="*/ 246 h 408"/>
                <a:gd name="T58" fmla="*/ 175 w 512"/>
                <a:gd name="T59" fmla="*/ 232 h 408"/>
                <a:gd name="T60" fmla="*/ 202 w 512"/>
                <a:gd name="T61" fmla="*/ 217 h 408"/>
                <a:gd name="T62" fmla="*/ 213 w 512"/>
                <a:gd name="T63" fmla="*/ 205 h 408"/>
                <a:gd name="T64" fmla="*/ 219 w 512"/>
                <a:gd name="T65" fmla="*/ 191 h 408"/>
                <a:gd name="T66" fmla="*/ 227 w 512"/>
                <a:gd name="T67" fmla="*/ 161 h 408"/>
                <a:gd name="T68" fmla="*/ 229 w 512"/>
                <a:gd name="T69" fmla="*/ 149 h 408"/>
                <a:gd name="T70" fmla="*/ 231 w 512"/>
                <a:gd name="T71" fmla="*/ 152 h 408"/>
                <a:gd name="T72" fmla="*/ 239 w 512"/>
                <a:gd name="T73" fmla="*/ 143 h 408"/>
                <a:gd name="T74" fmla="*/ 237 w 512"/>
                <a:gd name="T75" fmla="*/ 155 h 408"/>
                <a:gd name="T76" fmla="*/ 240 w 512"/>
                <a:gd name="T77" fmla="*/ 174 h 408"/>
                <a:gd name="T78" fmla="*/ 251 w 512"/>
                <a:gd name="T79" fmla="*/ 193 h 408"/>
                <a:gd name="T80" fmla="*/ 272 w 512"/>
                <a:gd name="T81" fmla="*/ 205 h 408"/>
                <a:gd name="T82" fmla="*/ 306 w 512"/>
                <a:gd name="T83" fmla="*/ 204 h 408"/>
                <a:gd name="T84" fmla="*/ 320 w 512"/>
                <a:gd name="T85" fmla="*/ 205 h 408"/>
                <a:gd name="T86" fmla="*/ 327 w 512"/>
                <a:gd name="T87" fmla="*/ 198 h 408"/>
                <a:gd name="T88" fmla="*/ 324 w 512"/>
                <a:gd name="T89" fmla="*/ 176 h 408"/>
                <a:gd name="T90" fmla="*/ 299 w 512"/>
                <a:gd name="T91" fmla="*/ 130 h 408"/>
                <a:gd name="T92" fmla="*/ 319 w 512"/>
                <a:gd name="T93" fmla="*/ 109 h 408"/>
                <a:gd name="T94" fmla="*/ 344 w 512"/>
                <a:gd name="T95" fmla="*/ 66 h 408"/>
                <a:gd name="T96" fmla="*/ 374 w 512"/>
                <a:gd name="T97" fmla="*/ 22 h 408"/>
                <a:gd name="T98" fmla="*/ 399 w 512"/>
                <a:gd name="T99" fmla="*/ 0 h 408"/>
                <a:gd name="T100" fmla="*/ 401 w 512"/>
                <a:gd name="T101" fmla="*/ 23 h 408"/>
                <a:gd name="T102" fmla="*/ 413 w 512"/>
                <a:gd name="T103" fmla="*/ 50 h 408"/>
                <a:gd name="T104" fmla="*/ 439 w 512"/>
                <a:gd name="T105" fmla="*/ 75 h 408"/>
                <a:gd name="T106" fmla="*/ 486 w 512"/>
                <a:gd name="T107" fmla="*/ 106 h 408"/>
                <a:gd name="T108" fmla="*/ 508 w 512"/>
                <a:gd name="T109" fmla="*/ 132 h 408"/>
                <a:gd name="T110" fmla="*/ 499 w 512"/>
                <a:gd name="T111" fmla="*/ 149 h 408"/>
                <a:gd name="T112" fmla="*/ 478 w 512"/>
                <a:gd name="T113" fmla="*/ 152 h 408"/>
                <a:gd name="T114" fmla="*/ 458 w 512"/>
                <a:gd name="T115"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Freeform 21"/>
            <p:cNvSpPr>
              <a:spLocks/>
            </p:cNvSpPr>
            <p:nvPr/>
          </p:nvSpPr>
          <p:spPr bwMode="auto">
            <a:xfrm>
              <a:off x="4488" y="2420"/>
              <a:ext cx="77" cy="89"/>
            </a:xfrm>
            <a:custGeom>
              <a:avLst/>
              <a:gdLst>
                <a:gd name="T0" fmla="*/ 151 w 232"/>
                <a:gd name="T1" fmla="*/ 24 h 289"/>
                <a:gd name="T2" fmla="*/ 165 w 232"/>
                <a:gd name="T3" fmla="*/ 48 h 289"/>
                <a:gd name="T4" fmla="*/ 174 w 232"/>
                <a:gd name="T5" fmla="*/ 56 h 289"/>
                <a:gd name="T6" fmla="*/ 181 w 232"/>
                <a:gd name="T7" fmla="*/ 60 h 289"/>
                <a:gd name="T8" fmla="*/ 186 w 232"/>
                <a:gd name="T9" fmla="*/ 166 h 289"/>
                <a:gd name="T10" fmla="*/ 189 w 232"/>
                <a:gd name="T11" fmla="*/ 196 h 289"/>
                <a:gd name="T12" fmla="*/ 193 w 232"/>
                <a:gd name="T13" fmla="*/ 207 h 289"/>
                <a:gd name="T14" fmla="*/ 199 w 232"/>
                <a:gd name="T15" fmla="*/ 216 h 289"/>
                <a:gd name="T16" fmla="*/ 232 w 232"/>
                <a:gd name="T17" fmla="*/ 246 h 289"/>
                <a:gd name="T18" fmla="*/ 219 w 232"/>
                <a:gd name="T19" fmla="*/ 288 h 289"/>
                <a:gd name="T20" fmla="*/ 186 w 232"/>
                <a:gd name="T21" fmla="*/ 282 h 289"/>
                <a:gd name="T22" fmla="*/ 151 w 232"/>
                <a:gd name="T23" fmla="*/ 264 h 289"/>
                <a:gd name="T24" fmla="*/ 113 w 232"/>
                <a:gd name="T25" fmla="*/ 235 h 289"/>
                <a:gd name="T26" fmla="*/ 81 w 232"/>
                <a:gd name="T27" fmla="*/ 207 h 289"/>
                <a:gd name="T28" fmla="*/ 56 w 232"/>
                <a:gd name="T29" fmla="*/ 176 h 289"/>
                <a:gd name="T30" fmla="*/ 31 w 232"/>
                <a:gd name="T31" fmla="*/ 145 h 289"/>
                <a:gd name="T32" fmla="*/ 9 w 232"/>
                <a:gd name="T33" fmla="*/ 126 h 289"/>
                <a:gd name="T34" fmla="*/ 2 w 232"/>
                <a:gd name="T35" fmla="*/ 117 h 289"/>
                <a:gd name="T36" fmla="*/ 0 w 232"/>
                <a:gd name="T37" fmla="*/ 109 h 289"/>
                <a:gd name="T38" fmla="*/ 0 w 232"/>
                <a:gd name="T39" fmla="*/ 100 h 289"/>
                <a:gd name="T40" fmla="*/ 3 w 232"/>
                <a:gd name="T41" fmla="*/ 92 h 289"/>
                <a:gd name="T42" fmla="*/ 11 w 232"/>
                <a:gd name="T43" fmla="*/ 79 h 289"/>
                <a:gd name="T44" fmla="*/ 12 w 232"/>
                <a:gd name="T45" fmla="*/ 52 h 289"/>
                <a:gd name="T46" fmla="*/ 7 w 232"/>
                <a:gd name="T47" fmla="*/ 15 h 289"/>
                <a:gd name="T48" fmla="*/ 13 w 232"/>
                <a:gd name="T49" fmla="*/ 0 h 289"/>
                <a:gd name="T50" fmla="*/ 26 w 232"/>
                <a:gd name="T51" fmla="*/ 3 h 289"/>
                <a:gd name="T52" fmla="*/ 42 w 232"/>
                <a:gd name="T53" fmla="*/ 10 h 289"/>
                <a:gd name="T54" fmla="*/ 59 w 232"/>
                <a:gd name="T55" fmla="*/ 21 h 289"/>
                <a:gd name="T56" fmla="*/ 73 w 232"/>
                <a:gd name="T57" fmla="*/ 28 h 289"/>
                <a:gd name="T58" fmla="*/ 81 w 232"/>
                <a:gd name="T59" fmla="*/ 31 h 289"/>
                <a:gd name="T60" fmla="*/ 91 w 232"/>
                <a:gd name="T61" fmla="*/ 31 h 289"/>
                <a:gd name="T62" fmla="*/ 105 w 232"/>
                <a:gd name="T63" fmla="*/ 26 h 289"/>
                <a:gd name="T64" fmla="*/ 120 w 232"/>
                <a:gd name="T65" fmla="*/ 19 h 289"/>
                <a:gd name="T66" fmla="*/ 133 w 232"/>
                <a:gd name="T67" fmla="*/ 1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3" name="Freeform 22"/>
          <p:cNvSpPr>
            <a:spLocks/>
          </p:cNvSpPr>
          <p:nvPr>
            <p:custDataLst>
              <p:tags r:id="rId16"/>
            </p:custDataLst>
          </p:nvPr>
        </p:nvSpPr>
        <p:spPr bwMode="auto">
          <a:xfrm>
            <a:off x="4258969" y="2351825"/>
            <a:ext cx="2950204" cy="1074737"/>
          </a:xfrm>
          <a:custGeom>
            <a:avLst/>
            <a:gdLst>
              <a:gd name="T0" fmla="*/ 725 w 7049"/>
              <a:gd name="T1" fmla="*/ 1733 h 2048"/>
              <a:gd name="T2" fmla="*/ 1070 w 7049"/>
              <a:gd name="T3" fmla="*/ 1937 h 2048"/>
              <a:gd name="T4" fmla="*/ 1212 w 7049"/>
              <a:gd name="T5" fmla="*/ 1814 h 2048"/>
              <a:gd name="T6" fmla="*/ 1674 w 7049"/>
              <a:gd name="T7" fmla="*/ 1469 h 2048"/>
              <a:gd name="T8" fmla="*/ 2618 w 7049"/>
              <a:gd name="T9" fmla="*/ 1315 h 2048"/>
              <a:gd name="T10" fmla="*/ 3350 w 7049"/>
              <a:gd name="T11" fmla="*/ 1494 h 2048"/>
              <a:gd name="T12" fmla="*/ 3676 w 7049"/>
              <a:gd name="T13" fmla="*/ 1438 h 2048"/>
              <a:gd name="T14" fmla="*/ 4136 w 7049"/>
              <a:gd name="T15" fmla="*/ 1492 h 2048"/>
              <a:gd name="T16" fmla="*/ 4577 w 7049"/>
              <a:gd name="T17" fmla="*/ 1509 h 2048"/>
              <a:gd name="T18" fmla="*/ 4759 w 7049"/>
              <a:gd name="T19" fmla="*/ 1372 h 2048"/>
              <a:gd name="T20" fmla="*/ 5156 w 7049"/>
              <a:gd name="T21" fmla="*/ 1476 h 2048"/>
              <a:gd name="T22" fmla="*/ 5614 w 7049"/>
              <a:gd name="T23" fmla="*/ 1598 h 2048"/>
              <a:gd name="T24" fmla="*/ 5604 w 7049"/>
              <a:gd name="T25" fmla="*/ 1844 h 2048"/>
              <a:gd name="T26" fmla="*/ 5853 w 7049"/>
              <a:gd name="T27" fmla="*/ 1612 h 2048"/>
              <a:gd name="T28" fmla="*/ 5570 w 7049"/>
              <a:gd name="T29" fmla="*/ 1256 h 2048"/>
              <a:gd name="T30" fmla="*/ 5331 w 7049"/>
              <a:gd name="T31" fmla="*/ 1147 h 2048"/>
              <a:gd name="T32" fmla="*/ 5857 w 7049"/>
              <a:gd name="T33" fmla="*/ 982 h 2048"/>
              <a:gd name="T34" fmla="*/ 5974 w 7049"/>
              <a:gd name="T35" fmla="*/ 822 h 2048"/>
              <a:gd name="T36" fmla="*/ 6132 w 7049"/>
              <a:gd name="T37" fmla="*/ 761 h 2048"/>
              <a:gd name="T38" fmla="*/ 6195 w 7049"/>
              <a:gd name="T39" fmla="*/ 974 h 2048"/>
              <a:gd name="T40" fmla="*/ 6352 w 7049"/>
              <a:gd name="T41" fmla="*/ 1251 h 2048"/>
              <a:gd name="T42" fmla="*/ 6575 w 7049"/>
              <a:gd name="T43" fmla="*/ 1410 h 2048"/>
              <a:gd name="T44" fmla="*/ 6566 w 7049"/>
              <a:gd name="T45" fmla="*/ 1214 h 2048"/>
              <a:gd name="T46" fmla="*/ 6373 w 7049"/>
              <a:gd name="T47" fmla="*/ 1037 h 2048"/>
              <a:gd name="T48" fmla="*/ 6547 w 7049"/>
              <a:gd name="T49" fmla="*/ 885 h 2048"/>
              <a:gd name="T50" fmla="*/ 6801 w 7049"/>
              <a:gd name="T51" fmla="*/ 784 h 2048"/>
              <a:gd name="T52" fmla="*/ 6628 w 7049"/>
              <a:gd name="T53" fmla="*/ 618 h 2048"/>
              <a:gd name="T54" fmla="*/ 6799 w 7049"/>
              <a:gd name="T55" fmla="*/ 636 h 2048"/>
              <a:gd name="T56" fmla="*/ 6861 w 7049"/>
              <a:gd name="T57" fmla="*/ 543 h 2048"/>
              <a:gd name="T58" fmla="*/ 6500 w 7049"/>
              <a:gd name="T59" fmla="*/ 462 h 2048"/>
              <a:gd name="T60" fmla="*/ 5843 w 7049"/>
              <a:gd name="T61" fmla="*/ 410 h 2048"/>
              <a:gd name="T62" fmla="*/ 5693 w 7049"/>
              <a:gd name="T63" fmla="*/ 415 h 2048"/>
              <a:gd name="T64" fmla="*/ 4991 w 7049"/>
              <a:gd name="T65" fmla="*/ 351 h 2048"/>
              <a:gd name="T66" fmla="*/ 4728 w 7049"/>
              <a:gd name="T67" fmla="*/ 290 h 2048"/>
              <a:gd name="T68" fmla="*/ 4412 w 7049"/>
              <a:gd name="T69" fmla="*/ 290 h 2048"/>
              <a:gd name="T70" fmla="*/ 4009 w 7049"/>
              <a:gd name="T71" fmla="*/ 318 h 2048"/>
              <a:gd name="T72" fmla="*/ 3574 w 7049"/>
              <a:gd name="T73" fmla="*/ 261 h 2048"/>
              <a:gd name="T74" fmla="*/ 3290 w 7049"/>
              <a:gd name="T75" fmla="*/ 244 h 2048"/>
              <a:gd name="T76" fmla="*/ 3008 w 7049"/>
              <a:gd name="T77" fmla="*/ 235 h 2048"/>
              <a:gd name="T78" fmla="*/ 2724 w 7049"/>
              <a:gd name="T79" fmla="*/ 58 h 2048"/>
              <a:gd name="T80" fmla="*/ 2617 w 7049"/>
              <a:gd name="T81" fmla="*/ 140 h 2048"/>
              <a:gd name="T82" fmla="*/ 2134 w 7049"/>
              <a:gd name="T83" fmla="*/ 167 h 2048"/>
              <a:gd name="T84" fmla="*/ 2159 w 7049"/>
              <a:gd name="T85" fmla="*/ 200 h 2048"/>
              <a:gd name="T86" fmla="*/ 2198 w 7049"/>
              <a:gd name="T87" fmla="*/ 342 h 2048"/>
              <a:gd name="T88" fmla="*/ 1933 w 7049"/>
              <a:gd name="T89" fmla="*/ 256 h 2048"/>
              <a:gd name="T90" fmla="*/ 1787 w 7049"/>
              <a:gd name="T91" fmla="*/ 273 h 2048"/>
              <a:gd name="T92" fmla="*/ 1917 w 7049"/>
              <a:gd name="T93" fmla="*/ 446 h 2048"/>
              <a:gd name="T94" fmla="*/ 2076 w 7049"/>
              <a:gd name="T95" fmla="*/ 529 h 2048"/>
              <a:gd name="T96" fmla="*/ 1883 w 7049"/>
              <a:gd name="T97" fmla="*/ 593 h 2048"/>
              <a:gd name="T98" fmla="*/ 1832 w 7049"/>
              <a:gd name="T99" fmla="*/ 464 h 2048"/>
              <a:gd name="T100" fmla="*/ 1621 w 7049"/>
              <a:gd name="T101" fmla="*/ 231 h 2048"/>
              <a:gd name="T102" fmla="*/ 1623 w 7049"/>
              <a:gd name="T103" fmla="*/ 451 h 2048"/>
              <a:gd name="T104" fmla="*/ 1238 w 7049"/>
              <a:gd name="T105" fmla="*/ 397 h 2048"/>
              <a:gd name="T106" fmla="*/ 1198 w 7049"/>
              <a:gd name="T107" fmla="*/ 477 h 2048"/>
              <a:gd name="T108" fmla="*/ 908 w 7049"/>
              <a:gd name="T109" fmla="*/ 500 h 2048"/>
              <a:gd name="T110" fmla="*/ 692 w 7049"/>
              <a:gd name="T111" fmla="*/ 483 h 2048"/>
              <a:gd name="T112" fmla="*/ 602 w 7049"/>
              <a:gd name="T113" fmla="*/ 585 h 2048"/>
              <a:gd name="T114" fmla="*/ 407 w 7049"/>
              <a:gd name="T115" fmla="*/ 739 h 2048"/>
              <a:gd name="T116" fmla="*/ 390 w 7049"/>
              <a:gd name="T117" fmla="*/ 612 h 2048"/>
              <a:gd name="T118" fmla="*/ 150 w 7049"/>
              <a:gd name="T119" fmla="*/ 440 h 2048"/>
              <a:gd name="T120" fmla="*/ 71 w 7049"/>
              <a:gd name="T121" fmla="*/ 605 h 2048"/>
              <a:gd name="T122" fmla="*/ 112 w 7049"/>
              <a:gd name="T123" fmla="*/ 95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24" name="Freeform 23"/>
          <p:cNvSpPr>
            <a:spLocks/>
          </p:cNvSpPr>
          <p:nvPr>
            <p:custDataLst>
              <p:tags r:id="rId17"/>
            </p:custDataLst>
          </p:nvPr>
        </p:nvSpPr>
        <p:spPr bwMode="auto">
          <a:xfrm>
            <a:off x="3550066" y="3339249"/>
            <a:ext cx="270422" cy="247650"/>
          </a:xfrm>
          <a:custGeom>
            <a:avLst/>
            <a:gdLst>
              <a:gd name="T0" fmla="*/ 406 w 647"/>
              <a:gd name="T1" fmla="*/ 27 h 470"/>
              <a:gd name="T2" fmla="*/ 428 w 647"/>
              <a:gd name="T3" fmla="*/ 45 h 470"/>
              <a:gd name="T4" fmla="*/ 458 w 647"/>
              <a:gd name="T5" fmla="*/ 60 h 470"/>
              <a:gd name="T6" fmla="*/ 512 w 647"/>
              <a:gd name="T7" fmla="*/ 78 h 470"/>
              <a:gd name="T8" fmla="*/ 538 w 647"/>
              <a:gd name="T9" fmla="*/ 81 h 470"/>
              <a:gd name="T10" fmla="*/ 562 w 647"/>
              <a:gd name="T11" fmla="*/ 99 h 470"/>
              <a:gd name="T12" fmla="*/ 567 w 647"/>
              <a:gd name="T13" fmla="*/ 97 h 470"/>
              <a:gd name="T14" fmla="*/ 575 w 647"/>
              <a:gd name="T15" fmla="*/ 85 h 470"/>
              <a:gd name="T16" fmla="*/ 583 w 647"/>
              <a:gd name="T17" fmla="*/ 78 h 470"/>
              <a:gd name="T18" fmla="*/ 603 w 647"/>
              <a:gd name="T19" fmla="*/ 80 h 470"/>
              <a:gd name="T20" fmla="*/ 624 w 647"/>
              <a:gd name="T21" fmla="*/ 79 h 470"/>
              <a:gd name="T22" fmla="*/ 640 w 647"/>
              <a:gd name="T23" fmla="*/ 84 h 470"/>
              <a:gd name="T24" fmla="*/ 646 w 647"/>
              <a:gd name="T25" fmla="*/ 103 h 470"/>
              <a:gd name="T26" fmla="*/ 646 w 647"/>
              <a:gd name="T27" fmla="*/ 123 h 470"/>
              <a:gd name="T28" fmla="*/ 618 w 647"/>
              <a:gd name="T29" fmla="*/ 131 h 470"/>
              <a:gd name="T30" fmla="*/ 586 w 647"/>
              <a:gd name="T31" fmla="*/ 146 h 470"/>
              <a:gd name="T32" fmla="*/ 560 w 647"/>
              <a:gd name="T33" fmla="*/ 165 h 470"/>
              <a:gd name="T34" fmla="*/ 504 w 647"/>
              <a:gd name="T35" fmla="*/ 214 h 470"/>
              <a:gd name="T36" fmla="*/ 489 w 647"/>
              <a:gd name="T37" fmla="*/ 227 h 470"/>
              <a:gd name="T38" fmla="*/ 474 w 647"/>
              <a:gd name="T39" fmla="*/ 254 h 470"/>
              <a:gd name="T40" fmla="*/ 473 w 647"/>
              <a:gd name="T41" fmla="*/ 282 h 470"/>
              <a:gd name="T42" fmla="*/ 473 w 647"/>
              <a:gd name="T43" fmla="*/ 311 h 470"/>
              <a:gd name="T44" fmla="*/ 463 w 647"/>
              <a:gd name="T45" fmla="*/ 340 h 470"/>
              <a:gd name="T46" fmla="*/ 450 w 647"/>
              <a:gd name="T47" fmla="*/ 354 h 470"/>
              <a:gd name="T48" fmla="*/ 411 w 647"/>
              <a:gd name="T49" fmla="*/ 384 h 470"/>
              <a:gd name="T50" fmla="*/ 383 w 647"/>
              <a:gd name="T51" fmla="*/ 411 h 470"/>
              <a:gd name="T52" fmla="*/ 374 w 647"/>
              <a:gd name="T53" fmla="*/ 425 h 470"/>
              <a:gd name="T54" fmla="*/ 369 w 647"/>
              <a:gd name="T55" fmla="*/ 432 h 470"/>
              <a:gd name="T56" fmla="*/ 310 w 647"/>
              <a:gd name="T57" fmla="*/ 429 h 470"/>
              <a:gd name="T58" fmla="*/ 257 w 647"/>
              <a:gd name="T59" fmla="*/ 434 h 470"/>
              <a:gd name="T60" fmla="*/ 224 w 647"/>
              <a:gd name="T61" fmla="*/ 446 h 470"/>
              <a:gd name="T62" fmla="*/ 193 w 647"/>
              <a:gd name="T63" fmla="*/ 467 h 470"/>
              <a:gd name="T64" fmla="*/ 179 w 647"/>
              <a:gd name="T65" fmla="*/ 469 h 470"/>
              <a:gd name="T66" fmla="*/ 169 w 647"/>
              <a:gd name="T67" fmla="*/ 461 h 470"/>
              <a:gd name="T68" fmla="*/ 153 w 647"/>
              <a:gd name="T69" fmla="*/ 432 h 470"/>
              <a:gd name="T70" fmla="*/ 140 w 647"/>
              <a:gd name="T71" fmla="*/ 414 h 470"/>
              <a:gd name="T72" fmla="*/ 122 w 647"/>
              <a:gd name="T73" fmla="*/ 400 h 470"/>
              <a:gd name="T74" fmla="*/ 114 w 647"/>
              <a:gd name="T75" fmla="*/ 379 h 470"/>
              <a:gd name="T76" fmla="*/ 126 w 647"/>
              <a:gd name="T77" fmla="*/ 336 h 470"/>
              <a:gd name="T78" fmla="*/ 127 w 647"/>
              <a:gd name="T79" fmla="*/ 267 h 470"/>
              <a:gd name="T80" fmla="*/ 147 w 647"/>
              <a:gd name="T81" fmla="*/ 206 h 470"/>
              <a:gd name="T82" fmla="*/ 168 w 647"/>
              <a:gd name="T83" fmla="*/ 149 h 470"/>
              <a:gd name="T84" fmla="*/ 172 w 647"/>
              <a:gd name="T85" fmla="*/ 131 h 470"/>
              <a:gd name="T86" fmla="*/ 116 w 647"/>
              <a:gd name="T87" fmla="*/ 123 h 470"/>
              <a:gd name="T88" fmla="*/ 62 w 647"/>
              <a:gd name="T89" fmla="*/ 109 h 470"/>
              <a:gd name="T90" fmla="*/ 17 w 647"/>
              <a:gd name="T91" fmla="*/ 93 h 470"/>
              <a:gd name="T92" fmla="*/ 0 w 647"/>
              <a:gd name="T93" fmla="*/ 38 h 470"/>
              <a:gd name="T94" fmla="*/ 23 w 647"/>
              <a:gd name="T95" fmla="*/ 34 h 470"/>
              <a:gd name="T96" fmla="*/ 51 w 647"/>
              <a:gd name="T97" fmla="*/ 20 h 470"/>
              <a:gd name="T98" fmla="*/ 73 w 647"/>
              <a:gd name="T99" fmla="*/ 4 h 470"/>
              <a:gd name="T100" fmla="*/ 86 w 647"/>
              <a:gd name="T101" fmla="*/ 0 h 470"/>
              <a:gd name="T102" fmla="*/ 132 w 647"/>
              <a:gd name="T103" fmla="*/ 7 h 470"/>
              <a:gd name="T104" fmla="*/ 171 w 647"/>
              <a:gd name="T105" fmla="*/ 17 h 470"/>
              <a:gd name="T106" fmla="*/ 209 w 647"/>
              <a:gd name="T107" fmla="*/ 20 h 470"/>
              <a:gd name="T108" fmla="*/ 235 w 647"/>
              <a:gd name="T109" fmla="*/ 29 h 470"/>
              <a:gd name="T110" fmla="*/ 258 w 647"/>
              <a:gd name="T111" fmla="*/ 37 h 470"/>
              <a:gd name="T112" fmla="*/ 385 w 647"/>
              <a:gd name="T113" fmla="*/ 2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Freeform 24"/>
          <p:cNvSpPr>
            <a:spLocks/>
          </p:cNvSpPr>
          <p:nvPr>
            <p:custDataLst>
              <p:tags r:id="rId18"/>
            </p:custDataLst>
          </p:nvPr>
        </p:nvSpPr>
        <p:spPr bwMode="auto">
          <a:xfrm>
            <a:off x="6083176" y="4077437"/>
            <a:ext cx="200143" cy="455613"/>
          </a:xfrm>
          <a:custGeom>
            <a:avLst/>
            <a:gdLst>
              <a:gd name="T0" fmla="*/ 379 w 479"/>
              <a:gd name="T1" fmla="*/ 357 h 868"/>
              <a:gd name="T2" fmla="*/ 333 w 479"/>
              <a:gd name="T3" fmla="*/ 370 h 868"/>
              <a:gd name="T4" fmla="*/ 314 w 479"/>
              <a:gd name="T5" fmla="*/ 390 h 868"/>
              <a:gd name="T6" fmla="*/ 316 w 479"/>
              <a:gd name="T7" fmla="*/ 428 h 868"/>
              <a:gd name="T8" fmla="*/ 352 w 479"/>
              <a:gd name="T9" fmla="*/ 492 h 868"/>
              <a:gd name="T10" fmla="*/ 359 w 479"/>
              <a:gd name="T11" fmla="*/ 530 h 868"/>
              <a:gd name="T12" fmla="*/ 366 w 479"/>
              <a:gd name="T13" fmla="*/ 555 h 868"/>
              <a:gd name="T14" fmla="*/ 323 w 479"/>
              <a:gd name="T15" fmla="*/ 526 h 868"/>
              <a:gd name="T16" fmla="*/ 309 w 479"/>
              <a:gd name="T17" fmla="*/ 492 h 868"/>
              <a:gd name="T18" fmla="*/ 269 w 479"/>
              <a:gd name="T19" fmla="*/ 467 h 868"/>
              <a:gd name="T20" fmla="*/ 210 w 479"/>
              <a:gd name="T21" fmla="*/ 439 h 868"/>
              <a:gd name="T22" fmla="*/ 193 w 479"/>
              <a:gd name="T23" fmla="*/ 406 h 868"/>
              <a:gd name="T24" fmla="*/ 156 w 479"/>
              <a:gd name="T25" fmla="*/ 477 h 868"/>
              <a:gd name="T26" fmla="*/ 156 w 479"/>
              <a:gd name="T27" fmla="*/ 524 h 868"/>
              <a:gd name="T28" fmla="*/ 132 w 479"/>
              <a:gd name="T29" fmla="*/ 575 h 868"/>
              <a:gd name="T30" fmla="*/ 128 w 479"/>
              <a:gd name="T31" fmla="*/ 621 h 868"/>
              <a:gd name="T32" fmla="*/ 154 w 479"/>
              <a:gd name="T33" fmla="*/ 650 h 868"/>
              <a:gd name="T34" fmla="*/ 175 w 479"/>
              <a:gd name="T35" fmla="*/ 685 h 868"/>
              <a:gd name="T36" fmla="*/ 185 w 479"/>
              <a:gd name="T37" fmla="*/ 730 h 868"/>
              <a:gd name="T38" fmla="*/ 226 w 479"/>
              <a:gd name="T39" fmla="*/ 780 h 868"/>
              <a:gd name="T40" fmla="*/ 281 w 479"/>
              <a:gd name="T41" fmla="*/ 825 h 868"/>
              <a:gd name="T42" fmla="*/ 340 w 479"/>
              <a:gd name="T43" fmla="*/ 850 h 868"/>
              <a:gd name="T44" fmla="*/ 298 w 479"/>
              <a:gd name="T45" fmla="*/ 867 h 868"/>
              <a:gd name="T46" fmla="*/ 269 w 479"/>
              <a:gd name="T47" fmla="*/ 864 h 868"/>
              <a:gd name="T48" fmla="*/ 229 w 479"/>
              <a:gd name="T49" fmla="*/ 841 h 868"/>
              <a:gd name="T50" fmla="*/ 200 w 479"/>
              <a:gd name="T51" fmla="*/ 823 h 868"/>
              <a:gd name="T52" fmla="*/ 137 w 479"/>
              <a:gd name="T53" fmla="*/ 759 h 868"/>
              <a:gd name="T54" fmla="*/ 83 w 479"/>
              <a:gd name="T55" fmla="*/ 730 h 868"/>
              <a:gd name="T56" fmla="*/ 74 w 479"/>
              <a:gd name="T57" fmla="*/ 688 h 868"/>
              <a:gd name="T58" fmla="*/ 80 w 479"/>
              <a:gd name="T59" fmla="*/ 653 h 868"/>
              <a:gd name="T60" fmla="*/ 88 w 479"/>
              <a:gd name="T61" fmla="*/ 617 h 868"/>
              <a:gd name="T62" fmla="*/ 120 w 479"/>
              <a:gd name="T63" fmla="*/ 498 h 868"/>
              <a:gd name="T64" fmla="*/ 108 w 479"/>
              <a:gd name="T65" fmla="*/ 404 h 868"/>
              <a:gd name="T66" fmla="*/ 62 w 479"/>
              <a:gd name="T67" fmla="*/ 319 h 868"/>
              <a:gd name="T68" fmla="*/ 64 w 479"/>
              <a:gd name="T69" fmla="*/ 285 h 868"/>
              <a:gd name="T70" fmla="*/ 74 w 479"/>
              <a:gd name="T71" fmla="*/ 265 h 868"/>
              <a:gd name="T72" fmla="*/ 56 w 479"/>
              <a:gd name="T73" fmla="*/ 202 h 868"/>
              <a:gd name="T74" fmla="*/ 23 w 479"/>
              <a:gd name="T75" fmla="*/ 158 h 868"/>
              <a:gd name="T76" fmla="*/ 1 w 479"/>
              <a:gd name="T77" fmla="*/ 102 h 868"/>
              <a:gd name="T78" fmla="*/ 11 w 479"/>
              <a:gd name="T79" fmla="*/ 44 h 868"/>
              <a:gd name="T80" fmla="*/ 49 w 479"/>
              <a:gd name="T81" fmla="*/ 16 h 868"/>
              <a:gd name="T82" fmla="*/ 120 w 479"/>
              <a:gd name="T83" fmla="*/ 0 h 868"/>
              <a:gd name="T84" fmla="*/ 156 w 479"/>
              <a:gd name="T85" fmla="*/ 28 h 868"/>
              <a:gd name="T86" fmla="*/ 179 w 479"/>
              <a:gd name="T87" fmla="*/ 36 h 868"/>
              <a:gd name="T88" fmla="*/ 197 w 479"/>
              <a:gd name="T89" fmla="*/ 136 h 868"/>
              <a:gd name="T90" fmla="*/ 213 w 479"/>
              <a:gd name="T91" fmla="*/ 166 h 868"/>
              <a:gd name="T92" fmla="*/ 231 w 479"/>
              <a:gd name="T93" fmla="*/ 155 h 868"/>
              <a:gd name="T94" fmla="*/ 258 w 479"/>
              <a:gd name="T95" fmla="*/ 126 h 868"/>
              <a:gd name="T96" fmla="*/ 281 w 479"/>
              <a:gd name="T97" fmla="*/ 141 h 868"/>
              <a:gd name="T98" fmla="*/ 298 w 479"/>
              <a:gd name="T99" fmla="*/ 136 h 868"/>
              <a:gd name="T100" fmla="*/ 316 w 479"/>
              <a:gd name="T101" fmla="*/ 108 h 868"/>
              <a:gd name="T102" fmla="*/ 346 w 479"/>
              <a:gd name="T103" fmla="*/ 108 h 868"/>
              <a:gd name="T104" fmla="*/ 387 w 479"/>
              <a:gd name="T105" fmla="*/ 157 h 868"/>
              <a:gd name="T106" fmla="*/ 454 w 479"/>
              <a:gd name="T107" fmla="*/ 246 h 868"/>
              <a:gd name="T108" fmla="*/ 478 w 479"/>
              <a:gd name="T109" fmla="*/ 307 h 868"/>
              <a:gd name="T110" fmla="*/ 468 w 479"/>
              <a:gd name="T111" fmla="*/ 33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solidFill>
            <a:schemeClr val="accent2"/>
          </a:solidFill>
          <a:ln w="9525" cmpd="sng">
            <a:solidFill>
              <a:srgbClr val="FFFFFF"/>
            </a:solidFill>
            <a:prstDash val="solid"/>
            <a:round/>
            <a:headEnd/>
            <a:tailEnd/>
          </a:ln>
        </p:spPr>
        <p:txBody>
          <a:bodyPr/>
          <a:lstStyle/>
          <a:p>
            <a:endParaRPr lang="en-US"/>
          </a:p>
        </p:txBody>
      </p:sp>
      <p:sp>
        <p:nvSpPr>
          <p:cNvPr id="26" name="Freeform 25"/>
          <p:cNvSpPr>
            <a:spLocks/>
          </p:cNvSpPr>
          <p:nvPr>
            <p:custDataLst>
              <p:tags r:id="rId19"/>
            </p:custDataLst>
          </p:nvPr>
        </p:nvSpPr>
        <p:spPr bwMode="auto">
          <a:xfrm>
            <a:off x="2338511" y="6465036"/>
            <a:ext cx="22918" cy="57150"/>
          </a:xfrm>
          <a:custGeom>
            <a:avLst/>
            <a:gdLst>
              <a:gd name="T0" fmla="*/ 0 w 53"/>
              <a:gd name="T1" fmla="*/ 8 h 19"/>
              <a:gd name="T2" fmla="*/ 7 w 53"/>
              <a:gd name="T3" fmla="*/ 13 h 19"/>
              <a:gd name="T4" fmla="*/ 14 w 53"/>
              <a:gd name="T5" fmla="*/ 17 h 19"/>
              <a:gd name="T6" fmla="*/ 22 w 53"/>
              <a:gd name="T7" fmla="*/ 19 h 19"/>
              <a:gd name="T8" fmla="*/ 29 w 53"/>
              <a:gd name="T9" fmla="*/ 19 h 19"/>
              <a:gd name="T10" fmla="*/ 35 w 53"/>
              <a:gd name="T11" fmla="*/ 18 h 19"/>
              <a:gd name="T12" fmla="*/ 42 w 53"/>
              <a:gd name="T13" fmla="*/ 15 h 19"/>
              <a:gd name="T14" fmla="*/ 47 w 53"/>
              <a:gd name="T15" fmla="*/ 12 h 19"/>
              <a:gd name="T16" fmla="*/ 53 w 53"/>
              <a:gd name="T17" fmla="*/ 8 h 19"/>
              <a:gd name="T18" fmla="*/ 47 w 53"/>
              <a:gd name="T19" fmla="*/ 5 h 19"/>
              <a:gd name="T20" fmla="*/ 42 w 53"/>
              <a:gd name="T21" fmla="*/ 2 h 19"/>
              <a:gd name="T22" fmla="*/ 35 w 53"/>
              <a:gd name="T23" fmla="*/ 1 h 19"/>
              <a:gd name="T24" fmla="*/ 29 w 53"/>
              <a:gd name="T25" fmla="*/ 0 h 19"/>
              <a:gd name="T26" fmla="*/ 22 w 53"/>
              <a:gd name="T27" fmla="*/ 0 h 19"/>
              <a:gd name="T28" fmla="*/ 14 w 53"/>
              <a:gd name="T29" fmla="*/ 1 h 19"/>
              <a:gd name="T30" fmla="*/ 7 w 53"/>
              <a:gd name="T31" fmla="*/ 3 h 19"/>
              <a:gd name="T32" fmla="*/ 0 w 53"/>
              <a:gd name="T3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solidFill>
            <a:srgbClr val="C0C0C0"/>
          </a:solidFill>
          <a:ln w="9525" cmpd="sng">
            <a:solidFill>
              <a:srgbClr val="FFFFFF"/>
            </a:solidFill>
            <a:prstDash val="solid"/>
            <a:round/>
            <a:headEnd/>
            <a:tailEnd/>
          </a:ln>
        </p:spPr>
        <p:txBody>
          <a:bodyPr/>
          <a:lstStyle/>
          <a:p>
            <a:endParaRPr lang="en-US"/>
          </a:p>
        </p:txBody>
      </p:sp>
      <p:sp>
        <p:nvSpPr>
          <p:cNvPr id="27" name="Line 26" descr="Horizontal dunkel"/>
          <p:cNvSpPr>
            <a:spLocks noChangeShapeType="1"/>
          </p:cNvSpPr>
          <p:nvPr>
            <p:custDataLst>
              <p:tags r:id="rId20"/>
            </p:custDataLst>
          </p:nvPr>
        </p:nvSpPr>
        <p:spPr bwMode="auto">
          <a:xfrm>
            <a:off x="858062" y="3386875"/>
            <a:ext cx="3056" cy="9525"/>
          </a:xfrm>
          <a:prstGeom prst="line">
            <a:avLst/>
          </a:prstGeom>
          <a:noFill/>
          <a:ln w="9525">
            <a:solidFill>
              <a:srgbClr val="FFFFFF"/>
            </a:solidFill>
            <a:round/>
            <a:headEnd/>
            <a:tailEnd/>
          </a:ln>
        </p:spPr>
        <p:txBody>
          <a:bodyPr/>
          <a:lstStyle/>
          <a:p>
            <a:endParaRPr lang="en-US"/>
          </a:p>
        </p:txBody>
      </p:sp>
      <p:sp>
        <p:nvSpPr>
          <p:cNvPr id="28" name="Freeform 27"/>
          <p:cNvSpPr>
            <a:spLocks/>
          </p:cNvSpPr>
          <p:nvPr>
            <p:custDataLst>
              <p:tags r:id="rId21"/>
            </p:custDataLst>
          </p:nvPr>
        </p:nvSpPr>
        <p:spPr bwMode="auto">
          <a:xfrm>
            <a:off x="861118" y="3383699"/>
            <a:ext cx="3056" cy="55562"/>
          </a:xfrm>
          <a:custGeom>
            <a:avLst/>
            <a:gdLst>
              <a:gd name="T0" fmla="*/ 0 w 6"/>
              <a:gd name="T1" fmla="*/ 24 h 24"/>
              <a:gd name="T2" fmla="*/ 0 w 6"/>
              <a:gd name="T3" fmla="*/ 19 h 24"/>
              <a:gd name="T4" fmla="*/ 1 w 6"/>
              <a:gd name="T5" fmla="*/ 14 h 24"/>
              <a:gd name="T6" fmla="*/ 3 w 6"/>
              <a:gd name="T7" fmla="*/ 8 h 24"/>
              <a:gd name="T8" fmla="*/ 6 w 6"/>
              <a:gd name="T9" fmla="*/ 0 h 24"/>
            </a:gdLst>
            <a:ahLst/>
            <a:cxnLst>
              <a:cxn ang="0">
                <a:pos x="T0" y="T1"/>
              </a:cxn>
              <a:cxn ang="0">
                <a:pos x="T2" y="T3"/>
              </a:cxn>
              <a:cxn ang="0">
                <a:pos x="T4" y="T5"/>
              </a:cxn>
              <a:cxn ang="0">
                <a:pos x="T6" y="T7"/>
              </a:cxn>
              <a:cxn ang="0">
                <a:pos x="T8" y="T9"/>
              </a:cxn>
            </a:cxnLst>
            <a:rect l="0" t="0" r="r" b="b"/>
            <a:pathLst>
              <a:path w="6" h="24">
                <a:moveTo>
                  <a:pt x="0" y="24"/>
                </a:moveTo>
                <a:lnTo>
                  <a:pt x="0" y="19"/>
                </a:lnTo>
                <a:lnTo>
                  <a:pt x="1" y="14"/>
                </a:lnTo>
                <a:lnTo>
                  <a:pt x="3" y="8"/>
                </a:lnTo>
                <a:lnTo>
                  <a:pt x="6" y="0"/>
                </a:lnTo>
              </a:path>
            </a:pathLst>
          </a:custGeom>
          <a:solidFill>
            <a:srgbClr val="C0C0C0"/>
          </a:solidFill>
          <a:ln w="9525" cmpd="sng">
            <a:solidFill>
              <a:srgbClr val="FFFFFF"/>
            </a:solidFill>
            <a:prstDash val="solid"/>
            <a:round/>
            <a:headEnd/>
            <a:tailEnd/>
          </a:ln>
        </p:spPr>
        <p:txBody>
          <a:bodyPr/>
          <a:lstStyle/>
          <a:p>
            <a:endParaRPr lang="en-US"/>
          </a:p>
        </p:txBody>
      </p:sp>
      <p:sp>
        <p:nvSpPr>
          <p:cNvPr id="29" name="Freeform 28"/>
          <p:cNvSpPr>
            <a:spLocks/>
          </p:cNvSpPr>
          <p:nvPr>
            <p:custDataLst>
              <p:tags r:id="rId22"/>
            </p:custDataLst>
          </p:nvPr>
        </p:nvSpPr>
        <p:spPr bwMode="auto">
          <a:xfrm>
            <a:off x="838200" y="3437674"/>
            <a:ext cx="22918" cy="57150"/>
          </a:xfrm>
          <a:custGeom>
            <a:avLst/>
            <a:gdLst>
              <a:gd name="T0" fmla="*/ 0 w 47"/>
              <a:gd name="T1" fmla="*/ 24 h 67"/>
              <a:gd name="T2" fmla="*/ 0 w 47"/>
              <a:gd name="T3" fmla="*/ 30 h 67"/>
              <a:gd name="T4" fmla="*/ 2 w 47"/>
              <a:gd name="T5" fmla="*/ 36 h 67"/>
              <a:gd name="T6" fmla="*/ 3 w 47"/>
              <a:gd name="T7" fmla="*/ 42 h 67"/>
              <a:gd name="T8" fmla="*/ 5 w 47"/>
              <a:gd name="T9" fmla="*/ 47 h 67"/>
              <a:gd name="T10" fmla="*/ 9 w 47"/>
              <a:gd name="T11" fmla="*/ 58 h 67"/>
              <a:gd name="T12" fmla="*/ 14 w 47"/>
              <a:gd name="T13" fmla="*/ 67 h 67"/>
              <a:gd name="T14" fmla="*/ 47 w 47"/>
              <a:gd name="T15" fmla="*/ 67 h 67"/>
              <a:gd name="T16" fmla="*/ 47 w 47"/>
              <a:gd name="T17" fmla="*/ 0 h 67"/>
              <a:gd name="T18" fmla="*/ 36 w 47"/>
              <a:gd name="T19" fmla="*/ 2 h 67"/>
              <a:gd name="T20" fmla="*/ 26 w 47"/>
              <a:gd name="T21" fmla="*/ 4 h 67"/>
              <a:gd name="T22" fmla="*/ 18 w 47"/>
              <a:gd name="T23" fmla="*/ 7 h 67"/>
              <a:gd name="T24" fmla="*/ 11 w 47"/>
              <a:gd name="T25" fmla="*/ 9 h 67"/>
              <a:gd name="T26" fmla="*/ 6 w 47"/>
              <a:gd name="T27" fmla="*/ 12 h 67"/>
              <a:gd name="T28" fmla="*/ 3 w 47"/>
              <a:gd name="T29" fmla="*/ 16 h 67"/>
              <a:gd name="T30" fmla="*/ 0 w 47"/>
              <a:gd name="T31" fmla="*/ 20 h 67"/>
              <a:gd name="T32" fmla="*/ 0 w 47"/>
              <a:gd name="T33" fmla="*/ 2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solidFill>
            <a:srgbClr val="C0C0C0"/>
          </a:solidFill>
          <a:ln w="9525" cmpd="sng">
            <a:solidFill>
              <a:srgbClr val="FFFFFF"/>
            </a:solidFill>
            <a:prstDash val="solid"/>
            <a:round/>
            <a:headEnd/>
            <a:tailEnd/>
          </a:ln>
        </p:spPr>
        <p:txBody>
          <a:bodyPr/>
          <a:lstStyle/>
          <a:p>
            <a:endParaRPr lang="en-US"/>
          </a:p>
        </p:txBody>
      </p:sp>
      <p:sp>
        <p:nvSpPr>
          <p:cNvPr id="30" name="Freeform 29"/>
          <p:cNvSpPr>
            <a:spLocks/>
          </p:cNvSpPr>
          <p:nvPr>
            <p:custDataLst>
              <p:tags r:id="rId23"/>
            </p:custDataLst>
          </p:nvPr>
        </p:nvSpPr>
        <p:spPr bwMode="auto">
          <a:xfrm>
            <a:off x="2113922" y="3432911"/>
            <a:ext cx="47362" cy="57150"/>
          </a:xfrm>
          <a:custGeom>
            <a:avLst/>
            <a:gdLst>
              <a:gd name="T0" fmla="*/ 0 w 112"/>
              <a:gd name="T1" fmla="*/ 36 h 36"/>
              <a:gd name="T2" fmla="*/ 59 w 112"/>
              <a:gd name="T3" fmla="*/ 36 h 36"/>
              <a:gd name="T4" fmla="*/ 67 w 112"/>
              <a:gd name="T5" fmla="*/ 30 h 36"/>
              <a:gd name="T6" fmla="*/ 75 w 112"/>
              <a:gd name="T7" fmla="*/ 26 h 36"/>
              <a:gd name="T8" fmla="*/ 84 w 112"/>
              <a:gd name="T9" fmla="*/ 23 h 36"/>
              <a:gd name="T10" fmla="*/ 91 w 112"/>
              <a:gd name="T11" fmla="*/ 20 h 36"/>
              <a:gd name="T12" fmla="*/ 98 w 112"/>
              <a:gd name="T13" fmla="*/ 17 h 36"/>
              <a:gd name="T14" fmla="*/ 104 w 112"/>
              <a:gd name="T15" fmla="*/ 13 h 36"/>
              <a:gd name="T16" fmla="*/ 107 w 112"/>
              <a:gd name="T17" fmla="*/ 11 h 36"/>
              <a:gd name="T18" fmla="*/ 109 w 112"/>
              <a:gd name="T19" fmla="*/ 8 h 36"/>
              <a:gd name="T20" fmla="*/ 111 w 112"/>
              <a:gd name="T21" fmla="*/ 4 h 36"/>
              <a:gd name="T22" fmla="*/ 112 w 112"/>
              <a:gd name="T23" fmla="*/ 0 h 36"/>
              <a:gd name="T24" fmla="*/ 100 w 112"/>
              <a:gd name="T25" fmla="*/ 0 h 36"/>
              <a:gd name="T26" fmla="*/ 85 w 112"/>
              <a:gd name="T27" fmla="*/ 1 h 36"/>
              <a:gd name="T28" fmla="*/ 67 w 112"/>
              <a:gd name="T29" fmla="*/ 3 h 36"/>
              <a:gd name="T30" fmla="*/ 48 w 112"/>
              <a:gd name="T31" fmla="*/ 7 h 36"/>
              <a:gd name="T32" fmla="*/ 40 w 112"/>
              <a:gd name="T33" fmla="*/ 9 h 36"/>
              <a:gd name="T34" fmla="*/ 31 w 112"/>
              <a:gd name="T35" fmla="*/ 11 h 36"/>
              <a:gd name="T36" fmla="*/ 23 w 112"/>
              <a:gd name="T37" fmla="*/ 14 h 36"/>
              <a:gd name="T38" fmla="*/ 17 w 112"/>
              <a:gd name="T39" fmla="*/ 18 h 36"/>
              <a:gd name="T40" fmla="*/ 10 w 112"/>
              <a:gd name="T41" fmla="*/ 22 h 36"/>
              <a:gd name="T42" fmla="*/ 6 w 112"/>
              <a:gd name="T43" fmla="*/ 26 h 36"/>
              <a:gd name="T44" fmla="*/ 1 w 112"/>
              <a:gd name="T45" fmla="*/ 31 h 36"/>
              <a:gd name="T46" fmla="*/ 0 w 112"/>
              <a:gd name="T4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solidFill>
            <a:srgbClr val="C0C0C0"/>
          </a:solidFill>
          <a:ln w="9525" cmpd="sng">
            <a:solidFill>
              <a:srgbClr val="FFFFFF"/>
            </a:solidFill>
            <a:prstDash val="solid"/>
            <a:round/>
            <a:headEnd/>
            <a:tailEnd/>
          </a:ln>
        </p:spPr>
        <p:txBody>
          <a:bodyPr/>
          <a:lstStyle/>
          <a:p>
            <a:endParaRPr lang="en-US"/>
          </a:p>
        </p:txBody>
      </p:sp>
      <p:sp>
        <p:nvSpPr>
          <p:cNvPr id="31" name="Freeform 30"/>
          <p:cNvSpPr>
            <a:spLocks/>
          </p:cNvSpPr>
          <p:nvPr>
            <p:custDataLst>
              <p:tags r:id="rId24"/>
            </p:custDataLst>
          </p:nvPr>
        </p:nvSpPr>
        <p:spPr bwMode="auto">
          <a:xfrm>
            <a:off x="4749397" y="2990000"/>
            <a:ext cx="841825" cy="452437"/>
          </a:xfrm>
          <a:custGeom>
            <a:avLst/>
            <a:gdLst>
              <a:gd name="T0" fmla="*/ 433 w 2006"/>
              <a:gd name="T1" fmla="*/ 765 h 863"/>
              <a:gd name="T2" fmla="*/ 412 w 2006"/>
              <a:gd name="T3" fmla="*/ 764 h 863"/>
              <a:gd name="T4" fmla="*/ 390 w 2006"/>
              <a:gd name="T5" fmla="*/ 794 h 863"/>
              <a:gd name="T6" fmla="*/ 375 w 2006"/>
              <a:gd name="T7" fmla="*/ 792 h 863"/>
              <a:gd name="T8" fmla="*/ 370 w 2006"/>
              <a:gd name="T9" fmla="*/ 751 h 863"/>
              <a:gd name="T10" fmla="*/ 324 w 2006"/>
              <a:gd name="T11" fmla="*/ 724 h 863"/>
              <a:gd name="T12" fmla="*/ 312 w 2006"/>
              <a:gd name="T13" fmla="*/ 708 h 863"/>
              <a:gd name="T14" fmla="*/ 288 w 2006"/>
              <a:gd name="T15" fmla="*/ 692 h 863"/>
              <a:gd name="T16" fmla="*/ 251 w 2006"/>
              <a:gd name="T17" fmla="*/ 641 h 863"/>
              <a:gd name="T18" fmla="*/ 232 w 2006"/>
              <a:gd name="T19" fmla="*/ 610 h 863"/>
              <a:gd name="T20" fmla="*/ 253 w 2006"/>
              <a:gd name="T21" fmla="*/ 594 h 863"/>
              <a:gd name="T22" fmla="*/ 279 w 2006"/>
              <a:gd name="T23" fmla="*/ 573 h 863"/>
              <a:gd name="T24" fmla="*/ 338 w 2006"/>
              <a:gd name="T25" fmla="*/ 544 h 863"/>
              <a:gd name="T26" fmla="*/ 319 w 2006"/>
              <a:gd name="T27" fmla="*/ 487 h 863"/>
              <a:gd name="T28" fmla="*/ 258 w 2006"/>
              <a:gd name="T29" fmla="*/ 475 h 863"/>
              <a:gd name="T30" fmla="*/ 209 w 2006"/>
              <a:gd name="T31" fmla="*/ 470 h 863"/>
              <a:gd name="T32" fmla="*/ 157 w 2006"/>
              <a:gd name="T33" fmla="*/ 495 h 863"/>
              <a:gd name="T34" fmla="*/ 106 w 2006"/>
              <a:gd name="T35" fmla="*/ 505 h 863"/>
              <a:gd name="T36" fmla="*/ 27 w 2006"/>
              <a:gd name="T37" fmla="*/ 413 h 863"/>
              <a:gd name="T38" fmla="*/ 20 w 2006"/>
              <a:gd name="T39" fmla="*/ 283 h 863"/>
              <a:gd name="T40" fmla="*/ 113 w 2006"/>
              <a:gd name="T41" fmla="*/ 259 h 863"/>
              <a:gd name="T42" fmla="*/ 292 w 2006"/>
              <a:gd name="T43" fmla="*/ 222 h 863"/>
              <a:gd name="T44" fmla="*/ 498 w 2006"/>
              <a:gd name="T45" fmla="*/ 253 h 863"/>
              <a:gd name="T46" fmla="*/ 717 w 2006"/>
              <a:gd name="T47" fmla="*/ 253 h 863"/>
              <a:gd name="T48" fmla="*/ 658 w 2006"/>
              <a:gd name="T49" fmla="*/ 185 h 863"/>
              <a:gd name="T50" fmla="*/ 830 w 2006"/>
              <a:gd name="T51" fmla="*/ 68 h 863"/>
              <a:gd name="T52" fmla="*/ 1050 w 2006"/>
              <a:gd name="T53" fmla="*/ 13 h 863"/>
              <a:gd name="T54" fmla="*/ 1176 w 2006"/>
              <a:gd name="T55" fmla="*/ 61 h 863"/>
              <a:gd name="T56" fmla="*/ 1296 w 2006"/>
              <a:gd name="T57" fmla="*/ 111 h 863"/>
              <a:gd name="T58" fmla="*/ 1442 w 2006"/>
              <a:gd name="T59" fmla="*/ 99 h 863"/>
              <a:gd name="T60" fmla="*/ 1647 w 2006"/>
              <a:gd name="T61" fmla="*/ 271 h 863"/>
              <a:gd name="T62" fmla="*/ 1793 w 2006"/>
              <a:gd name="T63" fmla="*/ 265 h 863"/>
              <a:gd name="T64" fmla="*/ 2000 w 2006"/>
              <a:gd name="T65" fmla="*/ 339 h 863"/>
              <a:gd name="T66" fmla="*/ 2002 w 2006"/>
              <a:gd name="T67" fmla="*/ 381 h 863"/>
              <a:gd name="T68" fmla="*/ 1981 w 2006"/>
              <a:gd name="T69" fmla="*/ 399 h 863"/>
              <a:gd name="T70" fmla="*/ 1960 w 2006"/>
              <a:gd name="T71" fmla="*/ 404 h 863"/>
              <a:gd name="T72" fmla="*/ 1963 w 2006"/>
              <a:gd name="T73" fmla="*/ 425 h 863"/>
              <a:gd name="T74" fmla="*/ 1985 w 2006"/>
              <a:gd name="T75" fmla="*/ 466 h 863"/>
              <a:gd name="T76" fmla="*/ 1979 w 2006"/>
              <a:gd name="T77" fmla="*/ 478 h 863"/>
              <a:gd name="T78" fmla="*/ 1939 w 2006"/>
              <a:gd name="T79" fmla="*/ 481 h 863"/>
              <a:gd name="T80" fmla="*/ 1893 w 2006"/>
              <a:gd name="T81" fmla="*/ 474 h 863"/>
              <a:gd name="T82" fmla="*/ 1864 w 2006"/>
              <a:gd name="T83" fmla="*/ 474 h 863"/>
              <a:gd name="T84" fmla="*/ 1878 w 2006"/>
              <a:gd name="T85" fmla="*/ 548 h 863"/>
              <a:gd name="T86" fmla="*/ 1880 w 2006"/>
              <a:gd name="T87" fmla="*/ 586 h 863"/>
              <a:gd name="T88" fmla="*/ 1789 w 2006"/>
              <a:gd name="T89" fmla="*/ 588 h 863"/>
              <a:gd name="T90" fmla="*/ 1768 w 2006"/>
              <a:gd name="T91" fmla="*/ 604 h 863"/>
              <a:gd name="T92" fmla="*/ 1795 w 2006"/>
              <a:gd name="T93" fmla="*/ 619 h 863"/>
              <a:gd name="T94" fmla="*/ 1814 w 2006"/>
              <a:gd name="T95" fmla="*/ 650 h 863"/>
              <a:gd name="T96" fmla="*/ 1834 w 2006"/>
              <a:gd name="T97" fmla="*/ 689 h 863"/>
              <a:gd name="T98" fmla="*/ 1837 w 2006"/>
              <a:gd name="T99" fmla="*/ 706 h 863"/>
              <a:gd name="T100" fmla="*/ 1837 w 2006"/>
              <a:gd name="T101" fmla="*/ 754 h 863"/>
              <a:gd name="T102" fmla="*/ 1741 w 2006"/>
              <a:gd name="T103" fmla="*/ 740 h 863"/>
              <a:gd name="T104" fmla="*/ 1475 w 2006"/>
              <a:gd name="T105" fmla="*/ 764 h 863"/>
              <a:gd name="T106" fmla="*/ 1316 w 2006"/>
              <a:gd name="T107" fmla="*/ 795 h 863"/>
              <a:gd name="T108" fmla="*/ 1142 w 2006"/>
              <a:gd name="T109" fmla="*/ 838 h 863"/>
              <a:gd name="T110" fmla="*/ 963 w 2006"/>
              <a:gd name="T111" fmla="*/ 697 h 863"/>
              <a:gd name="T112" fmla="*/ 684 w 2006"/>
              <a:gd name="T113" fmla="*/ 586 h 863"/>
              <a:gd name="T114" fmla="*/ 584 w 2006"/>
              <a:gd name="T115" fmla="*/ 832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solidFill>
            <a:srgbClr val="C0C0C0"/>
          </a:solidFill>
          <a:ln w="9525" cmpd="sng">
            <a:solidFill>
              <a:srgbClr val="FFFFFF"/>
            </a:solidFill>
            <a:prstDash val="solid"/>
            <a:round/>
            <a:headEnd/>
            <a:tailEnd/>
          </a:ln>
        </p:spPr>
        <p:txBody>
          <a:bodyPr/>
          <a:lstStyle/>
          <a:p>
            <a:endParaRPr lang="en-US"/>
          </a:p>
        </p:txBody>
      </p:sp>
      <p:sp>
        <p:nvSpPr>
          <p:cNvPr id="32" name="Freeform 31"/>
          <p:cNvSpPr>
            <a:spLocks/>
          </p:cNvSpPr>
          <p:nvPr>
            <p:custDataLst>
              <p:tags r:id="rId25"/>
            </p:custDataLst>
          </p:nvPr>
        </p:nvSpPr>
        <p:spPr bwMode="auto">
          <a:xfrm>
            <a:off x="4970931" y="3293211"/>
            <a:ext cx="394175" cy="249238"/>
          </a:xfrm>
          <a:custGeom>
            <a:avLst/>
            <a:gdLst>
              <a:gd name="T0" fmla="*/ 638 w 950"/>
              <a:gd name="T1" fmla="*/ 443 h 468"/>
              <a:gd name="T2" fmla="*/ 558 w 950"/>
              <a:gd name="T3" fmla="*/ 418 h 468"/>
              <a:gd name="T4" fmla="*/ 471 w 950"/>
              <a:gd name="T5" fmla="*/ 376 h 468"/>
              <a:gd name="T6" fmla="*/ 392 w 950"/>
              <a:gd name="T7" fmla="*/ 307 h 468"/>
              <a:gd name="T8" fmla="*/ 305 w 950"/>
              <a:gd name="T9" fmla="*/ 258 h 468"/>
              <a:gd name="T10" fmla="*/ 253 w 950"/>
              <a:gd name="T11" fmla="*/ 209 h 468"/>
              <a:gd name="T12" fmla="*/ 186 w 950"/>
              <a:gd name="T13" fmla="*/ 172 h 468"/>
              <a:gd name="T14" fmla="*/ 133 w 950"/>
              <a:gd name="T15" fmla="*/ 190 h 468"/>
              <a:gd name="T16" fmla="*/ 99 w 950"/>
              <a:gd name="T17" fmla="*/ 240 h 468"/>
              <a:gd name="T18" fmla="*/ 40 w 950"/>
              <a:gd name="T19" fmla="*/ 246 h 468"/>
              <a:gd name="T20" fmla="*/ 0 w 950"/>
              <a:gd name="T21" fmla="*/ 24 h 468"/>
              <a:gd name="T22" fmla="*/ 79 w 950"/>
              <a:gd name="T23" fmla="*/ 6 h 468"/>
              <a:gd name="T24" fmla="*/ 133 w 950"/>
              <a:gd name="T25" fmla="*/ 55 h 468"/>
              <a:gd name="T26" fmla="*/ 157 w 950"/>
              <a:gd name="T27" fmla="*/ 15 h 468"/>
              <a:gd name="T28" fmla="*/ 332 w 950"/>
              <a:gd name="T29" fmla="*/ 117 h 468"/>
              <a:gd name="T30" fmla="*/ 438 w 950"/>
              <a:gd name="T31" fmla="*/ 117 h 468"/>
              <a:gd name="T32" fmla="*/ 525 w 950"/>
              <a:gd name="T33" fmla="*/ 135 h 468"/>
              <a:gd name="T34" fmla="*/ 597 w 950"/>
              <a:gd name="T35" fmla="*/ 228 h 468"/>
              <a:gd name="T36" fmla="*/ 671 w 950"/>
              <a:gd name="T37" fmla="*/ 252 h 468"/>
              <a:gd name="T38" fmla="*/ 730 w 950"/>
              <a:gd name="T39" fmla="*/ 258 h 468"/>
              <a:gd name="T40" fmla="*/ 791 w 950"/>
              <a:gd name="T41" fmla="*/ 215 h 468"/>
              <a:gd name="T42" fmla="*/ 843 w 950"/>
              <a:gd name="T43" fmla="*/ 196 h 468"/>
              <a:gd name="T44" fmla="*/ 824 w 950"/>
              <a:gd name="T45" fmla="*/ 252 h 468"/>
              <a:gd name="T46" fmla="*/ 870 w 950"/>
              <a:gd name="T47" fmla="*/ 240 h 468"/>
              <a:gd name="T48" fmla="*/ 950 w 950"/>
              <a:gd name="T49" fmla="*/ 283 h 468"/>
              <a:gd name="T50" fmla="*/ 883 w 950"/>
              <a:gd name="T51" fmla="*/ 320 h 468"/>
              <a:gd name="T52" fmla="*/ 824 w 950"/>
              <a:gd name="T53" fmla="*/ 283 h 468"/>
              <a:gd name="T54" fmla="*/ 764 w 950"/>
              <a:gd name="T55" fmla="*/ 277 h 468"/>
              <a:gd name="T56" fmla="*/ 737 w 950"/>
              <a:gd name="T57" fmla="*/ 320 h 468"/>
              <a:gd name="T58" fmla="*/ 684 w 950"/>
              <a:gd name="T59" fmla="*/ 357 h 468"/>
              <a:gd name="T60" fmla="*/ 710 w 950"/>
              <a:gd name="T61" fmla="*/ 388 h 468"/>
              <a:gd name="T62" fmla="*/ 743 w 950"/>
              <a:gd name="T63" fmla="*/ 437 h 468"/>
              <a:gd name="T64" fmla="*/ 717 w 950"/>
              <a:gd name="T65" fmla="*/ 468 h 468"/>
              <a:gd name="T66" fmla="*/ 703 w 950"/>
              <a:gd name="T67" fmla="*/ 465 h 468"/>
              <a:gd name="T68" fmla="*/ 684 w 950"/>
              <a:gd name="T69" fmla="*/ 461 h 468"/>
              <a:gd name="T70" fmla="*/ 658 w 950"/>
              <a:gd name="T71" fmla="*/ 46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solidFill>
            <a:srgbClr val="C0C0C0"/>
          </a:solidFill>
          <a:ln w="9525" cmpd="sng">
            <a:solidFill>
              <a:srgbClr val="FFFFFF"/>
            </a:solidFill>
            <a:prstDash val="solid"/>
            <a:round/>
            <a:headEnd/>
            <a:tailEnd/>
          </a:ln>
        </p:spPr>
        <p:txBody>
          <a:bodyPr/>
          <a:lstStyle/>
          <a:p>
            <a:endParaRPr lang="en-US"/>
          </a:p>
        </p:txBody>
      </p:sp>
      <p:sp>
        <p:nvSpPr>
          <p:cNvPr id="33" name="Freeform 32"/>
          <p:cNvSpPr>
            <a:spLocks/>
          </p:cNvSpPr>
          <p:nvPr>
            <p:custDataLst>
              <p:tags r:id="rId26"/>
            </p:custDataLst>
          </p:nvPr>
        </p:nvSpPr>
        <p:spPr bwMode="auto">
          <a:xfrm>
            <a:off x="3823544" y="4296512"/>
            <a:ext cx="285701" cy="288925"/>
          </a:xfrm>
          <a:custGeom>
            <a:avLst/>
            <a:gdLst>
              <a:gd name="T0" fmla="*/ 6 w 671"/>
              <a:gd name="T1" fmla="*/ 383 h 549"/>
              <a:gd name="T2" fmla="*/ 8 w 671"/>
              <a:gd name="T3" fmla="*/ 316 h 549"/>
              <a:gd name="T4" fmla="*/ 17 w 671"/>
              <a:gd name="T5" fmla="*/ 287 h 549"/>
              <a:gd name="T6" fmla="*/ 52 w 671"/>
              <a:gd name="T7" fmla="*/ 238 h 549"/>
              <a:gd name="T8" fmla="*/ 71 w 671"/>
              <a:gd name="T9" fmla="*/ 205 h 549"/>
              <a:gd name="T10" fmla="*/ 73 w 671"/>
              <a:gd name="T11" fmla="*/ 167 h 549"/>
              <a:gd name="T12" fmla="*/ 73 w 671"/>
              <a:gd name="T13" fmla="*/ 137 h 549"/>
              <a:gd name="T14" fmla="*/ 54 w 671"/>
              <a:gd name="T15" fmla="*/ 108 h 549"/>
              <a:gd name="T16" fmla="*/ 61 w 671"/>
              <a:gd name="T17" fmla="*/ 79 h 549"/>
              <a:gd name="T18" fmla="*/ 76 w 671"/>
              <a:gd name="T19" fmla="*/ 50 h 549"/>
              <a:gd name="T20" fmla="*/ 96 w 671"/>
              <a:gd name="T21" fmla="*/ 25 h 549"/>
              <a:gd name="T22" fmla="*/ 120 w 671"/>
              <a:gd name="T23" fmla="*/ 7 h 549"/>
              <a:gd name="T24" fmla="*/ 146 w 671"/>
              <a:gd name="T25" fmla="*/ 0 h 549"/>
              <a:gd name="T26" fmla="*/ 173 w 671"/>
              <a:gd name="T27" fmla="*/ 5 h 549"/>
              <a:gd name="T28" fmla="*/ 206 w 671"/>
              <a:gd name="T29" fmla="*/ 26 h 549"/>
              <a:gd name="T30" fmla="*/ 236 w 671"/>
              <a:gd name="T31" fmla="*/ 45 h 549"/>
              <a:gd name="T32" fmla="*/ 259 w 671"/>
              <a:gd name="T33" fmla="*/ 50 h 549"/>
              <a:gd name="T34" fmla="*/ 272 w 671"/>
              <a:gd name="T35" fmla="*/ 44 h 549"/>
              <a:gd name="T36" fmla="*/ 284 w 671"/>
              <a:gd name="T37" fmla="*/ 35 h 549"/>
              <a:gd name="T38" fmla="*/ 300 w 671"/>
              <a:gd name="T39" fmla="*/ 32 h 549"/>
              <a:gd name="T40" fmla="*/ 318 w 671"/>
              <a:gd name="T41" fmla="*/ 39 h 549"/>
              <a:gd name="T42" fmla="*/ 337 w 671"/>
              <a:gd name="T43" fmla="*/ 65 h 549"/>
              <a:gd name="T44" fmla="*/ 353 w 671"/>
              <a:gd name="T45" fmla="*/ 79 h 549"/>
              <a:gd name="T46" fmla="*/ 370 w 671"/>
              <a:gd name="T47" fmla="*/ 81 h 549"/>
              <a:gd name="T48" fmla="*/ 381 w 671"/>
              <a:gd name="T49" fmla="*/ 75 h 549"/>
              <a:gd name="T50" fmla="*/ 397 w 671"/>
              <a:gd name="T51" fmla="*/ 56 h 549"/>
              <a:gd name="T52" fmla="*/ 419 w 671"/>
              <a:gd name="T53" fmla="*/ 38 h 549"/>
              <a:gd name="T54" fmla="*/ 458 w 671"/>
              <a:gd name="T55" fmla="*/ 22 h 549"/>
              <a:gd name="T56" fmla="*/ 487 w 671"/>
              <a:gd name="T57" fmla="*/ 25 h 549"/>
              <a:gd name="T58" fmla="*/ 511 w 671"/>
              <a:gd name="T59" fmla="*/ 35 h 549"/>
              <a:gd name="T60" fmla="*/ 537 w 671"/>
              <a:gd name="T61" fmla="*/ 43 h 549"/>
              <a:gd name="T62" fmla="*/ 571 w 671"/>
              <a:gd name="T63" fmla="*/ 39 h 549"/>
              <a:gd name="T64" fmla="*/ 646 w 671"/>
              <a:gd name="T65" fmla="*/ 67 h 549"/>
              <a:gd name="T66" fmla="*/ 665 w 671"/>
              <a:gd name="T67" fmla="*/ 105 h 549"/>
              <a:gd name="T68" fmla="*/ 623 w 671"/>
              <a:gd name="T69" fmla="*/ 183 h 549"/>
              <a:gd name="T70" fmla="*/ 593 w 671"/>
              <a:gd name="T71" fmla="*/ 233 h 549"/>
              <a:gd name="T72" fmla="*/ 570 w 671"/>
              <a:gd name="T73" fmla="*/ 291 h 549"/>
              <a:gd name="T74" fmla="*/ 550 w 671"/>
              <a:gd name="T75" fmla="*/ 343 h 549"/>
              <a:gd name="T76" fmla="*/ 525 w 671"/>
              <a:gd name="T77" fmla="*/ 407 h 549"/>
              <a:gd name="T78" fmla="*/ 516 w 671"/>
              <a:gd name="T79" fmla="*/ 422 h 549"/>
              <a:gd name="T80" fmla="*/ 500 w 671"/>
              <a:gd name="T81" fmla="*/ 439 h 549"/>
              <a:gd name="T82" fmla="*/ 482 w 671"/>
              <a:gd name="T83" fmla="*/ 443 h 549"/>
              <a:gd name="T84" fmla="*/ 459 w 671"/>
              <a:gd name="T85" fmla="*/ 432 h 549"/>
              <a:gd name="T86" fmla="*/ 440 w 671"/>
              <a:gd name="T87" fmla="*/ 421 h 549"/>
              <a:gd name="T88" fmla="*/ 408 w 671"/>
              <a:gd name="T89" fmla="*/ 424 h 549"/>
              <a:gd name="T90" fmla="*/ 381 w 671"/>
              <a:gd name="T91" fmla="*/ 441 h 549"/>
              <a:gd name="T92" fmla="*/ 364 w 671"/>
              <a:gd name="T93" fmla="*/ 469 h 549"/>
              <a:gd name="T94" fmla="*/ 342 w 671"/>
              <a:gd name="T95" fmla="*/ 521 h 549"/>
              <a:gd name="T96" fmla="*/ 325 w 671"/>
              <a:gd name="T97" fmla="*/ 549 h 549"/>
              <a:gd name="T98" fmla="*/ 229 w 671"/>
              <a:gd name="T99" fmla="*/ 546 h 549"/>
              <a:gd name="T100" fmla="*/ 217 w 671"/>
              <a:gd name="T101" fmla="*/ 548 h 549"/>
              <a:gd name="T102" fmla="*/ 179 w 671"/>
              <a:gd name="T103" fmla="*/ 543 h 549"/>
              <a:gd name="T104" fmla="*/ 161 w 671"/>
              <a:gd name="T105" fmla="*/ 540 h 549"/>
              <a:gd name="T106" fmla="*/ 144 w 671"/>
              <a:gd name="T107" fmla="*/ 531 h 549"/>
              <a:gd name="T108" fmla="*/ 129 w 671"/>
              <a:gd name="T109" fmla="*/ 515 h 549"/>
              <a:gd name="T110" fmla="*/ 119 w 671"/>
              <a:gd name="T111" fmla="*/ 496 h 549"/>
              <a:gd name="T112" fmla="*/ 113 w 671"/>
              <a:gd name="T113" fmla="*/ 472 h 549"/>
              <a:gd name="T114" fmla="*/ 100 w 671"/>
              <a:gd name="T115" fmla="*/ 460 h 549"/>
              <a:gd name="T116" fmla="*/ 83 w 671"/>
              <a:gd name="T117" fmla="*/ 447 h 549"/>
              <a:gd name="T118" fmla="*/ 63 w 671"/>
              <a:gd name="T119" fmla="*/ 432 h 549"/>
              <a:gd name="T120" fmla="*/ 39 w 671"/>
              <a:gd name="T121" fmla="*/ 429 h 549"/>
              <a:gd name="T122" fmla="*/ 0 w 671"/>
              <a:gd name="T123" fmla="*/ 43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solidFill>
            <a:schemeClr val="accent2"/>
          </a:solidFill>
          <a:ln w="9525" cmpd="sng">
            <a:solidFill>
              <a:srgbClr val="FFFFFF"/>
            </a:solidFill>
            <a:prstDash val="solid"/>
            <a:round/>
            <a:headEnd/>
            <a:tailEnd/>
          </a:ln>
        </p:spPr>
        <p:txBody>
          <a:bodyPr/>
          <a:lstStyle/>
          <a:p>
            <a:endParaRPr lang="en-US"/>
          </a:p>
        </p:txBody>
      </p:sp>
      <p:sp>
        <p:nvSpPr>
          <p:cNvPr id="34" name="Freeform 33"/>
          <p:cNvSpPr>
            <a:spLocks/>
          </p:cNvSpPr>
          <p:nvPr>
            <p:custDataLst>
              <p:tags r:id="rId27"/>
            </p:custDataLst>
          </p:nvPr>
        </p:nvSpPr>
        <p:spPr bwMode="auto">
          <a:xfrm>
            <a:off x="4634811" y="4161574"/>
            <a:ext cx="146670" cy="169862"/>
          </a:xfrm>
          <a:custGeom>
            <a:avLst/>
            <a:gdLst>
              <a:gd name="T0" fmla="*/ 326 w 358"/>
              <a:gd name="T1" fmla="*/ 324 h 327"/>
              <a:gd name="T2" fmla="*/ 331 w 358"/>
              <a:gd name="T3" fmla="*/ 321 h 327"/>
              <a:gd name="T4" fmla="*/ 337 w 358"/>
              <a:gd name="T5" fmla="*/ 318 h 327"/>
              <a:gd name="T6" fmla="*/ 346 w 358"/>
              <a:gd name="T7" fmla="*/ 318 h 327"/>
              <a:gd name="T8" fmla="*/ 356 w 358"/>
              <a:gd name="T9" fmla="*/ 324 h 327"/>
              <a:gd name="T10" fmla="*/ 319 w 358"/>
              <a:gd name="T11" fmla="*/ 285 h 327"/>
              <a:gd name="T12" fmla="*/ 278 w 358"/>
              <a:gd name="T13" fmla="*/ 235 h 327"/>
              <a:gd name="T14" fmla="*/ 253 w 358"/>
              <a:gd name="T15" fmla="*/ 204 h 327"/>
              <a:gd name="T16" fmla="*/ 232 w 358"/>
              <a:gd name="T17" fmla="*/ 186 h 327"/>
              <a:gd name="T18" fmla="*/ 219 w 358"/>
              <a:gd name="T19" fmla="*/ 181 h 327"/>
              <a:gd name="T20" fmla="*/ 208 w 358"/>
              <a:gd name="T21" fmla="*/ 180 h 327"/>
              <a:gd name="T22" fmla="*/ 201 w 358"/>
              <a:gd name="T23" fmla="*/ 179 h 327"/>
              <a:gd name="T24" fmla="*/ 199 w 358"/>
              <a:gd name="T25" fmla="*/ 174 h 327"/>
              <a:gd name="T26" fmla="*/ 198 w 358"/>
              <a:gd name="T27" fmla="*/ 170 h 327"/>
              <a:gd name="T28" fmla="*/ 195 w 358"/>
              <a:gd name="T29" fmla="*/ 169 h 327"/>
              <a:gd name="T30" fmla="*/ 184 w 358"/>
              <a:gd name="T31" fmla="*/ 172 h 327"/>
              <a:gd name="T32" fmla="*/ 171 w 358"/>
              <a:gd name="T33" fmla="*/ 172 h 327"/>
              <a:gd name="T34" fmla="*/ 165 w 358"/>
              <a:gd name="T35" fmla="*/ 168 h 327"/>
              <a:gd name="T36" fmla="*/ 160 w 358"/>
              <a:gd name="T37" fmla="*/ 161 h 327"/>
              <a:gd name="T38" fmla="*/ 152 w 358"/>
              <a:gd name="T39" fmla="*/ 144 h 327"/>
              <a:gd name="T40" fmla="*/ 143 w 358"/>
              <a:gd name="T41" fmla="*/ 131 h 327"/>
              <a:gd name="T42" fmla="*/ 133 w 358"/>
              <a:gd name="T43" fmla="*/ 119 h 327"/>
              <a:gd name="T44" fmla="*/ 127 w 358"/>
              <a:gd name="T45" fmla="*/ 105 h 327"/>
              <a:gd name="T46" fmla="*/ 122 w 358"/>
              <a:gd name="T47" fmla="*/ 84 h 327"/>
              <a:gd name="T48" fmla="*/ 119 w 358"/>
              <a:gd name="T49" fmla="*/ 53 h 327"/>
              <a:gd name="T50" fmla="*/ 117 w 358"/>
              <a:gd name="T51" fmla="*/ 23 h 327"/>
              <a:gd name="T52" fmla="*/ 112 w 358"/>
              <a:gd name="T53" fmla="*/ 0 h 327"/>
              <a:gd name="T54" fmla="*/ 73 w 358"/>
              <a:gd name="T55" fmla="*/ 26 h 327"/>
              <a:gd name="T56" fmla="*/ 61 w 358"/>
              <a:gd name="T57" fmla="*/ 33 h 327"/>
              <a:gd name="T58" fmla="*/ 33 w 358"/>
              <a:gd name="T59" fmla="*/ 50 h 327"/>
              <a:gd name="T60" fmla="*/ 21 w 358"/>
              <a:gd name="T61" fmla="*/ 61 h 327"/>
              <a:gd name="T62" fmla="*/ 17 w 358"/>
              <a:gd name="T63" fmla="*/ 72 h 327"/>
              <a:gd name="T64" fmla="*/ 16 w 358"/>
              <a:gd name="T65" fmla="*/ 83 h 327"/>
              <a:gd name="T66" fmla="*/ 20 w 358"/>
              <a:gd name="T67" fmla="*/ 93 h 327"/>
              <a:gd name="T68" fmla="*/ 22 w 358"/>
              <a:gd name="T69" fmla="*/ 100 h 327"/>
              <a:gd name="T70" fmla="*/ 20 w 358"/>
              <a:gd name="T71" fmla="*/ 110 h 327"/>
              <a:gd name="T72" fmla="*/ 15 w 358"/>
              <a:gd name="T73" fmla="*/ 123 h 327"/>
              <a:gd name="T74" fmla="*/ 7 w 358"/>
              <a:gd name="T75" fmla="*/ 136 h 327"/>
              <a:gd name="T76" fmla="*/ 0 w 358"/>
              <a:gd name="T77" fmla="*/ 155 h 327"/>
              <a:gd name="T78" fmla="*/ 0 w 358"/>
              <a:gd name="T79" fmla="*/ 174 h 327"/>
              <a:gd name="T80" fmla="*/ 5 w 358"/>
              <a:gd name="T81" fmla="*/ 182 h 327"/>
              <a:gd name="T82" fmla="*/ 11 w 358"/>
              <a:gd name="T83" fmla="*/ 187 h 327"/>
              <a:gd name="T84" fmla="*/ 20 w 358"/>
              <a:gd name="T85" fmla="*/ 186 h 327"/>
              <a:gd name="T86" fmla="*/ 44 w 358"/>
              <a:gd name="T87" fmla="*/ 168 h 327"/>
              <a:gd name="T88" fmla="*/ 60 w 358"/>
              <a:gd name="T89" fmla="*/ 161 h 327"/>
              <a:gd name="T90" fmla="*/ 76 w 358"/>
              <a:gd name="T91" fmla="*/ 150 h 327"/>
              <a:gd name="T92" fmla="*/ 93 w 358"/>
              <a:gd name="T93" fmla="*/ 159 h 327"/>
              <a:gd name="T94" fmla="*/ 110 w 358"/>
              <a:gd name="T95" fmla="*/ 164 h 327"/>
              <a:gd name="T96" fmla="*/ 142 w 358"/>
              <a:gd name="T97" fmla="*/ 180 h 327"/>
              <a:gd name="T98" fmla="*/ 163 w 358"/>
              <a:gd name="T99" fmla="*/ 190 h 327"/>
              <a:gd name="T100" fmla="*/ 196 w 358"/>
              <a:gd name="T101" fmla="*/ 209 h 327"/>
              <a:gd name="T102" fmla="*/ 219 w 358"/>
              <a:gd name="T103" fmla="*/ 225 h 327"/>
              <a:gd name="T104" fmla="*/ 245 w 358"/>
              <a:gd name="T105" fmla="*/ 244 h 327"/>
              <a:gd name="T106" fmla="*/ 256 w 358"/>
              <a:gd name="T107" fmla="*/ 254 h 327"/>
              <a:gd name="T108" fmla="*/ 267 w 358"/>
              <a:gd name="T109" fmla="*/ 270 h 327"/>
              <a:gd name="T110" fmla="*/ 269 w 358"/>
              <a:gd name="T111" fmla="*/ 279 h 327"/>
              <a:gd name="T112" fmla="*/ 269 w 358"/>
              <a:gd name="T113" fmla="*/ 286 h 327"/>
              <a:gd name="T114" fmla="*/ 270 w 358"/>
              <a:gd name="T115" fmla="*/ 290 h 327"/>
              <a:gd name="T116" fmla="*/ 276 w 358"/>
              <a:gd name="T117" fmla="*/ 292 h 327"/>
              <a:gd name="T118" fmla="*/ 292 w 358"/>
              <a:gd name="T119" fmla="*/ 302 h 327"/>
              <a:gd name="T120" fmla="*/ 318 w 358"/>
              <a:gd name="T121" fmla="*/ 32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solidFill>
            <a:srgbClr val="C0C0C0"/>
          </a:solidFill>
          <a:ln w="9525" cmpd="sng">
            <a:solidFill>
              <a:srgbClr val="FFFFFF"/>
            </a:solidFill>
            <a:prstDash val="solid"/>
            <a:round/>
            <a:headEnd/>
            <a:tailEnd/>
          </a:ln>
        </p:spPr>
        <p:txBody>
          <a:bodyPr/>
          <a:lstStyle/>
          <a:p>
            <a:endParaRPr lang="en-US"/>
          </a:p>
        </p:txBody>
      </p:sp>
      <p:sp>
        <p:nvSpPr>
          <p:cNvPr id="35" name="Freeform 34"/>
          <p:cNvSpPr>
            <a:spLocks/>
          </p:cNvSpPr>
          <p:nvPr>
            <p:custDataLst>
              <p:tags r:id="rId28"/>
            </p:custDataLst>
          </p:nvPr>
        </p:nvSpPr>
        <p:spPr bwMode="auto">
          <a:xfrm>
            <a:off x="4116883" y="3166211"/>
            <a:ext cx="120698" cy="57150"/>
          </a:xfrm>
          <a:custGeom>
            <a:avLst/>
            <a:gdLst>
              <a:gd name="T0" fmla="*/ 126 w 292"/>
              <a:gd name="T1" fmla="*/ 0 h 99"/>
              <a:gd name="T2" fmla="*/ 153 w 292"/>
              <a:gd name="T3" fmla="*/ 0 h 99"/>
              <a:gd name="T4" fmla="*/ 198 w 292"/>
              <a:gd name="T5" fmla="*/ 1 h 99"/>
              <a:gd name="T6" fmla="*/ 250 w 292"/>
              <a:gd name="T7" fmla="*/ 6 h 99"/>
              <a:gd name="T8" fmla="*/ 292 w 292"/>
              <a:gd name="T9" fmla="*/ 7 h 99"/>
              <a:gd name="T10" fmla="*/ 290 w 292"/>
              <a:gd name="T11" fmla="*/ 20 h 99"/>
              <a:gd name="T12" fmla="*/ 285 w 292"/>
              <a:gd name="T13" fmla="*/ 33 h 99"/>
              <a:gd name="T14" fmla="*/ 279 w 292"/>
              <a:gd name="T15" fmla="*/ 55 h 99"/>
              <a:gd name="T16" fmla="*/ 135 w 292"/>
              <a:gd name="T17" fmla="*/ 70 h 99"/>
              <a:gd name="T18" fmla="*/ 99 w 292"/>
              <a:gd name="T19" fmla="*/ 89 h 99"/>
              <a:gd name="T20" fmla="*/ 79 w 292"/>
              <a:gd name="T21" fmla="*/ 96 h 99"/>
              <a:gd name="T22" fmla="*/ 66 w 292"/>
              <a:gd name="T23" fmla="*/ 98 h 99"/>
              <a:gd name="T24" fmla="*/ 55 w 292"/>
              <a:gd name="T25" fmla="*/ 98 h 99"/>
              <a:gd name="T26" fmla="*/ 45 w 292"/>
              <a:gd name="T27" fmla="*/ 94 h 99"/>
              <a:gd name="T28" fmla="*/ 33 w 292"/>
              <a:gd name="T29" fmla="*/ 86 h 99"/>
              <a:gd name="T30" fmla="*/ 20 w 292"/>
              <a:gd name="T31" fmla="*/ 77 h 99"/>
              <a:gd name="T32" fmla="*/ 7 w 292"/>
              <a:gd name="T33" fmla="*/ 69 h 99"/>
              <a:gd name="T34" fmla="*/ 1 w 292"/>
              <a:gd name="T35" fmla="*/ 57 h 99"/>
              <a:gd name="T36" fmla="*/ 0 w 292"/>
              <a:gd name="T37" fmla="*/ 42 h 99"/>
              <a:gd name="T38" fmla="*/ 1 w 292"/>
              <a:gd name="T39" fmla="*/ 25 h 99"/>
              <a:gd name="T40" fmla="*/ 3 w 292"/>
              <a:gd name="T41" fmla="*/ 20 h 99"/>
              <a:gd name="T42" fmla="*/ 9 w 292"/>
              <a:gd name="T43" fmla="*/ 18 h 99"/>
              <a:gd name="T44" fmla="*/ 15 w 292"/>
              <a:gd name="T45" fmla="*/ 21 h 99"/>
              <a:gd name="T46" fmla="*/ 25 w 292"/>
              <a:gd name="T47" fmla="*/ 28 h 99"/>
              <a:gd name="T48" fmla="*/ 35 w 292"/>
              <a:gd name="T49" fmla="*/ 32 h 99"/>
              <a:gd name="T50" fmla="*/ 45 w 292"/>
              <a:gd name="T51" fmla="*/ 34 h 99"/>
              <a:gd name="T52" fmla="*/ 54 w 292"/>
              <a:gd name="T53" fmla="*/ 33 h 99"/>
              <a:gd name="T54" fmla="*/ 67 w 292"/>
              <a:gd name="T55" fmla="*/ 29 h 99"/>
              <a:gd name="T56" fmla="*/ 81 w 292"/>
              <a:gd name="T57" fmla="*/ 19 h 99"/>
              <a:gd name="T58" fmla="*/ 88 w 292"/>
              <a:gd name="T59" fmla="*/ 11 h 99"/>
              <a:gd name="T60" fmla="*/ 94 w 292"/>
              <a:gd name="T61" fmla="*/ 6 h 99"/>
              <a:gd name="T62" fmla="*/ 109 w 292"/>
              <a:gd name="T63"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Freeform 35"/>
          <p:cNvSpPr>
            <a:spLocks/>
          </p:cNvSpPr>
          <p:nvPr>
            <p:custDataLst>
              <p:tags r:id="rId29"/>
            </p:custDataLst>
          </p:nvPr>
        </p:nvSpPr>
        <p:spPr bwMode="auto">
          <a:xfrm>
            <a:off x="4948012" y="3886936"/>
            <a:ext cx="18334" cy="57150"/>
          </a:xfrm>
          <a:custGeom>
            <a:avLst/>
            <a:gdLst>
              <a:gd name="T0" fmla="*/ 39 w 43"/>
              <a:gd name="T1" fmla="*/ 93 h 93"/>
              <a:gd name="T2" fmla="*/ 31 w 43"/>
              <a:gd name="T3" fmla="*/ 91 h 93"/>
              <a:gd name="T4" fmla="*/ 26 w 43"/>
              <a:gd name="T5" fmla="*/ 89 h 93"/>
              <a:gd name="T6" fmla="*/ 21 w 43"/>
              <a:gd name="T7" fmla="*/ 87 h 93"/>
              <a:gd name="T8" fmla="*/ 18 w 43"/>
              <a:gd name="T9" fmla="*/ 84 h 93"/>
              <a:gd name="T10" fmla="*/ 15 w 43"/>
              <a:gd name="T11" fmla="*/ 79 h 93"/>
              <a:gd name="T12" fmla="*/ 14 w 43"/>
              <a:gd name="T13" fmla="*/ 73 h 93"/>
              <a:gd name="T14" fmla="*/ 13 w 43"/>
              <a:gd name="T15" fmla="*/ 65 h 93"/>
              <a:gd name="T16" fmla="*/ 11 w 43"/>
              <a:gd name="T17" fmla="*/ 55 h 93"/>
              <a:gd name="T18" fmla="*/ 11 w 43"/>
              <a:gd name="T19" fmla="*/ 48 h 93"/>
              <a:gd name="T20" fmla="*/ 9 w 43"/>
              <a:gd name="T21" fmla="*/ 42 h 93"/>
              <a:gd name="T22" fmla="*/ 6 w 43"/>
              <a:gd name="T23" fmla="*/ 38 h 93"/>
              <a:gd name="T24" fmla="*/ 4 w 43"/>
              <a:gd name="T25" fmla="*/ 36 h 93"/>
              <a:gd name="T26" fmla="*/ 2 w 43"/>
              <a:gd name="T27" fmla="*/ 34 h 93"/>
              <a:gd name="T28" fmla="*/ 0 w 43"/>
              <a:gd name="T29" fmla="*/ 32 h 93"/>
              <a:gd name="T30" fmla="*/ 2 w 43"/>
              <a:gd name="T31" fmla="*/ 29 h 93"/>
              <a:gd name="T32" fmla="*/ 5 w 43"/>
              <a:gd name="T33" fmla="*/ 24 h 93"/>
              <a:gd name="T34" fmla="*/ 6 w 43"/>
              <a:gd name="T35" fmla="*/ 28 h 93"/>
              <a:gd name="T36" fmla="*/ 7 w 43"/>
              <a:gd name="T37" fmla="*/ 29 h 93"/>
              <a:gd name="T38" fmla="*/ 8 w 43"/>
              <a:gd name="T39" fmla="*/ 30 h 93"/>
              <a:gd name="T40" fmla="*/ 9 w 43"/>
              <a:gd name="T41" fmla="*/ 29 h 93"/>
              <a:gd name="T42" fmla="*/ 11 w 43"/>
              <a:gd name="T43" fmla="*/ 25 h 93"/>
              <a:gd name="T44" fmla="*/ 14 w 43"/>
              <a:gd name="T45" fmla="*/ 19 h 93"/>
              <a:gd name="T46" fmla="*/ 16 w 43"/>
              <a:gd name="T47" fmla="*/ 12 h 93"/>
              <a:gd name="T48" fmla="*/ 20 w 43"/>
              <a:gd name="T49" fmla="*/ 6 h 93"/>
              <a:gd name="T50" fmla="*/ 22 w 43"/>
              <a:gd name="T51" fmla="*/ 4 h 93"/>
              <a:gd name="T52" fmla="*/ 25 w 43"/>
              <a:gd name="T53" fmla="*/ 2 h 93"/>
              <a:gd name="T54" fmla="*/ 28 w 43"/>
              <a:gd name="T55" fmla="*/ 0 h 93"/>
              <a:gd name="T56" fmla="*/ 32 w 43"/>
              <a:gd name="T57" fmla="*/ 0 h 93"/>
              <a:gd name="T58" fmla="*/ 33 w 43"/>
              <a:gd name="T59" fmla="*/ 10 h 93"/>
              <a:gd name="T60" fmla="*/ 33 w 43"/>
              <a:gd name="T61" fmla="*/ 16 h 93"/>
              <a:gd name="T62" fmla="*/ 33 w 43"/>
              <a:gd name="T63" fmla="*/ 20 h 93"/>
              <a:gd name="T64" fmla="*/ 32 w 43"/>
              <a:gd name="T65" fmla="*/ 23 h 93"/>
              <a:gd name="T66" fmla="*/ 32 w 43"/>
              <a:gd name="T67" fmla="*/ 27 h 93"/>
              <a:gd name="T68" fmla="*/ 32 w 43"/>
              <a:gd name="T69" fmla="*/ 31 h 93"/>
              <a:gd name="T70" fmla="*/ 35 w 43"/>
              <a:gd name="T71" fmla="*/ 36 h 93"/>
              <a:gd name="T72" fmla="*/ 39 w 43"/>
              <a:gd name="T73" fmla="*/ 43 h 93"/>
              <a:gd name="T74" fmla="*/ 38 w 43"/>
              <a:gd name="T75" fmla="*/ 44 h 93"/>
              <a:gd name="T76" fmla="*/ 37 w 43"/>
              <a:gd name="T77" fmla="*/ 45 h 93"/>
              <a:gd name="T78" fmla="*/ 37 w 43"/>
              <a:gd name="T79" fmla="*/ 48 h 93"/>
              <a:gd name="T80" fmla="*/ 38 w 43"/>
              <a:gd name="T81" fmla="*/ 51 h 93"/>
              <a:gd name="T82" fmla="*/ 39 w 43"/>
              <a:gd name="T83" fmla="*/ 59 h 93"/>
              <a:gd name="T84" fmla="*/ 41 w 43"/>
              <a:gd name="T85" fmla="*/ 68 h 93"/>
              <a:gd name="T86" fmla="*/ 42 w 43"/>
              <a:gd name="T87" fmla="*/ 76 h 93"/>
              <a:gd name="T88" fmla="*/ 43 w 43"/>
              <a:gd name="T89" fmla="*/ 85 h 93"/>
              <a:gd name="T90" fmla="*/ 43 w 43"/>
              <a:gd name="T91" fmla="*/ 88 h 93"/>
              <a:gd name="T92" fmla="*/ 42 w 43"/>
              <a:gd name="T93" fmla="*/ 91 h 93"/>
              <a:gd name="T94" fmla="*/ 40 w 43"/>
              <a:gd name="T95" fmla="*/ 92 h 93"/>
              <a:gd name="T96" fmla="*/ 39 w 43"/>
              <a:gd name="T9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solidFill>
            <a:srgbClr val="C0C0C0"/>
          </a:solidFill>
          <a:ln w="9525" cmpd="sng">
            <a:solidFill>
              <a:srgbClr val="FFFFFF"/>
            </a:solidFill>
            <a:prstDash val="solid"/>
            <a:round/>
            <a:headEnd/>
            <a:tailEnd/>
          </a:ln>
        </p:spPr>
        <p:txBody>
          <a:bodyPr/>
          <a:lstStyle/>
          <a:p>
            <a:endParaRPr lang="en-US"/>
          </a:p>
        </p:txBody>
      </p:sp>
      <p:sp>
        <p:nvSpPr>
          <p:cNvPr id="37" name="Freeform 36"/>
          <p:cNvSpPr>
            <a:spLocks/>
          </p:cNvSpPr>
          <p:nvPr>
            <p:custDataLst>
              <p:tags r:id="rId30"/>
            </p:custDataLst>
          </p:nvPr>
        </p:nvSpPr>
        <p:spPr bwMode="auto">
          <a:xfrm>
            <a:off x="5062599" y="3891699"/>
            <a:ext cx="13750" cy="57150"/>
          </a:xfrm>
          <a:custGeom>
            <a:avLst/>
            <a:gdLst>
              <a:gd name="T0" fmla="*/ 40 w 40"/>
              <a:gd name="T1" fmla="*/ 56 h 56"/>
              <a:gd name="T2" fmla="*/ 37 w 40"/>
              <a:gd name="T3" fmla="*/ 46 h 56"/>
              <a:gd name="T4" fmla="*/ 33 w 40"/>
              <a:gd name="T5" fmla="*/ 38 h 56"/>
              <a:gd name="T6" fmla="*/ 28 w 40"/>
              <a:gd name="T7" fmla="*/ 32 h 56"/>
              <a:gd name="T8" fmla="*/ 23 w 40"/>
              <a:gd name="T9" fmla="*/ 28 h 56"/>
              <a:gd name="T10" fmla="*/ 11 w 40"/>
              <a:gd name="T11" fmla="*/ 21 h 56"/>
              <a:gd name="T12" fmla="*/ 0 w 40"/>
              <a:gd name="T13" fmla="*/ 12 h 56"/>
              <a:gd name="T14" fmla="*/ 13 w 40"/>
              <a:gd name="T15" fmla="*/ 4 h 56"/>
              <a:gd name="T16" fmla="*/ 20 w 40"/>
              <a:gd name="T17" fmla="*/ 0 h 56"/>
              <a:gd name="T18" fmla="*/ 28 w 40"/>
              <a:gd name="T19" fmla="*/ 12 h 56"/>
              <a:gd name="T20" fmla="*/ 35 w 40"/>
              <a:gd name="T21" fmla="*/ 22 h 56"/>
              <a:gd name="T22" fmla="*/ 37 w 40"/>
              <a:gd name="T23" fmla="*/ 25 h 56"/>
              <a:gd name="T24" fmla="*/ 39 w 40"/>
              <a:gd name="T25" fmla="*/ 29 h 56"/>
              <a:gd name="T26" fmla="*/ 39 w 40"/>
              <a:gd name="T27" fmla="*/ 33 h 56"/>
              <a:gd name="T28" fmla="*/ 40 w 40"/>
              <a:gd name="T29" fmla="*/ 37 h 56"/>
              <a:gd name="T30" fmla="*/ 40 w 40"/>
              <a:gd name="T31" fmla="*/ 44 h 56"/>
              <a:gd name="T32" fmla="*/ 40 w 40"/>
              <a:gd name="T33" fmla="*/ 46 h 56"/>
              <a:gd name="T34" fmla="*/ 40 w 40"/>
              <a:gd name="T35" fmla="*/ 49 h 56"/>
              <a:gd name="T36" fmla="*/ 40 w 40"/>
              <a:gd name="T3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solidFill>
            <a:srgbClr val="C0C0C0"/>
          </a:solidFill>
          <a:ln w="9525" cmpd="sng">
            <a:solidFill>
              <a:srgbClr val="FFFFFF"/>
            </a:solidFill>
            <a:prstDash val="solid"/>
            <a:round/>
            <a:headEnd/>
            <a:tailEnd/>
          </a:ln>
        </p:spPr>
        <p:txBody>
          <a:bodyPr/>
          <a:lstStyle/>
          <a:p>
            <a:endParaRPr lang="en-US"/>
          </a:p>
        </p:txBody>
      </p:sp>
      <p:sp>
        <p:nvSpPr>
          <p:cNvPr id="38" name="Freeform 37"/>
          <p:cNvSpPr>
            <a:spLocks/>
          </p:cNvSpPr>
          <p:nvPr>
            <p:custDataLst>
              <p:tags r:id="rId31"/>
            </p:custDataLst>
          </p:nvPr>
        </p:nvSpPr>
        <p:spPr bwMode="auto">
          <a:xfrm>
            <a:off x="6494157" y="4552099"/>
            <a:ext cx="42779" cy="57150"/>
          </a:xfrm>
          <a:custGeom>
            <a:avLst/>
            <a:gdLst>
              <a:gd name="T0" fmla="*/ 0 w 106"/>
              <a:gd name="T1" fmla="*/ 7 h 71"/>
              <a:gd name="T2" fmla="*/ 12 w 106"/>
              <a:gd name="T3" fmla="*/ 10 h 71"/>
              <a:gd name="T4" fmla="*/ 24 w 106"/>
              <a:gd name="T5" fmla="*/ 12 h 71"/>
              <a:gd name="T6" fmla="*/ 35 w 106"/>
              <a:gd name="T7" fmla="*/ 13 h 71"/>
              <a:gd name="T8" fmla="*/ 45 w 106"/>
              <a:gd name="T9" fmla="*/ 13 h 71"/>
              <a:gd name="T10" fmla="*/ 54 w 106"/>
              <a:gd name="T11" fmla="*/ 11 h 71"/>
              <a:gd name="T12" fmla="*/ 61 w 106"/>
              <a:gd name="T13" fmla="*/ 8 h 71"/>
              <a:gd name="T14" fmla="*/ 68 w 106"/>
              <a:gd name="T15" fmla="*/ 5 h 71"/>
              <a:gd name="T16" fmla="*/ 74 w 106"/>
              <a:gd name="T17" fmla="*/ 0 h 71"/>
              <a:gd name="T18" fmla="*/ 84 w 106"/>
              <a:gd name="T19" fmla="*/ 16 h 71"/>
              <a:gd name="T20" fmla="*/ 94 w 106"/>
              <a:gd name="T21" fmla="*/ 30 h 71"/>
              <a:gd name="T22" fmla="*/ 101 w 106"/>
              <a:gd name="T23" fmla="*/ 44 h 71"/>
              <a:gd name="T24" fmla="*/ 105 w 106"/>
              <a:gd name="T25" fmla="*/ 55 h 71"/>
              <a:gd name="T26" fmla="*/ 106 w 106"/>
              <a:gd name="T27" fmla="*/ 60 h 71"/>
              <a:gd name="T28" fmla="*/ 106 w 106"/>
              <a:gd name="T29" fmla="*/ 63 h 71"/>
              <a:gd name="T30" fmla="*/ 105 w 106"/>
              <a:gd name="T31" fmla="*/ 67 h 71"/>
              <a:gd name="T32" fmla="*/ 103 w 106"/>
              <a:gd name="T33" fmla="*/ 69 h 71"/>
              <a:gd name="T34" fmla="*/ 101 w 106"/>
              <a:gd name="T35" fmla="*/ 70 h 71"/>
              <a:gd name="T36" fmla="*/ 98 w 106"/>
              <a:gd name="T37" fmla="*/ 70 h 71"/>
              <a:gd name="T38" fmla="*/ 92 w 106"/>
              <a:gd name="T39" fmla="*/ 70 h 71"/>
              <a:gd name="T40" fmla="*/ 87 w 106"/>
              <a:gd name="T41" fmla="*/ 68 h 71"/>
              <a:gd name="T42" fmla="*/ 74 w 106"/>
              <a:gd name="T43" fmla="*/ 70 h 71"/>
              <a:gd name="T44" fmla="*/ 63 w 106"/>
              <a:gd name="T45" fmla="*/ 71 h 71"/>
              <a:gd name="T46" fmla="*/ 53 w 106"/>
              <a:gd name="T47" fmla="*/ 69 h 71"/>
              <a:gd name="T48" fmla="*/ 45 w 106"/>
              <a:gd name="T49" fmla="*/ 66 h 71"/>
              <a:gd name="T50" fmla="*/ 37 w 106"/>
              <a:gd name="T51" fmla="*/ 62 h 71"/>
              <a:gd name="T52" fmla="*/ 32 w 106"/>
              <a:gd name="T53" fmla="*/ 57 h 71"/>
              <a:gd name="T54" fmla="*/ 27 w 106"/>
              <a:gd name="T55" fmla="*/ 51 h 71"/>
              <a:gd name="T56" fmla="*/ 24 w 106"/>
              <a:gd name="T57" fmla="*/ 45 h 71"/>
              <a:gd name="T58" fmla="*/ 21 w 106"/>
              <a:gd name="T59" fmla="*/ 38 h 71"/>
              <a:gd name="T60" fmla="*/ 20 w 106"/>
              <a:gd name="T61" fmla="*/ 30 h 71"/>
              <a:gd name="T62" fmla="*/ 19 w 106"/>
              <a:gd name="T63" fmla="*/ 24 h 71"/>
              <a:gd name="T64" fmla="*/ 18 w 106"/>
              <a:gd name="T65" fmla="*/ 19 h 71"/>
              <a:gd name="T66" fmla="*/ 18 w 106"/>
              <a:gd name="T67" fmla="*/ 14 h 71"/>
              <a:gd name="T68" fmla="*/ 19 w 106"/>
              <a:gd name="T69" fmla="*/ 10 h 71"/>
              <a:gd name="T70" fmla="*/ 20 w 106"/>
              <a:gd name="T71" fmla="*/ 7 h 71"/>
              <a:gd name="T72" fmla="*/ 21 w 106"/>
              <a:gd name="T73" fmla="*/ 7 h 71"/>
              <a:gd name="T74" fmla="*/ 20 w 106"/>
              <a:gd name="T75" fmla="*/ 10 h 71"/>
              <a:gd name="T76" fmla="*/ 19 w 106"/>
              <a:gd name="T77" fmla="*/ 16 h 71"/>
              <a:gd name="T78" fmla="*/ 19 w 106"/>
              <a:gd name="T79" fmla="*/ 17 h 71"/>
              <a:gd name="T80" fmla="*/ 19 w 106"/>
              <a:gd name="T81" fmla="*/ 17 h 71"/>
              <a:gd name="T82" fmla="*/ 20 w 106"/>
              <a:gd name="T83" fmla="*/ 17 h 71"/>
              <a:gd name="T84" fmla="*/ 21 w 106"/>
              <a:gd name="T85" fmla="*/ 17 h 71"/>
              <a:gd name="T86" fmla="*/ 23 w 106"/>
              <a:gd name="T87" fmla="*/ 13 h 71"/>
              <a:gd name="T88" fmla="*/ 27 w 106"/>
              <a:gd name="T89" fmla="*/ 7 h 71"/>
              <a:gd name="T90" fmla="*/ 0 w 106"/>
              <a:gd name="T91"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19" y="17"/>
                </a:lnTo>
                <a:lnTo>
                  <a:pt x="20" y="17"/>
                </a:lnTo>
                <a:lnTo>
                  <a:pt x="21" y="17"/>
                </a:lnTo>
                <a:lnTo>
                  <a:pt x="23" y="13"/>
                </a:lnTo>
                <a:lnTo>
                  <a:pt x="27" y="7"/>
                </a:lnTo>
                <a:lnTo>
                  <a:pt x="0" y="7"/>
                </a:lnTo>
              </a:path>
            </a:pathLst>
          </a:custGeom>
          <a:solidFill>
            <a:srgbClr val="C0C0C0"/>
          </a:solidFill>
          <a:ln w="9525" cmpd="sng">
            <a:solidFill>
              <a:srgbClr val="FFFFFF"/>
            </a:solidFill>
            <a:prstDash val="solid"/>
            <a:round/>
            <a:headEnd/>
            <a:tailEnd/>
          </a:ln>
        </p:spPr>
        <p:txBody>
          <a:bodyPr/>
          <a:lstStyle/>
          <a:p>
            <a:endParaRPr lang="en-US"/>
          </a:p>
        </p:txBody>
      </p:sp>
      <p:grpSp>
        <p:nvGrpSpPr>
          <p:cNvPr id="39" name="Group 38"/>
          <p:cNvGrpSpPr>
            <a:grpSpLocks/>
          </p:cNvGrpSpPr>
          <p:nvPr>
            <p:custDataLst>
              <p:tags r:id="rId32"/>
            </p:custDataLst>
          </p:nvPr>
        </p:nvGrpSpPr>
        <p:grpSpPr bwMode="auto">
          <a:xfrm>
            <a:off x="2501987" y="6360262"/>
            <a:ext cx="62640" cy="55563"/>
            <a:chOff x="1654" y="3671"/>
            <a:chExt cx="49" cy="17"/>
          </a:xfrm>
        </p:grpSpPr>
        <p:sp>
          <p:nvSpPr>
            <p:cNvPr id="40" name="Freeform 39"/>
            <p:cNvSpPr>
              <a:spLocks/>
            </p:cNvSpPr>
            <p:nvPr/>
          </p:nvSpPr>
          <p:spPr bwMode="auto">
            <a:xfrm>
              <a:off x="1654" y="3672"/>
              <a:ext cx="20" cy="14"/>
            </a:xfrm>
            <a:custGeom>
              <a:avLst/>
              <a:gdLst>
                <a:gd name="T0" fmla="*/ 26 w 59"/>
                <a:gd name="T1" fmla="*/ 43 h 43"/>
                <a:gd name="T2" fmla="*/ 59 w 59"/>
                <a:gd name="T3" fmla="*/ 18 h 43"/>
                <a:gd name="T4" fmla="*/ 55 w 59"/>
                <a:gd name="T5" fmla="*/ 14 h 43"/>
                <a:gd name="T6" fmla="*/ 51 w 59"/>
                <a:gd name="T7" fmla="*/ 9 h 43"/>
                <a:gd name="T8" fmla="*/ 47 w 59"/>
                <a:gd name="T9" fmla="*/ 5 h 43"/>
                <a:gd name="T10" fmla="*/ 46 w 59"/>
                <a:gd name="T11" fmla="*/ 0 h 43"/>
                <a:gd name="T12" fmla="*/ 41 w 59"/>
                <a:gd name="T13" fmla="*/ 1 h 43"/>
                <a:gd name="T14" fmla="*/ 34 w 59"/>
                <a:gd name="T15" fmla="*/ 4 h 43"/>
                <a:gd name="T16" fmla="*/ 31 w 59"/>
                <a:gd name="T17" fmla="*/ 6 h 43"/>
                <a:gd name="T18" fmla="*/ 29 w 59"/>
                <a:gd name="T19" fmla="*/ 8 h 43"/>
                <a:gd name="T20" fmla="*/ 26 w 59"/>
                <a:gd name="T21" fmla="*/ 10 h 43"/>
                <a:gd name="T22" fmla="*/ 26 w 59"/>
                <a:gd name="T23" fmla="*/ 12 h 43"/>
                <a:gd name="T24" fmla="*/ 20 w 59"/>
                <a:gd name="T25" fmla="*/ 13 h 43"/>
                <a:gd name="T26" fmla="*/ 13 w 59"/>
                <a:gd name="T27" fmla="*/ 16 h 43"/>
                <a:gd name="T28" fmla="*/ 6 w 59"/>
                <a:gd name="T29" fmla="*/ 20 h 43"/>
                <a:gd name="T30" fmla="*/ 0 w 59"/>
                <a:gd name="T31" fmla="*/ 24 h 43"/>
                <a:gd name="T32" fmla="*/ 5 w 59"/>
                <a:gd name="T33" fmla="*/ 29 h 43"/>
                <a:gd name="T34" fmla="*/ 10 w 59"/>
                <a:gd name="T35" fmla="*/ 34 h 43"/>
                <a:gd name="T36" fmla="*/ 18 w 59"/>
                <a:gd name="T37" fmla="*/ 39 h 43"/>
                <a:gd name="T38" fmla="*/ 26 w 59"/>
                <a:gd name="T3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solidFill>
              <a:srgbClr val="C0C0C0"/>
            </a:solidFill>
            <a:ln w="9525" cmpd="sng">
              <a:solidFill>
                <a:srgbClr val="FFFFFF"/>
              </a:solidFill>
              <a:prstDash val="solid"/>
              <a:round/>
              <a:headEnd/>
              <a:tailEnd/>
            </a:ln>
          </p:spPr>
          <p:txBody>
            <a:bodyPr/>
            <a:lstStyle/>
            <a:p>
              <a:endParaRPr lang="en-US"/>
            </a:p>
          </p:txBody>
        </p:sp>
        <p:sp>
          <p:nvSpPr>
            <p:cNvPr id="41" name="Freeform 40"/>
            <p:cNvSpPr>
              <a:spLocks/>
            </p:cNvSpPr>
            <p:nvPr/>
          </p:nvSpPr>
          <p:spPr bwMode="auto">
            <a:xfrm>
              <a:off x="1681" y="3671"/>
              <a:ext cx="22" cy="17"/>
            </a:xfrm>
            <a:custGeom>
              <a:avLst/>
              <a:gdLst>
                <a:gd name="T0" fmla="*/ 0 w 67"/>
                <a:gd name="T1" fmla="*/ 2 h 51"/>
                <a:gd name="T2" fmla="*/ 24 w 67"/>
                <a:gd name="T3" fmla="*/ 1 h 51"/>
                <a:gd name="T4" fmla="*/ 39 w 67"/>
                <a:gd name="T5" fmla="*/ 0 h 51"/>
                <a:gd name="T6" fmla="*/ 45 w 67"/>
                <a:gd name="T7" fmla="*/ 1 h 51"/>
                <a:gd name="T8" fmla="*/ 51 w 67"/>
                <a:gd name="T9" fmla="*/ 2 h 51"/>
                <a:gd name="T10" fmla="*/ 58 w 67"/>
                <a:gd name="T11" fmla="*/ 4 h 51"/>
                <a:gd name="T12" fmla="*/ 67 w 67"/>
                <a:gd name="T13" fmla="*/ 8 h 51"/>
                <a:gd name="T14" fmla="*/ 55 w 67"/>
                <a:gd name="T15" fmla="*/ 13 h 51"/>
                <a:gd name="T16" fmla="*/ 46 w 67"/>
                <a:gd name="T17" fmla="*/ 19 h 51"/>
                <a:gd name="T18" fmla="*/ 42 w 67"/>
                <a:gd name="T19" fmla="*/ 22 h 51"/>
                <a:gd name="T20" fmla="*/ 36 w 67"/>
                <a:gd name="T21" fmla="*/ 24 h 51"/>
                <a:gd name="T22" fmla="*/ 29 w 67"/>
                <a:gd name="T23" fmla="*/ 26 h 51"/>
                <a:gd name="T24" fmla="*/ 20 w 67"/>
                <a:gd name="T25" fmla="*/ 26 h 51"/>
                <a:gd name="T26" fmla="*/ 24 w 67"/>
                <a:gd name="T27" fmla="*/ 26 h 51"/>
                <a:gd name="T28" fmla="*/ 34 w 67"/>
                <a:gd name="T29" fmla="*/ 26 h 51"/>
                <a:gd name="T30" fmla="*/ 29 w 67"/>
                <a:gd name="T31" fmla="*/ 34 h 51"/>
                <a:gd name="T32" fmla="*/ 25 w 67"/>
                <a:gd name="T33" fmla="*/ 40 h 51"/>
                <a:gd name="T34" fmla="*/ 22 w 67"/>
                <a:gd name="T35" fmla="*/ 44 h 51"/>
                <a:gd name="T36" fmla="*/ 20 w 67"/>
                <a:gd name="T37" fmla="*/ 46 h 51"/>
                <a:gd name="T38" fmla="*/ 12 w 67"/>
                <a:gd name="T39" fmla="*/ 48 h 51"/>
                <a:gd name="T40" fmla="*/ 0 w 67"/>
                <a:gd name="T41" fmla="*/ 51 h 51"/>
                <a:gd name="T42" fmla="*/ 0 w 67"/>
                <a:gd name="T43"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solidFill>
              <a:srgbClr val="C0C0C0"/>
            </a:solidFill>
            <a:ln w="9525" cmpd="sng">
              <a:solidFill>
                <a:srgbClr val="FFFFFF"/>
              </a:solidFill>
              <a:prstDash val="solid"/>
              <a:round/>
              <a:headEnd/>
              <a:tailEnd/>
            </a:ln>
          </p:spPr>
          <p:txBody>
            <a:bodyPr/>
            <a:lstStyle/>
            <a:p>
              <a:endParaRPr lang="en-US"/>
            </a:p>
          </p:txBody>
        </p:sp>
      </p:grpSp>
      <p:sp>
        <p:nvSpPr>
          <p:cNvPr id="42" name="Freeform 41"/>
          <p:cNvSpPr>
            <a:spLocks/>
          </p:cNvSpPr>
          <p:nvPr>
            <p:custDataLst>
              <p:tags r:id="rId33"/>
            </p:custDataLst>
          </p:nvPr>
        </p:nvSpPr>
        <p:spPr bwMode="auto">
          <a:xfrm>
            <a:off x="2162812" y="4155225"/>
            <a:ext cx="30556" cy="58737"/>
          </a:xfrm>
          <a:custGeom>
            <a:avLst/>
            <a:gdLst>
              <a:gd name="T0" fmla="*/ 0 w 80"/>
              <a:gd name="T1" fmla="*/ 15 h 34"/>
              <a:gd name="T2" fmla="*/ 1 w 80"/>
              <a:gd name="T3" fmla="*/ 19 h 34"/>
              <a:gd name="T4" fmla="*/ 2 w 80"/>
              <a:gd name="T5" fmla="*/ 21 h 34"/>
              <a:gd name="T6" fmla="*/ 4 w 80"/>
              <a:gd name="T7" fmla="*/ 24 h 34"/>
              <a:gd name="T8" fmla="*/ 7 w 80"/>
              <a:gd name="T9" fmla="*/ 26 h 34"/>
              <a:gd name="T10" fmla="*/ 13 w 80"/>
              <a:gd name="T11" fmla="*/ 29 h 34"/>
              <a:gd name="T12" fmla="*/ 22 w 80"/>
              <a:gd name="T13" fmla="*/ 31 h 34"/>
              <a:gd name="T14" fmla="*/ 40 w 80"/>
              <a:gd name="T15" fmla="*/ 33 h 34"/>
              <a:gd name="T16" fmla="*/ 54 w 80"/>
              <a:gd name="T17" fmla="*/ 34 h 34"/>
              <a:gd name="T18" fmla="*/ 58 w 80"/>
              <a:gd name="T19" fmla="*/ 33 h 34"/>
              <a:gd name="T20" fmla="*/ 62 w 80"/>
              <a:gd name="T21" fmla="*/ 32 h 34"/>
              <a:gd name="T22" fmla="*/ 65 w 80"/>
              <a:gd name="T23" fmla="*/ 29 h 34"/>
              <a:gd name="T24" fmla="*/ 67 w 80"/>
              <a:gd name="T25" fmla="*/ 27 h 34"/>
              <a:gd name="T26" fmla="*/ 73 w 80"/>
              <a:gd name="T27" fmla="*/ 21 h 34"/>
              <a:gd name="T28" fmla="*/ 80 w 80"/>
              <a:gd name="T29" fmla="*/ 15 h 34"/>
              <a:gd name="T30" fmla="*/ 75 w 80"/>
              <a:gd name="T31" fmla="*/ 10 h 34"/>
              <a:gd name="T32" fmla="*/ 70 w 80"/>
              <a:gd name="T33" fmla="*/ 7 h 34"/>
              <a:gd name="T34" fmla="*/ 65 w 80"/>
              <a:gd name="T35" fmla="*/ 4 h 34"/>
              <a:gd name="T36" fmla="*/ 60 w 80"/>
              <a:gd name="T37" fmla="*/ 2 h 34"/>
              <a:gd name="T38" fmla="*/ 55 w 80"/>
              <a:gd name="T39" fmla="*/ 0 h 34"/>
              <a:gd name="T40" fmla="*/ 51 w 80"/>
              <a:gd name="T41" fmla="*/ 0 h 34"/>
              <a:gd name="T42" fmla="*/ 45 w 80"/>
              <a:gd name="T43" fmla="*/ 1 h 34"/>
              <a:gd name="T44" fmla="*/ 41 w 80"/>
              <a:gd name="T45" fmla="*/ 2 h 34"/>
              <a:gd name="T46" fmla="*/ 34 w 80"/>
              <a:gd name="T47" fmla="*/ 2 h 34"/>
              <a:gd name="T48" fmla="*/ 21 w 80"/>
              <a:gd name="T49" fmla="*/ 2 h 34"/>
              <a:gd name="T50" fmla="*/ 13 w 80"/>
              <a:gd name="T51" fmla="*/ 3 h 34"/>
              <a:gd name="T52" fmla="*/ 7 w 80"/>
              <a:gd name="T53" fmla="*/ 5 h 34"/>
              <a:gd name="T54" fmla="*/ 4 w 80"/>
              <a:gd name="T55" fmla="*/ 7 h 34"/>
              <a:gd name="T56" fmla="*/ 2 w 80"/>
              <a:gd name="T57" fmla="*/ 9 h 34"/>
              <a:gd name="T58" fmla="*/ 1 w 80"/>
              <a:gd name="T59" fmla="*/ 11 h 34"/>
              <a:gd name="T60" fmla="*/ 0 w 80"/>
              <a:gd name="T6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solidFill>
            <a:srgbClr val="C0C0C0"/>
          </a:solidFill>
          <a:ln w="9525" cmpd="sng">
            <a:solidFill>
              <a:srgbClr val="FFFFFF"/>
            </a:solidFill>
            <a:prstDash val="solid"/>
            <a:round/>
            <a:headEnd/>
            <a:tailEnd/>
          </a:ln>
        </p:spPr>
        <p:txBody>
          <a:bodyPr/>
          <a:lstStyle/>
          <a:p>
            <a:endParaRPr lang="en-US"/>
          </a:p>
        </p:txBody>
      </p:sp>
      <p:sp>
        <p:nvSpPr>
          <p:cNvPr id="43" name="Freeform 42"/>
          <p:cNvSpPr>
            <a:spLocks/>
          </p:cNvSpPr>
          <p:nvPr>
            <p:custDataLst>
              <p:tags r:id="rId34"/>
            </p:custDataLst>
          </p:nvPr>
        </p:nvSpPr>
        <p:spPr bwMode="auto">
          <a:xfrm>
            <a:off x="2216285" y="4161575"/>
            <a:ext cx="1528" cy="58737"/>
          </a:xfrm>
          <a:custGeom>
            <a:avLst/>
            <a:gdLst>
              <a:gd name="T0" fmla="*/ 0 w 7"/>
              <a:gd name="T1" fmla="*/ 0 h 13"/>
              <a:gd name="T2" fmla="*/ 7 w 7"/>
              <a:gd name="T3" fmla="*/ 13 h 13"/>
              <a:gd name="T4" fmla="*/ 7 w 7"/>
              <a:gd name="T5" fmla="*/ 7 h 13"/>
            </a:gdLst>
            <a:ahLst/>
            <a:cxnLst>
              <a:cxn ang="0">
                <a:pos x="T0" y="T1"/>
              </a:cxn>
              <a:cxn ang="0">
                <a:pos x="T2" y="T3"/>
              </a:cxn>
              <a:cxn ang="0">
                <a:pos x="T4" y="T5"/>
              </a:cxn>
            </a:cxnLst>
            <a:rect l="0" t="0" r="r" b="b"/>
            <a:pathLst>
              <a:path w="7" h="13">
                <a:moveTo>
                  <a:pt x="0" y="0"/>
                </a:moveTo>
                <a:lnTo>
                  <a:pt x="7" y="13"/>
                </a:lnTo>
                <a:lnTo>
                  <a:pt x="7" y="7"/>
                </a:lnTo>
              </a:path>
            </a:pathLst>
          </a:custGeom>
          <a:solidFill>
            <a:srgbClr val="C0C0C0"/>
          </a:solidFill>
          <a:ln w="9525" cmpd="sng">
            <a:solidFill>
              <a:srgbClr val="FFFFFF"/>
            </a:solidFill>
            <a:prstDash val="solid"/>
            <a:round/>
            <a:headEnd/>
            <a:tailEnd/>
          </a:ln>
        </p:spPr>
        <p:txBody>
          <a:bodyPr/>
          <a:lstStyle/>
          <a:p>
            <a:endParaRPr lang="en-US"/>
          </a:p>
        </p:txBody>
      </p:sp>
      <p:sp>
        <p:nvSpPr>
          <p:cNvPr id="44" name="Freeform 43"/>
          <p:cNvSpPr>
            <a:spLocks/>
          </p:cNvSpPr>
          <p:nvPr>
            <p:custDataLst>
              <p:tags r:id="rId35"/>
            </p:custDataLst>
          </p:nvPr>
        </p:nvSpPr>
        <p:spPr bwMode="auto">
          <a:xfrm>
            <a:off x="2228507" y="4163161"/>
            <a:ext cx="6111" cy="58738"/>
          </a:xfrm>
          <a:custGeom>
            <a:avLst/>
            <a:gdLst>
              <a:gd name="T0" fmla="*/ 0 w 20"/>
              <a:gd name="T1" fmla="*/ 0 h 6"/>
              <a:gd name="T2" fmla="*/ 7 w 20"/>
              <a:gd name="T3" fmla="*/ 3 h 6"/>
              <a:gd name="T4" fmla="*/ 20 w 20"/>
              <a:gd name="T5" fmla="*/ 6 h 6"/>
              <a:gd name="T6" fmla="*/ 0 w 20"/>
              <a:gd name="T7" fmla="*/ 0 h 6"/>
            </a:gdLst>
            <a:ahLst/>
            <a:cxnLst>
              <a:cxn ang="0">
                <a:pos x="T0" y="T1"/>
              </a:cxn>
              <a:cxn ang="0">
                <a:pos x="T2" y="T3"/>
              </a:cxn>
              <a:cxn ang="0">
                <a:pos x="T4" y="T5"/>
              </a:cxn>
              <a:cxn ang="0">
                <a:pos x="T6" y="T7"/>
              </a:cxn>
            </a:cxnLst>
            <a:rect l="0" t="0" r="r" b="b"/>
            <a:pathLst>
              <a:path w="20" h="6">
                <a:moveTo>
                  <a:pt x="0" y="0"/>
                </a:moveTo>
                <a:lnTo>
                  <a:pt x="7" y="3"/>
                </a:lnTo>
                <a:lnTo>
                  <a:pt x="20" y="6"/>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45" name="Freeform 44"/>
          <p:cNvSpPr>
            <a:spLocks/>
          </p:cNvSpPr>
          <p:nvPr>
            <p:custDataLst>
              <p:tags r:id="rId36"/>
            </p:custDataLst>
          </p:nvPr>
        </p:nvSpPr>
        <p:spPr bwMode="auto">
          <a:xfrm>
            <a:off x="2242259" y="4153636"/>
            <a:ext cx="7639" cy="57150"/>
          </a:xfrm>
          <a:custGeom>
            <a:avLst/>
            <a:gdLst>
              <a:gd name="T0" fmla="*/ 0 w 14"/>
              <a:gd name="T1" fmla="*/ 12 h 12"/>
              <a:gd name="T2" fmla="*/ 14 w 14"/>
              <a:gd name="T3" fmla="*/ 0 h 12"/>
              <a:gd name="T4" fmla="*/ 0 w 14"/>
              <a:gd name="T5" fmla="*/ 12 h 12"/>
            </a:gdLst>
            <a:ahLst/>
            <a:cxnLst>
              <a:cxn ang="0">
                <a:pos x="T0" y="T1"/>
              </a:cxn>
              <a:cxn ang="0">
                <a:pos x="T2" y="T3"/>
              </a:cxn>
              <a:cxn ang="0">
                <a:pos x="T4" y="T5"/>
              </a:cxn>
            </a:cxnLst>
            <a:rect l="0" t="0" r="r" b="b"/>
            <a:pathLst>
              <a:path w="14" h="12">
                <a:moveTo>
                  <a:pt x="0" y="12"/>
                </a:moveTo>
                <a:lnTo>
                  <a:pt x="14" y="0"/>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46" name="Freeform 45"/>
          <p:cNvSpPr>
            <a:spLocks/>
          </p:cNvSpPr>
          <p:nvPr>
            <p:custDataLst>
              <p:tags r:id="rId37"/>
            </p:custDataLst>
          </p:nvPr>
        </p:nvSpPr>
        <p:spPr bwMode="auto">
          <a:xfrm>
            <a:off x="2222397" y="4145700"/>
            <a:ext cx="10695" cy="58737"/>
          </a:xfrm>
          <a:custGeom>
            <a:avLst/>
            <a:gdLst>
              <a:gd name="T0" fmla="*/ 0 w 27"/>
              <a:gd name="T1" fmla="*/ 0 h 7"/>
              <a:gd name="T2" fmla="*/ 0 w 27"/>
              <a:gd name="T3" fmla="*/ 4 h 7"/>
              <a:gd name="T4" fmla="*/ 2 w 27"/>
              <a:gd name="T5" fmla="*/ 6 h 7"/>
              <a:gd name="T6" fmla="*/ 7 w 27"/>
              <a:gd name="T7" fmla="*/ 7 h 7"/>
              <a:gd name="T8" fmla="*/ 10 w 27"/>
              <a:gd name="T9" fmla="*/ 7 h 7"/>
              <a:gd name="T10" fmla="*/ 15 w 27"/>
              <a:gd name="T11" fmla="*/ 6 h 7"/>
              <a:gd name="T12" fmla="*/ 19 w 27"/>
              <a:gd name="T13" fmla="*/ 4 h 7"/>
              <a:gd name="T14" fmla="*/ 23 w 27"/>
              <a:gd name="T15" fmla="*/ 2 h 7"/>
              <a:gd name="T16" fmla="*/ 27 w 27"/>
              <a:gd name="T17" fmla="*/ 0 h 7"/>
              <a:gd name="T18" fmla="*/ 0 w 27"/>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7">
                <a:moveTo>
                  <a:pt x="0" y="0"/>
                </a:moveTo>
                <a:lnTo>
                  <a:pt x="0" y="4"/>
                </a:lnTo>
                <a:lnTo>
                  <a:pt x="2" y="6"/>
                </a:lnTo>
                <a:lnTo>
                  <a:pt x="7" y="7"/>
                </a:lnTo>
                <a:lnTo>
                  <a:pt x="10" y="7"/>
                </a:lnTo>
                <a:lnTo>
                  <a:pt x="15" y="6"/>
                </a:lnTo>
                <a:lnTo>
                  <a:pt x="19" y="4"/>
                </a:lnTo>
                <a:lnTo>
                  <a:pt x="23" y="2"/>
                </a:lnTo>
                <a:lnTo>
                  <a:pt x="27"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47" name="Freeform 46"/>
          <p:cNvSpPr>
            <a:spLocks/>
          </p:cNvSpPr>
          <p:nvPr>
            <p:custDataLst>
              <p:tags r:id="rId38"/>
            </p:custDataLst>
          </p:nvPr>
        </p:nvSpPr>
        <p:spPr bwMode="auto">
          <a:xfrm>
            <a:off x="2269760" y="4174275"/>
            <a:ext cx="13750" cy="60325"/>
          </a:xfrm>
          <a:custGeom>
            <a:avLst/>
            <a:gdLst>
              <a:gd name="T0" fmla="*/ 0 w 27"/>
              <a:gd name="T1" fmla="*/ 0 h 6"/>
              <a:gd name="T2" fmla="*/ 11 w 27"/>
              <a:gd name="T3" fmla="*/ 3 h 6"/>
              <a:gd name="T4" fmla="*/ 27 w 27"/>
              <a:gd name="T5" fmla="*/ 6 h 6"/>
            </a:gdLst>
            <a:ahLst/>
            <a:cxnLst>
              <a:cxn ang="0">
                <a:pos x="T0" y="T1"/>
              </a:cxn>
              <a:cxn ang="0">
                <a:pos x="T2" y="T3"/>
              </a:cxn>
              <a:cxn ang="0">
                <a:pos x="T4" y="T5"/>
              </a:cxn>
            </a:cxnLst>
            <a:rect l="0" t="0" r="r" b="b"/>
            <a:pathLst>
              <a:path w="27" h="6">
                <a:moveTo>
                  <a:pt x="0" y="0"/>
                </a:moveTo>
                <a:lnTo>
                  <a:pt x="11" y="3"/>
                </a:lnTo>
                <a:lnTo>
                  <a:pt x="27" y="6"/>
                </a:lnTo>
              </a:path>
            </a:pathLst>
          </a:custGeom>
          <a:solidFill>
            <a:srgbClr val="C0C0C0"/>
          </a:solidFill>
          <a:ln w="9525" cmpd="sng">
            <a:solidFill>
              <a:srgbClr val="FFFFFF"/>
            </a:solidFill>
            <a:prstDash val="solid"/>
            <a:round/>
            <a:headEnd/>
            <a:tailEnd/>
          </a:ln>
        </p:spPr>
        <p:txBody>
          <a:bodyPr/>
          <a:lstStyle/>
          <a:p>
            <a:endParaRPr lang="en-US"/>
          </a:p>
        </p:txBody>
      </p:sp>
      <p:sp>
        <p:nvSpPr>
          <p:cNvPr id="48" name="Line 47"/>
          <p:cNvSpPr>
            <a:spLocks noChangeShapeType="1"/>
          </p:cNvSpPr>
          <p:nvPr>
            <p:custDataLst>
              <p:tags r:id="rId39"/>
            </p:custDataLst>
          </p:nvPr>
        </p:nvSpPr>
        <p:spPr bwMode="auto">
          <a:xfrm flipH="1" flipV="1">
            <a:off x="2277397" y="4171100"/>
            <a:ext cx="6111" cy="9525"/>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8"/>
          <p:cNvSpPr>
            <a:spLocks noChangeShapeType="1"/>
          </p:cNvSpPr>
          <p:nvPr>
            <p:custDataLst>
              <p:tags r:id="rId40"/>
            </p:custDataLst>
          </p:nvPr>
        </p:nvSpPr>
        <p:spPr bwMode="auto">
          <a:xfrm flipH="1">
            <a:off x="2277397" y="4196499"/>
            <a:ext cx="6111" cy="1111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Freeform 49"/>
          <p:cNvSpPr>
            <a:spLocks/>
          </p:cNvSpPr>
          <p:nvPr>
            <p:custDataLst>
              <p:tags r:id="rId41"/>
            </p:custDataLst>
          </p:nvPr>
        </p:nvSpPr>
        <p:spPr bwMode="auto">
          <a:xfrm>
            <a:off x="2277398" y="4191736"/>
            <a:ext cx="10695" cy="58738"/>
          </a:xfrm>
          <a:custGeom>
            <a:avLst/>
            <a:gdLst>
              <a:gd name="T0" fmla="*/ 0 w 20"/>
              <a:gd name="T1" fmla="*/ 24 h 24"/>
              <a:gd name="T2" fmla="*/ 2 w 20"/>
              <a:gd name="T3" fmla="*/ 24 h 24"/>
              <a:gd name="T4" fmla="*/ 6 w 20"/>
              <a:gd name="T5" fmla="*/ 22 h 24"/>
              <a:gd name="T6" fmla="*/ 9 w 20"/>
              <a:gd name="T7" fmla="*/ 20 h 24"/>
              <a:gd name="T8" fmla="*/ 12 w 20"/>
              <a:gd name="T9" fmla="*/ 16 h 24"/>
              <a:gd name="T10" fmla="*/ 15 w 20"/>
              <a:gd name="T11" fmla="*/ 13 h 24"/>
              <a:gd name="T12" fmla="*/ 18 w 20"/>
              <a:gd name="T13" fmla="*/ 9 h 24"/>
              <a:gd name="T14" fmla="*/ 19 w 20"/>
              <a:gd name="T15" fmla="*/ 4 h 24"/>
              <a:gd name="T16" fmla="*/ 20 w 20"/>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4">
                <a:moveTo>
                  <a:pt x="0" y="24"/>
                </a:moveTo>
                <a:lnTo>
                  <a:pt x="2" y="24"/>
                </a:lnTo>
                <a:lnTo>
                  <a:pt x="6" y="22"/>
                </a:lnTo>
                <a:lnTo>
                  <a:pt x="9" y="20"/>
                </a:lnTo>
                <a:lnTo>
                  <a:pt x="12" y="16"/>
                </a:lnTo>
                <a:lnTo>
                  <a:pt x="15" y="13"/>
                </a:lnTo>
                <a:lnTo>
                  <a:pt x="18" y="9"/>
                </a:lnTo>
                <a:lnTo>
                  <a:pt x="19" y="4"/>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51" name="Freeform 50"/>
          <p:cNvSpPr>
            <a:spLocks/>
          </p:cNvSpPr>
          <p:nvPr>
            <p:custDataLst>
              <p:tags r:id="rId42"/>
            </p:custDataLst>
          </p:nvPr>
        </p:nvSpPr>
        <p:spPr bwMode="auto">
          <a:xfrm>
            <a:off x="2283510" y="4220312"/>
            <a:ext cx="16806" cy="55563"/>
          </a:xfrm>
          <a:custGeom>
            <a:avLst/>
            <a:gdLst>
              <a:gd name="T0" fmla="*/ 13 w 33"/>
              <a:gd name="T1" fmla="*/ 7 h 25"/>
              <a:gd name="T2" fmla="*/ 0 w 33"/>
              <a:gd name="T3" fmla="*/ 19 h 25"/>
              <a:gd name="T4" fmla="*/ 10 w 33"/>
              <a:gd name="T5" fmla="*/ 20 h 25"/>
              <a:gd name="T6" fmla="*/ 19 w 33"/>
              <a:gd name="T7" fmla="*/ 22 h 25"/>
              <a:gd name="T8" fmla="*/ 27 w 33"/>
              <a:gd name="T9" fmla="*/ 25 h 25"/>
              <a:gd name="T10" fmla="*/ 33 w 33"/>
              <a:gd name="T11" fmla="*/ 25 h 25"/>
              <a:gd name="T12" fmla="*/ 33 w 33"/>
              <a:gd name="T13" fmla="*/ 0 h 25"/>
              <a:gd name="T14" fmla="*/ 27 w 33"/>
              <a:gd name="T15" fmla="*/ 0 h 25"/>
              <a:gd name="T16" fmla="*/ 13 w 33"/>
              <a:gd name="T17" fmla="*/ 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13" y="7"/>
                </a:moveTo>
                <a:lnTo>
                  <a:pt x="0" y="19"/>
                </a:lnTo>
                <a:lnTo>
                  <a:pt x="10" y="20"/>
                </a:lnTo>
                <a:lnTo>
                  <a:pt x="19" y="22"/>
                </a:lnTo>
                <a:lnTo>
                  <a:pt x="27" y="25"/>
                </a:lnTo>
                <a:lnTo>
                  <a:pt x="33" y="25"/>
                </a:lnTo>
                <a:lnTo>
                  <a:pt x="33" y="0"/>
                </a:lnTo>
                <a:lnTo>
                  <a:pt x="27" y="0"/>
                </a:lnTo>
                <a:lnTo>
                  <a:pt x="13" y="7"/>
                </a:lnTo>
              </a:path>
            </a:pathLst>
          </a:custGeom>
          <a:solidFill>
            <a:srgbClr val="C0C0C0"/>
          </a:solidFill>
          <a:ln w="9525" cmpd="sng">
            <a:solidFill>
              <a:srgbClr val="FFFFFF"/>
            </a:solidFill>
            <a:prstDash val="solid"/>
            <a:round/>
            <a:headEnd/>
            <a:tailEnd/>
          </a:ln>
        </p:spPr>
        <p:txBody>
          <a:bodyPr/>
          <a:lstStyle/>
          <a:p>
            <a:endParaRPr lang="en-US"/>
          </a:p>
        </p:txBody>
      </p:sp>
      <p:sp>
        <p:nvSpPr>
          <p:cNvPr id="52" name="Freeform 51"/>
          <p:cNvSpPr>
            <a:spLocks/>
          </p:cNvSpPr>
          <p:nvPr>
            <p:custDataLst>
              <p:tags r:id="rId43"/>
            </p:custDataLst>
          </p:nvPr>
        </p:nvSpPr>
        <p:spPr bwMode="auto">
          <a:xfrm>
            <a:off x="2289621" y="4267936"/>
            <a:ext cx="15278" cy="57150"/>
          </a:xfrm>
          <a:custGeom>
            <a:avLst/>
            <a:gdLst>
              <a:gd name="T0" fmla="*/ 0 w 40"/>
              <a:gd name="T1" fmla="*/ 0 h 18"/>
              <a:gd name="T2" fmla="*/ 3 w 40"/>
              <a:gd name="T3" fmla="*/ 6 h 18"/>
              <a:gd name="T4" fmla="*/ 6 w 40"/>
              <a:gd name="T5" fmla="*/ 11 h 18"/>
              <a:gd name="T6" fmla="*/ 10 w 40"/>
              <a:gd name="T7" fmla="*/ 14 h 18"/>
              <a:gd name="T8" fmla="*/ 15 w 40"/>
              <a:gd name="T9" fmla="*/ 16 h 18"/>
              <a:gd name="T10" fmla="*/ 27 w 40"/>
              <a:gd name="T11" fmla="*/ 18 h 18"/>
              <a:gd name="T12" fmla="*/ 40 w 40"/>
              <a:gd name="T13" fmla="*/ 18 h 18"/>
              <a:gd name="T14" fmla="*/ 40 w 40"/>
              <a:gd name="T15" fmla="*/ 0 h 18"/>
              <a:gd name="T16" fmla="*/ 30 w 40"/>
              <a:gd name="T17" fmla="*/ 0 h 18"/>
              <a:gd name="T18" fmla="*/ 20 w 40"/>
              <a:gd name="T19" fmla="*/ 0 h 18"/>
              <a:gd name="T20" fmla="*/ 10 w 40"/>
              <a:gd name="T21" fmla="*/ 0 h 18"/>
              <a:gd name="T22" fmla="*/ 0 w 40"/>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53" name="Freeform 52"/>
          <p:cNvSpPr>
            <a:spLocks/>
          </p:cNvSpPr>
          <p:nvPr>
            <p:custDataLst>
              <p:tags r:id="rId44"/>
            </p:custDataLst>
          </p:nvPr>
        </p:nvSpPr>
        <p:spPr bwMode="auto">
          <a:xfrm>
            <a:off x="2298788" y="4293336"/>
            <a:ext cx="3056" cy="57150"/>
          </a:xfrm>
          <a:custGeom>
            <a:avLst/>
            <a:gdLst>
              <a:gd name="T0" fmla="*/ 4 w 11"/>
              <a:gd name="T1" fmla="*/ 32 h 32"/>
              <a:gd name="T2" fmla="*/ 6 w 11"/>
              <a:gd name="T3" fmla="*/ 28 h 32"/>
              <a:gd name="T4" fmla="*/ 8 w 11"/>
              <a:gd name="T5" fmla="*/ 25 h 32"/>
              <a:gd name="T6" fmla="*/ 9 w 11"/>
              <a:gd name="T7" fmla="*/ 22 h 32"/>
              <a:gd name="T8" fmla="*/ 10 w 11"/>
              <a:gd name="T9" fmla="*/ 18 h 32"/>
              <a:gd name="T10" fmla="*/ 11 w 11"/>
              <a:gd name="T11" fmla="*/ 9 h 32"/>
              <a:gd name="T12" fmla="*/ 11 w 11"/>
              <a:gd name="T13" fmla="*/ 0 h 32"/>
              <a:gd name="T14" fmla="*/ 6 w 11"/>
              <a:gd name="T15" fmla="*/ 3 h 32"/>
              <a:gd name="T16" fmla="*/ 3 w 11"/>
              <a:gd name="T17" fmla="*/ 7 h 32"/>
              <a:gd name="T18" fmla="*/ 1 w 11"/>
              <a:gd name="T19" fmla="*/ 11 h 32"/>
              <a:gd name="T20" fmla="*/ 0 w 11"/>
              <a:gd name="T21" fmla="*/ 16 h 32"/>
              <a:gd name="T22" fmla="*/ 0 w 11"/>
              <a:gd name="T23" fmla="*/ 20 h 32"/>
              <a:gd name="T24" fmla="*/ 1 w 11"/>
              <a:gd name="T25" fmla="*/ 24 h 32"/>
              <a:gd name="T26" fmla="*/ 2 w 11"/>
              <a:gd name="T27" fmla="*/ 28 h 32"/>
              <a:gd name="T28" fmla="*/ 4 w 11"/>
              <a:gd name="T2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solidFill>
            <a:srgbClr val="C0C0C0"/>
          </a:solidFill>
          <a:ln w="9525" cmpd="sng">
            <a:solidFill>
              <a:srgbClr val="FFFFFF"/>
            </a:solidFill>
            <a:prstDash val="solid"/>
            <a:round/>
            <a:headEnd/>
            <a:tailEnd/>
          </a:ln>
        </p:spPr>
        <p:txBody>
          <a:bodyPr/>
          <a:lstStyle/>
          <a:p>
            <a:endParaRPr lang="en-US"/>
          </a:p>
        </p:txBody>
      </p:sp>
      <p:sp>
        <p:nvSpPr>
          <p:cNvPr id="54" name="Freeform 53"/>
          <p:cNvSpPr>
            <a:spLocks/>
          </p:cNvSpPr>
          <p:nvPr>
            <p:custDataLst>
              <p:tags r:id="rId45"/>
            </p:custDataLst>
          </p:nvPr>
        </p:nvSpPr>
        <p:spPr bwMode="auto">
          <a:xfrm>
            <a:off x="2320176" y="4323499"/>
            <a:ext cx="1528" cy="55562"/>
          </a:xfrm>
          <a:custGeom>
            <a:avLst/>
            <a:gdLst>
              <a:gd name="T0" fmla="*/ 0 w 14"/>
              <a:gd name="T1" fmla="*/ 0 h 24"/>
              <a:gd name="T2" fmla="*/ 0 w 14"/>
              <a:gd name="T3" fmla="*/ 24 h 24"/>
              <a:gd name="T4" fmla="*/ 14 w 14"/>
              <a:gd name="T5" fmla="*/ 12 h 24"/>
              <a:gd name="T6" fmla="*/ 0 w 14"/>
              <a:gd name="T7" fmla="*/ 0 h 24"/>
            </a:gdLst>
            <a:ahLst/>
            <a:cxnLst>
              <a:cxn ang="0">
                <a:pos x="T0" y="T1"/>
              </a:cxn>
              <a:cxn ang="0">
                <a:pos x="T2" y="T3"/>
              </a:cxn>
              <a:cxn ang="0">
                <a:pos x="T4" y="T5"/>
              </a:cxn>
              <a:cxn ang="0">
                <a:pos x="T6" y="T7"/>
              </a:cxn>
            </a:cxnLst>
            <a:rect l="0" t="0" r="r" b="b"/>
            <a:pathLst>
              <a:path w="14" h="24">
                <a:moveTo>
                  <a:pt x="0" y="0"/>
                </a:moveTo>
                <a:lnTo>
                  <a:pt x="0" y="24"/>
                </a:lnTo>
                <a:lnTo>
                  <a:pt x="14" y="12"/>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55" name="Freeform 54"/>
          <p:cNvSpPr>
            <a:spLocks/>
          </p:cNvSpPr>
          <p:nvPr>
            <p:custDataLst>
              <p:tags r:id="rId46"/>
            </p:custDataLst>
          </p:nvPr>
        </p:nvSpPr>
        <p:spPr bwMode="auto">
          <a:xfrm>
            <a:off x="2283510" y="4336200"/>
            <a:ext cx="15278" cy="58737"/>
          </a:xfrm>
          <a:custGeom>
            <a:avLst/>
            <a:gdLst>
              <a:gd name="T0" fmla="*/ 0 w 27"/>
              <a:gd name="T1" fmla="*/ 12 h 18"/>
              <a:gd name="T2" fmla="*/ 7 w 27"/>
              <a:gd name="T3" fmla="*/ 15 h 18"/>
              <a:gd name="T4" fmla="*/ 13 w 27"/>
              <a:gd name="T5" fmla="*/ 18 h 18"/>
              <a:gd name="T6" fmla="*/ 22 w 27"/>
              <a:gd name="T7" fmla="*/ 7 h 18"/>
              <a:gd name="T8" fmla="*/ 27 w 27"/>
              <a:gd name="T9" fmla="*/ 0 h 18"/>
              <a:gd name="T10" fmla="*/ 22 w 27"/>
              <a:gd name="T11" fmla="*/ 0 h 18"/>
              <a:gd name="T12" fmla="*/ 18 w 27"/>
              <a:gd name="T13" fmla="*/ 1 h 18"/>
              <a:gd name="T14" fmla="*/ 13 w 27"/>
              <a:gd name="T15" fmla="*/ 2 h 18"/>
              <a:gd name="T16" fmla="*/ 10 w 27"/>
              <a:gd name="T17" fmla="*/ 4 h 18"/>
              <a:gd name="T18" fmla="*/ 5 w 27"/>
              <a:gd name="T19" fmla="*/ 8 h 18"/>
              <a:gd name="T20" fmla="*/ 0 w 27"/>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56" name="Freeform 55"/>
          <p:cNvSpPr>
            <a:spLocks/>
          </p:cNvSpPr>
          <p:nvPr>
            <p:custDataLst>
              <p:tags r:id="rId47"/>
            </p:custDataLst>
          </p:nvPr>
        </p:nvSpPr>
        <p:spPr bwMode="auto">
          <a:xfrm>
            <a:off x="2269759" y="4401286"/>
            <a:ext cx="22917" cy="57150"/>
          </a:xfrm>
          <a:custGeom>
            <a:avLst/>
            <a:gdLst>
              <a:gd name="T0" fmla="*/ 0 w 47"/>
              <a:gd name="T1" fmla="*/ 36 h 49"/>
              <a:gd name="T2" fmla="*/ 1 w 47"/>
              <a:gd name="T3" fmla="*/ 39 h 49"/>
              <a:gd name="T4" fmla="*/ 2 w 47"/>
              <a:gd name="T5" fmla="*/ 41 h 49"/>
              <a:gd name="T6" fmla="*/ 4 w 47"/>
              <a:gd name="T7" fmla="*/ 43 h 49"/>
              <a:gd name="T8" fmla="*/ 6 w 47"/>
              <a:gd name="T9" fmla="*/ 45 h 49"/>
              <a:gd name="T10" fmla="*/ 12 w 47"/>
              <a:gd name="T11" fmla="*/ 48 h 49"/>
              <a:gd name="T12" fmla="*/ 14 w 47"/>
              <a:gd name="T13" fmla="*/ 49 h 49"/>
              <a:gd name="T14" fmla="*/ 18 w 47"/>
              <a:gd name="T15" fmla="*/ 49 h 49"/>
              <a:gd name="T16" fmla="*/ 24 w 47"/>
              <a:gd name="T17" fmla="*/ 46 h 49"/>
              <a:gd name="T18" fmla="*/ 29 w 47"/>
              <a:gd name="T19" fmla="*/ 42 h 49"/>
              <a:gd name="T20" fmla="*/ 35 w 47"/>
              <a:gd name="T21" fmla="*/ 39 h 49"/>
              <a:gd name="T22" fmla="*/ 39 w 47"/>
              <a:gd name="T23" fmla="*/ 35 h 49"/>
              <a:gd name="T24" fmla="*/ 44 w 47"/>
              <a:gd name="T25" fmla="*/ 31 h 49"/>
              <a:gd name="T26" fmla="*/ 46 w 47"/>
              <a:gd name="T27" fmla="*/ 27 h 49"/>
              <a:gd name="T28" fmla="*/ 47 w 47"/>
              <a:gd name="T29" fmla="*/ 24 h 49"/>
              <a:gd name="T30" fmla="*/ 47 w 47"/>
              <a:gd name="T31" fmla="*/ 12 h 49"/>
              <a:gd name="T32" fmla="*/ 47 w 47"/>
              <a:gd name="T33" fmla="*/ 0 h 49"/>
              <a:gd name="T34" fmla="*/ 27 w 47"/>
              <a:gd name="T35" fmla="*/ 0 h 49"/>
              <a:gd name="T36" fmla="*/ 17 w 47"/>
              <a:gd name="T37" fmla="*/ 8 h 49"/>
              <a:gd name="T38" fmla="*/ 9 w 47"/>
              <a:gd name="T39" fmla="*/ 16 h 49"/>
              <a:gd name="T40" fmla="*/ 5 w 47"/>
              <a:gd name="T41" fmla="*/ 20 h 49"/>
              <a:gd name="T42" fmla="*/ 2 w 47"/>
              <a:gd name="T43" fmla="*/ 25 h 49"/>
              <a:gd name="T44" fmla="*/ 1 w 47"/>
              <a:gd name="T45" fmla="*/ 30 h 49"/>
              <a:gd name="T46" fmla="*/ 0 w 47"/>
              <a:gd name="T47" fmla="*/ 3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solidFill>
            <a:srgbClr val="C0C0C0"/>
          </a:solidFill>
          <a:ln w="9525" cmpd="sng">
            <a:solidFill>
              <a:srgbClr val="FFFFFF"/>
            </a:solidFill>
            <a:prstDash val="solid"/>
            <a:round/>
            <a:headEnd/>
            <a:tailEnd/>
          </a:ln>
        </p:spPr>
        <p:txBody>
          <a:bodyPr/>
          <a:lstStyle/>
          <a:p>
            <a:endParaRPr lang="en-US"/>
          </a:p>
        </p:txBody>
      </p:sp>
      <p:sp>
        <p:nvSpPr>
          <p:cNvPr id="57" name="Freeform 56"/>
          <p:cNvSpPr>
            <a:spLocks/>
          </p:cNvSpPr>
          <p:nvPr>
            <p:custDataLst>
              <p:tags r:id="rId48"/>
            </p:custDataLst>
          </p:nvPr>
        </p:nvSpPr>
        <p:spPr bwMode="auto">
          <a:xfrm>
            <a:off x="2288093" y="4377474"/>
            <a:ext cx="12222" cy="57150"/>
          </a:xfrm>
          <a:custGeom>
            <a:avLst/>
            <a:gdLst>
              <a:gd name="T0" fmla="*/ 0 w 26"/>
              <a:gd name="T1" fmla="*/ 0 h 9"/>
              <a:gd name="T2" fmla="*/ 0 w 26"/>
              <a:gd name="T3" fmla="*/ 4 h 9"/>
              <a:gd name="T4" fmla="*/ 3 w 26"/>
              <a:gd name="T5" fmla="*/ 7 h 9"/>
              <a:gd name="T6" fmla="*/ 6 w 26"/>
              <a:gd name="T7" fmla="*/ 8 h 9"/>
              <a:gd name="T8" fmla="*/ 11 w 26"/>
              <a:gd name="T9" fmla="*/ 9 h 9"/>
              <a:gd name="T10" fmla="*/ 15 w 26"/>
              <a:gd name="T11" fmla="*/ 8 h 9"/>
              <a:gd name="T12" fmla="*/ 20 w 26"/>
              <a:gd name="T13" fmla="*/ 7 h 9"/>
              <a:gd name="T14" fmla="*/ 23 w 26"/>
              <a:gd name="T15" fmla="*/ 4 h 9"/>
              <a:gd name="T16" fmla="*/ 26 w 26"/>
              <a:gd name="T17" fmla="*/ 0 h 9"/>
              <a:gd name="T18" fmla="*/ 0 w 2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9">
                <a:moveTo>
                  <a:pt x="0" y="0"/>
                </a:moveTo>
                <a:lnTo>
                  <a:pt x="0" y="4"/>
                </a:lnTo>
                <a:lnTo>
                  <a:pt x="3" y="7"/>
                </a:lnTo>
                <a:lnTo>
                  <a:pt x="6" y="8"/>
                </a:lnTo>
                <a:lnTo>
                  <a:pt x="11" y="9"/>
                </a:lnTo>
                <a:lnTo>
                  <a:pt x="15" y="8"/>
                </a:lnTo>
                <a:lnTo>
                  <a:pt x="20" y="7"/>
                </a:lnTo>
                <a:lnTo>
                  <a:pt x="23" y="4"/>
                </a:lnTo>
                <a:lnTo>
                  <a:pt x="26"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58" name="Freeform 57"/>
          <p:cNvSpPr>
            <a:spLocks/>
          </p:cNvSpPr>
          <p:nvPr>
            <p:custDataLst>
              <p:tags r:id="rId49"/>
            </p:custDataLst>
          </p:nvPr>
        </p:nvSpPr>
        <p:spPr bwMode="auto">
          <a:xfrm>
            <a:off x="1790027" y="4048861"/>
            <a:ext cx="15278" cy="57150"/>
          </a:xfrm>
          <a:custGeom>
            <a:avLst/>
            <a:gdLst>
              <a:gd name="T0" fmla="*/ 0 w 39"/>
              <a:gd name="T1" fmla="*/ 0 h 18"/>
              <a:gd name="T2" fmla="*/ 0 w 39"/>
              <a:gd name="T3" fmla="*/ 18 h 18"/>
              <a:gd name="T4" fmla="*/ 6 w 39"/>
              <a:gd name="T5" fmla="*/ 18 h 18"/>
              <a:gd name="T6" fmla="*/ 13 w 39"/>
              <a:gd name="T7" fmla="*/ 18 h 18"/>
              <a:gd name="T8" fmla="*/ 23 w 39"/>
              <a:gd name="T9" fmla="*/ 17 h 18"/>
              <a:gd name="T10" fmla="*/ 30 w 39"/>
              <a:gd name="T11" fmla="*/ 14 h 18"/>
              <a:gd name="T12" fmla="*/ 34 w 39"/>
              <a:gd name="T13" fmla="*/ 12 h 18"/>
              <a:gd name="T14" fmla="*/ 37 w 39"/>
              <a:gd name="T15" fmla="*/ 10 h 18"/>
              <a:gd name="T16" fmla="*/ 38 w 39"/>
              <a:gd name="T17" fmla="*/ 8 h 18"/>
              <a:gd name="T18" fmla="*/ 39 w 39"/>
              <a:gd name="T19" fmla="*/ 6 h 18"/>
              <a:gd name="T20" fmla="*/ 29 w 39"/>
              <a:gd name="T21" fmla="*/ 5 h 18"/>
              <a:gd name="T22" fmla="*/ 19 w 39"/>
              <a:gd name="T23" fmla="*/ 3 h 18"/>
              <a:gd name="T24" fmla="*/ 10 w 39"/>
              <a:gd name="T25" fmla="*/ 0 h 18"/>
              <a:gd name="T26" fmla="*/ 0 w 39"/>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solidFill>
            <a:srgbClr val="C0C0C0"/>
          </a:solidFill>
          <a:ln w="9525" cmpd="sng">
            <a:solidFill>
              <a:srgbClr val="FFFFFF"/>
            </a:solidFill>
            <a:prstDash val="solid"/>
            <a:round/>
            <a:headEnd/>
            <a:tailEnd/>
          </a:ln>
        </p:spPr>
        <p:txBody>
          <a:bodyPr/>
          <a:lstStyle/>
          <a:p>
            <a:endParaRPr lang="en-US"/>
          </a:p>
        </p:txBody>
      </p:sp>
      <p:grpSp>
        <p:nvGrpSpPr>
          <p:cNvPr id="59" name="Group 58"/>
          <p:cNvGrpSpPr>
            <a:grpSpLocks/>
          </p:cNvGrpSpPr>
          <p:nvPr>
            <p:custDataLst>
              <p:tags r:id="rId50"/>
            </p:custDataLst>
          </p:nvPr>
        </p:nvGrpSpPr>
        <p:grpSpPr bwMode="auto">
          <a:xfrm>
            <a:off x="1910724" y="3882174"/>
            <a:ext cx="126809" cy="195262"/>
            <a:chOff x="1199" y="2121"/>
            <a:chExt cx="97" cy="123"/>
          </a:xfrm>
        </p:grpSpPr>
        <p:sp>
          <p:nvSpPr>
            <p:cNvPr id="60" name="Freeform 59"/>
            <p:cNvSpPr>
              <a:spLocks/>
            </p:cNvSpPr>
            <p:nvPr/>
          </p:nvSpPr>
          <p:spPr bwMode="auto">
            <a:xfrm>
              <a:off x="1274" y="2236"/>
              <a:ext cx="16" cy="8"/>
            </a:xfrm>
            <a:custGeom>
              <a:avLst/>
              <a:gdLst>
                <a:gd name="T0" fmla="*/ 0 w 52"/>
                <a:gd name="T1" fmla="*/ 25 h 25"/>
                <a:gd name="T2" fmla="*/ 7 w 52"/>
                <a:gd name="T3" fmla="*/ 25 h 25"/>
                <a:gd name="T4" fmla="*/ 15 w 52"/>
                <a:gd name="T5" fmla="*/ 24 h 25"/>
                <a:gd name="T6" fmla="*/ 23 w 52"/>
                <a:gd name="T7" fmla="*/ 22 h 25"/>
                <a:gd name="T8" fmla="*/ 30 w 52"/>
                <a:gd name="T9" fmla="*/ 19 h 25"/>
                <a:gd name="T10" fmla="*/ 38 w 52"/>
                <a:gd name="T11" fmla="*/ 15 h 25"/>
                <a:gd name="T12" fmla="*/ 43 w 52"/>
                <a:gd name="T13" fmla="*/ 11 h 25"/>
                <a:gd name="T14" fmla="*/ 49 w 52"/>
                <a:gd name="T15" fmla="*/ 6 h 25"/>
                <a:gd name="T16" fmla="*/ 52 w 52"/>
                <a:gd name="T17" fmla="*/ 0 h 25"/>
                <a:gd name="T18" fmla="*/ 40 w 52"/>
                <a:gd name="T19" fmla="*/ 0 h 25"/>
                <a:gd name="T20" fmla="*/ 31 w 52"/>
                <a:gd name="T21" fmla="*/ 0 h 25"/>
                <a:gd name="T22" fmla="*/ 23 w 52"/>
                <a:gd name="T23" fmla="*/ 1 h 25"/>
                <a:gd name="T24" fmla="*/ 16 w 52"/>
                <a:gd name="T25" fmla="*/ 3 h 25"/>
                <a:gd name="T26" fmla="*/ 11 w 52"/>
                <a:gd name="T27" fmla="*/ 6 h 25"/>
                <a:gd name="T28" fmla="*/ 5 w 52"/>
                <a:gd name="T29" fmla="*/ 10 h 25"/>
                <a:gd name="T30" fmla="*/ 2 w 52"/>
                <a:gd name="T31" fmla="*/ 16 h 25"/>
                <a:gd name="T32" fmla="*/ 0 w 52"/>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solidFill>
              <a:srgbClr val="C0C0C0"/>
            </a:solidFill>
            <a:ln w="9525" cmpd="sng">
              <a:solidFill>
                <a:srgbClr val="FFFFFF"/>
              </a:solidFill>
              <a:prstDash val="solid"/>
              <a:round/>
              <a:headEnd/>
              <a:tailEnd/>
            </a:ln>
          </p:spPr>
          <p:txBody>
            <a:bodyPr/>
            <a:lstStyle/>
            <a:p>
              <a:endParaRPr lang="en-US"/>
            </a:p>
          </p:txBody>
        </p:sp>
        <p:sp>
          <p:nvSpPr>
            <p:cNvPr id="61" name="Freeform 60"/>
            <p:cNvSpPr>
              <a:spLocks/>
            </p:cNvSpPr>
            <p:nvPr/>
          </p:nvSpPr>
          <p:spPr bwMode="auto">
            <a:xfrm>
              <a:off x="1199" y="2131"/>
              <a:ext cx="11" cy="4"/>
            </a:xfrm>
            <a:custGeom>
              <a:avLst/>
              <a:gdLst>
                <a:gd name="T0" fmla="*/ 0 w 33"/>
                <a:gd name="T1" fmla="*/ 0 h 13"/>
                <a:gd name="T2" fmla="*/ 0 w 33"/>
                <a:gd name="T3" fmla="*/ 6 h 13"/>
                <a:gd name="T4" fmla="*/ 0 w 33"/>
                <a:gd name="T5" fmla="*/ 13 h 13"/>
                <a:gd name="T6" fmla="*/ 9 w 33"/>
                <a:gd name="T7" fmla="*/ 13 h 13"/>
                <a:gd name="T8" fmla="*/ 16 w 33"/>
                <a:gd name="T9" fmla="*/ 13 h 13"/>
                <a:gd name="T10" fmla="*/ 24 w 33"/>
                <a:gd name="T11" fmla="*/ 11 h 13"/>
                <a:gd name="T12" fmla="*/ 33 w 33"/>
                <a:gd name="T13" fmla="*/ 6 h 13"/>
                <a:gd name="T14" fmla="*/ 24 w 33"/>
                <a:gd name="T15" fmla="*/ 3 h 13"/>
                <a:gd name="T16" fmla="*/ 16 w 33"/>
                <a:gd name="T17" fmla="*/ 1 h 13"/>
                <a:gd name="T18" fmla="*/ 9 w 33"/>
                <a:gd name="T19" fmla="*/ 0 h 13"/>
                <a:gd name="T20" fmla="*/ 0 w 33"/>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62" name="Freeform 61"/>
            <p:cNvSpPr>
              <a:spLocks/>
            </p:cNvSpPr>
            <p:nvPr/>
          </p:nvSpPr>
          <p:spPr bwMode="auto">
            <a:xfrm>
              <a:off x="1210" y="2121"/>
              <a:ext cx="20" cy="28"/>
            </a:xfrm>
            <a:custGeom>
              <a:avLst/>
              <a:gdLst>
                <a:gd name="T0" fmla="*/ 26 w 67"/>
                <a:gd name="T1" fmla="*/ 18 h 86"/>
                <a:gd name="T2" fmla="*/ 0 w 67"/>
                <a:gd name="T3" fmla="*/ 0 h 86"/>
                <a:gd name="T4" fmla="*/ 26 w 67"/>
                <a:gd name="T5" fmla="*/ 0 h 86"/>
                <a:gd name="T6" fmla="*/ 29 w 67"/>
                <a:gd name="T7" fmla="*/ 4 h 86"/>
                <a:gd name="T8" fmla="*/ 33 w 67"/>
                <a:gd name="T9" fmla="*/ 8 h 86"/>
                <a:gd name="T10" fmla="*/ 36 w 67"/>
                <a:gd name="T11" fmla="*/ 11 h 86"/>
                <a:gd name="T12" fmla="*/ 39 w 67"/>
                <a:gd name="T13" fmla="*/ 14 h 86"/>
                <a:gd name="T14" fmla="*/ 47 w 67"/>
                <a:gd name="T15" fmla="*/ 17 h 86"/>
                <a:gd name="T16" fmla="*/ 54 w 67"/>
                <a:gd name="T17" fmla="*/ 18 h 86"/>
                <a:gd name="T18" fmla="*/ 58 w 67"/>
                <a:gd name="T19" fmla="*/ 30 h 86"/>
                <a:gd name="T20" fmla="*/ 62 w 67"/>
                <a:gd name="T21" fmla="*/ 40 h 86"/>
                <a:gd name="T22" fmla="*/ 63 w 67"/>
                <a:gd name="T23" fmla="*/ 45 h 86"/>
                <a:gd name="T24" fmla="*/ 66 w 67"/>
                <a:gd name="T25" fmla="*/ 50 h 86"/>
                <a:gd name="T26" fmla="*/ 66 w 67"/>
                <a:gd name="T27" fmla="*/ 55 h 86"/>
                <a:gd name="T28" fmla="*/ 67 w 67"/>
                <a:gd name="T29" fmla="*/ 61 h 86"/>
                <a:gd name="T30" fmla="*/ 63 w 67"/>
                <a:gd name="T31" fmla="*/ 74 h 86"/>
                <a:gd name="T32" fmla="*/ 60 w 67"/>
                <a:gd name="T33" fmla="*/ 86 h 86"/>
                <a:gd name="T34" fmla="*/ 55 w 67"/>
                <a:gd name="T35" fmla="*/ 69 h 86"/>
                <a:gd name="T36" fmla="*/ 51 w 67"/>
                <a:gd name="T37" fmla="*/ 54 h 86"/>
                <a:gd name="T38" fmla="*/ 50 w 67"/>
                <a:gd name="T39" fmla="*/ 47 h 86"/>
                <a:gd name="T40" fmla="*/ 50 w 67"/>
                <a:gd name="T41" fmla="*/ 41 h 86"/>
                <a:gd name="T42" fmla="*/ 51 w 67"/>
                <a:gd name="T43" fmla="*/ 35 h 86"/>
                <a:gd name="T44" fmla="*/ 54 w 67"/>
                <a:gd name="T45" fmla="*/ 30 h 86"/>
                <a:gd name="T46" fmla="*/ 44 w 67"/>
                <a:gd name="T47" fmla="*/ 30 h 86"/>
                <a:gd name="T48" fmla="*/ 35 w 67"/>
                <a:gd name="T49" fmla="*/ 29 h 86"/>
                <a:gd name="T50" fmla="*/ 32 w 67"/>
                <a:gd name="T51" fmla="*/ 27 h 86"/>
                <a:gd name="T52" fmla="*/ 28 w 67"/>
                <a:gd name="T53" fmla="*/ 25 h 86"/>
                <a:gd name="T54" fmla="*/ 27 w 67"/>
                <a:gd name="T55" fmla="*/ 22 h 86"/>
                <a:gd name="T56" fmla="*/ 26 w 67"/>
                <a:gd name="T57" fmla="*/ 1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solidFill>
              <a:srgbClr val="C0C0C0"/>
            </a:solidFill>
            <a:ln w="9525" cmpd="sng">
              <a:solidFill>
                <a:srgbClr val="FFFFFF"/>
              </a:solidFill>
              <a:prstDash val="solid"/>
              <a:round/>
              <a:headEnd/>
              <a:tailEnd/>
            </a:ln>
          </p:spPr>
          <p:txBody>
            <a:bodyPr/>
            <a:lstStyle/>
            <a:p>
              <a:endParaRPr lang="en-US"/>
            </a:p>
          </p:txBody>
        </p:sp>
        <p:sp>
          <p:nvSpPr>
            <p:cNvPr id="63" name="Freeform 62"/>
            <p:cNvSpPr>
              <a:spLocks/>
            </p:cNvSpPr>
            <p:nvPr/>
          </p:nvSpPr>
          <p:spPr bwMode="auto">
            <a:xfrm>
              <a:off x="1201" y="2159"/>
              <a:ext cx="16" cy="28"/>
            </a:xfrm>
            <a:custGeom>
              <a:avLst/>
              <a:gdLst>
                <a:gd name="T0" fmla="*/ 27 w 49"/>
                <a:gd name="T1" fmla="*/ 12 h 86"/>
                <a:gd name="T2" fmla="*/ 20 w 49"/>
                <a:gd name="T3" fmla="*/ 6 h 86"/>
                <a:gd name="T4" fmla="*/ 14 w 49"/>
                <a:gd name="T5" fmla="*/ 0 h 86"/>
                <a:gd name="T6" fmla="*/ 9 w 49"/>
                <a:gd name="T7" fmla="*/ 5 h 86"/>
                <a:gd name="T8" fmla="*/ 5 w 49"/>
                <a:gd name="T9" fmla="*/ 13 h 86"/>
                <a:gd name="T10" fmla="*/ 1 w 49"/>
                <a:gd name="T11" fmla="*/ 21 h 86"/>
                <a:gd name="T12" fmla="*/ 0 w 49"/>
                <a:gd name="T13" fmla="*/ 30 h 86"/>
                <a:gd name="T14" fmla="*/ 0 w 49"/>
                <a:gd name="T15" fmla="*/ 36 h 86"/>
                <a:gd name="T16" fmla="*/ 3 w 49"/>
                <a:gd name="T17" fmla="*/ 43 h 86"/>
                <a:gd name="T18" fmla="*/ 5 w 49"/>
                <a:gd name="T19" fmla="*/ 50 h 86"/>
                <a:gd name="T20" fmla="*/ 8 w 49"/>
                <a:gd name="T21" fmla="*/ 58 h 86"/>
                <a:gd name="T22" fmla="*/ 12 w 49"/>
                <a:gd name="T23" fmla="*/ 66 h 86"/>
                <a:gd name="T24" fmla="*/ 17 w 49"/>
                <a:gd name="T25" fmla="*/ 74 h 86"/>
                <a:gd name="T26" fmla="*/ 22 w 49"/>
                <a:gd name="T27" fmla="*/ 80 h 86"/>
                <a:gd name="T28" fmla="*/ 27 w 49"/>
                <a:gd name="T29" fmla="*/ 86 h 86"/>
                <a:gd name="T30" fmla="*/ 31 w 49"/>
                <a:gd name="T31" fmla="*/ 79 h 86"/>
                <a:gd name="T32" fmla="*/ 37 w 49"/>
                <a:gd name="T33" fmla="*/ 69 h 86"/>
                <a:gd name="T34" fmla="*/ 42 w 49"/>
                <a:gd name="T35" fmla="*/ 57 h 86"/>
                <a:gd name="T36" fmla="*/ 46 w 49"/>
                <a:gd name="T37" fmla="*/ 45 h 86"/>
                <a:gd name="T38" fmla="*/ 49 w 49"/>
                <a:gd name="T39" fmla="*/ 39 h 86"/>
                <a:gd name="T40" fmla="*/ 49 w 49"/>
                <a:gd name="T41" fmla="*/ 33 h 86"/>
                <a:gd name="T42" fmla="*/ 49 w 49"/>
                <a:gd name="T43" fmla="*/ 26 h 86"/>
                <a:gd name="T44" fmla="*/ 48 w 49"/>
                <a:gd name="T45" fmla="*/ 22 h 86"/>
                <a:gd name="T46" fmla="*/ 44 w 49"/>
                <a:gd name="T47" fmla="*/ 18 h 86"/>
                <a:gd name="T48" fmla="*/ 40 w 49"/>
                <a:gd name="T49" fmla="*/ 15 h 86"/>
                <a:gd name="T50" fmla="*/ 34 w 49"/>
                <a:gd name="T51" fmla="*/ 13 h 86"/>
                <a:gd name="T52" fmla="*/ 27 w 49"/>
                <a:gd name="T53"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solidFill>
              <a:srgbClr val="C0C0C0"/>
            </a:solidFill>
            <a:ln w="9525" cmpd="sng">
              <a:solidFill>
                <a:srgbClr val="FFFFFF"/>
              </a:solidFill>
              <a:prstDash val="solid"/>
              <a:round/>
              <a:headEnd/>
              <a:tailEnd/>
            </a:ln>
          </p:spPr>
          <p:txBody>
            <a:bodyPr/>
            <a:lstStyle/>
            <a:p>
              <a:endParaRPr lang="en-US"/>
            </a:p>
          </p:txBody>
        </p:sp>
        <p:sp>
          <p:nvSpPr>
            <p:cNvPr id="64" name="Freeform 63"/>
            <p:cNvSpPr>
              <a:spLocks/>
            </p:cNvSpPr>
            <p:nvPr/>
          </p:nvSpPr>
          <p:spPr bwMode="auto">
            <a:xfrm>
              <a:off x="1226" y="2161"/>
              <a:ext cx="2" cy="4"/>
            </a:xfrm>
            <a:custGeom>
              <a:avLst/>
              <a:gdLst>
                <a:gd name="T0" fmla="*/ 0 w 6"/>
                <a:gd name="T1" fmla="*/ 12 h 12"/>
                <a:gd name="T2" fmla="*/ 6 w 6"/>
                <a:gd name="T3" fmla="*/ 0 h 12"/>
                <a:gd name="T4" fmla="*/ 4 w 6"/>
                <a:gd name="T5" fmla="*/ 0 h 12"/>
                <a:gd name="T6" fmla="*/ 2 w 6"/>
                <a:gd name="T7" fmla="*/ 2 h 12"/>
                <a:gd name="T8" fmla="*/ 1 w 6"/>
                <a:gd name="T9" fmla="*/ 4 h 12"/>
                <a:gd name="T10" fmla="*/ 0 w 6"/>
                <a:gd name="T11" fmla="*/ 6 h 12"/>
                <a:gd name="T12" fmla="*/ 0 w 6"/>
                <a:gd name="T13" fmla="*/ 10 h 12"/>
                <a:gd name="T14" fmla="*/ 0 w 6"/>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0" y="12"/>
                  </a:moveTo>
                  <a:lnTo>
                    <a:pt x="6" y="0"/>
                  </a:lnTo>
                  <a:lnTo>
                    <a:pt x="4" y="0"/>
                  </a:lnTo>
                  <a:lnTo>
                    <a:pt x="2" y="2"/>
                  </a:lnTo>
                  <a:lnTo>
                    <a:pt x="1" y="4"/>
                  </a:lnTo>
                  <a:lnTo>
                    <a:pt x="0" y="6"/>
                  </a:lnTo>
                  <a:lnTo>
                    <a:pt x="0" y="10"/>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65" name="Freeform 64"/>
            <p:cNvSpPr>
              <a:spLocks/>
            </p:cNvSpPr>
            <p:nvPr/>
          </p:nvSpPr>
          <p:spPr bwMode="auto">
            <a:xfrm>
              <a:off x="1230" y="2154"/>
              <a:ext cx="13" cy="15"/>
            </a:xfrm>
            <a:custGeom>
              <a:avLst/>
              <a:gdLst>
                <a:gd name="T0" fmla="*/ 0 w 39"/>
                <a:gd name="T1" fmla="*/ 0 h 48"/>
                <a:gd name="T2" fmla="*/ 11 w 39"/>
                <a:gd name="T3" fmla="*/ 9 h 48"/>
                <a:gd name="T4" fmla="*/ 22 w 39"/>
                <a:gd name="T5" fmla="*/ 17 h 48"/>
                <a:gd name="T6" fmla="*/ 32 w 39"/>
                <a:gd name="T7" fmla="*/ 24 h 48"/>
                <a:gd name="T8" fmla="*/ 39 w 39"/>
                <a:gd name="T9" fmla="*/ 30 h 48"/>
                <a:gd name="T10" fmla="*/ 36 w 39"/>
                <a:gd name="T11" fmla="*/ 39 h 48"/>
                <a:gd name="T12" fmla="*/ 33 w 39"/>
                <a:gd name="T13" fmla="*/ 48 h 48"/>
                <a:gd name="T14" fmla="*/ 18 w 39"/>
                <a:gd name="T15" fmla="*/ 36 h 48"/>
                <a:gd name="T16" fmla="*/ 8 w 39"/>
                <a:gd name="T17" fmla="*/ 26 h 48"/>
                <a:gd name="T18" fmla="*/ 4 w 39"/>
                <a:gd name="T19" fmla="*/ 21 h 48"/>
                <a:gd name="T20" fmla="*/ 2 w 39"/>
                <a:gd name="T21" fmla="*/ 15 h 48"/>
                <a:gd name="T22" fmla="*/ 0 w 39"/>
                <a:gd name="T23" fmla="*/ 8 h 48"/>
                <a:gd name="T24" fmla="*/ 0 w 39"/>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66" name="Freeform 65"/>
            <p:cNvSpPr>
              <a:spLocks/>
            </p:cNvSpPr>
            <p:nvPr/>
          </p:nvSpPr>
          <p:spPr bwMode="auto">
            <a:xfrm>
              <a:off x="1247" y="2167"/>
              <a:ext cx="6" cy="14"/>
            </a:xfrm>
            <a:custGeom>
              <a:avLst/>
              <a:gdLst>
                <a:gd name="T0" fmla="*/ 7 w 16"/>
                <a:gd name="T1" fmla="*/ 0 h 43"/>
                <a:gd name="T2" fmla="*/ 11 w 16"/>
                <a:gd name="T3" fmla="*/ 9 h 43"/>
                <a:gd name="T4" fmla="*/ 15 w 16"/>
                <a:gd name="T5" fmla="*/ 16 h 43"/>
                <a:gd name="T6" fmla="*/ 16 w 16"/>
                <a:gd name="T7" fmla="*/ 22 h 43"/>
                <a:gd name="T8" fmla="*/ 16 w 16"/>
                <a:gd name="T9" fmla="*/ 27 h 43"/>
                <a:gd name="T10" fmla="*/ 15 w 16"/>
                <a:gd name="T11" fmla="*/ 31 h 43"/>
                <a:gd name="T12" fmla="*/ 11 w 16"/>
                <a:gd name="T13" fmla="*/ 35 h 43"/>
                <a:gd name="T14" fmla="*/ 7 w 16"/>
                <a:gd name="T15" fmla="*/ 39 h 43"/>
                <a:gd name="T16" fmla="*/ 0 w 16"/>
                <a:gd name="T17" fmla="*/ 43 h 43"/>
                <a:gd name="T18" fmla="*/ 2 w 16"/>
                <a:gd name="T19" fmla="*/ 28 h 43"/>
                <a:gd name="T20" fmla="*/ 4 w 16"/>
                <a:gd name="T21" fmla="*/ 18 h 43"/>
                <a:gd name="T22" fmla="*/ 6 w 16"/>
                <a:gd name="T23" fmla="*/ 9 h 43"/>
                <a:gd name="T24" fmla="*/ 7 w 16"/>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solidFill>
              <a:srgbClr val="C0C0C0"/>
            </a:solidFill>
            <a:ln w="9525" cmpd="sng">
              <a:solidFill>
                <a:srgbClr val="FFFFFF"/>
              </a:solidFill>
              <a:prstDash val="solid"/>
              <a:round/>
              <a:headEnd/>
              <a:tailEnd/>
            </a:ln>
          </p:spPr>
          <p:txBody>
            <a:bodyPr/>
            <a:lstStyle/>
            <a:p>
              <a:endParaRPr lang="en-US"/>
            </a:p>
          </p:txBody>
        </p:sp>
        <p:sp>
          <p:nvSpPr>
            <p:cNvPr id="67" name="Freeform 66"/>
            <p:cNvSpPr>
              <a:spLocks/>
            </p:cNvSpPr>
            <p:nvPr/>
          </p:nvSpPr>
          <p:spPr bwMode="auto">
            <a:xfrm>
              <a:off x="1248" y="2190"/>
              <a:ext cx="8" cy="12"/>
            </a:xfrm>
            <a:custGeom>
              <a:avLst/>
              <a:gdLst>
                <a:gd name="T0" fmla="*/ 24 w 24"/>
                <a:gd name="T1" fmla="*/ 36 h 37"/>
                <a:gd name="T2" fmla="*/ 19 w 24"/>
                <a:gd name="T3" fmla="*/ 27 h 37"/>
                <a:gd name="T4" fmla="*/ 15 w 24"/>
                <a:gd name="T5" fmla="*/ 18 h 37"/>
                <a:gd name="T6" fmla="*/ 12 w 24"/>
                <a:gd name="T7" fmla="*/ 9 h 37"/>
                <a:gd name="T8" fmla="*/ 11 w 24"/>
                <a:gd name="T9" fmla="*/ 0 h 37"/>
                <a:gd name="T10" fmla="*/ 6 w 24"/>
                <a:gd name="T11" fmla="*/ 10 h 37"/>
                <a:gd name="T12" fmla="*/ 3 w 24"/>
                <a:gd name="T13" fmla="*/ 19 h 37"/>
                <a:gd name="T14" fmla="*/ 1 w 24"/>
                <a:gd name="T15" fmla="*/ 26 h 37"/>
                <a:gd name="T16" fmla="*/ 0 w 24"/>
                <a:gd name="T17" fmla="*/ 31 h 37"/>
                <a:gd name="T18" fmla="*/ 1 w 24"/>
                <a:gd name="T19" fmla="*/ 33 h 37"/>
                <a:gd name="T20" fmla="*/ 2 w 24"/>
                <a:gd name="T21" fmla="*/ 35 h 37"/>
                <a:gd name="T22" fmla="*/ 4 w 24"/>
                <a:gd name="T23" fmla="*/ 36 h 37"/>
                <a:gd name="T24" fmla="*/ 6 w 24"/>
                <a:gd name="T25" fmla="*/ 37 h 37"/>
                <a:gd name="T26" fmla="*/ 14 w 24"/>
                <a:gd name="T27" fmla="*/ 37 h 37"/>
                <a:gd name="T28" fmla="*/ 24 w 24"/>
                <a:gd name="T29"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solidFill>
              <a:srgbClr val="C0C0C0"/>
            </a:solidFill>
            <a:ln w="9525" cmpd="sng">
              <a:solidFill>
                <a:srgbClr val="FFFFFF"/>
              </a:solidFill>
              <a:prstDash val="solid"/>
              <a:round/>
              <a:headEnd/>
              <a:tailEnd/>
            </a:ln>
          </p:spPr>
          <p:txBody>
            <a:bodyPr/>
            <a:lstStyle/>
            <a:p>
              <a:endParaRPr lang="en-US"/>
            </a:p>
          </p:txBody>
        </p:sp>
        <p:sp>
          <p:nvSpPr>
            <p:cNvPr id="68" name="Freeform 67"/>
            <p:cNvSpPr>
              <a:spLocks/>
            </p:cNvSpPr>
            <p:nvPr/>
          </p:nvSpPr>
          <p:spPr bwMode="auto">
            <a:xfrm>
              <a:off x="1265" y="2204"/>
              <a:ext cx="11" cy="17"/>
            </a:xfrm>
            <a:custGeom>
              <a:avLst/>
              <a:gdLst>
                <a:gd name="T0" fmla="*/ 34 w 34"/>
                <a:gd name="T1" fmla="*/ 0 h 55"/>
                <a:gd name="T2" fmla="*/ 34 w 34"/>
                <a:gd name="T3" fmla="*/ 13 h 55"/>
                <a:gd name="T4" fmla="*/ 34 w 34"/>
                <a:gd name="T5" fmla="*/ 25 h 55"/>
                <a:gd name="T6" fmla="*/ 33 w 34"/>
                <a:gd name="T7" fmla="*/ 32 h 55"/>
                <a:gd name="T8" fmla="*/ 31 w 34"/>
                <a:gd name="T9" fmla="*/ 38 h 55"/>
                <a:gd name="T10" fmla="*/ 29 w 34"/>
                <a:gd name="T11" fmla="*/ 43 h 55"/>
                <a:gd name="T12" fmla="*/ 24 w 34"/>
                <a:gd name="T13" fmla="*/ 47 h 55"/>
                <a:gd name="T14" fmla="*/ 20 w 34"/>
                <a:gd name="T15" fmla="*/ 51 h 55"/>
                <a:gd name="T16" fmla="*/ 14 w 34"/>
                <a:gd name="T17" fmla="*/ 53 h 55"/>
                <a:gd name="T18" fmla="*/ 8 w 34"/>
                <a:gd name="T19" fmla="*/ 55 h 55"/>
                <a:gd name="T20" fmla="*/ 0 w 34"/>
                <a:gd name="T21" fmla="*/ 55 h 55"/>
                <a:gd name="T22" fmla="*/ 9 w 34"/>
                <a:gd name="T23" fmla="*/ 36 h 55"/>
                <a:gd name="T24" fmla="*/ 14 w 34"/>
                <a:gd name="T25" fmla="*/ 21 h 55"/>
                <a:gd name="T26" fmla="*/ 18 w 34"/>
                <a:gd name="T27" fmla="*/ 16 h 55"/>
                <a:gd name="T28" fmla="*/ 22 w 34"/>
                <a:gd name="T29" fmla="*/ 10 h 55"/>
                <a:gd name="T30" fmla="*/ 28 w 34"/>
                <a:gd name="T31" fmla="*/ 5 h 55"/>
                <a:gd name="T32" fmla="*/ 34 w 34"/>
                <a:gd name="T3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solidFill>
              <a:srgbClr val="C0C0C0"/>
            </a:solidFill>
            <a:ln w="9525" cmpd="sng">
              <a:solidFill>
                <a:srgbClr val="FFFFFF"/>
              </a:solidFill>
              <a:prstDash val="solid"/>
              <a:round/>
              <a:headEnd/>
              <a:tailEnd/>
            </a:ln>
          </p:spPr>
          <p:txBody>
            <a:bodyPr/>
            <a:lstStyle/>
            <a:p>
              <a:endParaRPr lang="en-US"/>
            </a:p>
          </p:txBody>
        </p:sp>
        <p:sp>
          <p:nvSpPr>
            <p:cNvPr id="69" name="Freeform 68"/>
            <p:cNvSpPr>
              <a:spLocks/>
            </p:cNvSpPr>
            <p:nvPr/>
          </p:nvSpPr>
          <p:spPr bwMode="auto">
            <a:xfrm>
              <a:off x="1285" y="2215"/>
              <a:ext cx="11" cy="4"/>
            </a:xfrm>
            <a:custGeom>
              <a:avLst/>
              <a:gdLst>
                <a:gd name="T0" fmla="*/ 0 w 33"/>
                <a:gd name="T1" fmla="*/ 0 h 12"/>
                <a:gd name="T2" fmla="*/ 2 w 33"/>
                <a:gd name="T3" fmla="*/ 4 h 12"/>
                <a:gd name="T4" fmla="*/ 6 w 33"/>
                <a:gd name="T5" fmla="*/ 7 h 12"/>
                <a:gd name="T6" fmla="*/ 10 w 33"/>
                <a:gd name="T7" fmla="*/ 9 h 12"/>
                <a:gd name="T8" fmla="*/ 14 w 33"/>
                <a:gd name="T9" fmla="*/ 11 h 12"/>
                <a:gd name="T10" fmla="*/ 23 w 33"/>
                <a:gd name="T11" fmla="*/ 12 h 12"/>
                <a:gd name="T12" fmla="*/ 33 w 33"/>
                <a:gd name="T13" fmla="*/ 12 h 12"/>
                <a:gd name="T14" fmla="*/ 28 w 33"/>
                <a:gd name="T15" fmla="*/ 8 h 12"/>
                <a:gd name="T16" fmla="*/ 19 w 33"/>
                <a:gd name="T17" fmla="*/ 4 h 12"/>
                <a:gd name="T18" fmla="*/ 10 w 33"/>
                <a:gd name="T19" fmla="*/ 1 h 12"/>
                <a:gd name="T20" fmla="*/ 0 w 3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solidFill>
              <a:srgbClr val="C0C0C0"/>
            </a:solidFill>
            <a:ln w="9525" cmpd="sng">
              <a:solidFill>
                <a:srgbClr val="FFFFFF"/>
              </a:solidFill>
              <a:prstDash val="solid"/>
              <a:round/>
              <a:headEnd/>
              <a:tailEnd/>
            </a:ln>
          </p:spPr>
          <p:txBody>
            <a:bodyPr/>
            <a:lstStyle/>
            <a:p>
              <a:endParaRPr lang="en-US"/>
            </a:p>
          </p:txBody>
        </p:sp>
      </p:grpSp>
      <p:sp>
        <p:nvSpPr>
          <p:cNvPr id="70" name="Freeform 69"/>
          <p:cNvSpPr>
            <a:spLocks/>
          </p:cNvSpPr>
          <p:nvPr>
            <p:custDataLst>
              <p:tags r:id="rId51"/>
            </p:custDataLst>
          </p:nvPr>
        </p:nvSpPr>
        <p:spPr bwMode="auto">
          <a:xfrm>
            <a:off x="7505568" y="5309336"/>
            <a:ext cx="12222" cy="57150"/>
          </a:xfrm>
          <a:custGeom>
            <a:avLst/>
            <a:gdLst>
              <a:gd name="T0" fmla="*/ 0 w 33"/>
              <a:gd name="T1" fmla="*/ 62 h 62"/>
              <a:gd name="T2" fmla="*/ 0 w 33"/>
              <a:gd name="T3" fmla="*/ 53 h 62"/>
              <a:gd name="T4" fmla="*/ 0 w 33"/>
              <a:gd name="T5" fmla="*/ 45 h 62"/>
              <a:gd name="T6" fmla="*/ 0 w 33"/>
              <a:gd name="T7" fmla="*/ 37 h 62"/>
              <a:gd name="T8" fmla="*/ 0 w 33"/>
              <a:gd name="T9" fmla="*/ 31 h 62"/>
              <a:gd name="T10" fmla="*/ 0 w 33"/>
              <a:gd name="T11" fmla="*/ 26 h 62"/>
              <a:gd name="T12" fmla="*/ 2 w 33"/>
              <a:gd name="T13" fmla="*/ 22 h 62"/>
              <a:gd name="T14" fmla="*/ 4 w 33"/>
              <a:gd name="T15" fmla="*/ 17 h 62"/>
              <a:gd name="T16" fmla="*/ 8 w 33"/>
              <a:gd name="T17" fmla="*/ 13 h 62"/>
              <a:gd name="T18" fmla="*/ 14 w 33"/>
              <a:gd name="T19" fmla="*/ 6 h 62"/>
              <a:gd name="T20" fmla="*/ 20 w 33"/>
              <a:gd name="T21" fmla="*/ 0 h 62"/>
              <a:gd name="T22" fmla="*/ 26 w 33"/>
              <a:gd name="T23" fmla="*/ 6 h 62"/>
              <a:gd name="T24" fmla="*/ 33 w 33"/>
              <a:gd name="T2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solidFill>
            <a:srgbClr val="C0C0C0"/>
          </a:solidFill>
          <a:ln w="9525" cmpd="sng">
            <a:solidFill>
              <a:srgbClr val="FFFFFF"/>
            </a:solidFill>
            <a:prstDash val="solid"/>
            <a:round/>
            <a:headEnd/>
            <a:tailEnd/>
          </a:ln>
        </p:spPr>
        <p:txBody>
          <a:bodyPr/>
          <a:lstStyle/>
          <a:p>
            <a:endParaRPr lang="en-US"/>
          </a:p>
        </p:txBody>
      </p:sp>
      <p:sp>
        <p:nvSpPr>
          <p:cNvPr id="71" name="Freeform 70"/>
          <p:cNvSpPr>
            <a:spLocks/>
          </p:cNvSpPr>
          <p:nvPr>
            <p:custDataLst>
              <p:tags r:id="rId52"/>
            </p:custDataLst>
          </p:nvPr>
        </p:nvSpPr>
        <p:spPr bwMode="auto">
          <a:xfrm>
            <a:off x="7514736" y="5399825"/>
            <a:ext cx="9167" cy="58737"/>
          </a:xfrm>
          <a:custGeom>
            <a:avLst/>
            <a:gdLst>
              <a:gd name="T0" fmla="*/ 0 w 26"/>
              <a:gd name="T1" fmla="*/ 18 h 18"/>
              <a:gd name="T2" fmla="*/ 0 w 26"/>
              <a:gd name="T3" fmla="*/ 0 h 18"/>
              <a:gd name="T4" fmla="*/ 26 w 26"/>
              <a:gd name="T5" fmla="*/ 0 h 18"/>
              <a:gd name="T6" fmla="*/ 6 w 26"/>
              <a:gd name="T7" fmla="*/ 12 h 18"/>
              <a:gd name="T8" fmla="*/ 6 w 26"/>
              <a:gd name="T9" fmla="*/ 6 h 18"/>
            </a:gdLst>
            <a:ahLst/>
            <a:cxnLst>
              <a:cxn ang="0">
                <a:pos x="T0" y="T1"/>
              </a:cxn>
              <a:cxn ang="0">
                <a:pos x="T2" y="T3"/>
              </a:cxn>
              <a:cxn ang="0">
                <a:pos x="T4" y="T5"/>
              </a:cxn>
              <a:cxn ang="0">
                <a:pos x="T6" y="T7"/>
              </a:cxn>
              <a:cxn ang="0">
                <a:pos x="T8" y="T9"/>
              </a:cxn>
            </a:cxnLst>
            <a:rect l="0" t="0" r="r" b="b"/>
            <a:pathLst>
              <a:path w="26" h="18">
                <a:moveTo>
                  <a:pt x="0" y="18"/>
                </a:moveTo>
                <a:lnTo>
                  <a:pt x="0" y="0"/>
                </a:lnTo>
                <a:lnTo>
                  <a:pt x="26" y="0"/>
                </a:lnTo>
                <a:lnTo>
                  <a:pt x="6" y="12"/>
                </a:lnTo>
                <a:lnTo>
                  <a:pt x="6" y="6"/>
                </a:lnTo>
              </a:path>
            </a:pathLst>
          </a:custGeom>
          <a:solidFill>
            <a:srgbClr val="C0C0C0"/>
          </a:solidFill>
          <a:ln w="9525" cmpd="sng">
            <a:solidFill>
              <a:srgbClr val="FFFFFF"/>
            </a:solidFill>
            <a:prstDash val="solid"/>
            <a:round/>
            <a:headEnd/>
            <a:tailEnd/>
          </a:ln>
        </p:spPr>
        <p:txBody>
          <a:bodyPr/>
          <a:lstStyle/>
          <a:p>
            <a:endParaRPr lang="en-US"/>
          </a:p>
        </p:txBody>
      </p:sp>
      <p:sp>
        <p:nvSpPr>
          <p:cNvPr id="72" name="Freeform 71"/>
          <p:cNvSpPr>
            <a:spLocks/>
          </p:cNvSpPr>
          <p:nvPr>
            <p:custDataLst>
              <p:tags r:id="rId53"/>
            </p:custDataLst>
          </p:nvPr>
        </p:nvSpPr>
        <p:spPr bwMode="auto">
          <a:xfrm>
            <a:off x="7624738" y="5309337"/>
            <a:ext cx="74863" cy="130175"/>
          </a:xfrm>
          <a:custGeom>
            <a:avLst/>
            <a:gdLst>
              <a:gd name="T0" fmla="*/ 180 w 180"/>
              <a:gd name="T1" fmla="*/ 222 h 240"/>
              <a:gd name="T2" fmla="*/ 175 w 180"/>
              <a:gd name="T3" fmla="*/ 223 h 240"/>
              <a:gd name="T4" fmla="*/ 171 w 180"/>
              <a:gd name="T5" fmla="*/ 223 h 240"/>
              <a:gd name="T6" fmla="*/ 167 w 180"/>
              <a:gd name="T7" fmla="*/ 225 h 240"/>
              <a:gd name="T8" fmla="*/ 164 w 180"/>
              <a:gd name="T9" fmla="*/ 227 h 240"/>
              <a:gd name="T10" fmla="*/ 158 w 180"/>
              <a:gd name="T11" fmla="*/ 232 h 240"/>
              <a:gd name="T12" fmla="*/ 153 w 180"/>
              <a:gd name="T13" fmla="*/ 240 h 240"/>
              <a:gd name="T14" fmla="*/ 140 w 180"/>
              <a:gd name="T15" fmla="*/ 232 h 240"/>
              <a:gd name="T16" fmla="*/ 131 w 180"/>
              <a:gd name="T17" fmla="*/ 223 h 240"/>
              <a:gd name="T18" fmla="*/ 123 w 180"/>
              <a:gd name="T19" fmla="*/ 214 h 240"/>
              <a:gd name="T20" fmla="*/ 118 w 180"/>
              <a:gd name="T21" fmla="*/ 206 h 240"/>
              <a:gd name="T22" fmla="*/ 112 w 180"/>
              <a:gd name="T23" fmla="*/ 195 h 240"/>
              <a:gd name="T24" fmla="*/ 106 w 180"/>
              <a:gd name="T25" fmla="*/ 185 h 240"/>
              <a:gd name="T26" fmla="*/ 98 w 180"/>
              <a:gd name="T27" fmla="*/ 174 h 240"/>
              <a:gd name="T28" fmla="*/ 87 w 180"/>
              <a:gd name="T29" fmla="*/ 161 h 240"/>
              <a:gd name="T30" fmla="*/ 82 w 180"/>
              <a:gd name="T31" fmla="*/ 153 h 240"/>
              <a:gd name="T32" fmla="*/ 75 w 180"/>
              <a:gd name="T33" fmla="*/ 146 h 240"/>
              <a:gd name="T34" fmla="*/ 70 w 180"/>
              <a:gd name="T35" fmla="*/ 139 h 240"/>
              <a:gd name="T36" fmla="*/ 62 w 180"/>
              <a:gd name="T37" fmla="*/ 133 h 240"/>
              <a:gd name="T38" fmla="*/ 48 w 180"/>
              <a:gd name="T39" fmla="*/ 121 h 240"/>
              <a:gd name="T40" fmla="*/ 33 w 180"/>
              <a:gd name="T41" fmla="*/ 110 h 240"/>
              <a:gd name="T42" fmla="*/ 27 w 180"/>
              <a:gd name="T43" fmla="*/ 104 h 240"/>
              <a:gd name="T44" fmla="*/ 21 w 180"/>
              <a:gd name="T45" fmla="*/ 98 h 240"/>
              <a:gd name="T46" fmla="*/ 15 w 180"/>
              <a:gd name="T47" fmla="*/ 92 h 240"/>
              <a:gd name="T48" fmla="*/ 10 w 180"/>
              <a:gd name="T49" fmla="*/ 84 h 240"/>
              <a:gd name="T50" fmla="*/ 6 w 180"/>
              <a:gd name="T51" fmla="*/ 77 h 240"/>
              <a:gd name="T52" fmla="*/ 4 w 180"/>
              <a:gd name="T53" fmla="*/ 68 h 240"/>
              <a:gd name="T54" fmla="*/ 1 w 180"/>
              <a:gd name="T55" fmla="*/ 60 h 240"/>
              <a:gd name="T56" fmla="*/ 0 w 180"/>
              <a:gd name="T57" fmla="*/ 50 h 240"/>
              <a:gd name="T58" fmla="*/ 0 w 180"/>
              <a:gd name="T59" fmla="*/ 35 h 240"/>
              <a:gd name="T60" fmla="*/ 0 w 180"/>
              <a:gd name="T61" fmla="*/ 25 h 240"/>
              <a:gd name="T62" fmla="*/ 0 w 180"/>
              <a:gd name="T63" fmla="*/ 15 h 240"/>
              <a:gd name="T64" fmla="*/ 0 w 180"/>
              <a:gd name="T65" fmla="*/ 0 h 240"/>
              <a:gd name="T66" fmla="*/ 10 w 180"/>
              <a:gd name="T67" fmla="*/ 8 h 240"/>
              <a:gd name="T68" fmla="*/ 19 w 180"/>
              <a:gd name="T69" fmla="*/ 17 h 240"/>
              <a:gd name="T70" fmla="*/ 27 w 180"/>
              <a:gd name="T71" fmla="*/ 27 h 240"/>
              <a:gd name="T72" fmla="*/ 34 w 180"/>
              <a:gd name="T73" fmla="*/ 38 h 240"/>
              <a:gd name="T74" fmla="*/ 41 w 180"/>
              <a:gd name="T75" fmla="*/ 48 h 240"/>
              <a:gd name="T76" fmla="*/ 46 w 180"/>
              <a:gd name="T77" fmla="*/ 58 h 240"/>
              <a:gd name="T78" fmla="*/ 51 w 180"/>
              <a:gd name="T79" fmla="*/ 66 h 240"/>
              <a:gd name="T80" fmla="*/ 54 w 180"/>
              <a:gd name="T81" fmla="*/ 74 h 240"/>
              <a:gd name="T82" fmla="*/ 60 w 180"/>
              <a:gd name="T83" fmla="*/ 86 h 240"/>
              <a:gd name="T84" fmla="*/ 66 w 180"/>
              <a:gd name="T85" fmla="*/ 98 h 240"/>
              <a:gd name="T86" fmla="*/ 74 w 180"/>
              <a:gd name="T87" fmla="*/ 107 h 240"/>
              <a:gd name="T88" fmla="*/ 82 w 180"/>
              <a:gd name="T89" fmla="*/ 116 h 240"/>
              <a:gd name="T90" fmla="*/ 100 w 180"/>
              <a:gd name="T91" fmla="*/ 133 h 240"/>
              <a:gd name="T92" fmla="*/ 119 w 180"/>
              <a:gd name="T93" fmla="*/ 149 h 240"/>
              <a:gd name="T94" fmla="*/ 139 w 180"/>
              <a:gd name="T95" fmla="*/ 164 h 240"/>
              <a:gd name="T96" fmla="*/ 155 w 180"/>
              <a:gd name="T97" fmla="*/ 180 h 240"/>
              <a:gd name="T98" fmla="*/ 163 w 180"/>
              <a:gd name="T99" fmla="*/ 189 h 240"/>
              <a:gd name="T100" fmla="*/ 169 w 180"/>
              <a:gd name="T101" fmla="*/ 199 h 240"/>
              <a:gd name="T102" fmla="*/ 175 w 180"/>
              <a:gd name="T103" fmla="*/ 210 h 240"/>
              <a:gd name="T104" fmla="*/ 180 w 180"/>
              <a:gd name="T105" fmla="*/ 22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solidFill>
            <a:srgbClr val="C0C0C0"/>
          </a:solidFill>
          <a:ln w="9525" cmpd="sng">
            <a:solidFill>
              <a:srgbClr val="FFFFFF"/>
            </a:solidFill>
            <a:prstDash val="solid"/>
            <a:round/>
            <a:headEnd/>
            <a:tailEnd/>
          </a:ln>
        </p:spPr>
        <p:txBody>
          <a:bodyPr/>
          <a:lstStyle/>
          <a:p>
            <a:endParaRPr lang="en-US"/>
          </a:p>
        </p:txBody>
      </p:sp>
      <p:sp>
        <p:nvSpPr>
          <p:cNvPr id="73" name="Freeform 72"/>
          <p:cNvSpPr>
            <a:spLocks/>
          </p:cNvSpPr>
          <p:nvPr>
            <p:custDataLst>
              <p:tags r:id="rId54"/>
            </p:custDataLst>
          </p:nvPr>
        </p:nvSpPr>
        <p:spPr bwMode="auto">
          <a:xfrm>
            <a:off x="7624738" y="5282349"/>
            <a:ext cx="13751" cy="57150"/>
          </a:xfrm>
          <a:custGeom>
            <a:avLst/>
            <a:gdLst>
              <a:gd name="T0" fmla="*/ 0 w 27"/>
              <a:gd name="T1" fmla="*/ 0 h 30"/>
              <a:gd name="T2" fmla="*/ 1 w 27"/>
              <a:gd name="T3" fmla="*/ 5 h 30"/>
              <a:gd name="T4" fmla="*/ 3 w 27"/>
              <a:gd name="T5" fmla="*/ 11 h 30"/>
              <a:gd name="T6" fmla="*/ 4 w 27"/>
              <a:gd name="T7" fmla="*/ 14 h 30"/>
              <a:gd name="T8" fmla="*/ 4 w 27"/>
              <a:gd name="T9" fmla="*/ 19 h 30"/>
              <a:gd name="T10" fmla="*/ 3 w 27"/>
              <a:gd name="T11" fmla="*/ 24 h 30"/>
              <a:gd name="T12" fmla="*/ 0 w 27"/>
              <a:gd name="T13" fmla="*/ 30 h 30"/>
              <a:gd name="T14" fmla="*/ 17 w 27"/>
              <a:gd name="T15" fmla="*/ 27 h 30"/>
              <a:gd name="T16" fmla="*/ 27 w 27"/>
              <a:gd name="T17" fmla="*/ 24 h 30"/>
              <a:gd name="T18" fmla="*/ 23 w 27"/>
              <a:gd name="T19" fmla="*/ 20 h 30"/>
              <a:gd name="T20" fmla="*/ 17 w 27"/>
              <a:gd name="T21" fmla="*/ 12 h 30"/>
              <a:gd name="T22" fmla="*/ 11 w 27"/>
              <a:gd name="T23" fmla="*/ 8 h 30"/>
              <a:gd name="T24" fmla="*/ 7 w 27"/>
              <a:gd name="T25" fmla="*/ 4 h 30"/>
              <a:gd name="T26" fmla="*/ 4 w 27"/>
              <a:gd name="T27" fmla="*/ 1 h 30"/>
              <a:gd name="T28" fmla="*/ 0 w 27"/>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solidFill>
            <a:srgbClr val="C0C0C0"/>
          </a:solidFill>
          <a:ln w="9525" cmpd="sng">
            <a:solidFill>
              <a:srgbClr val="FFFFFF"/>
            </a:solidFill>
            <a:prstDash val="solid"/>
            <a:round/>
            <a:headEnd/>
            <a:tailEnd/>
          </a:ln>
        </p:spPr>
        <p:txBody>
          <a:bodyPr/>
          <a:lstStyle/>
          <a:p>
            <a:endParaRPr lang="en-US"/>
          </a:p>
        </p:txBody>
      </p:sp>
      <p:grpSp>
        <p:nvGrpSpPr>
          <p:cNvPr id="74" name="Group 73"/>
          <p:cNvGrpSpPr>
            <a:grpSpLocks/>
          </p:cNvGrpSpPr>
          <p:nvPr>
            <p:custDataLst>
              <p:tags r:id="rId55"/>
            </p:custDataLst>
          </p:nvPr>
        </p:nvGrpSpPr>
        <p:grpSpPr bwMode="auto">
          <a:xfrm>
            <a:off x="7326816" y="5803049"/>
            <a:ext cx="441537" cy="404812"/>
            <a:chOff x="5372" y="3323"/>
            <a:chExt cx="341" cy="253"/>
          </a:xfrm>
        </p:grpSpPr>
        <p:sp>
          <p:nvSpPr>
            <p:cNvPr id="75" name="Freeform 74"/>
            <p:cNvSpPr>
              <a:spLocks/>
            </p:cNvSpPr>
            <p:nvPr/>
          </p:nvSpPr>
          <p:spPr bwMode="auto">
            <a:xfrm>
              <a:off x="5372" y="3565"/>
              <a:ext cx="16" cy="11"/>
            </a:xfrm>
            <a:custGeom>
              <a:avLst/>
              <a:gdLst>
                <a:gd name="T0" fmla="*/ 0 w 53"/>
                <a:gd name="T1" fmla="*/ 31 h 33"/>
                <a:gd name="T2" fmla="*/ 4 w 53"/>
                <a:gd name="T3" fmla="*/ 26 h 33"/>
                <a:gd name="T4" fmla="*/ 8 w 53"/>
                <a:gd name="T5" fmla="*/ 21 h 33"/>
                <a:gd name="T6" fmla="*/ 15 w 53"/>
                <a:gd name="T7" fmla="*/ 16 h 33"/>
                <a:gd name="T8" fmla="*/ 21 w 53"/>
                <a:gd name="T9" fmla="*/ 11 h 33"/>
                <a:gd name="T10" fmla="*/ 29 w 53"/>
                <a:gd name="T11" fmla="*/ 7 h 33"/>
                <a:gd name="T12" fmla="*/ 38 w 53"/>
                <a:gd name="T13" fmla="*/ 3 h 33"/>
                <a:gd name="T14" fmla="*/ 45 w 53"/>
                <a:gd name="T15" fmla="*/ 1 h 33"/>
                <a:gd name="T16" fmla="*/ 53 w 53"/>
                <a:gd name="T17" fmla="*/ 0 h 33"/>
                <a:gd name="T18" fmla="*/ 53 w 53"/>
                <a:gd name="T19" fmla="*/ 18 h 33"/>
                <a:gd name="T20" fmla="*/ 38 w 53"/>
                <a:gd name="T21" fmla="*/ 24 h 33"/>
                <a:gd name="T22" fmla="*/ 27 w 53"/>
                <a:gd name="T23" fmla="*/ 30 h 33"/>
                <a:gd name="T24" fmla="*/ 21 w 53"/>
                <a:gd name="T25" fmla="*/ 32 h 33"/>
                <a:gd name="T26" fmla="*/ 16 w 53"/>
                <a:gd name="T27" fmla="*/ 33 h 33"/>
                <a:gd name="T28" fmla="*/ 9 w 53"/>
                <a:gd name="T29" fmla="*/ 33 h 33"/>
                <a:gd name="T30" fmla="*/ 0 w 53"/>
                <a:gd name="T3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6" name="Freeform 75"/>
            <p:cNvSpPr>
              <a:spLocks/>
            </p:cNvSpPr>
            <p:nvPr/>
          </p:nvSpPr>
          <p:spPr bwMode="auto">
            <a:xfrm>
              <a:off x="5379" y="3446"/>
              <a:ext cx="202" cy="117"/>
            </a:xfrm>
            <a:custGeom>
              <a:avLst/>
              <a:gdLst>
                <a:gd name="T0" fmla="*/ 24 w 631"/>
                <a:gd name="T1" fmla="*/ 296 h 358"/>
                <a:gd name="T2" fmla="*/ 50 w 631"/>
                <a:gd name="T3" fmla="*/ 290 h 358"/>
                <a:gd name="T4" fmla="*/ 65 w 631"/>
                <a:gd name="T5" fmla="*/ 277 h 358"/>
                <a:gd name="T6" fmla="*/ 79 w 631"/>
                <a:gd name="T7" fmla="*/ 253 h 358"/>
                <a:gd name="T8" fmla="*/ 100 w 631"/>
                <a:gd name="T9" fmla="*/ 256 h 358"/>
                <a:gd name="T10" fmla="*/ 126 w 631"/>
                <a:gd name="T11" fmla="*/ 253 h 358"/>
                <a:gd name="T12" fmla="*/ 141 w 631"/>
                <a:gd name="T13" fmla="*/ 247 h 358"/>
                <a:gd name="T14" fmla="*/ 162 w 631"/>
                <a:gd name="T15" fmla="*/ 229 h 358"/>
                <a:gd name="T16" fmla="*/ 180 w 631"/>
                <a:gd name="T17" fmla="*/ 208 h 358"/>
                <a:gd name="T18" fmla="*/ 211 w 631"/>
                <a:gd name="T19" fmla="*/ 192 h 358"/>
                <a:gd name="T20" fmla="*/ 260 w 631"/>
                <a:gd name="T21" fmla="*/ 175 h 358"/>
                <a:gd name="T22" fmla="*/ 329 w 631"/>
                <a:gd name="T23" fmla="*/ 152 h 358"/>
                <a:gd name="T24" fmla="*/ 361 w 631"/>
                <a:gd name="T25" fmla="*/ 137 h 358"/>
                <a:gd name="T26" fmla="*/ 392 w 631"/>
                <a:gd name="T27" fmla="*/ 130 h 358"/>
                <a:gd name="T28" fmla="*/ 406 w 631"/>
                <a:gd name="T29" fmla="*/ 127 h 358"/>
                <a:gd name="T30" fmla="*/ 440 w 631"/>
                <a:gd name="T31" fmla="*/ 107 h 358"/>
                <a:gd name="T32" fmla="*/ 469 w 631"/>
                <a:gd name="T33" fmla="*/ 80 h 358"/>
                <a:gd name="T34" fmla="*/ 478 w 631"/>
                <a:gd name="T35" fmla="*/ 63 h 358"/>
                <a:gd name="T36" fmla="*/ 504 w 631"/>
                <a:gd name="T37" fmla="*/ 58 h 358"/>
                <a:gd name="T38" fmla="*/ 537 w 631"/>
                <a:gd name="T39" fmla="*/ 36 h 358"/>
                <a:gd name="T40" fmla="*/ 568 w 631"/>
                <a:gd name="T41" fmla="*/ 11 h 358"/>
                <a:gd name="T42" fmla="*/ 591 w 631"/>
                <a:gd name="T43" fmla="*/ 0 h 358"/>
                <a:gd name="T44" fmla="*/ 602 w 631"/>
                <a:gd name="T45" fmla="*/ 22 h 358"/>
                <a:gd name="T46" fmla="*/ 617 w 631"/>
                <a:gd name="T47" fmla="*/ 30 h 358"/>
                <a:gd name="T48" fmla="*/ 625 w 631"/>
                <a:gd name="T49" fmla="*/ 46 h 358"/>
                <a:gd name="T50" fmla="*/ 601 w 631"/>
                <a:gd name="T51" fmla="*/ 88 h 358"/>
                <a:gd name="T52" fmla="*/ 568 w 631"/>
                <a:gd name="T53" fmla="*/ 125 h 358"/>
                <a:gd name="T54" fmla="*/ 529 w 631"/>
                <a:gd name="T55" fmla="*/ 154 h 358"/>
                <a:gd name="T56" fmla="*/ 487 w 631"/>
                <a:gd name="T57" fmla="*/ 173 h 358"/>
                <a:gd name="T58" fmla="*/ 445 w 631"/>
                <a:gd name="T59" fmla="*/ 180 h 358"/>
                <a:gd name="T60" fmla="*/ 438 w 631"/>
                <a:gd name="T61" fmla="*/ 197 h 358"/>
                <a:gd name="T62" fmla="*/ 433 w 631"/>
                <a:gd name="T63" fmla="*/ 200 h 358"/>
                <a:gd name="T64" fmla="*/ 395 w 631"/>
                <a:gd name="T65" fmla="*/ 199 h 358"/>
                <a:gd name="T66" fmla="*/ 367 w 631"/>
                <a:gd name="T67" fmla="*/ 210 h 358"/>
                <a:gd name="T68" fmla="*/ 347 w 631"/>
                <a:gd name="T69" fmla="*/ 212 h 358"/>
                <a:gd name="T70" fmla="*/ 338 w 631"/>
                <a:gd name="T71" fmla="*/ 204 h 358"/>
                <a:gd name="T72" fmla="*/ 313 w 631"/>
                <a:gd name="T73" fmla="*/ 241 h 358"/>
                <a:gd name="T74" fmla="*/ 272 w 631"/>
                <a:gd name="T75" fmla="*/ 280 h 358"/>
                <a:gd name="T76" fmla="*/ 220 w 631"/>
                <a:gd name="T77" fmla="*/ 315 h 358"/>
                <a:gd name="T78" fmla="*/ 164 w 631"/>
                <a:gd name="T79" fmla="*/ 343 h 358"/>
                <a:gd name="T80" fmla="*/ 110 w 631"/>
                <a:gd name="T81" fmla="*/ 357 h 358"/>
                <a:gd name="T82" fmla="*/ 71 w 631"/>
                <a:gd name="T83" fmla="*/ 356 h 358"/>
                <a:gd name="T84" fmla="*/ 56 w 631"/>
                <a:gd name="T85" fmla="*/ 348 h 358"/>
                <a:gd name="T86" fmla="*/ 33 w 631"/>
                <a:gd name="T87" fmla="*/ 34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7" name="Freeform 76"/>
            <p:cNvSpPr>
              <a:spLocks/>
            </p:cNvSpPr>
            <p:nvPr/>
          </p:nvSpPr>
          <p:spPr bwMode="auto">
            <a:xfrm>
              <a:off x="5597" y="3323"/>
              <a:ext cx="116" cy="141"/>
            </a:xfrm>
            <a:custGeom>
              <a:avLst/>
              <a:gdLst>
                <a:gd name="T0" fmla="*/ 60 w 359"/>
                <a:gd name="T1" fmla="*/ 288 h 431"/>
                <a:gd name="T2" fmla="*/ 95 w 359"/>
                <a:gd name="T3" fmla="*/ 269 h 431"/>
                <a:gd name="T4" fmla="*/ 165 w 359"/>
                <a:gd name="T5" fmla="*/ 209 h 431"/>
                <a:gd name="T6" fmla="*/ 172 w 359"/>
                <a:gd name="T7" fmla="*/ 168 h 431"/>
                <a:gd name="T8" fmla="*/ 180 w 359"/>
                <a:gd name="T9" fmla="*/ 149 h 431"/>
                <a:gd name="T10" fmla="*/ 193 w 359"/>
                <a:gd name="T11" fmla="*/ 137 h 431"/>
                <a:gd name="T12" fmla="*/ 190 w 359"/>
                <a:gd name="T13" fmla="*/ 126 h 431"/>
                <a:gd name="T14" fmla="*/ 179 w 359"/>
                <a:gd name="T15" fmla="*/ 94 h 431"/>
                <a:gd name="T16" fmla="*/ 173 w 359"/>
                <a:gd name="T17" fmla="*/ 34 h 431"/>
                <a:gd name="T18" fmla="*/ 182 w 359"/>
                <a:gd name="T19" fmla="*/ 0 h 431"/>
                <a:gd name="T20" fmla="*/ 194 w 359"/>
                <a:gd name="T21" fmla="*/ 11 h 431"/>
                <a:gd name="T22" fmla="*/ 207 w 359"/>
                <a:gd name="T23" fmla="*/ 29 h 431"/>
                <a:gd name="T24" fmla="*/ 231 w 359"/>
                <a:gd name="T25" fmla="*/ 56 h 431"/>
                <a:gd name="T26" fmla="*/ 238 w 359"/>
                <a:gd name="T27" fmla="*/ 73 h 431"/>
                <a:gd name="T28" fmla="*/ 237 w 359"/>
                <a:gd name="T29" fmla="*/ 88 h 431"/>
                <a:gd name="T30" fmla="*/ 226 w 359"/>
                <a:gd name="T31" fmla="*/ 102 h 431"/>
                <a:gd name="T32" fmla="*/ 205 w 359"/>
                <a:gd name="T33" fmla="*/ 120 h 431"/>
                <a:gd name="T34" fmla="*/ 199 w 359"/>
                <a:gd name="T35" fmla="*/ 131 h 431"/>
                <a:gd name="T36" fmla="*/ 199 w 359"/>
                <a:gd name="T37" fmla="*/ 149 h 431"/>
                <a:gd name="T38" fmla="*/ 205 w 359"/>
                <a:gd name="T39" fmla="*/ 159 h 431"/>
                <a:gd name="T40" fmla="*/ 226 w 359"/>
                <a:gd name="T41" fmla="*/ 160 h 431"/>
                <a:gd name="T42" fmla="*/ 233 w 359"/>
                <a:gd name="T43" fmla="*/ 153 h 431"/>
                <a:gd name="T44" fmla="*/ 232 w 359"/>
                <a:gd name="T45" fmla="*/ 135 h 431"/>
                <a:gd name="T46" fmla="*/ 259 w 359"/>
                <a:gd name="T47" fmla="*/ 193 h 431"/>
                <a:gd name="T48" fmla="*/ 271 w 359"/>
                <a:gd name="T49" fmla="*/ 208 h 431"/>
                <a:gd name="T50" fmla="*/ 291 w 359"/>
                <a:gd name="T51" fmla="*/ 219 h 431"/>
                <a:gd name="T52" fmla="*/ 300 w 359"/>
                <a:gd name="T53" fmla="*/ 217 h 431"/>
                <a:gd name="T54" fmla="*/ 312 w 359"/>
                <a:gd name="T55" fmla="*/ 206 h 431"/>
                <a:gd name="T56" fmla="*/ 341 w 359"/>
                <a:gd name="T57" fmla="*/ 194 h 431"/>
                <a:gd name="T58" fmla="*/ 355 w 359"/>
                <a:gd name="T59" fmla="*/ 206 h 431"/>
                <a:gd name="T60" fmla="*/ 342 w 359"/>
                <a:gd name="T61" fmla="*/ 240 h 431"/>
                <a:gd name="T62" fmla="*/ 321 w 359"/>
                <a:gd name="T63" fmla="*/ 261 h 431"/>
                <a:gd name="T64" fmla="*/ 295 w 359"/>
                <a:gd name="T65" fmla="*/ 275 h 431"/>
                <a:gd name="T66" fmla="*/ 247 w 359"/>
                <a:gd name="T67" fmla="*/ 288 h 431"/>
                <a:gd name="T68" fmla="*/ 208 w 359"/>
                <a:gd name="T69" fmla="*/ 299 h 431"/>
                <a:gd name="T70" fmla="*/ 193 w 359"/>
                <a:gd name="T71" fmla="*/ 308 h 431"/>
                <a:gd name="T72" fmla="*/ 179 w 359"/>
                <a:gd name="T73" fmla="*/ 339 h 431"/>
                <a:gd name="T74" fmla="*/ 163 w 359"/>
                <a:gd name="T75" fmla="*/ 356 h 431"/>
                <a:gd name="T76" fmla="*/ 109 w 359"/>
                <a:gd name="T77" fmla="*/ 394 h 431"/>
                <a:gd name="T78" fmla="*/ 48 w 359"/>
                <a:gd name="T79" fmla="*/ 424 h 431"/>
                <a:gd name="T80" fmla="*/ 19 w 359"/>
                <a:gd name="T81" fmla="*/ 431 h 431"/>
                <a:gd name="T82" fmla="*/ 7 w 359"/>
                <a:gd name="T83" fmla="*/ 426 h 431"/>
                <a:gd name="T84" fmla="*/ 1 w 359"/>
                <a:gd name="T85" fmla="*/ 415 h 431"/>
                <a:gd name="T86" fmla="*/ 1 w 359"/>
                <a:gd name="T87" fmla="*/ 402 h 431"/>
                <a:gd name="T88" fmla="*/ 9 w 359"/>
                <a:gd name="T89" fmla="*/ 391 h 431"/>
                <a:gd name="T90" fmla="*/ 56 w 359"/>
                <a:gd name="T91" fmla="*/ 374 h 431"/>
                <a:gd name="T92" fmla="*/ 73 w 359"/>
                <a:gd name="T93" fmla="*/ 351 h 431"/>
                <a:gd name="T94" fmla="*/ 71 w 359"/>
                <a:gd name="T95" fmla="*/ 335 h 431"/>
                <a:gd name="T96" fmla="*/ 64 w 359"/>
                <a:gd name="T97" fmla="*/ 326 h 431"/>
                <a:gd name="T98" fmla="*/ 51 w 359"/>
                <a:gd name="T99" fmla="*/ 320 h 431"/>
                <a:gd name="T100" fmla="*/ 19 w 359"/>
                <a:gd name="T101" fmla="*/ 32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8" name="Freeform 77"/>
          <p:cNvSpPr>
            <a:spLocks/>
          </p:cNvSpPr>
          <p:nvPr>
            <p:custDataLst>
              <p:tags r:id="rId56"/>
            </p:custDataLst>
          </p:nvPr>
        </p:nvSpPr>
        <p:spPr bwMode="auto">
          <a:xfrm>
            <a:off x="6983058" y="4460024"/>
            <a:ext cx="9167" cy="57150"/>
          </a:xfrm>
          <a:custGeom>
            <a:avLst/>
            <a:gdLst>
              <a:gd name="T0" fmla="*/ 0 w 21"/>
              <a:gd name="T1" fmla="*/ 43 h 62"/>
              <a:gd name="T2" fmla="*/ 1 w 21"/>
              <a:gd name="T3" fmla="*/ 29 h 62"/>
              <a:gd name="T4" fmla="*/ 3 w 21"/>
              <a:gd name="T5" fmla="*/ 17 h 62"/>
              <a:gd name="T6" fmla="*/ 4 w 21"/>
              <a:gd name="T7" fmla="*/ 11 h 62"/>
              <a:gd name="T8" fmla="*/ 6 w 21"/>
              <a:gd name="T9" fmla="*/ 7 h 62"/>
              <a:gd name="T10" fmla="*/ 9 w 21"/>
              <a:gd name="T11" fmla="*/ 3 h 62"/>
              <a:gd name="T12" fmla="*/ 15 w 21"/>
              <a:gd name="T13" fmla="*/ 0 h 62"/>
              <a:gd name="T14" fmla="*/ 15 w 21"/>
              <a:gd name="T15" fmla="*/ 15 h 62"/>
              <a:gd name="T16" fmla="*/ 18 w 21"/>
              <a:gd name="T17" fmla="*/ 31 h 62"/>
              <a:gd name="T18" fmla="*/ 20 w 21"/>
              <a:gd name="T19" fmla="*/ 44 h 62"/>
              <a:gd name="T20" fmla="*/ 21 w 21"/>
              <a:gd name="T21" fmla="*/ 49 h 62"/>
              <a:gd name="T22" fmla="*/ 10 w 21"/>
              <a:gd name="T23" fmla="*/ 55 h 62"/>
              <a:gd name="T24" fmla="*/ 0 w 21"/>
              <a:gd name="T25" fmla="*/ 62 h 62"/>
              <a:gd name="T26" fmla="*/ 0 w 21"/>
              <a:gd name="T27" fmla="*/ 4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solidFill>
            <a:srgbClr val="C0C0C0"/>
          </a:solidFill>
          <a:ln w="9525" cmpd="sng">
            <a:solidFill>
              <a:srgbClr val="FFFFFF"/>
            </a:solidFill>
            <a:prstDash val="solid"/>
            <a:round/>
            <a:headEnd/>
            <a:tailEnd/>
          </a:ln>
        </p:spPr>
        <p:txBody>
          <a:bodyPr/>
          <a:lstStyle/>
          <a:p>
            <a:endParaRPr lang="en-US"/>
          </a:p>
        </p:txBody>
      </p:sp>
      <p:sp>
        <p:nvSpPr>
          <p:cNvPr id="79" name="Freeform 78"/>
          <p:cNvSpPr>
            <a:spLocks/>
          </p:cNvSpPr>
          <p:nvPr>
            <p:custDataLst>
              <p:tags r:id="rId57"/>
            </p:custDataLst>
          </p:nvPr>
        </p:nvSpPr>
        <p:spPr bwMode="auto">
          <a:xfrm>
            <a:off x="7682795" y="5361724"/>
            <a:ext cx="13751" cy="57150"/>
          </a:xfrm>
          <a:custGeom>
            <a:avLst/>
            <a:gdLst>
              <a:gd name="T0" fmla="*/ 0 w 33"/>
              <a:gd name="T1" fmla="*/ 0 h 24"/>
              <a:gd name="T2" fmla="*/ 5 w 33"/>
              <a:gd name="T3" fmla="*/ 5 h 24"/>
              <a:gd name="T4" fmla="*/ 10 w 33"/>
              <a:gd name="T5" fmla="*/ 10 h 24"/>
              <a:gd name="T6" fmla="*/ 11 w 33"/>
              <a:gd name="T7" fmla="*/ 13 h 24"/>
              <a:gd name="T8" fmla="*/ 12 w 33"/>
              <a:gd name="T9" fmla="*/ 16 h 24"/>
              <a:gd name="T10" fmla="*/ 13 w 33"/>
              <a:gd name="T11" fmla="*/ 20 h 24"/>
              <a:gd name="T12" fmla="*/ 13 w 33"/>
              <a:gd name="T13" fmla="*/ 24 h 24"/>
              <a:gd name="T14" fmla="*/ 33 w 33"/>
              <a:gd name="T15" fmla="*/ 0 h 24"/>
              <a:gd name="T16" fmla="*/ 24 w 33"/>
              <a:gd name="T17" fmla="*/ 0 h 24"/>
              <a:gd name="T18" fmla="*/ 16 w 33"/>
              <a:gd name="T19" fmla="*/ 0 h 24"/>
              <a:gd name="T20" fmla="*/ 9 w 33"/>
              <a:gd name="T21" fmla="*/ 0 h 24"/>
              <a:gd name="T22" fmla="*/ 0 w 33"/>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0" name="Freeform 79"/>
          <p:cNvSpPr>
            <a:spLocks/>
          </p:cNvSpPr>
          <p:nvPr>
            <p:custDataLst>
              <p:tags r:id="rId58"/>
            </p:custDataLst>
          </p:nvPr>
        </p:nvSpPr>
        <p:spPr bwMode="auto">
          <a:xfrm>
            <a:off x="7704185" y="5371250"/>
            <a:ext cx="16806" cy="58737"/>
          </a:xfrm>
          <a:custGeom>
            <a:avLst/>
            <a:gdLst>
              <a:gd name="T0" fmla="*/ 26 w 33"/>
              <a:gd name="T1" fmla="*/ 25 h 25"/>
              <a:gd name="T2" fmla="*/ 29 w 33"/>
              <a:gd name="T3" fmla="*/ 22 h 25"/>
              <a:gd name="T4" fmla="*/ 33 w 33"/>
              <a:gd name="T5" fmla="*/ 18 h 25"/>
              <a:gd name="T6" fmla="*/ 33 w 33"/>
              <a:gd name="T7" fmla="*/ 0 h 25"/>
              <a:gd name="T8" fmla="*/ 25 w 33"/>
              <a:gd name="T9" fmla="*/ 0 h 25"/>
              <a:gd name="T10" fmla="*/ 16 w 33"/>
              <a:gd name="T11" fmla="*/ 0 h 25"/>
              <a:gd name="T12" fmla="*/ 6 w 33"/>
              <a:gd name="T13" fmla="*/ 0 h 25"/>
              <a:gd name="T14" fmla="*/ 0 w 33"/>
              <a:gd name="T15" fmla="*/ 0 h 25"/>
              <a:gd name="T16" fmla="*/ 26 w 33"/>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6" y="25"/>
                </a:moveTo>
                <a:lnTo>
                  <a:pt x="29" y="22"/>
                </a:lnTo>
                <a:lnTo>
                  <a:pt x="33" y="18"/>
                </a:lnTo>
                <a:lnTo>
                  <a:pt x="33" y="0"/>
                </a:lnTo>
                <a:lnTo>
                  <a:pt x="25" y="0"/>
                </a:lnTo>
                <a:lnTo>
                  <a:pt x="16" y="0"/>
                </a:lnTo>
                <a:lnTo>
                  <a:pt x="6" y="0"/>
                </a:lnTo>
                <a:lnTo>
                  <a:pt x="0" y="0"/>
                </a:lnTo>
                <a:lnTo>
                  <a:pt x="26" y="25"/>
                </a:lnTo>
              </a:path>
            </a:pathLst>
          </a:custGeom>
          <a:solidFill>
            <a:srgbClr val="C0C0C0"/>
          </a:solidFill>
          <a:ln w="9525" cmpd="sng">
            <a:solidFill>
              <a:srgbClr val="FFFFFF"/>
            </a:solidFill>
            <a:prstDash val="solid"/>
            <a:round/>
            <a:headEnd/>
            <a:tailEnd/>
          </a:ln>
        </p:spPr>
        <p:txBody>
          <a:bodyPr/>
          <a:lstStyle/>
          <a:p>
            <a:endParaRPr lang="en-US"/>
          </a:p>
        </p:txBody>
      </p:sp>
      <p:sp>
        <p:nvSpPr>
          <p:cNvPr id="81" name="Freeform 80"/>
          <p:cNvSpPr>
            <a:spLocks/>
          </p:cNvSpPr>
          <p:nvPr>
            <p:custDataLst>
              <p:tags r:id="rId59"/>
            </p:custDataLst>
          </p:nvPr>
        </p:nvSpPr>
        <p:spPr bwMode="auto">
          <a:xfrm>
            <a:off x="7044169" y="4448912"/>
            <a:ext cx="1528" cy="55563"/>
          </a:xfrm>
          <a:custGeom>
            <a:avLst/>
            <a:gdLst>
              <a:gd name="T0" fmla="*/ 0 w 7"/>
              <a:gd name="T1" fmla="*/ 7 w 7"/>
              <a:gd name="T2" fmla="*/ 0 w 7"/>
            </a:gdLst>
            <a:ahLst/>
            <a:cxnLst>
              <a:cxn ang="0">
                <a:pos x="T0" y="0"/>
              </a:cxn>
              <a:cxn ang="0">
                <a:pos x="T1" y="0"/>
              </a:cxn>
              <a:cxn ang="0">
                <a:pos x="T2" y="0"/>
              </a:cxn>
            </a:cxnLst>
            <a:rect l="0" t="0" r="r" b="b"/>
            <a:pathLst>
              <a:path w="7">
                <a:moveTo>
                  <a:pt x="0" y="0"/>
                </a:moveTo>
                <a:lnTo>
                  <a:pt x="7"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2" name="Freeform 81"/>
          <p:cNvSpPr>
            <a:spLocks/>
          </p:cNvSpPr>
          <p:nvPr>
            <p:custDataLst>
              <p:tags r:id="rId60"/>
            </p:custDataLst>
          </p:nvPr>
        </p:nvSpPr>
        <p:spPr bwMode="auto">
          <a:xfrm>
            <a:off x="7100699" y="4393349"/>
            <a:ext cx="6111" cy="57150"/>
          </a:xfrm>
          <a:custGeom>
            <a:avLst/>
            <a:gdLst>
              <a:gd name="T0" fmla="*/ 16 w 16"/>
              <a:gd name="T1" fmla="*/ 0 h 25"/>
              <a:gd name="T2" fmla="*/ 16 w 16"/>
              <a:gd name="T3" fmla="*/ 6 h 25"/>
              <a:gd name="T4" fmla="*/ 14 w 16"/>
              <a:gd name="T5" fmla="*/ 13 h 25"/>
              <a:gd name="T6" fmla="*/ 13 w 16"/>
              <a:gd name="T7" fmla="*/ 16 h 25"/>
              <a:gd name="T8" fmla="*/ 11 w 16"/>
              <a:gd name="T9" fmla="*/ 20 h 25"/>
              <a:gd name="T10" fmla="*/ 7 w 16"/>
              <a:gd name="T11" fmla="*/ 23 h 25"/>
              <a:gd name="T12" fmla="*/ 3 w 16"/>
              <a:gd name="T13" fmla="*/ 25 h 25"/>
              <a:gd name="T14" fmla="*/ 1 w 16"/>
              <a:gd name="T15" fmla="*/ 24 h 25"/>
              <a:gd name="T16" fmla="*/ 0 w 16"/>
              <a:gd name="T17" fmla="*/ 21 h 25"/>
              <a:gd name="T18" fmla="*/ 1 w 16"/>
              <a:gd name="T19" fmla="*/ 18 h 25"/>
              <a:gd name="T20" fmla="*/ 2 w 16"/>
              <a:gd name="T21" fmla="*/ 13 h 25"/>
              <a:gd name="T22" fmla="*/ 4 w 16"/>
              <a:gd name="T23" fmla="*/ 9 h 25"/>
              <a:gd name="T24" fmla="*/ 7 w 16"/>
              <a:gd name="T25" fmla="*/ 4 h 25"/>
              <a:gd name="T26" fmla="*/ 11 w 16"/>
              <a:gd name="T27" fmla="*/ 1 h 25"/>
              <a:gd name="T28" fmla="*/ 16 w 16"/>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solidFill>
            <a:srgbClr val="C0C0C0"/>
          </a:solidFill>
          <a:ln w="9525" cmpd="sng">
            <a:solidFill>
              <a:srgbClr val="FFFFFF"/>
            </a:solidFill>
            <a:prstDash val="solid"/>
            <a:round/>
            <a:headEnd/>
            <a:tailEnd/>
          </a:ln>
        </p:spPr>
        <p:txBody>
          <a:bodyPr/>
          <a:lstStyle/>
          <a:p>
            <a:endParaRPr lang="en-US"/>
          </a:p>
        </p:txBody>
      </p:sp>
      <p:sp>
        <p:nvSpPr>
          <p:cNvPr id="83" name="Freeform 82"/>
          <p:cNvSpPr>
            <a:spLocks/>
          </p:cNvSpPr>
          <p:nvPr>
            <p:custDataLst>
              <p:tags r:id="rId61"/>
            </p:custDataLst>
          </p:nvPr>
        </p:nvSpPr>
        <p:spPr bwMode="auto">
          <a:xfrm>
            <a:off x="7209174" y="4282224"/>
            <a:ext cx="4584" cy="57150"/>
          </a:xfrm>
          <a:custGeom>
            <a:avLst/>
            <a:gdLst>
              <a:gd name="T0" fmla="*/ 0 w 14"/>
              <a:gd name="T1" fmla="*/ 0 h 18"/>
              <a:gd name="T2" fmla="*/ 3 w 14"/>
              <a:gd name="T3" fmla="*/ 1 h 18"/>
              <a:gd name="T4" fmla="*/ 5 w 14"/>
              <a:gd name="T5" fmla="*/ 2 h 18"/>
              <a:gd name="T6" fmla="*/ 7 w 14"/>
              <a:gd name="T7" fmla="*/ 4 h 18"/>
              <a:gd name="T8" fmla="*/ 9 w 14"/>
              <a:gd name="T9" fmla="*/ 7 h 18"/>
              <a:gd name="T10" fmla="*/ 13 w 14"/>
              <a:gd name="T11" fmla="*/ 13 h 18"/>
              <a:gd name="T12" fmla="*/ 14 w 14"/>
              <a:gd name="T13" fmla="*/ 18 h 18"/>
              <a:gd name="T14" fmla="*/ 0 w 14"/>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8">
                <a:moveTo>
                  <a:pt x="0" y="0"/>
                </a:moveTo>
                <a:lnTo>
                  <a:pt x="3" y="1"/>
                </a:lnTo>
                <a:lnTo>
                  <a:pt x="5" y="2"/>
                </a:lnTo>
                <a:lnTo>
                  <a:pt x="7" y="4"/>
                </a:lnTo>
                <a:lnTo>
                  <a:pt x="9" y="7"/>
                </a:lnTo>
                <a:lnTo>
                  <a:pt x="13" y="13"/>
                </a:lnTo>
                <a:lnTo>
                  <a:pt x="14" y="18"/>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4" name="Freeform 83"/>
          <p:cNvSpPr>
            <a:spLocks/>
          </p:cNvSpPr>
          <p:nvPr>
            <p:custDataLst>
              <p:tags r:id="rId62"/>
            </p:custDataLst>
          </p:nvPr>
        </p:nvSpPr>
        <p:spPr bwMode="auto">
          <a:xfrm>
            <a:off x="7355843" y="4980725"/>
            <a:ext cx="25973" cy="58737"/>
          </a:xfrm>
          <a:custGeom>
            <a:avLst/>
            <a:gdLst>
              <a:gd name="T0" fmla="*/ 0 w 67"/>
              <a:gd name="T1" fmla="*/ 0 h 74"/>
              <a:gd name="T2" fmla="*/ 1 w 67"/>
              <a:gd name="T3" fmla="*/ 17 h 74"/>
              <a:gd name="T4" fmla="*/ 3 w 67"/>
              <a:gd name="T5" fmla="*/ 30 h 74"/>
              <a:gd name="T6" fmla="*/ 7 w 67"/>
              <a:gd name="T7" fmla="*/ 41 h 74"/>
              <a:gd name="T8" fmla="*/ 12 w 67"/>
              <a:gd name="T9" fmla="*/ 50 h 74"/>
              <a:gd name="T10" fmla="*/ 17 w 67"/>
              <a:gd name="T11" fmla="*/ 58 h 74"/>
              <a:gd name="T12" fmla="*/ 23 w 67"/>
              <a:gd name="T13" fmla="*/ 64 h 74"/>
              <a:gd name="T14" fmla="*/ 28 w 67"/>
              <a:gd name="T15" fmla="*/ 69 h 74"/>
              <a:gd name="T16" fmla="*/ 33 w 67"/>
              <a:gd name="T17" fmla="*/ 74 h 74"/>
              <a:gd name="T18" fmla="*/ 44 w 67"/>
              <a:gd name="T19" fmla="*/ 65 h 74"/>
              <a:gd name="T20" fmla="*/ 55 w 67"/>
              <a:gd name="T21" fmla="*/ 55 h 74"/>
              <a:gd name="T22" fmla="*/ 59 w 67"/>
              <a:gd name="T23" fmla="*/ 49 h 74"/>
              <a:gd name="T24" fmla="*/ 63 w 67"/>
              <a:gd name="T25" fmla="*/ 43 h 74"/>
              <a:gd name="T26" fmla="*/ 66 w 67"/>
              <a:gd name="T27" fmla="*/ 37 h 74"/>
              <a:gd name="T28" fmla="*/ 67 w 67"/>
              <a:gd name="T29" fmla="*/ 30 h 74"/>
              <a:gd name="T30" fmla="*/ 67 w 67"/>
              <a:gd name="T31" fmla="*/ 25 h 74"/>
              <a:gd name="T32" fmla="*/ 67 w 67"/>
              <a:gd name="T33" fmla="*/ 18 h 74"/>
              <a:gd name="T34" fmla="*/ 67 w 67"/>
              <a:gd name="T35" fmla="*/ 9 h 74"/>
              <a:gd name="T36" fmla="*/ 67 w 67"/>
              <a:gd name="T37" fmla="*/ 0 h 74"/>
              <a:gd name="T38" fmla="*/ 48 w 67"/>
              <a:gd name="T39" fmla="*/ 0 h 74"/>
              <a:gd name="T40" fmla="*/ 33 w 67"/>
              <a:gd name="T41" fmla="*/ 0 h 74"/>
              <a:gd name="T42" fmla="*/ 17 w 67"/>
              <a:gd name="T43" fmla="*/ 0 h 74"/>
              <a:gd name="T44" fmla="*/ 0 w 67"/>
              <a:gd name="T4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5" name="Freeform 84"/>
          <p:cNvSpPr>
            <a:spLocks/>
          </p:cNvSpPr>
          <p:nvPr>
            <p:custDataLst>
              <p:tags r:id="rId63"/>
            </p:custDataLst>
          </p:nvPr>
        </p:nvSpPr>
        <p:spPr bwMode="auto">
          <a:xfrm>
            <a:off x="7416955" y="4995011"/>
            <a:ext cx="12222" cy="57150"/>
          </a:xfrm>
          <a:custGeom>
            <a:avLst/>
            <a:gdLst>
              <a:gd name="T0" fmla="*/ 0 w 34"/>
              <a:gd name="T1" fmla="*/ 0 h 38"/>
              <a:gd name="T2" fmla="*/ 2 w 34"/>
              <a:gd name="T3" fmla="*/ 3 h 38"/>
              <a:gd name="T4" fmla="*/ 4 w 34"/>
              <a:gd name="T5" fmla="*/ 7 h 38"/>
              <a:gd name="T6" fmla="*/ 5 w 34"/>
              <a:gd name="T7" fmla="*/ 11 h 38"/>
              <a:gd name="T8" fmla="*/ 6 w 34"/>
              <a:gd name="T9" fmla="*/ 16 h 38"/>
              <a:gd name="T10" fmla="*/ 10 w 34"/>
              <a:gd name="T11" fmla="*/ 28 h 38"/>
              <a:gd name="T12" fmla="*/ 13 w 34"/>
              <a:gd name="T13" fmla="*/ 38 h 38"/>
              <a:gd name="T14" fmla="*/ 16 w 34"/>
              <a:gd name="T15" fmla="*/ 37 h 38"/>
              <a:gd name="T16" fmla="*/ 20 w 34"/>
              <a:gd name="T17" fmla="*/ 36 h 38"/>
              <a:gd name="T18" fmla="*/ 23 w 34"/>
              <a:gd name="T19" fmla="*/ 34 h 38"/>
              <a:gd name="T20" fmla="*/ 26 w 34"/>
              <a:gd name="T21" fmla="*/ 31 h 38"/>
              <a:gd name="T22" fmla="*/ 28 w 34"/>
              <a:gd name="T23" fmla="*/ 28 h 38"/>
              <a:gd name="T24" fmla="*/ 32 w 34"/>
              <a:gd name="T25" fmla="*/ 24 h 38"/>
              <a:gd name="T26" fmla="*/ 33 w 34"/>
              <a:gd name="T27" fmla="*/ 21 h 38"/>
              <a:gd name="T28" fmla="*/ 34 w 34"/>
              <a:gd name="T29" fmla="*/ 19 h 38"/>
              <a:gd name="T30" fmla="*/ 31 w 34"/>
              <a:gd name="T31" fmla="*/ 18 h 38"/>
              <a:gd name="T32" fmla="*/ 28 w 34"/>
              <a:gd name="T33" fmla="*/ 17 h 38"/>
              <a:gd name="T34" fmla="*/ 26 w 34"/>
              <a:gd name="T35" fmla="*/ 14 h 38"/>
              <a:gd name="T36" fmla="*/ 24 w 34"/>
              <a:gd name="T37" fmla="*/ 12 h 38"/>
              <a:gd name="T38" fmla="*/ 19 w 34"/>
              <a:gd name="T39" fmla="*/ 6 h 38"/>
              <a:gd name="T40" fmla="*/ 13 w 34"/>
              <a:gd name="T41" fmla="*/ 0 h 38"/>
              <a:gd name="T42" fmla="*/ 6 w 34"/>
              <a:gd name="T43" fmla="*/ 0 h 38"/>
              <a:gd name="T44" fmla="*/ 0 w 34"/>
              <a:gd name="T4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6" name="Freeform 85"/>
          <p:cNvSpPr>
            <a:spLocks/>
          </p:cNvSpPr>
          <p:nvPr>
            <p:custDataLst>
              <p:tags r:id="rId64"/>
            </p:custDataLst>
          </p:nvPr>
        </p:nvSpPr>
        <p:spPr bwMode="auto">
          <a:xfrm>
            <a:off x="7279452" y="4771174"/>
            <a:ext cx="24445" cy="55562"/>
          </a:xfrm>
          <a:custGeom>
            <a:avLst/>
            <a:gdLst>
              <a:gd name="T0" fmla="*/ 53 w 53"/>
              <a:gd name="T1" fmla="*/ 23 h 23"/>
              <a:gd name="T2" fmla="*/ 53 w 53"/>
              <a:gd name="T3" fmla="*/ 4 h 23"/>
              <a:gd name="T4" fmla="*/ 49 w 53"/>
              <a:gd name="T5" fmla="*/ 2 h 23"/>
              <a:gd name="T6" fmla="*/ 45 w 53"/>
              <a:gd name="T7" fmla="*/ 1 h 23"/>
              <a:gd name="T8" fmla="*/ 42 w 53"/>
              <a:gd name="T9" fmla="*/ 0 h 23"/>
              <a:gd name="T10" fmla="*/ 38 w 53"/>
              <a:gd name="T11" fmla="*/ 0 h 23"/>
              <a:gd name="T12" fmla="*/ 31 w 53"/>
              <a:gd name="T13" fmla="*/ 1 h 23"/>
              <a:gd name="T14" fmla="*/ 24 w 53"/>
              <a:gd name="T15" fmla="*/ 4 h 23"/>
              <a:gd name="T16" fmla="*/ 11 w 53"/>
              <a:gd name="T17" fmla="*/ 13 h 23"/>
              <a:gd name="T18" fmla="*/ 0 w 53"/>
              <a:gd name="T19" fmla="*/ 23 h 23"/>
              <a:gd name="T20" fmla="*/ 53 w 53"/>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solidFill>
            <a:srgbClr val="C0C0C0"/>
          </a:solidFill>
          <a:ln w="9525" cmpd="sng">
            <a:solidFill>
              <a:srgbClr val="FFFFFF"/>
            </a:solidFill>
            <a:prstDash val="solid"/>
            <a:round/>
            <a:headEnd/>
            <a:tailEnd/>
          </a:ln>
        </p:spPr>
        <p:txBody>
          <a:bodyPr/>
          <a:lstStyle/>
          <a:p>
            <a:endParaRPr lang="en-US"/>
          </a:p>
        </p:txBody>
      </p:sp>
      <p:sp>
        <p:nvSpPr>
          <p:cNvPr id="87" name="Freeform 86"/>
          <p:cNvSpPr>
            <a:spLocks/>
          </p:cNvSpPr>
          <p:nvPr>
            <p:custDataLst>
              <p:tags r:id="rId65"/>
            </p:custDataLst>
          </p:nvPr>
        </p:nvSpPr>
        <p:spPr bwMode="auto">
          <a:xfrm>
            <a:off x="7224452" y="4745774"/>
            <a:ext cx="10695" cy="57150"/>
          </a:xfrm>
          <a:custGeom>
            <a:avLst/>
            <a:gdLst>
              <a:gd name="T0" fmla="*/ 0 w 26"/>
              <a:gd name="T1" fmla="*/ 0 h 12"/>
              <a:gd name="T2" fmla="*/ 4 w 26"/>
              <a:gd name="T3" fmla="*/ 4 h 12"/>
              <a:gd name="T4" fmla="*/ 11 w 26"/>
              <a:gd name="T5" fmla="*/ 8 h 12"/>
              <a:gd name="T6" fmla="*/ 14 w 26"/>
              <a:gd name="T7" fmla="*/ 9 h 12"/>
              <a:gd name="T8" fmla="*/ 18 w 26"/>
              <a:gd name="T9" fmla="*/ 11 h 12"/>
              <a:gd name="T10" fmla="*/ 22 w 26"/>
              <a:gd name="T11" fmla="*/ 11 h 12"/>
              <a:gd name="T12" fmla="*/ 26 w 26"/>
              <a:gd name="T13" fmla="*/ 12 h 12"/>
              <a:gd name="T14" fmla="*/ 21 w 26"/>
              <a:gd name="T15" fmla="*/ 7 h 12"/>
              <a:gd name="T16" fmla="*/ 13 w 26"/>
              <a:gd name="T17" fmla="*/ 3 h 12"/>
              <a:gd name="T18" fmla="*/ 5 w 26"/>
              <a:gd name="T19" fmla="*/ 1 h 12"/>
              <a:gd name="T20" fmla="*/ 0 w 26"/>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88" name="Freeform 87"/>
          <p:cNvSpPr>
            <a:spLocks/>
          </p:cNvSpPr>
          <p:nvPr>
            <p:custDataLst>
              <p:tags r:id="rId66"/>
            </p:custDataLst>
          </p:nvPr>
        </p:nvSpPr>
        <p:spPr bwMode="auto">
          <a:xfrm>
            <a:off x="7416955" y="5077561"/>
            <a:ext cx="30556" cy="57150"/>
          </a:xfrm>
          <a:custGeom>
            <a:avLst/>
            <a:gdLst>
              <a:gd name="T0" fmla="*/ 0 w 73"/>
              <a:gd name="T1" fmla="*/ 20 w 73"/>
              <a:gd name="T2" fmla="*/ 37 w 73"/>
              <a:gd name="T3" fmla="*/ 55 w 73"/>
              <a:gd name="T4" fmla="*/ 73 w 73"/>
            </a:gdLst>
            <a:ahLst/>
            <a:cxnLst>
              <a:cxn ang="0">
                <a:pos x="T0" y="0"/>
              </a:cxn>
              <a:cxn ang="0">
                <a:pos x="T1" y="0"/>
              </a:cxn>
              <a:cxn ang="0">
                <a:pos x="T2" y="0"/>
              </a:cxn>
              <a:cxn ang="0">
                <a:pos x="T3" y="0"/>
              </a:cxn>
              <a:cxn ang="0">
                <a:pos x="T4" y="0"/>
              </a:cxn>
            </a:cxnLst>
            <a:rect l="0" t="0" r="r" b="b"/>
            <a:pathLst>
              <a:path w="73">
                <a:moveTo>
                  <a:pt x="0" y="0"/>
                </a:moveTo>
                <a:lnTo>
                  <a:pt x="20" y="0"/>
                </a:lnTo>
                <a:lnTo>
                  <a:pt x="37" y="0"/>
                </a:lnTo>
                <a:lnTo>
                  <a:pt x="55" y="0"/>
                </a:lnTo>
                <a:lnTo>
                  <a:pt x="73" y="0"/>
                </a:lnTo>
              </a:path>
            </a:pathLst>
          </a:custGeom>
          <a:solidFill>
            <a:srgbClr val="C0C0C0"/>
          </a:solidFill>
          <a:ln w="9525" cmpd="sng">
            <a:solidFill>
              <a:srgbClr val="FFFFFF"/>
            </a:solidFill>
            <a:prstDash val="solid"/>
            <a:round/>
            <a:headEnd/>
            <a:tailEnd/>
          </a:ln>
        </p:spPr>
        <p:txBody>
          <a:bodyPr/>
          <a:lstStyle/>
          <a:p>
            <a:endParaRPr lang="en-US"/>
          </a:p>
        </p:txBody>
      </p:sp>
      <p:sp>
        <p:nvSpPr>
          <p:cNvPr id="89" name="Freeform 88"/>
          <p:cNvSpPr>
            <a:spLocks/>
          </p:cNvSpPr>
          <p:nvPr>
            <p:custDataLst>
              <p:tags r:id="rId67"/>
            </p:custDataLst>
          </p:nvPr>
        </p:nvSpPr>
        <p:spPr bwMode="auto">
          <a:xfrm>
            <a:off x="7374178" y="5066449"/>
            <a:ext cx="21389" cy="57150"/>
          </a:xfrm>
          <a:custGeom>
            <a:avLst/>
            <a:gdLst>
              <a:gd name="T0" fmla="*/ 0 w 53"/>
              <a:gd name="T1" fmla="*/ 0 h 3"/>
              <a:gd name="T2" fmla="*/ 14 w 53"/>
              <a:gd name="T3" fmla="*/ 0 h 3"/>
              <a:gd name="T4" fmla="*/ 27 w 53"/>
              <a:gd name="T5" fmla="*/ 3 h 3"/>
              <a:gd name="T6" fmla="*/ 32 w 53"/>
              <a:gd name="T7" fmla="*/ 3 h 3"/>
              <a:gd name="T8" fmla="*/ 39 w 53"/>
              <a:gd name="T9" fmla="*/ 3 h 3"/>
              <a:gd name="T10" fmla="*/ 45 w 53"/>
              <a:gd name="T11" fmla="*/ 1 h 3"/>
              <a:gd name="T12" fmla="*/ 53 w 5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3" h="3">
                <a:moveTo>
                  <a:pt x="0" y="0"/>
                </a:moveTo>
                <a:lnTo>
                  <a:pt x="14" y="0"/>
                </a:lnTo>
                <a:lnTo>
                  <a:pt x="27" y="3"/>
                </a:lnTo>
                <a:lnTo>
                  <a:pt x="32" y="3"/>
                </a:lnTo>
                <a:lnTo>
                  <a:pt x="39" y="3"/>
                </a:lnTo>
                <a:lnTo>
                  <a:pt x="45" y="1"/>
                </a:lnTo>
                <a:lnTo>
                  <a:pt x="53" y="0"/>
                </a:lnTo>
              </a:path>
            </a:pathLst>
          </a:custGeom>
          <a:solidFill>
            <a:srgbClr val="C0C0C0"/>
          </a:solidFill>
          <a:ln w="9525" cmpd="sng">
            <a:solidFill>
              <a:srgbClr val="FFFFFF"/>
            </a:solidFill>
            <a:prstDash val="solid"/>
            <a:round/>
            <a:headEnd/>
            <a:tailEnd/>
          </a:ln>
        </p:spPr>
        <p:txBody>
          <a:bodyPr/>
          <a:lstStyle/>
          <a:p>
            <a:endParaRPr lang="en-US"/>
          </a:p>
        </p:txBody>
      </p:sp>
      <p:sp>
        <p:nvSpPr>
          <p:cNvPr id="90" name="Line 89"/>
          <p:cNvSpPr>
            <a:spLocks noChangeShapeType="1"/>
          </p:cNvSpPr>
          <p:nvPr>
            <p:custDataLst>
              <p:tags r:id="rId68"/>
            </p:custDataLst>
          </p:nvPr>
        </p:nvSpPr>
        <p:spPr bwMode="auto">
          <a:xfrm>
            <a:off x="7406262" y="5052161"/>
            <a:ext cx="19861" cy="635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Freeform 90"/>
          <p:cNvSpPr>
            <a:spLocks/>
          </p:cNvSpPr>
          <p:nvPr>
            <p:custDataLst>
              <p:tags r:id="rId69"/>
            </p:custDataLst>
          </p:nvPr>
        </p:nvSpPr>
        <p:spPr bwMode="auto">
          <a:xfrm>
            <a:off x="7426122" y="5058511"/>
            <a:ext cx="1528" cy="57150"/>
          </a:xfrm>
          <a:custGeom>
            <a:avLst/>
            <a:gdLst>
              <a:gd name="T0" fmla="*/ 0 h 13"/>
              <a:gd name="T1" fmla="*/ 6 h 13"/>
              <a:gd name="T2" fmla="*/ 13 h 13"/>
            </a:gdLst>
            <a:ahLst/>
            <a:cxnLst>
              <a:cxn ang="0">
                <a:pos x="0" y="T0"/>
              </a:cxn>
              <a:cxn ang="0">
                <a:pos x="0" y="T1"/>
              </a:cxn>
              <a:cxn ang="0">
                <a:pos x="0" y="T2"/>
              </a:cxn>
            </a:cxnLst>
            <a:rect l="0" t="0" r="r" b="b"/>
            <a:pathLst>
              <a:path h="13">
                <a:moveTo>
                  <a:pt x="0" y="0"/>
                </a:moveTo>
                <a:lnTo>
                  <a:pt x="0" y="6"/>
                </a:lnTo>
                <a:lnTo>
                  <a:pt x="0" y="13"/>
                </a:lnTo>
              </a:path>
            </a:pathLst>
          </a:custGeom>
          <a:solidFill>
            <a:srgbClr val="C0C0C0"/>
          </a:solidFill>
          <a:ln w="9525" cmpd="sng">
            <a:solidFill>
              <a:srgbClr val="FFFFFF"/>
            </a:solidFill>
            <a:prstDash val="solid"/>
            <a:round/>
            <a:headEnd/>
            <a:tailEnd/>
          </a:ln>
        </p:spPr>
        <p:txBody>
          <a:bodyPr/>
          <a:lstStyle/>
          <a:p>
            <a:endParaRPr lang="en-US"/>
          </a:p>
        </p:txBody>
      </p:sp>
      <p:sp>
        <p:nvSpPr>
          <p:cNvPr id="92" name="Freeform 91"/>
          <p:cNvSpPr>
            <a:spLocks/>
          </p:cNvSpPr>
          <p:nvPr>
            <p:custDataLst>
              <p:tags r:id="rId70"/>
            </p:custDataLst>
          </p:nvPr>
        </p:nvSpPr>
        <p:spPr bwMode="auto">
          <a:xfrm>
            <a:off x="7381817" y="5052161"/>
            <a:ext cx="13750" cy="58738"/>
          </a:xfrm>
          <a:custGeom>
            <a:avLst/>
            <a:gdLst>
              <a:gd name="T0" fmla="*/ 0 w 26"/>
              <a:gd name="T1" fmla="*/ 15 w 26"/>
              <a:gd name="T2" fmla="*/ 26 w 26"/>
            </a:gdLst>
            <a:ahLst/>
            <a:cxnLst>
              <a:cxn ang="0">
                <a:pos x="T0" y="0"/>
              </a:cxn>
              <a:cxn ang="0">
                <a:pos x="T1" y="0"/>
              </a:cxn>
              <a:cxn ang="0">
                <a:pos x="T2" y="0"/>
              </a:cxn>
            </a:cxnLst>
            <a:rect l="0" t="0" r="r" b="b"/>
            <a:pathLst>
              <a:path w="26">
                <a:moveTo>
                  <a:pt x="0" y="0"/>
                </a:moveTo>
                <a:lnTo>
                  <a:pt x="15" y="0"/>
                </a:lnTo>
                <a:lnTo>
                  <a:pt x="26" y="0"/>
                </a:lnTo>
              </a:path>
            </a:pathLst>
          </a:custGeom>
          <a:solidFill>
            <a:srgbClr val="C0C0C0"/>
          </a:solidFill>
          <a:ln w="9525" cmpd="sng">
            <a:solidFill>
              <a:srgbClr val="FFFFFF"/>
            </a:solidFill>
            <a:prstDash val="solid"/>
            <a:round/>
            <a:headEnd/>
            <a:tailEnd/>
          </a:ln>
        </p:spPr>
        <p:txBody>
          <a:bodyPr/>
          <a:lstStyle/>
          <a:p>
            <a:endParaRPr lang="en-US"/>
          </a:p>
        </p:txBody>
      </p:sp>
      <p:sp>
        <p:nvSpPr>
          <p:cNvPr id="93" name="Freeform 92"/>
          <p:cNvSpPr>
            <a:spLocks/>
          </p:cNvSpPr>
          <p:nvPr>
            <p:custDataLst>
              <p:tags r:id="rId71"/>
            </p:custDataLst>
          </p:nvPr>
        </p:nvSpPr>
        <p:spPr bwMode="auto">
          <a:xfrm>
            <a:off x="7375705" y="5033112"/>
            <a:ext cx="6111" cy="60325"/>
          </a:xfrm>
          <a:custGeom>
            <a:avLst/>
            <a:gdLst>
              <a:gd name="T0" fmla="*/ 20 w 20"/>
              <a:gd name="T1" fmla="*/ 0 h 25"/>
              <a:gd name="T2" fmla="*/ 0 w 20"/>
              <a:gd name="T3" fmla="*/ 13 h 25"/>
              <a:gd name="T4" fmla="*/ 4 w 20"/>
              <a:gd name="T5" fmla="*/ 18 h 25"/>
              <a:gd name="T6" fmla="*/ 10 w 20"/>
              <a:gd name="T7" fmla="*/ 21 h 25"/>
              <a:gd name="T8" fmla="*/ 14 w 20"/>
              <a:gd name="T9" fmla="*/ 24 h 25"/>
              <a:gd name="T10" fmla="*/ 20 w 20"/>
              <a:gd name="T11" fmla="*/ 25 h 25"/>
              <a:gd name="T12" fmla="*/ 20 w 2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20" y="0"/>
                </a:moveTo>
                <a:lnTo>
                  <a:pt x="0" y="13"/>
                </a:lnTo>
                <a:lnTo>
                  <a:pt x="4" y="18"/>
                </a:lnTo>
                <a:lnTo>
                  <a:pt x="10" y="21"/>
                </a:lnTo>
                <a:lnTo>
                  <a:pt x="14" y="24"/>
                </a:lnTo>
                <a:lnTo>
                  <a:pt x="20" y="25"/>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94" name="Freeform 93"/>
          <p:cNvSpPr>
            <a:spLocks/>
          </p:cNvSpPr>
          <p:nvPr>
            <p:custDataLst>
              <p:tags r:id="rId72"/>
            </p:custDataLst>
          </p:nvPr>
        </p:nvSpPr>
        <p:spPr bwMode="auto">
          <a:xfrm>
            <a:off x="7453623" y="4760061"/>
            <a:ext cx="1528" cy="57150"/>
          </a:xfrm>
          <a:custGeom>
            <a:avLst/>
            <a:gdLst>
              <a:gd name="T0" fmla="*/ 0 w 6"/>
              <a:gd name="T1" fmla="*/ 24 h 24"/>
              <a:gd name="T2" fmla="*/ 0 w 6"/>
              <a:gd name="T3" fmla="*/ 0 h 24"/>
              <a:gd name="T4" fmla="*/ 6 w 6"/>
              <a:gd name="T5" fmla="*/ 12 h 24"/>
              <a:gd name="T6" fmla="*/ 0 w 6"/>
              <a:gd name="T7" fmla="*/ 24 h 24"/>
            </a:gdLst>
            <a:ahLst/>
            <a:cxnLst>
              <a:cxn ang="0">
                <a:pos x="T0" y="T1"/>
              </a:cxn>
              <a:cxn ang="0">
                <a:pos x="T2" y="T3"/>
              </a:cxn>
              <a:cxn ang="0">
                <a:pos x="T4" y="T5"/>
              </a:cxn>
              <a:cxn ang="0">
                <a:pos x="T6" y="T7"/>
              </a:cxn>
            </a:cxnLst>
            <a:rect l="0" t="0" r="r" b="b"/>
            <a:pathLst>
              <a:path w="6" h="24">
                <a:moveTo>
                  <a:pt x="0" y="24"/>
                </a:moveTo>
                <a:lnTo>
                  <a:pt x="0" y="0"/>
                </a:lnTo>
                <a:lnTo>
                  <a:pt x="6" y="12"/>
                </a:lnTo>
                <a:lnTo>
                  <a:pt x="0" y="24"/>
                </a:lnTo>
              </a:path>
            </a:pathLst>
          </a:custGeom>
          <a:solidFill>
            <a:srgbClr val="C0C0C0"/>
          </a:solidFill>
          <a:ln w="9525" cmpd="sng">
            <a:solidFill>
              <a:srgbClr val="FFFFFF"/>
            </a:solidFill>
            <a:prstDash val="solid"/>
            <a:round/>
            <a:headEnd/>
            <a:tailEnd/>
          </a:ln>
        </p:spPr>
        <p:txBody>
          <a:bodyPr/>
          <a:lstStyle/>
          <a:p>
            <a:endParaRPr lang="en-US"/>
          </a:p>
        </p:txBody>
      </p:sp>
      <p:grpSp>
        <p:nvGrpSpPr>
          <p:cNvPr id="95" name="Group 94"/>
          <p:cNvGrpSpPr>
            <a:grpSpLocks/>
          </p:cNvGrpSpPr>
          <p:nvPr>
            <p:custDataLst>
              <p:tags r:id="rId73"/>
            </p:custDataLst>
          </p:nvPr>
        </p:nvGrpSpPr>
        <p:grpSpPr bwMode="auto">
          <a:xfrm>
            <a:off x="7332926" y="4431449"/>
            <a:ext cx="157364" cy="114300"/>
            <a:chOff x="5379" y="2466"/>
            <a:chExt cx="122" cy="71"/>
          </a:xfrm>
        </p:grpSpPr>
        <p:sp>
          <p:nvSpPr>
            <p:cNvPr id="96" name="Freeform 95"/>
            <p:cNvSpPr>
              <a:spLocks/>
            </p:cNvSpPr>
            <p:nvPr/>
          </p:nvSpPr>
          <p:spPr bwMode="auto">
            <a:xfrm>
              <a:off x="5428" y="2492"/>
              <a:ext cx="6" cy="9"/>
            </a:xfrm>
            <a:custGeom>
              <a:avLst/>
              <a:gdLst>
                <a:gd name="T0" fmla="*/ 19 w 19"/>
                <a:gd name="T1" fmla="*/ 25 h 25"/>
                <a:gd name="T2" fmla="*/ 18 w 19"/>
                <a:gd name="T3" fmla="*/ 20 h 25"/>
                <a:gd name="T4" fmla="*/ 17 w 19"/>
                <a:gd name="T5" fmla="*/ 12 h 25"/>
                <a:gd name="T6" fmla="*/ 16 w 19"/>
                <a:gd name="T7" fmla="*/ 9 h 25"/>
                <a:gd name="T8" fmla="*/ 17 w 19"/>
                <a:gd name="T9" fmla="*/ 6 h 25"/>
                <a:gd name="T10" fmla="*/ 17 w 19"/>
                <a:gd name="T11" fmla="*/ 3 h 25"/>
                <a:gd name="T12" fmla="*/ 19 w 19"/>
                <a:gd name="T13" fmla="*/ 0 h 25"/>
                <a:gd name="T14" fmla="*/ 0 w 19"/>
                <a:gd name="T15" fmla="*/ 0 h 25"/>
                <a:gd name="T16" fmla="*/ 1 w 19"/>
                <a:gd name="T17" fmla="*/ 7 h 25"/>
                <a:gd name="T18" fmla="*/ 5 w 19"/>
                <a:gd name="T19" fmla="*/ 15 h 25"/>
                <a:gd name="T20" fmla="*/ 7 w 19"/>
                <a:gd name="T21" fmla="*/ 19 h 25"/>
                <a:gd name="T22" fmla="*/ 11 w 19"/>
                <a:gd name="T23" fmla="*/ 23 h 25"/>
                <a:gd name="T24" fmla="*/ 15 w 19"/>
                <a:gd name="T25" fmla="*/ 25 h 25"/>
                <a:gd name="T26" fmla="*/ 19 w 19"/>
                <a:gd name="T2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solidFill>
              <a:srgbClr val="C0C0C0"/>
            </a:solidFill>
            <a:ln w="9525" cmpd="sng">
              <a:solidFill>
                <a:srgbClr val="FFFFFF"/>
              </a:solidFill>
              <a:prstDash val="solid"/>
              <a:round/>
              <a:headEnd/>
              <a:tailEnd/>
            </a:ln>
          </p:spPr>
          <p:txBody>
            <a:bodyPr/>
            <a:lstStyle/>
            <a:p>
              <a:endParaRPr lang="en-US"/>
            </a:p>
          </p:txBody>
        </p:sp>
        <p:sp>
          <p:nvSpPr>
            <p:cNvPr id="97" name="Freeform 96"/>
            <p:cNvSpPr>
              <a:spLocks/>
            </p:cNvSpPr>
            <p:nvPr/>
          </p:nvSpPr>
          <p:spPr bwMode="auto">
            <a:xfrm>
              <a:off x="5379" y="2505"/>
              <a:ext cx="7" cy="6"/>
            </a:xfrm>
            <a:custGeom>
              <a:avLst/>
              <a:gdLst>
                <a:gd name="T0" fmla="*/ 26 w 26"/>
                <a:gd name="T1" fmla="*/ 18 h 18"/>
                <a:gd name="T2" fmla="*/ 7 w 26"/>
                <a:gd name="T3" fmla="*/ 18 h 18"/>
                <a:gd name="T4" fmla="*/ 3 w 26"/>
                <a:gd name="T5" fmla="*/ 9 h 18"/>
                <a:gd name="T6" fmla="*/ 0 w 26"/>
                <a:gd name="T7" fmla="*/ 0 h 18"/>
                <a:gd name="T8" fmla="*/ 6 w 26"/>
                <a:gd name="T9" fmla="*/ 2 h 18"/>
                <a:gd name="T10" fmla="*/ 13 w 26"/>
                <a:gd name="T11" fmla="*/ 6 h 18"/>
                <a:gd name="T12" fmla="*/ 20 w 26"/>
                <a:gd name="T13" fmla="*/ 12 h 18"/>
                <a:gd name="T14" fmla="*/ 26 w 2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8">
                  <a:moveTo>
                    <a:pt x="26" y="18"/>
                  </a:moveTo>
                  <a:lnTo>
                    <a:pt x="7" y="18"/>
                  </a:lnTo>
                  <a:lnTo>
                    <a:pt x="3" y="9"/>
                  </a:lnTo>
                  <a:lnTo>
                    <a:pt x="0" y="0"/>
                  </a:lnTo>
                  <a:lnTo>
                    <a:pt x="6" y="2"/>
                  </a:lnTo>
                  <a:lnTo>
                    <a:pt x="13" y="6"/>
                  </a:lnTo>
                  <a:lnTo>
                    <a:pt x="20" y="12"/>
                  </a:lnTo>
                  <a:lnTo>
                    <a:pt x="26" y="18"/>
                  </a:lnTo>
                </a:path>
              </a:pathLst>
            </a:custGeom>
            <a:solidFill>
              <a:srgbClr val="C0C0C0"/>
            </a:solidFill>
            <a:ln w="9525" cmpd="sng">
              <a:solidFill>
                <a:srgbClr val="FFFFFF"/>
              </a:solidFill>
              <a:prstDash val="solid"/>
              <a:round/>
              <a:headEnd/>
              <a:tailEnd/>
            </a:ln>
          </p:spPr>
          <p:txBody>
            <a:bodyPr/>
            <a:lstStyle/>
            <a:p>
              <a:endParaRPr lang="en-US"/>
            </a:p>
          </p:txBody>
        </p:sp>
        <p:sp>
          <p:nvSpPr>
            <p:cNvPr id="98" name="Freeform 97"/>
            <p:cNvSpPr>
              <a:spLocks/>
            </p:cNvSpPr>
            <p:nvPr/>
          </p:nvSpPr>
          <p:spPr bwMode="auto">
            <a:xfrm>
              <a:off x="5392" y="2466"/>
              <a:ext cx="5" cy="6"/>
            </a:xfrm>
            <a:custGeom>
              <a:avLst/>
              <a:gdLst>
                <a:gd name="T0" fmla="*/ 0 w 13"/>
                <a:gd name="T1" fmla="*/ 18 h 18"/>
                <a:gd name="T2" fmla="*/ 13 w 13"/>
                <a:gd name="T3" fmla="*/ 0 h 18"/>
                <a:gd name="T4" fmla="*/ 0 w 13"/>
                <a:gd name="T5" fmla="*/ 18 h 18"/>
              </a:gdLst>
              <a:ahLst/>
              <a:cxnLst>
                <a:cxn ang="0">
                  <a:pos x="T0" y="T1"/>
                </a:cxn>
                <a:cxn ang="0">
                  <a:pos x="T2" y="T3"/>
                </a:cxn>
                <a:cxn ang="0">
                  <a:pos x="T4" y="T5"/>
                </a:cxn>
              </a:cxnLst>
              <a:rect l="0" t="0" r="r" b="b"/>
              <a:pathLst>
                <a:path w="13" h="18">
                  <a:moveTo>
                    <a:pt x="0" y="18"/>
                  </a:moveTo>
                  <a:lnTo>
                    <a:pt x="13" y="0"/>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99" name="Freeform 98"/>
            <p:cNvSpPr>
              <a:spLocks/>
            </p:cNvSpPr>
            <p:nvPr/>
          </p:nvSpPr>
          <p:spPr bwMode="auto">
            <a:xfrm>
              <a:off x="5426" y="2468"/>
              <a:ext cx="8" cy="8"/>
            </a:xfrm>
            <a:custGeom>
              <a:avLst/>
              <a:gdLst>
                <a:gd name="T0" fmla="*/ 0 w 26"/>
                <a:gd name="T1" fmla="*/ 24 h 24"/>
                <a:gd name="T2" fmla="*/ 3 w 26"/>
                <a:gd name="T3" fmla="*/ 23 h 24"/>
                <a:gd name="T4" fmla="*/ 7 w 26"/>
                <a:gd name="T5" fmla="*/ 22 h 24"/>
                <a:gd name="T6" fmla="*/ 11 w 26"/>
                <a:gd name="T7" fmla="*/ 19 h 24"/>
                <a:gd name="T8" fmla="*/ 16 w 26"/>
                <a:gd name="T9" fmla="*/ 16 h 24"/>
                <a:gd name="T10" fmla="*/ 20 w 26"/>
                <a:gd name="T11" fmla="*/ 13 h 24"/>
                <a:gd name="T12" fmla="*/ 23 w 26"/>
                <a:gd name="T13" fmla="*/ 9 h 24"/>
                <a:gd name="T14" fmla="*/ 25 w 26"/>
                <a:gd name="T15" fmla="*/ 4 h 24"/>
                <a:gd name="T16" fmla="*/ 26 w 26"/>
                <a:gd name="T17" fmla="*/ 0 h 24"/>
                <a:gd name="T18" fmla="*/ 0 w 26"/>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solidFill>
              <a:srgbClr val="C0C0C0"/>
            </a:solidFill>
            <a:ln w="9525" cmpd="sng">
              <a:solidFill>
                <a:srgbClr val="FFFFFF"/>
              </a:solidFill>
              <a:prstDash val="solid"/>
              <a:round/>
              <a:headEnd/>
              <a:tailEnd/>
            </a:ln>
          </p:spPr>
          <p:txBody>
            <a:bodyPr/>
            <a:lstStyle/>
            <a:p>
              <a:endParaRPr lang="en-US"/>
            </a:p>
          </p:txBody>
        </p:sp>
        <p:sp>
          <p:nvSpPr>
            <p:cNvPr id="100" name="Freeform 99"/>
            <p:cNvSpPr>
              <a:spLocks/>
            </p:cNvSpPr>
            <p:nvPr/>
          </p:nvSpPr>
          <p:spPr bwMode="auto">
            <a:xfrm>
              <a:off x="5490" y="2490"/>
              <a:ext cx="11" cy="2"/>
            </a:xfrm>
            <a:custGeom>
              <a:avLst/>
              <a:gdLst>
                <a:gd name="T0" fmla="*/ 0 w 34"/>
                <a:gd name="T1" fmla="*/ 6 h 6"/>
                <a:gd name="T2" fmla="*/ 10 w 34"/>
                <a:gd name="T3" fmla="*/ 6 h 6"/>
                <a:gd name="T4" fmla="*/ 17 w 34"/>
                <a:gd name="T5" fmla="*/ 5 h 6"/>
                <a:gd name="T6" fmla="*/ 25 w 34"/>
                <a:gd name="T7" fmla="*/ 4 h 6"/>
                <a:gd name="T8" fmla="*/ 34 w 34"/>
                <a:gd name="T9" fmla="*/ 0 h 6"/>
              </a:gdLst>
              <a:ahLst/>
              <a:cxnLst>
                <a:cxn ang="0">
                  <a:pos x="T0" y="T1"/>
                </a:cxn>
                <a:cxn ang="0">
                  <a:pos x="T2" y="T3"/>
                </a:cxn>
                <a:cxn ang="0">
                  <a:pos x="T4" y="T5"/>
                </a:cxn>
                <a:cxn ang="0">
                  <a:pos x="T6" y="T7"/>
                </a:cxn>
                <a:cxn ang="0">
                  <a:pos x="T8" y="T9"/>
                </a:cxn>
              </a:cxnLst>
              <a:rect l="0" t="0" r="r" b="b"/>
              <a:pathLst>
                <a:path w="34" h="6">
                  <a:moveTo>
                    <a:pt x="0" y="6"/>
                  </a:moveTo>
                  <a:lnTo>
                    <a:pt x="10" y="6"/>
                  </a:lnTo>
                  <a:lnTo>
                    <a:pt x="17" y="5"/>
                  </a:lnTo>
                  <a:lnTo>
                    <a:pt x="25" y="4"/>
                  </a:lnTo>
                  <a:lnTo>
                    <a:pt x="34" y="0"/>
                  </a:lnTo>
                </a:path>
              </a:pathLst>
            </a:custGeom>
            <a:solidFill>
              <a:srgbClr val="C0C0C0"/>
            </a:solidFill>
            <a:ln w="9525" cmpd="sng">
              <a:solidFill>
                <a:srgbClr val="FFFFFF"/>
              </a:solidFill>
              <a:prstDash val="solid"/>
              <a:round/>
              <a:headEnd/>
              <a:tailEnd/>
            </a:ln>
          </p:spPr>
          <p:txBody>
            <a:bodyPr/>
            <a:lstStyle/>
            <a:p>
              <a:endParaRPr lang="en-US"/>
            </a:p>
          </p:txBody>
        </p:sp>
        <p:sp>
          <p:nvSpPr>
            <p:cNvPr id="101" name="Line 100"/>
            <p:cNvSpPr>
              <a:spLocks noChangeShapeType="1"/>
            </p:cNvSpPr>
            <p:nvPr/>
          </p:nvSpPr>
          <p:spPr bwMode="auto">
            <a:xfrm flipH="1">
              <a:off x="5495" y="2490"/>
              <a:ext cx="6"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Freeform 101"/>
            <p:cNvSpPr>
              <a:spLocks/>
            </p:cNvSpPr>
            <p:nvPr/>
          </p:nvSpPr>
          <p:spPr bwMode="auto">
            <a:xfrm>
              <a:off x="5464" y="2530"/>
              <a:ext cx="1" cy="7"/>
            </a:xfrm>
            <a:custGeom>
              <a:avLst/>
              <a:gdLst>
                <a:gd name="T0" fmla="*/ 19 h 19"/>
                <a:gd name="T1" fmla="*/ 9 h 19"/>
                <a:gd name="T2" fmla="*/ 0 h 19"/>
              </a:gdLst>
              <a:ahLst/>
              <a:cxnLst>
                <a:cxn ang="0">
                  <a:pos x="0" y="T0"/>
                </a:cxn>
                <a:cxn ang="0">
                  <a:pos x="0" y="T1"/>
                </a:cxn>
                <a:cxn ang="0">
                  <a:pos x="0" y="T2"/>
                </a:cxn>
              </a:cxnLst>
              <a:rect l="0" t="0" r="r" b="b"/>
              <a:pathLst>
                <a:path h="19">
                  <a:moveTo>
                    <a:pt x="0" y="19"/>
                  </a:moveTo>
                  <a:lnTo>
                    <a:pt x="0" y="9"/>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03" name="Line 102"/>
            <p:cNvSpPr>
              <a:spLocks noChangeShapeType="1"/>
            </p:cNvSpPr>
            <p:nvPr/>
          </p:nvSpPr>
          <p:spPr bwMode="auto">
            <a:xfrm>
              <a:off x="5464" y="2530"/>
              <a:ext cx="6"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Freeform 103"/>
            <p:cNvSpPr>
              <a:spLocks/>
            </p:cNvSpPr>
            <p:nvPr/>
          </p:nvSpPr>
          <p:spPr bwMode="auto">
            <a:xfrm>
              <a:off x="5466" y="2530"/>
              <a:ext cx="4" cy="2"/>
            </a:xfrm>
            <a:custGeom>
              <a:avLst/>
              <a:gdLst>
                <a:gd name="T0" fmla="*/ 14 w 14"/>
                <a:gd name="T1" fmla="*/ 0 h 6"/>
                <a:gd name="T2" fmla="*/ 7 w 14"/>
                <a:gd name="T3" fmla="*/ 3 h 6"/>
                <a:gd name="T4" fmla="*/ 0 w 14"/>
                <a:gd name="T5" fmla="*/ 6 h 6"/>
              </a:gdLst>
              <a:ahLst/>
              <a:cxnLst>
                <a:cxn ang="0">
                  <a:pos x="T0" y="T1"/>
                </a:cxn>
                <a:cxn ang="0">
                  <a:pos x="T2" y="T3"/>
                </a:cxn>
                <a:cxn ang="0">
                  <a:pos x="T4" y="T5"/>
                </a:cxn>
              </a:cxnLst>
              <a:rect l="0" t="0" r="r" b="b"/>
              <a:pathLst>
                <a:path w="14" h="6">
                  <a:moveTo>
                    <a:pt x="14" y="0"/>
                  </a:moveTo>
                  <a:lnTo>
                    <a:pt x="7" y="3"/>
                  </a:lnTo>
                  <a:lnTo>
                    <a:pt x="0" y="6"/>
                  </a:lnTo>
                </a:path>
              </a:pathLst>
            </a:custGeom>
            <a:solidFill>
              <a:srgbClr val="C0C0C0"/>
            </a:solidFill>
            <a:ln w="9525" cmpd="sng">
              <a:solidFill>
                <a:srgbClr val="FFFFFF"/>
              </a:solidFill>
              <a:prstDash val="solid"/>
              <a:round/>
              <a:headEnd/>
              <a:tailEnd/>
            </a:ln>
          </p:spPr>
          <p:txBody>
            <a:bodyPr/>
            <a:lstStyle/>
            <a:p>
              <a:endParaRPr lang="en-US"/>
            </a:p>
          </p:txBody>
        </p:sp>
      </p:grpSp>
      <p:sp>
        <p:nvSpPr>
          <p:cNvPr id="105" name="Freeform 104"/>
          <p:cNvSpPr>
            <a:spLocks/>
          </p:cNvSpPr>
          <p:nvPr>
            <p:custDataLst>
              <p:tags r:id="rId74"/>
            </p:custDataLst>
          </p:nvPr>
        </p:nvSpPr>
        <p:spPr bwMode="auto">
          <a:xfrm>
            <a:off x="5970118" y="4293336"/>
            <a:ext cx="6111" cy="57150"/>
          </a:xfrm>
          <a:custGeom>
            <a:avLst/>
            <a:gdLst>
              <a:gd name="T0" fmla="*/ 13 w 26"/>
              <a:gd name="T1" fmla="*/ 111 h 111"/>
              <a:gd name="T2" fmla="*/ 9 w 26"/>
              <a:gd name="T3" fmla="*/ 103 h 111"/>
              <a:gd name="T4" fmla="*/ 4 w 26"/>
              <a:gd name="T5" fmla="*/ 95 h 111"/>
              <a:gd name="T6" fmla="*/ 2 w 26"/>
              <a:gd name="T7" fmla="*/ 91 h 111"/>
              <a:gd name="T8" fmla="*/ 1 w 26"/>
              <a:gd name="T9" fmla="*/ 87 h 111"/>
              <a:gd name="T10" fmla="*/ 0 w 26"/>
              <a:gd name="T11" fmla="*/ 80 h 111"/>
              <a:gd name="T12" fmla="*/ 0 w 26"/>
              <a:gd name="T13" fmla="*/ 74 h 111"/>
              <a:gd name="T14" fmla="*/ 0 w 26"/>
              <a:gd name="T15" fmla="*/ 61 h 111"/>
              <a:gd name="T16" fmla="*/ 1 w 26"/>
              <a:gd name="T17" fmla="*/ 51 h 111"/>
              <a:gd name="T18" fmla="*/ 3 w 26"/>
              <a:gd name="T19" fmla="*/ 41 h 111"/>
              <a:gd name="T20" fmla="*/ 5 w 26"/>
              <a:gd name="T21" fmla="*/ 33 h 111"/>
              <a:gd name="T22" fmla="*/ 9 w 26"/>
              <a:gd name="T23" fmla="*/ 24 h 111"/>
              <a:gd name="T24" fmla="*/ 14 w 26"/>
              <a:gd name="T25" fmla="*/ 17 h 111"/>
              <a:gd name="T26" fmla="*/ 20 w 26"/>
              <a:gd name="T27" fmla="*/ 9 h 111"/>
              <a:gd name="T28" fmla="*/ 26 w 26"/>
              <a:gd name="T29" fmla="*/ 0 h 111"/>
              <a:gd name="T30" fmla="*/ 26 w 26"/>
              <a:gd name="T31" fmla="*/ 6 h 111"/>
              <a:gd name="T32" fmla="*/ 26 w 26"/>
              <a:gd name="T33" fmla="*/ 13 h 111"/>
              <a:gd name="T34" fmla="*/ 26 w 26"/>
              <a:gd name="T35" fmla="*/ 22 h 111"/>
              <a:gd name="T36" fmla="*/ 26 w 26"/>
              <a:gd name="T37" fmla="*/ 32 h 111"/>
              <a:gd name="T38" fmla="*/ 25 w 26"/>
              <a:gd name="T39" fmla="*/ 44 h 111"/>
              <a:gd name="T40" fmla="*/ 22 w 26"/>
              <a:gd name="T41" fmla="*/ 56 h 111"/>
              <a:gd name="T42" fmla="*/ 18 w 26"/>
              <a:gd name="T43" fmla="*/ 67 h 111"/>
              <a:gd name="T44" fmla="*/ 13 w 26"/>
              <a:gd name="T45" fmla="*/ 80 h 111"/>
              <a:gd name="T46" fmla="*/ 13 w 26"/>
              <a:gd name="T4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solidFill>
            <a:srgbClr val="C0C0C0"/>
          </a:solidFill>
          <a:ln w="9525" cmpd="sng">
            <a:solidFill>
              <a:srgbClr val="FFFFFF"/>
            </a:solidFill>
            <a:prstDash val="solid"/>
            <a:round/>
            <a:headEnd/>
            <a:tailEnd/>
          </a:ln>
        </p:spPr>
        <p:txBody>
          <a:bodyPr/>
          <a:lstStyle/>
          <a:p>
            <a:endParaRPr lang="en-US"/>
          </a:p>
        </p:txBody>
      </p:sp>
      <p:sp>
        <p:nvSpPr>
          <p:cNvPr id="106" name="Freeform 105"/>
          <p:cNvSpPr>
            <a:spLocks/>
          </p:cNvSpPr>
          <p:nvPr>
            <p:custDataLst>
              <p:tags r:id="rId75"/>
            </p:custDataLst>
          </p:nvPr>
        </p:nvSpPr>
        <p:spPr bwMode="auto">
          <a:xfrm>
            <a:off x="2986303" y="6433286"/>
            <a:ext cx="51946" cy="58738"/>
          </a:xfrm>
          <a:custGeom>
            <a:avLst/>
            <a:gdLst>
              <a:gd name="T0" fmla="*/ 0 w 126"/>
              <a:gd name="T1" fmla="*/ 19 h 62"/>
              <a:gd name="T2" fmla="*/ 11 w 126"/>
              <a:gd name="T3" fmla="*/ 20 h 62"/>
              <a:gd name="T4" fmla="*/ 21 w 126"/>
              <a:gd name="T5" fmla="*/ 21 h 62"/>
              <a:gd name="T6" fmla="*/ 29 w 126"/>
              <a:gd name="T7" fmla="*/ 23 h 62"/>
              <a:gd name="T8" fmla="*/ 36 w 126"/>
              <a:gd name="T9" fmla="*/ 26 h 62"/>
              <a:gd name="T10" fmla="*/ 50 w 126"/>
              <a:gd name="T11" fmla="*/ 33 h 62"/>
              <a:gd name="T12" fmla="*/ 61 w 126"/>
              <a:gd name="T13" fmla="*/ 40 h 62"/>
              <a:gd name="T14" fmla="*/ 70 w 126"/>
              <a:gd name="T15" fmla="*/ 48 h 62"/>
              <a:gd name="T16" fmla="*/ 79 w 126"/>
              <a:gd name="T17" fmla="*/ 55 h 62"/>
              <a:gd name="T18" fmla="*/ 84 w 126"/>
              <a:gd name="T19" fmla="*/ 58 h 62"/>
              <a:gd name="T20" fmla="*/ 89 w 126"/>
              <a:gd name="T21" fmla="*/ 60 h 62"/>
              <a:gd name="T22" fmla="*/ 95 w 126"/>
              <a:gd name="T23" fmla="*/ 61 h 62"/>
              <a:gd name="T24" fmla="*/ 100 w 126"/>
              <a:gd name="T25" fmla="*/ 62 h 62"/>
              <a:gd name="T26" fmla="*/ 105 w 126"/>
              <a:gd name="T27" fmla="*/ 61 h 62"/>
              <a:gd name="T28" fmla="*/ 109 w 126"/>
              <a:gd name="T29" fmla="*/ 60 h 62"/>
              <a:gd name="T30" fmla="*/ 113 w 126"/>
              <a:gd name="T31" fmla="*/ 58 h 62"/>
              <a:gd name="T32" fmla="*/ 117 w 126"/>
              <a:gd name="T33" fmla="*/ 56 h 62"/>
              <a:gd name="T34" fmla="*/ 122 w 126"/>
              <a:gd name="T35" fmla="*/ 51 h 62"/>
              <a:gd name="T36" fmla="*/ 126 w 126"/>
              <a:gd name="T37" fmla="*/ 49 h 62"/>
              <a:gd name="T38" fmla="*/ 110 w 126"/>
              <a:gd name="T39" fmla="*/ 33 h 62"/>
              <a:gd name="T40" fmla="*/ 96 w 126"/>
              <a:gd name="T41" fmla="*/ 21 h 62"/>
              <a:gd name="T42" fmla="*/ 89 w 126"/>
              <a:gd name="T43" fmla="*/ 15 h 62"/>
              <a:gd name="T44" fmla="*/ 81 w 126"/>
              <a:gd name="T45" fmla="*/ 9 h 62"/>
              <a:gd name="T46" fmla="*/ 72 w 126"/>
              <a:gd name="T47" fmla="*/ 5 h 62"/>
              <a:gd name="T48" fmla="*/ 61 w 126"/>
              <a:gd name="T49" fmla="*/ 0 h 62"/>
              <a:gd name="T50" fmla="*/ 0 w 126"/>
              <a:gd name="T51" fmla="*/ 0 h 62"/>
              <a:gd name="T52" fmla="*/ 0 w 126"/>
              <a:gd name="T53" fmla="*/ 9 h 62"/>
              <a:gd name="T54" fmla="*/ 0 w 126"/>
              <a:gd name="T55"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solidFill>
            <a:srgbClr val="C0C0C0"/>
          </a:solidFill>
          <a:ln w="9525" cmpd="sng">
            <a:solidFill>
              <a:srgbClr val="FFFFFF"/>
            </a:solidFill>
            <a:prstDash val="solid"/>
            <a:round/>
            <a:headEnd/>
            <a:tailEnd/>
          </a:ln>
        </p:spPr>
        <p:txBody>
          <a:bodyPr/>
          <a:lstStyle/>
          <a:p>
            <a:endParaRPr lang="en-US"/>
          </a:p>
        </p:txBody>
      </p:sp>
      <p:sp>
        <p:nvSpPr>
          <p:cNvPr id="107" name="Freeform 106"/>
          <p:cNvSpPr>
            <a:spLocks/>
          </p:cNvSpPr>
          <p:nvPr>
            <p:custDataLst>
              <p:tags r:id="rId76"/>
            </p:custDataLst>
          </p:nvPr>
        </p:nvSpPr>
        <p:spPr bwMode="auto">
          <a:xfrm>
            <a:off x="5201630" y="6271362"/>
            <a:ext cx="29029" cy="55563"/>
          </a:xfrm>
          <a:custGeom>
            <a:avLst/>
            <a:gdLst>
              <a:gd name="T0" fmla="*/ 0 w 66"/>
              <a:gd name="T1" fmla="*/ 0 h 44"/>
              <a:gd name="T2" fmla="*/ 13 w 66"/>
              <a:gd name="T3" fmla="*/ 1 h 44"/>
              <a:gd name="T4" fmla="*/ 23 w 66"/>
              <a:gd name="T5" fmla="*/ 2 h 44"/>
              <a:gd name="T6" fmla="*/ 32 w 66"/>
              <a:gd name="T7" fmla="*/ 4 h 44"/>
              <a:gd name="T8" fmla="*/ 38 w 66"/>
              <a:gd name="T9" fmla="*/ 7 h 44"/>
              <a:gd name="T10" fmla="*/ 44 w 66"/>
              <a:gd name="T11" fmla="*/ 9 h 44"/>
              <a:gd name="T12" fmla="*/ 50 w 66"/>
              <a:gd name="T13" fmla="*/ 11 h 44"/>
              <a:gd name="T14" fmla="*/ 57 w 66"/>
              <a:gd name="T15" fmla="*/ 12 h 44"/>
              <a:gd name="T16" fmla="*/ 66 w 66"/>
              <a:gd name="T17" fmla="*/ 13 h 44"/>
              <a:gd name="T18" fmla="*/ 65 w 66"/>
              <a:gd name="T19" fmla="*/ 17 h 44"/>
              <a:gd name="T20" fmla="*/ 62 w 66"/>
              <a:gd name="T21" fmla="*/ 21 h 44"/>
              <a:gd name="T22" fmla="*/ 60 w 66"/>
              <a:gd name="T23" fmla="*/ 25 h 44"/>
              <a:gd name="T24" fmla="*/ 57 w 66"/>
              <a:gd name="T25" fmla="*/ 28 h 44"/>
              <a:gd name="T26" fmla="*/ 49 w 66"/>
              <a:gd name="T27" fmla="*/ 34 h 44"/>
              <a:gd name="T28" fmla="*/ 40 w 66"/>
              <a:gd name="T29" fmla="*/ 39 h 44"/>
              <a:gd name="T30" fmla="*/ 31 w 66"/>
              <a:gd name="T31" fmla="*/ 42 h 44"/>
              <a:gd name="T32" fmla="*/ 21 w 66"/>
              <a:gd name="T33" fmla="*/ 44 h 44"/>
              <a:gd name="T34" fmla="*/ 10 w 66"/>
              <a:gd name="T35" fmla="*/ 44 h 44"/>
              <a:gd name="T36" fmla="*/ 0 w 66"/>
              <a:gd name="T37" fmla="*/ 43 h 44"/>
              <a:gd name="T38" fmla="*/ 0 w 66"/>
              <a:gd name="T39" fmla="*/ 31 h 44"/>
              <a:gd name="T40" fmla="*/ 0 w 66"/>
              <a:gd name="T41" fmla="*/ 22 h 44"/>
              <a:gd name="T42" fmla="*/ 0 w 66"/>
              <a:gd name="T43" fmla="*/ 12 h 44"/>
              <a:gd name="T44" fmla="*/ 0 w 66"/>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08" name="Freeform 107"/>
          <p:cNvSpPr>
            <a:spLocks/>
          </p:cNvSpPr>
          <p:nvPr>
            <p:custDataLst>
              <p:tags r:id="rId77"/>
            </p:custDataLst>
          </p:nvPr>
        </p:nvSpPr>
        <p:spPr bwMode="auto">
          <a:xfrm>
            <a:off x="7274870" y="3042386"/>
            <a:ext cx="19861" cy="57150"/>
          </a:xfrm>
          <a:custGeom>
            <a:avLst/>
            <a:gdLst>
              <a:gd name="T0" fmla="*/ 46 w 46"/>
              <a:gd name="T1" fmla="*/ 0 h 16"/>
              <a:gd name="T2" fmla="*/ 40 w 46"/>
              <a:gd name="T3" fmla="*/ 7 h 16"/>
              <a:gd name="T4" fmla="*/ 35 w 46"/>
              <a:gd name="T5" fmla="*/ 13 h 16"/>
              <a:gd name="T6" fmla="*/ 31 w 46"/>
              <a:gd name="T7" fmla="*/ 14 h 16"/>
              <a:gd name="T8" fmla="*/ 29 w 46"/>
              <a:gd name="T9" fmla="*/ 15 h 16"/>
              <a:gd name="T10" fmla="*/ 26 w 46"/>
              <a:gd name="T11" fmla="*/ 16 h 16"/>
              <a:gd name="T12" fmla="*/ 23 w 46"/>
              <a:gd name="T13" fmla="*/ 16 h 16"/>
              <a:gd name="T14" fmla="*/ 16 w 46"/>
              <a:gd name="T15" fmla="*/ 14 h 16"/>
              <a:gd name="T16" fmla="*/ 11 w 46"/>
              <a:gd name="T17" fmla="*/ 11 h 16"/>
              <a:gd name="T18" fmla="*/ 5 w 46"/>
              <a:gd name="T19" fmla="*/ 6 h 16"/>
              <a:gd name="T20" fmla="*/ 0 w 46"/>
              <a:gd name="T21" fmla="*/ 0 h 16"/>
              <a:gd name="T22" fmla="*/ 46 w 46"/>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solidFill>
            <a:srgbClr val="C0C0C0"/>
          </a:solidFill>
          <a:ln w="9525" cmpd="sng">
            <a:solidFill>
              <a:srgbClr val="FFFFFF"/>
            </a:solidFill>
            <a:prstDash val="solid"/>
            <a:round/>
            <a:headEnd/>
            <a:tailEnd/>
          </a:ln>
        </p:spPr>
        <p:txBody>
          <a:bodyPr/>
          <a:lstStyle/>
          <a:p>
            <a:endParaRPr lang="en-US"/>
          </a:p>
        </p:txBody>
      </p:sp>
      <p:sp>
        <p:nvSpPr>
          <p:cNvPr id="109" name="Freeform 108"/>
          <p:cNvSpPr>
            <a:spLocks/>
          </p:cNvSpPr>
          <p:nvPr>
            <p:custDataLst>
              <p:tags r:id="rId78"/>
            </p:custDataLst>
          </p:nvPr>
        </p:nvSpPr>
        <p:spPr bwMode="auto">
          <a:xfrm>
            <a:off x="7444457" y="3075724"/>
            <a:ext cx="15278" cy="57150"/>
          </a:xfrm>
          <a:custGeom>
            <a:avLst/>
            <a:gdLst>
              <a:gd name="T0" fmla="*/ 39 w 39"/>
              <a:gd name="T1" fmla="*/ 25 h 26"/>
              <a:gd name="T2" fmla="*/ 36 w 39"/>
              <a:gd name="T3" fmla="*/ 26 h 26"/>
              <a:gd name="T4" fmla="*/ 32 w 39"/>
              <a:gd name="T5" fmla="*/ 26 h 26"/>
              <a:gd name="T6" fmla="*/ 28 w 39"/>
              <a:gd name="T7" fmla="*/ 26 h 26"/>
              <a:gd name="T8" fmla="*/ 25 w 39"/>
              <a:gd name="T9" fmla="*/ 25 h 26"/>
              <a:gd name="T10" fmla="*/ 18 w 39"/>
              <a:gd name="T11" fmla="*/ 22 h 26"/>
              <a:gd name="T12" fmla="*/ 12 w 39"/>
              <a:gd name="T13" fmla="*/ 18 h 26"/>
              <a:gd name="T14" fmla="*/ 7 w 39"/>
              <a:gd name="T15" fmla="*/ 13 h 26"/>
              <a:gd name="T16" fmla="*/ 3 w 39"/>
              <a:gd name="T17" fmla="*/ 7 h 26"/>
              <a:gd name="T18" fmla="*/ 1 w 39"/>
              <a:gd name="T19" fmla="*/ 3 h 26"/>
              <a:gd name="T20" fmla="*/ 0 w 39"/>
              <a:gd name="T21" fmla="*/ 0 h 26"/>
              <a:gd name="T22" fmla="*/ 11 w 39"/>
              <a:gd name="T23" fmla="*/ 6 h 26"/>
              <a:gd name="T24" fmla="*/ 22 w 39"/>
              <a:gd name="T25" fmla="*/ 13 h 26"/>
              <a:gd name="T26" fmla="*/ 33 w 39"/>
              <a:gd name="T27" fmla="*/ 20 h 26"/>
              <a:gd name="T28" fmla="*/ 39 w 39"/>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solidFill>
            <a:srgbClr val="C0C0C0"/>
          </a:solidFill>
          <a:ln w="9525" cmpd="sng">
            <a:solidFill>
              <a:srgbClr val="FFFFFF"/>
            </a:solidFill>
            <a:prstDash val="solid"/>
            <a:round/>
            <a:headEnd/>
            <a:tailEnd/>
          </a:ln>
        </p:spPr>
        <p:txBody>
          <a:bodyPr/>
          <a:lstStyle/>
          <a:p>
            <a:endParaRPr lang="en-US"/>
          </a:p>
        </p:txBody>
      </p:sp>
      <p:sp>
        <p:nvSpPr>
          <p:cNvPr id="110" name="Freeform 109"/>
          <p:cNvSpPr>
            <a:spLocks/>
          </p:cNvSpPr>
          <p:nvPr>
            <p:custDataLst>
              <p:tags r:id="rId79"/>
            </p:custDataLst>
          </p:nvPr>
        </p:nvSpPr>
        <p:spPr bwMode="auto">
          <a:xfrm>
            <a:off x="6914306" y="3305911"/>
            <a:ext cx="4583" cy="58738"/>
          </a:xfrm>
          <a:custGeom>
            <a:avLst/>
            <a:gdLst>
              <a:gd name="T0" fmla="*/ 11 w 11"/>
              <a:gd name="T1" fmla="*/ 0 h 25"/>
              <a:gd name="T2" fmla="*/ 11 w 11"/>
              <a:gd name="T3" fmla="*/ 5 h 25"/>
              <a:gd name="T4" fmla="*/ 10 w 11"/>
              <a:gd name="T5" fmla="*/ 12 h 25"/>
              <a:gd name="T6" fmla="*/ 9 w 11"/>
              <a:gd name="T7" fmla="*/ 20 h 25"/>
              <a:gd name="T8" fmla="*/ 4 w 11"/>
              <a:gd name="T9" fmla="*/ 25 h 25"/>
              <a:gd name="T10" fmla="*/ 2 w 11"/>
              <a:gd name="T11" fmla="*/ 23 h 25"/>
              <a:gd name="T12" fmla="*/ 1 w 11"/>
              <a:gd name="T13" fmla="*/ 20 h 25"/>
              <a:gd name="T14" fmla="*/ 0 w 11"/>
              <a:gd name="T15" fmla="*/ 15 h 25"/>
              <a:gd name="T16" fmla="*/ 0 w 11"/>
              <a:gd name="T17" fmla="*/ 12 h 25"/>
              <a:gd name="T18" fmla="*/ 1 w 11"/>
              <a:gd name="T19" fmla="*/ 9 h 25"/>
              <a:gd name="T20" fmla="*/ 3 w 11"/>
              <a:gd name="T21" fmla="*/ 5 h 25"/>
              <a:gd name="T22" fmla="*/ 6 w 11"/>
              <a:gd name="T23" fmla="*/ 2 h 25"/>
              <a:gd name="T24" fmla="*/ 11 w 11"/>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solidFill>
            <a:srgbClr val="C0C0C0"/>
          </a:solidFill>
          <a:ln w="9525" cmpd="sng">
            <a:solidFill>
              <a:srgbClr val="FFFFFF"/>
            </a:solidFill>
            <a:prstDash val="solid"/>
            <a:round/>
            <a:headEnd/>
            <a:tailEnd/>
          </a:ln>
        </p:spPr>
        <p:txBody>
          <a:bodyPr/>
          <a:lstStyle/>
          <a:p>
            <a:endParaRPr lang="en-US"/>
          </a:p>
        </p:txBody>
      </p:sp>
      <p:sp>
        <p:nvSpPr>
          <p:cNvPr id="111" name="Freeform 110"/>
          <p:cNvSpPr>
            <a:spLocks/>
          </p:cNvSpPr>
          <p:nvPr>
            <p:custDataLst>
              <p:tags r:id="rId80"/>
            </p:custDataLst>
          </p:nvPr>
        </p:nvSpPr>
        <p:spPr bwMode="auto">
          <a:xfrm>
            <a:off x="6735551" y="3867886"/>
            <a:ext cx="13751" cy="58738"/>
          </a:xfrm>
          <a:custGeom>
            <a:avLst/>
            <a:gdLst>
              <a:gd name="T0" fmla="*/ 20 w 20"/>
              <a:gd name="T1" fmla="*/ 0 h 31"/>
              <a:gd name="T2" fmla="*/ 16 w 20"/>
              <a:gd name="T3" fmla="*/ 12 h 31"/>
              <a:gd name="T4" fmla="*/ 10 w 20"/>
              <a:gd name="T5" fmla="*/ 20 h 31"/>
              <a:gd name="T6" fmla="*/ 5 w 20"/>
              <a:gd name="T7" fmla="*/ 26 h 31"/>
              <a:gd name="T8" fmla="*/ 0 w 20"/>
              <a:gd name="T9" fmla="*/ 31 h 31"/>
              <a:gd name="T10" fmla="*/ 0 w 20"/>
              <a:gd name="T11" fmla="*/ 25 h 31"/>
              <a:gd name="T12" fmla="*/ 1 w 20"/>
              <a:gd name="T13" fmla="*/ 19 h 31"/>
              <a:gd name="T14" fmla="*/ 2 w 20"/>
              <a:gd name="T15" fmla="*/ 13 h 31"/>
              <a:gd name="T16" fmla="*/ 5 w 20"/>
              <a:gd name="T17" fmla="*/ 9 h 31"/>
              <a:gd name="T18" fmla="*/ 8 w 20"/>
              <a:gd name="T19" fmla="*/ 6 h 31"/>
              <a:gd name="T20" fmla="*/ 11 w 20"/>
              <a:gd name="T21" fmla="*/ 3 h 31"/>
              <a:gd name="T22" fmla="*/ 16 w 20"/>
              <a:gd name="T23" fmla="*/ 0 h 31"/>
              <a:gd name="T24" fmla="*/ 20 w 2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112" name="Freeform 111"/>
          <p:cNvSpPr>
            <a:spLocks/>
          </p:cNvSpPr>
          <p:nvPr>
            <p:custDataLst>
              <p:tags r:id="rId81"/>
            </p:custDataLst>
          </p:nvPr>
        </p:nvSpPr>
        <p:spPr bwMode="auto">
          <a:xfrm>
            <a:off x="6752359" y="3802799"/>
            <a:ext cx="15278" cy="57150"/>
          </a:xfrm>
          <a:custGeom>
            <a:avLst/>
            <a:gdLst>
              <a:gd name="T0" fmla="*/ 13 w 26"/>
              <a:gd name="T1" fmla="*/ 37 h 37"/>
              <a:gd name="T2" fmla="*/ 0 w 26"/>
              <a:gd name="T3" fmla="*/ 12 h 37"/>
              <a:gd name="T4" fmla="*/ 6 w 26"/>
              <a:gd name="T5" fmla="*/ 7 h 37"/>
              <a:gd name="T6" fmla="*/ 13 w 26"/>
              <a:gd name="T7" fmla="*/ 4 h 37"/>
              <a:gd name="T8" fmla="*/ 21 w 26"/>
              <a:gd name="T9" fmla="*/ 1 h 37"/>
              <a:gd name="T10" fmla="*/ 26 w 26"/>
              <a:gd name="T11" fmla="*/ 0 h 37"/>
              <a:gd name="T12" fmla="*/ 26 w 26"/>
              <a:gd name="T13" fmla="*/ 6 h 37"/>
              <a:gd name="T14" fmla="*/ 25 w 26"/>
              <a:gd name="T15" fmla="*/ 11 h 37"/>
              <a:gd name="T16" fmla="*/ 24 w 26"/>
              <a:gd name="T17" fmla="*/ 17 h 37"/>
              <a:gd name="T18" fmla="*/ 23 w 26"/>
              <a:gd name="T19" fmla="*/ 21 h 37"/>
              <a:gd name="T20" fmla="*/ 18 w 26"/>
              <a:gd name="T21" fmla="*/ 29 h 37"/>
              <a:gd name="T22" fmla="*/ 13 w 26"/>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solidFill>
            <a:srgbClr val="C0C0C0"/>
          </a:solidFill>
          <a:ln w="9525" cmpd="sng">
            <a:solidFill>
              <a:srgbClr val="FFFFFF"/>
            </a:solidFill>
            <a:prstDash val="solid"/>
            <a:round/>
            <a:headEnd/>
            <a:tailEnd/>
          </a:ln>
        </p:spPr>
        <p:txBody>
          <a:bodyPr/>
          <a:lstStyle/>
          <a:p>
            <a:endParaRPr lang="en-US"/>
          </a:p>
        </p:txBody>
      </p:sp>
      <p:sp>
        <p:nvSpPr>
          <p:cNvPr id="113" name="Freeform 112"/>
          <p:cNvSpPr>
            <a:spLocks/>
          </p:cNvSpPr>
          <p:nvPr>
            <p:custDataLst>
              <p:tags r:id="rId82"/>
            </p:custDataLst>
          </p:nvPr>
        </p:nvSpPr>
        <p:spPr bwMode="auto">
          <a:xfrm>
            <a:off x="6645412" y="3651987"/>
            <a:ext cx="1527" cy="60325"/>
          </a:xfrm>
          <a:custGeom>
            <a:avLst/>
            <a:gdLst>
              <a:gd name="T0" fmla="*/ 0 w 7"/>
              <a:gd name="T1" fmla="*/ 18 h 18"/>
              <a:gd name="T2" fmla="*/ 0 w 7"/>
              <a:gd name="T3" fmla="*/ 0 h 18"/>
              <a:gd name="T4" fmla="*/ 7 w 7"/>
              <a:gd name="T5" fmla="*/ 12 h 18"/>
              <a:gd name="T6" fmla="*/ 0 w 7"/>
              <a:gd name="T7" fmla="*/ 18 h 18"/>
            </a:gdLst>
            <a:ahLst/>
            <a:cxnLst>
              <a:cxn ang="0">
                <a:pos x="T0" y="T1"/>
              </a:cxn>
              <a:cxn ang="0">
                <a:pos x="T2" y="T3"/>
              </a:cxn>
              <a:cxn ang="0">
                <a:pos x="T4" y="T5"/>
              </a:cxn>
              <a:cxn ang="0">
                <a:pos x="T6" y="T7"/>
              </a:cxn>
            </a:cxnLst>
            <a:rect l="0" t="0" r="r" b="b"/>
            <a:pathLst>
              <a:path w="7" h="18">
                <a:moveTo>
                  <a:pt x="0" y="18"/>
                </a:moveTo>
                <a:lnTo>
                  <a:pt x="0" y="0"/>
                </a:lnTo>
                <a:lnTo>
                  <a:pt x="7" y="12"/>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114" name="Freeform 113"/>
          <p:cNvSpPr>
            <a:spLocks/>
          </p:cNvSpPr>
          <p:nvPr>
            <p:custDataLst>
              <p:tags r:id="rId83"/>
            </p:custDataLst>
          </p:nvPr>
        </p:nvSpPr>
        <p:spPr bwMode="auto">
          <a:xfrm>
            <a:off x="3615761" y="2778861"/>
            <a:ext cx="9167" cy="57150"/>
          </a:xfrm>
          <a:custGeom>
            <a:avLst/>
            <a:gdLst>
              <a:gd name="T0" fmla="*/ 0 w 33"/>
              <a:gd name="T1" fmla="*/ 12 h 31"/>
              <a:gd name="T2" fmla="*/ 19 w 33"/>
              <a:gd name="T3" fmla="*/ 0 h 31"/>
              <a:gd name="T4" fmla="*/ 24 w 33"/>
              <a:gd name="T5" fmla="*/ 5 h 31"/>
              <a:gd name="T6" fmla="*/ 28 w 33"/>
              <a:gd name="T7" fmla="*/ 12 h 31"/>
              <a:gd name="T8" fmla="*/ 32 w 33"/>
              <a:gd name="T9" fmla="*/ 22 h 31"/>
              <a:gd name="T10" fmla="*/ 33 w 33"/>
              <a:gd name="T11" fmla="*/ 31 h 31"/>
              <a:gd name="T12" fmla="*/ 27 w 33"/>
              <a:gd name="T13" fmla="*/ 30 h 31"/>
              <a:gd name="T14" fmla="*/ 22 w 33"/>
              <a:gd name="T15" fmla="*/ 28 h 31"/>
              <a:gd name="T16" fmla="*/ 16 w 33"/>
              <a:gd name="T17" fmla="*/ 25 h 31"/>
              <a:gd name="T18" fmla="*/ 11 w 33"/>
              <a:gd name="T19" fmla="*/ 22 h 31"/>
              <a:gd name="T20" fmla="*/ 3 w 33"/>
              <a:gd name="T21" fmla="*/ 15 h 31"/>
              <a:gd name="T22" fmla="*/ 0 w 33"/>
              <a:gd name="T23"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115" name="Freeform 114"/>
          <p:cNvSpPr>
            <a:spLocks/>
          </p:cNvSpPr>
          <p:nvPr>
            <p:custDataLst>
              <p:tags r:id="rId84"/>
            </p:custDataLst>
          </p:nvPr>
        </p:nvSpPr>
        <p:spPr bwMode="auto">
          <a:xfrm>
            <a:off x="3602011" y="2547086"/>
            <a:ext cx="3056" cy="57150"/>
          </a:xfrm>
          <a:custGeom>
            <a:avLst/>
            <a:gdLst>
              <a:gd name="T0" fmla="*/ 14 w 14"/>
              <a:gd name="T1" fmla="*/ 0 h 6"/>
              <a:gd name="T2" fmla="*/ 0 w 14"/>
              <a:gd name="T3" fmla="*/ 6 h 6"/>
              <a:gd name="T4" fmla="*/ 14 w 14"/>
              <a:gd name="T5" fmla="*/ 0 h 6"/>
            </a:gdLst>
            <a:ahLst/>
            <a:cxnLst>
              <a:cxn ang="0">
                <a:pos x="T0" y="T1"/>
              </a:cxn>
              <a:cxn ang="0">
                <a:pos x="T2" y="T3"/>
              </a:cxn>
              <a:cxn ang="0">
                <a:pos x="T4" y="T5"/>
              </a:cxn>
            </a:cxnLst>
            <a:rect l="0" t="0" r="r" b="b"/>
            <a:pathLst>
              <a:path w="14" h="6">
                <a:moveTo>
                  <a:pt x="14" y="0"/>
                </a:moveTo>
                <a:lnTo>
                  <a:pt x="0" y="6"/>
                </a:lnTo>
                <a:lnTo>
                  <a:pt x="14" y="0"/>
                </a:lnTo>
              </a:path>
            </a:pathLst>
          </a:custGeom>
          <a:solidFill>
            <a:srgbClr val="C0C0C0"/>
          </a:solidFill>
          <a:ln w="9525" cmpd="sng">
            <a:solidFill>
              <a:srgbClr val="FFFFFF"/>
            </a:solidFill>
            <a:prstDash val="solid"/>
            <a:round/>
            <a:headEnd/>
            <a:tailEnd/>
          </a:ln>
        </p:spPr>
        <p:txBody>
          <a:bodyPr/>
          <a:lstStyle/>
          <a:p>
            <a:endParaRPr lang="en-US"/>
          </a:p>
        </p:txBody>
      </p:sp>
      <p:sp>
        <p:nvSpPr>
          <p:cNvPr id="116" name="Freeform 115"/>
          <p:cNvSpPr>
            <a:spLocks/>
          </p:cNvSpPr>
          <p:nvPr>
            <p:custDataLst>
              <p:tags r:id="rId85"/>
            </p:custDataLst>
          </p:nvPr>
        </p:nvSpPr>
        <p:spPr bwMode="auto">
          <a:xfrm>
            <a:off x="5027458" y="4325087"/>
            <a:ext cx="24445" cy="55563"/>
          </a:xfrm>
          <a:custGeom>
            <a:avLst/>
            <a:gdLst>
              <a:gd name="T0" fmla="*/ 59 w 59"/>
              <a:gd name="T1" fmla="*/ 6 h 31"/>
              <a:gd name="T2" fmla="*/ 57 w 59"/>
              <a:gd name="T3" fmla="*/ 11 h 31"/>
              <a:gd name="T4" fmla="*/ 53 w 59"/>
              <a:gd name="T5" fmla="*/ 15 h 31"/>
              <a:gd name="T6" fmla="*/ 49 w 59"/>
              <a:gd name="T7" fmla="*/ 19 h 31"/>
              <a:gd name="T8" fmla="*/ 45 w 59"/>
              <a:gd name="T9" fmla="*/ 24 h 31"/>
              <a:gd name="T10" fmla="*/ 40 w 59"/>
              <a:gd name="T11" fmla="*/ 27 h 31"/>
              <a:gd name="T12" fmla="*/ 36 w 59"/>
              <a:gd name="T13" fmla="*/ 29 h 31"/>
              <a:gd name="T14" fmla="*/ 30 w 59"/>
              <a:gd name="T15" fmla="*/ 31 h 31"/>
              <a:gd name="T16" fmla="*/ 26 w 59"/>
              <a:gd name="T17" fmla="*/ 31 h 31"/>
              <a:gd name="T18" fmla="*/ 21 w 59"/>
              <a:gd name="T19" fmla="*/ 31 h 31"/>
              <a:gd name="T20" fmla="*/ 17 w 59"/>
              <a:gd name="T21" fmla="*/ 30 h 31"/>
              <a:gd name="T22" fmla="*/ 14 w 59"/>
              <a:gd name="T23" fmla="*/ 29 h 31"/>
              <a:gd name="T24" fmla="*/ 11 w 59"/>
              <a:gd name="T25" fmla="*/ 27 h 31"/>
              <a:gd name="T26" fmla="*/ 4 w 59"/>
              <a:gd name="T27" fmla="*/ 20 h 31"/>
              <a:gd name="T28" fmla="*/ 0 w 59"/>
              <a:gd name="T29" fmla="*/ 12 h 31"/>
              <a:gd name="T30" fmla="*/ 1 w 59"/>
              <a:gd name="T31" fmla="*/ 9 h 31"/>
              <a:gd name="T32" fmla="*/ 3 w 59"/>
              <a:gd name="T33" fmla="*/ 6 h 31"/>
              <a:gd name="T34" fmla="*/ 5 w 59"/>
              <a:gd name="T35" fmla="*/ 4 h 31"/>
              <a:gd name="T36" fmla="*/ 8 w 59"/>
              <a:gd name="T37" fmla="*/ 3 h 31"/>
              <a:gd name="T38" fmla="*/ 16 w 59"/>
              <a:gd name="T39" fmla="*/ 1 h 31"/>
              <a:gd name="T40" fmla="*/ 24 w 59"/>
              <a:gd name="T41" fmla="*/ 0 h 31"/>
              <a:gd name="T42" fmla="*/ 34 w 59"/>
              <a:gd name="T43" fmla="*/ 0 h 31"/>
              <a:gd name="T44" fmla="*/ 42 w 59"/>
              <a:gd name="T45" fmla="*/ 2 h 31"/>
              <a:gd name="T46" fmla="*/ 51 w 59"/>
              <a:gd name="T47" fmla="*/ 4 h 31"/>
              <a:gd name="T48" fmla="*/ 59 w 59"/>
              <a:gd name="T4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solidFill>
            <a:srgbClr val="C0C0C0"/>
          </a:solidFill>
          <a:ln w="9525" cmpd="sng">
            <a:solidFill>
              <a:srgbClr val="FFFFFF"/>
            </a:solidFill>
            <a:prstDash val="solid"/>
            <a:round/>
            <a:headEnd/>
            <a:tailEnd/>
          </a:ln>
        </p:spPr>
        <p:txBody>
          <a:bodyPr/>
          <a:lstStyle/>
          <a:p>
            <a:endParaRPr lang="en-US"/>
          </a:p>
        </p:txBody>
      </p:sp>
      <p:sp>
        <p:nvSpPr>
          <p:cNvPr id="117" name="Freeform 116"/>
          <p:cNvSpPr>
            <a:spLocks/>
          </p:cNvSpPr>
          <p:nvPr>
            <p:custDataLst>
              <p:tags r:id="rId86"/>
            </p:custDataLst>
          </p:nvPr>
        </p:nvSpPr>
        <p:spPr bwMode="auto">
          <a:xfrm>
            <a:off x="4741758" y="4186975"/>
            <a:ext cx="18334" cy="58737"/>
          </a:xfrm>
          <a:custGeom>
            <a:avLst/>
            <a:gdLst>
              <a:gd name="T0" fmla="*/ 14 w 47"/>
              <a:gd name="T1" fmla="*/ 0 h 68"/>
              <a:gd name="T2" fmla="*/ 8 w 47"/>
              <a:gd name="T3" fmla="*/ 10 h 68"/>
              <a:gd name="T4" fmla="*/ 4 w 47"/>
              <a:gd name="T5" fmla="*/ 19 h 68"/>
              <a:gd name="T6" fmla="*/ 2 w 47"/>
              <a:gd name="T7" fmla="*/ 28 h 68"/>
              <a:gd name="T8" fmla="*/ 0 w 47"/>
              <a:gd name="T9" fmla="*/ 37 h 68"/>
              <a:gd name="T10" fmla="*/ 0 w 47"/>
              <a:gd name="T11" fmla="*/ 42 h 68"/>
              <a:gd name="T12" fmla="*/ 2 w 47"/>
              <a:gd name="T13" fmla="*/ 47 h 68"/>
              <a:gd name="T14" fmla="*/ 3 w 47"/>
              <a:gd name="T15" fmla="*/ 51 h 68"/>
              <a:gd name="T16" fmla="*/ 5 w 47"/>
              <a:gd name="T17" fmla="*/ 55 h 68"/>
              <a:gd name="T18" fmla="*/ 7 w 47"/>
              <a:gd name="T19" fmla="*/ 58 h 68"/>
              <a:gd name="T20" fmla="*/ 9 w 47"/>
              <a:gd name="T21" fmla="*/ 60 h 68"/>
              <a:gd name="T22" fmla="*/ 13 w 47"/>
              <a:gd name="T23" fmla="*/ 62 h 68"/>
              <a:gd name="T24" fmla="*/ 16 w 47"/>
              <a:gd name="T25" fmla="*/ 64 h 68"/>
              <a:gd name="T26" fmla="*/ 22 w 47"/>
              <a:gd name="T27" fmla="*/ 67 h 68"/>
              <a:gd name="T28" fmla="*/ 31 w 47"/>
              <a:gd name="T29" fmla="*/ 68 h 68"/>
              <a:gd name="T30" fmla="*/ 39 w 47"/>
              <a:gd name="T31" fmla="*/ 68 h 68"/>
              <a:gd name="T32" fmla="*/ 47 w 47"/>
              <a:gd name="T33" fmla="*/ 68 h 68"/>
              <a:gd name="T34" fmla="*/ 41 w 47"/>
              <a:gd name="T35" fmla="*/ 58 h 68"/>
              <a:gd name="T36" fmla="*/ 38 w 47"/>
              <a:gd name="T37" fmla="*/ 48 h 68"/>
              <a:gd name="T38" fmla="*/ 36 w 47"/>
              <a:gd name="T39" fmla="*/ 43 h 68"/>
              <a:gd name="T40" fmla="*/ 35 w 47"/>
              <a:gd name="T41" fmla="*/ 38 h 68"/>
              <a:gd name="T42" fmla="*/ 33 w 47"/>
              <a:gd name="T43" fmla="*/ 31 h 68"/>
              <a:gd name="T44" fmla="*/ 33 w 47"/>
              <a:gd name="T45" fmla="*/ 25 h 68"/>
              <a:gd name="T46" fmla="*/ 24 w 47"/>
              <a:gd name="T47" fmla="*/ 13 h 68"/>
              <a:gd name="T48" fmla="*/ 14 w 47"/>
              <a:gd name="T4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solidFill>
            <a:srgbClr val="C0C0C0"/>
          </a:solidFill>
          <a:ln w="9525" cmpd="sng">
            <a:solidFill>
              <a:srgbClr val="FFFFFF"/>
            </a:solidFill>
            <a:prstDash val="solid"/>
            <a:round/>
            <a:headEnd/>
            <a:tailEnd/>
          </a:ln>
        </p:spPr>
        <p:txBody>
          <a:bodyPr/>
          <a:lstStyle/>
          <a:p>
            <a:endParaRPr lang="en-US"/>
          </a:p>
        </p:txBody>
      </p:sp>
      <p:grpSp>
        <p:nvGrpSpPr>
          <p:cNvPr id="118" name="Group 117"/>
          <p:cNvGrpSpPr>
            <a:grpSpLocks/>
          </p:cNvGrpSpPr>
          <p:nvPr>
            <p:custDataLst>
              <p:tags r:id="rId87"/>
            </p:custDataLst>
          </p:nvPr>
        </p:nvGrpSpPr>
        <p:grpSpPr bwMode="auto">
          <a:xfrm>
            <a:off x="5484275" y="4374299"/>
            <a:ext cx="44306" cy="374650"/>
            <a:chOff x="3950" y="2430"/>
            <a:chExt cx="36" cy="234"/>
          </a:xfrm>
        </p:grpSpPr>
        <p:sp>
          <p:nvSpPr>
            <p:cNvPr id="119" name="Freeform 118"/>
            <p:cNvSpPr>
              <a:spLocks/>
            </p:cNvSpPr>
            <p:nvPr/>
          </p:nvSpPr>
          <p:spPr bwMode="auto">
            <a:xfrm>
              <a:off x="3975" y="2658"/>
              <a:ext cx="6" cy="6"/>
            </a:xfrm>
            <a:custGeom>
              <a:avLst/>
              <a:gdLst>
                <a:gd name="T0" fmla="*/ 0 w 19"/>
                <a:gd name="T1" fmla="*/ 0 h 20"/>
                <a:gd name="T2" fmla="*/ 0 w 19"/>
                <a:gd name="T3" fmla="*/ 20 h 20"/>
                <a:gd name="T4" fmla="*/ 19 w 19"/>
                <a:gd name="T5" fmla="*/ 14 h 20"/>
                <a:gd name="T6" fmla="*/ 14 w 19"/>
                <a:gd name="T7" fmla="*/ 8 h 20"/>
                <a:gd name="T8" fmla="*/ 10 w 19"/>
                <a:gd name="T9" fmla="*/ 4 h 20"/>
                <a:gd name="T10" fmla="*/ 4 w 19"/>
                <a:gd name="T11" fmla="*/ 1 h 20"/>
                <a:gd name="T12" fmla="*/ 0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0" y="0"/>
                  </a:moveTo>
                  <a:lnTo>
                    <a:pt x="0" y="20"/>
                  </a:lnTo>
                  <a:lnTo>
                    <a:pt x="19" y="14"/>
                  </a:lnTo>
                  <a:lnTo>
                    <a:pt x="14" y="8"/>
                  </a:lnTo>
                  <a:lnTo>
                    <a:pt x="10" y="4"/>
                  </a:lnTo>
                  <a:lnTo>
                    <a:pt x="4" y="1"/>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20" name="Freeform 119"/>
            <p:cNvSpPr>
              <a:spLocks/>
            </p:cNvSpPr>
            <p:nvPr/>
          </p:nvSpPr>
          <p:spPr bwMode="auto">
            <a:xfrm>
              <a:off x="3975" y="2644"/>
              <a:ext cx="6" cy="4"/>
            </a:xfrm>
            <a:custGeom>
              <a:avLst/>
              <a:gdLst>
                <a:gd name="T0" fmla="*/ 13 w 19"/>
                <a:gd name="T1" fmla="*/ 12 h 12"/>
                <a:gd name="T2" fmla="*/ 19 w 19"/>
                <a:gd name="T3" fmla="*/ 0 h 12"/>
                <a:gd name="T4" fmla="*/ 0 w 19"/>
                <a:gd name="T5" fmla="*/ 0 h 12"/>
                <a:gd name="T6" fmla="*/ 13 w 19"/>
                <a:gd name="T7" fmla="*/ 12 h 12"/>
              </a:gdLst>
              <a:ahLst/>
              <a:cxnLst>
                <a:cxn ang="0">
                  <a:pos x="T0" y="T1"/>
                </a:cxn>
                <a:cxn ang="0">
                  <a:pos x="T2" y="T3"/>
                </a:cxn>
                <a:cxn ang="0">
                  <a:pos x="T4" y="T5"/>
                </a:cxn>
                <a:cxn ang="0">
                  <a:pos x="T6" y="T7"/>
                </a:cxn>
              </a:cxnLst>
              <a:rect l="0" t="0" r="r" b="b"/>
              <a:pathLst>
                <a:path w="19" h="12">
                  <a:moveTo>
                    <a:pt x="13" y="12"/>
                  </a:moveTo>
                  <a:lnTo>
                    <a:pt x="19" y="0"/>
                  </a:lnTo>
                  <a:lnTo>
                    <a:pt x="0" y="0"/>
                  </a:lnTo>
                  <a:lnTo>
                    <a:pt x="13" y="12"/>
                  </a:lnTo>
                </a:path>
              </a:pathLst>
            </a:custGeom>
            <a:solidFill>
              <a:srgbClr val="C0C0C0"/>
            </a:solidFill>
            <a:ln w="9525" cmpd="sng">
              <a:solidFill>
                <a:srgbClr val="FFFFFF"/>
              </a:solidFill>
              <a:prstDash val="solid"/>
              <a:round/>
              <a:headEnd/>
              <a:tailEnd/>
            </a:ln>
          </p:spPr>
          <p:txBody>
            <a:bodyPr/>
            <a:lstStyle/>
            <a:p>
              <a:endParaRPr lang="en-US"/>
            </a:p>
          </p:txBody>
        </p:sp>
        <p:sp>
          <p:nvSpPr>
            <p:cNvPr id="121" name="Freeform 120"/>
            <p:cNvSpPr>
              <a:spLocks/>
            </p:cNvSpPr>
            <p:nvPr/>
          </p:nvSpPr>
          <p:spPr bwMode="auto">
            <a:xfrm>
              <a:off x="3975" y="2637"/>
              <a:ext cx="6" cy="1"/>
            </a:xfrm>
            <a:custGeom>
              <a:avLst/>
              <a:gdLst>
                <a:gd name="T0" fmla="*/ 0 w 19"/>
                <a:gd name="T1" fmla="*/ 10 w 19"/>
                <a:gd name="T2" fmla="*/ 19 w 19"/>
                <a:gd name="T3" fmla="*/ 10 w 19"/>
                <a:gd name="T4" fmla="*/ 0 w 19"/>
              </a:gdLst>
              <a:ahLst/>
              <a:cxnLst>
                <a:cxn ang="0">
                  <a:pos x="T0" y="0"/>
                </a:cxn>
                <a:cxn ang="0">
                  <a:pos x="T1" y="0"/>
                </a:cxn>
                <a:cxn ang="0">
                  <a:pos x="T2" y="0"/>
                </a:cxn>
                <a:cxn ang="0">
                  <a:pos x="T3" y="0"/>
                </a:cxn>
                <a:cxn ang="0">
                  <a:pos x="T4" y="0"/>
                </a:cxn>
              </a:cxnLst>
              <a:rect l="0" t="0" r="r" b="b"/>
              <a:pathLst>
                <a:path w="19">
                  <a:moveTo>
                    <a:pt x="0" y="0"/>
                  </a:moveTo>
                  <a:lnTo>
                    <a:pt x="10" y="0"/>
                  </a:lnTo>
                  <a:lnTo>
                    <a:pt x="19" y="0"/>
                  </a:lnTo>
                  <a:lnTo>
                    <a:pt x="1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22" name="Rectangle 121"/>
            <p:cNvSpPr>
              <a:spLocks noChangeArrowheads="1"/>
            </p:cNvSpPr>
            <p:nvPr/>
          </p:nvSpPr>
          <p:spPr bwMode="auto">
            <a:xfrm>
              <a:off x="3975" y="2632"/>
              <a:ext cx="8" cy="2"/>
            </a:xfrm>
            <a:prstGeom prst="rect">
              <a:avLst/>
            </a:prstGeom>
            <a:solidFill>
              <a:srgbClr val="C0C0C0"/>
            </a:solidFill>
            <a:ln w="9525">
              <a:solidFill>
                <a:srgbClr val="FFFFFF"/>
              </a:solidFill>
              <a:miter lim="800000"/>
              <a:headEnd/>
              <a:tailEnd/>
            </a:ln>
          </p:spPr>
          <p:txBody>
            <a:bodyPr/>
            <a:lstStyle/>
            <a:p>
              <a:endParaRPr lang="en-US"/>
            </a:p>
          </p:txBody>
        </p:sp>
        <p:sp>
          <p:nvSpPr>
            <p:cNvPr id="123" name="Line 122"/>
            <p:cNvSpPr>
              <a:spLocks noChangeShapeType="1"/>
            </p:cNvSpPr>
            <p:nvPr/>
          </p:nvSpPr>
          <p:spPr bwMode="auto">
            <a:xfrm flipV="1">
              <a:off x="3972" y="2595"/>
              <a:ext cx="5" cy="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Freeform 123"/>
            <p:cNvSpPr>
              <a:spLocks/>
            </p:cNvSpPr>
            <p:nvPr/>
          </p:nvSpPr>
          <p:spPr bwMode="auto">
            <a:xfrm>
              <a:off x="3975" y="2595"/>
              <a:ext cx="2" cy="1"/>
            </a:xfrm>
            <a:custGeom>
              <a:avLst/>
              <a:gdLst>
                <a:gd name="T0" fmla="*/ 6 w 6"/>
                <a:gd name="T1" fmla="*/ 0 h 3"/>
                <a:gd name="T2" fmla="*/ 5 w 6"/>
                <a:gd name="T3" fmla="*/ 1 h 3"/>
                <a:gd name="T4" fmla="*/ 3 w 6"/>
                <a:gd name="T5" fmla="*/ 2 h 3"/>
                <a:gd name="T6" fmla="*/ 1 w 6"/>
                <a:gd name="T7" fmla="*/ 3 h 3"/>
                <a:gd name="T8" fmla="*/ 0 w 6"/>
                <a:gd name="T9" fmla="*/ 2 h 3"/>
                <a:gd name="T10" fmla="*/ 0 w 6"/>
                <a:gd name="T11" fmla="*/ 2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0"/>
                  </a:moveTo>
                  <a:lnTo>
                    <a:pt x="5" y="1"/>
                  </a:lnTo>
                  <a:lnTo>
                    <a:pt x="3" y="2"/>
                  </a:lnTo>
                  <a:lnTo>
                    <a:pt x="1" y="3"/>
                  </a:lnTo>
                  <a:lnTo>
                    <a:pt x="0" y="2"/>
                  </a:lnTo>
                  <a:lnTo>
                    <a:pt x="0" y="2"/>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25" name="Freeform 124"/>
            <p:cNvSpPr>
              <a:spLocks/>
            </p:cNvSpPr>
            <p:nvPr/>
          </p:nvSpPr>
          <p:spPr bwMode="auto">
            <a:xfrm>
              <a:off x="3981" y="2555"/>
              <a:ext cx="5" cy="8"/>
            </a:xfrm>
            <a:custGeom>
              <a:avLst/>
              <a:gdLst>
                <a:gd name="T0" fmla="*/ 14 w 14"/>
                <a:gd name="T1" fmla="*/ 0 h 24"/>
                <a:gd name="T2" fmla="*/ 13 w 14"/>
                <a:gd name="T3" fmla="*/ 5 h 24"/>
                <a:gd name="T4" fmla="*/ 9 w 14"/>
                <a:gd name="T5" fmla="*/ 12 h 24"/>
                <a:gd name="T6" fmla="*/ 5 w 14"/>
                <a:gd name="T7" fmla="*/ 19 h 24"/>
                <a:gd name="T8" fmla="*/ 0 w 14"/>
                <a:gd name="T9" fmla="*/ 24 h 24"/>
                <a:gd name="T10" fmla="*/ 0 w 14"/>
                <a:gd name="T11" fmla="*/ 16 h 24"/>
                <a:gd name="T12" fmla="*/ 0 w 1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14" h="24">
                  <a:moveTo>
                    <a:pt x="14" y="0"/>
                  </a:moveTo>
                  <a:lnTo>
                    <a:pt x="13" y="5"/>
                  </a:lnTo>
                  <a:lnTo>
                    <a:pt x="9" y="12"/>
                  </a:lnTo>
                  <a:lnTo>
                    <a:pt x="5" y="19"/>
                  </a:lnTo>
                  <a:lnTo>
                    <a:pt x="0" y="24"/>
                  </a:lnTo>
                  <a:lnTo>
                    <a:pt x="0" y="16"/>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126" name="Line 125"/>
            <p:cNvSpPr>
              <a:spLocks noChangeShapeType="1"/>
            </p:cNvSpPr>
            <p:nvPr/>
          </p:nvSpPr>
          <p:spPr bwMode="auto">
            <a:xfrm>
              <a:off x="3981" y="2559"/>
              <a:ext cx="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Freeform 126"/>
            <p:cNvSpPr>
              <a:spLocks/>
            </p:cNvSpPr>
            <p:nvPr/>
          </p:nvSpPr>
          <p:spPr bwMode="auto">
            <a:xfrm>
              <a:off x="3977" y="2572"/>
              <a:ext cx="4" cy="3"/>
            </a:xfrm>
            <a:custGeom>
              <a:avLst/>
              <a:gdLst>
                <a:gd name="T0" fmla="*/ 13 w 13"/>
                <a:gd name="T1" fmla="*/ 12 h 12"/>
                <a:gd name="T2" fmla="*/ 0 w 13"/>
                <a:gd name="T3" fmla="*/ 0 h 12"/>
                <a:gd name="T4" fmla="*/ 13 w 13"/>
                <a:gd name="T5" fmla="*/ 12 h 12"/>
              </a:gdLst>
              <a:ahLst/>
              <a:cxnLst>
                <a:cxn ang="0">
                  <a:pos x="T0" y="T1"/>
                </a:cxn>
                <a:cxn ang="0">
                  <a:pos x="T2" y="T3"/>
                </a:cxn>
                <a:cxn ang="0">
                  <a:pos x="T4" y="T5"/>
                </a:cxn>
              </a:cxnLst>
              <a:rect l="0" t="0" r="r" b="b"/>
              <a:pathLst>
                <a:path w="13" h="12">
                  <a:moveTo>
                    <a:pt x="13" y="12"/>
                  </a:moveTo>
                  <a:lnTo>
                    <a:pt x="0" y="0"/>
                  </a:lnTo>
                  <a:lnTo>
                    <a:pt x="13" y="12"/>
                  </a:lnTo>
                </a:path>
              </a:pathLst>
            </a:custGeom>
            <a:solidFill>
              <a:srgbClr val="C0C0C0"/>
            </a:solidFill>
            <a:ln w="9525" cmpd="sng">
              <a:solidFill>
                <a:srgbClr val="FFFFFF"/>
              </a:solidFill>
              <a:prstDash val="solid"/>
              <a:round/>
              <a:headEnd/>
              <a:tailEnd/>
            </a:ln>
          </p:spPr>
          <p:txBody>
            <a:bodyPr/>
            <a:lstStyle/>
            <a:p>
              <a:endParaRPr lang="en-US"/>
            </a:p>
          </p:txBody>
        </p:sp>
        <p:sp>
          <p:nvSpPr>
            <p:cNvPr id="128" name="Freeform 127"/>
            <p:cNvSpPr>
              <a:spLocks/>
            </p:cNvSpPr>
            <p:nvPr/>
          </p:nvSpPr>
          <p:spPr bwMode="auto">
            <a:xfrm>
              <a:off x="3981" y="2585"/>
              <a:ext cx="2" cy="6"/>
            </a:xfrm>
            <a:custGeom>
              <a:avLst/>
              <a:gdLst>
                <a:gd name="T0" fmla="*/ 0 w 7"/>
                <a:gd name="T1" fmla="*/ 0 h 19"/>
                <a:gd name="T2" fmla="*/ 0 w 7"/>
                <a:gd name="T3" fmla="*/ 19 h 19"/>
                <a:gd name="T4" fmla="*/ 0 w 7"/>
                <a:gd name="T5" fmla="*/ 0 h 19"/>
                <a:gd name="T6" fmla="*/ 7 w 7"/>
                <a:gd name="T7" fmla="*/ 0 h 19"/>
              </a:gdLst>
              <a:ahLst/>
              <a:cxnLst>
                <a:cxn ang="0">
                  <a:pos x="T0" y="T1"/>
                </a:cxn>
                <a:cxn ang="0">
                  <a:pos x="T2" y="T3"/>
                </a:cxn>
                <a:cxn ang="0">
                  <a:pos x="T4" y="T5"/>
                </a:cxn>
                <a:cxn ang="0">
                  <a:pos x="T6" y="T7"/>
                </a:cxn>
              </a:cxnLst>
              <a:rect l="0" t="0" r="r" b="b"/>
              <a:pathLst>
                <a:path w="7" h="19">
                  <a:moveTo>
                    <a:pt x="0" y="0"/>
                  </a:moveTo>
                  <a:lnTo>
                    <a:pt x="0" y="19"/>
                  </a:lnTo>
                  <a:lnTo>
                    <a:pt x="0" y="0"/>
                  </a:lnTo>
                  <a:lnTo>
                    <a:pt x="7" y="0"/>
                  </a:lnTo>
                </a:path>
              </a:pathLst>
            </a:custGeom>
            <a:solidFill>
              <a:srgbClr val="C0C0C0"/>
            </a:solidFill>
            <a:ln w="9525" cmpd="sng">
              <a:solidFill>
                <a:srgbClr val="FFFFFF"/>
              </a:solidFill>
              <a:prstDash val="solid"/>
              <a:round/>
              <a:headEnd/>
              <a:tailEnd/>
            </a:ln>
          </p:spPr>
          <p:txBody>
            <a:bodyPr/>
            <a:lstStyle/>
            <a:p>
              <a:endParaRPr lang="en-US"/>
            </a:p>
          </p:txBody>
        </p:sp>
        <p:sp>
          <p:nvSpPr>
            <p:cNvPr id="129" name="Line 128"/>
            <p:cNvSpPr>
              <a:spLocks noChangeShapeType="1"/>
            </p:cNvSpPr>
            <p:nvPr/>
          </p:nvSpPr>
          <p:spPr bwMode="auto">
            <a:xfrm flipV="1">
              <a:off x="3981" y="2599"/>
              <a:ext cx="1" cy="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Freeform 129"/>
            <p:cNvSpPr>
              <a:spLocks/>
            </p:cNvSpPr>
            <p:nvPr/>
          </p:nvSpPr>
          <p:spPr bwMode="auto">
            <a:xfrm>
              <a:off x="3970" y="2545"/>
              <a:ext cx="2" cy="6"/>
            </a:xfrm>
            <a:custGeom>
              <a:avLst/>
              <a:gdLst>
                <a:gd name="T0" fmla="*/ 0 w 8"/>
                <a:gd name="T1" fmla="*/ 18 h 18"/>
                <a:gd name="T2" fmla="*/ 8 w 8"/>
                <a:gd name="T3" fmla="*/ 6 h 18"/>
                <a:gd name="T4" fmla="*/ 0 w 8"/>
                <a:gd name="T5" fmla="*/ 0 h 18"/>
                <a:gd name="T6" fmla="*/ 0 w 8"/>
                <a:gd name="T7" fmla="*/ 18 h 18"/>
              </a:gdLst>
              <a:ahLst/>
              <a:cxnLst>
                <a:cxn ang="0">
                  <a:pos x="T0" y="T1"/>
                </a:cxn>
                <a:cxn ang="0">
                  <a:pos x="T2" y="T3"/>
                </a:cxn>
                <a:cxn ang="0">
                  <a:pos x="T4" y="T5"/>
                </a:cxn>
                <a:cxn ang="0">
                  <a:pos x="T6" y="T7"/>
                </a:cxn>
              </a:cxnLst>
              <a:rect l="0" t="0" r="r" b="b"/>
              <a:pathLst>
                <a:path w="8" h="18">
                  <a:moveTo>
                    <a:pt x="0" y="18"/>
                  </a:moveTo>
                  <a:lnTo>
                    <a:pt x="8" y="6"/>
                  </a:lnTo>
                  <a:lnTo>
                    <a:pt x="0" y="0"/>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131" name="Freeform 130"/>
            <p:cNvSpPr>
              <a:spLocks/>
            </p:cNvSpPr>
            <p:nvPr/>
          </p:nvSpPr>
          <p:spPr bwMode="auto">
            <a:xfrm>
              <a:off x="3968" y="2532"/>
              <a:ext cx="2" cy="7"/>
            </a:xfrm>
            <a:custGeom>
              <a:avLst/>
              <a:gdLst>
                <a:gd name="T0" fmla="*/ 0 w 6"/>
                <a:gd name="T1" fmla="*/ 0 h 19"/>
                <a:gd name="T2" fmla="*/ 0 w 6"/>
                <a:gd name="T3" fmla="*/ 19 h 19"/>
                <a:gd name="T4" fmla="*/ 6 w 6"/>
                <a:gd name="T5" fmla="*/ 13 h 19"/>
              </a:gdLst>
              <a:ahLst/>
              <a:cxnLst>
                <a:cxn ang="0">
                  <a:pos x="T0" y="T1"/>
                </a:cxn>
                <a:cxn ang="0">
                  <a:pos x="T2" y="T3"/>
                </a:cxn>
                <a:cxn ang="0">
                  <a:pos x="T4" y="T5"/>
                </a:cxn>
              </a:cxnLst>
              <a:rect l="0" t="0" r="r" b="b"/>
              <a:pathLst>
                <a:path w="6" h="19">
                  <a:moveTo>
                    <a:pt x="0" y="0"/>
                  </a:moveTo>
                  <a:lnTo>
                    <a:pt x="0" y="19"/>
                  </a:lnTo>
                  <a:lnTo>
                    <a:pt x="6" y="13"/>
                  </a:lnTo>
                </a:path>
              </a:pathLst>
            </a:custGeom>
            <a:solidFill>
              <a:srgbClr val="C0C0C0"/>
            </a:solidFill>
            <a:ln w="9525" cmpd="sng">
              <a:solidFill>
                <a:srgbClr val="FFFFFF"/>
              </a:solidFill>
              <a:prstDash val="solid"/>
              <a:round/>
              <a:headEnd/>
              <a:tailEnd/>
            </a:ln>
          </p:spPr>
          <p:txBody>
            <a:bodyPr/>
            <a:lstStyle/>
            <a:p>
              <a:endParaRPr lang="en-US"/>
            </a:p>
          </p:txBody>
        </p:sp>
        <p:sp>
          <p:nvSpPr>
            <p:cNvPr id="132" name="Freeform 131"/>
            <p:cNvSpPr>
              <a:spLocks/>
            </p:cNvSpPr>
            <p:nvPr/>
          </p:nvSpPr>
          <p:spPr bwMode="auto">
            <a:xfrm>
              <a:off x="3965" y="2513"/>
              <a:ext cx="10" cy="5"/>
            </a:xfrm>
            <a:custGeom>
              <a:avLst/>
              <a:gdLst>
                <a:gd name="T0" fmla="*/ 0 w 28"/>
                <a:gd name="T1" fmla="*/ 0 h 19"/>
                <a:gd name="T2" fmla="*/ 0 w 28"/>
                <a:gd name="T3" fmla="*/ 19 h 19"/>
                <a:gd name="T4" fmla="*/ 28 w 28"/>
                <a:gd name="T5" fmla="*/ 19 h 19"/>
              </a:gdLst>
              <a:ahLst/>
              <a:cxnLst>
                <a:cxn ang="0">
                  <a:pos x="T0" y="T1"/>
                </a:cxn>
                <a:cxn ang="0">
                  <a:pos x="T2" y="T3"/>
                </a:cxn>
                <a:cxn ang="0">
                  <a:pos x="T4" y="T5"/>
                </a:cxn>
              </a:cxnLst>
              <a:rect l="0" t="0" r="r" b="b"/>
              <a:pathLst>
                <a:path w="28" h="19">
                  <a:moveTo>
                    <a:pt x="0" y="0"/>
                  </a:moveTo>
                  <a:lnTo>
                    <a:pt x="0" y="19"/>
                  </a:lnTo>
                  <a:lnTo>
                    <a:pt x="28" y="19"/>
                  </a:lnTo>
                </a:path>
              </a:pathLst>
            </a:custGeom>
            <a:solidFill>
              <a:srgbClr val="C0C0C0"/>
            </a:solidFill>
            <a:ln w="9525" cmpd="sng">
              <a:solidFill>
                <a:srgbClr val="FFFFFF"/>
              </a:solidFill>
              <a:prstDash val="solid"/>
              <a:round/>
              <a:headEnd/>
              <a:tailEnd/>
            </a:ln>
          </p:spPr>
          <p:txBody>
            <a:bodyPr/>
            <a:lstStyle/>
            <a:p>
              <a:endParaRPr lang="en-US"/>
            </a:p>
          </p:txBody>
        </p:sp>
        <p:sp>
          <p:nvSpPr>
            <p:cNvPr id="133" name="Freeform 132"/>
            <p:cNvSpPr>
              <a:spLocks/>
            </p:cNvSpPr>
            <p:nvPr/>
          </p:nvSpPr>
          <p:spPr bwMode="auto">
            <a:xfrm>
              <a:off x="3970" y="2513"/>
              <a:ext cx="5" cy="5"/>
            </a:xfrm>
            <a:custGeom>
              <a:avLst/>
              <a:gdLst>
                <a:gd name="T0" fmla="*/ 15 w 15"/>
                <a:gd name="T1" fmla="*/ 19 h 19"/>
                <a:gd name="T2" fmla="*/ 8 w 15"/>
                <a:gd name="T3" fmla="*/ 9 h 19"/>
                <a:gd name="T4" fmla="*/ 0 w 15"/>
                <a:gd name="T5" fmla="*/ 0 h 19"/>
              </a:gdLst>
              <a:ahLst/>
              <a:cxnLst>
                <a:cxn ang="0">
                  <a:pos x="T0" y="T1"/>
                </a:cxn>
                <a:cxn ang="0">
                  <a:pos x="T2" y="T3"/>
                </a:cxn>
                <a:cxn ang="0">
                  <a:pos x="T4" y="T5"/>
                </a:cxn>
              </a:cxnLst>
              <a:rect l="0" t="0" r="r" b="b"/>
              <a:pathLst>
                <a:path w="15" h="19">
                  <a:moveTo>
                    <a:pt x="15" y="19"/>
                  </a:moveTo>
                  <a:lnTo>
                    <a:pt x="8" y="9"/>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34" name="Freeform 133"/>
            <p:cNvSpPr>
              <a:spLocks/>
            </p:cNvSpPr>
            <p:nvPr/>
          </p:nvSpPr>
          <p:spPr bwMode="auto">
            <a:xfrm>
              <a:off x="3975" y="2658"/>
              <a:ext cx="6" cy="6"/>
            </a:xfrm>
            <a:custGeom>
              <a:avLst/>
              <a:gdLst>
                <a:gd name="T0" fmla="*/ 0 w 19"/>
                <a:gd name="T1" fmla="*/ 0 h 20"/>
                <a:gd name="T2" fmla="*/ 0 w 19"/>
                <a:gd name="T3" fmla="*/ 20 h 20"/>
                <a:gd name="T4" fmla="*/ 19 w 19"/>
                <a:gd name="T5" fmla="*/ 14 h 20"/>
                <a:gd name="T6" fmla="*/ 14 w 19"/>
                <a:gd name="T7" fmla="*/ 8 h 20"/>
                <a:gd name="T8" fmla="*/ 10 w 19"/>
                <a:gd name="T9" fmla="*/ 4 h 20"/>
                <a:gd name="T10" fmla="*/ 4 w 19"/>
                <a:gd name="T11" fmla="*/ 1 h 20"/>
                <a:gd name="T12" fmla="*/ 0 w 1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0" y="0"/>
                  </a:moveTo>
                  <a:lnTo>
                    <a:pt x="0" y="20"/>
                  </a:lnTo>
                  <a:lnTo>
                    <a:pt x="19" y="14"/>
                  </a:lnTo>
                  <a:lnTo>
                    <a:pt x="14" y="8"/>
                  </a:lnTo>
                  <a:lnTo>
                    <a:pt x="10" y="4"/>
                  </a:lnTo>
                  <a:lnTo>
                    <a:pt x="4" y="1"/>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35" name="Freeform 134"/>
            <p:cNvSpPr>
              <a:spLocks/>
            </p:cNvSpPr>
            <p:nvPr/>
          </p:nvSpPr>
          <p:spPr bwMode="auto">
            <a:xfrm>
              <a:off x="3975" y="2644"/>
              <a:ext cx="6" cy="4"/>
            </a:xfrm>
            <a:custGeom>
              <a:avLst/>
              <a:gdLst>
                <a:gd name="T0" fmla="*/ 13 w 19"/>
                <a:gd name="T1" fmla="*/ 12 h 12"/>
                <a:gd name="T2" fmla="*/ 19 w 19"/>
                <a:gd name="T3" fmla="*/ 0 h 12"/>
                <a:gd name="T4" fmla="*/ 0 w 19"/>
                <a:gd name="T5" fmla="*/ 0 h 12"/>
                <a:gd name="T6" fmla="*/ 13 w 19"/>
                <a:gd name="T7" fmla="*/ 12 h 12"/>
              </a:gdLst>
              <a:ahLst/>
              <a:cxnLst>
                <a:cxn ang="0">
                  <a:pos x="T0" y="T1"/>
                </a:cxn>
                <a:cxn ang="0">
                  <a:pos x="T2" y="T3"/>
                </a:cxn>
                <a:cxn ang="0">
                  <a:pos x="T4" y="T5"/>
                </a:cxn>
                <a:cxn ang="0">
                  <a:pos x="T6" y="T7"/>
                </a:cxn>
              </a:cxnLst>
              <a:rect l="0" t="0" r="r" b="b"/>
              <a:pathLst>
                <a:path w="19" h="12">
                  <a:moveTo>
                    <a:pt x="13" y="12"/>
                  </a:moveTo>
                  <a:lnTo>
                    <a:pt x="19" y="0"/>
                  </a:lnTo>
                  <a:lnTo>
                    <a:pt x="0" y="0"/>
                  </a:lnTo>
                  <a:lnTo>
                    <a:pt x="13" y="12"/>
                  </a:lnTo>
                </a:path>
              </a:pathLst>
            </a:custGeom>
            <a:solidFill>
              <a:srgbClr val="C0C0C0"/>
            </a:solidFill>
            <a:ln w="9525" cmpd="sng">
              <a:solidFill>
                <a:srgbClr val="FFFFFF"/>
              </a:solidFill>
              <a:prstDash val="solid"/>
              <a:round/>
              <a:headEnd/>
              <a:tailEnd/>
            </a:ln>
          </p:spPr>
          <p:txBody>
            <a:bodyPr/>
            <a:lstStyle/>
            <a:p>
              <a:endParaRPr lang="en-US"/>
            </a:p>
          </p:txBody>
        </p:sp>
        <p:sp>
          <p:nvSpPr>
            <p:cNvPr id="136" name="Freeform 135"/>
            <p:cNvSpPr>
              <a:spLocks/>
            </p:cNvSpPr>
            <p:nvPr/>
          </p:nvSpPr>
          <p:spPr bwMode="auto">
            <a:xfrm>
              <a:off x="3975" y="2637"/>
              <a:ext cx="6" cy="1"/>
            </a:xfrm>
            <a:custGeom>
              <a:avLst/>
              <a:gdLst>
                <a:gd name="T0" fmla="*/ 0 w 19"/>
                <a:gd name="T1" fmla="*/ 10 w 19"/>
                <a:gd name="T2" fmla="*/ 19 w 19"/>
                <a:gd name="T3" fmla="*/ 10 w 19"/>
                <a:gd name="T4" fmla="*/ 0 w 19"/>
              </a:gdLst>
              <a:ahLst/>
              <a:cxnLst>
                <a:cxn ang="0">
                  <a:pos x="T0" y="0"/>
                </a:cxn>
                <a:cxn ang="0">
                  <a:pos x="T1" y="0"/>
                </a:cxn>
                <a:cxn ang="0">
                  <a:pos x="T2" y="0"/>
                </a:cxn>
                <a:cxn ang="0">
                  <a:pos x="T3" y="0"/>
                </a:cxn>
                <a:cxn ang="0">
                  <a:pos x="T4" y="0"/>
                </a:cxn>
              </a:cxnLst>
              <a:rect l="0" t="0" r="r" b="b"/>
              <a:pathLst>
                <a:path w="19">
                  <a:moveTo>
                    <a:pt x="0" y="0"/>
                  </a:moveTo>
                  <a:lnTo>
                    <a:pt x="10" y="0"/>
                  </a:lnTo>
                  <a:lnTo>
                    <a:pt x="19" y="0"/>
                  </a:lnTo>
                  <a:lnTo>
                    <a:pt x="1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37" name="Rectangle 136"/>
            <p:cNvSpPr>
              <a:spLocks noChangeArrowheads="1"/>
            </p:cNvSpPr>
            <p:nvPr/>
          </p:nvSpPr>
          <p:spPr bwMode="auto">
            <a:xfrm>
              <a:off x="3975" y="2632"/>
              <a:ext cx="8" cy="2"/>
            </a:xfrm>
            <a:prstGeom prst="rect">
              <a:avLst/>
            </a:prstGeom>
            <a:solidFill>
              <a:srgbClr val="C0C0C0"/>
            </a:solidFill>
            <a:ln w="9525">
              <a:solidFill>
                <a:srgbClr val="FFFFFF"/>
              </a:solidFill>
              <a:miter lim="800000"/>
              <a:headEnd/>
              <a:tailEnd/>
            </a:ln>
          </p:spPr>
          <p:txBody>
            <a:bodyPr/>
            <a:lstStyle/>
            <a:p>
              <a:endParaRPr lang="en-US"/>
            </a:p>
          </p:txBody>
        </p:sp>
        <p:sp>
          <p:nvSpPr>
            <p:cNvPr id="138" name="Line 137"/>
            <p:cNvSpPr>
              <a:spLocks noChangeShapeType="1"/>
            </p:cNvSpPr>
            <p:nvPr/>
          </p:nvSpPr>
          <p:spPr bwMode="auto">
            <a:xfrm flipV="1">
              <a:off x="3972" y="2595"/>
              <a:ext cx="5" cy="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Freeform 138"/>
            <p:cNvSpPr>
              <a:spLocks/>
            </p:cNvSpPr>
            <p:nvPr/>
          </p:nvSpPr>
          <p:spPr bwMode="auto">
            <a:xfrm>
              <a:off x="3975" y="2595"/>
              <a:ext cx="2" cy="1"/>
            </a:xfrm>
            <a:custGeom>
              <a:avLst/>
              <a:gdLst>
                <a:gd name="T0" fmla="*/ 6 w 6"/>
                <a:gd name="T1" fmla="*/ 0 h 3"/>
                <a:gd name="T2" fmla="*/ 5 w 6"/>
                <a:gd name="T3" fmla="*/ 1 h 3"/>
                <a:gd name="T4" fmla="*/ 3 w 6"/>
                <a:gd name="T5" fmla="*/ 2 h 3"/>
                <a:gd name="T6" fmla="*/ 1 w 6"/>
                <a:gd name="T7" fmla="*/ 3 h 3"/>
                <a:gd name="T8" fmla="*/ 0 w 6"/>
                <a:gd name="T9" fmla="*/ 2 h 3"/>
                <a:gd name="T10" fmla="*/ 0 w 6"/>
                <a:gd name="T11" fmla="*/ 2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0"/>
                  </a:moveTo>
                  <a:lnTo>
                    <a:pt x="5" y="1"/>
                  </a:lnTo>
                  <a:lnTo>
                    <a:pt x="3" y="2"/>
                  </a:lnTo>
                  <a:lnTo>
                    <a:pt x="1" y="3"/>
                  </a:lnTo>
                  <a:lnTo>
                    <a:pt x="0" y="2"/>
                  </a:lnTo>
                  <a:lnTo>
                    <a:pt x="0" y="2"/>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40" name="Freeform 139"/>
            <p:cNvSpPr>
              <a:spLocks/>
            </p:cNvSpPr>
            <p:nvPr/>
          </p:nvSpPr>
          <p:spPr bwMode="auto">
            <a:xfrm>
              <a:off x="3981" y="2555"/>
              <a:ext cx="5" cy="8"/>
            </a:xfrm>
            <a:custGeom>
              <a:avLst/>
              <a:gdLst>
                <a:gd name="T0" fmla="*/ 14 w 14"/>
                <a:gd name="T1" fmla="*/ 0 h 24"/>
                <a:gd name="T2" fmla="*/ 13 w 14"/>
                <a:gd name="T3" fmla="*/ 5 h 24"/>
                <a:gd name="T4" fmla="*/ 9 w 14"/>
                <a:gd name="T5" fmla="*/ 12 h 24"/>
                <a:gd name="T6" fmla="*/ 5 w 14"/>
                <a:gd name="T7" fmla="*/ 19 h 24"/>
                <a:gd name="T8" fmla="*/ 0 w 14"/>
                <a:gd name="T9" fmla="*/ 24 h 24"/>
                <a:gd name="T10" fmla="*/ 0 w 14"/>
                <a:gd name="T11" fmla="*/ 16 h 24"/>
                <a:gd name="T12" fmla="*/ 0 w 1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14" h="24">
                  <a:moveTo>
                    <a:pt x="14" y="0"/>
                  </a:moveTo>
                  <a:lnTo>
                    <a:pt x="13" y="5"/>
                  </a:lnTo>
                  <a:lnTo>
                    <a:pt x="9" y="12"/>
                  </a:lnTo>
                  <a:lnTo>
                    <a:pt x="5" y="19"/>
                  </a:lnTo>
                  <a:lnTo>
                    <a:pt x="0" y="24"/>
                  </a:lnTo>
                  <a:lnTo>
                    <a:pt x="0" y="16"/>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141" name="Line 140"/>
            <p:cNvSpPr>
              <a:spLocks noChangeShapeType="1"/>
            </p:cNvSpPr>
            <p:nvPr/>
          </p:nvSpPr>
          <p:spPr bwMode="auto">
            <a:xfrm>
              <a:off x="3981" y="2559"/>
              <a:ext cx="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Freeform 141"/>
            <p:cNvSpPr>
              <a:spLocks/>
            </p:cNvSpPr>
            <p:nvPr/>
          </p:nvSpPr>
          <p:spPr bwMode="auto">
            <a:xfrm>
              <a:off x="3977" y="2572"/>
              <a:ext cx="4" cy="3"/>
            </a:xfrm>
            <a:custGeom>
              <a:avLst/>
              <a:gdLst>
                <a:gd name="T0" fmla="*/ 13 w 13"/>
                <a:gd name="T1" fmla="*/ 12 h 12"/>
                <a:gd name="T2" fmla="*/ 0 w 13"/>
                <a:gd name="T3" fmla="*/ 0 h 12"/>
                <a:gd name="T4" fmla="*/ 13 w 13"/>
                <a:gd name="T5" fmla="*/ 12 h 12"/>
              </a:gdLst>
              <a:ahLst/>
              <a:cxnLst>
                <a:cxn ang="0">
                  <a:pos x="T0" y="T1"/>
                </a:cxn>
                <a:cxn ang="0">
                  <a:pos x="T2" y="T3"/>
                </a:cxn>
                <a:cxn ang="0">
                  <a:pos x="T4" y="T5"/>
                </a:cxn>
              </a:cxnLst>
              <a:rect l="0" t="0" r="r" b="b"/>
              <a:pathLst>
                <a:path w="13" h="12">
                  <a:moveTo>
                    <a:pt x="13" y="12"/>
                  </a:moveTo>
                  <a:lnTo>
                    <a:pt x="0" y="0"/>
                  </a:lnTo>
                  <a:lnTo>
                    <a:pt x="13" y="12"/>
                  </a:lnTo>
                </a:path>
              </a:pathLst>
            </a:custGeom>
            <a:solidFill>
              <a:srgbClr val="C0C0C0"/>
            </a:solidFill>
            <a:ln w="9525" cmpd="sng">
              <a:solidFill>
                <a:srgbClr val="FFFFFF"/>
              </a:solidFill>
              <a:prstDash val="solid"/>
              <a:round/>
              <a:headEnd/>
              <a:tailEnd/>
            </a:ln>
          </p:spPr>
          <p:txBody>
            <a:bodyPr/>
            <a:lstStyle/>
            <a:p>
              <a:endParaRPr lang="en-US"/>
            </a:p>
          </p:txBody>
        </p:sp>
        <p:sp>
          <p:nvSpPr>
            <p:cNvPr id="143" name="Freeform 142"/>
            <p:cNvSpPr>
              <a:spLocks/>
            </p:cNvSpPr>
            <p:nvPr/>
          </p:nvSpPr>
          <p:spPr bwMode="auto">
            <a:xfrm>
              <a:off x="3981" y="2585"/>
              <a:ext cx="2" cy="6"/>
            </a:xfrm>
            <a:custGeom>
              <a:avLst/>
              <a:gdLst>
                <a:gd name="T0" fmla="*/ 0 w 7"/>
                <a:gd name="T1" fmla="*/ 0 h 19"/>
                <a:gd name="T2" fmla="*/ 0 w 7"/>
                <a:gd name="T3" fmla="*/ 19 h 19"/>
                <a:gd name="T4" fmla="*/ 0 w 7"/>
                <a:gd name="T5" fmla="*/ 0 h 19"/>
                <a:gd name="T6" fmla="*/ 7 w 7"/>
                <a:gd name="T7" fmla="*/ 0 h 19"/>
              </a:gdLst>
              <a:ahLst/>
              <a:cxnLst>
                <a:cxn ang="0">
                  <a:pos x="T0" y="T1"/>
                </a:cxn>
                <a:cxn ang="0">
                  <a:pos x="T2" y="T3"/>
                </a:cxn>
                <a:cxn ang="0">
                  <a:pos x="T4" y="T5"/>
                </a:cxn>
                <a:cxn ang="0">
                  <a:pos x="T6" y="T7"/>
                </a:cxn>
              </a:cxnLst>
              <a:rect l="0" t="0" r="r" b="b"/>
              <a:pathLst>
                <a:path w="7" h="19">
                  <a:moveTo>
                    <a:pt x="0" y="0"/>
                  </a:moveTo>
                  <a:lnTo>
                    <a:pt x="0" y="19"/>
                  </a:lnTo>
                  <a:lnTo>
                    <a:pt x="0" y="0"/>
                  </a:lnTo>
                  <a:lnTo>
                    <a:pt x="7" y="0"/>
                  </a:lnTo>
                </a:path>
              </a:pathLst>
            </a:custGeom>
            <a:solidFill>
              <a:srgbClr val="C0C0C0"/>
            </a:solidFill>
            <a:ln w="9525" cmpd="sng">
              <a:solidFill>
                <a:srgbClr val="FFFFFF"/>
              </a:solidFill>
              <a:prstDash val="solid"/>
              <a:round/>
              <a:headEnd/>
              <a:tailEnd/>
            </a:ln>
          </p:spPr>
          <p:txBody>
            <a:bodyPr/>
            <a:lstStyle/>
            <a:p>
              <a:endParaRPr lang="en-US"/>
            </a:p>
          </p:txBody>
        </p:sp>
        <p:sp>
          <p:nvSpPr>
            <p:cNvPr id="144" name="Line 143"/>
            <p:cNvSpPr>
              <a:spLocks noChangeShapeType="1"/>
            </p:cNvSpPr>
            <p:nvPr/>
          </p:nvSpPr>
          <p:spPr bwMode="auto">
            <a:xfrm flipV="1">
              <a:off x="3981" y="2599"/>
              <a:ext cx="1" cy="4"/>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Freeform 144"/>
            <p:cNvSpPr>
              <a:spLocks/>
            </p:cNvSpPr>
            <p:nvPr/>
          </p:nvSpPr>
          <p:spPr bwMode="auto">
            <a:xfrm>
              <a:off x="3970" y="2545"/>
              <a:ext cx="2" cy="6"/>
            </a:xfrm>
            <a:custGeom>
              <a:avLst/>
              <a:gdLst>
                <a:gd name="T0" fmla="*/ 0 w 8"/>
                <a:gd name="T1" fmla="*/ 18 h 18"/>
                <a:gd name="T2" fmla="*/ 8 w 8"/>
                <a:gd name="T3" fmla="*/ 6 h 18"/>
                <a:gd name="T4" fmla="*/ 0 w 8"/>
                <a:gd name="T5" fmla="*/ 0 h 18"/>
                <a:gd name="T6" fmla="*/ 0 w 8"/>
                <a:gd name="T7" fmla="*/ 18 h 18"/>
              </a:gdLst>
              <a:ahLst/>
              <a:cxnLst>
                <a:cxn ang="0">
                  <a:pos x="T0" y="T1"/>
                </a:cxn>
                <a:cxn ang="0">
                  <a:pos x="T2" y="T3"/>
                </a:cxn>
                <a:cxn ang="0">
                  <a:pos x="T4" y="T5"/>
                </a:cxn>
                <a:cxn ang="0">
                  <a:pos x="T6" y="T7"/>
                </a:cxn>
              </a:cxnLst>
              <a:rect l="0" t="0" r="r" b="b"/>
              <a:pathLst>
                <a:path w="8" h="18">
                  <a:moveTo>
                    <a:pt x="0" y="18"/>
                  </a:moveTo>
                  <a:lnTo>
                    <a:pt x="8" y="6"/>
                  </a:lnTo>
                  <a:lnTo>
                    <a:pt x="0" y="0"/>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146" name="Freeform 145"/>
            <p:cNvSpPr>
              <a:spLocks/>
            </p:cNvSpPr>
            <p:nvPr/>
          </p:nvSpPr>
          <p:spPr bwMode="auto">
            <a:xfrm>
              <a:off x="3968" y="2532"/>
              <a:ext cx="2" cy="7"/>
            </a:xfrm>
            <a:custGeom>
              <a:avLst/>
              <a:gdLst>
                <a:gd name="T0" fmla="*/ 0 w 6"/>
                <a:gd name="T1" fmla="*/ 0 h 19"/>
                <a:gd name="T2" fmla="*/ 0 w 6"/>
                <a:gd name="T3" fmla="*/ 19 h 19"/>
                <a:gd name="T4" fmla="*/ 6 w 6"/>
                <a:gd name="T5" fmla="*/ 13 h 19"/>
              </a:gdLst>
              <a:ahLst/>
              <a:cxnLst>
                <a:cxn ang="0">
                  <a:pos x="T0" y="T1"/>
                </a:cxn>
                <a:cxn ang="0">
                  <a:pos x="T2" y="T3"/>
                </a:cxn>
                <a:cxn ang="0">
                  <a:pos x="T4" y="T5"/>
                </a:cxn>
              </a:cxnLst>
              <a:rect l="0" t="0" r="r" b="b"/>
              <a:pathLst>
                <a:path w="6" h="19">
                  <a:moveTo>
                    <a:pt x="0" y="0"/>
                  </a:moveTo>
                  <a:lnTo>
                    <a:pt x="0" y="19"/>
                  </a:lnTo>
                  <a:lnTo>
                    <a:pt x="6" y="13"/>
                  </a:lnTo>
                </a:path>
              </a:pathLst>
            </a:custGeom>
            <a:solidFill>
              <a:srgbClr val="C0C0C0"/>
            </a:solidFill>
            <a:ln w="9525" cmpd="sng">
              <a:solidFill>
                <a:srgbClr val="FFFFFF"/>
              </a:solidFill>
              <a:prstDash val="solid"/>
              <a:round/>
              <a:headEnd/>
              <a:tailEnd/>
            </a:ln>
          </p:spPr>
          <p:txBody>
            <a:bodyPr/>
            <a:lstStyle/>
            <a:p>
              <a:endParaRPr lang="en-US"/>
            </a:p>
          </p:txBody>
        </p:sp>
        <p:sp>
          <p:nvSpPr>
            <p:cNvPr id="147" name="Freeform 146"/>
            <p:cNvSpPr>
              <a:spLocks/>
            </p:cNvSpPr>
            <p:nvPr/>
          </p:nvSpPr>
          <p:spPr bwMode="auto">
            <a:xfrm>
              <a:off x="3965" y="2513"/>
              <a:ext cx="10" cy="5"/>
            </a:xfrm>
            <a:custGeom>
              <a:avLst/>
              <a:gdLst>
                <a:gd name="T0" fmla="*/ 0 w 28"/>
                <a:gd name="T1" fmla="*/ 0 h 19"/>
                <a:gd name="T2" fmla="*/ 0 w 28"/>
                <a:gd name="T3" fmla="*/ 19 h 19"/>
                <a:gd name="T4" fmla="*/ 28 w 28"/>
                <a:gd name="T5" fmla="*/ 19 h 19"/>
              </a:gdLst>
              <a:ahLst/>
              <a:cxnLst>
                <a:cxn ang="0">
                  <a:pos x="T0" y="T1"/>
                </a:cxn>
                <a:cxn ang="0">
                  <a:pos x="T2" y="T3"/>
                </a:cxn>
                <a:cxn ang="0">
                  <a:pos x="T4" y="T5"/>
                </a:cxn>
              </a:cxnLst>
              <a:rect l="0" t="0" r="r" b="b"/>
              <a:pathLst>
                <a:path w="28" h="19">
                  <a:moveTo>
                    <a:pt x="0" y="0"/>
                  </a:moveTo>
                  <a:lnTo>
                    <a:pt x="0" y="19"/>
                  </a:lnTo>
                  <a:lnTo>
                    <a:pt x="28" y="19"/>
                  </a:lnTo>
                </a:path>
              </a:pathLst>
            </a:custGeom>
            <a:solidFill>
              <a:srgbClr val="C0C0C0"/>
            </a:solidFill>
            <a:ln w="9525" cmpd="sng">
              <a:solidFill>
                <a:srgbClr val="FFFFFF"/>
              </a:solidFill>
              <a:prstDash val="solid"/>
              <a:round/>
              <a:headEnd/>
              <a:tailEnd/>
            </a:ln>
          </p:spPr>
          <p:txBody>
            <a:bodyPr/>
            <a:lstStyle/>
            <a:p>
              <a:endParaRPr lang="en-US"/>
            </a:p>
          </p:txBody>
        </p:sp>
        <p:sp>
          <p:nvSpPr>
            <p:cNvPr id="148" name="Freeform 147"/>
            <p:cNvSpPr>
              <a:spLocks/>
            </p:cNvSpPr>
            <p:nvPr/>
          </p:nvSpPr>
          <p:spPr bwMode="auto">
            <a:xfrm>
              <a:off x="3970" y="2513"/>
              <a:ext cx="5" cy="5"/>
            </a:xfrm>
            <a:custGeom>
              <a:avLst/>
              <a:gdLst>
                <a:gd name="T0" fmla="*/ 15 w 15"/>
                <a:gd name="T1" fmla="*/ 19 h 19"/>
                <a:gd name="T2" fmla="*/ 8 w 15"/>
                <a:gd name="T3" fmla="*/ 9 h 19"/>
                <a:gd name="T4" fmla="*/ 0 w 15"/>
                <a:gd name="T5" fmla="*/ 0 h 19"/>
              </a:gdLst>
              <a:ahLst/>
              <a:cxnLst>
                <a:cxn ang="0">
                  <a:pos x="T0" y="T1"/>
                </a:cxn>
                <a:cxn ang="0">
                  <a:pos x="T2" y="T3"/>
                </a:cxn>
                <a:cxn ang="0">
                  <a:pos x="T4" y="T5"/>
                </a:cxn>
              </a:cxnLst>
              <a:rect l="0" t="0" r="r" b="b"/>
              <a:pathLst>
                <a:path w="15" h="19">
                  <a:moveTo>
                    <a:pt x="15" y="19"/>
                  </a:moveTo>
                  <a:lnTo>
                    <a:pt x="8" y="9"/>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49" name="Freeform 148"/>
            <p:cNvSpPr>
              <a:spLocks/>
            </p:cNvSpPr>
            <p:nvPr/>
          </p:nvSpPr>
          <p:spPr bwMode="auto">
            <a:xfrm>
              <a:off x="3950" y="2430"/>
              <a:ext cx="7" cy="6"/>
            </a:xfrm>
            <a:custGeom>
              <a:avLst/>
              <a:gdLst>
                <a:gd name="T0" fmla="*/ 13 w 20"/>
                <a:gd name="T1" fmla="*/ 18 h 18"/>
                <a:gd name="T2" fmla="*/ 20 w 20"/>
                <a:gd name="T3" fmla="*/ 0 h 18"/>
                <a:gd name="T4" fmla="*/ 0 w 20"/>
                <a:gd name="T5" fmla="*/ 0 h 18"/>
                <a:gd name="T6" fmla="*/ 13 w 20"/>
                <a:gd name="T7" fmla="*/ 18 h 18"/>
              </a:gdLst>
              <a:ahLst/>
              <a:cxnLst>
                <a:cxn ang="0">
                  <a:pos x="T0" y="T1"/>
                </a:cxn>
                <a:cxn ang="0">
                  <a:pos x="T2" y="T3"/>
                </a:cxn>
                <a:cxn ang="0">
                  <a:pos x="T4" y="T5"/>
                </a:cxn>
                <a:cxn ang="0">
                  <a:pos x="T6" y="T7"/>
                </a:cxn>
              </a:cxnLst>
              <a:rect l="0" t="0" r="r" b="b"/>
              <a:pathLst>
                <a:path w="20" h="18">
                  <a:moveTo>
                    <a:pt x="13" y="18"/>
                  </a:moveTo>
                  <a:lnTo>
                    <a:pt x="20" y="0"/>
                  </a:lnTo>
                  <a:lnTo>
                    <a:pt x="0" y="0"/>
                  </a:lnTo>
                  <a:lnTo>
                    <a:pt x="13" y="18"/>
                  </a:lnTo>
                </a:path>
              </a:pathLst>
            </a:custGeom>
            <a:solidFill>
              <a:srgbClr val="C0C0C0"/>
            </a:solidFill>
            <a:ln w="9525" cmpd="sng">
              <a:solidFill>
                <a:srgbClr val="FFFFFF"/>
              </a:solidFill>
              <a:prstDash val="solid"/>
              <a:round/>
              <a:headEnd/>
              <a:tailEnd/>
            </a:ln>
          </p:spPr>
          <p:txBody>
            <a:bodyPr/>
            <a:lstStyle/>
            <a:p>
              <a:endParaRPr lang="en-US"/>
            </a:p>
          </p:txBody>
        </p:sp>
      </p:grpSp>
      <p:grpSp>
        <p:nvGrpSpPr>
          <p:cNvPr id="150" name="Group 149"/>
          <p:cNvGrpSpPr>
            <a:grpSpLocks/>
          </p:cNvGrpSpPr>
          <p:nvPr>
            <p:custDataLst>
              <p:tags r:id="rId88"/>
            </p:custDataLst>
          </p:nvPr>
        </p:nvGrpSpPr>
        <p:grpSpPr bwMode="auto">
          <a:xfrm>
            <a:off x="7471957" y="4874362"/>
            <a:ext cx="178754" cy="214313"/>
            <a:chOff x="5486" y="2743"/>
            <a:chExt cx="137" cy="132"/>
          </a:xfrm>
        </p:grpSpPr>
        <p:sp>
          <p:nvSpPr>
            <p:cNvPr id="151" name="Freeform 150"/>
            <p:cNvSpPr>
              <a:spLocks/>
            </p:cNvSpPr>
            <p:nvPr/>
          </p:nvSpPr>
          <p:spPr bwMode="auto">
            <a:xfrm>
              <a:off x="5595" y="2806"/>
              <a:ext cx="13" cy="28"/>
            </a:xfrm>
            <a:custGeom>
              <a:avLst/>
              <a:gdLst>
                <a:gd name="T0" fmla="*/ 0 w 40"/>
                <a:gd name="T1" fmla="*/ 31 h 87"/>
                <a:gd name="T2" fmla="*/ 0 w 40"/>
                <a:gd name="T3" fmla="*/ 42 h 87"/>
                <a:gd name="T4" fmla="*/ 2 w 40"/>
                <a:gd name="T5" fmla="*/ 51 h 87"/>
                <a:gd name="T6" fmla="*/ 5 w 40"/>
                <a:gd name="T7" fmla="*/ 59 h 87"/>
                <a:gd name="T8" fmla="*/ 10 w 40"/>
                <a:gd name="T9" fmla="*/ 66 h 87"/>
                <a:gd name="T10" fmla="*/ 15 w 40"/>
                <a:gd name="T11" fmla="*/ 72 h 87"/>
                <a:gd name="T12" fmla="*/ 22 w 40"/>
                <a:gd name="T13" fmla="*/ 77 h 87"/>
                <a:gd name="T14" fmla="*/ 31 w 40"/>
                <a:gd name="T15" fmla="*/ 82 h 87"/>
                <a:gd name="T16" fmla="*/ 40 w 40"/>
                <a:gd name="T17" fmla="*/ 87 h 87"/>
                <a:gd name="T18" fmla="*/ 35 w 40"/>
                <a:gd name="T19" fmla="*/ 82 h 87"/>
                <a:gd name="T20" fmla="*/ 32 w 40"/>
                <a:gd name="T21" fmla="*/ 77 h 87"/>
                <a:gd name="T22" fmla="*/ 29 w 40"/>
                <a:gd name="T23" fmla="*/ 71 h 87"/>
                <a:gd name="T24" fmla="*/ 26 w 40"/>
                <a:gd name="T25" fmla="*/ 65 h 87"/>
                <a:gd name="T26" fmla="*/ 22 w 40"/>
                <a:gd name="T27" fmla="*/ 52 h 87"/>
                <a:gd name="T28" fmla="*/ 20 w 40"/>
                <a:gd name="T29" fmla="*/ 39 h 87"/>
                <a:gd name="T30" fmla="*/ 18 w 40"/>
                <a:gd name="T31" fmla="*/ 27 h 87"/>
                <a:gd name="T32" fmla="*/ 13 w 40"/>
                <a:gd name="T33" fmla="*/ 16 h 87"/>
                <a:gd name="T34" fmla="*/ 11 w 40"/>
                <a:gd name="T35" fmla="*/ 11 h 87"/>
                <a:gd name="T36" fmla="*/ 8 w 40"/>
                <a:gd name="T37" fmla="*/ 6 h 87"/>
                <a:gd name="T38" fmla="*/ 4 w 40"/>
                <a:gd name="T39" fmla="*/ 3 h 87"/>
                <a:gd name="T40" fmla="*/ 0 w 40"/>
                <a:gd name="T41" fmla="*/ 0 h 87"/>
                <a:gd name="T42" fmla="*/ 0 w 40"/>
                <a:gd name="T43" fmla="*/ 9 h 87"/>
                <a:gd name="T44" fmla="*/ 0 w 40"/>
                <a:gd name="T45" fmla="*/ 16 h 87"/>
                <a:gd name="T46" fmla="*/ 0 w 40"/>
                <a:gd name="T47" fmla="*/ 23 h 87"/>
                <a:gd name="T48" fmla="*/ 0 w 40"/>
                <a:gd name="T49"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solidFill>
              <a:srgbClr val="C0C0C0"/>
            </a:solidFill>
            <a:ln w="9525" cmpd="sng">
              <a:solidFill>
                <a:srgbClr val="FFFFFF"/>
              </a:solidFill>
              <a:prstDash val="solid"/>
              <a:round/>
              <a:headEnd/>
              <a:tailEnd/>
            </a:ln>
          </p:spPr>
          <p:txBody>
            <a:bodyPr/>
            <a:lstStyle/>
            <a:p>
              <a:endParaRPr lang="en-US"/>
            </a:p>
          </p:txBody>
        </p:sp>
        <p:sp>
          <p:nvSpPr>
            <p:cNvPr id="152" name="Freeform 151"/>
            <p:cNvSpPr>
              <a:spLocks/>
            </p:cNvSpPr>
            <p:nvPr/>
          </p:nvSpPr>
          <p:spPr bwMode="auto">
            <a:xfrm>
              <a:off x="5603" y="2842"/>
              <a:ext cx="20" cy="12"/>
            </a:xfrm>
            <a:custGeom>
              <a:avLst/>
              <a:gdLst>
                <a:gd name="T0" fmla="*/ 0 w 61"/>
                <a:gd name="T1" fmla="*/ 31 h 37"/>
                <a:gd name="T2" fmla="*/ 19 w 61"/>
                <a:gd name="T3" fmla="*/ 32 h 37"/>
                <a:gd name="T4" fmla="*/ 35 w 61"/>
                <a:gd name="T5" fmla="*/ 34 h 37"/>
                <a:gd name="T6" fmla="*/ 49 w 61"/>
                <a:gd name="T7" fmla="*/ 36 h 37"/>
                <a:gd name="T8" fmla="*/ 61 w 61"/>
                <a:gd name="T9" fmla="*/ 37 h 37"/>
                <a:gd name="T10" fmla="*/ 55 w 61"/>
                <a:gd name="T11" fmla="*/ 29 h 37"/>
                <a:gd name="T12" fmla="*/ 49 w 61"/>
                <a:gd name="T13" fmla="*/ 22 h 37"/>
                <a:gd name="T14" fmla="*/ 42 w 61"/>
                <a:gd name="T15" fmla="*/ 17 h 37"/>
                <a:gd name="T16" fmla="*/ 35 w 61"/>
                <a:gd name="T17" fmla="*/ 12 h 37"/>
                <a:gd name="T18" fmla="*/ 28 w 61"/>
                <a:gd name="T19" fmla="*/ 9 h 37"/>
                <a:gd name="T20" fmla="*/ 19 w 61"/>
                <a:gd name="T21" fmla="*/ 5 h 37"/>
                <a:gd name="T22" fmla="*/ 10 w 61"/>
                <a:gd name="T23" fmla="*/ 2 h 37"/>
                <a:gd name="T24" fmla="*/ 0 w 61"/>
                <a:gd name="T25" fmla="*/ 0 h 37"/>
                <a:gd name="T26" fmla="*/ 0 w 61"/>
                <a:gd name="T2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solidFill>
              <a:srgbClr val="C0C0C0"/>
            </a:solidFill>
            <a:ln w="9525" cmpd="sng">
              <a:solidFill>
                <a:srgbClr val="FFFFFF"/>
              </a:solidFill>
              <a:prstDash val="solid"/>
              <a:round/>
              <a:headEnd/>
              <a:tailEnd/>
            </a:ln>
          </p:spPr>
          <p:txBody>
            <a:bodyPr/>
            <a:lstStyle/>
            <a:p>
              <a:endParaRPr lang="en-US"/>
            </a:p>
          </p:txBody>
        </p:sp>
        <p:sp>
          <p:nvSpPr>
            <p:cNvPr id="153" name="Freeform 152"/>
            <p:cNvSpPr>
              <a:spLocks/>
            </p:cNvSpPr>
            <p:nvPr/>
          </p:nvSpPr>
          <p:spPr bwMode="auto">
            <a:xfrm>
              <a:off x="5568" y="2865"/>
              <a:ext cx="13" cy="10"/>
            </a:xfrm>
            <a:custGeom>
              <a:avLst/>
              <a:gdLst>
                <a:gd name="T0" fmla="*/ 40 w 40"/>
                <a:gd name="T1" fmla="*/ 30 h 30"/>
                <a:gd name="T2" fmla="*/ 33 w 40"/>
                <a:gd name="T3" fmla="*/ 28 h 30"/>
                <a:gd name="T4" fmla="*/ 26 w 40"/>
                <a:gd name="T5" fmla="*/ 25 h 30"/>
                <a:gd name="T6" fmla="*/ 21 w 40"/>
                <a:gd name="T7" fmla="*/ 22 h 30"/>
                <a:gd name="T8" fmla="*/ 15 w 40"/>
                <a:gd name="T9" fmla="*/ 19 h 30"/>
                <a:gd name="T10" fmla="*/ 11 w 40"/>
                <a:gd name="T11" fmla="*/ 16 h 30"/>
                <a:gd name="T12" fmla="*/ 6 w 40"/>
                <a:gd name="T13" fmla="*/ 11 h 30"/>
                <a:gd name="T14" fmla="*/ 3 w 40"/>
                <a:gd name="T15" fmla="*/ 6 h 30"/>
                <a:gd name="T16" fmla="*/ 0 w 40"/>
                <a:gd name="T17" fmla="*/ 0 h 30"/>
                <a:gd name="T18" fmla="*/ 8 w 40"/>
                <a:gd name="T19" fmla="*/ 2 h 30"/>
                <a:gd name="T20" fmla="*/ 15 w 40"/>
                <a:gd name="T21" fmla="*/ 6 h 30"/>
                <a:gd name="T22" fmla="*/ 22 w 40"/>
                <a:gd name="T23" fmla="*/ 10 h 30"/>
                <a:gd name="T24" fmla="*/ 27 w 40"/>
                <a:gd name="T25" fmla="*/ 15 h 30"/>
                <a:gd name="T26" fmla="*/ 33 w 40"/>
                <a:gd name="T27" fmla="*/ 19 h 30"/>
                <a:gd name="T28" fmla="*/ 36 w 40"/>
                <a:gd name="T29" fmla="*/ 23 h 30"/>
                <a:gd name="T30" fmla="*/ 39 w 40"/>
                <a:gd name="T31" fmla="*/ 27 h 30"/>
                <a:gd name="T32" fmla="*/ 40 w 40"/>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solidFill>
              <a:srgbClr val="C0C0C0"/>
            </a:solidFill>
            <a:ln w="9525" cmpd="sng">
              <a:solidFill>
                <a:srgbClr val="FFFFFF"/>
              </a:solidFill>
              <a:prstDash val="solid"/>
              <a:round/>
              <a:headEnd/>
              <a:tailEnd/>
            </a:ln>
          </p:spPr>
          <p:txBody>
            <a:bodyPr/>
            <a:lstStyle/>
            <a:p>
              <a:endParaRPr lang="en-US"/>
            </a:p>
          </p:txBody>
        </p:sp>
        <p:sp>
          <p:nvSpPr>
            <p:cNvPr id="154" name="Freeform 153"/>
            <p:cNvSpPr>
              <a:spLocks/>
            </p:cNvSpPr>
            <p:nvPr/>
          </p:nvSpPr>
          <p:spPr bwMode="auto">
            <a:xfrm>
              <a:off x="5515" y="2789"/>
              <a:ext cx="24" cy="26"/>
            </a:xfrm>
            <a:custGeom>
              <a:avLst/>
              <a:gdLst>
                <a:gd name="T0" fmla="*/ 74 w 74"/>
                <a:gd name="T1" fmla="*/ 80 h 80"/>
                <a:gd name="T2" fmla="*/ 72 w 74"/>
                <a:gd name="T3" fmla="*/ 73 h 80"/>
                <a:gd name="T4" fmla="*/ 71 w 74"/>
                <a:gd name="T5" fmla="*/ 66 h 80"/>
                <a:gd name="T6" fmla="*/ 69 w 74"/>
                <a:gd name="T7" fmla="*/ 60 h 80"/>
                <a:gd name="T8" fmla="*/ 66 w 74"/>
                <a:gd name="T9" fmla="*/ 53 h 80"/>
                <a:gd name="T10" fmla="*/ 58 w 74"/>
                <a:gd name="T11" fmla="*/ 42 h 80"/>
                <a:gd name="T12" fmla="*/ 48 w 74"/>
                <a:gd name="T13" fmla="*/ 33 h 80"/>
                <a:gd name="T14" fmla="*/ 38 w 74"/>
                <a:gd name="T15" fmla="*/ 25 h 80"/>
                <a:gd name="T16" fmla="*/ 29 w 74"/>
                <a:gd name="T17" fmla="*/ 17 h 80"/>
                <a:gd name="T18" fmla="*/ 20 w 74"/>
                <a:gd name="T19" fmla="*/ 9 h 80"/>
                <a:gd name="T20" fmla="*/ 13 w 74"/>
                <a:gd name="T21" fmla="*/ 0 h 80"/>
                <a:gd name="T22" fmla="*/ 9 w 74"/>
                <a:gd name="T23" fmla="*/ 5 h 80"/>
                <a:gd name="T24" fmla="*/ 4 w 74"/>
                <a:gd name="T25" fmla="*/ 10 h 80"/>
                <a:gd name="T26" fmla="*/ 1 w 74"/>
                <a:gd name="T27" fmla="*/ 14 h 80"/>
                <a:gd name="T28" fmla="*/ 0 w 74"/>
                <a:gd name="T29" fmla="*/ 19 h 80"/>
                <a:gd name="T30" fmla="*/ 0 w 74"/>
                <a:gd name="T31" fmla="*/ 25 h 80"/>
                <a:gd name="T32" fmla="*/ 2 w 74"/>
                <a:gd name="T33" fmla="*/ 30 h 80"/>
                <a:gd name="T34" fmla="*/ 4 w 74"/>
                <a:gd name="T35" fmla="*/ 36 h 80"/>
                <a:gd name="T36" fmla="*/ 7 w 74"/>
                <a:gd name="T37" fmla="*/ 41 h 80"/>
                <a:gd name="T38" fmla="*/ 10 w 74"/>
                <a:gd name="T39" fmla="*/ 46 h 80"/>
                <a:gd name="T40" fmla="*/ 14 w 74"/>
                <a:gd name="T41" fmla="*/ 51 h 80"/>
                <a:gd name="T42" fmla="*/ 19 w 74"/>
                <a:gd name="T43" fmla="*/ 56 h 80"/>
                <a:gd name="T44" fmla="*/ 24 w 74"/>
                <a:gd name="T45" fmla="*/ 61 h 80"/>
                <a:gd name="T46" fmla="*/ 30 w 74"/>
                <a:gd name="T47" fmla="*/ 66 h 80"/>
                <a:gd name="T48" fmla="*/ 35 w 74"/>
                <a:gd name="T49" fmla="*/ 69 h 80"/>
                <a:gd name="T50" fmla="*/ 42 w 74"/>
                <a:gd name="T51" fmla="*/ 72 h 80"/>
                <a:gd name="T52" fmla="*/ 47 w 74"/>
                <a:gd name="T53" fmla="*/ 75 h 80"/>
                <a:gd name="T54" fmla="*/ 54 w 74"/>
                <a:gd name="T55" fmla="*/ 77 h 80"/>
                <a:gd name="T56" fmla="*/ 60 w 74"/>
                <a:gd name="T57" fmla="*/ 79 h 80"/>
                <a:gd name="T58" fmla="*/ 67 w 74"/>
                <a:gd name="T59" fmla="*/ 80 h 80"/>
                <a:gd name="T60" fmla="*/ 74 w 74"/>
                <a:gd name="T6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solidFill>
              <a:srgbClr val="C0C0C0"/>
            </a:solidFill>
            <a:ln w="9525" cmpd="sng">
              <a:solidFill>
                <a:srgbClr val="FFFFFF"/>
              </a:solidFill>
              <a:prstDash val="solid"/>
              <a:round/>
              <a:headEnd/>
              <a:tailEnd/>
            </a:ln>
          </p:spPr>
          <p:txBody>
            <a:bodyPr/>
            <a:lstStyle/>
            <a:p>
              <a:endParaRPr lang="en-US"/>
            </a:p>
          </p:txBody>
        </p:sp>
        <p:sp>
          <p:nvSpPr>
            <p:cNvPr id="155" name="Freeform 154"/>
            <p:cNvSpPr>
              <a:spLocks/>
            </p:cNvSpPr>
            <p:nvPr/>
          </p:nvSpPr>
          <p:spPr bwMode="auto">
            <a:xfrm>
              <a:off x="5555" y="2785"/>
              <a:ext cx="26" cy="27"/>
            </a:xfrm>
            <a:custGeom>
              <a:avLst/>
              <a:gdLst>
                <a:gd name="T0" fmla="*/ 52 w 86"/>
                <a:gd name="T1" fmla="*/ 80 h 80"/>
                <a:gd name="T2" fmla="*/ 86 w 86"/>
                <a:gd name="T3" fmla="*/ 80 h 80"/>
                <a:gd name="T4" fmla="*/ 86 w 86"/>
                <a:gd name="T5" fmla="*/ 61 h 80"/>
                <a:gd name="T6" fmla="*/ 79 w 86"/>
                <a:gd name="T7" fmla="*/ 59 h 80"/>
                <a:gd name="T8" fmla="*/ 72 w 86"/>
                <a:gd name="T9" fmla="*/ 56 h 80"/>
                <a:gd name="T10" fmla="*/ 67 w 86"/>
                <a:gd name="T11" fmla="*/ 53 h 80"/>
                <a:gd name="T12" fmla="*/ 61 w 86"/>
                <a:gd name="T13" fmla="*/ 49 h 80"/>
                <a:gd name="T14" fmla="*/ 51 w 86"/>
                <a:gd name="T15" fmla="*/ 41 h 80"/>
                <a:gd name="T16" fmla="*/ 43 w 86"/>
                <a:gd name="T17" fmla="*/ 33 h 80"/>
                <a:gd name="T18" fmla="*/ 34 w 86"/>
                <a:gd name="T19" fmla="*/ 25 h 80"/>
                <a:gd name="T20" fmla="*/ 24 w 86"/>
                <a:gd name="T21" fmla="*/ 16 h 80"/>
                <a:gd name="T22" fmla="*/ 13 w 86"/>
                <a:gd name="T23" fmla="*/ 7 h 80"/>
                <a:gd name="T24" fmla="*/ 0 w 86"/>
                <a:gd name="T25" fmla="*/ 0 h 80"/>
                <a:gd name="T26" fmla="*/ 1 w 86"/>
                <a:gd name="T27" fmla="*/ 8 h 80"/>
                <a:gd name="T28" fmla="*/ 5 w 86"/>
                <a:gd name="T29" fmla="*/ 20 h 80"/>
                <a:gd name="T30" fmla="*/ 11 w 86"/>
                <a:gd name="T31" fmla="*/ 32 h 80"/>
                <a:gd name="T32" fmla="*/ 18 w 86"/>
                <a:gd name="T33" fmla="*/ 44 h 80"/>
                <a:gd name="T34" fmla="*/ 27 w 86"/>
                <a:gd name="T35" fmla="*/ 57 h 80"/>
                <a:gd name="T36" fmla="*/ 36 w 86"/>
                <a:gd name="T37" fmla="*/ 67 h 80"/>
                <a:gd name="T38" fmla="*/ 40 w 86"/>
                <a:gd name="T39" fmla="*/ 72 h 80"/>
                <a:gd name="T40" fmla="*/ 45 w 86"/>
                <a:gd name="T41" fmla="*/ 76 h 80"/>
                <a:gd name="T42" fmla="*/ 49 w 86"/>
                <a:gd name="T43" fmla="*/ 79 h 80"/>
                <a:gd name="T44" fmla="*/ 52 w 86"/>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solidFill>
              <a:srgbClr val="C0C0C0"/>
            </a:solidFill>
            <a:ln w="9525" cmpd="sng">
              <a:solidFill>
                <a:srgbClr val="FFFFFF"/>
              </a:solidFill>
              <a:prstDash val="solid"/>
              <a:round/>
              <a:headEnd/>
              <a:tailEnd/>
            </a:ln>
          </p:spPr>
          <p:txBody>
            <a:bodyPr/>
            <a:lstStyle/>
            <a:p>
              <a:endParaRPr lang="en-US"/>
            </a:p>
          </p:txBody>
        </p:sp>
        <p:sp>
          <p:nvSpPr>
            <p:cNvPr id="156" name="Freeform 155"/>
            <p:cNvSpPr>
              <a:spLocks/>
            </p:cNvSpPr>
            <p:nvPr/>
          </p:nvSpPr>
          <p:spPr bwMode="auto">
            <a:xfrm>
              <a:off x="5570" y="2825"/>
              <a:ext cx="25" cy="11"/>
            </a:xfrm>
            <a:custGeom>
              <a:avLst/>
              <a:gdLst>
                <a:gd name="T0" fmla="*/ 0 w 74"/>
                <a:gd name="T1" fmla="*/ 7 h 31"/>
                <a:gd name="T2" fmla="*/ 3 w 74"/>
                <a:gd name="T3" fmla="*/ 11 h 31"/>
                <a:gd name="T4" fmla="*/ 5 w 74"/>
                <a:gd name="T5" fmla="*/ 15 h 31"/>
                <a:gd name="T6" fmla="*/ 9 w 74"/>
                <a:gd name="T7" fmla="*/ 18 h 31"/>
                <a:gd name="T8" fmla="*/ 14 w 74"/>
                <a:gd name="T9" fmla="*/ 21 h 31"/>
                <a:gd name="T10" fmla="*/ 18 w 74"/>
                <a:gd name="T11" fmla="*/ 24 h 31"/>
                <a:gd name="T12" fmla="*/ 23 w 74"/>
                <a:gd name="T13" fmla="*/ 26 h 31"/>
                <a:gd name="T14" fmla="*/ 29 w 74"/>
                <a:gd name="T15" fmla="*/ 28 h 31"/>
                <a:gd name="T16" fmla="*/ 34 w 74"/>
                <a:gd name="T17" fmla="*/ 29 h 31"/>
                <a:gd name="T18" fmla="*/ 47 w 74"/>
                <a:gd name="T19" fmla="*/ 31 h 31"/>
                <a:gd name="T20" fmla="*/ 58 w 74"/>
                <a:gd name="T21" fmla="*/ 31 h 31"/>
                <a:gd name="T22" fmla="*/ 63 w 74"/>
                <a:gd name="T23" fmla="*/ 30 h 31"/>
                <a:gd name="T24" fmla="*/ 67 w 74"/>
                <a:gd name="T25" fmla="*/ 29 h 31"/>
                <a:gd name="T26" fmla="*/ 71 w 74"/>
                <a:gd name="T27" fmla="*/ 27 h 31"/>
                <a:gd name="T28" fmla="*/ 74 w 74"/>
                <a:gd name="T29" fmla="*/ 25 h 31"/>
                <a:gd name="T30" fmla="*/ 64 w 74"/>
                <a:gd name="T31" fmla="*/ 18 h 31"/>
                <a:gd name="T32" fmla="*/ 55 w 74"/>
                <a:gd name="T33" fmla="*/ 13 h 31"/>
                <a:gd name="T34" fmla="*/ 51 w 74"/>
                <a:gd name="T35" fmla="*/ 10 h 31"/>
                <a:gd name="T36" fmla="*/ 47 w 74"/>
                <a:gd name="T37" fmla="*/ 8 h 31"/>
                <a:gd name="T38" fmla="*/ 43 w 74"/>
                <a:gd name="T39" fmla="*/ 5 h 31"/>
                <a:gd name="T40" fmla="*/ 41 w 74"/>
                <a:gd name="T41" fmla="*/ 0 h 31"/>
                <a:gd name="T42" fmla="*/ 33 w 74"/>
                <a:gd name="T43" fmla="*/ 1 h 31"/>
                <a:gd name="T44" fmla="*/ 28 w 74"/>
                <a:gd name="T45" fmla="*/ 1 h 31"/>
                <a:gd name="T46" fmla="*/ 22 w 74"/>
                <a:gd name="T47" fmla="*/ 1 h 31"/>
                <a:gd name="T48" fmla="*/ 18 w 74"/>
                <a:gd name="T49" fmla="*/ 0 h 31"/>
                <a:gd name="T50" fmla="*/ 14 w 74"/>
                <a:gd name="T51" fmla="*/ 0 h 31"/>
                <a:gd name="T52" fmla="*/ 10 w 74"/>
                <a:gd name="T53" fmla="*/ 0 h 31"/>
                <a:gd name="T54" fmla="*/ 6 w 74"/>
                <a:gd name="T55" fmla="*/ 3 h 31"/>
                <a:gd name="T56" fmla="*/ 0 w 74"/>
                <a:gd name="T5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solidFill>
              <a:srgbClr val="C0C0C0"/>
            </a:solidFill>
            <a:ln w="9525" cmpd="sng">
              <a:solidFill>
                <a:srgbClr val="FFFFFF"/>
              </a:solidFill>
              <a:prstDash val="solid"/>
              <a:round/>
              <a:headEnd/>
              <a:tailEnd/>
            </a:ln>
          </p:spPr>
          <p:txBody>
            <a:bodyPr/>
            <a:lstStyle/>
            <a:p>
              <a:endParaRPr lang="en-US"/>
            </a:p>
          </p:txBody>
        </p:sp>
        <p:sp>
          <p:nvSpPr>
            <p:cNvPr id="157" name="Freeform 156"/>
            <p:cNvSpPr>
              <a:spLocks/>
            </p:cNvSpPr>
            <p:nvPr/>
          </p:nvSpPr>
          <p:spPr bwMode="auto">
            <a:xfrm>
              <a:off x="5562" y="2819"/>
              <a:ext cx="6" cy="1"/>
            </a:xfrm>
            <a:custGeom>
              <a:avLst/>
              <a:gdLst>
                <a:gd name="T0" fmla="*/ 20 w 20"/>
                <a:gd name="T1" fmla="*/ 0 w 20"/>
                <a:gd name="T2" fmla="*/ 10 w 20"/>
                <a:gd name="T3" fmla="*/ 20 w 20"/>
              </a:gdLst>
              <a:ahLst/>
              <a:cxnLst>
                <a:cxn ang="0">
                  <a:pos x="T0" y="0"/>
                </a:cxn>
                <a:cxn ang="0">
                  <a:pos x="T1" y="0"/>
                </a:cxn>
                <a:cxn ang="0">
                  <a:pos x="T2" y="0"/>
                </a:cxn>
                <a:cxn ang="0">
                  <a:pos x="T3" y="0"/>
                </a:cxn>
              </a:cxnLst>
              <a:rect l="0" t="0" r="r" b="b"/>
              <a:pathLst>
                <a:path w="20">
                  <a:moveTo>
                    <a:pt x="20" y="0"/>
                  </a:moveTo>
                  <a:lnTo>
                    <a:pt x="0" y="0"/>
                  </a:lnTo>
                  <a:lnTo>
                    <a:pt x="10" y="0"/>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158" name="Freeform 157"/>
            <p:cNvSpPr>
              <a:spLocks/>
            </p:cNvSpPr>
            <p:nvPr/>
          </p:nvSpPr>
          <p:spPr bwMode="auto">
            <a:xfrm>
              <a:off x="5509" y="2769"/>
              <a:ext cx="32" cy="21"/>
            </a:xfrm>
            <a:custGeom>
              <a:avLst/>
              <a:gdLst>
                <a:gd name="T0" fmla="*/ 7 w 100"/>
                <a:gd name="T1" fmla="*/ 25 h 65"/>
                <a:gd name="T2" fmla="*/ 35 w 100"/>
                <a:gd name="T3" fmla="*/ 40 h 65"/>
                <a:gd name="T4" fmla="*/ 61 w 100"/>
                <a:gd name="T5" fmla="*/ 55 h 65"/>
                <a:gd name="T6" fmla="*/ 72 w 100"/>
                <a:gd name="T7" fmla="*/ 60 h 65"/>
                <a:gd name="T8" fmla="*/ 83 w 100"/>
                <a:gd name="T9" fmla="*/ 65 h 65"/>
                <a:gd name="T10" fmla="*/ 87 w 100"/>
                <a:gd name="T11" fmla="*/ 65 h 65"/>
                <a:gd name="T12" fmla="*/ 91 w 100"/>
                <a:gd name="T13" fmla="*/ 65 h 65"/>
                <a:gd name="T14" fmla="*/ 96 w 100"/>
                <a:gd name="T15" fmla="*/ 65 h 65"/>
                <a:gd name="T16" fmla="*/ 100 w 100"/>
                <a:gd name="T17" fmla="*/ 62 h 65"/>
                <a:gd name="T18" fmla="*/ 94 w 100"/>
                <a:gd name="T19" fmla="*/ 60 h 65"/>
                <a:gd name="T20" fmla="*/ 88 w 100"/>
                <a:gd name="T21" fmla="*/ 56 h 65"/>
                <a:gd name="T22" fmla="*/ 83 w 100"/>
                <a:gd name="T23" fmla="*/ 52 h 65"/>
                <a:gd name="T24" fmla="*/ 78 w 100"/>
                <a:gd name="T25" fmla="*/ 46 h 65"/>
                <a:gd name="T26" fmla="*/ 67 w 100"/>
                <a:gd name="T27" fmla="*/ 34 h 65"/>
                <a:gd name="T28" fmla="*/ 57 w 100"/>
                <a:gd name="T29" fmla="*/ 21 h 65"/>
                <a:gd name="T30" fmla="*/ 52 w 100"/>
                <a:gd name="T31" fmla="*/ 15 h 65"/>
                <a:gd name="T32" fmla="*/ 46 w 100"/>
                <a:gd name="T33" fmla="*/ 10 h 65"/>
                <a:gd name="T34" fmla="*/ 40 w 100"/>
                <a:gd name="T35" fmla="*/ 4 h 65"/>
                <a:gd name="T36" fmla="*/ 33 w 100"/>
                <a:gd name="T37" fmla="*/ 1 h 65"/>
                <a:gd name="T38" fmla="*/ 27 w 100"/>
                <a:gd name="T39" fmla="*/ 0 h 65"/>
                <a:gd name="T40" fmla="*/ 18 w 100"/>
                <a:gd name="T41" fmla="*/ 0 h 65"/>
                <a:gd name="T42" fmla="*/ 10 w 100"/>
                <a:gd name="T43" fmla="*/ 2 h 65"/>
                <a:gd name="T44" fmla="*/ 0 w 100"/>
                <a:gd name="T45" fmla="*/ 6 h 65"/>
                <a:gd name="T46" fmla="*/ 7 w 100"/>
                <a:gd name="T47" fmla="*/ 2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solidFill>
              <a:srgbClr val="C0C0C0"/>
            </a:solidFill>
            <a:ln w="9525" cmpd="sng">
              <a:solidFill>
                <a:srgbClr val="FFFFFF"/>
              </a:solidFill>
              <a:prstDash val="solid"/>
              <a:round/>
              <a:headEnd/>
              <a:tailEnd/>
            </a:ln>
          </p:spPr>
          <p:txBody>
            <a:bodyPr/>
            <a:lstStyle/>
            <a:p>
              <a:endParaRPr lang="en-US"/>
            </a:p>
          </p:txBody>
        </p:sp>
        <p:sp>
          <p:nvSpPr>
            <p:cNvPr id="159" name="Freeform 158"/>
            <p:cNvSpPr>
              <a:spLocks/>
            </p:cNvSpPr>
            <p:nvPr/>
          </p:nvSpPr>
          <p:spPr bwMode="auto">
            <a:xfrm>
              <a:off x="5486" y="2743"/>
              <a:ext cx="24" cy="34"/>
            </a:xfrm>
            <a:custGeom>
              <a:avLst/>
              <a:gdLst>
                <a:gd name="T0" fmla="*/ 72 w 79"/>
                <a:gd name="T1" fmla="*/ 85 h 104"/>
                <a:gd name="T2" fmla="*/ 56 w 79"/>
                <a:gd name="T3" fmla="*/ 61 h 104"/>
                <a:gd name="T4" fmla="*/ 43 w 79"/>
                <a:gd name="T5" fmla="*/ 41 h 104"/>
                <a:gd name="T6" fmla="*/ 29 w 79"/>
                <a:gd name="T7" fmla="*/ 20 h 104"/>
                <a:gd name="T8" fmla="*/ 12 w 79"/>
                <a:gd name="T9" fmla="*/ 0 h 104"/>
                <a:gd name="T10" fmla="*/ 6 w 79"/>
                <a:gd name="T11" fmla="*/ 16 h 104"/>
                <a:gd name="T12" fmla="*/ 2 w 79"/>
                <a:gd name="T13" fmla="*/ 33 h 104"/>
                <a:gd name="T14" fmla="*/ 0 w 79"/>
                <a:gd name="T15" fmla="*/ 40 h 104"/>
                <a:gd name="T16" fmla="*/ 0 w 79"/>
                <a:gd name="T17" fmla="*/ 48 h 104"/>
                <a:gd name="T18" fmla="*/ 0 w 79"/>
                <a:gd name="T19" fmla="*/ 55 h 104"/>
                <a:gd name="T20" fmla="*/ 0 w 79"/>
                <a:gd name="T21" fmla="*/ 62 h 104"/>
                <a:gd name="T22" fmla="*/ 1 w 79"/>
                <a:gd name="T23" fmla="*/ 68 h 104"/>
                <a:gd name="T24" fmla="*/ 3 w 79"/>
                <a:gd name="T25" fmla="*/ 74 h 104"/>
                <a:gd name="T26" fmla="*/ 6 w 79"/>
                <a:gd name="T27" fmla="*/ 79 h 104"/>
                <a:gd name="T28" fmla="*/ 10 w 79"/>
                <a:gd name="T29" fmla="*/ 83 h 104"/>
                <a:gd name="T30" fmla="*/ 14 w 79"/>
                <a:gd name="T31" fmla="*/ 88 h 104"/>
                <a:gd name="T32" fmla="*/ 20 w 79"/>
                <a:gd name="T33" fmla="*/ 90 h 104"/>
                <a:gd name="T34" fmla="*/ 25 w 79"/>
                <a:gd name="T35" fmla="*/ 92 h 104"/>
                <a:gd name="T36" fmla="*/ 33 w 79"/>
                <a:gd name="T37" fmla="*/ 92 h 104"/>
                <a:gd name="T38" fmla="*/ 43 w 79"/>
                <a:gd name="T39" fmla="*/ 93 h 104"/>
                <a:gd name="T40" fmla="*/ 54 w 79"/>
                <a:gd name="T41" fmla="*/ 96 h 104"/>
                <a:gd name="T42" fmla="*/ 65 w 79"/>
                <a:gd name="T43" fmla="*/ 100 h 104"/>
                <a:gd name="T44" fmla="*/ 79 w 79"/>
                <a:gd name="T45" fmla="*/ 104 h 104"/>
                <a:gd name="T46" fmla="*/ 72 w 79"/>
                <a:gd name="T47"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solidFill>
              <a:srgbClr val="C0C0C0"/>
            </a:solidFill>
            <a:ln w="9525" cmpd="sng">
              <a:solidFill>
                <a:srgbClr val="FFFFFF"/>
              </a:solidFill>
              <a:prstDash val="solid"/>
              <a:round/>
              <a:headEnd/>
              <a:tailEnd/>
            </a:ln>
          </p:spPr>
          <p:txBody>
            <a:bodyPr/>
            <a:lstStyle/>
            <a:p>
              <a:endParaRPr lang="en-US"/>
            </a:p>
          </p:txBody>
        </p:sp>
      </p:grpSp>
      <p:sp>
        <p:nvSpPr>
          <p:cNvPr id="160" name="Freeform 159"/>
          <p:cNvSpPr>
            <a:spLocks/>
          </p:cNvSpPr>
          <p:nvPr>
            <p:custDataLst>
              <p:tags r:id="rId89"/>
            </p:custDataLst>
          </p:nvPr>
        </p:nvSpPr>
        <p:spPr bwMode="auto">
          <a:xfrm>
            <a:off x="3954935" y="4612424"/>
            <a:ext cx="10695" cy="55562"/>
          </a:xfrm>
          <a:custGeom>
            <a:avLst/>
            <a:gdLst>
              <a:gd name="T0" fmla="*/ 27 w 27"/>
              <a:gd name="T1" fmla="*/ 0 h 19"/>
              <a:gd name="T2" fmla="*/ 27 w 27"/>
              <a:gd name="T3" fmla="*/ 12 h 19"/>
              <a:gd name="T4" fmla="*/ 27 w 27"/>
              <a:gd name="T5" fmla="*/ 19 h 19"/>
              <a:gd name="T6" fmla="*/ 9 w 27"/>
              <a:gd name="T7" fmla="*/ 19 h 19"/>
              <a:gd name="T8" fmla="*/ 0 w 27"/>
              <a:gd name="T9" fmla="*/ 19 h 19"/>
              <a:gd name="T10" fmla="*/ 9 w 27"/>
              <a:gd name="T11" fmla="*/ 12 h 19"/>
              <a:gd name="T12" fmla="*/ 27 w 2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27" y="0"/>
                </a:moveTo>
                <a:lnTo>
                  <a:pt x="27" y="12"/>
                </a:lnTo>
                <a:lnTo>
                  <a:pt x="27" y="19"/>
                </a:lnTo>
                <a:lnTo>
                  <a:pt x="9" y="19"/>
                </a:lnTo>
                <a:lnTo>
                  <a:pt x="0" y="19"/>
                </a:lnTo>
                <a:lnTo>
                  <a:pt x="9" y="12"/>
                </a:lnTo>
                <a:lnTo>
                  <a:pt x="27" y="0"/>
                </a:lnTo>
              </a:path>
            </a:pathLst>
          </a:custGeom>
          <a:solidFill>
            <a:srgbClr val="C0C0C0"/>
          </a:solidFill>
          <a:ln w="9525" cmpd="sng">
            <a:solidFill>
              <a:srgbClr val="FFFFFF"/>
            </a:solidFill>
            <a:prstDash val="solid"/>
            <a:round/>
            <a:headEnd/>
            <a:tailEnd/>
          </a:ln>
        </p:spPr>
        <p:txBody>
          <a:bodyPr/>
          <a:lstStyle/>
          <a:p>
            <a:endParaRPr lang="en-US"/>
          </a:p>
        </p:txBody>
      </p:sp>
      <p:sp>
        <p:nvSpPr>
          <p:cNvPr id="161" name="Freeform 160"/>
          <p:cNvSpPr>
            <a:spLocks/>
          </p:cNvSpPr>
          <p:nvPr>
            <p:custDataLst>
              <p:tags r:id="rId90"/>
            </p:custDataLst>
          </p:nvPr>
        </p:nvSpPr>
        <p:spPr bwMode="auto">
          <a:xfrm>
            <a:off x="3881600" y="4752124"/>
            <a:ext cx="13751" cy="57150"/>
          </a:xfrm>
          <a:custGeom>
            <a:avLst/>
            <a:gdLst>
              <a:gd name="T0" fmla="*/ 0 w 39"/>
              <a:gd name="T1" fmla="*/ 0 h 35"/>
              <a:gd name="T2" fmla="*/ 39 w 39"/>
              <a:gd name="T3" fmla="*/ 0 h 35"/>
              <a:gd name="T4" fmla="*/ 36 w 39"/>
              <a:gd name="T5" fmla="*/ 9 h 35"/>
              <a:gd name="T6" fmla="*/ 33 w 39"/>
              <a:gd name="T7" fmla="*/ 19 h 35"/>
              <a:gd name="T8" fmla="*/ 27 w 39"/>
              <a:gd name="T9" fmla="*/ 28 h 35"/>
              <a:gd name="T10" fmla="*/ 22 w 39"/>
              <a:gd name="T11" fmla="*/ 34 h 35"/>
              <a:gd name="T12" fmla="*/ 19 w 39"/>
              <a:gd name="T13" fmla="*/ 35 h 35"/>
              <a:gd name="T14" fmla="*/ 16 w 39"/>
              <a:gd name="T15" fmla="*/ 35 h 35"/>
              <a:gd name="T16" fmla="*/ 13 w 39"/>
              <a:gd name="T17" fmla="*/ 34 h 35"/>
              <a:gd name="T18" fmla="*/ 11 w 39"/>
              <a:gd name="T19" fmla="*/ 31 h 35"/>
              <a:gd name="T20" fmla="*/ 7 w 39"/>
              <a:gd name="T21" fmla="*/ 26 h 35"/>
              <a:gd name="T22" fmla="*/ 5 w 39"/>
              <a:gd name="T23" fmla="*/ 20 h 35"/>
              <a:gd name="T24" fmla="*/ 2 w 39"/>
              <a:gd name="T25" fmla="*/ 11 h 35"/>
              <a:gd name="T26" fmla="*/ 0 w 39"/>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62" name="Freeform 161"/>
          <p:cNvSpPr>
            <a:spLocks/>
          </p:cNvSpPr>
          <p:nvPr>
            <p:custDataLst>
              <p:tags r:id="rId91"/>
            </p:custDataLst>
          </p:nvPr>
        </p:nvSpPr>
        <p:spPr bwMode="auto">
          <a:xfrm>
            <a:off x="5612610" y="3078900"/>
            <a:ext cx="701265" cy="331787"/>
          </a:xfrm>
          <a:custGeom>
            <a:avLst/>
            <a:gdLst>
              <a:gd name="T0" fmla="*/ 32 w 1688"/>
              <a:gd name="T1" fmla="*/ 216 h 630"/>
              <a:gd name="T2" fmla="*/ 86 w 1688"/>
              <a:gd name="T3" fmla="*/ 249 h 630"/>
              <a:gd name="T4" fmla="*/ 155 w 1688"/>
              <a:gd name="T5" fmla="*/ 264 h 630"/>
              <a:gd name="T6" fmla="*/ 191 w 1688"/>
              <a:gd name="T7" fmla="*/ 281 h 630"/>
              <a:gd name="T8" fmla="*/ 238 w 1688"/>
              <a:gd name="T9" fmla="*/ 331 h 630"/>
              <a:gd name="T10" fmla="*/ 253 w 1688"/>
              <a:gd name="T11" fmla="*/ 349 h 630"/>
              <a:gd name="T12" fmla="*/ 254 w 1688"/>
              <a:gd name="T13" fmla="*/ 386 h 630"/>
              <a:gd name="T14" fmla="*/ 273 w 1688"/>
              <a:gd name="T15" fmla="*/ 408 h 630"/>
              <a:gd name="T16" fmla="*/ 341 w 1688"/>
              <a:gd name="T17" fmla="*/ 416 h 630"/>
              <a:gd name="T18" fmla="*/ 463 w 1688"/>
              <a:gd name="T19" fmla="*/ 452 h 630"/>
              <a:gd name="T20" fmla="*/ 546 w 1688"/>
              <a:gd name="T21" fmla="*/ 469 h 630"/>
              <a:gd name="T22" fmla="*/ 575 w 1688"/>
              <a:gd name="T23" fmla="*/ 510 h 630"/>
              <a:gd name="T24" fmla="*/ 622 w 1688"/>
              <a:gd name="T25" fmla="*/ 542 h 630"/>
              <a:gd name="T26" fmla="*/ 670 w 1688"/>
              <a:gd name="T27" fmla="*/ 555 h 630"/>
              <a:gd name="T28" fmla="*/ 917 w 1688"/>
              <a:gd name="T29" fmla="*/ 576 h 630"/>
              <a:gd name="T30" fmla="*/ 1037 w 1688"/>
              <a:gd name="T31" fmla="*/ 614 h 630"/>
              <a:gd name="T32" fmla="*/ 1117 w 1688"/>
              <a:gd name="T33" fmla="*/ 630 h 630"/>
              <a:gd name="T34" fmla="*/ 1157 w 1688"/>
              <a:gd name="T35" fmla="*/ 613 h 630"/>
              <a:gd name="T36" fmla="*/ 1344 w 1688"/>
              <a:gd name="T37" fmla="*/ 564 h 630"/>
              <a:gd name="T38" fmla="*/ 1395 w 1688"/>
              <a:gd name="T39" fmla="*/ 510 h 630"/>
              <a:gd name="T40" fmla="*/ 1403 w 1688"/>
              <a:gd name="T41" fmla="*/ 483 h 630"/>
              <a:gd name="T42" fmla="*/ 1386 w 1688"/>
              <a:gd name="T43" fmla="*/ 455 h 630"/>
              <a:gd name="T44" fmla="*/ 1370 w 1688"/>
              <a:gd name="T45" fmla="*/ 415 h 630"/>
              <a:gd name="T46" fmla="*/ 1499 w 1688"/>
              <a:gd name="T47" fmla="*/ 394 h 630"/>
              <a:gd name="T48" fmla="*/ 1594 w 1688"/>
              <a:gd name="T49" fmla="*/ 343 h 630"/>
              <a:gd name="T50" fmla="*/ 1651 w 1688"/>
              <a:gd name="T51" fmla="*/ 325 h 630"/>
              <a:gd name="T52" fmla="*/ 1688 w 1688"/>
              <a:gd name="T53" fmla="*/ 297 h 630"/>
              <a:gd name="T54" fmla="*/ 1656 w 1688"/>
              <a:gd name="T55" fmla="*/ 279 h 630"/>
              <a:gd name="T56" fmla="*/ 1619 w 1688"/>
              <a:gd name="T57" fmla="*/ 252 h 630"/>
              <a:gd name="T58" fmla="*/ 1583 w 1688"/>
              <a:gd name="T59" fmla="*/ 248 h 630"/>
              <a:gd name="T60" fmla="*/ 1553 w 1688"/>
              <a:gd name="T61" fmla="*/ 258 h 630"/>
              <a:gd name="T62" fmla="*/ 1497 w 1688"/>
              <a:gd name="T63" fmla="*/ 256 h 630"/>
              <a:gd name="T64" fmla="*/ 1457 w 1688"/>
              <a:gd name="T65" fmla="*/ 235 h 630"/>
              <a:gd name="T66" fmla="*/ 1434 w 1688"/>
              <a:gd name="T67" fmla="*/ 187 h 630"/>
              <a:gd name="T68" fmla="*/ 1367 w 1688"/>
              <a:gd name="T69" fmla="*/ 124 h 630"/>
              <a:gd name="T70" fmla="*/ 1286 w 1688"/>
              <a:gd name="T71" fmla="*/ 120 h 630"/>
              <a:gd name="T72" fmla="*/ 1260 w 1688"/>
              <a:gd name="T73" fmla="*/ 147 h 630"/>
              <a:gd name="T74" fmla="*/ 1236 w 1688"/>
              <a:gd name="T75" fmla="*/ 165 h 630"/>
              <a:gd name="T76" fmla="*/ 1168 w 1688"/>
              <a:gd name="T77" fmla="*/ 167 h 630"/>
              <a:gd name="T78" fmla="*/ 1044 w 1688"/>
              <a:gd name="T79" fmla="*/ 167 h 630"/>
              <a:gd name="T80" fmla="*/ 986 w 1688"/>
              <a:gd name="T81" fmla="*/ 140 h 630"/>
              <a:gd name="T82" fmla="*/ 922 w 1688"/>
              <a:gd name="T83" fmla="*/ 108 h 630"/>
              <a:gd name="T84" fmla="*/ 852 w 1688"/>
              <a:gd name="T85" fmla="*/ 100 h 630"/>
              <a:gd name="T86" fmla="*/ 801 w 1688"/>
              <a:gd name="T87" fmla="*/ 114 h 630"/>
              <a:gd name="T88" fmla="*/ 740 w 1688"/>
              <a:gd name="T89" fmla="*/ 116 h 630"/>
              <a:gd name="T90" fmla="*/ 692 w 1688"/>
              <a:gd name="T91" fmla="*/ 101 h 630"/>
              <a:gd name="T92" fmla="*/ 662 w 1688"/>
              <a:gd name="T93" fmla="*/ 68 h 630"/>
              <a:gd name="T94" fmla="*/ 446 w 1688"/>
              <a:gd name="T95" fmla="*/ 7 h 630"/>
              <a:gd name="T96" fmla="*/ 446 w 1688"/>
              <a:gd name="T97" fmla="*/ 44 h 630"/>
              <a:gd name="T98" fmla="*/ 471 w 1688"/>
              <a:gd name="T99" fmla="*/ 79 h 630"/>
              <a:gd name="T100" fmla="*/ 490 w 1688"/>
              <a:gd name="T101" fmla="*/ 106 h 630"/>
              <a:gd name="T102" fmla="*/ 307 w 1688"/>
              <a:gd name="T103" fmla="*/ 122 h 630"/>
              <a:gd name="T104" fmla="*/ 294 w 1688"/>
              <a:gd name="T105" fmla="*/ 87 h 630"/>
              <a:gd name="T106" fmla="*/ 225 w 1688"/>
              <a:gd name="T107" fmla="*/ 97 h 630"/>
              <a:gd name="T108" fmla="*/ 185 w 1688"/>
              <a:gd name="T109" fmla="*/ 88 h 630"/>
              <a:gd name="T110" fmla="*/ 138 w 1688"/>
              <a:gd name="T111" fmla="*/ 97 h 630"/>
              <a:gd name="T112" fmla="*/ 68 w 1688"/>
              <a:gd name="T113" fmla="*/ 143 h 630"/>
              <a:gd name="T114" fmla="*/ 31 w 1688"/>
              <a:gd name="T115" fmla="*/ 151 h 630"/>
              <a:gd name="T116" fmla="*/ 4 w 1688"/>
              <a:gd name="T117" fmla="*/ 16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solidFill>
            <a:srgbClr val="C0C0C0"/>
          </a:solidFill>
          <a:ln w="9525" cmpd="sng">
            <a:solidFill>
              <a:srgbClr val="FFFFFF"/>
            </a:solidFill>
            <a:prstDash val="solid"/>
            <a:round/>
            <a:headEnd/>
            <a:tailEnd/>
          </a:ln>
        </p:spPr>
        <p:txBody>
          <a:bodyPr/>
          <a:lstStyle/>
          <a:p>
            <a:endParaRPr lang="en-US"/>
          </a:p>
        </p:txBody>
      </p:sp>
      <p:sp>
        <p:nvSpPr>
          <p:cNvPr id="163" name="Freeform 162"/>
          <p:cNvSpPr>
            <a:spLocks/>
          </p:cNvSpPr>
          <p:nvPr>
            <p:custDataLst>
              <p:tags r:id="rId92"/>
            </p:custDataLst>
          </p:nvPr>
        </p:nvSpPr>
        <p:spPr bwMode="auto">
          <a:xfrm>
            <a:off x="2077255" y="5045812"/>
            <a:ext cx="316257" cy="415925"/>
          </a:xfrm>
          <a:custGeom>
            <a:avLst/>
            <a:gdLst>
              <a:gd name="T0" fmla="*/ 26 w 758"/>
              <a:gd name="T1" fmla="*/ 80 h 795"/>
              <a:gd name="T2" fmla="*/ 49 w 758"/>
              <a:gd name="T3" fmla="*/ 88 h 795"/>
              <a:gd name="T4" fmla="*/ 72 w 758"/>
              <a:gd name="T5" fmla="*/ 108 h 795"/>
              <a:gd name="T6" fmla="*/ 88 w 758"/>
              <a:gd name="T7" fmla="*/ 134 h 795"/>
              <a:gd name="T8" fmla="*/ 93 w 758"/>
              <a:gd name="T9" fmla="*/ 169 h 795"/>
              <a:gd name="T10" fmla="*/ 84 w 758"/>
              <a:gd name="T11" fmla="*/ 186 h 795"/>
              <a:gd name="T12" fmla="*/ 81 w 758"/>
              <a:gd name="T13" fmla="*/ 205 h 795"/>
              <a:gd name="T14" fmla="*/ 88 w 758"/>
              <a:gd name="T15" fmla="*/ 240 h 795"/>
              <a:gd name="T16" fmla="*/ 95 w 758"/>
              <a:gd name="T17" fmla="*/ 278 h 795"/>
              <a:gd name="T18" fmla="*/ 83 w 758"/>
              <a:gd name="T19" fmla="*/ 308 h 795"/>
              <a:gd name="T20" fmla="*/ 81 w 758"/>
              <a:gd name="T21" fmla="*/ 352 h 795"/>
              <a:gd name="T22" fmla="*/ 93 w 758"/>
              <a:gd name="T23" fmla="*/ 390 h 795"/>
              <a:gd name="T24" fmla="*/ 99 w 758"/>
              <a:gd name="T25" fmla="*/ 415 h 795"/>
              <a:gd name="T26" fmla="*/ 78 w 758"/>
              <a:gd name="T27" fmla="*/ 457 h 795"/>
              <a:gd name="T28" fmla="*/ 113 w 758"/>
              <a:gd name="T29" fmla="*/ 529 h 795"/>
              <a:gd name="T30" fmla="*/ 138 w 758"/>
              <a:gd name="T31" fmla="*/ 577 h 795"/>
              <a:gd name="T32" fmla="*/ 146 w 758"/>
              <a:gd name="T33" fmla="*/ 622 h 795"/>
              <a:gd name="T34" fmla="*/ 152 w 758"/>
              <a:gd name="T35" fmla="*/ 659 h 795"/>
              <a:gd name="T36" fmla="*/ 187 w 758"/>
              <a:gd name="T37" fmla="*/ 738 h 795"/>
              <a:gd name="T38" fmla="*/ 214 w 758"/>
              <a:gd name="T39" fmla="*/ 782 h 795"/>
              <a:gd name="T40" fmla="*/ 230 w 758"/>
              <a:gd name="T41" fmla="*/ 794 h 795"/>
              <a:gd name="T42" fmla="*/ 251 w 758"/>
              <a:gd name="T43" fmla="*/ 790 h 795"/>
              <a:gd name="T44" fmla="*/ 289 w 758"/>
              <a:gd name="T45" fmla="*/ 761 h 795"/>
              <a:gd name="T46" fmla="*/ 324 w 758"/>
              <a:gd name="T47" fmla="*/ 746 h 795"/>
              <a:gd name="T48" fmla="*/ 355 w 758"/>
              <a:gd name="T49" fmla="*/ 748 h 795"/>
              <a:gd name="T50" fmla="*/ 388 w 758"/>
              <a:gd name="T51" fmla="*/ 770 h 795"/>
              <a:gd name="T52" fmla="*/ 418 w 758"/>
              <a:gd name="T53" fmla="*/ 780 h 795"/>
              <a:gd name="T54" fmla="*/ 437 w 758"/>
              <a:gd name="T55" fmla="*/ 758 h 795"/>
              <a:gd name="T56" fmla="*/ 478 w 758"/>
              <a:gd name="T57" fmla="*/ 745 h 795"/>
              <a:gd name="T58" fmla="*/ 525 w 758"/>
              <a:gd name="T59" fmla="*/ 622 h 795"/>
              <a:gd name="T60" fmla="*/ 539 w 758"/>
              <a:gd name="T61" fmla="*/ 600 h 795"/>
              <a:gd name="T62" fmla="*/ 575 w 758"/>
              <a:gd name="T63" fmla="*/ 584 h 795"/>
              <a:gd name="T64" fmla="*/ 665 w 758"/>
              <a:gd name="T65" fmla="*/ 573 h 795"/>
              <a:gd name="T66" fmla="*/ 687 w 758"/>
              <a:gd name="T67" fmla="*/ 579 h 795"/>
              <a:gd name="T68" fmla="*/ 704 w 758"/>
              <a:gd name="T69" fmla="*/ 585 h 795"/>
              <a:gd name="T70" fmla="*/ 744 w 758"/>
              <a:gd name="T71" fmla="*/ 573 h 795"/>
              <a:gd name="T72" fmla="*/ 757 w 758"/>
              <a:gd name="T73" fmla="*/ 541 h 795"/>
              <a:gd name="T74" fmla="*/ 752 w 758"/>
              <a:gd name="T75" fmla="*/ 499 h 795"/>
              <a:gd name="T76" fmla="*/ 726 w 758"/>
              <a:gd name="T77" fmla="*/ 462 h 795"/>
              <a:gd name="T78" fmla="*/ 710 w 758"/>
              <a:gd name="T79" fmla="*/ 435 h 795"/>
              <a:gd name="T80" fmla="*/ 671 w 758"/>
              <a:gd name="T81" fmla="*/ 401 h 795"/>
              <a:gd name="T82" fmla="*/ 633 w 758"/>
              <a:gd name="T83" fmla="*/ 399 h 795"/>
              <a:gd name="T84" fmla="*/ 605 w 758"/>
              <a:gd name="T85" fmla="*/ 378 h 795"/>
              <a:gd name="T86" fmla="*/ 590 w 758"/>
              <a:gd name="T87" fmla="*/ 349 h 795"/>
              <a:gd name="T88" fmla="*/ 585 w 758"/>
              <a:gd name="T89" fmla="*/ 311 h 795"/>
              <a:gd name="T90" fmla="*/ 583 w 758"/>
              <a:gd name="T91" fmla="*/ 269 h 795"/>
              <a:gd name="T92" fmla="*/ 560 w 758"/>
              <a:gd name="T93" fmla="*/ 242 h 795"/>
              <a:gd name="T94" fmla="*/ 503 w 758"/>
              <a:gd name="T95" fmla="*/ 205 h 795"/>
              <a:gd name="T96" fmla="*/ 440 w 758"/>
              <a:gd name="T97" fmla="*/ 178 h 795"/>
              <a:gd name="T98" fmla="*/ 392 w 758"/>
              <a:gd name="T99" fmla="*/ 167 h 795"/>
              <a:gd name="T100" fmla="*/ 359 w 758"/>
              <a:gd name="T101" fmla="*/ 161 h 795"/>
              <a:gd name="T102" fmla="*/ 330 w 758"/>
              <a:gd name="T103" fmla="*/ 145 h 795"/>
              <a:gd name="T104" fmla="*/ 307 w 758"/>
              <a:gd name="T105" fmla="*/ 122 h 795"/>
              <a:gd name="T106" fmla="*/ 292 w 758"/>
              <a:gd name="T107" fmla="*/ 92 h 795"/>
              <a:gd name="T108" fmla="*/ 279 w 758"/>
              <a:gd name="T109" fmla="*/ 19 h 795"/>
              <a:gd name="T110" fmla="*/ 261 w 758"/>
              <a:gd name="T111" fmla="*/ 3 h 795"/>
              <a:gd name="T112" fmla="*/ 227 w 758"/>
              <a:gd name="T113" fmla="*/ 3 h 795"/>
              <a:gd name="T114" fmla="*/ 173 w 758"/>
              <a:gd name="T115" fmla="*/ 30 h 795"/>
              <a:gd name="T116" fmla="*/ 119 w 758"/>
              <a:gd name="T117" fmla="*/ 66 h 795"/>
              <a:gd name="T118" fmla="*/ 0 w 758"/>
              <a:gd name="T119" fmla="*/ 8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4" name="Freeform 163"/>
          <p:cNvSpPr>
            <a:spLocks/>
          </p:cNvSpPr>
          <p:nvPr>
            <p:custDataLst>
              <p:tags r:id="rId93"/>
            </p:custDataLst>
          </p:nvPr>
        </p:nvSpPr>
        <p:spPr bwMode="auto">
          <a:xfrm>
            <a:off x="2283510" y="4475899"/>
            <a:ext cx="114586" cy="215900"/>
          </a:xfrm>
          <a:custGeom>
            <a:avLst/>
            <a:gdLst>
              <a:gd name="T0" fmla="*/ 225 w 273"/>
              <a:gd name="T1" fmla="*/ 140 h 414"/>
              <a:gd name="T2" fmla="*/ 213 w 273"/>
              <a:gd name="T3" fmla="*/ 133 h 414"/>
              <a:gd name="T4" fmla="*/ 201 w 273"/>
              <a:gd name="T5" fmla="*/ 121 h 414"/>
              <a:gd name="T6" fmla="*/ 190 w 273"/>
              <a:gd name="T7" fmla="*/ 105 h 414"/>
              <a:gd name="T8" fmla="*/ 183 w 273"/>
              <a:gd name="T9" fmla="*/ 96 h 414"/>
              <a:gd name="T10" fmla="*/ 176 w 273"/>
              <a:gd name="T11" fmla="*/ 93 h 414"/>
              <a:gd name="T12" fmla="*/ 167 w 273"/>
              <a:gd name="T13" fmla="*/ 94 h 414"/>
              <a:gd name="T14" fmla="*/ 161 w 273"/>
              <a:gd name="T15" fmla="*/ 101 h 414"/>
              <a:gd name="T16" fmla="*/ 153 w 273"/>
              <a:gd name="T17" fmla="*/ 86 h 414"/>
              <a:gd name="T18" fmla="*/ 142 w 273"/>
              <a:gd name="T19" fmla="*/ 54 h 414"/>
              <a:gd name="T20" fmla="*/ 132 w 273"/>
              <a:gd name="T21" fmla="*/ 36 h 414"/>
              <a:gd name="T22" fmla="*/ 123 w 273"/>
              <a:gd name="T23" fmla="*/ 25 h 414"/>
              <a:gd name="T24" fmla="*/ 111 w 273"/>
              <a:gd name="T25" fmla="*/ 14 h 414"/>
              <a:gd name="T26" fmla="*/ 96 w 273"/>
              <a:gd name="T27" fmla="*/ 5 h 414"/>
              <a:gd name="T28" fmla="*/ 80 w 273"/>
              <a:gd name="T29" fmla="*/ 7 h 414"/>
              <a:gd name="T30" fmla="*/ 69 w 273"/>
              <a:gd name="T31" fmla="*/ 19 h 414"/>
              <a:gd name="T32" fmla="*/ 63 w 273"/>
              <a:gd name="T33" fmla="*/ 25 h 414"/>
              <a:gd name="T34" fmla="*/ 57 w 273"/>
              <a:gd name="T35" fmla="*/ 32 h 414"/>
              <a:gd name="T36" fmla="*/ 56 w 273"/>
              <a:gd name="T37" fmla="*/ 42 h 414"/>
              <a:gd name="T38" fmla="*/ 58 w 273"/>
              <a:gd name="T39" fmla="*/ 59 h 414"/>
              <a:gd name="T40" fmla="*/ 52 w 273"/>
              <a:gd name="T41" fmla="*/ 78 h 414"/>
              <a:gd name="T42" fmla="*/ 33 w 273"/>
              <a:gd name="T43" fmla="*/ 90 h 414"/>
              <a:gd name="T44" fmla="*/ 17 w 273"/>
              <a:gd name="T45" fmla="*/ 104 h 414"/>
              <a:gd name="T46" fmla="*/ 4 w 273"/>
              <a:gd name="T47" fmla="*/ 118 h 414"/>
              <a:gd name="T48" fmla="*/ 40 w 273"/>
              <a:gd name="T49" fmla="*/ 198 h 414"/>
              <a:gd name="T50" fmla="*/ 73 w 273"/>
              <a:gd name="T51" fmla="*/ 205 h 414"/>
              <a:gd name="T52" fmla="*/ 84 w 273"/>
              <a:gd name="T53" fmla="*/ 210 h 414"/>
              <a:gd name="T54" fmla="*/ 93 w 273"/>
              <a:gd name="T55" fmla="*/ 218 h 414"/>
              <a:gd name="T56" fmla="*/ 99 w 273"/>
              <a:gd name="T57" fmla="*/ 226 h 414"/>
              <a:gd name="T58" fmla="*/ 103 w 273"/>
              <a:gd name="T59" fmla="*/ 237 h 414"/>
              <a:gd name="T60" fmla="*/ 106 w 273"/>
              <a:gd name="T61" fmla="*/ 265 h 414"/>
              <a:gd name="T62" fmla="*/ 103 w 273"/>
              <a:gd name="T63" fmla="*/ 279 h 414"/>
              <a:gd name="T64" fmla="*/ 96 w 273"/>
              <a:gd name="T65" fmla="*/ 293 h 414"/>
              <a:gd name="T66" fmla="*/ 89 w 273"/>
              <a:gd name="T67" fmla="*/ 307 h 414"/>
              <a:gd name="T68" fmla="*/ 86 w 273"/>
              <a:gd name="T69" fmla="*/ 321 h 414"/>
              <a:gd name="T70" fmla="*/ 91 w 273"/>
              <a:gd name="T71" fmla="*/ 343 h 414"/>
              <a:gd name="T72" fmla="*/ 107 w 273"/>
              <a:gd name="T73" fmla="*/ 374 h 414"/>
              <a:gd name="T74" fmla="*/ 117 w 273"/>
              <a:gd name="T75" fmla="*/ 389 h 414"/>
              <a:gd name="T76" fmla="*/ 129 w 273"/>
              <a:gd name="T77" fmla="*/ 401 h 414"/>
              <a:gd name="T78" fmla="*/ 141 w 273"/>
              <a:gd name="T79" fmla="*/ 411 h 414"/>
              <a:gd name="T80" fmla="*/ 153 w 273"/>
              <a:gd name="T81" fmla="*/ 414 h 414"/>
              <a:gd name="T82" fmla="*/ 215 w 273"/>
              <a:gd name="T83" fmla="*/ 398 h 414"/>
              <a:gd name="T84" fmla="*/ 255 w 273"/>
              <a:gd name="T85" fmla="*/ 385 h 414"/>
              <a:gd name="T86" fmla="*/ 267 w 273"/>
              <a:gd name="T87" fmla="*/ 377 h 414"/>
              <a:gd name="T88" fmla="*/ 273 w 273"/>
              <a:gd name="T89" fmla="*/ 370 h 414"/>
              <a:gd name="T90" fmla="*/ 269 w 273"/>
              <a:gd name="T91" fmla="*/ 352 h 414"/>
              <a:gd name="T92" fmla="*/ 263 w 273"/>
              <a:gd name="T93" fmla="*/ 335 h 414"/>
              <a:gd name="T94" fmla="*/ 242 w 273"/>
              <a:gd name="T95" fmla="*/ 309 h 414"/>
              <a:gd name="T96" fmla="*/ 222 w 273"/>
              <a:gd name="T97" fmla="*/ 282 h 414"/>
              <a:gd name="T98" fmla="*/ 215 w 273"/>
              <a:gd name="T99" fmla="*/ 266 h 414"/>
              <a:gd name="T100" fmla="*/ 212 w 273"/>
              <a:gd name="T101" fmla="*/ 247 h 414"/>
              <a:gd name="T102" fmla="*/ 215 w 273"/>
              <a:gd name="T103" fmla="*/ 215 h 414"/>
              <a:gd name="T104" fmla="*/ 222 w 273"/>
              <a:gd name="T105" fmla="*/ 190 h 414"/>
              <a:gd name="T106" fmla="*/ 230 w 273"/>
              <a:gd name="T107" fmla="*/ 167 h 414"/>
              <a:gd name="T108" fmla="*/ 232 w 273"/>
              <a:gd name="T109" fmla="*/ 14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65" name="Group 164"/>
          <p:cNvGrpSpPr>
            <a:grpSpLocks/>
          </p:cNvGrpSpPr>
          <p:nvPr>
            <p:custDataLst>
              <p:tags r:id="rId94"/>
            </p:custDataLst>
          </p:nvPr>
        </p:nvGrpSpPr>
        <p:grpSpPr bwMode="auto">
          <a:xfrm>
            <a:off x="2008503" y="4310800"/>
            <a:ext cx="311674" cy="401637"/>
            <a:chOff x="1486" y="2412"/>
            <a:chExt cx="244" cy="256"/>
          </a:xfrm>
        </p:grpSpPr>
        <p:sp>
          <p:nvSpPr>
            <p:cNvPr id="166" name="Freeform 165"/>
            <p:cNvSpPr>
              <a:spLocks/>
            </p:cNvSpPr>
            <p:nvPr/>
          </p:nvSpPr>
          <p:spPr bwMode="auto">
            <a:xfrm>
              <a:off x="1639" y="2457"/>
              <a:ext cx="18" cy="7"/>
            </a:xfrm>
            <a:custGeom>
              <a:avLst/>
              <a:gdLst>
                <a:gd name="T0" fmla="*/ 0 w 54"/>
                <a:gd name="T1" fmla="*/ 0 h 22"/>
                <a:gd name="T2" fmla="*/ 0 w 54"/>
                <a:gd name="T3" fmla="*/ 18 h 22"/>
                <a:gd name="T4" fmla="*/ 6 w 54"/>
                <a:gd name="T5" fmla="*/ 20 h 22"/>
                <a:gd name="T6" fmla="*/ 10 w 54"/>
                <a:gd name="T7" fmla="*/ 21 h 22"/>
                <a:gd name="T8" fmla="*/ 14 w 54"/>
                <a:gd name="T9" fmla="*/ 22 h 22"/>
                <a:gd name="T10" fmla="*/ 20 w 54"/>
                <a:gd name="T11" fmla="*/ 22 h 22"/>
                <a:gd name="T12" fmla="*/ 23 w 54"/>
                <a:gd name="T13" fmla="*/ 22 h 22"/>
                <a:gd name="T14" fmla="*/ 27 w 54"/>
                <a:gd name="T15" fmla="*/ 21 h 22"/>
                <a:gd name="T16" fmla="*/ 31 w 54"/>
                <a:gd name="T17" fmla="*/ 20 h 22"/>
                <a:gd name="T18" fmla="*/ 33 w 54"/>
                <a:gd name="T19" fmla="*/ 18 h 22"/>
                <a:gd name="T20" fmla="*/ 35 w 54"/>
                <a:gd name="T21" fmla="*/ 16 h 22"/>
                <a:gd name="T22" fmla="*/ 41 w 54"/>
                <a:gd name="T23" fmla="*/ 12 h 22"/>
                <a:gd name="T24" fmla="*/ 47 w 54"/>
                <a:gd name="T25" fmla="*/ 8 h 22"/>
                <a:gd name="T26" fmla="*/ 54 w 54"/>
                <a:gd name="T27" fmla="*/ 6 h 22"/>
                <a:gd name="T28" fmla="*/ 36 w 54"/>
                <a:gd name="T29" fmla="*/ 5 h 22"/>
                <a:gd name="T30" fmla="*/ 20 w 54"/>
                <a:gd name="T31" fmla="*/ 3 h 22"/>
                <a:gd name="T32" fmla="*/ 6 w 54"/>
                <a:gd name="T33" fmla="*/ 1 h 22"/>
                <a:gd name="T34" fmla="*/ 0 w 54"/>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7" name="Freeform 166"/>
            <p:cNvSpPr>
              <a:spLocks/>
            </p:cNvSpPr>
            <p:nvPr/>
          </p:nvSpPr>
          <p:spPr bwMode="auto">
            <a:xfrm>
              <a:off x="1526" y="2412"/>
              <a:ext cx="2" cy="8"/>
            </a:xfrm>
            <a:custGeom>
              <a:avLst/>
              <a:gdLst>
                <a:gd name="T0" fmla="*/ 6 w 6"/>
                <a:gd name="T1" fmla="*/ 24 h 24"/>
                <a:gd name="T2" fmla="*/ 6 w 6"/>
                <a:gd name="T3" fmla="*/ 0 h 24"/>
                <a:gd name="T4" fmla="*/ 4 w 6"/>
                <a:gd name="T5" fmla="*/ 1 h 24"/>
                <a:gd name="T6" fmla="*/ 1 w 6"/>
                <a:gd name="T7" fmla="*/ 3 h 24"/>
                <a:gd name="T8" fmla="*/ 0 w 6"/>
                <a:gd name="T9" fmla="*/ 7 h 24"/>
                <a:gd name="T10" fmla="*/ 0 w 6"/>
                <a:gd name="T11" fmla="*/ 12 h 24"/>
                <a:gd name="T12" fmla="*/ 0 w 6"/>
                <a:gd name="T13" fmla="*/ 16 h 24"/>
                <a:gd name="T14" fmla="*/ 1 w 6"/>
                <a:gd name="T15" fmla="*/ 20 h 24"/>
                <a:gd name="T16" fmla="*/ 4 w 6"/>
                <a:gd name="T17" fmla="*/ 23 h 24"/>
                <a:gd name="T18" fmla="*/ 6 w 6"/>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4">
                  <a:moveTo>
                    <a:pt x="6" y="24"/>
                  </a:moveTo>
                  <a:lnTo>
                    <a:pt x="6" y="0"/>
                  </a:lnTo>
                  <a:lnTo>
                    <a:pt x="4" y="1"/>
                  </a:lnTo>
                  <a:lnTo>
                    <a:pt x="1" y="3"/>
                  </a:lnTo>
                  <a:lnTo>
                    <a:pt x="0" y="7"/>
                  </a:lnTo>
                  <a:lnTo>
                    <a:pt x="0" y="12"/>
                  </a:lnTo>
                  <a:lnTo>
                    <a:pt x="0" y="16"/>
                  </a:lnTo>
                  <a:lnTo>
                    <a:pt x="1" y="20"/>
                  </a:lnTo>
                  <a:lnTo>
                    <a:pt x="4" y="23"/>
                  </a:lnTo>
                  <a:lnTo>
                    <a:pt x="6" y="2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8" name="Freeform 167"/>
            <p:cNvSpPr>
              <a:spLocks/>
            </p:cNvSpPr>
            <p:nvPr/>
          </p:nvSpPr>
          <p:spPr bwMode="auto">
            <a:xfrm>
              <a:off x="1557" y="2438"/>
              <a:ext cx="8" cy="4"/>
            </a:xfrm>
            <a:custGeom>
              <a:avLst/>
              <a:gdLst>
                <a:gd name="T0" fmla="*/ 0 w 27"/>
                <a:gd name="T1" fmla="*/ 12 h 12"/>
                <a:gd name="T2" fmla="*/ 27 w 27"/>
                <a:gd name="T3" fmla="*/ 12 h 12"/>
                <a:gd name="T4" fmla="*/ 14 w 27"/>
                <a:gd name="T5" fmla="*/ 0 h 12"/>
                <a:gd name="T6" fmla="*/ 0 w 27"/>
                <a:gd name="T7" fmla="*/ 12 h 12"/>
              </a:gdLst>
              <a:ahLst/>
              <a:cxnLst>
                <a:cxn ang="0">
                  <a:pos x="T0" y="T1"/>
                </a:cxn>
                <a:cxn ang="0">
                  <a:pos x="T2" y="T3"/>
                </a:cxn>
                <a:cxn ang="0">
                  <a:pos x="T4" y="T5"/>
                </a:cxn>
                <a:cxn ang="0">
                  <a:pos x="T6" y="T7"/>
                </a:cxn>
              </a:cxnLst>
              <a:rect l="0" t="0" r="r" b="b"/>
              <a:pathLst>
                <a:path w="27" h="12">
                  <a:moveTo>
                    <a:pt x="0" y="12"/>
                  </a:moveTo>
                  <a:lnTo>
                    <a:pt x="27" y="12"/>
                  </a:lnTo>
                  <a:lnTo>
                    <a:pt x="14" y="0"/>
                  </a:lnTo>
                  <a:lnTo>
                    <a:pt x="0"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9" name="Freeform 168"/>
            <p:cNvSpPr>
              <a:spLocks/>
            </p:cNvSpPr>
            <p:nvPr/>
          </p:nvSpPr>
          <p:spPr bwMode="auto">
            <a:xfrm>
              <a:off x="1486" y="2444"/>
              <a:ext cx="244" cy="224"/>
            </a:xfrm>
            <a:custGeom>
              <a:avLst/>
              <a:gdLst>
                <a:gd name="T0" fmla="*/ 9 w 743"/>
                <a:gd name="T1" fmla="*/ 208 h 672"/>
                <a:gd name="T2" fmla="*/ 50 w 743"/>
                <a:gd name="T3" fmla="*/ 266 h 672"/>
                <a:gd name="T4" fmla="*/ 121 w 743"/>
                <a:gd name="T5" fmla="*/ 294 h 672"/>
                <a:gd name="T6" fmla="*/ 166 w 743"/>
                <a:gd name="T7" fmla="*/ 316 h 672"/>
                <a:gd name="T8" fmla="*/ 198 w 743"/>
                <a:gd name="T9" fmla="*/ 346 h 672"/>
                <a:gd name="T10" fmla="*/ 296 w 743"/>
                <a:gd name="T11" fmla="*/ 379 h 672"/>
                <a:gd name="T12" fmla="*/ 286 w 743"/>
                <a:gd name="T13" fmla="*/ 420 h 672"/>
                <a:gd name="T14" fmla="*/ 311 w 743"/>
                <a:gd name="T15" fmla="*/ 513 h 672"/>
                <a:gd name="T16" fmla="*/ 303 w 743"/>
                <a:gd name="T17" fmla="*/ 535 h 672"/>
                <a:gd name="T18" fmla="*/ 302 w 743"/>
                <a:gd name="T19" fmla="*/ 566 h 672"/>
                <a:gd name="T20" fmla="*/ 328 w 743"/>
                <a:gd name="T21" fmla="*/ 617 h 672"/>
                <a:gd name="T22" fmla="*/ 371 w 743"/>
                <a:gd name="T23" fmla="*/ 659 h 672"/>
                <a:gd name="T24" fmla="*/ 415 w 743"/>
                <a:gd name="T25" fmla="*/ 671 h 672"/>
                <a:gd name="T26" fmla="*/ 465 w 743"/>
                <a:gd name="T27" fmla="*/ 653 h 672"/>
                <a:gd name="T28" fmla="*/ 507 w 743"/>
                <a:gd name="T29" fmla="*/ 619 h 672"/>
                <a:gd name="T30" fmla="*/ 524 w 743"/>
                <a:gd name="T31" fmla="*/ 586 h 672"/>
                <a:gd name="T32" fmla="*/ 477 w 743"/>
                <a:gd name="T33" fmla="*/ 469 h 672"/>
                <a:gd name="T34" fmla="*/ 577 w 743"/>
                <a:gd name="T35" fmla="*/ 500 h 672"/>
                <a:gd name="T36" fmla="*/ 600 w 743"/>
                <a:gd name="T37" fmla="*/ 477 h 672"/>
                <a:gd name="T38" fmla="*/ 652 w 743"/>
                <a:gd name="T39" fmla="*/ 445 h 672"/>
                <a:gd name="T40" fmla="*/ 669 w 743"/>
                <a:gd name="T41" fmla="*/ 441 h 672"/>
                <a:gd name="T42" fmla="*/ 685 w 743"/>
                <a:gd name="T43" fmla="*/ 435 h 672"/>
                <a:gd name="T44" fmla="*/ 666 w 743"/>
                <a:gd name="T45" fmla="*/ 327 h 672"/>
                <a:gd name="T46" fmla="*/ 709 w 743"/>
                <a:gd name="T47" fmla="*/ 294 h 672"/>
                <a:gd name="T48" fmla="*/ 714 w 743"/>
                <a:gd name="T49" fmla="*/ 253 h 672"/>
                <a:gd name="T50" fmla="*/ 726 w 743"/>
                <a:gd name="T51" fmla="*/ 235 h 672"/>
                <a:gd name="T52" fmla="*/ 728 w 743"/>
                <a:gd name="T53" fmla="*/ 213 h 672"/>
                <a:gd name="T54" fmla="*/ 700 w 743"/>
                <a:gd name="T55" fmla="*/ 196 h 672"/>
                <a:gd name="T56" fmla="*/ 686 w 743"/>
                <a:gd name="T57" fmla="*/ 168 h 672"/>
                <a:gd name="T58" fmla="*/ 670 w 743"/>
                <a:gd name="T59" fmla="*/ 145 h 672"/>
                <a:gd name="T60" fmla="*/ 639 w 743"/>
                <a:gd name="T61" fmla="*/ 152 h 672"/>
                <a:gd name="T62" fmla="*/ 630 w 743"/>
                <a:gd name="T63" fmla="*/ 134 h 672"/>
                <a:gd name="T64" fmla="*/ 602 w 743"/>
                <a:gd name="T65" fmla="*/ 115 h 672"/>
                <a:gd name="T66" fmla="*/ 584 w 743"/>
                <a:gd name="T67" fmla="*/ 97 h 672"/>
                <a:gd name="T68" fmla="*/ 536 w 743"/>
                <a:gd name="T69" fmla="*/ 75 h 672"/>
                <a:gd name="T70" fmla="*/ 490 w 743"/>
                <a:gd name="T71" fmla="*/ 87 h 672"/>
                <a:gd name="T72" fmla="*/ 472 w 743"/>
                <a:gd name="T73" fmla="*/ 101 h 672"/>
                <a:gd name="T74" fmla="*/ 434 w 743"/>
                <a:gd name="T75" fmla="*/ 116 h 672"/>
                <a:gd name="T76" fmla="*/ 418 w 743"/>
                <a:gd name="T77" fmla="*/ 104 h 672"/>
                <a:gd name="T78" fmla="*/ 393 w 743"/>
                <a:gd name="T79" fmla="*/ 102 h 672"/>
                <a:gd name="T80" fmla="*/ 359 w 743"/>
                <a:gd name="T81" fmla="*/ 83 h 672"/>
                <a:gd name="T82" fmla="*/ 317 w 743"/>
                <a:gd name="T83" fmla="*/ 85 h 672"/>
                <a:gd name="T84" fmla="*/ 291 w 743"/>
                <a:gd name="T85" fmla="*/ 92 h 672"/>
                <a:gd name="T86" fmla="*/ 252 w 743"/>
                <a:gd name="T87" fmla="*/ 93 h 672"/>
                <a:gd name="T88" fmla="*/ 233 w 743"/>
                <a:gd name="T89" fmla="*/ 52 h 672"/>
                <a:gd name="T90" fmla="*/ 179 w 743"/>
                <a:gd name="T91" fmla="*/ 22 h 672"/>
                <a:gd name="T92" fmla="*/ 148 w 743"/>
                <a:gd name="T93" fmla="*/ 10 h 672"/>
                <a:gd name="T94" fmla="*/ 136 w 743"/>
                <a:gd name="T95" fmla="*/ 46 h 672"/>
                <a:gd name="T96" fmla="*/ 119 w 743"/>
                <a:gd name="T97" fmla="*/ 69 h 672"/>
                <a:gd name="T98" fmla="*/ 119 w 743"/>
                <a:gd name="T99" fmla="*/ 137 h 672"/>
                <a:gd name="T100" fmla="*/ 104 w 743"/>
                <a:gd name="T101" fmla="*/ 194 h 672"/>
                <a:gd name="T102" fmla="*/ 87 w 743"/>
                <a:gd name="T103" fmla="*/ 190 h 672"/>
                <a:gd name="T104" fmla="*/ 70 w 743"/>
                <a:gd name="T105" fmla="*/ 184 h 672"/>
                <a:gd name="T106" fmla="*/ 57 w 743"/>
                <a:gd name="T107" fmla="*/ 169 h 672"/>
                <a:gd name="T108" fmla="*/ 52 w 743"/>
                <a:gd name="T109" fmla="*/ 119 h 672"/>
                <a:gd name="T110" fmla="*/ 73 w 743"/>
                <a:gd name="T111" fmla="*/ 61 h 672"/>
                <a:gd name="T112" fmla="*/ 97 w 743"/>
                <a:gd name="T113" fmla="*/ 15 h 672"/>
                <a:gd name="T114" fmla="*/ 52 w 743"/>
                <a:gd name="T115" fmla="*/ 30 h 672"/>
                <a:gd name="T116" fmla="*/ 16 w 743"/>
                <a:gd name="T117" fmla="*/ 70 h 672"/>
                <a:gd name="T118" fmla="*/ 1 w 743"/>
                <a:gd name="T119" fmla="*/ 12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70" name="Freeform 169"/>
          <p:cNvSpPr>
            <a:spLocks/>
          </p:cNvSpPr>
          <p:nvPr>
            <p:custDataLst>
              <p:tags r:id="rId95"/>
            </p:custDataLst>
          </p:nvPr>
        </p:nvSpPr>
        <p:spPr bwMode="auto">
          <a:xfrm>
            <a:off x="6840971" y="5850674"/>
            <a:ext cx="30556" cy="11112"/>
          </a:xfrm>
          <a:custGeom>
            <a:avLst/>
            <a:gdLst>
              <a:gd name="T0" fmla="*/ 0 w 79"/>
              <a:gd name="T1" fmla="*/ 23 h 23"/>
              <a:gd name="T2" fmla="*/ 22 w 79"/>
              <a:gd name="T3" fmla="*/ 13 h 23"/>
              <a:gd name="T4" fmla="*/ 45 w 79"/>
              <a:gd name="T5" fmla="*/ 4 h 23"/>
              <a:gd name="T6" fmla="*/ 56 w 79"/>
              <a:gd name="T7" fmla="*/ 1 h 23"/>
              <a:gd name="T8" fmla="*/ 65 w 79"/>
              <a:gd name="T9" fmla="*/ 0 h 23"/>
              <a:gd name="T10" fmla="*/ 69 w 79"/>
              <a:gd name="T11" fmla="*/ 0 h 23"/>
              <a:gd name="T12" fmla="*/ 74 w 79"/>
              <a:gd name="T13" fmla="*/ 1 h 23"/>
              <a:gd name="T14" fmla="*/ 77 w 79"/>
              <a:gd name="T15" fmla="*/ 2 h 23"/>
              <a:gd name="T16" fmla="*/ 79 w 79"/>
              <a:gd name="T17" fmla="*/ 4 h 23"/>
              <a:gd name="T18" fmla="*/ 77 w 79"/>
              <a:gd name="T19" fmla="*/ 8 h 23"/>
              <a:gd name="T20" fmla="*/ 75 w 79"/>
              <a:gd name="T21" fmla="*/ 13 h 23"/>
              <a:gd name="T22" fmla="*/ 72 w 79"/>
              <a:gd name="T23" fmla="*/ 16 h 23"/>
              <a:gd name="T24" fmla="*/ 68 w 79"/>
              <a:gd name="T25" fmla="*/ 19 h 23"/>
              <a:gd name="T26" fmla="*/ 64 w 79"/>
              <a:gd name="T27" fmla="*/ 21 h 23"/>
              <a:gd name="T28" fmla="*/ 59 w 79"/>
              <a:gd name="T29" fmla="*/ 22 h 23"/>
              <a:gd name="T30" fmla="*/ 53 w 79"/>
              <a:gd name="T31" fmla="*/ 23 h 23"/>
              <a:gd name="T32" fmla="*/ 46 w 79"/>
              <a:gd name="T33" fmla="*/ 23 h 23"/>
              <a:gd name="T34" fmla="*/ 37 w 79"/>
              <a:gd name="T35" fmla="*/ 23 h 23"/>
              <a:gd name="T36" fmla="*/ 32 w 79"/>
              <a:gd name="T37" fmla="*/ 21 h 23"/>
              <a:gd name="T38" fmla="*/ 26 w 79"/>
              <a:gd name="T39" fmla="*/ 20 h 23"/>
              <a:gd name="T40" fmla="*/ 23 w 79"/>
              <a:gd name="T41" fmla="*/ 19 h 23"/>
              <a:gd name="T42" fmla="*/ 19 w 79"/>
              <a:gd name="T43" fmla="*/ 18 h 23"/>
              <a:gd name="T44" fmla="*/ 14 w 79"/>
              <a:gd name="T45" fmla="*/ 18 h 23"/>
              <a:gd name="T46" fmla="*/ 9 w 79"/>
              <a:gd name="T47" fmla="*/ 20 h 23"/>
              <a:gd name="T48" fmla="*/ 0 w 79"/>
              <a:gd name="T4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solidFill>
            <a:srgbClr val="C0C0C0"/>
          </a:solidFill>
          <a:ln w="9525" cmpd="sng">
            <a:solidFill>
              <a:srgbClr val="FFFFFF"/>
            </a:solidFill>
            <a:prstDash val="solid"/>
            <a:round/>
            <a:headEnd/>
            <a:tailEnd/>
          </a:ln>
        </p:spPr>
        <p:txBody>
          <a:bodyPr/>
          <a:lstStyle/>
          <a:p>
            <a:endParaRPr lang="en-US"/>
          </a:p>
        </p:txBody>
      </p:sp>
      <p:sp>
        <p:nvSpPr>
          <p:cNvPr id="171" name="Freeform 170"/>
          <p:cNvSpPr>
            <a:spLocks/>
          </p:cNvSpPr>
          <p:nvPr>
            <p:custDataLst>
              <p:tags r:id="rId96"/>
            </p:custDataLst>
          </p:nvPr>
        </p:nvSpPr>
        <p:spPr bwMode="auto">
          <a:xfrm>
            <a:off x="6952501" y="5984024"/>
            <a:ext cx="1528" cy="4762"/>
          </a:xfrm>
          <a:custGeom>
            <a:avLst/>
            <a:gdLst>
              <a:gd name="T0" fmla="*/ 0 h 6"/>
              <a:gd name="T1" fmla="*/ 6 h 6"/>
              <a:gd name="T2" fmla="*/ 0 h 6"/>
            </a:gdLst>
            <a:ahLst/>
            <a:cxnLst>
              <a:cxn ang="0">
                <a:pos x="0" y="T0"/>
              </a:cxn>
              <a:cxn ang="0">
                <a:pos x="0" y="T1"/>
              </a:cxn>
              <a:cxn ang="0">
                <a:pos x="0" y="T2"/>
              </a:cxn>
            </a:cxnLst>
            <a:rect l="0" t="0" r="r" b="b"/>
            <a:pathLst>
              <a:path h="6">
                <a:moveTo>
                  <a:pt x="0" y="0"/>
                </a:moveTo>
                <a:lnTo>
                  <a:pt x="0" y="6"/>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72" name="Line 171"/>
          <p:cNvSpPr>
            <a:spLocks noChangeShapeType="1"/>
          </p:cNvSpPr>
          <p:nvPr>
            <p:custDataLst>
              <p:tags r:id="rId97"/>
            </p:custDataLst>
          </p:nvPr>
        </p:nvSpPr>
        <p:spPr bwMode="auto">
          <a:xfrm flipV="1">
            <a:off x="7039587" y="5982436"/>
            <a:ext cx="1527" cy="127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72"/>
          <p:cNvSpPr>
            <a:spLocks/>
          </p:cNvSpPr>
          <p:nvPr>
            <p:custDataLst>
              <p:tags r:id="rId98"/>
            </p:custDataLst>
          </p:nvPr>
        </p:nvSpPr>
        <p:spPr bwMode="auto">
          <a:xfrm>
            <a:off x="7039587" y="5982437"/>
            <a:ext cx="3056" cy="15875"/>
          </a:xfrm>
          <a:custGeom>
            <a:avLst/>
            <a:gdLst>
              <a:gd name="T0" fmla="*/ 0 w 5"/>
              <a:gd name="T1" fmla="*/ 0 h 30"/>
              <a:gd name="T2" fmla="*/ 2 w 5"/>
              <a:gd name="T3" fmla="*/ 1 h 30"/>
              <a:gd name="T4" fmla="*/ 4 w 5"/>
              <a:gd name="T5" fmla="*/ 4 h 30"/>
              <a:gd name="T6" fmla="*/ 5 w 5"/>
              <a:gd name="T7" fmla="*/ 8 h 30"/>
              <a:gd name="T8" fmla="*/ 5 w 5"/>
              <a:gd name="T9" fmla="*/ 13 h 30"/>
              <a:gd name="T10" fmla="*/ 5 w 5"/>
              <a:gd name="T11" fmla="*/ 18 h 30"/>
              <a:gd name="T12" fmla="*/ 4 w 5"/>
              <a:gd name="T13" fmla="*/ 23 h 30"/>
              <a:gd name="T14" fmla="*/ 2 w 5"/>
              <a:gd name="T15" fmla="*/ 27 h 30"/>
              <a:gd name="T16" fmla="*/ 0 w 5"/>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0">
                <a:moveTo>
                  <a:pt x="0" y="0"/>
                </a:moveTo>
                <a:lnTo>
                  <a:pt x="2" y="1"/>
                </a:lnTo>
                <a:lnTo>
                  <a:pt x="4" y="4"/>
                </a:lnTo>
                <a:lnTo>
                  <a:pt x="5" y="8"/>
                </a:lnTo>
                <a:lnTo>
                  <a:pt x="5" y="13"/>
                </a:lnTo>
                <a:lnTo>
                  <a:pt x="5" y="18"/>
                </a:lnTo>
                <a:lnTo>
                  <a:pt x="4" y="23"/>
                </a:lnTo>
                <a:lnTo>
                  <a:pt x="2" y="27"/>
                </a:lnTo>
                <a:lnTo>
                  <a:pt x="0" y="30"/>
                </a:lnTo>
              </a:path>
            </a:pathLst>
          </a:custGeom>
          <a:solidFill>
            <a:srgbClr val="C0C0C0"/>
          </a:solidFill>
          <a:ln w="9525" cmpd="sng">
            <a:solidFill>
              <a:srgbClr val="FFFFFF"/>
            </a:solidFill>
            <a:prstDash val="solid"/>
            <a:round/>
            <a:headEnd/>
            <a:tailEnd/>
          </a:ln>
        </p:spPr>
        <p:txBody>
          <a:bodyPr/>
          <a:lstStyle/>
          <a:p>
            <a:endParaRPr lang="en-US"/>
          </a:p>
        </p:txBody>
      </p:sp>
      <p:sp>
        <p:nvSpPr>
          <p:cNvPr id="174" name="Freeform 173"/>
          <p:cNvSpPr>
            <a:spLocks/>
          </p:cNvSpPr>
          <p:nvPr>
            <p:custDataLst>
              <p:tags r:id="rId99"/>
            </p:custDataLst>
          </p:nvPr>
        </p:nvSpPr>
        <p:spPr bwMode="auto">
          <a:xfrm>
            <a:off x="7326816" y="5452212"/>
            <a:ext cx="21389" cy="28575"/>
          </a:xfrm>
          <a:custGeom>
            <a:avLst/>
            <a:gdLst>
              <a:gd name="T0" fmla="*/ 0 w 53"/>
              <a:gd name="T1" fmla="*/ 12 h 55"/>
              <a:gd name="T2" fmla="*/ 1 w 53"/>
              <a:gd name="T3" fmla="*/ 17 h 55"/>
              <a:gd name="T4" fmla="*/ 5 w 53"/>
              <a:gd name="T5" fmla="*/ 22 h 55"/>
              <a:gd name="T6" fmla="*/ 9 w 53"/>
              <a:gd name="T7" fmla="*/ 27 h 55"/>
              <a:gd name="T8" fmla="*/ 15 w 53"/>
              <a:gd name="T9" fmla="*/ 33 h 55"/>
              <a:gd name="T10" fmla="*/ 26 w 53"/>
              <a:gd name="T11" fmla="*/ 44 h 55"/>
              <a:gd name="T12" fmla="*/ 33 w 53"/>
              <a:gd name="T13" fmla="*/ 55 h 55"/>
              <a:gd name="T14" fmla="*/ 53 w 53"/>
              <a:gd name="T15" fmla="*/ 55 h 55"/>
              <a:gd name="T16" fmla="*/ 40 w 53"/>
              <a:gd name="T17" fmla="*/ 41 h 55"/>
              <a:gd name="T18" fmla="*/ 28 w 53"/>
              <a:gd name="T19" fmla="*/ 29 h 55"/>
              <a:gd name="T20" fmla="*/ 23 w 53"/>
              <a:gd name="T21" fmla="*/ 23 h 55"/>
              <a:gd name="T22" fmla="*/ 19 w 53"/>
              <a:gd name="T23" fmla="*/ 16 h 55"/>
              <a:gd name="T24" fmla="*/ 16 w 53"/>
              <a:gd name="T25" fmla="*/ 8 h 55"/>
              <a:gd name="T26" fmla="*/ 14 w 53"/>
              <a:gd name="T27" fmla="*/ 0 h 55"/>
              <a:gd name="T28" fmla="*/ 7 w 53"/>
              <a:gd name="T29" fmla="*/ 6 h 55"/>
              <a:gd name="T30" fmla="*/ 0 w 53"/>
              <a:gd name="T3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175" name="Freeform 174"/>
          <p:cNvSpPr>
            <a:spLocks/>
          </p:cNvSpPr>
          <p:nvPr>
            <p:custDataLst>
              <p:tags r:id="rId100"/>
            </p:custDataLst>
          </p:nvPr>
        </p:nvSpPr>
        <p:spPr bwMode="auto">
          <a:xfrm>
            <a:off x="7332927" y="5379186"/>
            <a:ext cx="25972" cy="39688"/>
          </a:xfrm>
          <a:custGeom>
            <a:avLst/>
            <a:gdLst>
              <a:gd name="T0" fmla="*/ 0 w 65"/>
              <a:gd name="T1" fmla="*/ 32 h 75"/>
              <a:gd name="T2" fmla="*/ 9 w 65"/>
              <a:gd name="T3" fmla="*/ 43 h 75"/>
              <a:gd name="T4" fmla="*/ 20 w 65"/>
              <a:gd name="T5" fmla="*/ 55 h 75"/>
              <a:gd name="T6" fmla="*/ 26 w 65"/>
              <a:gd name="T7" fmla="*/ 61 h 75"/>
              <a:gd name="T8" fmla="*/ 32 w 65"/>
              <a:gd name="T9" fmla="*/ 67 h 75"/>
              <a:gd name="T10" fmla="*/ 39 w 65"/>
              <a:gd name="T11" fmla="*/ 71 h 75"/>
              <a:gd name="T12" fmla="*/ 46 w 65"/>
              <a:gd name="T13" fmla="*/ 75 h 75"/>
              <a:gd name="T14" fmla="*/ 51 w 65"/>
              <a:gd name="T15" fmla="*/ 61 h 75"/>
              <a:gd name="T16" fmla="*/ 58 w 65"/>
              <a:gd name="T17" fmla="*/ 48 h 75"/>
              <a:gd name="T18" fmla="*/ 61 w 65"/>
              <a:gd name="T19" fmla="*/ 42 h 75"/>
              <a:gd name="T20" fmla="*/ 63 w 65"/>
              <a:gd name="T21" fmla="*/ 36 h 75"/>
              <a:gd name="T22" fmla="*/ 65 w 65"/>
              <a:gd name="T23" fmla="*/ 31 h 75"/>
              <a:gd name="T24" fmla="*/ 65 w 65"/>
              <a:gd name="T25" fmla="*/ 26 h 75"/>
              <a:gd name="T26" fmla="*/ 65 w 65"/>
              <a:gd name="T27" fmla="*/ 21 h 75"/>
              <a:gd name="T28" fmla="*/ 63 w 65"/>
              <a:gd name="T29" fmla="*/ 18 h 75"/>
              <a:gd name="T30" fmla="*/ 61 w 65"/>
              <a:gd name="T31" fmla="*/ 13 h 75"/>
              <a:gd name="T32" fmla="*/ 58 w 65"/>
              <a:gd name="T33" fmla="*/ 10 h 75"/>
              <a:gd name="T34" fmla="*/ 51 w 65"/>
              <a:gd name="T35" fmla="*/ 5 h 75"/>
              <a:gd name="T36" fmla="*/ 46 w 65"/>
              <a:gd name="T37" fmla="*/ 0 h 75"/>
              <a:gd name="T38" fmla="*/ 34 w 65"/>
              <a:gd name="T39" fmla="*/ 0 h 75"/>
              <a:gd name="T40" fmla="*/ 26 w 65"/>
              <a:gd name="T41" fmla="*/ 0 h 75"/>
              <a:gd name="T42" fmla="*/ 25 w 65"/>
              <a:gd name="T43" fmla="*/ 2 h 75"/>
              <a:gd name="T44" fmla="*/ 24 w 65"/>
              <a:gd name="T45" fmla="*/ 7 h 75"/>
              <a:gd name="T46" fmla="*/ 23 w 65"/>
              <a:gd name="T47" fmla="*/ 9 h 75"/>
              <a:gd name="T48" fmla="*/ 23 w 65"/>
              <a:gd name="T49" fmla="*/ 11 h 75"/>
              <a:gd name="T50" fmla="*/ 24 w 65"/>
              <a:gd name="T51" fmla="*/ 12 h 75"/>
              <a:gd name="T52" fmla="*/ 26 w 65"/>
              <a:gd name="T53" fmla="*/ 1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solidFill>
            <a:srgbClr val="C0C0C0"/>
          </a:solidFill>
          <a:ln w="9525" cmpd="sng">
            <a:solidFill>
              <a:srgbClr val="FFFFFF"/>
            </a:solidFill>
            <a:prstDash val="solid"/>
            <a:round/>
            <a:headEnd/>
            <a:tailEnd/>
          </a:ln>
        </p:spPr>
        <p:txBody>
          <a:bodyPr/>
          <a:lstStyle/>
          <a:p>
            <a:endParaRPr lang="en-US"/>
          </a:p>
        </p:txBody>
      </p:sp>
      <p:sp>
        <p:nvSpPr>
          <p:cNvPr id="176" name="Freeform 175"/>
          <p:cNvSpPr>
            <a:spLocks/>
          </p:cNvSpPr>
          <p:nvPr>
            <p:custDataLst>
              <p:tags r:id="rId101"/>
            </p:custDataLst>
          </p:nvPr>
        </p:nvSpPr>
        <p:spPr bwMode="auto">
          <a:xfrm>
            <a:off x="7310010" y="5355374"/>
            <a:ext cx="16806" cy="30162"/>
          </a:xfrm>
          <a:custGeom>
            <a:avLst/>
            <a:gdLst>
              <a:gd name="T0" fmla="*/ 0 w 40"/>
              <a:gd name="T1" fmla="*/ 62 h 62"/>
              <a:gd name="T2" fmla="*/ 3 w 40"/>
              <a:gd name="T3" fmla="*/ 52 h 62"/>
              <a:gd name="T4" fmla="*/ 7 w 40"/>
              <a:gd name="T5" fmla="*/ 43 h 62"/>
              <a:gd name="T6" fmla="*/ 12 w 40"/>
              <a:gd name="T7" fmla="*/ 33 h 62"/>
              <a:gd name="T8" fmla="*/ 17 w 40"/>
              <a:gd name="T9" fmla="*/ 25 h 62"/>
              <a:gd name="T10" fmla="*/ 23 w 40"/>
              <a:gd name="T11" fmla="*/ 17 h 62"/>
              <a:gd name="T12" fmla="*/ 29 w 40"/>
              <a:gd name="T13" fmla="*/ 9 h 62"/>
              <a:gd name="T14" fmla="*/ 35 w 40"/>
              <a:gd name="T15" fmla="*/ 3 h 62"/>
              <a:gd name="T16" fmla="*/ 40 w 40"/>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2">
                <a:moveTo>
                  <a:pt x="0" y="62"/>
                </a:moveTo>
                <a:lnTo>
                  <a:pt x="3" y="52"/>
                </a:lnTo>
                <a:lnTo>
                  <a:pt x="7" y="43"/>
                </a:lnTo>
                <a:lnTo>
                  <a:pt x="12" y="33"/>
                </a:lnTo>
                <a:lnTo>
                  <a:pt x="17" y="25"/>
                </a:lnTo>
                <a:lnTo>
                  <a:pt x="23" y="17"/>
                </a:lnTo>
                <a:lnTo>
                  <a:pt x="29" y="9"/>
                </a:lnTo>
                <a:lnTo>
                  <a:pt x="35" y="3"/>
                </a:lnTo>
                <a:lnTo>
                  <a:pt x="40" y="0"/>
                </a:lnTo>
              </a:path>
            </a:pathLst>
          </a:custGeom>
          <a:solidFill>
            <a:srgbClr val="C0C0C0"/>
          </a:solidFill>
          <a:ln w="9525" cmpd="sng">
            <a:solidFill>
              <a:srgbClr val="FFFFFF"/>
            </a:solidFill>
            <a:prstDash val="solid"/>
            <a:round/>
            <a:headEnd/>
            <a:tailEnd/>
          </a:ln>
        </p:spPr>
        <p:txBody>
          <a:bodyPr/>
          <a:lstStyle/>
          <a:p>
            <a:endParaRPr lang="en-US"/>
          </a:p>
        </p:txBody>
      </p:sp>
      <p:sp>
        <p:nvSpPr>
          <p:cNvPr id="177" name="Freeform 176"/>
          <p:cNvSpPr>
            <a:spLocks/>
          </p:cNvSpPr>
          <p:nvPr>
            <p:custDataLst>
              <p:tags r:id="rId102"/>
            </p:custDataLst>
          </p:nvPr>
        </p:nvSpPr>
        <p:spPr bwMode="auto">
          <a:xfrm>
            <a:off x="7232091" y="5233137"/>
            <a:ext cx="65695" cy="138113"/>
          </a:xfrm>
          <a:custGeom>
            <a:avLst/>
            <a:gdLst>
              <a:gd name="T0" fmla="*/ 159 w 159"/>
              <a:gd name="T1" fmla="*/ 259 h 259"/>
              <a:gd name="T2" fmla="*/ 159 w 159"/>
              <a:gd name="T3" fmla="*/ 251 h 259"/>
              <a:gd name="T4" fmla="*/ 159 w 159"/>
              <a:gd name="T5" fmla="*/ 244 h 259"/>
              <a:gd name="T6" fmla="*/ 159 w 159"/>
              <a:gd name="T7" fmla="*/ 236 h 259"/>
              <a:gd name="T8" fmla="*/ 159 w 159"/>
              <a:gd name="T9" fmla="*/ 228 h 259"/>
              <a:gd name="T10" fmla="*/ 159 w 159"/>
              <a:gd name="T11" fmla="*/ 224 h 259"/>
              <a:gd name="T12" fmla="*/ 158 w 159"/>
              <a:gd name="T13" fmla="*/ 219 h 259"/>
              <a:gd name="T14" fmla="*/ 156 w 159"/>
              <a:gd name="T15" fmla="*/ 215 h 259"/>
              <a:gd name="T16" fmla="*/ 153 w 159"/>
              <a:gd name="T17" fmla="*/ 210 h 259"/>
              <a:gd name="T18" fmla="*/ 145 w 159"/>
              <a:gd name="T19" fmla="*/ 202 h 259"/>
              <a:gd name="T20" fmla="*/ 135 w 159"/>
              <a:gd name="T21" fmla="*/ 195 h 259"/>
              <a:gd name="T22" fmla="*/ 124 w 159"/>
              <a:gd name="T23" fmla="*/ 189 h 259"/>
              <a:gd name="T24" fmla="*/ 112 w 159"/>
              <a:gd name="T25" fmla="*/ 184 h 259"/>
              <a:gd name="T26" fmla="*/ 99 w 159"/>
              <a:gd name="T27" fmla="*/ 180 h 259"/>
              <a:gd name="T28" fmla="*/ 87 w 159"/>
              <a:gd name="T29" fmla="*/ 179 h 259"/>
              <a:gd name="T30" fmla="*/ 85 w 159"/>
              <a:gd name="T31" fmla="*/ 178 h 259"/>
              <a:gd name="T32" fmla="*/ 82 w 159"/>
              <a:gd name="T33" fmla="*/ 177 h 259"/>
              <a:gd name="T34" fmla="*/ 81 w 159"/>
              <a:gd name="T35" fmla="*/ 175 h 259"/>
              <a:gd name="T36" fmla="*/ 80 w 159"/>
              <a:gd name="T37" fmla="*/ 173 h 259"/>
              <a:gd name="T38" fmla="*/ 80 w 159"/>
              <a:gd name="T39" fmla="*/ 167 h 259"/>
              <a:gd name="T40" fmla="*/ 81 w 159"/>
              <a:gd name="T41" fmla="*/ 161 h 259"/>
              <a:gd name="T42" fmla="*/ 85 w 159"/>
              <a:gd name="T43" fmla="*/ 148 h 259"/>
              <a:gd name="T44" fmla="*/ 87 w 159"/>
              <a:gd name="T45" fmla="*/ 142 h 259"/>
              <a:gd name="T46" fmla="*/ 73 w 159"/>
              <a:gd name="T47" fmla="*/ 141 h 259"/>
              <a:gd name="T48" fmla="*/ 59 w 159"/>
              <a:gd name="T49" fmla="*/ 139 h 259"/>
              <a:gd name="T50" fmla="*/ 48 w 159"/>
              <a:gd name="T51" fmla="*/ 135 h 259"/>
              <a:gd name="T52" fmla="*/ 40 w 159"/>
              <a:gd name="T53" fmla="*/ 129 h 259"/>
              <a:gd name="T54" fmla="*/ 31 w 159"/>
              <a:gd name="T55" fmla="*/ 121 h 259"/>
              <a:gd name="T56" fmla="*/ 24 w 159"/>
              <a:gd name="T57" fmla="*/ 113 h 259"/>
              <a:gd name="T58" fmla="*/ 18 w 159"/>
              <a:gd name="T59" fmla="*/ 104 h 259"/>
              <a:gd name="T60" fmla="*/ 13 w 159"/>
              <a:gd name="T61" fmla="*/ 94 h 259"/>
              <a:gd name="T62" fmla="*/ 9 w 159"/>
              <a:gd name="T63" fmla="*/ 84 h 259"/>
              <a:gd name="T64" fmla="*/ 7 w 159"/>
              <a:gd name="T65" fmla="*/ 73 h 259"/>
              <a:gd name="T66" fmla="*/ 5 w 159"/>
              <a:gd name="T67" fmla="*/ 60 h 259"/>
              <a:gd name="T68" fmla="*/ 2 w 159"/>
              <a:gd name="T69" fmla="*/ 48 h 259"/>
              <a:gd name="T70" fmla="*/ 0 w 159"/>
              <a:gd name="T71" fmla="*/ 25 h 259"/>
              <a:gd name="T72" fmla="*/ 0 w 159"/>
              <a:gd name="T7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78" name="Line 177"/>
          <p:cNvSpPr>
            <a:spLocks noChangeShapeType="1"/>
          </p:cNvSpPr>
          <p:nvPr>
            <p:custDataLst>
              <p:tags r:id="rId103"/>
            </p:custDataLst>
          </p:nvPr>
        </p:nvSpPr>
        <p:spPr bwMode="auto">
          <a:xfrm flipH="1" flipV="1">
            <a:off x="7225979" y="5199800"/>
            <a:ext cx="6111" cy="33337"/>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 name="Freeform 178"/>
          <p:cNvSpPr>
            <a:spLocks/>
          </p:cNvSpPr>
          <p:nvPr>
            <p:custDataLst>
              <p:tags r:id="rId104"/>
            </p:custDataLst>
          </p:nvPr>
        </p:nvSpPr>
        <p:spPr bwMode="auto">
          <a:xfrm>
            <a:off x="7225979" y="5183925"/>
            <a:ext cx="6111" cy="15875"/>
          </a:xfrm>
          <a:custGeom>
            <a:avLst/>
            <a:gdLst>
              <a:gd name="T0" fmla="*/ 0 w 13"/>
              <a:gd name="T1" fmla="*/ 25 h 25"/>
              <a:gd name="T2" fmla="*/ 1 w 13"/>
              <a:gd name="T3" fmla="*/ 19 h 25"/>
              <a:gd name="T4" fmla="*/ 4 w 13"/>
              <a:gd name="T5" fmla="*/ 13 h 25"/>
              <a:gd name="T6" fmla="*/ 8 w 13"/>
              <a:gd name="T7" fmla="*/ 6 h 25"/>
              <a:gd name="T8" fmla="*/ 13 w 13"/>
              <a:gd name="T9" fmla="*/ 0 h 25"/>
            </a:gdLst>
            <a:ahLst/>
            <a:cxnLst>
              <a:cxn ang="0">
                <a:pos x="T0" y="T1"/>
              </a:cxn>
              <a:cxn ang="0">
                <a:pos x="T2" y="T3"/>
              </a:cxn>
              <a:cxn ang="0">
                <a:pos x="T4" y="T5"/>
              </a:cxn>
              <a:cxn ang="0">
                <a:pos x="T6" y="T7"/>
              </a:cxn>
              <a:cxn ang="0">
                <a:pos x="T8" y="T9"/>
              </a:cxn>
            </a:cxnLst>
            <a:rect l="0" t="0" r="r" b="b"/>
            <a:pathLst>
              <a:path w="13" h="25">
                <a:moveTo>
                  <a:pt x="0" y="25"/>
                </a:moveTo>
                <a:lnTo>
                  <a:pt x="1" y="19"/>
                </a:lnTo>
                <a:lnTo>
                  <a:pt x="4" y="13"/>
                </a:lnTo>
                <a:lnTo>
                  <a:pt x="8" y="6"/>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180" name="Line 179"/>
          <p:cNvSpPr>
            <a:spLocks noChangeShapeType="1"/>
          </p:cNvSpPr>
          <p:nvPr>
            <p:custDataLst>
              <p:tags r:id="rId105"/>
            </p:custDataLst>
          </p:nvPr>
        </p:nvSpPr>
        <p:spPr bwMode="auto">
          <a:xfrm flipV="1">
            <a:off x="7232091" y="5171224"/>
            <a:ext cx="0" cy="127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1" name="Freeform 180"/>
          <p:cNvSpPr>
            <a:spLocks/>
          </p:cNvSpPr>
          <p:nvPr>
            <p:custDataLst>
              <p:tags r:id="rId106"/>
            </p:custDataLst>
          </p:nvPr>
        </p:nvSpPr>
        <p:spPr bwMode="auto">
          <a:xfrm>
            <a:off x="7187784" y="5104550"/>
            <a:ext cx="44307" cy="66675"/>
          </a:xfrm>
          <a:custGeom>
            <a:avLst/>
            <a:gdLst>
              <a:gd name="T0" fmla="*/ 100 w 100"/>
              <a:gd name="T1" fmla="*/ 123 h 123"/>
              <a:gd name="T2" fmla="*/ 90 w 100"/>
              <a:gd name="T3" fmla="*/ 122 h 123"/>
              <a:gd name="T4" fmla="*/ 76 w 100"/>
              <a:gd name="T5" fmla="*/ 119 h 123"/>
              <a:gd name="T6" fmla="*/ 60 w 100"/>
              <a:gd name="T7" fmla="*/ 114 h 123"/>
              <a:gd name="T8" fmla="*/ 43 w 100"/>
              <a:gd name="T9" fmla="*/ 107 h 123"/>
              <a:gd name="T10" fmla="*/ 34 w 100"/>
              <a:gd name="T11" fmla="*/ 103 h 123"/>
              <a:gd name="T12" fmla="*/ 27 w 100"/>
              <a:gd name="T13" fmla="*/ 99 h 123"/>
              <a:gd name="T14" fmla="*/ 20 w 100"/>
              <a:gd name="T15" fmla="*/ 94 h 123"/>
              <a:gd name="T16" fmla="*/ 13 w 100"/>
              <a:gd name="T17" fmla="*/ 89 h 123"/>
              <a:gd name="T18" fmla="*/ 8 w 100"/>
              <a:gd name="T19" fmla="*/ 84 h 123"/>
              <a:gd name="T20" fmla="*/ 4 w 100"/>
              <a:gd name="T21" fmla="*/ 79 h 123"/>
              <a:gd name="T22" fmla="*/ 1 w 100"/>
              <a:gd name="T23" fmla="*/ 73 h 123"/>
              <a:gd name="T24" fmla="*/ 0 w 100"/>
              <a:gd name="T25" fmla="*/ 68 h 123"/>
              <a:gd name="T26" fmla="*/ 2 w 100"/>
              <a:gd name="T27" fmla="*/ 55 h 123"/>
              <a:gd name="T28" fmla="*/ 7 w 100"/>
              <a:gd name="T29" fmla="*/ 36 h 123"/>
              <a:gd name="T30" fmla="*/ 11 w 100"/>
              <a:gd name="T31" fmla="*/ 17 h 123"/>
              <a:gd name="T32" fmla="*/ 13 w 100"/>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182" name="Freeform 181"/>
          <p:cNvSpPr>
            <a:spLocks/>
          </p:cNvSpPr>
          <p:nvPr>
            <p:custDataLst>
              <p:tags r:id="rId107"/>
            </p:custDataLst>
          </p:nvPr>
        </p:nvSpPr>
        <p:spPr bwMode="auto">
          <a:xfrm>
            <a:off x="7201535" y="5047399"/>
            <a:ext cx="1527" cy="50800"/>
          </a:xfrm>
          <a:custGeom>
            <a:avLst/>
            <a:gdLst>
              <a:gd name="T0" fmla="*/ 5 w 5"/>
              <a:gd name="T1" fmla="*/ 0 h 99"/>
              <a:gd name="T2" fmla="*/ 4 w 5"/>
              <a:gd name="T3" fmla="*/ 34 h 99"/>
              <a:gd name="T4" fmla="*/ 1 w 5"/>
              <a:gd name="T5" fmla="*/ 59 h 99"/>
              <a:gd name="T6" fmla="*/ 0 w 5"/>
              <a:gd name="T7" fmla="*/ 69 h 99"/>
              <a:gd name="T8" fmla="*/ 0 w 5"/>
              <a:gd name="T9" fmla="*/ 78 h 99"/>
              <a:gd name="T10" fmla="*/ 2 w 5"/>
              <a:gd name="T11" fmla="*/ 87 h 99"/>
              <a:gd name="T12" fmla="*/ 5 w 5"/>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5" h="99">
                <a:moveTo>
                  <a:pt x="5" y="0"/>
                </a:moveTo>
                <a:lnTo>
                  <a:pt x="4" y="34"/>
                </a:lnTo>
                <a:lnTo>
                  <a:pt x="1" y="59"/>
                </a:lnTo>
                <a:lnTo>
                  <a:pt x="0" y="69"/>
                </a:lnTo>
                <a:lnTo>
                  <a:pt x="0" y="78"/>
                </a:lnTo>
                <a:lnTo>
                  <a:pt x="2" y="87"/>
                </a:lnTo>
                <a:lnTo>
                  <a:pt x="5" y="99"/>
                </a:lnTo>
              </a:path>
            </a:pathLst>
          </a:custGeom>
          <a:solidFill>
            <a:srgbClr val="C0C0C0"/>
          </a:solidFill>
          <a:ln w="9525" cmpd="sng">
            <a:solidFill>
              <a:srgbClr val="FFFFFF"/>
            </a:solidFill>
            <a:prstDash val="solid"/>
            <a:round/>
            <a:headEnd/>
            <a:tailEnd/>
          </a:ln>
        </p:spPr>
        <p:txBody>
          <a:bodyPr/>
          <a:lstStyle/>
          <a:p>
            <a:endParaRPr lang="en-US"/>
          </a:p>
        </p:txBody>
      </p:sp>
      <p:sp>
        <p:nvSpPr>
          <p:cNvPr id="183" name="Freeform 182"/>
          <p:cNvSpPr>
            <a:spLocks/>
          </p:cNvSpPr>
          <p:nvPr>
            <p:custDataLst>
              <p:tags r:id="rId108"/>
            </p:custDataLst>
          </p:nvPr>
        </p:nvSpPr>
        <p:spPr bwMode="auto">
          <a:xfrm>
            <a:off x="7207647" y="5041049"/>
            <a:ext cx="7639" cy="36512"/>
          </a:xfrm>
          <a:custGeom>
            <a:avLst/>
            <a:gdLst>
              <a:gd name="T0" fmla="*/ 14 w 14"/>
              <a:gd name="T1" fmla="*/ 0 h 68"/>
              <a:gd name="T2" fmla="*/ 8 w 14"/>
              <a:gd name="T3" fmla="*/ 16 h 68"/>
              <a:gd name="T4" fmla="*/ 4 w 14"/>
              <a:gd name="T5" fmla="*/ 33 h 68"/>
              <a:gd name="T6" fmla="*/ 2 w 14"/>
              <a:gd name="T7" fmla="*/ 52 h 68"/>
              <a:gd name="T8" fmla="*/ 0 w 14"/>
              <a:gd name="T9" fmla="*/ 68 h 68"/>
            </a:gdLst>
            <a:ahLst/>
            <a:cxnLst>
              <a:cxn ang="0">
                <a:pos x="T0" y="T1"/>
              </a:cxn>
              <a:cxn ang="0">
                <a:pos x="T2" y="T3"/>
              </a:cxn>
              <a:cxn ang="0">
                <a:pos x="T4" y="T5"/>
              </a:cxn>
              <a:cxn ang="0">
                <a:pos x="T6" y="T7"/>
              </a:cxn>
              <a:cxn ang="0">
                <a:pos x="T8" y="T9"/>
              </a:cxn>
            </a:cxnLst>
            <a:rect l="0" t="0" r="r" b="b"/>
            <a:pathLst>
              <a:path w="14" h="68">
                <a:moveTo>
                  <a:pt x="14" y="0"/>
                </a:moveTo>
                <a:lnTo>
                  <a:pt x="8" y="16"/>
                </a:lnTo>
                <a:lnTo>
                  <a:pt x="4" y="33"/>
                </a:lnTo>
                <a:lnTo>
                  <a:pt x="2" y="52"/>
                </a:lnTo>
                <a:lnTo>
                  <a:pt x="0" y="68"/>
                </a:lnTo>
              </a:path>
            </a:pathLst>
          </a:custGeom>
          <a:solidFill>
            <a:srgbClr val="C0C0C0"/>
          </a:solidFill>
          <a:ln w="9525" cmpd="sng">
            <a:solidFill>
              <a:srgbClr val="FFFFFF"/>
            </a:solidFill>
            <a:prstDash val="solid"/>
            <a:round/>
            <a:headEnd/>
            <a:tailEnd/>
          </a:ln>
        </p:spPr>
        <p:txBody>
          <a:bodyPr/>
          <a:lstStyle/>
          <a:p>
            <a:endParaRPr lang="en-US"/>
          </a:p>
        </p:txBody>
      </p:sp>
      <p:sp>
        <p:nvSpPr>
          <p:cNvPr id="184" name="Freeform 183"/>
          <p:cNvSpPr>
            <a:spLocks/>
          </p:cNvSpPr>
          <p:nvPr>
            <p:custDataLst>
              <p:tags r:id="rId109"/>
            </p:custDataLst>
          </p:nvPr>
        </p:nvSpPr>
        <p:spPr bwMode="auto">
          <a:xfrm>
            <a:off x="7222925" y="5022000"/>
            <a:ext cx="1527" cy="22225"/>
          </a:xfrm>
          <a:custGeom>
            <a:avLst/>
            <a:gdLst>
              <a:gd name="T0" fmla="*/ 0 h 43"/>
              <a:gd name="T1" fmla="*/ 13 h 43"/>
              <a:gd name="T2" fmla="*/ 26 h 43"/>
              <a:gd name="T3" fmla="*/ 37 h 43"/>
              <a:gd name="T4" fmla="*/ 43 h 43"/>
            </a:gdLst>
            <a:ahLst/>
            <a:cxnLst>
              <a:cxn ang="0">
                <a:pos x="0" y="T0"/>
              </a:cxn>
              <a:cxn ang="0">
                <a:pos x="0" y="T1"/>
              </a:cxn>
              <a:cxn ang="0">
                <a:pos x="0" y="T2"/>
              </a:cxn>
              <a:cxn ang="0">
                <a:pos x="0" y="T3"/>
              </a:cxn>
              <a:cxn ang="0">
                <a:pos x="0" y="T4"/>
              </a:cxn>
            </a:cxnLst>
            <a:rect l="0" t="0" r="r" b="b"/>
            <a:pathLst>
              <a:path h="43">
                <a:moveTo>
                  <a:pt x="0" y="0"/>
                </a:moveTo>
                <a:lnTo>
                  <a:pt x="0" y="13"/>
                </a:lnTo>
                <a:lnTo>
                  <a:pt x="0" y="26"/>
                </a:lnTo>
                <a:lnTo>
                  <a:pt x="0" y="37"/>
                </a:lnTo>
                <a:lnTo>
                  <a:pt x="0" y="43"/>
                </a:lnTo>
              </a:path>
            </a:pathLst>
          </a:custGeom>
          <a:solidFill>
            <a:srgbClr val="C0C0C0"/>
          </a:solidFill>
          <a:ln w="9525" cmpd="sng">
            <a:solidFill>
              <a:srgbClr val="FFFFFF"/>
            </a:solidFill>
            <a:prstDash val="solid"/>
            <a:round/>
            <a:headEnd/>
            <a:tailEnd/>
          </a:ln>
        </p:spPr>
        <p:txBody>
          <a:bodyPr/>
          <a:lstStyle/>
          <a:p>
            <a:endParaRPr lang="en-US"/>
          </a:p>
        </p:txBody>
      </p:sp>
      <p:sp>
        <p:nvSpPr>
          <p:cNvPr id="185" name="Line 184"/>
          <p:cNvSpPr>
            <a:spLocks noChangeShapeType="1"/>
          </p:cNvSpPr>
          <p:nvPr>
            <p:custDataLst>
              <p:tags r:id="rId110"/>
            </p:custDataLst>
          </p:nvPr>
        </p:nvSpPr>
        <p:spPr bwMode="auto">
          <a:xfrm flipV="1">
            <a:off x="7222925" y="5041050"/>
            <a:ext cx="1527" cy="3175"/>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 name="Freeform 185"/>
          <p:cNvSpPr>
            <a:spLocks/>
          </p:cNvSpPr>
          <p:nvPr>
            <p:custDataLst>
              <p:tags r:id="rId111"/>
            </p:custDataLst>
          </p:nvPr>
        </p:nvSpPr>
        <p:spPr bwMode="auto">
          <a:xfrm>
            <a:off x="7207647" y="5025175"/>
            <a:ext cx="1527" cy="15875"/>
          </a:xfrm>
          <a:custGeom>
            <a:avLst/>
            <a:gdLst>
              <a:gd name="T0" fmla="*/ 31 h 31"/>
              <a:gd name="T1" fmla="*/ 22 h 31"/>
              <a:gd name="T2" fmla="*/ 15 h 31"/>
              <a:gd name="T3" fmla="*/ 8 h 31"/>
              <a:gd name="T4" fmla="*/ 0 h 31"/>
            </a:gdLst>
            <a:ahLst/>
            <a:cxnLst>
              <a:cxn ang="0">
                <a:pos x="0" y="T0"/>
              </a:cxn>
              <a:cxn ang="0">
                <a:pos x="0" y="T1"/>
              </a:cxn>
              <a:cxn ang="0">
                <a:pos x="0" y="T2"/>
              </a:cxn>
              <a:cxn ang="0">
                <a:pos x="0" y="T3"/>
              </a:cxn>
              <a:cxn ang="0">
                <a:pos x="0" y="T4"/>
              </a:cxn>
            </a:cxnLst>
            <a:rect l="0" t="0" r="r" b="b"/>
            <a:pathLst>
              <a:path h="31">
                <a:moveTo>
                  <a:pt x="0" y="31"/>
                </a:moveTo>
                <a:lnTo>
                  <a:pt x="0" y="22"/>
                </a:lnTo>
                <a:lnTo>
                  <a:pt x="0" y="15"/>
                </a:lnTo>
                <a:lnTo>
                  <a:pt x="0" y="8"/>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87" name="Freeform 186"/>
          <p:cNvSpPr>
            <a:spLocks/>
          </p:cNvSpPr>
          <p:nvPr>
            <p:custDataLst>
              <p:tags r:id="rId112"/>
            </p:custDataLst>
          </p:nvPr>
        </p:nvSpPr>
        <p:spPr bwMode="auto">
          <a:xfrm>
            <a:off x="6938752" y="6014187"/>
            <a:ext cx="93196" cy="87313"/>
          </a:xfrm>
          <a:custGeom>
            <a:avLst/>
            <a:gdLst>
              <a:gd name="T0" fmla="*/ 19 w 225"/>
              <a:gd name="T1" fmla="*/ 158 h 167"/>
              <a:gd name="T2" fmla="*/ 7 w 225"/>
              <a:gd name="T3" fmla="*/ 142 h 167"/>
              <a:gd name="T4" fmla="*/ 0 w 225"/>
              <a:gd name="T5" fmla="*/ 130 h 167"/>
              <a:gd name="T6" fmla="*/ 1 w 225"/>
              <a:gd name="T7" fmla="*/ 108 h 167"/>
              <a:gd name="T8" fmla="*/ 11 w 225"/>
              <a:gd name="T9" fmla="*/ 68 h 167"/>
              <a:gd name="T10" fmla="*/ 24 w 225"/>
              <a:gd name="T11" fmla="*/ 39 h 167"/>
              <a:gd name="T12" fmla="*/ 34 w 225"/>
              <a:gd name="T13" fmla="*/ 21 h 167"/>
              <a:gd name="T14" fmla="*/ 44 w 225"/>
              <a:gd name="T15" fmla="*/ 9 h 167"/>
              <a:gd name="T16" fmla="*/ 54 w 225"/>
              <a:gd name="T17" fmla="*/ 1 h 167"/>
              <a:gd name="T18" fmla="*/ 65 w 225"/>
              <a:gd name="T19" fmla="*/ 1 h 167"/>
              <a:gd name="T20" fmla="*/ 76 w 225"/>
              <a:gd name="T21" fmla="*/ 3 h 167"/>
              <a:gd name="T22" fmla="*/ 88 w 225"/>
              <a:gd name="T23" fmla="*/ 8 h 167"/>
              <a:gd name="T24" fmla="*/ 100 w 225"/>
              <a:gd name="T25" fmla="*/ 17 h 167"/>
              <a:gd name="T26" fmla="*/ 112 w 225"/>
              <a:gd name="T27" fmla="*/ 24 h 167"/>
              <a:gd name="T28" fmla="*/ 128 w 225"/>
              <a:gd name="T29" fmla="*/ 24 h 167"/>
              <a:gd name="T30" fmla="*/ 145 w 225"/>
              <a:gd name="T31" fmla="*/ 19 h 167"/>
              <a:gd name="T32" fmla="*/ 165 w 225"/>
              <a:gd name="T33" fmla="*/ 7 h 167"/>
              <a:gd name="T34" fmla="*/ 225 w 225"/>
              <a:gd name="T35" fmla="*/ 0 h 167"/>
              <a:gd name="T36" fmla="*/ 215 w 225"/>
              <a:gd name="T37" fmla="*/ 22 h 167"/>
              <a:gd name="T38" fmla="*/ 201 w 225"/>
              <a:gd name="T39" fmla="*/ 41 h 167"/>
              <a:gd name="T40" fmla="*/ 168 w 225"/>
              <a:gd name="T41" fmla="*/ 72 h 167"/>
              <a:gd name="T42" fmla="*/ 138 w 225"/>
              <a:gd name="T43" fmla="*/ 100 h 167"/>
              <a:gd name="T44" fmla="*/ 129 w 225"/>
              <a:gd name="T45" fmla="*/ 114 h 167"/>
              <a:gd name="T46" fmla="*/ 126 w 225"/>
              <a:gd name="T47" fmla="*/ 130 h 167"/>
              <a:gd name="T48" fmla="*/ 123 w 225"/>
              <a:gd name="T49" fmla="*/ 126 h 167"/>
              <a:gd name="T50" fmla="*/ 120 w 225"/>
              <a:gd name="T51" fmla="*/ 117 h 167"/>
              <a:gd name="T52" fmla="*/ 106 w 225"/>
              <a:gd name="T53" fmla="*/ 121 h 167"/>
              <a:gd name="T54" fmla="*/ 97 w 225"/>
              <a:gd name="T55" fmla="*/ 128 h 167"/>
              <a:gd name="T56" fmla="*/ 80 w 225"/>
              <a:gd name="T57" fmla="*/ 145 h 167"/>
              <a:gd name="T58" fmla="*/ 71 w 225"/>
              <a:gd name="T59" fmla="*/ 153 h 167"/>
              <a:gd name="T60" fmla="*/ 60 w 225"/>
              <a:gd name="T61" fmla="*/ 160 h 167"/>
              <a:gd name="T62" fmla="*/ 46 w 225"/>
              <a:gd name="T63" fmla="*/ 165 h 167"/>
              <a:gd name="T64" fmla="*/ 26 w 225"/>
              <a:gd name="T6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solidFill>
            <a:srgbClr val="C0C0C0"/>
          </a:solidFill>
          <a:ln w="9525" cmpd="sng">
            <a:solidFill>
              <a:srgbClr val="FFFFFF"/>
            </a:solidFill>
            <a:prstDash val="solid"/>
            <a:round/>
            <a:headEnd/>
            <a:tailEnd/>
          </a:ln>
        </p:spPr>
        <p:txBody>
          <a:bodyPr/>
          <a:lstStyle/>
          <a:p>
            <a:endParaRPr lang="en-US"/>
          </a:p>
        </p:txBody>
      </p:sp>
      <p:sp>
        <p:nvSpPr>
          <p:cNvPr id="188" name="Freeform 187"/>
          <p:cNvSpPr>
            <a:spLocks/>
          </p:cNvSpPr>
          <p:nvPr>
            <p:custDataLst>
              <p:tags r:id="rId113"/>
            </p:custDataLst>
          </p:nvPr>
        </p:nvSpPr>
        <p:spPr bwMode="auto">
          <a:xfrm>
            <a:off x="7071671" y="5233137"/>
            <a:ext cx="3056" cy="17463"/>
          </a:xfrm>
          <a:custGeom>
            <a:avLst/>
            <a:gdLst>
              <a:gd name="T0" fmla="*/ 0 w 7"/>
              <a:gd name="T1" fmla="*/ 31 h 31"/>
              <a:gd name="T2" fmla="*/ 5 w 7"/>
              <a:gd name="T3" fmla="*/ 22 h 31"/>
              <a:gd name="T4" fmla="*/ 6 w 7"/>
              <a:gd name="T5" fmla="*/ 13 h 31"/>
              <a:gd name="T6" fmla="*/ 7 w 7"/>
              <a:gd name="T7" fmla="*/ 6 h 31"/>
              <a:gd name="T8" fmla="*/ 7 w 7"/>
              <a:gd name="T9" fmla="*/ 0 h 31"/>
              <a:gd name="T10" fmla="*/ 6 w 7"/>
              <a:gd name="T11" fmla="*/ 6 h 31"/>
              <a:gd name="T12" fmla="*/ 4 w 7"/>
              <a:gd name="T13" fmla="*/ 13 h 31"/>
              <a:gd name="T14" fmla="*/ 1 w 7"/>
              <a:gd name="T15" fmla="*/ 22 h 31"/>
              <a:gd name="T16" fmla="*/ 0 w 7"/>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1">
                <a:moveTo>
                  <a:pt x="0" y="31"/>
                </a:moveTo>
                <a:lnTo>
                  <a:pt x="5" y="22"/>
                </a:lnTo>
                <a:lnTo>
                  <a:pt x="6" y="13"/>
                </a:lnTo>
                <a:lnTo>
                  <a:pt x="7" y="6"/>
                </a:lnTo>
                <a:lnTo>
                  <a:pt x="7" y="0"/>
                </a:lnTo>
                <a:lnTo>
                  <a:pt x="6" y="6"/>
                </a:lnTo>
                <a:lnTo>
                  <a:pt x="4" y="13"/>
                </a:lnTo>
                <a:lnTo>
                  <a:pt x="1" y="22"/>
                </a:lnTo>
                <a:lnTo>
                  <a:pt x="0" y="31"/>
                </a:lnTo>
              </a:path>
            </a:pathLst>
          </a:custGeom>
          <a:solidFill>
            <a:srgbClr val="C0C0C0"/>
          </a:solidFill>
          <a:ln w="9525" cmpd="sng">
            <a:solidFill>
              <a:srgbClr val="FFFFFF"/>
            </a:solidFill>
            <a:prstDash val="solid"/>
            <a:round/>
            <a:headEnd/>
            <a:tailEnd/>
          </a:ln>
        </p:spPr>
        <p:txBody>
          <a:bodyPr/>
          <a:lstStyle/>
          <a:p>
            <a:endParaRPr lang="en-US"/>
          </a:p>
        </p:txBody>
      </p:sp>
      <p:sp>
        <p:nvSpPr>
          <p:cNvPr id="189" name="Freeform 188"/>
          <p:cNvSpPr>
            <a:spLocks/>
          </p:cNvSpPr>
          <p:nvPr>
            <p:custDataLst>
              <p:tags r:id="rId114"/>
            </p:custDataLst>
          </p:nvPr>
        </p:nvSpPr>
        <p:spPr bwMode="auto">
          <a:xfrm>
            <a:off x="7007503" y="5155350"/>
            <a:ext cx="15278" cy="15875"/>
          </a:xfrm>
          <a:custGeom>
            <a:avLst/>
            <a:gdLst>
              <a:gd name="T0" fmla="*/ 33 w 33"/>
              <a:gd name="T1" fmla="*/ 31 h 31"/>
              <a:gd name="T2" fmla="*/ 33 w 33"/>
              <a:gd name="T3" fmla="*/ 0 h 31"/>
              <a:gd name="T4" fmla="*/ 27 w 33"/>
              <a:gd name="T5" fmla="*/ 0 h 31"/>
              <a:gd name="T6" fmla="*/ 22 w 33"/>
              <a:gd name="T7" fmla="*/ 2 h 31"/>
              <a:gd name="T8" fmla="*/ 16 w 33"/>
              <a:gd name="T9" fmla="*/ 5 h 31"/>
              <a:gd name="T10" fmla="*/ 11 w 33"/>
              <a:gd name="T11" fmla="*/ 8 h 31"/>
              <a:gd name="T12" fmla="*/ 6 w 33"/>
              <a:gd name="T13" fmla="*/ 12 h 31"/>
              <a:gd name="T14" fmla="*/ 3 w 33"/>
              <a:gd name="T15" fmla="*/ 16 h 31"/>
              <a:gd name="T16" fmla="*/ 1 w 33"/>
              <a:gd name="T17" fmla="*/ 21 h 31"/>
              <a:gd name="T18" fmla="*/ 0 w 33"/>
              <a:gd name="T19" fmla="*/ 25 h 31"/>
              <a:gd name="T20" fmla="*/ 1 w 33"/>
              <a:gd name="T21" fmla="*/ 27 h 31"/>
              <a:gd name="T22" fmla="*/ 3 w 33"/>
              <a:gd name="T23" fmla="*/ 29 h 31"/>
              <a:gd name="T24" fmla="*/ 6 w 33"/>
              <a:gd name="T25" fmla="*/ 30 h 31"/>
              <a:gd name="T26" fmla="*/ 11 w 33"/>
              <a:gd name="T27" fmla="*/ 30 h 31"/>
              <a:gd name="T28" fmla="*/ 22 w 33"/>
              <a:gd name="T29" fmla="*/ 31 h 31"/>
              <a:gd name="T30" fmla="*/ 33 w 33"/>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solidFill>
            <a:srgbClr val="C0C0C0"/>
          </a:solidFill>
          <a:ln w="9525" cmpd="sng">
            <a:solidFill>
              <a:srgbClr val="FFFFFF"/>
            </a:solidFill>
            <a:prstDash val="solid"/>
            <a:round/>
            <a:headEnd/>
            <a:tailEnd/>
          </a:ln>
        </p:spPr>
        <p:txBody>
          <a:bodyPr/>
          <a:lstStyle/>
          <a:p>
            <a:endParaRPr lang="en-US"/>
          </a:p>
        </p:txBody>
      </p:sp>
      <p:sp>
        <p:nvSpPr>
          <p:cNvPr id="190" name="Freeform 189"/>
          <p:cNvSpPr>
            <a:spLocks/>
          </p:cNvSpPr>
          <p:nvPr>
            <p:custDataLst>
              <p:tags r:id="rId115"/>
            </p:custDataLst>
          </p:nvPr>
        </p:nvSpPr>
        <p:spPr bwMode="auto">
          <a:xfrm>
            <a:off x="7022781" y="5068037"/>
            <a:ext cx="3056" cy="9525"/>
          </a:xfrm>
          <a:custGeom>
            <a:avLst/>
            <a:gdLst>
              <a:gd name="T0" fmla="*/ 0 w 13"/>
              <a:gd name="T1" fmla="*/ 19 h 19"/>
              <a:gd name="T2" fmla="*/ 2 w 13"/>
              <a:gd name="T3" fmla="*/ 18 h 19"/>
              <a:gd name="T4" fmla="*/ 5 w 13"/>
              <a:gd name="T5" fmla="*/ 17 h 19"/>
              <a:gd name="T6" fmla="*/ 7 w 13"/>
              <a:gd name="T7" fmla="*/ 15 h 19"/>
              <a:gd name="T8" fmla="*/ 8 w 13"/>
              <a:gd name="T9" fmla="*/ 12 h 19"/>
              <a:gd name="T10" fmla="*/ 12 w 13"/>
              <a:gd name="T11" fmla="*/ 6 h 19"/>
              <a:gd name="T12" fmla="*/ 13 w 13"/>
              <a:gd name="T13" fmla="*/ 0 h 19"/>
              <a:gd name="T14" fmla="*/ 0 w 13"/>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9">
                <a:moveTo>
                  <a:pt x="0" y="19"/>
                </a:moveTo>
                <a:lnTo>
                  <a:pt x="2" y="18"/>
                </a:lnTo>
                <a:lnTo>
                  <a:pt x="5" y="17"/>
                </a:lnTo>
                <a:lnTo>
                  <a:pt x="7" y="15"/>
                </a:lnTo>
                <a:lnTo>
                  <a:pt x="8" y="12"/>
                </a:lnTo>
                <a:lnTo>
                  <a:pt x="12" y="6"/>
                </a:lnTo>
                <a:lnTo>
                  <a:pt x="13" y="0"/>
                </a:lnTo>
                <a:lnTo>
                  <a:pt x="0" y="19"/>
                </a:lnTo>
              </a:path>
            </a:pathLst>
          </a:custGeom>
          <a:solidFill>
            <a:srgbClr val="C0C0C0"/>
          </a:solidFill>
          <a:ln w="9525" cmpd="sng">
            <a:solidFill>
              <a:srgbClr val="FFFFFF"/>
            </a:solidFill>
            <a:prstDash val="solid"/>
            <a:round/>
            <a:headEnd/>
            <a:tailEnd/>
          </a:ln>
        </p:spPr>
        <p:txBody>
          <a:bodyPr/>
          <a:lstStyle/>
          <a:p>
            <a:endParaRPr lang="en-US"/>
          </a:p>
        </p:txBody>
      </p:sp>
      <p:sp>
        <p:nvSpPr>
          <p:cNvPr id="191" name="Freeform 190"/>
          <p:cNvSpPr>
            <a:spLocks/>
          </p:cNvSpPr>
          <p:nvPr>
            <p:custDataLst>
              <p:tags r:id="rId116"/>
            </p:custDataLst>
          </p:nvPr>
        </p:nvSpPr>
        <p:spPr bwMode="auto">
          <a:xfrm>
            <a:off x="6868472" y="5071212"/>
            <a:ext cx="35139" cy="22225"/>
          </a:xfrm>
          <a:custGeom>
            <a:avLst/>
            <a:gdLst>
              <a:gd name="T0" fmla="*/ 54 w 87"/>
              <a:gd name="T1" fmla="*/ 42 h 42"/>
              <a:gd name="T2" fmla="*/ 59 w 87"/>
              <a:gd name="T3" fmla="*/ 42 h 42"/>
              <a:gd name="T4" fmla="*/ 64 w 87"/>
              <a:gd name="T5" fmla="*/ 41 h 42"/>
              <a:gd name="T6" fmla="*/ 68 w 87"/>
              <a:gd name="T7" fmla="*/ 40 h 42"/>
              <a:gd name="T8" fmla="*/ 71 w 87"/>
              <a:gd name="T9" fmla="*/ 38 h 42"/>
              <a:gd name="T10" fmla="*/ 75 w 87"/>
              <a:gd name="T11" fmla="*/ 34 h 42"/>
              <a:gd name="T12" fmla="*/ 78 w 87"/>
              <a:gd name="T13" fmla="*/ 28 h 42"/>
              <a:gd name="T14" fmla="*/ 79 w 87"/>
              <a:gd name="T15" fmla="*/ 22 h 42"/>
              <a:gd name="T16" fmla="*/ 80 w 87"/>
              <a:gd name="T17" fmla="*/ 16 h 42"/>
              <a:gd name="T18" fmla="*/ 82 w 87"/>
              <a:gd name="T19" fmla="*/ 11 h 42"/>
              <a:gd name="T20" fmla="*/ 87 w 87"/>
              <a:gd name="T21" fmla="*/ 6 h 42"/>
              <a:gd name="T22" fmla="*/ 77 w 87"/>
              <a:gd name="T23" fmla="*/ 2 h 42"/>
              <a:gd name="T24" fmla="*/ 67 w 87"/>
              <a:gd name="T25" fmla="*/ 0 h 42"/>
              <a:gd name="T26" fmla="*/ 57 w 87"/>
              <a:gd name="T27" fmla="*/ 0 h 42"/>
              <a:gd name="T28" fmla="*/ 47 w 87"/>
              <a:gd name="T29" fmla="*/ 0 h 42"/>
              <a:gd name="T30" fmla="*/ 40 w 87"/>
              <a:gd name="T31" fmla="*/ 0 h 42"/>
              <a:gd name="T32" fmla="*/ 32 w 87"/>
              <a:gd name="T33" fmla="*/ 2 h 42"/>
              <a:gd name="T34" fmla="*/ 25 w 87"/>
              <a:gd name="T35" fmla="*/ 4 h 42"/>
              <a:gd name="T36" fmla="*/ 19 w 87"/>
              <a:gd name="T37" fmla="*/ 6 h 42"/>
              <a:gd name="T38" fmla="*/ 8 w 87"/>
              <a:gd name="T39" fmla="*/ 12 h 42"/>
              <a:gd name="T40" fmla="*/ 0 w 87"/>
              <a:gd name="T41" fmla="*/ 18 h 42"/>
              <a:gd name="T42" fmla="*/ 11 w 87"/>
              <a:gd name="T43" fmla="*/ 24 h 42"/>
              <a:gd name="T44" fmla="*/ 27 w 87"/>
              <a:gd name="T45" fmla="*/ 32 h 42"/>
              <a:gd name="T46" fmla="*/ 43 w 87"/>
              <a:gd name="T47" fmla="*/ 39 h 42"/>
              <a:gd name="T48" fmla="*/ 54 w 87"/>
              <a:gd name="T4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solidFill>
            <a:srgbClr val="C0C0C0"/>
          </a:solidFill>
          <a:ln w="9525" cmpd="sng">
            <a:solidFill>
              <a:srgbClr val="FFFFFF"/>
            </a:solidFill>
            <a:prstDash val="solid"/>
            <a:round/>
            <a:headEnd/>
            <a:tailEnd/>
          </a:ln>
        </p:spPr>
        <p:txBody>
          <a:bodyPr/>
          <a:lstStyle/>
          <a:p>
            <a:endParaRPr lang="en-US"/>
          </a:p>
        </p:txBody>
      </p:sp>
      <p:sp>
        <p:nvSpPr>
          <p:cNvPr id="192" name="Freeform 191"/>
          <p:cNvSpPr>
            <a:spLocks/>
          </p:cNvSpPr>
          <p:nvPr>
            <p:custDataLst>
              <p:tags r:id="rId117"/>
            </p:custDataLst>
          </p:nvPr>
        </p:nvSpPr>
        <p:spPr bwMode="auto">
          <a:xfrm>
            <a:off x="7103755" y="5534761"/>
            <a:ext cx="1527" cy="14288"/>
          </a:xfrm>
          <a:custGeom>
            <a:avLst/>
            <a:gdLst>
              <a:gd name="T0" fmla="*/ 0 w 7"/>
              <a:gd name="T1" fmla="*/ 0 h 31"/>
              <a:gd name="T2" fmla="*/ 7 w 7"/>
              <a:gd name="T3" fmla="*/ 0 h 31"/>
              <a:gd name="T4" fmla="*/ 7 w 7"/>
              <a:gd name="T5" fmla="*/ 18 h 31"/>
              <a:gd name="T6" fmla="*/ 0 w 7"/>
              <a:gd name="T7" fmla="*/ 31 h 31"/>
              <a:gd name="T8" fmla="*/ 0 w 7"/>
              <a:gd name="T9" fmla="*/ 0 h 31"/>
            </a:gdLst>
            <a:ahLst/>
            <a:cxnLst>
              <a:cxn ang="0">
                <a:pos x="T0" y="T1"/>
              </a:cxn>
              <a:cxn ang="0">
                <a:pos x="T2" y="T3"/>
              </a:cxn>
              <a:cxn ang="0">
                <a:pos x="T4" y="T5"/>
              </a:cxn>
              <a:cxn ang="0">
                <a:pos x="T6" y="T7"/>
              </a:cxn>
              <a:cxn ang="0">
                <a:pos x="T8" y="T9"/>
              </a:cxn>
            </a:cxnLst>
            <a:rect l="0" t="0" r="r" b="b"/>
            <a:pathLst>
              <a:path w="7" h="31">
                <a:moveTo>
                  <a:pt x="0" y="0"/>
                </a:moveTo>
                <a:lnTo>
                  <a:pt x="7" y="0"/>
                </a:lnTo>
                <a:lnTo>
                  <a:pt x="7" y="18"/>
                </a:lnTo>
                <a:lnTo>
                  <a:pt x="0" y="31"/>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193" name="Freeform 192"/>
          <p:cNvSpPr>
            <a:spLocks/>
          </p:cNvSpPr>
          <p:nvPr>
            <p:custDataLst>
              <p:tags r:id="rId118"/>
            </p:custDataLst>
          </p:nvPr>
        </p:nvSpPr>
        <p:spPr bwMode="auto">
          <a:xfrm>
            <a:off x="6368878" y="5041049"/>
            <a:ext cx="980855" cy="908050"/>
          </a:xfrm>
          <a:custGeom>
            <a:avLst/>
            <a:gdLst>
              <a:gd name="T0" fmla="*/ 214 w 2332"/>
              <a:gd name="T1" fmla="*/ 707 h 1731"/>
              <a:gd name="T2" fmla="*/ 325 w 2332"/>
              <a:gd name="T3" fmla="*/ 649 h 1731"/>
              <a:gd name="T4" fmla="*/ 435 w 2332"/>
              <a:gd name="T5" fmla="*/ 606 h 1731"/>
              <a:gd name="T6" fmla="*/ 605 w 2332"/>
              <a:gd name="T7" fmla="*/ 570 h 1731"/>
              <a:gd name="T8" fmla="*/ 677 w 2332"/>
              <a:gd name="T9" fmla="*/ 437 h 1731"/>
              <a:gd name="T10" fmla="*/ 758 w 2332"/>
              <a:gd name="T11" fmla="*/ 439 h 1731"/>
              <a:gd name="T12" fmla="*/ 784 w 2332"/>
              <a:gd name="T13" fmla="*/ 363 h 1731"/>
              <a:gd name="T14" fmla="*/ 866 w 2332"/>
              <a:gd name="T15" fmla="*/ 316 h 1731"/>
              <a:gd name="T16" fmla="*/ 939 w 2332"/>
              <a:gd name="T17" fmla="*/ 246 h 1731"/>
              <a:gd name="T18" fmla="*/ 1027 w 2332"/>
              <a:gd name="T19" fmla="*/ 223 h 1731"/>
              <a:gd name="T20" fmla="*/ 1078 w 2332"/>
              <a:gd name="T21" fmla="*/ 284 h 1731"/>
              <a:gd name="T22" fmla="*/ 1135 w 2332"/>
              <a:gd name="T23" fmla="*/ 270 h 1731"/>
              <a:gd name="T24" fmla="*/ 1176 w 2332"/>
              <a:gd name="T25" fmla="*/ 172 h 1731"/>
              <a:gd name="T26" fmla="*/ 1320 w 2332"/>
              <a:gd name="T27" fmla="*/ 117 h 1731"/>
              <a:gd name="T28" fmla="*/ 1336 w 2332"/>
              <a:gd name="T29" fmla="*/ 41 h 1731"/>
              <a:gd name="T30" fmla="*/ 1432 w 2332"/>
              <a:gd name="T31" fmla="*/ 107 h 1731"/>
              <a:gd name="T32" fmla="*/ 1544 w 2332"/>
              <a:gd name="T33" fmla="*/ 117 h 1731"/>
              <a:gd name="T34" fmla="*/ 1465 w 2332"/>
              <a:gd name="T35" fmla="*/ 262 h 1731"/>
              <a:gd name="T36" fmla="*/ 1509 w 2332"/>
              <a:gd name="T37" fmla="*/ 333 h 1731"/>
              <a:gd name="T38" fmla="*/ 1582 w 2332"/>
              <a:gd name="T39" fmla="*/ 354 h 1731"/>
              <a:gd name="T40" fmla="*/ 1668 w 2332"/>
              <a:gd name="T41" fmla="*/ 423 h 1731"/>
              <a:gd name="T42" fmla="*/ 1764 w 2332"/>
              <a:gd name="T43" fmla="*/ 413 h 1731"/>
              <a:gd name="T44" fmla="*/ 1830 w 2332"/>
              <a:gd name="T45" fmla="*/ 205 h 1731"/>
              <a:gd name="T46" fmla="*/ 1904 w 2332"/>
              <a:gd name="T47" fmla="*/ 10 h 1731"/>
              <a:gd name="T48" fmla="*/ 1933 w 2332"/>
              <a:gd name="T49" fmla="*/ 80 h 1731"/>
              <a:gd name="T50" fmla="*/ 1944 w 2332"/>
              <a:gd name="T51" fmla="*/ 176 h 1731"/>
              <a:gd name="T52" fmla="*/ 1986 w 2332"/>
              <a:gd name="T53" fmla="*/ 240 h 1731"/>
              <a:gd name="T54" fmla="*/ 2040 w 2332"/>
              <a:gd name="T55" fmla="*/ 429 h 1731"/>
              <a:gd name="T56" fmla="*/ 2089 w 2332"/>
              <a:gd name="T57" fmla="*/ 540 h 1731"/>
              <a:gd name="T58" fmla="*/ 2163 w 2332"/>
              <a:gd name="T59" fmla="*/ 686 h 1731"/>
              <a:gd name="T60" fmla="*/ 2219 w 2332"/>
              <a:gd name="T61" fmla="*/ 769 h 1731"/>
              <a:gd name="T62" fmla="*/ 2332 w 2332"/>
              <a:gd name="T63" fmla="*/ 892 h 1731"/>
              <a:gd name="T64" fmla="*/ 2276 w 2332"/>
              <a:gd name="T65" fmla="*/ 1105 h 1731"/>
              <a:gd name="T66" fmla="*/ 2087 w 2332"/>
              <a:gd name="T67" fmla="*/ 1362 h 1731"/>
              <a:gd name="T68" fmla="*/ 2005 w 2332"/>
              <a:gd name="T69" fmla="*/ 1432 h 1731"/>
              <a:gd name="T70" fmla="*/ 1838 w 2332"/>
              <a:gd name="T71" fmla="*/ 1591 h 1731"/>
              <a:gd name="T72" fmla="*/ 1749 w 2332"/>
              <a:gd name="T73" fmla="*/ 1676 h 1731"/>
              <a:gd name="T74" fmla="*/ 1589 w 2332"/>
              <a:gd name="T75" fmla="*/ 1726 h 1731"/>
              <a:gd name="T76" fmla="*/ 1517 w 2332"/>
              <a:gd name="T77" fmla="*/ 1693 h 1731"/>
              <a:gd name="T78" fmla="*/ 1410 w 2332"/>
              <a:gd name="T79" fmla="*/ 1729 h 1731"/>
              <a:gd name="T80" fmla="*/ 1297 w 2332"/>
              <a:gd name="T81" fmla="*/ 1693 h 1731"/>
              <a:gd name="T82" fmla="*/ 1279 w 2332"/>
              <a:gd name="T83" fmla="*/ 1614 h 1731"/>
              <a:gd name="T84" fmla="*/ 1263 w 2332"/>
              <a:gd name="T85" fmla="*/ 1516 h 1731"/>
              <a:gd name="T86" fmla="*/ 1225 w 2332"/>
              <a:gd name="T87" fmla="*/ 1500 h 1731"/>
              <a:gd name="T88" fmla="*/ 1280 w 2332"/>
              <a:gd name="T89" fmla="*/ 1382 h 1731"/>
              <a:gd name="T90" fmla="*/ 1088 w 2332"/>
              <a:gd name="T91" fmla="*/ 1362 h 1731"/>
              <a:gd name="T92" fmla="*/ 961 w 2332"/>
              <a:gd name="T93" fmla="*/ 1282 h 1731"/>
              <a:gd name="T94" fmla="*/ 754 w 2332"/>
              <a:gd name="T95" fmla="*/ 1323 h 1731"/>
              <a:gd name="T96" fmla="*/ 507 w 2332"/>
              <a:gd name="T97" fmla="*/ 1419 h 1731"/>
              <a:gd name="T98" fmla="*/ 214 w 2332"/>
              <a:gd name="T99" fmla="*/ 1473 h 1731"/>
              <a:gd name="T100" fmla="*/ 55 w 2332"/>
              <a:gd name="T101" fmla="*/ 1490 h 1731"/>
              <a:gd name="T102" fmla="*/ 2 w 2332"/>
              <a:gd name="T103" fmla="*/ 1423 h 1731"/>
              <a:gd name="T104" fmla="*/ 97 w 2332"/>
              <a:gd name="T105" fmla="*/ 1344 h 1731"/>
              <a:gd name="T106" fmla="*/ 75 w 2332"/>
              <a:gd name="T107" fmla="*/ 1241 h 1731"/>
              <a:gd name="T108" fmla="*/ 113 w 2332"/>
              <a:gd name="T109" fmla="*/ 1170 h 1731"/>
              <a:gd name="T110" fmla="*/ 58 w 2332"/>
              <a:gd name="T111" fmla="*/ 943 h 1731"/>
              <a:gd name="T112" fmla="*/ 113 w 2332"/>
              <a:gd name="T113" fmla="*/ 964 h 1731"/>
              <a:gd name="T114" fmla="*/ 106 w 2332"/>
              <a:gd name="T115" fmla="*/ 862 h 1731"/>
              <a:gd name="T116" fmla="*/ 147 w 2332"/>
              <a:gd name="T117" fmla="*/ 765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solidFill>
            <a:srgbClr val="C0C0C0"/>
          </a:solidFill>
          <a:ln w="9525" cmpd="sng">
            <a:solidFill>
              <a:srgbClr val="FFFFFF"/>
            </a:solidFill>
            <a:prstDash val="solid"/>
            <a:round/>
            <a:headEnd/>
            <a:tailEnd/>
          </a:ln>
        </p:spPr>
        <p:txBody>
          <a:bodyPr/>
          <a:lstStyle/>
          <a:p>
            <a:endParaRPr lang="en-US"/>
          </a:p>
        </p:txBody>
      </p:sp>
      <p:sp>
        <p:nvSpPr>
          <p:cNvPr id="194" name="Freeform 193"/>
          <p:cNvSpPr>
            <a:spLocks/>
          </p:cNvSpPr>
          <p:nvPr>
            <p:custDataLst>
              <p:tags r:id="rId119"/>
            </p:custDataLst>
          </p:nvPr>
        </p:nvSpPr>
        <p:spPr bwMode="auto">
          <a:xfrm>
            <a:off x="1062789" y="3707550"/>
            <a:ext cx="643208" cy="581025"/>
          </a:xfrm>
          <a:custGeom>
            <a:avLst/>
            <a:gdLst>
              <a:gd name="T0" fmla="*/ 1243 w 1535"/>
              <a:gd name="T1" fmla="*/ 925 h 1109"/>
              <a:gd name="T2" fmla="*/ 1299 w 1535"/>
              <a:gd name="T3" fmla="*/ 982 h 1109"/>
              <a:gd name="T4" fmla="*/ 1220 w 1535"/>
              <a:gd name="T5" fmla="*/ 999 h 1109"/>
              <a:gd name="T6" fmla="*/ 1177 w 1535"/>
              <a:gd name="T7" fmla="*/ 1095 h 1109"/>
              <a:gd name="T8" fmla="*/ 1065 w 1535"/>
              <a:gd name="T9" fmla="*/ 1006 h 1109"/>
              <a:gd name="T10" fmla="*/ 994 w 1535"/>
              <a:gd name="T11" fmla="*/ 1012 h 1109"/>
              <a:gd name="T12" fmla="*/ 913 w 1535"/>
              <a:gd name="T13" fmla="*/ 1039 h 1109"/>
              <a:gd name="T14" fmla="*/ 786 w 1535"/>
              <a:gd name="T15" fmla="*/ 971 h 1109"/>
              <a:gd name="T16" fmla="*/ 648 w 1535"/>
              <a:gd name="T17" fmla="*/ 917 h 1109"/>
              <a:gd name="T18" fmla="*/ 588 w 1535"/>
              <a:gd name="T19" fmla="*/ 883 h 1109"/>
              <a:gd name="T20" fmla="*/ 537 w 1535"/>
              <a:gd name="T21" fmla="*/ 835 h 1109"/>
              <a:gd name="T22" fmla="*/ 485 w 1535"/>
              <a:gd name="T23" fmla="*/ 826 h 1109"/>
              <a:gd name="T24" fmla="*/ 439 w 1535"/>
              <a:gd name="T25" fmla="*/ 757 h 1109"/>
              <a:gd name="T26" fmla="*/ 467 w 1535"/>
              <a:gd name="T27" fmla="*/ 705 h 1109"/>
              <a:gd name="T28" fmla="*/ 450 w 1535"/>
              <a:gd name="T29" fmla="*/ 601 h 1109"/>
              <a:gd name="T30" fmla="*/ 352 w 1535"/>
              <a:gd name="T31" fmla="*/ 468 h 1109"/>
              <a:gd name="T32" fmla="*/ 304 w 1535"/>
              <a:gd name="T33" fmla="*/ 426 h 1109"/>
              <a:gd name="T34" fmla="*/ 293 w 1535"/>
              <a:gd name="T35" fmla="*/ 369 h 1109"/>
              <a:gd name="T36" fmla="*/ 217 w 1535"/>
              <a:gd name="T37" fmla="*/ 248 h 1109"/>
              <a:gd name="T38" fmla="*/ 167 w 1535"/>
              <a:gd name="T39" fmla="*/ 74 h 1109"/>
              <a:gd name="T40" fmla="*/ 84 w 1535"/>
              <a:gd name="T41" fmla="*/ 104 h 1109"/>
              <a:gd name="T42" fmla="*/ 113 w 1535"/>
              <a:gd name="T43" fmla="*/ 222 h 1109"/>
              <a:gd name="T44" fmla="*/ 150 w 1535"/>
              <a:gd name="T45" fmla="*/ 326 h 1109"/>
              <a:gd name="T46" fmla="*/ 196 w 1535"/>
              <a:gd name="T47" fmla="*/ 402 h 1109"/>
              <a:gd name="T48" fmla="*/ 200 w 1535"/>
              <a:gd name="T49" fmla="*/ 465 h 1109"/>
              <a:gd name="T50" fmla="*/ 213 w 1535"/>
              <a:gd name="T51" fmla="*/ 524 h 1109"/>
              <a:gd name="T52" fmla="*/ 259 w 1535"/>
              <a:gd name="T53" fmla="*/ 571 h 1109"/>
              <a:gd name="T54" fmla="*/ 214 w 1535"/>
              <a:gd name="T55" fmla="*/ 596 h 1109"/>
              <a:gd name="T56" fmla="*/ 193 w 1535"/>
              <a:gd name="T57" fmla="*/ 542 h 1109"/>
              <a:gd name="T58" fmla="*/ 120 w 1535"/>
              <a:gd name="T59" fmla="*/ 474 h 1109"/>
              <a:gd name="T60" fmla="*/ 146 w 1535"/>
              <a:gd name="T61" fmla="*/ 420 h 1109"/>
              <a:gd name="T62" fmla="*/ 89 w 1535"/>
              <a:gd name="T63" fmla="*/ 366 h 1109"/>
              <a:gd name="T64" fmla="*/ 27 w 1535"/>
              <a:gd name="T65" fmla="*/ 307 h 1109"/>
              <a:gd name="T66" fmla="*/ 65 w 1535"/>
              <a:gd name="T67" fmla="*/ 289 h 1109"/>
              <a:gd name="T68" fmla="*/ 64 w 1535"/>
              <a:gd name="T69" fmla="*/ 225 h 1109"/>
              <a:gd name="T70" fmla="*/ 6 w 1535"/>
              <a:gd name="T71" fmla="*/ 117 h 1109"/>
              <a:gd name="T72" fmla="*/ 38 w 1535"/>
              <a:gd name="T73" fmla="*/ 5 h 1109"/>
              <a:gd name="T74" fmla="*/ 211 w 1535"/>
              <a:gd name="T75" fmla="*/ 18 h 1109"/>
              <a:gd name="T76" fmla="*/ 361 w 1535"/>
              <a:gd name="T77" fmla="*/ 76 h 1109"/>
              <a:gd name="T78" fmla="*/ 498 w 1535"/>
              <a:gd name="T79" fmla="*/ 55 h 1109"/>
              <a:gd name="T80" fmla="*/ 593 w 1535"/>
              <a:gd name="T81" fmla="*/ 54 h 1109"/>
              <a:gd name="T82" fmla="*/ 633 w 1535"/>
              <a:gd name="T83" fmla="*/ 110 h 1109"/>
              <a:gd name="T84" fmla="*/ 700 w 1535"/>
              <a:gd name="T85" fmla="*/ 215 h 1109"/>
              <a:gd name="T86" fmla="*/ 750 w 1535"/>
              <a:gd name="T87" fmla="*/ 192 h 1109"/>
              <a:gd name="T88" fmla="*/ 822 w 1535"/>
              <a:gd name="T89" fmla="*/ 176 h 1109"/>
              <a:gd name="T90" fmla="*/ 879 w 1535"/>
              <a:gd name="T91" fmla="*/ 244 h 1109"/>
              <a:gd name="T92" fmla="*/ 905 w 1535"/>
              <a:gd name="T93" fmla="*/ 362 h 1109"/>
              <a:gd name="T94" fmla="*/ 964 w 1535"/>
              <a:gd name="T95" fmla="*/ 405 h 1109"/>
              <a:gd name="T96" fmla="*/ 977 w 1535"/>
              <a:gd name="T97" fmla="*/ 456 h 1109"/>
              <a:gd name="T98" fmla="*/ 931 w 1535"/>
              <a:gd name="T99" fmla="*/ 492 h 1109"/>
              <a:gd name="T100" fmla="*/ 917 w 1535"/>
              <a:gd name="T101" fmla="*/ 634 h 1109"/>
              <a:gd name="T102" fmla="*/ 956 w 1535"/>
              <a:gd name="T103" fmla="*/ 791 h 1109"/>
              <a:gd name="T104" fmla="*/ 1054 w 1535"/>
              <a:gd name="T105" fmla="*/ 877 h 1109"/>
              <a:gd name="T106" fmla="*/ 1166 w 1535"/>
              <a:gd name="T107" fmla="*/ 849 h 1109"/>
              <a:gd name="T108" fmla="*/ 1249 w 1535"/>
              <a:gd name="T109" fmla="*/ 850 h 1109"/>
              <a:gd name="T110" fmla="*/ 1296 w 1535"/>
              <a:gd name="T111" fmla="*/ 742 h 1109"/>
              <a:gd name="T112" fmla="*/ 1336 w 1535"/>
              <a:gd name="T113" fmla="*/ 693 h 1109"/>
              <a:gd name="T114" fmla="*/ 1506 w 1535"/>
              <a:gd name="T115" fmla="*/ 678 h 1109"/>
              <a:gd name="T116" fmla="*/ 1503 w 1535"/>
              <a:gd name="T117" fmla="*/ 729 h 1109"/>
              <a:gd name="T118" fmla="*/ 1468 w 1535"/>
              <a:gd name="T119" fmla="*/ 821 h 1109"/>
              <a:gd name="T120" fmla="*/ 1369 w 1535"/>
              <a:gd name="T121" fmla="*/ 888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195" name="Freeform 194"/>
          <p:cNvSpPr>
            <a:spLocks/>
          </p:cNvSpPr>
          <p:nvPr>
            <p:custDataLst>
              <p:tags r:id="rId120"/>
            </p:custDataLst>
          </p:nvPr>
        </p:nvSpPr>
        <p:spPr bwMode="auto">
          <a:xfrm>
            <a:off x="2289620" y="5347437"/>
            <a:ext cx="203199" cy="265113"/>
          </a:xfrm>
          <a:custGeom>
            <a:avLst/>
            <a:gdLst>
              <a:gd name="T0" fmla="*/ 14 w 486"/>
              <a:gd name="T1" fmla="*/ 176 h 505"/>
              <a:gd name="T2" fmla="*/ 31 w 486"/>
              <a:gd name="T3" fmla="*/ 198 h 505"/>
              <a:gd name="T4" fmla="*/ 51 w 486"/>
              <a:gd name="T5" fmla="*/ 232 h 505"/>
              <a:gd name="T6" fmla="*/ 82 w 486"/>
              <a:gd name="T7" fmla="*/ 266 h 505"/>
              <a:gd name="T8" fmla="*/ 126 w 486"/>
              <a:gd name="T9" fmla="*/ 293 h 505"/>
              <a:gd name="T10" fmla="*/ 170 w 486"/>
              <a:gd name="T11" fmla="*/ 310 h 505"/>
              <a:gd name="T12" fmla="*/ 246 w 486"/>
              <a:gd name="T13" fmla="*/ 328 h 505"/>
              <a:gd name="T14" fmla="*/ 295 w 486"/>
              <a:gd name="T15" fmla="*/ 344 h 505"/>
              <a:gd name="T16" fmla="*/ 299 w 486"/>
              <a:gd name="T17" fmla="*/ 381 h 505"/>
              <a:gd name="T18" fmla="*/ 277 w 486"/>
              <a:gd name="T19" fmla="*/ 418 h 505"/>
              <a:gd name="T20" fmla="*/ 267 w 486"/>
              <a:gd name="T21" fmla="*/ 443 h 505"/>
              <a:gd name="T22" fmla="*/ 266 w 486"/>
              <a:gd name="T23" fmla="*/ 463 h 505"/>
              <a:gd name="T24" fmla="*/ 278 w 486"/>
              <a:gd name="T25" fmla="*/ 482 h 505"/>
              <a:gd name="T26" fmla="*/ 299 w 486"/>
              <a:gd name="T27" fmla="*/ 494 h 505"/>
              <a:gd name="T28" fmla="*/ 344 w 486"/>
              <a:gd name="T29" fmla="*/ 504 h 505"/>
              <a:gd name="T30" fmla="*/ 387 w 486"/>
              <a:gd name="T31" fmla="*/ 504 h 505"/>
              <a:gd name="T32" fmla="*/ 415 w 486"/>
              <a:gd name="T33" fmla="*/ 494 h 505"/>
              <a:gd name="T34" fmla="*/ 446 w 486"/>
              <a:gd name="T35" fmla="*/ 474 h 505"/>
              <a:gd name="T36" fmla="*/ 473 w 486"/>
              <a:gd name="T37" fmla="*/ 447 h 505"/>
              <a:gd name="T38" fmla="*/ 485 w 486"/>
              <a:gd name="T39" fmla="*/ 418 h 505"/>
              <a:gd name="T40" fmla="*/ 484 w 486"/>
              <a:gd name="T41" fmla="*/ 397 h 505"/>
              <a:gd name="T42" fmla="*/ 478 w 486"/>
              <a:gd name="T43" fmla="*/ 358 h 505"/>
              <a:gd name="T44" fmla="*/ 471 w 486"/>
              <a:gd name="T45" fmla="*/ 316 h 505"/>
              <a:gd name="T46" fmla="*/ 465 w 486"/>
              <a:gd name="T47" fmla="*/ 270 h 505"/>
              <a:gd name="T48" fmla="*/ 456 w 486"/>
              <a:gd name="T49" fmla="*/ 252 h 505"/>
              <a:gd name="T50" fmla="*/ 439 w 486"/>
              <a:gd name="T51" fmla="*/ 239 h 505"/>
              <a:gd name="T52" fmla="*/ 413 w 486"/>
              <a:gd name="T53" fmla="*/ 232 h 505"/>
              <a:gd name="T54" fmla="*/ 392 w 486"/>
              <a:gd name="T55" fmla="*/ 222 h 505"/>
              <a:gd name="T56" fmla="*/ 370 w 486"/>
              <a:gd name="T57" fmla="*/ 207 h 505"/>
              <a:gd name="T58" fmla="*/ 330 w 486"/>
              <a:gd name="T59" fmla="*/ 188 h 505"/>
              <a:gd name="T60" fmla="*/ 290 w 486"/>
              <a:gd name="T61" fmla="*/ 172 h 505"/>
              <a:gd name="T62" fmla="*/ 273 w 486"/>
              <a:gd name="T63" fmla="*/ 160 h 505"/>
              <a:gd name="T64" fmla="*/ 264 w 486"/>
              <a:gd name="T65" fmla="*/ 151 h 505"/>
              <a:gd name="T66" fmla="*/ 261 w 486"/>
              <a:gd name="T67" fmla="*/ 125 h 505"/>
              <a:gd name="T68" fmla="*/ 261 w 486"/>
              <a:gd name="T69" fmla="*/ 90 h 505"/>
              <a:gd name="T70" fmla="*/ 255 w 486"/>
              <a:gd name="T71" fmla="*/ 71 h 505"/>
              <a:gd name="T72" fmla="*/ 241 w 486"/>
              <a:gd name="T73" fmla="*/ 55 h 505"/>
              <a:gd name="T74" fmla="*/ 234 w 486"/>
              <a:gd name="T75" fmla="*/ 37 h 505"/>
              <a:gd name="T76" fmla="*/ 199 w 486"/>
              <a:gd name="T77" fmla="*/ 12 h 505"/>
              <a:gd name="T78" fmla="*/ 186 w 486"/>
              <a:gd name="T79" fmla="*/ 8 h 505"/>
              <a:gd name="T80" fmla="*/ 173 w 486"/>
              <a:gd name="T81" fmla="*/ 2 h 505"/>
              <a:gd name="T82" fmla="*/ 139 w 486"/>
              <a:gd name="T83" fmla="*/ 1 h 505"/>
              <a:gd name="T84" fmla="*/ 70 w 486"/>
              <a:gd name="T85" fmla="*/ 11 h 505"/>
              <a:gd name="T86" fmla="*/ 42 w 486"/>
              <a:gd name="T87" fmla="*/ 21 h 505"/>
              <a:gd name="T88" fmla="*/ 24 w 486"/>
              <a:gd name="T89" fmla="*/ 37 h 505"/>
              <a:gd name="T90" fmla="*/ 20 w 486"/>
              <a:gd name="T91" fmla="*/ 6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6" name="Freeform 195"/>
          <p:cNvSpPr>
            <a:spLocks/>
          </p:cNvSpPr>
          <p:nvPr>
            <p:custDataLst>
              <p:tags r:id="rId121"/>
            </p:custDataLst>
          </p:nvPr>
        </p:nvSpPr>
        <p:spPr bwMode="auto">
          <a:xfrm>
            <a:off x="2453097" y="4552100"/>
            <a:ext cx="70279" cy="109537"/>
          </a:xfrm>
          <a:custGeom>
            <a:avLst/>
            <a:gdLst>
              <a:gd name="T0" fmla="*/ 7 w 166"/>
              <a:gd name="T1" fmla="*/ 183 h 208"/>
              <a:gd name="T2" fmla="*/ 79 w 166"/>
              <a:gd name="T3" fmla="*/ 208 h 208"/>
              <a:gd name="T4" fmla="*/ 85 w 166"/>
              <a:gd name="T5" fmla="*/ 207 h 208"/>
              <a:gd name="T6" fmla="*/ 90 w 166"/>
              <a:gd name="T7" fmla="*/ 204 h 208"/>
              <a:gd name="T8" fmla="*/ 97 w 166"/>
              <a:gd name="T9" fmla="*/ 198 h 208"/>
              <a:gd name="T10" fmla="*/ 104 w 166"/>
              <a:gd name="T11" fmla="*/ 192 h 208"/>
              <a:gd name="T12" fmla="*/ 117 w 166"/>
              <a:gd name="T13" fmla="*/ 176 h 208"/>
              <a:gd name="T14" fmla="*/ 130 w 166"/>
              <a:gd name="T15" fmla="*/ 158 h 208"/>
              <a:gd name="T16" fmla="*/ 154 w 166"/>
              <a:gd name="T17" fmla="*/ 122 h 208"/>
              <a:gd name="T18" fmla="*/ 166 w 166"/>
              <a:gd name="T19" fmla="*/ 103 h 208"/>
              <a:gd name="T20" fmla="*/ 144 w 166"/>
              <a:gd name="T21" fmla="*/ 94 h 208"/>
              <a:gd name="T22" fmla="*/ 126 w 166"/>
              <a:gd name="T23" fmla="*/ 84 h 208"/>
              <a:gd name="T24" fmla="*/ 108 w 166"/>
              <a:gd name="T25" fmla="*/ 74 h 208"/>
              <a:gd name="T26" fmla="*/ 93 w 166"/>
              <a:gd name="T27" fmla="*/ 64 h 208"/>
              <a:gd name="T28" fmla="*/ 86 w 166"/>
              <a:gd name="T29" fmla="*/ 58 h 208"/>
              <a:gd name="T30" fmla="*/ 81 w 166"/>
              <a:gd name="T31" fmla="*/ 53 h 208"/>
              <a:gd name="T32" fmla="*/ 75 w 166"/>
              <a:gd name="T33" fmla="*/ 47 h 208"/>
              <a:gd name="T34" fmla="*/ 71 w 166"/>
              <a:gd name="T35" fmla="*/ 40 h 208"/>
              <a:gd name="T36" fmla="*/ 67 w 166"/>
              <a:gd name="T37" fmla="*/ 33 h 208"/>
              <a:gd name="T38" fmla="*/ 64 w 166"/>
              <a:gd name="T39" fmla="*/ 26 h 208"/>
              <a:gd name="T40" fmla="*/ 62 w 166"/>
              <a:gd name="T41" fmla="*/ 18 h 208"/>
              <a:gd name="T42" fmla="*/ 60 w 166"/>
              <a:gd name="T43" fmla="*/ 11 h 208"/>
              <a:gd name="T44" fmla="*/ 50 w 166"/>
              <a:gd name="T45" fmla="*/ 10 h 208"/>
              <a:gd name="T46" fmla="*/ 43 w 166"/>
              <a:gd name="T47" fmla="*/ 8 h 208"/>
              <a:gd name="T48" fmla="*/ 40 w 166"/>
              <a:gd name="T49" fmla="*/ 5 h 208"/>
              <a:gd name="T50" fmla="*/ 39 w 166"/>
              <a:gd name="T51" fmla="*/ 3 h 208"/>
              <a:gd name="T52" fmla="*/ 38 w 166"/>
              <a:gd name="T53" fmla="*/ 1 h 208"/>
              <a:gd name="T54" fmla="*/ 36 w 166"/>
              <a:gd name="T55" fmla="*/ 0 h 208"/>
              <a:gd name="T56" fmla="*/ 32 w 166"/>
              <a:gd name="T57" fmla="*/ 1 h 208"/>
              <a:gd name="T58" fmla="*/ 27 w 166"/>
              <a:gd name="T59" fmla="*/ 5 h 208"/>
              <a:gd name="T60" fmla="*/ 20 w 166"/>
              <a:gd name="T61" fmla="*/ 11 h 208"/>
              <a:gd name="T62" fmla="*/ 11 w 166"/>
              <a:gd name="T63" fmla="*/ 22 h 208"/>
              <a:gd name="T64" fmla="*/ 7 w 166"/>
              <a:gd name="T65" fmla="*/ 29 h 208"/>
              <a:gd name="T66" fmla="*/ 4 w 166"/>
              <a:gd name="T67" fmla="*/ 37 h 208"/>
              <a:gd name="T68" fmla="*/ 2 w 166"/>
              <a:gd name="T69" fmla="*/ 45 h 208"/>
              <a:gd name="T70" fmla="*/ 0 w 166"/>
              <a:gd name="T71" fmla="*/ 54 h 208"/>
              <a:gd name="T72" fmla="*/ 0 w 166"/>
              <a:gd name="T73" fmla="*/ 60 h 208"/>
              <a:gd name="T74" fmla="*/ 2 w 166"/>
              <a:gd name="T75" fmla="*/ 65 h 208"/>
              <a:gd name="T76" fmla="*/ 3 w 166"/>
              <a:gd name="T77" fmla="*/ 70 h 208"/>
              <a:gd name="T78" fmla="*/ 5 w 166"/>
              <a:gd name="T79" fmla="*/ 76 h 208"/>
              <a:gd name="T80" fmla="*/ 10 w 166"/>
              <a:gd name="T81" fmla="*/ 86 h 208"/>
              <a:gd name="T82" fmla="*/ 17 w 166"/>
              <a:gd name="T83" fmla="*/ 98 h 208"/>
              <a:gd name="T84" fmla="*/ 22 w 166"/>
              <a:gd name="T85" fmla="*/ 109 h 208"/>
              <a:gd name="T86" fmla="*/ 28 w 166"/>
              <a:gd name="T87" fmla="*/ 120 h 208"/>
              <a:gd name="T88" fmla="*/ 30 w 166"/>
              <a:gd name="T89" fmla="*/ 126 h 208"/>
              <a:gd name="T90" fmla="*/ 32 w 166"/>
              <a:gd name="T91" fmla="*/ 133 h 208"/>
              <a:gd name="T92" fmla="*/ 33 w 166"/>
              <a:gd name="T93" fmla="*/ 139 h 208"/>
              <a:gd name="T94" fmla="*/ 33 w 166"/>
              <a:gd name="T95" fmla="*/ 147 h 208"/>
              <a:gd name="T96" fmla="*/ 32 w 166"/>
              <a:gd name="T97" fmla="*/ 153 h 208"/>
              <a:gd name="T98" fmla="*/ 31 w 166"/>
              <a:gd name="T99" fmla="*/ 159 h 208"/>
              <a:gd name="T100" fmla="*/ 28 w 166"/>
              <a:gd name="T101" fmla="*/ 165 h 208"/>
              <a:gd name="T102" fmla="*/ 25 w 166"/>
              <a:gd name="T103" fmla="*/ 169 h 208"/>
              <a:gd name="T104" fmla="*/ 21 w 166"/>
              <a:gd name="T105" fmla="*/ 174 h 208"/>
              <a:gd name="T106" fmla="*/ 17 w 166"/>
              <a:gd name="T107" fmla="*/ 177 h 208"/>
              <a:gd name="T108" fmla="*/ 11 w 166"/>
              <a:gd name="T109" fmla="*/ 180 h 208"/>
              <a:gd name="T110" fmla="*/ 7 w 166"/>
              <a:gd name="T111" fmla="*/ 18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7" name="Freeform 196"/>
          <p:cNvSpPr>
            <a:spLocks/>
          </p:cNvSpPr>
          <p:nvPr>
            <p:custDataLst>
              <p:tags r:id="rId122"/>
            </p:custDataLst>
          </p:nvPr>
        </p:nvSpPr>
        <p:spPr bwMode="auto">
          <a:xfrm>
            <a:off x="1985586" y="4110775"/>
            <a:ext cx="67224" cy="58737"/>
          </a:xfrm>
          <a:custGeom>
            <a:avLst/>
            <a:gdLst>
              <a:gd name="T0" fmla="*/ 153 w 164"/>
              <a:gd name="T1" fmla="*/ 104 h 104"/>
              <a:gd name="T2" fmla="*/ 134 w 164"/>
              <a:gd name="T3" fmla="*/ 102 h 104"/>
              <a:gd name="T4" fmla="*/ 110 w 164"/>
              <a:gd name="T5" fmla="*/ 97 h 104"/>
              <a:gd name="T6" fmla="*/ 96 w 164"/>
              <a:gd name="T7" fmla="*/ 94 h 104"/>
              <a:gd name="T8" fmla="*/ 80 w 164"/>
              <a:gd name="T9" fmla="*/ 93 h 104"/>
              <a:gd name="T10" fmla="*/ 73 w 164"/>
              <a:gd name="T11" fmla="*/ 93 h 104"/>
              <a:gd name="T12" fmla="*/ 64 w 164"/>
              <a:gd name="T13" fmla="*/ 94 h 104"/>
              <a:gd name="T14" fmla="*/ 55 w 164"/>
              <a:gd name="T15" fmla="*/ 96 h 104"/>
              <a:gd name="T16" fmla="*/ 47 w 164"/>
              <a:gd name="T17" fmla="*/ 98 h 104"/>
              <a:gd name="T18" fmla="*/ 41 w 164"/>
              <a:gd name="T19" fmla="*/ 100 h 104"/>
              <a:gd name="T20" fmla="*/ 34 w 164"/>
              <a:gd name="T21" fmla="*/ 100 h 104"/>
              <a:gd name="T22" fmla="*/ 27 w 164"/>
              <a:gd name="T23" fmla="*/ 99 h 104"/>
              <a:gd name="T24" fmla="*/ 19 w 164"/>
              <a:gd name="T25" fmla="*/ 96 h 104"/>
              <a:gd name="T26" fmla="*/ 11 w 164"/>
              <a:gd name="T27" fmla="*/ 92 h 104"/>
              <a:gd name="T28" fmla="*/ 6 w 164"/>
              <a:gd name="T29" fmla="*/ 88 h 104"/>
              <a:gd name="T30" fmla="*/ 3 w 164"/>
              <a:gd name="T31" fmla="*/ 86 h 104"/>
              <a:gd name="T32" fmla="*/ 1 w 164"/>
              <a:gd name="T33" fmla="*/ 84 h 104"/>
              <a:gd name="T34" fmla="*/ 0 w 164"/>
              <a:gd name="T35" fmla="*/ 81 h 104"/>
              <a:gd name="T36" fmla="*/ 0 w 164"/>
              <a:gd name="T37" fmla="*/ 79 h 104"/>
              <a:gd name="T38" fmla="*/ 0 w 164"/>
              <a:gd name="T39" fmla="*/ 76 h 104"/>
              <a:gd name="T40" fmla="*/ 1 w 164"/>
              <a:gd name="T41" fmla="*/ 74 h 104"/>
              <a:gd name="T42" fmla="*/ 3 w 164"/>
              <a:gd name="T43" fmla="*/ 71 h 104"/>
              <a:gd name="T44" fmla="*/ 6 w 164"/>
              <a:gd name="T45" fmla="*/ 70 h 104"/>
              <a:gd name="T46" fmla="*/ 12 w 164"/>
              <a:gd name="T47" fmla="*/ 67 h 104"/>
              <a:gd name="T48" fmla="*/ 20 w 164"/>
              <a:gd name="T49" fmla="*/ 66 h 104"/>
              <a:gd name="T50" fmla="*/ 40 w 164"/>
              <a:gd name="T51" fmla="*/ 66 h 104"/>
              <a:gd name="T52" fmla="*/ 61 w 164"/>
              <a:gd name="T53" fmla="*/ 67 h 104"/>
              <a:gd name="T54" fmla="*/ 70 w 164"/>
              <a:gd name="T55" fmla="*/ 67 h 104"/>
              <a:gd name="T56" fmla="*/ 79 w 164"/>
              <a:gd name="T57" fmla="*/ 67 h 104"/>
              <a:gd name="T58" fmla="*/ 87 w 164"/>
              <a:gd name="T59" fmla="*/ 67 h 104"/>
              <a:gd name="T60" fmla="*/ 94 w 164"/>
              <a:gd name="T61" fmla="*/ 67 h 104"/>
              <a:gd name="T62" fmla="*/ 94 w 164"/>
              <a:gd name="T63" fmla="*/ 56 h 104"/>
              <a:gd name="T64" fmla="*/ 94 w 164"/>
              <a:gd name="T65" fmla="*/ 43 h 104"/>
              <a:gd name="T66" fmla="*/ 94 w 164"/>
              <a:gd name="T67" fmla="*/ 29 h 104"/>
              <a:gd name="T68" fmla="*/ 94 w 164"/>
              <a:gd name="T69" fmla="*/ 18 h 104"/>
              <a:gd name="T70" fmla="*/ 79 w 164"/>
              <a:gd name="T71" fmla="*/ 17 h 104"/>
              <a:gd name="T72" fmla="*/ 67 w 164"/>
              <a:gd name="T73" fmla="*/ 15 h 104"/>
              <a:gd name="T74" fmla="*/ 62 w 164"/>
              <a:gd name="T75" fmla="*/ 13 h 104"/>
              <a:gd name="T76" fmla="*/ 57 w 164"/>
              <a:gd name="T77" fmla="*/ 10 h 104"/>
              <a:gd name="T78" fmla="*/ 52 w 164"/>
              <a:gd name="T79" fmla="*/ 6 h 104"/>
              <a:gd name="T80" fmla="*/ 47 w 164"/>
              <a:gd name="T81" fmla="*/ 0 h 104"/>
              <a:gd name="T82" fmla="*/ 146 w 164"/>
              <a:gd name="T83" fmla="*/ 0 h 104"/>
              <a:gd name="T84" fmla="*/ 147 w 164"/>
              <a:gd name="T85" fmla="*/ 6 h 104"/>
              <a:gd name="T86" fmla="*/ 148 w 164"/>
              <a:gd name="T87" fmla="*/ 13 h 104"/>
              <a:gd name="T88" fmla="*/ 150 w 164"/>
              <a:gd name="T89" fmla="*/ 19 h 104"/>
              <a:gd name="T90" fmla="*/ 152 w 164"/>
              <a:gd name="T91" fmla="*/ 25 h 104"/>
              <a:gd name="T92" fmla="*/ 156 w 164"/>
              <a:gd name="T93" fmla="*/ 35 h 104"/>
              <a:gd name="T94" fmla="*/ 159 w 164"/>
              <a:gd name="T95" fmla="*/ 46 h 104"/>
              <a:gd name="T96" fmla="*/ 163 w 164"/>
              <a:gd name="T97" fmla="*/ 54 h 104"/>
              <a:gd name="T98" fmla="*/ 164 w 164"/>
              <a:gd name="T99" fmla="*/ 62 h 104"/>
              <a:gd name="T100" fmla="*/ 163 w 164"/>
              <a:gd name="T101" fmla="*/ 65 h 104"/>
              <a:gd name="T102" fmla="*/ 160 w 164"/>
              <a:gd name="T103" fmla="*/ 68 h 104"/>
              <a:gd name="T104" fmla="*/ 157 w 164"/>
              <a:gd name="T105" fmla="*/ 71 h 104"/>
              <a:gd name="T106" fmla="*/ 153 w 164"/>
              <a:gd name="T107" fmla="*/ 73 h 104"/>
              <a:gd name="T108" fmla="*/ 153 w 164"/>
              <a:gd name="T10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solidFill>
            <a:schemeClr val="accent2"/>
          </a:solidFill>
          <a:ln w="9525" cmpd="sng">
            <a:solidFill>
              <a:srgbClr val="FFFFFF"/>
            </a:solidFill>
            <a:prstDash val="solid"/>
            <a:round/>
            <a:headEnd/>
            <a:tailEnd/>
          </a:ln>
        </p:spPr>
        <p:txBody>
          <a:bodyPr/>
          <a:lstStyle/>
          <a:p>
            <a:endParaRPr lang="en-US"/>
          </a:p>
        </p:txBody>
      </p:sp>
      <p:sp>
        <p:nvSpPr>
          <p:cNvPr id="198" name="Freeform 197"/>
          <p:cNvSpPr>
            <a:spLocks/>
          </p:cNvSpPr>
          <p:nvPr>
            <p:custDataLst>
              <p:tags r:id="rId123"/>
            </p:custDataLst>
          </p:nvPr>
        </p:nvSpPr>
        <p:spPr bwMode="auto">
          <a:xfrm>
            <a:off x="2338511" y="6465036"/>
            <a:ext cx="22918" cy="57150"/>
          </a:xfrm>
          <a:custGeom>
            <a:avLst/>
            <a:gdLst>
              <a:gd name="T0" fmla="*/ 0 w 53"/>
              <a:gd name="T1" fmla="*/ 8 h 19"/>
              <a:gd name="T2" fmla="*/ 7 w 53"/>
              <a:gd name="T3" fmla="*/ 13 h 19"/>
              <a:gd name="T4" fmla="*/ 14 w 53"/>
              <a:gd name="T5" fmla="*/ 17 h 19"/>
              <a:gd name="T6" fmla="*/ 22 w 53"/>
              <a:gd name="T7" fmla="*/ 19 h 19"/>
              <a:gd name="T8" fmla="*/ 29 w 53"/>
              <a:gd name="T9" fmla="*/ 19 h 19"/>
              <a:gd name="T10" fmla="*/ 35 w 53"/>
              <a:gd name="T11" fmla="*/ 18 h 19"/>
              <a:gd name="T12" fmla="*/ 42 w 53"/>
              <a:gd name="T13" fmla="*/ 15 h 19"/>
              <a:gd name="T14" fmla="*/ 47 w 53"/>
              <a:gd name="T15" fmla="*/ 12 h 19"/>
              <a:gd name="T16" fmla="*/ 53 w 53"/>
              <a:gd name="T17" fmla="*/ 8 h 19"/>
              <a:gd name="T18" fmla="*/ 47 w 53"/>
              <a:gd name="T19" fmla="*/ 5 h 19"/>
              <a:gd name="T20" fmla="*/ 42 w 53"/>
              <a:gd name="T21" fmla="*/ 2 h 19"/>
              <a:gd name="T22" fmla="*/ 35 w 53"/>
              <a:gd name="T23" fmla="*/ 1 h 19"/>
              <a:gd name="T24" fmla="*/ 29 w 53"/>
              <a:gd name="T25" fmla="*/ 0 h 19"/>
              <a:gd name="T26" fmla="*/ 22 w 53"/>
              <a:gd name="T27" fmla="*/ 0 h 19"/>
              <a:gd name="T28" fmla="*/ 14 w 53"/>
              <a:gd name="T29" fmla="*/ 1 h 19"/>
              <a:gd name="T30" fmla="*/ 7 w 53"/>
              <a:gd name="T31" fmla="*/ 3 h 19"/>
              <a:gd name="T32" fmla="*/ 0 w 53"/>
              <a:gd name="T3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solidFill>
            <a:srgbClr val="C0C0C0"/>
          </a:solidFill>
          <a:ln w="9525" cmpd="sng">
            <a:solidFill>
              <a:srgbClr val="FFFFFF"/>
            </a:solidFill>
            <a:prstDash val="solid"/>
            <a:round/>
            <a:headEnd/>
            <a:tailEnd/>
          </a:ln>
        </p:spPr>
        <p:txBody>
          <a:bodyPr/>
          <a:lstStyle/>
          <a:p>
            <a:endParaRPr lang="en-US"/>
          </a:p>
        </p:txBody>
      </p:sp>
      <p:sp>
        <p:nvSpPr>
          <p:cNvPr id="199" name="Freeform 198"/>
          <p:cNvSpPr>
            <a:spLocks/>
          </p:cNvSpPr>
          <p:nvPr>
            <p:custDataLst>
              <p:tags r:id="rId124"/>
            </p:custDataLst>
          </p:nvPr>
        </p:nvSpPr>
        <p:spPr bwMode="auto">
          <a:xfrm>
            <a:off x="2304899" y="6444400"/>
            <a:ext cx="33612" cy="58737"/>
          </a:xfrm>
          <a:custGeom>
            <a:avLst/>
            <a:gdLst>
              <a:gd name="T0" fmla="*/ 0 w 80"/>
              <a:gd name="T1" fmla="*/ 0 h 18"/>
              <a:gd name="T2" fmla="*/ 1 w 80"/>
              <a:gd name="T3" fmla="*/ 6 h 18"/>
              <a:gd name="T4" fmla="*/ 5 w 80"/>
              <a:gd name="T5" fmla="*/ 12 h 18"/>
              <a:gd name="T6" fmla="*/ 8 w 80"/>
              <a:gd name="T7" fmla="*/ 14 h 18"/>
              <a:gd name="T8" fmla="*/ 11 w 80"/>
              <a:gd name="T9" fmla="*/ 16 h 18"/>
              <a:gd name="T10" fmla="*/ 15 w 80"/>
              <a:gd name="T11" fmla="*/ 18 h 18"/>
              <a:gd name="T12" fmla="*/ 20 w 80"/>
              <a:gd name="T13" fmla="*/ 18 h 18"/>
              <a:gd name="T14" fmla="*/ 22 w 80"/>
              <a:gd name="T15" fmla="*/ 15 h 18"/>
              <a:gd name="T16" fmla="*/ 24 w 80"/>
              <a:gd name="T17" fmla="*/ 13 h 18"/>
              <a:gd name="T18" fmla="*/ 26 w 80"/>
              <a:gd name="T19" fmla="*/ 11 h 18"/>
              <a:gd name="T20" fmla="*/ 31 w 80"/>
              <a:gd name="T21" fmla="*/ 10 h 18"/>
              <a:gd name="T22" fmla="*/ 38 w 80"/>
              <a:gd name="T23" fmla="*/ 8 h 18"/>
              <a:gd name="T24" fmla="*/ 47 w 80"/>
              <a:gd name="T25" fmla="*/ 7 h 18"/>
              <a:gd name="T26" fmla="*/ 57 w 80"/>
              <a:gd name="T27" fmla="*/ 7 h 18"/>
              <a:gd name="T28" fmla="*/ 66 w 80"/>
              <a:gd name="T29" fmla="*/ 6 h 18"/>
              <a:gd name="T30" fmla="*/ 70 w 80"/>
              <a:gd name="T31" fmla="*/ 5 h 18"/>
              <a:gd name="T32" fmla="*/ 74 w 80"/>
              <a:gd name="T33" fmla="*/ 4 h 18"/>
              <a:gd name="T34" fmla="*/ 77 w 80"/>
              <a:gd name="T35" fmla="*/ 2 h 18"/>
              <a:gd name="T36" fmla="*/ 80 w 80"/>
              <a:gd name="T37" fmla="*/ 0 h 18"/>
              <a:gd name="T38" fmla="*/ 0 w 80"/>
              <a:gd name="T3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200" name="Freeform 199"/>
          <p:cNvSpPr>
            <a:spLocks/>
          </p:cNvSpPr>
          <p:nvPr>
            <p:custDataLst>
              <p:tags r:id="rId125"/>
            </p:custDataLst>
          </p:nvPr>
        </p:nvSpPr>
        <p:spPr bwMode="auto">
          <a:xfrm>
            <a:off x="2304899" y="6423762"/>
            <a:ext cx="21389" cy="60325"/>
          </a:xfrm>
          <a:custGeom>
            <a:avLst/>
            <a:gdLst>
              <a:gd name="T0" fmla="*/ 20 w 46"/>
              <a:gd name="T1" fmla="*/ 0 h 27"/>
              <a:gd name="T2" fmla="*/ 0 w 46"/>
              <a:gd name="T3" fmla="*/ 18 h 27"/>
              <a:gd name="T4" fmla="*/ 9 w 46"/>
              <a:gd name="T5" fmla="*/ 22 h 27"/>
              <a:gd name="T6" fmla="*/ 16 w 46"/>
              <a:gd name="T7" fmla="*/ 25 h 27"/>
              <a:gd name="T8" fmla="*/ 23 w 46"/>
              <a:gd name="T9" fmla="*/ 27 h 27"/>
              <a:gd name="T10" fmla="*/ 29 w 46"/>
              <a:gd name="T11" fmla="*/ 27 h 27"/>
              <a:gd name="T12" fmla="*/ 33 w 46"/>
              <a:gd name="T13" fmla="*/ 27 h 27"/>
              <a:gd name="T14" fmla="*/ 37 w 46"/>
              <a:gd name="T15" fmla="*/ 25 h 27"/>
              <a:gd name="T16" fmla="*/ 42 w 46"/>
              <a:gd name="T17" fmla="*/ 22 h 27"/>
              <a:gd name="T18" fmla="*/ 46 w 46"/>
              <a:gd name="T19" fmla="*/ 18 h 27"/>
              <a:gd name="T20" fmla="*/ 41 w 46"/>
              <a:gd name="T21" fmla="*/ 16 h 27"/>
              <a:gd name="T22" fmla="*/ 33 w 46"/>
              <a:gd name="T23" fmla="*/ 11 h 27"/>
              <a:gd name="T24" fmla="*/ 26 w 46"/>
              <a:gd name="T25" fmla="*/ 5 h 27"/>
              <a:gd name="T26" fmla="*/ 20 w 46"/>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201" name="Freeform 200"/>
          <p:cNvSpPr>
            <a:spLocks/>
          </p:cNvSpPr>
          <p:nvPr>
            <p:custDataLst>
              <p:tags r:id="rId126"/>
            </p:custDataLst>
          </p:nvPr>
        </p:nvSpPr>
        <p:spPr bwMode="auto">
          <a:xfrm>
            <a:off x="2275870" y="6417412"/>
            <a:ext cx="24445" cy="60325"/>
          </a:xfrm>
          <a:custGeom>
            <a:avLst/>
            <a:gdLst>
              <a:gd name="T0" fmla="*/ 34 w 54"/>
              <a:gd name="T1" fmla="*/ 0 h 39"/>
              <a:gd name="T2" fmla="*/ 20 w 54"/>
              <a:gd name="T3" fmla="*/ 4 h 39"/>
              <a:gd name="T4" fmla="*/ 10 w 54"/>
              <a:gd name="T5" fmla="*/ 10 h 39"/>
              <a:gd name="T6" fmla="*/ 6 w 54"/>
              <a:gd name="T7" fmla="*/ 13 h 39"/>
              <a:gd name="T8" fmla="*/ 4 w 54"/>
              <a:gd name="T9" fmla="*/ 16 h 39"/>
              <a:gd name="T10" fmla="*/ 2 w 54"/>
              <a:gd name="T11" fmla="*/ 20 h 39"/>
              <a:gd name="T12" fmla="*/ 0 w 54"/>
              <a:gd name="T13" fmla="*/ 24 h 39"/>
              <a:gd name="T14" fmla="*/ 2 w 54"/>
              <a:gd name="T15" fmla="*/ 28 h 39"/>
              <a:gd name="T16" fmla="*/ 3 w 54"/>
              <a:gd name="T17" fmla="*/ 32 h 39"/>
              <a:gd name="T18" fmla="*/ 5 w 54"/>
              <a:gd name="T19" fmla="*/ 35 h 39"/>
              <a:gd name="T20" fmla="*/ 8 w 54"/>
              <a:gd name="T21" fmla="*/ 37 h 39"/>
              <a:gd name="T22" fmla="*/ 11 w 54"/>
              <a:gd name="T23" fmla="*/ 38 h 39"/>
              <a:gd name="T24" fmla="*/ 16 w 54"/>
              <a:gd name="T25" fmla="*/ 39 h 39"/>
              <a:gd name="T26" fmla="*/ 20 w 54"/>
              <a:gd name="T27" fmla="*/ 39 h 39"/>
              <a:gd name="T28" fmla="*/ 25 w 54"/>
              <a:gd name="T29" fmla="*/ 39 h 39"/>
              <a:gd name="T30" fmla="*/ 30 w 54"/>
              <a:gd name="T31" fmla="*/ 38 h 39"/>
              <a:gd name="T32" fmla="*/ 34 w 54"/>
              <a:gd name="T33" fmla="*/ 37 h 39"/>
              <a:gd name="T34" fmla="*/ 39 w 54"/>
              <a:gd name="T35" fmla="*/ 35 h 39"/>
              <a:gd name="T36" fmla="*/ 43 w 54"/>
              <a:gd name="T37" fmla="*/ 33 h 39"/>
              <a:gd name="T38" fmla="*/ 47 w 54"/>
              <a:gd name="T39" fmla="*/ 30 h 39"/>
              <a:gd name="T40" fmla="*/ 50 w 54"/>
              <a:gd name="T41" fmla="*/ 26 h 39"/>
              <a:gd name="T42" fmla="*/ 52 w 54"/>
              <a:gd name="T43" fmla="*/ 22 h 39"/>
              <a:gd name="T44" fmla="*/ 54 w 54"/>
              <a:gd name="T45" fmla="*/ 18 h 39"/>
              <a:gd name="T46" fmla="*/ 51 w 54"/>
              <a:gd name="T47" fmla="*/ 17 h 39"/>
              <a:gd name="T48" fmla="*/ 48 w 54"/>
              <a:gd name="T49" fmla="*/ 16 h 39"/>
              <a:gd name="T50" fmla="*/ 44 w 54"/>
              <a:gd name="T51" fmla="*/ 14 h 39"/>
              <a:gd name="T52" fmla="*/ 42 w 54"/>
              <a:gd name="T53" fmla="*/ 11 h 39"/>
              <a:gd name="T54" fmla="*/ 39 w 54"/>
              <a:gd name="T55" fmla="*/ 8 h 39"/>
              <a:gd name="T56" fmla="*/ 37 w 54"/>
              <a:gd name="T57" fmla="*/ 5 h 39"/>
              <a:gd name="T58" fmla="*/ 34 w 54"/>
              <a:gd name="T59" fmla="*/ 2 h 39"/>
              <a:gd name="T60" fmla="*/ 34 w 54"/>
              <a:gd name="T6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solidFill>
            <a:srgbClr val="C0C0C0"/>
          </a:solidFill>
          <a:ln w="9525" cmpd="sng">
            <a:solidFill>
              <a:srgbClr val="FFFFFF"/>
            </a:solidFill>
            <a:prstDash val="solid"/>
            <a:round/>
            <a:headEnd/>
            <a:tailEnd/>
          </a:ln>
        </p:spPr>
        <p:txBody>
          <a:bodyPr/>
          <a:lstStyle/>
          <a:p>
            <a:endParaRPr lang="en-US"/>
          </a:p>
        </p:txBody>
      </p:sp>
      <p:sp>
        <p:nvSpPr>
          <p:cNvPr id="202" name="Freeform 201"/>
          <p:cNvSpPr>
            <a:spLocks/>
          </p:cNvSpPr>
          <p:nvPr>
            <p:custDataLst>
              <p:tags r:id="rId127"/>
            </p:custDataLst>
          </p:nvPr>
        </p:nvSpPr>
        <p:spPr bwMode="auto">
          <a:xfrm>
            <a:off x="2251426" y="6407886"/>
            <a:ext cx="27501" cy="58738"/>
          </a:xfrm>
          <a:custGeom>
            <a:avLst/>
            <a:gdLst>
              <a:gd name="T0" fmla="*/ 0 w 60"/>
              <a:gd name="T1" fmla="*/ 11 h 15"/>
              <a:gd name="T2" fmla="*/ 10 w 60"/>
              <a:gd name="T3" fmla="*/ 13 h 15"/>
              <a:gd name="T4" fmla="*/ 18 w 60"/>
              <a:gd name="T5" fmla="*/ 14 h 15"/>
              <a:gd name="T6" fmla="*/ 27 w 60"/>
              <a:gd name="T7" fmla="*/ 15 h 15"/>
              <a:gd name="T8" fmla="*/ 35 w 60"/>
              <a:gd name="T9" fmla="*/ 15 h 15"/>
              <a:gd name="T10" fmla="*/ 41 w 60"/>
              <a:gd name="T11" fmla="*/ 14 h 15"/>
              <a:gd name="T12" fmla="*/ 48 w 60"/>
              <a:gd name="T13" fmla="*/ 12 h 15"/>
              <a:gd name="T14" fmla="*/ 55 w 60"/>
              <a:gd name="T15" fmla="*/ 9 h 15"/>
              <a:gd name="T16" fmla="*/ 60 w 60"/>
              <a:gd name="T17" fmla="*/ 5 h 15"/>
              <a:gd name="T18" fmla="*/ 57 w 60"/>
              <a:gd name="T19" fmla="*/ 3 h 15"/>
              <a:gd name="T20" fmla="*/ 54 w 60"/>
              <a:gd name="T21" fmla="*/ 0 h 15"/>
              <a:gd name="T22" fmla="*/ 51 w 60"/>
              <a:gd name="T23" fmla="*/ 0 h 15"/>
              <a:gd name="T24" fmla="*/ 47 w 60"/>
              <a:gd name="T25" fmla="*/ 0 h 15"/>
              <a:gd name="T26" fmla="*/ 40 w 60"/>
              <a:gd name="T27" fmla="*/ 0 h 15"/>
              <a:gd name="T28" fmla="*/ 33 w 60"/>
              <a:gd name="T29" fmla="*/ 3 h 15"/>
              <a:gd name="T30" fmla="*/ 24 w 60"/>
              <a:gd name="T31" fmla="*/ 6 h 15"/>
              <a:gd name="T32" fmla="*/ 16 w 60"/>
              <a:gd name="T33" fmla="*/ 8 h 15"/>
              <a:gd name="T34" fmla="*/ 7 w 60"/>
              <a:gd name="T35" fmla="*/ 10 h 15"/>
              <a:gd name="T36" fmla="*/ 0 w 60"/>
              <a:gd name="T3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solidFill>
            <a:srgbClr val="C0C0C0"/>
          </a:solidFill>
          <a:ln w="9525" cmpd="sng">
            <a:solidFill>
              <a:srgbClr val="FFFFFF"/>
            </a:solidFill>
            <a:prstDash val="solid"/>
            <a:round/>
            <a:headEnd/>
            <a:tailEnd/>
          </a:ln>
        </p:spPr>
        <p:txBody>
          <a:bodyPr/>
          <a:lstStyle/>
          <a:p>
            <a:endParaRPr lang="en-US"/>
          </a:p>
        </p:txBody>
      </p:sp>
      <p:sp>
        <p:nvSpPr>
          <p:cNvPr id="203" name="Freeform 202"/>
          <p:cNvSpPr>
            <a:spLocks/>
          </p:cNvSpPr>
          <p:nvPr>
            <p:custDataLst>
              <p:tags r:id="rId128"/>
            </p:custDataLst>
          </p:nvPr>
        </p:nvSpPr>
        <p:spPr bwMode="auto">
          <a:xfrm>
            <a:off x="2228507" y="6395186"/>
            <a:ext cx="32085" cy="57150"/>
          </a:xfrm>
          <a:custGeom>
            <a:avLst/>
            <a:gdLst>
              <a:gd name="T0" fmla="*/ 40 w 79"/>
              <a:gd name="T1" fmla="*/ 0 h 32"/>
              <a:gd name="T2" fmla="*/ 34 w 79"/>
              <a:gd name="T3" fmla="*/ 1 h 32"/>
              <a:gd name="T4" fmla="*/ 30 w 79"/>
              <a:gd name="T5" fmla="*/ 2 h 32"/>
              <a:gd name="T6" fmla="*/ 25 w 79"/>
              <a:gd name="T7" fmla="*/ 4 h 32"/>
              <a:gd name="T8" fmla="*/ 20 w 79"/>
              <a:gd name="T9" fmla="*/ 6 h 32"/>
              <a:gd name="T10" fmla="*/ 15 w 79"/>
              <a:gd name="T11" fmla="*/ 9 h 32"/>
              <a:gd name="T12" fmla="*/ 10 w 79"/>
              <a:gd name="T13" fmla="*/ 11 h 32"/>
              <a:gd name="T14" fmla="*/ 5 w 79"/>
              <a:gd name="T15" fmla="*/ 12 h 32"/>
              <a:gd name="T16" fmla="*/ 0 w 79"/>
              <a:gd name="T17" fmla="*/ 13 h 32"/>
              <a:gd name="T18" fmla="*/ 5 w 79"/>
              <a:gd name="T19" fmla="*/ 21 h 32"/>
              <a:gd name="T20" fmla="*/ 10 w 79"/>
              <a:gd name="T21" fmla="*/ 26 h 32"/>
              <a:gd name="T22" fmla="*/ 12 w 79"/>
              <a:gd name="T23" fmla="*/ 29 h 32"/>
              <a:gd name="T24" fmla="*/ 15 w 79"/>
              <a:gd name="T25" fmla="*/ 31 h 32"/>
              <a:gd name="T26" fmla="*/ 18 w 79"/>
              <a:gd name="T27" fmla="*/ 31 h 32"/>
              <a:gd name="T28" fmla="*/ 20 w 79"/>
              <a:gd name="T29" fmla="*/ 32 h 32"/>
              <a:gd name="T30" fmla="*/ 27 w 79"/>
              <a:gd name="T31" fmla="*/ 31 h 32"/>
              <a:gd name="T32" fmla="*/ 34 w 79"/>
              <a:gd name="T33" fmla="*/ 30 h 32"/>
              <a:gd name="T34" fmla="*/ 41 w 79"/>
              <a:gd name="T35" fmla="*/ 27 h 32"/>
              <a:gd name="T36" fmla="*/ 48 w 79"/>
              <a:gd name="T37" fmla="*/ 24 h 32"/>
              <a:gd name="T38" fmla="*/ 62 w 79"/>
              <a:gd name="T39" fmla="*/ 18 h 32"/>
              <a:gd name="T40" fmla="*/ 79 w 79"/>
              <a:gd name="T41" fmla="*/ 13 h 32"/>
              <a:gd name="T42" fmla="*/ 67 w 79"/>
              <a:gd name="T43" fmla="*/ 6 h 32"/>
              <a:gd name="T44" fmla="*/ 58 w 79"/>
              <a:gd name="T45" fmla="*/ 2 h 32"/>
              <a:gd name="T46" fmla="*/ 49 w 79"/>
              <a:gd name="T47" fmla="*/ 1 h 32"/>
              <a:gd name="T48" fmla="*/ 40 w 79"/>
              <a:gd name="T4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solidFill>
            <a:srgbClr val="C0C0C0"/>
          </a:solidFill>
          <a:ln w="9525" cmpd="sng">
            <a:solidFill>
              <a:srgbClr val="FFFFFF"/>
            </a:solidFill>
            <a:prstDash val="solid"/>
            <a:round/>
            <a:headEnd/>
            <a:tailEnd/>
          </a:ln>
        </p:spPr>
        <p:txBody>
          <a:bodyPr/>
          <a:lstStyle/>
          <a:p>
            <a:endParaRPr lang="en-US"/>
          </a:p>
        </p:txBody>
      </p:sp>
      <p:sp>
        <p:nvSpPr>
          <p:cNvPr id="204" name="Freeform 203"/>
          <p:cNvSpPr>
            <a:spLocks/>
          </p:cNvSpPr>
          <p:nvPr>
            <p:custDataLst>
              <p:tags r:id="rId129"/>
            </p:custDataLst>
          </p:nvPr>
        </p:nvSpPr>
        <p:spPr bwMode="auto">
          <a:xfrm>
            <a:off x="2222397" y="6376136"/>
            <a:ext cx="29029" cy="57150"/>
          </a:xfrm>
          <a:custGeom>
            <a:avLst/>
            <a:gdLst>
              <a:gd name="T0" fmla="*/ 33 w 66"/>
              <a:gd name="T1" fmla="*/ 0 h 19"/>
              <a:gd name="T2" fmla="*/ 25 w 66"/>
              <a:gd name="T3" fmla="*/ 1 h 19"/>
              <a:gd name="T4" fmla="*/ 19 w 66"/>
              <a:gd name="T5" fmla="*/ 2 h 19"/>
              <a:gd name="T6" fmla="*/ 13 w 66"/>
              <a:gd name="T7" fmla="*/ 4 h 19"/>
              <a:gd name="T8" fmla="*/ 9 w 66"/>
              <a:gd name="T9" fmla="*/ 7 h 19"/>
              <a:gd name="T10" fmla="*/ 5 w 66"/>
              <a:gd name="T11" fmla="*/ 11 h 19"/>
              <a:gd name="T12" fmla="*/ 2 w 66"/>
              <a:gd name="T13" fmla="*/ 14 h 19"/>
              <a:gd name="T14" fmla="*/ 0 w 66"/>
              <a:gd name="T15" fmla="*/ 17 h 19"/>
              <a:gd name="T16" fmla="*/ 0 w 66"/>
              <a:gd name="T17" fmla="*/ 19 h 19"/>
              <a:gd name="T18" fmla="*/ 19 w 66"/>
              <a:gd name="T19" fmla="*/ 19 h 19"/>
              <a:gd name="T20" fmla="*/ 38 w 66"/>
              <a:gd name="T21" fmla="*/ 19 h 19"/>
              <a:gd name="T22" fmla="*/ 46 w 66"/>
              <a:gd name="T23" fmla="*/ 18 h 19"/>
              <a:gd name="T24" fmla="*/ 54 w 66"/>
              <a:gd name="T25" fmla="*/ 17 h 19"/>
              <a:gd name="T26" fmla="*/ 61 w 66"/>
              <a:gd name="T27" fmla="*/ 15 h 19"/>
              <a:gd name="T28" fmla="*/ 66 w 66"/>
              <a:gd name="T29" fmla="*/ 13 h 19"/>
              <a:gd name="T30" fmla="*/ 57 w 66"/>
              <a:gd name="T31" fmla="*/ 8 h 19"/>
              <a:gd name="T32" fmla="*/ 50 w 66"/>
              <a:gd name="T33" fmla="*/ 4 h 19"/>
              <a:gd name="T34" fmla="*/ 42 w 66"/>
              <a:gd name="T35" fmla="*/ 1 h 19"/>
              <a:gd name="T36" fmla="*/ 33 w 66"/>
              <a:gd name="T3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solidFill>
            <a:srgbClr val="C0C0C0"/>
          </a:solidFill>
          <a:ln w="9525" cmpd="sng">
            <a:solidFill>
              <a:srgbClr val="FFFFFF"/>
            </a:solidFill>
            <a:prstDash val="solid"/>
            <a:round/>
            <a:headEnd/>
            <a:tailEnd/>
          </a:ln>
        </p:spPr>
        <p:txBody>
          <a:bodyPr/>
          <a:lstStyle/>
          <a:p>
            <a:endParaRPr lang="en-US"/>
          </a:p>
        </p:txBody>
      </p:sp>
      <p:sp>
        <p:nvSpPr>
          <p:cNvPr id="205" name="Freeform 204"/>
          <p:cNvSpPr>
            <a:spLocks/>
          </p:cNvSpPr>
          <p:nvPr>
            <p:custDataLst>
              <p:tags r:id="rId130"/>
            </p:custDataLst>
          </p:nvPr>
        </p:nvSpPr>
        <p:spPr bwMode="auto">
          <a:xfrm>
            <a:off x="2126145" y="6066575"/>
            <a:ext cx="24445" cy="60325"/>
          </a:xfrm>
          <a:custGeom>
            <a:avLst/>
            <a:gdLst>
              <a:gd name="T0" fmla="*/ 13 w 53"/>
              <a:gd name="T1" fmla="*/ 0 h 80"/>
              <a:gd name="T2" fmla="*/ 8 w 53"/>
              <a:gd name="T3" fmla="*/ 5 h 80"/>
              <a:gd name="T4" fmla="*/ 4 w 53"/>
              <a:gd name="T5" fmla="*/ 10 h 80"/>
              <a:gd name="T6" fmla="*/ 2 w 53"/>
              <a:gd name="T7" fmla="*/ 13 h 80"/>
              <a:gd name="T8" fmla="*/ 1 w 53"/>
              <a:gd name="T9" fmla="*/ 16 h 80"/>
              <a:gd name="T10" fmla="*/ 0 w 53"/>
              <a:gd name="T11" fmla="*/ 20 h 80"/>
              <a:gd name="T12" fmla="*/ 0 w 53"/>
              <a:gd name="T13" fmla="*/ 25 h 80"/>
              <a:gd name="T14" fmla="*/ 0 w 53"/>
              <a:gd name="T15" fmla="*/ 30 h 80"/>
              <a:gd name="T16" fmla="*/ 2 w 53"/>
              <a:gd name="T17" fmla="*/ 39 h 80"/>
              <a:gd name="T18" fmla="*/ 6 w 53"/>
              <a:gd name="T19" fmla="*/ 48 h 80"/>
              <a:gd name="T20" fmla="*/ 9 w 53"/>
              <a:gd name="T21" fmla="*/ 57 h 80"/>
              <a:gd name="T22" fmla="*/ 13 w 53"/>
              <a:gd name="T23" fmla="*/ 66 h 80"/>
              <a:gd name="T24" fmla="*/ 20 w 53"/>
              <a:gd name="T25" fmla="*/ 73 h 80"/>
              <a:gd name="T26" fmla="*/ 22 w 53"/>
              <a:gd name="T27" fmla="*/ 76 h 80"/>
              <a:gd name="T28" fmla="*/ 26 w 53"/>
              <a:gd name="T29" fmla="*/ 78 h 80"/>
              <a:gd name="T30" fmla="*/ 30 w 53"/>
              <a:gd name="T31" fmla="*/ 80 h 80"/>
              <a:gd name="T32" fmla="*/ 33 w 53"/>
              <a:gd name="T33" fmla="*/ 80 h 80"/>
              <a:gd name="T34" fmla="*/ 36 w 53"/>
              <a:gd name="T35" fmla="*/ 79 h 80"/>
              <a:gd name="T36" fmla="*/ 38 w 53"/>
              <a:gd name="T37" fmla="*/ 78 h 80"/>
              <a:gd name="T38" fmla="*/ 42 w 53"/>
              <a:gd name="T39" fmla="*/ 76 h 80"/>
              <a:gd name="T40" fmla="*/ 45 w 53"/>
              <a:gd name="T41" fmla="*/ 73 h 80"/>
              <a:gd name="T42" fmla="*/ 48 w 53"/>
              <a:gd name="T43" fmla="*/ 70 h 80"/>
              <a:gd name="T44" fmla="*/ 51 w 53"/>
              <a:gd name="T45" fmla="*/ 67 h 80"/>
              <a:gd name="T46" fmla="*/ 53 w 53"/>
              <a:gd name="T47" fmla="*/ 64 h 80"/>
              <a:gd name="T48" fmla="*/ 53 w 53"/>
              <a:gd name="T49" fmla="*/ 62 h 80"/>
              <a:gd name="T50" fmla="*/ 52 w 53"/>
              <a:gd name="T51" fmla="*/ 54 h 80"/>
              <a:gd name="T52" fmla="*/ 49 w 53"/>
              <a:gd name="T53" fmla="*/ 47 h 80"/>
              <a:gd name="T54" fmla="*/ 46 w 53"/>
              <a:gd name="T55" fmla="*/ 42 h 80"/>
              <a:gd name="T56" fmla="*/ 43 w 53"/>
              <a:gd name="T57" fmla="*/ 37 h 80"/>
              <a:gd name="T58" fmla="*/ 40 w 53"/>
              <a:gd name="T59" fmla="*/ 32 h 80"/>
              <a:gd name="T60" fmla="*/ 36 w 53"/>
              <a:gd name="T61" fmla="*/ 27 h 80"/>
              <a:gd name="T62" fmla="*/ 34 w 53"/>
              <a:gd name="T63" fmla="*/ 20 h 80"/>
              <a:gd name="T64" fmla="*/ 33 w 53"/>
              <a:gd name="T65" fmla="*/ 12 h 80"/>
              <a:gd name="T66" fmla="*/ 33 w 53"/>
              <a:gd name="T67" fmla="*/ 10 h 80"/>
              <a:gd name="T68" fmla="*/ 31 w 53"/>
              <a:gd name="T69" fmla="*/ 8 h 80"/>
              <a:gd name="T70" fmla="*/ 29 w 53"/>
              <a:gd name="T71" fmla="*/ 6 h 80"/>
              <a:gd name="T72" fmla="*/ 25 w 53"/>
              <a:gd name="T73" fmla="*/ 4 h 80"/>
              <a:gd name="T74" fmla="*/ 19 w 53"/>
              <a:gd name="T75" fmla="*/ 1 h 80"/>
              <a:gd name="T76" fmla="*/ 13 w 53"/>
              <a:gd name="T7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206" name="Freeform 205"/>
          <p:cNvSpPr>
            <a:spLocks/>
          </p:cNvSpPr>
          <p:nvPr>
            <p:custDataLst>
              <p:tags r:id="rId131"/>
            </p:custDataLst>
          </p:nvPr>
        </p:nvSpPr>
        <p:spPr bwMode="auto">
          <a:xfrm>
            <a:off x="2155173" y="6161825"/>
            <a:ext cx="16806" cy="53975"/>
          </a:xfrm>
          <a:custGeom>
            <a:avLst/>
            <a:gdLst>
              <a:gd name="T0" fmla="*/ 0 w 41"/>
              <a:gd name="T1" fmla="*/ 43 h 43"/>
              <a:gd name="T2" fmla="*/ 27 w 41"/>
              <a:gd name="T3" fmla="*/ 43 h 43"/>
              <a:gd name="T4" fmla="*/ 41 w 41"/>
              <a:gd name="T5" fmla="*/ 24 h 43"/>
              <a:gd name="T6" fmla="*/ 38 w 41"/>
              <a:gd name="T7" fmla="*/ 12 h 43"/>
              <a:gd name="T8" fmla="*/ 34 w 41"/>
              <a:gd name="T9" fmla="*/ 0 h 43"/>
              <a:gd name="T10" fmla="*/ 27 w 41"/>
              <a:gd name="T11" fmla="*/ 4 h 43"/>
              <a:gd name="T12" fmla="*/ 20 w 41"/>
              <a:gd name="T13" fmla="*/ 9 h 43"/>
              <a:gd name="T14" fmla="*/ 15 w 41"/>
              <a:gd name="T15" fmla="*/ 14 h 43"/>
              <a:gd name="T16" fmla="*/ 10 w 41"/>
              <a:gd name="T17" fmla="*/ 19 h 43"/>
              <a:gd name="T18" fmla="*/ 6 w 41"/>
              <a:gd name="T19" fmla="*/ 24 h 43"/>
              <a:gd name="T20" fmla="*/ 3 w 41"/>
              <a:gd name="T21" fmla="*/ 30 h 43"/>
              <a:gd name="T22" fmla="*/ 1 w 41"/>
              <a:gd name="T23" fmla="*/ 37 h 43"/>
              <a:gd name="T24" fmla="*/ 0 w 41"/>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solidFill>
            <a:srgbClr val="C0C0C0"/>
          </a:solidFill>
          <a:ln w="9525" cmpd="sng">
            <a:solidFill>
              <a:srgbClr val="FFFFFF"/>
            </a:solidFill>
            <a:prstDash val="solid"/>
            <a:round/>
            <a:headEnd/>
            <a:tailEnd/>
          </a:ln>
        </p:spPr>
        <p:txBody>
          <a:bodyPr/>
          <a:lstStyle/>
          <a:p>
            <a:endParaRPr lang="en-US"/>
          </a:p>
        </p:txBody>
      </p:sp>
      <p:sp>
        <p:nvSpPr>
          <p:cNvPr id="207" name="Freeform 206"/>
          <p:cNvSpPr>
            <a:spLocks/>
          </p:cNvSpPr>
          <p:nvPr>
            <p:custDataLst>
              <p:tags r:id="rId132"/>
            </p:custDataLst>
          </p:nvPr>
        </p:nvSpPr>
        <p:spPr bwMode="auto">
          <a:xfrm>
            <a:off x="2159757" y="6184050"/>
            <a:ext cx="7639" cy="58737"/>
          </a:xfrm>
          <a:custGeom>
            <a:avLst/>
            <a:gdLst>
              <a:gd name="T0" fmla="*/ 20 w 20"/>
              <a:gd name="T1" fmla="*/ 0 h 24"/>
              <a:gd name="T2" fmla="*/ 0 w 20"/>
              <a:gd name="T3" fmla="*/ 0 h 24"/>
              <a:gd name="T4" fmla="*/ 1 w 20"/>
              <a:gd name="T5" fmla="*/ 5 h 24"/>
              <a:gd name="T6" fmla="*/ 2 w 20"/>
              <a:gd name="T7" fmla="*/ 9 h 24"/>
              <a:gd name="T8" fmla="*/ 4 w 20"/>
              <a:gd name="T9" fmla="*/ 13 h 24"/>
              <a:gd name="T10" fmla="*/ 7 w 20"/>
              <a:gd name="T11" fmla="*/ 17 h 24"/>
              <a:gd name="T12" fmla="*/ 10 w 20"/>
              <a:gd name="T13" fmla="*/ 20 h 24"/>
              <a:gd name="T14" fmla="*/ 14 w 20"/>
              <a:gd name="T15" fmla="*/ 22 h 24"/>
              <a:gd name="T16" fmla="*/ 17 w 20"/>
              <a:gd name="T17" fmla="*/ 24 h 24"/>
              <a:gd name="T18" fmla="*/ 20 w 20"/>
              <a:gd name="T19" fmla="*/ 24 h 24"/>
              <a:gd name="T20" fmla="*/ 20 w 20"/>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208" name="Freeform 207"/>
          <p:cNvSpPr>
            <a:spLocks/>
          </p:cNvSpPr>
          <p:nvPr>
            <p:custDataLst>
              <p:tags r:id="rId133"/>
            </p:custDataLst>
          </p:nvPr>
        </p:nvSpPr>
        <p:spPr bwMode="auto">
          <a:xfrm>
            <a:off x="2173507" y="6245962"/>
            <a:ext cx="16806" cy="60325"/>
          </a:xfrm>
          <a:custGeom>
            <a:avLst/>
            <a:gdLst>
              <a:gd name="T0" fmla="*/ 0 w 39"/>
              <a:gd name="T1" fmla="*/ 12 h 43"/>
              <a:gd name="T2" fmla="*/ 2 w 39"/>
              <a:gd name="T3" fmla="*/ 17 h 43"/>
              <a:gd name="T4" fmla="*/ 6 w 39"/>
              <a:gd name="T5" fmla="*/ 22 h 43"/>
              <a:gd name="T6" fmla="*/ 12 w 39"/>
              <a:gd name="T7" fmla="*/ 27 h 43"/>
              <a:gd name="T8" fmla="*/ 16 w 39"/>
              <a:gd name="T9" fmla="*/ 32 h 43"/>
              <a:gd name="T10" fmla="*/ 23 w 39"/>
              <a:gd name="T11" fmla="*/ 37 h 43"/>
              <a:gd name="T12" fmla="*/ 28 w 39"/>
              <a:gd name="T13" fmla="*/ 40 h 43"/>
              <a:gd name="T14" fmla="*/ 34 w 39"/>
              <a:gd name="T15" fmla="*/ 43 h 43"/>
              <a:gd name="T16" fmla="*/ 39 w 39"/>
              <a:gd name="T17" fmla="*/ 43 h 43"/>
              <a:gd name="T18" fmla="*/ 38 w 39"/>
              <a:gd name="T19" fmla="*/ 32 h 43"/>
              <a:gd name="T20" fmla="*/ 36 w 39"/>
              <a:gd name="T21" fmla="*/ 19 h 43"/>
              <a:gd name="T22" fmla="*/ 34 w 39"/>
              <a:gd name="T23" fmla="*/ 8 h 43"/>
              <a:gd name="T24" fmla="*/ 32 w 39"/>
              <a:gd name="T25" fmla="*/ 0 h 43"/>
              <a:gd name="T26" fmla="*/ 19 w 39"/>
              <a:gd name="T27" fmla="*/ 3 h 43"/>
              <a:gd name="T28" fmla="*/ 6 w 39"/>
              <a:gd name="T29" fmla="*/ 6 h 43"/>
              <a:gd name="T30" fmla="*/ 0 w 39"/>
              <a:gd name="T31" fmla="*/ 1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solidFill>
            <a:srgbClr val="C0C0C0"/>
          </a:solidFill>
          <a:ln w="9525" cmpd="sng">
            <a:solidFill>
              <a:srgbClr val="FFFFFF"/>
            </a:solidFill>
            <a:prstDash val="solid"/>
            <a:round/>
            <a:headEnd/>
            <a:tailEnd/>
          </a:ln>
        </p:spPr>
        <p:txBody>
          <a:bodyPr/>
          <a:lstStyle/>
          <a:p>
            <a:endParaRPr lang="en-US"/>
          </a:p>
        </p:txBody>
      </p:sp>
      <p:sp>
        <p:nvSpPr>
          <p:cNvPr id="209" name="Freeform 208"/>
          <p:cNvSpPr>
            <a:spLocks/>
          </p:cNvSpPr>
          <p:nvPr>
            <p:custDataLst>
              <p:tags r:id="rId134"/>
            </p:custDataLst>
          </p:nvPr>
        </p:nvSpPr>
        <p:spPr bwMode="auto">
          <a:xfrm>
            <a:off x="2161284" y="6258661"/>
            <a:ext cx="25973" cy="58738"/>
          </a:xfrm>
          <a:custGeom>
            <a:avLst/>
            <a:gdLst>
              <a:gd name="T0" fmla="*/ 29 w 55"/>
              <a:gd name="T1" fmla="*/ 26 h 62"/>
              <a:gd name="T2" fmla="*/ 8 w 55"/>
              <a:gd name="T3" fmla="*/ 0 h 62"/>
              <a:gd name="T4" fmla="*/ 4 w 55"/>
              <a:gd name="T5" fmla="*/ 5 h 62"/>
              <a:gd name="T6" fmla="*/ 1 w 55"/>
              <a:gd name="T7" fmla="*/ 11 h 62"/>
              <a:gd name="T8" fmla="*/ 0 w 55"/>
              <a:gd name="T9" fmla="*/ 16 h 62"/>
              <a:gd name="T10" fmla="*/ 0 w 55"/>
              <a:gd name="T11" fmla="*/ 21 h 62"/>
              <a:gd name="T12" fmla="*/ 2 w 55"/>
              <a:gd name="T13" fmla="*/ 26 h 62"/>
              <a:gd name="T14" fmla="*/ 4 w 55"/>
              <a:gd name="T15" fmla="*/ 31 h 62"/>
              <a:gd name="T16" fmla="*/ 8 w 55"/>
              <a:gd name="T17" fmla="*/ 36 h 62"/>
              <a:gd name="T18" fmla="*/ 11 w 55"/>
              <a:gd name="T19" fmla="*/ 41 h 62"/>
              <a:gd name="T20" fmla="*/ 16 w 55"/>
              <a:gd name="T21" fmla="*/ 45 h 62"/>
              <a:gd name="T22" fmla="*/ 21 w 55"/>
              <a:gd name="T23" fmla="*/ 49 h 62"/>
              <a:gd name="T24" fmla="*/ 26 w 55"/>
              <a:gd name="T25" fmla="*/ 53 h 62"/>
              <a:gd name="T26" fmla="*/ 33 w 55"/>
              <a:gd name="T27" fmla="*/ 56 h 62"/>
              <a:gd name="T28" fmla="*/ 38 w 55"/>
              <a:gd name="T29" fmla="*/ 58 h 62"/>
              <a:gd name="T30" fmla="*/ 44 w 55"/>
              <a:gd name="T31" fmla="*/ 60 h 62"/>
              <a:gd name="T32" fmla="*/ 49 w 55"/>
              <a:gd name="T33" fmla="*/ 61 h 62"/>
              <a:gd name="T34" fmla="*/ 55 w 55"/>
              <a:gd name="T35" fmla="*/ 62 h 62"/>
              <a:gd name="T36" fmla="*/ 54 w 55"/>
              <a:gd name="T37" fmla="*/ 53 h 62"/>
              <a:gd name="T38" fmla="*/ 53 w 55"/>
              <a:gd name="T39" fmla="*/ 46 h 62"/>
              <a:gd name="T40" fmla="*/ 49 w 55"/>
              <a:gd name="T41" fmla="*/ 40 h 62"/>
              <a:gd name="T42" fmla="*/ 46 w 55"/>
              <a:gd name="T43" fmla="*/ 35 h 62"/>
              <a:gd name="T44" fmla="*/ 43 w 55"/>
              <a:gd name="T45" fmla="*/ 31 h 62"/>
              <a:gd name="T46" fmla="*/ 38 w 55"/>
              <a:gd name="T47" fmla="*/ 28 h 62"/>
              <a:gd name="T48" fmla="*/ 33 w 55"/>
              <a:gd name="T49" fmla="*/ 26 h 62"/>
              <a:gd name="T50" fmla="*/ 29 w 55"/>
              <a:gd name="T51"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solidFill>
            <a:srgbClr val="C0C0C0"/>
          </a:solidFill>
          <a:ln w="9525" cmpd="sng">
            <a:solidFill>
              <a:srgbClr val="FFFFFF"/>
            </a:solidFill>
            <a:prstDash val="solid"/>
            <a:round/>
            <a:headEnd/>
            <a:tailEnd/>
          </a:ln>
        </p:spPr>
        <p:txBody>
          <a:bodyPr/>
          <a:lstStyle/>
          <a:p>
            <a:endParaRPr lang="en-US"/>
          </a:p>
        </p:txBody>
      </p:sp>
      <p:sp>
        <p:nvSpPr>
          <p:cNvPr id="210" name="Freeform 209"/>
          <p:cNvSpPr>
            <a:spLocks/>
          </p:cNvSpPr>
          <p:nvPr>
            <p:custDataLst>
              <p:tags r:id="rId135"/>
            </p:custDataLst>
          </p:nvPr>
        </p:nvSpPr>
        <p:spPr bwMode="auto">
          <a:xfrm>
            <a:off x="2190313" y="6292000"/>
            <a:ext cx="10694" cy="58737"/>
          </a:xfrm>
          <a:custGeom>
            <a:avLst/>
            <a:gdLst>
              <a:gd name="T0" fmla="*/ 33 w 35"/>
              <a:gd name="T1" fmla="*/ 13 h 43"/>
              <a:gd name="T2" fmla="*/ 7 w 35"/>
              <a:gd name="T3" fmla="*/ 0 h 43"/>
              <a:gd name="T4" fmla="*/ 4 w 35"/>
              <a:gd name="T5" fmla="*/ 8 h 43"/>
              <a:gd name="T6" fmla="*/ 0 w 35"/>
              <a:gd name="T7" fmla="*/ 19 h 43"/>
              <a:gd name="T8" fmla="*/ 2 w 35"/>
              <a:gd name="T9" fmla="*/ 28 h 43"/>
              <a:gd name="T10" fmla="*/ 5 w 35"/>
              <a:gd name="T11" fmla="*/ 36 h 43"/>
              <a:gd name="T12" fmla="*/ 6 w 35"/>
              <a:gd name="T13" fmla="*/ 39 h 43"/>
              <a:gd name="T14" fmla="*/ 8 w 35"/>
              <a:gd name="T15" fmla="*/ 41 h 43"/>
              <a:gd name="T16" fmla="*/ 11 w 35"/>
              <a:gd name="T17" fmla="*/ 43 h 43"/>
              <a:gd name="T18" fmla="*/ 14 w 35"/>
              <a:gd name="T19" fmla="*/ 43 h 43"/>
              <a:gd name="T20" fmla="*/ 18 w 35"/>
              <a:gd name="T21" fmla="*/ 43 h 43"/>
              <a:gd name="T22" fmla="*/ 22 w 35"/>
              <a:gd name="T23" fmla="*/ 42 h 43"/>
              <a:gd name="T24" fmla="*/ 26 w 35"/>
              <a:gd name="T25" fmla="*/ 41 h 43"/>
              <a:gd name="T26" fmla="*/ 28 w 35"/>
              <a:gd name="T27" fmla="*/ 39 h 43"/>
              <a:gd name="T28" fmla="*/ 31 w 35"/>
              <a:gd name="T29" fmla="*/ 35 h 43"/>
              <a:gd name="T30" fmla="*/ 33 w 35"/>
              <a:gd name="T31" fmla="*/ 30 h 43"/>
              <a:gd name="T32" fmla="*/ 35 w 35"/>
              <a:gd name="T33" fmla="*/ 20 h 43"/>
              <a:gd name="T34" fmla="*/ 33 w 35"/>
              <a:gd name="T35" fmla="*/ 1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solidFill>
            <a:srgbClr val="C0C0C0"/>
          </a:solidFill>
          <a:ln w="9525" cmpd="sng">
            <a:solidFill>
              <a:srgbClr val="FFFFFF"/>
            </a:solidFill>
            <a:prstDash val="solid"/>
            <a:round/>
            <a:headEnd/>
            <a:tailEnd/>
          </a:ln>
        </p:spPr>
        <p:txBody>
          <a:bodyPr/>
          <a:lstStyle/>
          <a:p>
            <a:endParaRPr lang="en-US"/>
          </a:p>
        </p:txBody>
      </p:sp>
      <p:sp>
        <p:nvSpPr>
          <p:cNvPr id="211" name="Freeform 210"/>
          <p:cNvSpPr>
            <a:spLocks/>
          </p:cNvSpPr>
          <p:nvPr>
            <p:custDataLst>
              <p:tags r:id="rId136"/>
            </p:custDataLst>
          </p:nvPr>
        </p:nvSpPr>
        <p:spPr bwMode="auto">
          <a:xfrm>
            <a:off x="2187258" y="6325337"/>
            <a:ext cx="19861" cy="55563"/>
          </a:xfrm>
          <a:custGeom>
            <a:avLst/>
            <a:gdLst>
              <a:gd name="T0" fmla="*/ 53 w 53"/>
              <a:gd name="T1" fmla="*/ 0 h 21"/>
              <a:gd name="T2" fmla="*/ 41 w 53"/>
              <a:gd name="T3" fmla="*/ 1 h 21"/>
              <a:gd name="T4" fmla="*/ 32 w 53"/>
              <a:gd name="T5" fmla="*/ 2 h 21"/>
              <a:gd name="T6" fmla="*/ 25 w 53"/>
              <a:gd name="T7" fmla="*/ 5 h 21"/>
              <a:gd name="T8" fmla="*/ 21 w 53"/>
              <a:gd name="T9" fmla="*/ 7 h 21"/>
              <a:gd name="T10" fmla="*/ 17 w 53"/>
              <a:gd name="T11" fmla="*/ 10 h 21"/>
              <a:gd name="T12" fmla="*/ 13 w 53"/>
              <a:gd name="T13" fmla="*/ 13 h 21"/>
              <a:gd name="T14" fmla="*/ 8 w 53"/>
              <a:gd name="T15" fmla="*/ 16 h 21"/>
              <a:gd name="T16" fmla="*/ 0 w 53"/>
              <a:gd name="T17" fmla="*/ 18 h 21"/>
              <a:gd name="T18" fmla="*/ 5 w 53"/>
              <a:gd name="T19" fmla="*/ 20 h 21"/>
              <a:gd name="T20" fmla="*/ 11 w 53"/>
              <a:gd name="T21" fmla="*/ 21 h 21"/>
              <a:gd name="T22" fmla="*/ 17 w 53"/>
              <a:gd name="T23" fmla="*/ 21 h 21"/>
              <a:gd name="T24" fmla="*/ 24 w 53"/>
              <a:gd name="T25" fmla="*/ 21 h 21"/>
              <a:gd name="T26" fmla="*/ 38 w 53"/>
              <a:gd name="T27" fmla="*/ 19 h 21"/>
              <a:gd name="T28" fmla="*/ 53 w 53"/>
              <a:gd name="T29" fmla="*/ 18 h 21"/>
              <a:gd name="T30" fmla="*/ 53 w 53"/>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solidFill>
            <a:srgbClr val="C0C0C0"/>
          </a:solidFill>
          <a:ln w="9525" cmpd="sng">
            <a:solidFill>
              <a:srgbClr val="FFFFFF"/>
            </a:solidFill>
            <a:prstDash val="solid"/>
            <a:round/>
            <a:headEnd/>
            <a:tailEnd/>
          </a:ln>
        </p:spPr>
        <p:txBody>
          <a:bodyPr/>
          <a:lstStyle/>
          <a:p>
            <a:endParaRPr lang="en-US"/>
          </a:p>
        </p:txBody>
      </p:sp>
      <p:sp>
        <p:nvSpPr>
          <p:cNvPr id="212" name="Freeform 211"/>
          <p:cNvSpPr>
            <a:spLocks/>
          </p:cNvSpPr>
          <p:nvPr>
            <p:custDataLst>
              <p:tags r:id="rId137"/>
            </p:custDataLst>
          </p:nvPr>
        </p:nvSpPr>
        <p:spPr bwMode="auto">
          <a:xfrm>
            <a:off x="2210175" y="6339624"/>
            <a:ext cx="16806" cy="57150"/>
          </a:xfrm>
          <a:custGeom>
            <a:avLst/>
            <a:gdLst>
              <a:gd name="T0" fmla="*/ 22 w 43"/>
              <a:gd name="T1" fmla="*/ 0 h 38"/>
              <a:gd name="T2" fmla="*/ 12 w 43"/>
              <a:gd name="T3" fmla="*/ 0 h 38"/>
              <a:gd name="T4" fmla="*/ 2 w 43"/>
              <a:gd name="T5" fmla="*/ 0 h 38"/>
              <a:gd name="T6" fmla="*/ 1 w 43"/>
              <a:gd name="T7" fmla="*/ 0 h 38"/>
              <a:gd name="T8" fmla="*/ 0 w 43"/>
              <a:gd name="T9" fmla="*/ 1 h 38"/>
              <a:gd name="T10" fmla="*/ 0 w 43"/>
              <a:gd name="T11" fmla="*/ 3 h 38"/>
              <a:gd name="T12" fmla="*/ 0 w 43"/>
              <a:gd name="T13" fmla="*/ 6 h 38"/>
              <a:gd name="T14" fmla="*/ 1 w 43"/>
              <a:gd name="T15" fmla="*/ 10 h 38"/>
              <a:gd name="T16" fmla="*/ 2 w 43"/>
              <a:gd name="T17" fmla="*/ 12 h 38"/>
              <a:gd name="T18" fmla="*/ 3 w 43"/>
              <a:gd name="T19" fmla="*/ 18 h 38"/>
              <a:gd name="T20" fmla="*/ 5 w 43"/>
              <a:gd name="T21" fmla="*/ 25 h 38"/>
              <a:gd name="T22" fmla="*/ 10 w 43"/>
              <a:gd name="T23" fmla="*/ 30 h 38"/>
              <a:gd name="T24" fmla="*/ 15 w 43"/>
              <a:gd name="T25" fmla="*/ 34 h 38"/>
              <a:gd name="T26" fmla="*/ 21 w 43"/>
              <a:gd name="T27" fmla="*/ 37 h 38"/>
              <a:gd name="T28" fmla="*/ 27 w 43"/>
              <a:gd name="T29" fmla="*/ 38 h 38"/>
              <a:gd name="T30" fmla="*/ 35 w 43"/>
              <a:gd name="T31" fmla="*/ 38 h 38"/>
              <a:gd name="T32" fmla="*/ 43 w 43"/>
              <a:gd name="T33" fmla="*/ 37 h 38"/>
              <a:gd name="T34" fmla="*/ 40 w 43"/>
              <a:gd name="T35" fmla="*/ 29 h 38"/>
              <a:gd name="T36" fmla="*/ 36 w 43"/>
              <a:gd name="T37" fmla="*/ 23 h 38"/>
              <a:gd name="T38" fmla="*/ 33 w 43"/>
              <a:gd name="T39" fmla="*/ 17 h 38"/>
              <a:gd name="T40" fmla="*/ 30 w 43"/>
              <a:gd name="T41" fmla="*/ 13 h 38"/>
              <a:gd name="T42" fmla="*/ 27 w 43"/>
              <a:gd name="T43" fmla="*/ 10 h 38"/>
              <a:gd name="T44" fmla="*/ 24 w 43"/>
              <a:gd name="T45" fmla="*/ 7 h 38"/>
              <a:gd name="T46" fmla="*/ 23 w 43"/>
              <a:gd name="T47" fmla="*/ 4 h 38"/>
              <a:gd name="T48" fmla="*/ 22 w 43"/>
              <a:gd name="T4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solidFill>
            <a:srgbClr val="C0C0C0"/>
          </a:solidFill>
          <a:ln w="9525" cmpd="sng">
            <a:solidFill>
              <a:srgbClr val="FFFFFF"/>
            </a:solidFill>
            <a:prstDash val="solid"/>
            <a:round/>
            <a:headEnd/>
            <a:tailEnd/>
          </a:ln>
        </p:spPr>
        <p:txBody>
          <a:bodyPr/>
          <a:lstStyle/>
          <a:p>
            <a:endParaRPr lang="en-US"/>
          </a:p>
        </p:txBody>
      </p:sp>
      <p:sp>
        <p:nvSpPr>
          <p:cNvPr id="213" name="Freeform 212"/>
          <p:cNvSpPr>
            <a:spLocks/>
          </p:cNvSpPr>
          <p:nvPr>
            <p:custDataLst>
              <p:tags r:id="rId138"/>
            </p:custDataLst>
          </p:nvPr>
        </p:nvSpPr>
        <p:spPr bwMode="auto">
          <a:xfrm>
            <a:off x="2211702" y="6368199"/>
            <a:ext cx="6111" cy="57150"/>
          </a:xfrm>
          <a:custGeom>
            <a:avLst/>
            <a:gdLst>
              <a:gd name="T0" fmla="*/ 0 w 20"/>
              <a:gd name="T1" fmla="*/ 0 h 5"/>
              <a:gd name="T2" fmla="*/ 1 w 20"/>
              <a:gd name="T3" fmla="*/ 2 h 5"/>
              <a:gd name="T4" fmla="*/ 2 w 20"/>
              <a:gd name="T5" fmla="*/ 3 h 5"/>
              <a:gd name="T6" fmla="*/ 4 w 20"/>
              <a:gd name="T7" fmla="*/ 4 h 5"/>
              <a:gd name="T8" fmla="*/ 7 w 20"/>
              <a:gd name="T9" fmla="*/ 5 h 5"/>
              <a:gd name="T10" fmla="*/ 11 w 20"/>
              <a:gd name="T11" fmla="*/ 4 h 5"/>
              <a:gd name="T12" fmla="*/ 14 w 20"/>
              <a:gd name="T13" fmla="*/ 3 h 5"/>
              <a:gd name="T14" fmla="*/ 17 w 20"/>
              <a:gd name="T15" fmla="*/ 2 h 5"/>
              <a:gd name="T16" fmla="*/ 20 w 20"/>
              <a:gd name="T17" fmla="*/ 0 h 5"/>
              <a:gd name="T18" fmla="*/ 0 w 2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5">
                <a:moveTo>
                  <a:pt x="0" y="0"/>
                </a:moveTo>
                <a:lnTo>
                  <a:pt x="1" y="2"/>
                </a:lnTo>
                <a:lnTo>
                  <a:pt x="2" y="3"/>
                </a:lnTo>
                <a:lnTo>
                  <a:pt x="4" y="4"/>
                </a:lnTo>
                <a:lnTo>
                  <a:pt x="7" y="5"/>
                </a:lnTo>
                <a:lnTo>
                  <a:pt x="11" y="4"/>
                </a:lnTo>
                <a:lnTo>
                  <a:pt x="14" y="3"/>
                </a:lnTo>
                <a:lnTo>
                  <a:pt x="17" y="2"/>
                </a:lnTo>
                <a:lnTo>
                  <a:pt x="2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214" name="Freeform 213"/>
          <p:cNvSpPr>
            <a:spLocks/>
          </p:cNvSpPr>
          <p:nvPr>
            <p:custDataLst>
              <p:tags r:id="rId139"/>
            </p:custDataLst>
          </p:nvPr>
        </p:nvSpPr>
        <p:spPr bwMode="auto">
          <a:xfrm>
            <a:off x="2283510" y="6438049"/>
            <a:ext cx="33612" cy="57150"/>
          </a:xfrm>
          <a:custGeom>
            <a:avLst/>
            <a:gdLst>
              <a:gd name="T0" fmla="*/ 40 w 73"/>
              <a:gd name="T1" fmla="*/ 0 h 22"/>
              <a:gd name="T2" fmla="*/ 32 w 73"/>
              <a:gd name="T3" fmla="*/ 1 h 22"/>
              <a:gd name="T4" fmla="*/ 26 w 73"/>
              <a:gd name="T5" fmla="*/ 2 h 22"/>
              <a:gd name="T6" fmla="*/ 20 w 73"/>
              <a:gd name="T7" fmla="*/ 5 h 22"/>
              <a:gd name="T8" fmla="*/ 15 w 73"/>
              <a:gd name="T9" fmla="*/ 8 h 22"/>
              <a:gd name="T10" fmla="*/ 6 w 73"/>
              <a:gd name="T11" fmla="*/ 14 h 22"/>
              <a:gd name="T12" fmla="*/ 0 w 73"/>
              <a:gd name="T13" fmla="*/ 19 h 22"/>
              <a:gd name="T14" fmla="*/ 20 w 73"/>
              <a:gd name="T15" fmla="*/ 20 h 22"/>
              <a:gd name="T16" fmla="*/ 39 w 73"/>
              <a:gd name="T17" fmla="*/ 22 h 22"/>
              <a:gd name="T18" fmla="*/ 49 w 73"/>
              <a:gd name="T19" fmla="*/ 22 h 22"/>
              <a:gd name="T20" fmla="*/ 57 w 73"/>
              <a:gd name="T21" fmla="*/ 22 h 22"/>
              <a:gd name="T22" fmla="*/ 65 w 73"/>
              <a:gd name="T23" fmla="*/ 21 h 22"/>
              <a:gd name="T24" fmla="*/ 73 w 73"/>
              <a:gd name="T25" fmla="*/ 19 h 22"/>
              <a:gd name="T26" fmla="*/ 64 w 73"/>
              <a:gd name="T27" fmla="*/ 14 h 22"/>
              <a:gd name="T28" fmla="*/ 56 w 73"/>
              <a:gd name="T29" fmla="*/ 8 h 22"/>
              <a:gd name="T30" fmla="*/ 53 w 73"/>
              <a:gd name="T31" fmla="*/ 5 h 22"/>
              <a:gd name="T32" fmla="*/ 49 w 73"/>
              <a:gd name="T33" fmla="*/ 2 h 22"/>
              <a:gd name="T34" fmla="*/ 44 w 73"/>
              <a:gd name="T35" fmla="*/ 1 h 22"/>
              <a:gd name="T36" fmla="*/ 40 w 73"/>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solidFill>
            <a:srgbClr val="C0C0C0"/>
          </a:solidFill>
          <a:ln w="9525" cmpd="sng">
            <a:solidFill>
              <a:srgbClr val="FFFFFF"/>
            </a:solidFill>
            <a:prstDash val="solid"/>
            <a:round/>
            <a:headEnd/>
            <a:tailEnd/>
          </a:ln>
        </p:spPr>
        <p:txBody>
          <a:bodyPr/>
          <a:lstStyle/>
          <a:p>
            <a:endParaRPr lang="en-US"/>
          </a:p>
        </p:txBody>
      </p:sp>
      <p:sp>
        <p:nvSpPr>
          <p:cNvPr id="215" name="Freeform 214"/>
          <p:cNvSpPr>
            <a:spLocks/>
          </p:cNvSpPr>
          <p:nvPr>
            <p:custDataLst>
              <p:tags r:id="rId140"/>
            </p:custDataLst>
          </p:nvPr>
        </p:nvSpPr>
        <p:spPr bwMode="auto">
          <a:xfrm>
            <a:off x="2320177" y="6379312"/>
            <a:ext cx="119169" cy="100013"/>
          </a:xfrm>
          <a:custGeom>
            <a:avLst/>
            <a:gdLst>
              <a:gd name="T0" fmla="*/ 235 w 281"/>
              <a:gd name="T1" fmla="*/ 168 h 193"/>
              <a:gd name="T2" fmla="*/ 188 w 281"/>
              <a:gd name="T3" fmla="*/ 171 h 193"/>
              <a:gd name="T4" fmla="*/ 168 w 281"/>
              <a:gd name="T5" fmla="*/ 168 h 193"/>
              <a:gd name="T6" fmla="*/ 155 w 281"/>
              <a:gd name="T7" fmla="*/ 164 h 193"/>
              <a:gd name="T8" fmla="*/ 130 w 281"/>
              <a:gd name="T9" fmla="*/ 135 h 193"/>
              <a:gd name="T10" fmla="*/ 104 w 281"/>
              <a:gd name="T11" fmla="*/ 94 h 193"/>
              <a:gd name="T12" fmla="*/ 94 w 281"/>
              <a:gd name="T13" fmla="*/ 74 h 193"/>
              <a:gd name="T14" fmla="*/ 87 w 281"/>
              <a:gd name="T15" fmla="*/ 51 h 193"/>
              <a:gd name="T16" fmla="*/ 83 w 281"/>
              <a:gd name="T17" fmla="*/ 27 h 193"/>
              <a:gd name="T18" fmla="*/ 43 w 281"/>
              <a:gd name="T19" fmla="*/ 0 h 193"/>
              <a:gd name="T20" fmla="*/ 28 w 281"/>
              <a:gd name="T21" fmla="*/ 52 h 193"/>
              <a:gd name="T22" fmla="*/ 18 w 281"/>
              <a:gd name="T23" fmla="*/ 61 h 193"/>
              <a:gd name="T24" fmla="*/ 6 w 281"/>
              <a:gd name="T25" fmla="*/ 69 h 193"/>
              <a:gd name="T26" fmla="*/ 0 w 281"/>
              <a:gd name="T27" fmla="*/ 73 h 193"/>
              <a:gd name="T28" fmla="*/ 1 w 281"/>
              <a:gd name="T29" fmla="*/ 75 h 193"/>
              <a:gd name="T30" fmla="*/ 9 w 281"/>
              <a:gd name="T31" fmla="*/ 81 h 193"/>
              <a:gd name="T32" fmla="*/ 37 w 281"/>
              <a:gd name="T33" fmla="*/ 111 h 193"/>
              <a:gd name="T34" fmla="*/ 45 w 281"/>
              <a:gd name="T35" fmla="*/ 122 h 193"/>
              <a:gd name="T36" fmla="*/ 53 w 281"/>
              <a:gd name="T37" fmla="*/ 129 h 193"/>
              <a:gd name="T38" fmla="*/ 62 w 281"/>
              <a:gd name="T39" fmla="*/ 134 h 193"/>
              <a:gd name="T40" fmla="*/ 71 w 281"/>
              <a:gd name="T41" fmla="*/ 136 h 193"/>
              <a:gd name="T42" fmla="*/ 76 w 281"/>
              <a:gd name="T43" fmla="*/ 141 h 193"/>
              <a:gd name="T44" fmla="*/ 79 w 281"/>
              <a:gd name="T45" fmla="*/ 148 h 193"/>
              <a:gd name="T46" fmla="*/ 86 w 281"/>
              <a:gd name="T47" fmla="*/ 153 h 193"/>
              <a:gd name="T48" fmla="*/ 99 w 281"/>
              <a:gd name="T49" fmla="*/ 154 h 193"/>
              <a:gd name="T50" fmla="*/ 106 w 281"/>
              <a:gd name="T51" fmla="*/ 157 h 193"/>
              <a:gd name="T52" fmla="*/ 109 w 281"/>
              <a:gd name="T53" fmla="*/ 163 h 193"/>
              <a:gd name="T54" fmla="*/ 109 w 281"/>
              <a:gd name="T55" fmla="*/ 179 h 193"/>
              <a:gd name="T56" fmla="*/ 111 w 281"/>
              <a:gd name="T57" fmla="*/ 189 h 193"/>
              <a:gd name="T58" fmla="*/ 115 w 281"/>
              <a:gd name="T59" fmla="*/ 193 h 193"/>
              <a:gd name="T60" fmla="*/ 129 w 281"/>
              <a:gd name="T61" fmla="*/ 193 h 193"/>
              <a:gd name="T62" fmla="*/ 164 w 281"/>
              <a:gd name="T63" fmla="*/ 191 h 193"/>
              <a:gd name="T64" fmla="*/ 180 w 281"/>
              <a:gd name="T65" fmla="*/ 189 h 193"/>
              <a:gd name="T66" fmla="*/ 192 w 281"/>
              <a:gd name="T67" fmla="*/ 186 h 193"/>
              <a:gd name="T68" fmla="*/ 212 w 281"/>
              <a:gd name="T69" fmla="*/ 188 h 193"/>
              <a:gd name="T70" fmla="*/ 281 w 281"/>
              <a:gd name="T71" fmla="*/ 16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solidFill>
            <a:srgbClr val="C0C0C0"/>
          </a:solidFill>
          <a:ln w="9525" cmpd="sng">
            <a:solidFill>
              <a:srgbClr val="FFFFFF"/>
            </a:solidFill>
            <a:prstDash val="solid"/>
            <a:round/>
            <a:headEnd/>
            <a:tailEnd/>
          </a:ln>
        </p:spPr>
        <p:txBody>
          <a:bodyPr/>
          <a:lstStyle/>
          <a:p>
            <a:endParaRPr lang="en-US"/>
          </a:p>
        </p:txBody>
      </p:sp>
      <p:sp>
        <p:nvSpPr>
          <p:cNvPr id="216" name="Freeform 215"/>
          <p:cNvSpPr>
            <a:spLocks/>
          </p:cNvSpPr>
          <p:nvPr>
            <p:custDataLst>
              <p:tags r:id="rId141"/>
            </p:custDataLst>
          </p:nvPr>
        </p:nvSpPr>
        <p:spPr bwMode="auto">
          <a:xfrm>
            <a:off x="1889333" y="4145700"/>
            <a:ext cx="50418" cy="58737"/>
          </a:xfrm>
          <a:custGeom>
            <a:avLst/>
            <a:gdLst>
              <a:gd name="T0" fmla="*/ 0 w 120"/>
              <a:gd name="T1" fmla="*/ 18 h 56"/>
              <a:gd name="T2" fmla="*/ 4 w 120"/>
              <a:gd name="T3" fmla="*/ 26 h 56"/>
              <a:gd name="T4" fmla="*/ 10 w 120"/>
              <a:gd name="T5" fmla="*/ 33 h 56"/>
              <a:gd name="T6" fmla="*/ 15 w 120"/>
              <a:gd name="T7" fmla="*/ 37 h 56"/>
              <a:gd name="T8" fmla="*/ 21 w 120"/>
              <a:gd name="T9" fmla="*/ 41 h 56"/>
              <a:gd name="T10" fmla="*/ 27 w 120"/>
              <a:gd name="T11" fmla="*/ 44 h 56"/>
              <a:gd name="T12" fmla="*/ 35 w 120"/>
              <a:gd name="T13" fmla="*/ 46 h 56"/>
              <a:gd name="T14" fmla="*/ 43 w 120"/>
              <a:gd name="T15" fmla="*/ 48 h 56"/>
              <a:gd name="T16" fmla="*/ 51 w 120"/>
              <a:gd name="T17" fmla="*/ 49 h 56"/>
              <a:gd name="T18" fmla="*/ 67 w 120"/>
              <a:gd name="T19" fmla="*/ 50 h 56"/>
              <a:gd name="T20" fmla="*/ 85 w 120"/>
              <a:gd name="T21" fmla="*/ 51 h 56"/>
              <a:gd name="T22" fmla="*/ 102 w 120"/>
              <a:gd name="T23" fmla="*/ 52 h 56"/>
              <a:gd name="T24" fmla="*/ 120 w 120"/>
              <a:gd name="T25" fmla="*/ 56 h 56"/>
              <a:gd name="T26" fmla="*/ 120 w 120"/>
              <a:gd name="T27" fmla="*/ 37 h 56"/>
              <a:gd name="T28" fmla="*/ 111 w 120"/>
              <a:gd name="T29" fmla="*/ 34 h 56"/>
              <a:gd name="T30" fmla="*/ 102 w 120"/>
              <a:gd name="T31" fmla="*/ 30 h 56"/>
              <a:gd name="T32" fmla="*/ 94 w 120"/>
              <a:gd name="T33" fmla="*/ 24 h 56"/>
              <a:gd name="T34" fmla="*/ 88 w 120"/>
              <a:gd name="T35" fmla="*/ 18 h 56"/>
              <a:gd name="T36" fmla="*/ 81 w 120"/>
              <a:gd name="T37" fmla="*/ 13 h 56"/>
              <a:gd name="T38" fmla="*/ 75 w 120"/>
              <a:gd name="T39" fmla="*/ 7 h 56"/>
              <a:gd name="T40" fmla="*/ 67 w 120"/>
              <a:gd name="T41" fmla="*/ 3 h 56"/>
              <a:gd name="T42" fmla="*/ 60 w 120"/>
              <a:gd name="T43" fmla="*/ 0 h 56"/>
              <a:gd name="T44" fmla="*/ 55 w 120"/>
              <a:gd name="T45" fmla="*/ 1 h 56"/>
              <a:gd name="T46" fmla="*/ 48 w 120"/>
              <a:gd name="T47" fmla="*/ 3 h 56"/>
              <a:gd name="T48" fmla="*/ 41 w 120"/>
              <a:gd name="T49" fmla="*/ 6 h 56"/>
              <a:gd name="T50" fmla="*/ 33 w 120"/>
              <a:gd name="T51" fmla="*/ 9 h 56"/>
              <a:gd name="T52" fmla="*/ 24 w 120"/>
              <a:gd name="T53" fmla="*/ 13 h 56"/>
              <a:gd name="T54" fmla="*/ 16 w 120"/>
              <a:gd name="T55" fmla="*/ 15 h 56"/>
              <a:gd name="T56" fmla="*/ 8 w 120"/>
              <a:gd name="T57" fmla="*/ 18 h 56"/>
              <a:gd name="T58" fmla="*/ 0 w 120"/>
              <a:gd name="T59"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217" name="Freeform 216"/>
          <p:cNvSpPr>
            <a:spLocks/>
          </p:cNvSpPr>
          <p:nvPr>
            <p:custDataLst>
              <p:tags r:id="rId142"/>
            </p:custDataLst>
          </p:nvPr>
        </p:nvSpPr>
        <p:spPr bwMode="auto">
          <a:xfrm>
            <a:off x="1751831" y="4007586"/>
            <a:ext cx="241394" cy="109538"/>
          </a:xfrm>
          <a:custGeom>
            <a:avLst/>
            <a:gdLst>
              <a:gd name="T0" fmla="*/ 127 w 574"/>
              <a:gd name="T1" fmla="*/ 1 h 204"/>
              <a:gd name="T2" fmla="*/ 95 w 574"/>
              <a:gd name="T3" fmla="*/ 6 h 204"/>
              <a:gd name="T4" fmla="*/ 66 w 574"/>
              <a:gd name="T5" fmla="*/ 16 h 204"/>
              <a:gd name="T6" fmla="*/ 43 w 574"/>
              <a:gd name="T7" fmla="*/ 26 h 204"/>
              <a:gd name="T8" fmla="*/ 30 w 574"/>
              <a:gd name="T9" fmla="*/ 35 h 204"/>
              <a:gd name="T10" fmla="*/ 16 w 574"/>
              <a:gd name="T11" fmla="*/ 51 h 204"/>
              <a:gd name="T12" fmla="*/ 4 w 574"/>
              <a:gd name="T13" fmla="*/ 71 h 204"/>
              <a:gd name="T14" fmla="*/ 0 w 574"/>
              <a:gd name="T15" fmla="*/ 82 h 204"/>
              <a:gd name="T16" fmla="*/ 1 w 574"/>
              <a:gd name="T17" fmla="*/ 86 h 204"/>
              <a:gd name="T18" fmla="*/ 13 w 574"/>
              <a:gd name="T19" fmla="*/ 86 h 204"/>
              <a:gd name="T20" fmla="*/ 29 w 574"/>
              <a:gd name="T21" fmla="*/ 83 h 204"/>
              <a:gd name="T22" fmla="*/ 52 w 574"/>
              <a:gd name="T23" fmla="*/ 75 h 204"/>
              <a:gd name="T24" fmla="*/ 80 w 574"/>
              <a:gd name="T25" fmla="*/ 58 h 204"/>
              <a:gd name="T26" fmla="*/ 102 w 574"/>
              <a:gd name="T27" fmla="*/ 46 h 204"/>
              <a:gd name="T28" fmla="*/ 119 w 574"/>
              <a:gd name="T29" fmla="*/ 40 h 204"/>
              <a:gd name="T30" fmla="*/ 175 w 574"/>
              <a:gd name="T31" fmla="*/ 37 h 204"/>
              <a:gd name="T32" fmla="*/ 176 w 574"/>
              <a:gd name="T33" fmla="*/ 48 h 204"/>
              <a:gd name="T34" fmla="*/ 180 w 574"/>
              <a:gd name="T35" fmla="*/ 55 h 204"/>
              <a:gd name="T36" fmla="*/ 184 w 574"/>
              <a:gd name="T37" fmla="*/ 59 h 204"/>
              <a:gd name="T38" fmla="*/ 190 w 574"/>
              <a:gd name="T39" fmla="*/ 61 h 204"/>
              <a:gd name="T40" fmla="*/ 229 w 574"/>
              <a:gd name="T41" fmla="*/ 61 h 204"/>
              <a:gd name="T42" fmla="*/ 269 w 574"/>
              <a:gd name="T43" fmla="*/ 78 h 204"/>
              <a:gd name="T44" fmla="*/ 302 w 574"/>
              <a:gd name="T45" fmla="*/ 95 h 204"/>
              <a:gd name="T46" fmla="*/ 336 w 574"/>
              <a:gd name="T47" fmla="*/ 111 h 204"/>
              <a:gd name="T48" fmla="*/ 375 w 574"/>
              <a:gd name="T49" fmla="*/ 123 h 204"/>
              <a:gd name="T50" fmla="*/ 376 w 574"/>
              <a:gd name="T51" fmla="*/ 134 h 204"/>
              <a:gd name="T52" fmla="*/ 382 w 574"/>
              <a:gd name="T53" fmla="*/ 142 h 204"/>
              <a:gd name="T54" fmla="*/ 396 w 574"/>
              <a:gd name="T55" fmla="*/ 152 h 204"/>
              <a:gd name="T56" fmla="*/ 428 w 574"/>
              <a:gd name="T57" fmla="*/ 166 h 204"/>
              <a:gd name="T58" fmla="*/ 402 w 574"/>
              <a:gd name="T59" fmla="*/ 191 h 204"/>
              <a:gd name="T60" fmla="*/ 407 w 574"/>
              <a:gd name="T61" fmla="*/ 197 h 204"/>
              <a:gd name="T62" fmla="*/ 414 w 574"/>
              <a:gd name="T63" fmla="*/ 201 h 204"/>
              <a:gd name="T64" fmla="*/ 429 w 574"/>
              <a:gd name="T65" fmla="*/ 204 h 204"/>
              <a:gd name="T66" fmla="*/ 461 w 574"/>
              <a:gd name="T67" fmla="*/ 204 h 204"/>
              <a:gd name="T68" fmla="*/ 555 w 574"/>
              <a:gd name="T69" fmla="*/ 189 h 204"/>
              <a:gd name="T70" fmla="*/ 559 w 574"/>
              <a:gd name="T71" fmla="*/ 183 h 204"/>
              <a:gd name="T72" fmla="*/ 565 w 574"/>
              <a:gd name="T73" fmla="*/ 177 h 204"/>
              <a:gd name="T74" fmla="*/ 572 w 574"/>
              <a:gd name="T75" fmla="*/ 173 h 204"/>
              <a:gd name="T76" fmla="*/ 574 w 574"/>
              <a:gd name="T77" fmla="*/ 161 h 204"/>
              <a:gd name="T78" fmla="*/ 561 w 574"/>
              <a:gd name="T79" fmla="*/ 153 h 204"/>
              <a:gd name="T80" fmla="*/ 532 w 574"/>
              <a:gd name="T81" fmla="*/ 148 h 204"/>
              <a:gd name="T82" fmla="*/ 504 w 574"/>
              <a:gd name="T83" fmla="*/ 138 h 204"/>
              <a:gd name="T84" fmla="*/ 475 w 574"/>
              <a:gd name="T85" fmla="*/ 124 h 204"/>
              <a:gd name="T86" fmla="*/ 433 w 574"/>
              <a:gd name="T87" fmla="*/ 100 h 204"/>
              <a:gd name="T88" fmla="*/ 383 w 574"/>
              <a:gd name="T89" fmla="*/ 68 h 204"/>
              <a:gd name="T90" fmla="*/ 358 w 574"/>
              <a:gd name="T91" fmla="*/ 54 h 204"/>
              <a:gd name="T92" fmla="*/ 348 w 574"/>
              <a:gd name="T93" fmla="*/ 52 h 204"/>
              <a:gd name="T94" fmla="*/ 330 w 574"/>
              <a:gd name="T95" fmla="*/ 52 h 204"/>
              <a:gd name="T96" fmla="*/ 312 w 574"/>
              <a:gd name="T97" fmla="*/ 51 h 204"/>
              <a:gd name="T98" fmla="*/ 302 w 574"/>
              <a:gd name="T99" fmla="*/ 49 h 204"/>
              <a:gd name="T100" fmla="*/ 294 w 574"/>
              <a:gd name="T101" fmla="*/ 43 h 204"/>
              <a:gd name="T102" fmla="*/ 290 w 574"/>
              <a:gd name="T103" fmla="*/ 32 h 204"/>
              <a:gd name="T104" fmla="*/ 142 w 574"/>
              <a:gd name="T10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solidFill>
            <a:srgbClr val="C0C0C0"/>
          </a:solidFill>
          <a:ln w="9525" cmpd="sng">
            <a:solidFill>
              <a:srgbClr val="FFFFFF"/>
            </a:solidFill>
            <a:prstDash val="solid"/>
            <a:round/>
            <a:headEnd/>
            <a:tailEnd/>
          </a:ln>
        </p:spPr>
        <p:txBody>
          <a:bodyPr/>
          <a:lstStyle/>
          <a:p>
            <a:endParaRPr lang="en-US"/>
          </a:p>
        </p:txBody>
      </p:sp>
      <p:sp>
        <p:nvSpPr>
          <p:cNvPr id="218" name="Freeform 217"/>
          <p:cNvSpPr>
            <a:spLocks/>
          </p:cNvSpPr>
          <p:nvPr>
            <p:custDataLst>
              <p:tags r:id="rId143"/>
            </p:custDataLst>
          </p:nvPr>
        </p:nvSpPr>
        <p:spPr bwMode="auto">
          <a:xfrm>
            <a:off x="2045170" y="4110774"/>
            <a:ext cx="85557" cy="69850"/>
          </a:xfrm>
          <a:custGeom>
            <a:avLst/>
            <a:gdLst>
              <a:gd name="T0" fmla="*/ 41 w 207"/>
              <a:gd name="T1" fmla="*/ 129 h 129"/>
              <a:gd name="T2" fmla="*/ 50 w 207"/>
              <a:gd name="T3" fmla="*/ 121 h 129"/>
              <a:gd name="T4" fmla="*/ 60 w 207"/>
              <a:gd name="T5" fmla="*/ 115 h 129"/>
              <a:gd name="T6" fmla="*/ 70 w 207"/>
              <a:gd name="T7" fmla="*/ 110 h 129"/>
              <a:gd name="T8" fmla="*/ 81 w 207"/>
              <a:gd name="T9" fmla="*/ 105 h 129"/>
              <a:gd name="T10" fmla="*/ 105 w 207"/>
              <a:gd name="T11" fmla="*/ 99 h 129"/>
              <a:gd name="T12" fmla="*/ 129 w 207"/>
              <a:gd name="T13" fmla="*/ 92 h 129"/>
              <a:gd name="T14" fmla="*/ 152 w 207"/>
              <a:gd name="T15" fmla="*/ 87 h 129"/>
              <a:gd name="T16" fmla="*/ 173 w 207"/>
              <a:gd name="T17" fmla="*/ 81 h 129"/>
              <a:gd name="T18" fmla="*/ 182 w 207"/>
              <a:gd name="T19" fmla="*/ 77 h 129"/>
              <a:gd name="T20" fmla="*/ 191 w 207"/>
              <a:gd name="T21" fmla="*/ 73 h 129"/>
              <a:gd name="T22" fmla="*/ 200 w 207"/>
              <a:gd name="T23" fmla="*/ 67 h 129"/>
              <a:gd name="T24" fmla="*/ 207 w 207"/>
              <a:gd name="T25" fmla="*/ 61 h 129"/>
              <a:gd name="T26" fmla="*/ 198 w 207"/>
              <a:gd name="T27" fmla="*/ 54 h 129"/>
              <a:gd name="T28" fmla="*/ 188 w 207"/>
              <a:gd name="T29" fmla="*/ 47 h 129"/>
              <a:gd name="T30" fmla="*/ 179 w 207"/>
              <a:gd name="T31" fmla="*/ 42 h 129"/>
              <a:gd name="T32" fmla="*/ 169 w 207"/>
              <a:gd name="T33" fmla="*/ 36 h 129"/>
              <a:gd name="T34" fmla="*/ 150 w 207"/>
              <a:gd name="T35" fmla="*/ 29 h 129"/>
              <a:gd name="T36" fmla="*/ 129 w 207"/>
              <a:gd name="T37" fmla="*/ 23 h 129"/>
              <a:gd name="T38" fmla="*/ 107 w 207"/>
              <a:gd name="T39" fmla="*/ 18 h 129"/>
              <a:gd name="T40" fmla="*/ 85 w 207"/>
              <a:gd name="T41" fmla="*/ 13 h 129"/>
              <a:gd name="T42" fmla="*/ 63 w 207"/>
              <a:gd name="T43" fmla="*/ 7 h 129"/>
              <a:gd name="T44" fmla="*/ 41 w 207"/>
              <a:gd name="T45" fmla="*/ 0 h 129"/>
              <a:gd name="T46" fmla="*/ 0 w 207"/>
              <a:gd name="T47" fmla="*/ 0 h 129"/>
              <a:gd name="T48" fmla="*/ 1 w 207"/>
              <a:gd name="T49" fmla="*/ 6 h 129"/>
              <a:gd name="T50" fmla="*/ 2 w 207"/>
              <a:gd name="T51" fmla="*/ 13 h 129"/>
              <a:gd name="T52" fmla="*/ 4 w 207"/>
              <a:gd name="T53" fmla="*/ 19 h 129"/>
              <a:gd name="T54" fmla="*/ 6 w 207"/>
              <a:gd name="T55" fmla="*/ 25 h 129"/>
              <a:gd name="T56" fmla="*/ 10 w 207"/>
              <a:gd name="T57" fmla="*/ 35 h 129"/>
              <a:gd name="T58" fmla="*/ 13 w 207"/>
              <a:gd name="T59" fmla="*/ 46 h 129"/>
              <a:gd name="T60" fmla="*/ 17 w 207"/>
              <a:gd name="T61" fmla="*/ 54 h 129"/>
              <a:gd name="T62" fmla="*/ 18 w 207"/>
              <a:gd name="T63" fmla="*/ 62 h 129"/>
              <a:gd name="T64" fmla="*/ 17 w 207"/>
              <a:gd name="T65" fmla="*/ 65 h 129"/>
              <a:gd name="T66" fmla="*/ 14 w 207"/>
              <a:gd name="T67" fmla="*/ 68 h 129"/>
              <a:gd name="T68" fmla="*/ 11 w 207"/>
              <a:gd name="T69" fmla="*/ 71 h 129"/>
              <a:gd name="T70" fmla="*/ 7 w 207"/>
              <a:gd name="T71" fmla="*/ 73 h 129"/>
              <a:gd name="T72" fmla="*/ 0 w 207"/>
              <a:gd name="T73" fmla="*/ 104 h 129"/>
              <a:gd name="T74" fmla="*/ 4 w 207"/>
              <a:gd name="T75" fmla="*/ 106 h 129"/>
              <a:gd name="T76" fmla="*/ 13 w 207"/>
              <a:gd name="T77" fmla="*/ 110 h 129"/>
              <a:gd name="T78" fmla="*/ 19 w 207"/>
              <a:gd name="T79" fmla="*/ 113 h 129"/>
              <a:gd name="T80" fmla="*/ 25 w 207"/>
              <a:gd name="T81" fmla="*/ 117 h 129"/>
              <a:gd name="T82" fmla="*/ 33 w 207"/>
              <a:gd name="T83" fmla="*/ 122 h 129"/>
              <a:gd name="T84" fmla="*/ 41 w 207"/>
              <a:gd name="T85"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solidFill>
            <a:schemeClr val="accent2"/>
          </a:solidFill>
          <a:ln w="9525" cmpd="sng">
            <a:solidFill>
              <a:srgbClr val="FFFFFF"/>
            </a:solidFill>
            <a:prstDash val="solid"/>
            <a:round/>
            <a:headEnd/>
            <a:tailEnd/>
          </a:ln>
        </p:spPr>
        <p:txBody>
          <a:bodyPr/>
          <a:lstStyle/>
          <a:p>
            <a:endParaRPr lang="en-US"/>
          </a:p>
        </p:txBody>
      </p:sp>
      <p:sp>
        <p:nvSpPr>
          <p:cNvPr id="219" name="Freeform 218"/>
          <p:cNvSpPr>
            <a:spLocks/>
          </p:cNvSpPr>
          <p:nvPr>
            <p:custDataLst>
              <p:tags r:id="rId144"/>
            </p:custDataLst>
          </p:nvPr>
        </p:nvSpPr>
        <p:spPr bwMode="auto">
          <a:xfrm>
            <a:off x="1629605" y="4171100"/>
            <a:ext cx="32085" cy="84137"/>
          </a:xfrm>
          <a:custGeom>
            <a:avLst/>
            <a:gdLst>
              <a:gd name="T0" fmla="*/ 72 w 72"/>
              <a:gd name="T1" fmla="*/ 0 h 154"/>
              <a:gd name="T2" fmla="*/ 69 w 72"/>
              <a:gd name="T3" fmla="*/ 4 h 154"/>
              <a:gd name="T4" fmla="*/ 67 w 72"/>
              <a:gd name="T5" fmla="*/ 9 h 154"/>
              <a:gd name="T6" fmla="*/ 66 w 72"/>
              <a:gd name="T7" fmla="*/ 13 h 154"/>
              <a:gd name="T8" fmla="*/ 66 w 72"/>
              <a:gd name="T9" fmla="*/ 18 h 154"/>
              <a:gd name="T10" fmla="*/ 66 w 72"/>
              <a:gd name="T11" fmla="*/ 27 h 154"/>
              <a:gd name="T12" fmla="*/ 66 w 72"/>
              <a:gd name="T13" fmla="*/ 37 h 154"/>
              <a:gd name="T14" fmla="*/ 69 w 72"/>
              <a:gd name="T15" fmla="*/ 43 h 154"/>
              <a:gd name="T16" fmla="*/ 71 w 72"/>
              <a:gd name="T17" fmla="*/ 50 h 154"/>
              <a:gd name="T18" fmla="*/ 71 w 72"/>
              <a:gd name="T19" fmla="*/ 57 h 154"/>
              <a:gd name="T20" fmla="*/ 71 w 72"/>
              <a:gd name="T21" fmla="*/ 65 h 154"/>
              <a:gd name="T22" fmla="*/ 69 w 72"/>
              <a:gd name="T23" fmla="*/ 73 h 154"/>
              <a:gd name="T24" fmla="*/ 67 w 72"/>
              <a:gd name="T25" fmla="*/ 82 h 154"/>
              <a:gd name="T26" fmla="*/ 65 w 72"/>
              <a:gd name="T27" fmla="*/ 91 h 154"/>
              <a:gd name="T28" fmla="*/ 61 w 72"/>
              <a:gd name="T29" fmla="*/ 100 h 154"/>
              <a:gd name="T30" fmla="*/ 53 w 72"/>
              <a:gd name="T31" fmla="*/ 116 h 154"/>
              <a:gd name="T32" fmla="*/ 44 w 72"/>
              <a:gd name="T33" fmla="*/ 131 h 154"/>
              <a:gd name="T34" fmla="*/ 34 w 72"/>
              <a:gd name="T35" fmla="*/ 144 h 154"/>
              <a:gd name="T36" fmla="*/ 26 w 72"/>
              <a:gd name="T37" fmla="*/ 154 h 154"/>
              <a:gd name="T38" fmla="*/ 26 w 72"/>
              <a:gd name="T39" fmla="*/ 141 h 154"/>
              <a:gd name="T40" fmla="*/ 15 w 72"/>
              <a:gd name="T41" fmla="*/ 144 h 154"/>
              <a:gd name="T42" fmla="*/ 0 w 72"/>
              <a:gd name="T43" fmla="*/ 148 h 154"/>
              <a:gd name="T44" fmla="*/ 3 w 72"/>
              <a:gd name="T45" fmla="*/ 129 h 154"/>
              <a:gd name="T46" fmla="*/ 8 w 72"/>
              <a:gd name="T47" fmla="*/ 105 h 154"/>
              <a:gd name="T48" fmla="*/ 9 w 72"/>
              <a:gd name="T49" fmla="*/ 92 h 154"/>
              <a:gd name="T50" fmla="*/ 12 w 72"/>
              <a:gd name="T51" fmla="*/ 77 h 154"/>
              <a:gd name="T52" fmla="*/ 15 w 72"/>
              <a:gd name="T53" fmla="*/ 63 h 154"/>
              <a:gd name="T54" fmla="*/ 20 w 72"/>
              <a:gd name="T55" fmla="*/ 49 h 154"/>
              <a:gd name="T56" fmla="*/ 20 w 72"/>
              <a:gd name="T57" fmla="*/ 0 h 154"/>
              <a:gd name="T58" fmla="*/ 25 w 72"/>
              <a:gd name="T59" fmla="*/ 0 h 154"/>
              <a:gd name="T60" fmla="*/ 38 w 72"/>
              <a:gd name="T61" fmla="*/ 0 h 154"/>
              <a:gd name="T62" fmla="*/ 56 w 72"/>
              <a:gd name="T63" fmla="*/ 0 h 154"/>
              <a:gd name="T64" fmla="*/ 72 w 72"/>
              <a:gd name="T65"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0" name="Freeform 219"/>
          <p:cNvSpPr>
            <a:spLocks/>
          </p:cNvSpPr>
          <p:nvPr>
            <p:custDataLst>
              <p:tags r:id="rId145"/>
            </p:custDataLst>
          </p:nvPr>
        </p:nvSpPr>
        <p:spPr bwMode="auto">
          <a:xfrm>
            <a:off x="1553216" y="4171099"/>
            <a:ext cx="90141" cy="146050"/>
          </a:xfrm>
          <a:custGeom>
            <a:avLst/>
            <a:gdLst>
              <a:gd name="T0" fmla="*/ 8 w 214"/>
              <a:gd name="T1" fmla="*/ 207 h 271"/>
              <a:gd name="T2" fmla="*/ 12 w 214"/>
              <a:gd name="T3" fmla="*/ 181 h 271"/>
              <a:gd name="T4" fmla="*/ 24 w 214"/>
              <a:gd name="T5" fmla="*/ 148 h 271"/>
              <a:gd name="T6" fmla="*/ 35 w 214"/>
              <a:gd name="T7" fmla="*/ 118 h 271"/>
              <a:gd name="T8" fmla="*/ 44 w 214"/>
              <a:gd name="T9" fmla="*/ 112 h 271"/>
              <a:gd name="T10" fmla="*/ 65 w 214"/>
              <a:gd name="T11" fmla="*/ 111 h 271"/>
              <a:gd name="T12" fmla="*/ 89 w 214"/>
              <a:gd name="T13" fmla="*/ 111 h 271"/>
              <a:gd name="T14" fmla="*/ 106 w 214"/>
              <a:gd name="T15" fmla="*/ 110 h 271"/>
              <a:gd name="T16" fmla="*/ 120 w 214"/>
              <a:gd name="T17" fmla="*/ 105 h 271"/>
              <a:gd name="T18" fmla="*/ 130 w 214"/>
              <a:gd name="T19" fmla="*/ 94 h 271"/>
              <a:gd name="T20" fmla="*/ 113 w 214"/>
              <a:gd name="T21" fmla="*/ 73 h 271"/>
              <a:gd name="T22" fmla="*/ 86 w 214"/>
              <a:gd name="T23" fmla="*/ 58 h 271"/>
              <a:gd name="T24" fmla="*/ 77 w 214"/>
              <a:gd name="T25" fmla="*/ 49 h 271"/>
              <a:gd name="T26" fmla="*/ 74 w 214"/>
              <a:gd name="T27" fmla="*/ 41 h 271"/>
              <a:gd name="T28" fmla="*/ 75 w 214"/>
              <a:gd name="T29" fmla="*/ 34 h 271"/>
              <a:gd name="T30" fmla="*/ 82 w 214"/>
              <a:gd name="T31" fmla="*/ 28 h 271"/>
              <a:gd name="T32" fmla="*/ 101 w 214"/>
              <a:gd name="T33" fmla="*/ 19 h 271"/>
              <a:gd name="T34" fmla="*/ 150 w 214"/>
              <a:gd name="T35" fmla="*/ 3 h 271"/>
              <a:gd name="T36" fmla="*/ 180 w 214"/>
              <a:gd name="T37" fmla="*/ 0 h 271"/>
              <a:gd name="T38" fmla="*/ 198 w 214"/>
              <a:gd name="T39" fmla="*/ 0 h 271"/>
              <a:gd name="T40" fmla="*/ 207 w 214"/>
              <a:gd name="T41" fmla="*/ 49 h 271"/>
              <a:gd name="T42" fmla="*/ 199 w 214"/>
              <a:gd name="T43" fmla="*/ 77 h 271"/>
              <a:gd name="T44" fmla="*/ 195 w 214"/>
              <a:gd name="T45" fmla="*/ 105 h 271"/>
              <a:gd name="T46" fmla="*/ 187 w 214"/>
              <a:gd name="T47" fmla="*/ 148 h 271"/>
              <a:gd name="T48" fmla="*/ 213 w 214"/>
              <a:gd name="T49" fmla="*/ 154 h 271"/>
              <a:gd name="T50" fmla="*/ 214 w 214"/>
              <a:gd name="T51" fmla="*/ 166 h 271"/>
              <a:gd name="T52" fmla="*/ 210 w 214"/>
              <a:gd name="T53" fmla="*/ 174 h 271"/>
              <a:gd name="T54" fmla="*/ 207 w 214"/>
              <a:gd name="T55" fmla="*/ 177 h 271"/>
              <a:gd name="T56" fmla="*/ 200 w 214"/>
              <a:gd name="T57" fmla="*/ 178 h 271"/>
              <a:gd name="T58" fmla="*/ 192 w 214"/>
              <a:gd name="T59" fmla="*/ 196 h 271"/>
              <a:gd name="T60" fmla="*/ 181 w 214"/>
              <a:gd name="T61" fmla="*/ 214 h 271"/>
              <a:gd name="T62" fmla="*/ 155 w 214"/>
              <a:gd name="T63" fmla="*/ 243 h 271"/>
              <a:gd name="T64" fmla="*/ 120 w 214"/>
              <a:gd name="T65" fmla="*/ 271 h 271"/>
              <a:gd name="T66" fmla="*/ 87 w 214"/>
              <a:gd name="T67" fmla="*/ 261 h 271"/>
              <a:gd name="T68" fmla="*/ 55 w 214"/>
              <a:gd name="T69" fmla="*/ 248 h 271"/>
              <a:gd name="T70" fmla="*/ 0 w 214"/>
              <a:gd name="T71" fmla="*/ 22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1" name="Freeform 220"/>
          <p:cNvSpPr>
            <a:spLocks/>
          </p:cNvSpPr>
          <p:nvPr>
            <p:custDataLst>
              <p:tags r:id="rId146"/>
            </p:custDataLst>
          </p:nvPr>
        </p:nvSpPr>
        <p:spPr bwMode="auto">
          <a:xfrm>
            <a:off x="1599049" y="4282224"/>
            <a:ext cx="68752" cy="57150"/>
          </a:xfrm>
          <a:custGeom>
            <a:avLst/>
            <a:gdLst>
              <a:gd name="T0" fmla="*/ 60 w 153"/>
              <a:gd name="T1" fmla="*/ 0 h 80"/>
              <a:gd name="T2" fmla="*/ 83 w 153"/>
              <a:gd name="T3" fmla="*/ 14 h 80"/>
              <a:gd name="T4" fmla="*/ 104 w 153"/>
              <a:gd name="T5" fmla="*/ 24 h 80"/>
              <a:gd name="T6" fmla="*/ 115 w 153"/>
              <a:gd name="T7" fmla="*/ 28 h 80"/>
              <a:gd name="T8" fmla="*/ 126 w 153"/>
              <a:gd name="T9" fmla="*/ 31 h 80"/>
              <a:gd name="T10" fmla="*/ 133 w 153"/>
              <a:gd name="T11" fmla="*/ 32 h 80"/>
              <a:gd name="T12" fmla="*/ 139 w 153"/>
              <a:gd name="T13" fmla="*/ 32 h 80"/>
              <a:gd name="T14" fmla="*/ 146 w 153"/>
              <a:gd name="T15" fmla="*/ 31 h 80"/>
              <a:gd name="T16" fmla="*/ 153 w 153"/>
              <a:gd name="T17" fmla="*/ 30 h 80"/>
              <a:gd name="T18" fmla="*/ 153 w 153"/>
              <a:gd name="T19" fmla="*/ 56 h 80"/>
              <a:gd name="T20" fmla="*/ 149 w 153"/>
              <a:gd name="T21" fmla="*/ 60 h 80"/>
              <a:gd name="T22" fmla="*/ 145 w 153"/>
              <a:gd name="T23" fmla="*/ 65 h 80"/>
              <a:gd name="T24" fmla="*/ 138 w 153"/>
              <a:gd name="T25" fmla="*/ 69 h 80"/>
              <a:gd name="T26" fmla="*/ 132 w 153"/>
              <a:gd name="T27" fmla="*/ 72 h 80"/>
              <a:gd name="T28" fmla="*/ 125 w 153"/>
              <a:gd name="T29" fmla="*/ 75 h 80"/>
              <a:gd name="T30" fmla="*/ 119 w 153"/>
              <a:gd name="T31" fmla="*/ 78 h 80"/>
              <a:gd name="T32" fmla="*/ 112 w 153"/>
              <a:gd name="T33" fmla="*/ 79 h 80"/>
              <a:gd name="T34" fmla="*/ 106 w 153"/>
              <a:gd name="T35" fmla="*/ 80 h 80"/>
              <a:gd name="T36" fmla="*/ 90 w 153"/>
              <a:gd name="T37" fmla="*/ 74 h 80"/>
              <a:gd name="T38" fmla="*/ 76 w 153"/>
              <a:gd name="T39" fmla="*/ 71 h 80"/>
              <a:gd name="T40" fmla="*/ 63 w 153"/>
              <a:gd name="T41" fmla="*/ 69 h 80"/>
              <a:gd name="T42" fmla="*/ 50 w 153"/>
              <a:gd name="T43" fmla="*/ 69 h 80"/>
              <a:gd name="T44" fmla="*/ 39 w 153"/>
              <a:gd name="T45" fmla="*/ 68 h 80"/>
              <a:gd name="T46" fmla="*/ 27 w 153"/>
              <a:gd name="T47" fmla="*/ 67 h 80"/>
              <a:gd name="T48" fmla="*/ 14 w 153"/>
              <a:gd name="T49" fmla="*/ 65 h 80"/>
              <a:gd name="T50" fmla="*/ 0 w 153"/>
              <a:gd name="T51" fmla="*/ 62 h 80"/>
              <a:gd name="T52" fmla="*/ 7 w 153"/>
              <a:gd name="T53" fmla="*/ 58 h 80"/>
              <a:gd name="T54" fmla="*/ 23 w 153"/>
              <a:gd name="T55" fmla="*/ 45 h 80"/>
              <a:gd name="T56" fmla="*/ 34 w 153"/>
              <a:gd name="T57" fmla="*/ 37 h 80"/>
              <a:gd name="T58" fmla="*/ 45 w 153"/>
              <a:gd name="T59" fmla="*/ 28 h 80"/>
              <a:gd name="T60" fmla="*/ 56 w 153"/>
              <a:gd name="T61" fmla="*/ 17 h 80"/>
              <a:gd name="T62" fmla="*/ 67 w 153"/>
              <a:gd name="T63" fmla="*/ 6 h 80"/>
              <a:gd name="T64" fmla="*/ 60 w 153"/>
              <a:gd name="T6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2" name="Freeform 221"/>
          <p:cNvSpPr>
            <a:spLocks/>
          </p:cNvSpPr>
          <p:nvPr>
            <p:custDataLst>
              <p:tags r:id="rId147"/>
            </p:custDataLst>
          </p:nvPr>
        </p:nvSpPr>
        <p:spPr bwMode="auto">
          <a:xfrm>
            <a:off x="1629606" y="4244124"/>
            <a:ext cx="137503" cy="87312"/>
          </a:xfrm>
          <a:custGeom>
            <a:avLst/>
            <a:gdLst>
              <a:gd name="T0" fmla="*/ 0 w 332"/>
              <a:gd name="T1" fmla="*/ 77 h 169"/>
              <a:gd name="T2" fmla="*/ 44 w 332"/>
              <a:gd name="T3" fmla="*/ 101 h 169"/>
              <a:gd name="T4" fmla="*/ 66 w 332"/>
              <a:gd name="T5" fmla="*/ 108 h 169"/>
              <a:gd name="T6" fmla="*/ 79 w 332"/>
              <a:gd name="T7" fmla="*/ 109 h 169"/>
              <a:gd name="T8" fmla="*/ 93 w 332"/>
              <a:gd name="T9" fmla="*/ 107 h 169"/>
              <a:gd name="T10" fmla="*/ 90 w 332"/>
              <a:gd name="T11" fmla="*/ 144 h 169"/>
              <a:gd name="T12" fmla="*/ 95 w 332"/>
              <a:gd name="T13" fmla="*/ 154 h 169"/>
              <a:gd name="T14" fmla="*/ 99 w 332"/>
              <a:gd name="T15" fmla="*/ 163 h 169"/>
              <a:gd name="T16" fmla="*/ 107 w 332"/>
              <a:gd name="T17" fmla="*/ 168 h 169"/>
              <a:gd name="T18" fmla="*/ 117 w 332"/>
              <a:gd name="T19" fmla="*/ 169 h 169"/>
              <a:gd name="T20" fmla="*/ 123 w 332"/>
              <a:gd name="T21" fmla="*/ 166 h 169"/>
              <a:gd name="T22" fmla="*/ 132 w 332"/>
              <a:gd name="T23" fmla="*/ 157 h 169"/>
              <a:gd name="T24" fmla="*/ 146 w 332"/>
              <a:gd name="T25" fmla="*/ 136 h 169"/>
              <a:gd name="T26" fmla="*/ 174 w 332"/>
              <a:gd name="T27" fmla="*/ 115 h 169"/>
              <a:gd name="T28" fmla="*/ 214 w 332"/>
              <a:gd name="T29" fmla="*/ 96 h 169"/>
              <a:gd name="T30" fmla="*/ 256 w 332"/>
              <a:gd name="T31" fmla="*/ 80 h 169"/>
              <a:gd name="T32" fmla="*/ 304 w 332"/>
              <a:gd name="T33" fmla="*/ 65 h 169"/>
              <a:gd name="T34" fmla="*/ 332 w 332"/>
              <a:gd name="T35" fmla="*/ 46 h 169"/>
              <a:gd name="T36" fmla="*/ 332 w 332"/>
              <a:gd name="T37" fmla="*/ 22 h 169"/>
              <a:gd name="T38" fmla="*/ 320 w 332"/>
              <a:gd name="T39" fmla="*/ 2 h 169"/>
              <a:gd name="T40" fmla="*/ 283 w 332"/>
              <a:gd name="T41" fmla="*/ 1 h 169"/>
              <a:gd name="T42" fmla="*/ 234 w 332"/>
              <a:gd name="T43" fmla="*/ 0 h 169"/>
              <a:gd name="T44" fmla="*/ 180 w 332"/>
              <a:gd name="T45" fmla="*/ 1 h 169"/>
              <a:gd name="T46" fmla="*/ 131 w 332"/>
              <a:gd name="T47" fmla="*/ 4 h 169"/>
              <a:gd name="T48" fmla="*/ 90 w 332"/>
              <a:gd name="T49" fmla="*/ 10 h 169"/>
              <a:gd name="T50" fmla="*/ 59 w 332"/>
              <a:gd name="T51" fmla="*/ 19 h 169"/>
              <a:gd name="T52" fmla="*/ 42 w 332"/>
              <a:gd name="T53" fmla="*/ 22 h 169"/>
              <a:gd name="T54" fmla="*/ 35 w 332"/>
              <a:gd name="T55" fmla="*/ 23 h 169"/>
              <a:gd name="T56" fmla="*/ 34 w 332"/>
              <a:gd name="T57" fmla="*/ 26 h 169"/>
              <a:gd name="T58" fmla="*/ 33 w 332"/>
              <a:gd name="T59" fmla="*/ 38 h 169"/>
              <a:gd name="T60" fmla="*/ 29 w 332"/>
              <a:gd name="T61" fmla="*/ 44 h 169"/>
              <a:gd name="T62" fmla="*/ 23 w 332"/>
              <a:gd name="T63" fmla="*/ 46 h 169"/>
              <a:gd name="T64" fmla="*/ 19 w 332"/>
              <a:gd name="T65" fmla="*/ 55 h 169"/>
              <a:gd name="T66" fmla="*/ 11 w 332"/>
              <a:gd name="T67" fmla="*/ 72 h 169"/>
              <a:gd name="T68" fmla="*/ 7 w 332"/>
              <a:gd name="T69" fmla="*/ 8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3" name="Freeform 222"/>
          <p:cNvSpPr>
            <a:spLocks/>
          </p:cNvSpPr>
          <p:nvPr>
            <p:custDataLst>
              <p:tags r:id="rId148"/>
            </p:custDataLst>
          </p:nvPr>
        </p:nvSpPr>
        <p:spPr bwMode="auto">
          <a:xfrm>
            <a:off x="1646412" y="4274286"/>
            <a:ext cx="120697" cy="122238"/>
          </a:xfrm>
          <a:custGeom>
            <a:avLst/>
            <a:gdLst>
              <a:gd name="T0" fmla="*/ 44 w 286"/>
              <a:gd name="T1" fmla="*/ 86 h 235"/>
              <a:gd name="T2" fmla="*/ 49 w 286"/>
              <a:gd name="T3" fmla="*/ 96 h 235"/>
              <a:gd name="T4" fmla="*/ 53 w 286"/>
              <a:gd name="T5" fmla="*/ 105 h 235"/>
              <a:gd name="T6" fmla="*/ 61 w 286"/>
              <a:gd name="T7" fmla="*/ 110 h 235"/>
              <a:gd name="T8" fmla="*/ 71 w 286"/>
              <a:gd name="T9" fmla="*/ 111 h 235"/>
              <a:gd name="T10" fmla="*/ 77 w 286"/>
              <a:gd name="T11" fmla="*/ 108 h 235"/>
              <a:gd name="T12" fmla="*/ 86 w 286"/>
              <a:gd name="T13" fmla="*/ 99 h 235"/>
              <a:gd name="T14" fmla="*/ 100 w 286"/>
              <a:gd name="T15" fmla="*/ 78 h 235"/>
              <a:gd name="T16" fmla="*/ 128 w 286"/>
              <a:gd name="T17" fmla="*/ 57 h 235"/>
              <a:gd name="T18" fmla="*/ 168 w 286"/>
              <a:gd name="T19" fmla="*/ 38 h 235"/>
              <a:gd name="T20" fmla="*/ 210 w 286"/>
              <a:gd name="T21" fmla="*/ 22 h 235"/>
              <a:gd name="T22" fmla="*/ 258 w 286"/>
              <a:gd name="T23" fmla="*/ 7 h 235"/>
              <a:gd name="T24" fmla="*/ 286 w 286"/>
              <a:gd name="T25" fmla="*/ 11 h 235"/>
              <a:gd name="T26" fmla="*/ 282 w 286"/>
              <a:gd name="T27" fmla="*/ 32 h 235"/>
              <a:gd name="T28" fmla="*/ 272 w 286"/>
              <a:gd name="T29" fmla="*/ 70 h 235"/>
              <a:gd name="T30" fmla="*/ 254 w 286"/>
              <a:gd name="T31" fmla="*/ 128 h 235"/>
              <a:gd name="T32" fmla="*/ 244 w 286"/>
              <a:gd name="T33" fmla="*/ 174 h 235"/>
              <a:gd name="T34" fmla="*/ 240 w 286"/>
              <a:gd name="T35" fmla="*/ 206 h 235"/>
              <a:gd name="T36" fmla="*/ 146 w 286"/>
              <a:gd name="T37" fmla="*/ 216 h 235"/>
              <a:gd name="T38" fmla="*/ 138 w 286"/>
              <a:gd name="T39" fmla="*/ 218 h 235"/>
              <a:gd name="T40" fmla="*/ 132 w 286"/>
              <a:gd name="T41" fmla="*/ 223 h 235"/>
              <a:gd name="T42" fmla="*/ 127 w 286"/>
              <a:gd name="T43" fmla="*/ 235 h 235"/>
              <a:gd name="T44" fmla="*/ 109 w 286"/>
              <a:gd name="T45" fmla="*/ 217 h 235"/>
              <a:gd name="T46" fmla="*/ 94 w 286"/>
              <a:gd name="T47" fmla="*/ 199 h 235"/>
              <a:gd name="T48" fmla="*/ 69 w 286"/>
              <a:gd name="T49" fmla="*/ 160 h 235"/>
              <a:gd name="T50" fmla="*/ 55 w 286"/>
              <a:gd name="T51" fmla="*/ 142 h 235"/>
              <a:gd name="T52" fmla="*/ 41 w 286"/>
              <a:gd name="T53" fmla="*/ 125 h 235"/>
              <a:gd name="T54" fmla="*/ 22 w 286"/>
              <a:gd name="T55" fmla="*/ 110 h 235"/>
              <a:gd name="T56" fmla="*/ 0 w 286"/>
              <a:gd name="T57" fmla="*/ 99 h 235"/>
              <a:gd name="T58" fmla="*/ 13 w 286"/>
              <a:gd name="T59" fmla="*/ 97 h 235"/>
              <a:gd name="T60" fmla="*/ 26 w 286"/>
              <a:gd name="T61" fmla="*/ 91 h 235"/>
              <a:gd name="T62" fmla="*/ 39 w 286"/>
              <a:gd name="T63" fmla="*/ 84 h 235"/>
              <a:gd name="T64" fmla="*/ 47 w 286"/>
              <a:gd name="T65" fmla="*/ 7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4" name="Freeform 223"/>
          <p:cNvSpPr>
            <a:spLocks/>
          </p:cNvSpPr>
          <p:nvPr>
            <p:custDataLst>
              <p:tags r:id="rId149"/>
            </p:custDataLst>
          </p:nvPr>
        </p:nvSpPr>
        <p:spPr bwMode="auto">
          <a:xfrm>
            <a:off x="1695303" y="4386999"/>
            <a:ext cx="80974" cy="100012"/>
          </a:xfrm>
          <a:custGeom>
            <a:avLst/>
            <a:gdLst>
              <a:gd name="T0" fmla="*/ 188 w 205"/>
              <a:gd name="T1" fmla="*/ 185 h 191"/>
              <a:gd name="T2" fmla="*/ 175 w 205"/>
              <a:gd name="T3" fmla="*/ 185 h 191"/>
              <a:gd name="T4" fmla="*/ 158 w 205"/>
              <a:gd name="T5" fmla="*/ 185 h 191"/>
              <a:gd name="T6" fmla="*/ 144 w 205"/>
              <a:gd name="T7" fmla="*/ 180 h 191"/>
              <a:gd name="T8" fmla="*/ 136 w 205"/>
              <a:gd name="T9" fmla="*/ 173 h 191"/>
              <a:gd name="T10" fmla="*/ 129 w 205"/>
              <a:gd name="T11" fmla="*/ 163 h 191"/>
              <a:gd name="T12" fmla="*/ 120 w 205"/>
              <a:gd name="T13" fmla="*/ 147 h 191"/>
              <a:gd name="T14" fmla="*/ 110 w 205"/>
              <a:gd name="T15" fmla="*/ 131 h 191"/>
              <a:gd name="T16" fmla="*/ 99 w 205"/>
              <a:gd name="T17" fmla="*/ 121 h 191"/>
              <a:gd name="T18" fmla="*/ 93 w 205"/>
              <a:gd name="T19" fmla="*/ 126 h 191"/>
              <a:gd name="T20" fmla="*/ 90 w 205"/>
              <a:gd name="T21" fmla="*/ 135 h 191"/>
              <a:gd name="T22" fmla="*/ 84 w 205"/>
              <a:gd name="T23" fmla="*/ 130 h 191"/>
              <a:gd name="T24" fmla="*/ 72 w 205"/>
              <a:gd name="T25" fmla="*/ 113 h 191"/>
              <a:gd name="T26" fmla="*/ 56 w 205"/>
              <a:gd name="T27" fmla="*/ 87 h 191"/>
              <a:gd name="T28" fmla="*/ 41 w 205"/>
              <a:gd name="T29" fmla="*/ 67 h 191"/>
              <a:gd name="T30" fmla="*/ 31 w 205"/>
              <a:gd name="T31" fmla="*/ 58 h 191"/>
              <a:gd name="T32" fmla="*/ 26 w 205"/>
              <a:gd name="T33" fmla="*/ 60 h 191"/>
              <a:gd name="T34" fmla="*/ 29 w 205"/>
              <a:gd name="T35" fmla="*/ 69 h 191"/>
              <a:gd name="T36" fmla="*/ 34 w 205"/>
              <a:gd name="T37" fmla="*/ 78 h 191"/>
              <a:gd name="T38" fmla="*/ 41 w 205"/>
              <a:gd name="T39" fmla="*/ 84 h 191"/>
              <a:gd name="T40" fmla="*/ 46 w 205"/>
              <a:gd name="T41" fmla="*/ 105 h 191"/>
              <a:gd name="T42" fmla="*/ 13 w 205"/>
              <a:gd name="T43" fmla="*/ 98 h 191"/>
              <a:gd name="T44" fmla="*/ 4 w 205"/>
              <a:gd name="T45" fmla="*/ 84 h 191"/>
              <a:gd name="T46" fmla="*/ 0 w 205"/>
              <a:gd name="T47" fmla="*/ 60 h 191"/>
              <a:gd name="T48" fmla="*/ 0 w 205"/>
              <a:gd name="T49" fmla="*/ 38 h 191"/>
              <a:gd name="T50" fmla="*/ 3 w 205"/>
              <a:gd name="T51" fmla="*/ 28 h 191"/>
              <a:gd name="T52" fmla="*/ 8 w 205"/>
              <a:gd name="T53" fmla="*/ 22 h 191"/>
              <a:gd name="T54" fmla="*/ 14 w 205"/>
              <a:gd name="T55" fmla="*/ 13 h 191"/>
              <a:gd name="T56" fmla="*/ 20 w 205"/>
              <a:gd name="T57" fmla="*/ 4 h 191"/>
              <a:gd name="T58" fmla="*/ 28 w 205"/>
              <a:gd name="T59" fmla="*/ 0 h 191"/>
              <a:gd name="T60" fmla="*/ 126 w 205"/>
              <a:gd name="T61" fmla="*/ 6 h 191"/>
              <a:gd name="T62" fmla="*/ 127 w 205"/>
              <a:gd name="T63" fmla="*/ 21 h 191"/>
              <a:gd name="T64" fmla="*/ 130 w 205"/>
              <a:gd name="T65" fmla="*/ 37 h 191"/>
              <a:gd name="T66" fmla="*/ 143 w 205"/>
              <a:gd name="T67" fmla="*/ 70 h 191"/>
              <a:gd name="T68" fmla="*/ 165 w 205"/>
              <a:gd name="T69" fmla="*/ 102 h 191"/>
              <a:gd name="T70" fmla="*/ 177 w 205"/>
              <a:gd name="T71" fmla="*/ 117 h 191"/>
              <a:gd name="T72" fmla="*/ 192 w 205"/>
              <a:gd name="T73" fmla="*/ 130 h 191"/>
              <a:gd name="T74" fmla="*/ 189 w 205"/>
              <a:gd name="T75" fmla="*/ 143 h 191"/>
              <a:gd name="T76" fmla="*/ 189 w 205"/>
              <a:gd name="T77" fmla="*/ 156 h 191"/>
              <a:gd name="T78" fmla="*/ 192 w 205"/>
              <a:gd name="T79" fmla="*/ 191 h 191"/>
              <a:gd name="T80" fmla="*/ 205 w 205"/>
              <a:gd name="T81" fmla="*/ 185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5" name="Freeform 224"/>
          <p:cNvSpPr>
            <a:spLocks/>
          </p:cNvSpPr>
          <p:nvPr>
            <p:custDataLst>
              <p:tags r:id="rId150"/>
            </p:custDataLst>
          </p:nvPr>
        </p:nvSpPr>
        <p:spPr bwMode="auto">
          <a:xfrm>
            <a:off x="1773221" y="4440975"/>
            <a:ext cx="137503" cy="79375"/>
          </a:xfrm>
          <a:custGeom>
            <a:avLst/>
            <a:gdLst>
              <a:gd name="T0" fmla="*/ 3 w 329"/>
              <a:gd name="T1" fmla="*/ 58 h 154"/>
              <a:gd name="T2" fmla="*/ 0 w 329"/>
              <a:gd name="T3" fmla="*/ 42 h 154"/>
              <a:gd name="T4" fmla="*/ 2 w 329"/>
              <a:gd name="T5" fmla="*/ 31 h 154"/>
              <a:gd name="T6" fmla="*/ 17 w 329"/>
              <a:gd name="T7" fmla="*/ 33 h 154"/>
              <a:gd name="T8" fmla="*/ 36 w 329"/>
              <a:gd name="T9" fmla="*/ 41 h 154"/>
              <a:gd name="T10" fmla="*/ 49 w 329"/>
              <a:gd name="T11" fmla="*/ 43 h 154"/>
              <a:gd name="T12" fmla="*/ 67 w 329"/>
              <a:gd name="T13" fmla="*/ 43 h 154"/>
              <a:gd name="T14" fmla="*/ 86 w 329"/>
              <a:gd name="T15" fmla="*/ 39 h 154"/>
              <a:gd name="T16" fmla="*/ 110 w 329"/>
              <a:gd name="T17" fmla="*/ 30 h 154"/>
              <a:gd name="T18" fmla="*/ 140 w 329"/>
              <a:gd name="T19" fmla="*/ 13 h 154"/>
              <a:gd name="T20" fmla="*/ 162 w 329"/>
              <a:gd name="T21" fmla="*/ 4 h 154"/>
              <a:gd name="T22" fmla="*/ 179 w 329"/>
              <a:gd name="T23" fmla="*/ 0 h 154"/>
              <a:gd name="T24" fmla="*/ 203 w 329"/>
              <a:gd name="T25" fmla="*/ 0 h 154"/>
              <a:gd name="T26" fmla="*/ 224 w 329"/>
              <a:gd name="T27" fmla="*/ 6 h 154"/>
              <a:gd name="T28" fmla="*/ 243 w 329"/>
              <a:gd name="T29" fmla="*/ 15 h 154"/>
              <a:gd name="T30" fmla="*/ 259 w 329"/>
              <a:gd name="T31" fmla="*/ 28 h 154"/>
              <a:gd name="T32" fmla="*/ 280 w 329"/>
              <a:gd name="T33" fmla="*/ 46 h 154"/>
              <a:gd name="T34" fmla="*/ 302 w 329"/>
              <a:gd name="T35" fmla="*/ 61 h 154"/>
              <a:gd name="T36" fmla="*/ 319 w 329"/>
              <a:gd name="T37" fmla="*/ 67 h 154"/>
              <a:gd name="T38" fmla="*/ 313 w 329"/>
              <a:gd name="T39" fmla="*/ 82 h 154"/>
              <a:gd name="T40" fmla="*/ 293 w 329"/>
              <a:gd name="T41" fmla="*/ 106 h 154"/>
              <a:gd name="T42" fmla="*/ 277 w 329"/>
              <a:gd name="T43" fmla="*/ 138 h 154"/>
              <a:gd name="T44" fmla="*/ 265 w 329"/>
              <a:gd name="T45" fmla="*/ 153 h 154"/>
              <a:gd name="T46" fmla="*/ 253 w 329"/>
              <a:gd name="T47" fmla="*/ 146 h 154"/>
              <a:gd name="T48" fmla="*/ 240 w 329"/>
              <a:gd name="T49" fmla="*/ 136 h 154"/>
              <a:gd name="T50" fmla="*/ 230 w 329"/>
              <a:gd name="T51" fmla="*/ 126 h 154"/>
              <a:gd name="T52" fmla="*/ 230 w 329"/>
              <a:gd name="T53" fmla="*/ 114 h 154"/>
              <a:gd name="T54" fmla="*/ 235 w 329"/>
              <a:gd name="T55" fmla="*/ 100 h 154"/>
              <a:gd name="T56" fmla="*/ 249 w 329"/>
              <a:gd name="T57" fmla="*/ 86 h 154"/>
              <a:gd name="T58" fmla="*/ 233 w 329"/>
              <a:gd name="T59" fmla="*/ 68 h 154"/>
              <a:gd name="T60" fmla="*/ 207 w 329"/>
              <a:gd name="T61" fmla="*/ 55 h 154"/>
              <a:gd name="T62" fmla="*/ 195 w 329"/>
              <a:gd name="T63" fmla="*/ 41 h 154"/>
              <a:gd name="T64" fmla="*/ 179 w 329"/>
              <a:gd name="T65" fmla="*/ 34 h 154"/>
              <a:gd name="T66" fmla="*/ 163 w 329"/>
              <a:gd name="T67" fmla="*/ 41 h 154"/>
              <a:gd name="T68" fmla="*/ 150 w 329"/>
              <a:gd name="T69" fmla="*/ 50 h 154"/>
              <a:gd name="T70" fmla="*/ 140 w 329"/>
              <a:gd name="T71" fmla="*/ 61 h 154"/>
              <a:gd name="T72" fmla="*/ 132 w 329"/>
              <a:gd name="T73" fmla="*/ 74 h 154"/>
              <a:gd name="T74" fmla="*/ 128 w 329"/>
              <a:gd name="T75" fmla="*/ 88 h 154"/>
              <a:gd name="T76" fmla="*/ 123 w 329"/>
              <a:gd name="T77" fmla="*/ 109 h 154"/>
              <a:gd name="T78" fmla="*/ 122 w 329"/>
              <a:gd name="T79" fmla="*/ 125 h 154"/>
              <a:gd name="T80" fmla="*/ 118 w 329"/>
              <a:gd name="T81" fmla="*/ 129 h 154"/>
              <a:gd name="T82" fmla="*/ 108 w 329"/>
              <a:gd name="T83" fmla="*/ 135 h 154"/>
              <a:gd name="T84" fmla="*/ 96 w 329"/>
              <a:gd name="T85" fmla="*/ 135 h 154"/>
              <a:gd name="T86" fmla="*/ 83 w 329"/>
              <a:gd name="T87" fmla="*/ 129 h 154"/>
              <a:gd name="T88" fmla="*/ 66 w 329"/>
              <a:gd name="T89" fmla="*/ 116 h 154"/>
              <a:gd name="T90" fmla="*/ 48 w 329"/>
              <a:gd name="T91" fmla="*/ 94 h 154"/>
              <a:gd name="T92" fmla="*/ 33 w 329"/>
              <a:gd name="T93" fmla="*/ 80 h 154"/>
              <a:gd name="T94" fmla="*/ 22 w 329"/>
              <a:gd name="T95" fmla="*/ 74 h 154"/>
              <a:gd name="T96" fmla="*/ 3 w 329"/>
              <a:gd name="T97" fmla="*/ 7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226" name="Freeform 225"/>
          <p:cNvSpPr>
            <a:spLocks/>
          </p:cNvSpPr>
          <p:nvPr>
            <p:custDataLst>
              <p:tags r:id="rId151"/>
            </p:custDataLst>
          </p:nvPr>
        </p:nvSpPr>
        <p:spPr bwMode="auto">
          <a:xfrm>
            <a:off x="2428651" y="5695100"/>
            <a:ext cx="128336" cy="155575"/>
          </a:xfrm>
          <a:custGeom>
            <a:avLst/>
            <a:gdLst>
              <a:gd name="T0" fmla="*/ 297 w 306"/>
              <a:gd name="T1" fmla="*/ 181 h 293"/>
              <a:gd name="T2" fmla="*/ 296 w 306"/>
              <a:gd name="T3" fmla="*/ 185 h 293"/>
              <a:gd name="T4" fmla="*/ 291 w 306"/>
              <a:gd name="T5" fmla="*/ 194 h 293"/>
              <a:gd name="T6" fmla="*/ 282 w 306"/>
              <a:gd name="T7" fmla="*/ 199 h 293"/>
              <a:gd name="T8" fmla="*/ 272 w 306"/>
              <a:gd name="T9" fmla="*/ 201 h 293"/>
              <a:gd name="T10" fmla="*/ 263 w 306"/>
              <a:gd name="T11" fmla="*/ 207 h 293"/>
              <a:gd name="T12" fmla="*/ 253 w 306"/>
              <a:gd name="T13" fmla="*/ 229 h 293"/>
              <a:gd name="T14" fmla="*/ 242 w 306"/>
              <a:gd name="T15" fmla="*/ 254 h 293"/>
              <a:gd name="T16" fmla="*/ 231 w 306"/>
              <a:gd name="T17" fmla="*/ 267 h 293"/>
              <a:gd name="T18" fmla="*/ 221 w 306"/>
              <a:gd name="T19" fmla="*/ 273 h 293"/>
              <a:gd name="T20" fmla="*/ 200 w 306"/>
              <a:gd name="T21" fmla="*/ 281 h 293"/>
              <a:gd name="T22" fmla="*/ 164 w 306"/>
              <a:gd name="T23" fmla="*/ 290 h 293"/>
              <a:gd name="T24" fmla="*/ 139 w 306"/>
              <a:gd name="T25" fmla="*/ 293 h 293"/>
              <a:gd name="T26" fmla="*/ 123 w 306"/>
              <a:gd name="T27" fmla="*/ 293 h 293"/>
              <a:gd name="T28" fmla="*/ 106 w 306"/>
              <a:gd name="T29" fmla="*/ 290 h 293"/>
              <a:gd name="T30" fmla="*/ 92 w 306"/>
              <a:gd name="T31" fmla="*/ 286 h 293"/>
              <a:gd name="T32" fmla="*/ 80 w 306"/>
              <a:gd name="T33" fmla="*/ 278 h 293"/>
              <a:gd name="T34" fmla="*/ 71 w 306"/>
              <a:gd name="T35" fmla="*/ 268 h 293"/>
              <a:gd name="T36" fmla="*/ 1 w 306"/>
              <a:gd name="T37" fmla="*/ 236 h 293"/>
              <a:gd name="T38" fmla="*/ 0 w 306"/>
              <a:gd name="T39" fmla="*/ 88 h 293"/>
              <a:gd name="T40" fmla="*/ 1 w 306"/>
              <a:gd name="T41" fmla="*/ 49 h 293"/>
              <a:gd name="T42" fmla="*/ 4 w 306"/>
              <a:gd name="T43" fmla="*/ 35 h 293"/>
              <a:gd name="T44" fmla="*/ 11 w 306"/>
              <a:gd name="T45" fmla="*/ 21 h 293"/>
              <a:gd name="T46" fmla="*/ 20 w 306"/>
              <a:gd name="T47" fmla="*/ 8 h 293"/>
              <a:gd name="T48" fmla="*/ 41 w 306"/>
              <a:gd name="T49" fmla="*/ 2 h 293"/>
              <a:gd name="T50" fmla="*/ 53 w 306"/>
              <a:gd name="T51" fmla="*/ 0 h 293"/>
              <a:gd name="T52" fmla="*/ 72 w 306"/>
              <a:gd name="T53" fmla="*/ 6 h 293"/>
              <a:gd name="T54" fmla="*/ 80 w 306"/>
              <a:gd name="T55" fmla="*/ 7 h 293"/>
              <a:gd name="T56" fmla="*/ 84 w 306"/>
              <a:gd name="T57" fmla="*/ 4 h 293"/>
              <a:gd name="T58" fmla="*/ 87 w 306"/>
              <a:gd name="T59" fmla="*/ 5 h 293"/>
              <a:gd name="T60" fmla="*/ 90 w 306"/>
              <a:gd name="T61" fmla="*/ 11 h 293"/>
              <a:gd name="T62" fmla="*/ 99 w 306"/>
              <a:gd name="T63" fmla="*/ 19 h 293"/>
              <a:gd name="T64" fmla="*/ 121 w 306"/>
              <a:gd name="T65" fmla="*/ 31 h 293"/>
              <a:gd name="T66" fmla="*/ 148 w 306"/>
              <a:gd name="T67" fmla="*/ 41 h 293"/>
              <a:gd name="T68" fmla="*/ 182 w 306"/>
              <a:gd name="T69" fmla="*/ 59 h 293"/>
              <a:gd name="T70" fmla="*/ 210 w 306"/>
              <a:gd name="T71" fmla="*/ 79 h 293"/>
              <a:gd name="T72" fmla="*/ 241 w 306"/>
              <a:gd name="T73" fmla="*/ 102 h 293"/>
              <a:gd name="T74" fmla="*/ 261 w 306"/>
              <a:gd name="T75" fmla="*/ 117 h 293"/>
              <a:gd name="T76" fmla="*/ 266 w 306"/>
              <a:gd name="T77" fmla="*/ 124 h 293"/>
              <a:gd name="T78" fmla="*/ 280 w 306"/>
              <a:gd name="T79" fmla="*/ 135 h 293"/>
              <a:gd name="T80" fmla="*/ 299 w 306"/>
              <a:gd name="T81" fmla="*/ 151 h 293"/>
              <a:gd name="T82" fmla="*/ 306 w 306"/>
              <a:gd name="T83" fmla="*/ 161 h 293"/>
              <a:gd name="T84" fmla="*/ 304 w 306"/>
              <a:gd name="T85" fmla="*/ 16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7" name="Freeform 226"/>
          <p:cNvSpPr>
            <a:spLocks/>
          </p:cNvSpPr>
          <p:nvPr>
            <p:custDataLst>
              <p:tags r:id="rId152"/>
            </p:custDataLst>
          </p:nvPr>
        </p:nvSpPr>
        <p:spPr bwMode="auto">
          <a:xfrm>
            <a:off x="3916741" y="2312137"/>
            <a:ext cx="227643" cy="92075"/>
          </a:xfrm>
          <a:custGeom>
            <a:avLst/>
            <a:gdLst>
              <a:gd name="T0" fmla="*/ 74 w 546"/>
              <a:gd name="T1" fmla="*/ 19 h 173"/>
              <a:gd name="T2" fmla="*/ 94 w 546"/>
              <a:gd name="T3" fmla="*/ 34 h 173"/>
              <a:gd name="T4" fmla="*/ 110 w 546"/>
              <a:gd name="T5" fmla="*/ 27 h 173"/>
              <a:gd name="T6" fmla="*/ 132 w 546"/>
              <a:gd name="T7" fmla="*/ 27 h 173"/>
              <a:gd name="T8" fmla="*/ 161 w 546"/>
              <a:gd name="T9" fmla="*/ 44 h 173"/>
              <a:gd name="T10" fmla="*/ 209 w 546"/>
              <a:gd name="T11" fmla="*/ 19 h 173"/>
              <a:gd name="T12" fmla="*/ 243 w 546"/>
              <a:gd name="T13" fmla="*/ 19 h 173"/>
              <a:gd name="T14" fmla="*/ 260 w 546"/>
              <a:gd name="T15" fmla="*/ 16 h 173"/>
              <a:gd name="T16" fmla="*/ 269 w 546"/>
              <a:gd name="T17" fmla="*/ 14 h 173"/>
              <a:gd name="T18" fmla="*/ 279 w 546"/>
              <a:gd name="T19" fmla="*/ 11 h 173"/>
              <a:gd name="T20" fmla="*/ 286 w 546"/>
              <a:gd name="T21" fmla="*/ 3 h 173"/>
              <a:gd name="T22" fmla="*/ 321 w 546"/>
              <a:gd name="T23" fmla="*/ 5 h 173"/>
              <a:gd name="T24" fmla="*/ 333 w 546"/>
              <a:gd name="T25" fmla="*/ 12 h 173"/>
              <a:gd name="T26" fmla="*/ 348 w 546"/>
              <a:gd name="T27" fmla="*/ 7 h 173"/>
              <a:gd name="T28" fmla="*/ 353 w 546"/>
              <a:gd name="T29" fmla="*/ 0 h 173"/>
              <a:gd name="T30" fmla="*/ 367 w 546"/>
              <a:gd name="T31" fmla="*/ 7 h 173"/>
              <a:gd name="T32" fmla="*/ 389 w 546"/>
              <a:gd name="T33" fmla="*/ 7 h 173"/>
              <a:gd name="T34" fmla="*/ 436 w 546"/>
              <a:gd name="T35" fmla="*/ 1 h 173"/>
              <a:gd name="T36" fmla="*/ 482 w 546"/>
              <a:gd name="T37" fmla="*/ 6 h 173"/>
              <a:gd name="T38" fmla="*/ 528 w 546"/>
              <a:gd name="T39" fmla="*/ 12 h 173"/>
              <a:gd name="T40" fmla="*/ 545 w 546"/>
              <a:gd name="T41" fmla="*/ 49 h 173"/>
              <a:gd name="T42" fmla="*/ 537 w 546"/>
              <a:gd name="T43" fmla="*/ 60 h 173"/>
              <a:gd name="T44" fmla="*/ 513 w 546"/>
              <a:gd name="T45" fmla="*/ 62 h 173"/>
              <a:gd name="T46" fmla="*/ 483 w 546"/>
              <a:gd name="T47" fmla="*/ 54 h 173"/>
              <a:gd name="T48" fmla="*/ 413 w 546"/>
              <a:gd name="T49" fmla="*/ 44 h 173"/>
              <a:gd name="T50" fmla="*/ 438 w 546"/>
              <a:gd name="T51" fmla="*/ 81 h 173"/>
              <a:gd name="T52" fmla="*/ 471 w 546"/>
              <a:gd name="T53" fmla="*/ 102 h 173"/>
              <a:gd name="T54" fmla="*/ 493 w 546"/>
              <a:gd name="T55" fmla="*/ 119 h 173"/>
              <a:gd name="T56" fmla="*/ 475 w 546"/>
              <a:gd name="T57" fmla="*/ 136 h 173"/>
              <a:gd name="T58" fmla="*/ 449 w 546"/>
              <a:gd name="T59" fmla="*/ 142 h 173"/>
              <a:gd name="T60" fmla="*/ 426 w 546"/>
              <a:gd name="T61" fmla="*/ 141 h 173"/>
              <a:gd name="T62" fmla="*/ 412 w 546"/>
              <a:gd name="T63" fmla="*/ 134 h 173"/>
              <a:gd name="T64" fmla="*/ 399 w 546"/>
              <a:gd name="T65" fmla="*/ 130 h 173"/>
              <a:gd name="T66" fmla="*/ 385 w 546"/>
              <a:gd name="T67" fmla="*/ 121 h 173"/>
              <a:gd name="T68" fmla="*/ 375 w 546"/>
              <a:gd name="T69" fmla="*/ 104 h 173"/>
              <a:gd name="T70" fmla="*/ 365 w 546"/>
              <a:gd name="T71" fmla="*/ 92 h 173"/>
              <a:gd name="T72" fmla="*/ 344 w 546"/>
              <a:gd name="T73" fmla="*/ 84 h 173"/>
              <a:gd name="T74" fmla="*/ 325 w 546"/>
              <a:gd name="T75" fmla="*/ 76 h 173"/>
              <a:gd name="T76" fmla="*/ 303 w 546"/>
              <a:gd name="T77" fmla="*/ 87 h 173"/>
              <a:gd name="T78" fmla="*/ 258 w 546"/>
              <a:gd name="T79" fmla="*/ 134 h 173"/>
              <a:gd name="T80" fmla="*/ 236 w 546"/>
              <a:gd name="T81" fmla="*/ 163 h 173"/>
              <a:gd name="T82" fmla="*/ 220 w 546"/>
              <a:gd name="T83" fmla="*/ 172 h 173"/>
              <a:gd name="T84" fmla="*/ 188 w 546"/>
              <a:gd name="T85" fmla="*/ 167 h 173"/>
              <a:gd name="T86" fmla="*/ 165 w 546"/>
              <a:gd name="T87" fmla="*/ 155 h 173"/>
              <a:gd name="T88" fmla="*/ 113 w 546"/>
              <a:gd name="T89" fmla="*/ 105 h 173"/>
              <a:gd name="T90" fmla="*/ 95 w 546"/>
              <a:gd name="T91" fmla="*/ 91 h 173"/>
              <a:gd name="T92" fmla="*/ 60 w 546"/>
              <a:gd name="T93" fmla="*/ 76 h 173"/>
              <a:gd name="T94" fmla="*/ 16 w 546"/>
              <a:gd name="T95" fmla="*/ 58 h 173"/>
              <a:gd name="T96" fmla="*/ 11 w 546"/>
              <a:gd name="T97" fmla="*/ 34 h 173"/>
              <a:gd name="T98" fmla="*/ 28 w 546"/>
              <a:gd name="T99" fmla="*/ 19 h 173"/>
              <a:gd name="T100" fmla="*/ 47 w 546"/>
              <a:gd name="T101"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8" name="Freeform 227"/>
          <p:cNvSpPr>
            <a:spLocks/>
          </p:cNvSpPr>
          <p:nvPr>
            <p:custDataLst>
              <p:tags r:id="rId153"/>
            </p:custDataLst>
          </p:nvPr>
        </p:nvSpPr>
        <p:spPr bwMode="auto">
          <a:xfrm>
            <a:off x="3846460" y="2542324"/>
            <a:ext cx="432370" cy="361950"/>
          </a:xfrm>
          <a:custGeom>
            <a:avLst/>
            <a:gdLst>
              <a:gd name="T0" fmla="*/ 240 w 1037"/>
              <a:gd name="T1" fmla="*/ 622 h 690"/>
              <a:gd name="T2" fmla="*/ 155 w 1037"/>
              <a:gd name="T3" fmla="*/ 683 h 690"/>
              <a:gd name="T4" fmla="*/ 32 w 1037"/>
              <a:gd name="T5" fmla="*/ 654 h 690"/>
              <a:gd name="T6" fmla="*/ 67 w 1037"/>
              <a:gd name="T7" fmla="*/ 634 h 690"/>
              <a:gd name="T8" fmla="*/ 18 w 1037"/>
              <a:gd name="T9" fmla="*/ 596 h 690"/>
              <a:gd name="T10" fmla="*/ 44 w 1037"/>
              <a:gd name="T11" fmla="*/ 595 h 690"/>
              <a:gd name="T12" fmla="*/ 67 w 1037"/>
              <a:gd name="T13" fmla="*/ 567 h 690"/>
              <a:gd name="T14" fmla="*/ 8 w 1037"/>
              <a:gd name="T15" fmla="*/ 546 h 690"/>
              <a:gd name="T16" fmla="*/ 74 w 1037"/>
              <a:gd name="T17" fmla="*/ 523 h 690"/>
              <a:gd name="T18" fmla="*/ 0 w 1037"/>
              <a:gd name="T19" fmla="*/ 499 h 690"/>
              <a:gd name="T20" fmla="*/ 20 w 1037"/>
              <a:gd name="T21" fmla="*/ 456 h 690"/>
              <a:gd name="T22" fmla="*/ 37 w 1037"/>
              <a:gd name="T23" fmla="*/ 461 h 690"/>
              <a:gd name="T24" fmla="*/ 77 w 1037"/>
              <a:gd name="T25" fmla="*/ 449 h 690"/>
              <a:gd name="T26" fmla="*/ 92 w 1037"/>
              <a:gd name="T27" fmla="*/ 424 h 690"/>
              <a:gd name="T28" fmla="*/ 130 w 1037"/>
              <a:gd name="T29" fmla="*/ 409 h 690"/>
              <a:gd name="T30" fmla="*/ 220 w 1037"/>
              <a:gd name="T31" fmla="*/ 382 h 690"/>
              <a:gd name="T32" fmla="*/ 227 w 1037"/>
              <a:gd name="T33" fmla="*/ 339 h 690"/>
              <a:gd name="T34" fmla="*/ 283 w 1037"/>
              <a:gd name="T35" fmla="*/ 325 h 690"/>
              <a:gd name="T36" fmla="*/ 282 w 1037"/>
              <a:gd name="T37" fmla="*/ 310 h 690"/>
              <a:gd name="T38" fmla="*/ 298 w 1037"/>
              <a:gd name="T39" fmla="*/ 285 h 690"/>
              <a:gd name="T40" fmla="*/ 335 w 1037"/>
              <a:gd name="T41" fmla="*/ 243 h 690"/>
              <a:gd name="T42" fmla="*/ 343 w 1037"/>
              <a:gd name="T43" fmla="*/ 226 h 690"/>
              <a:gd name="T44" fmla="*/ 390 w 1037"/>
              <a:gd name="T45" fmla="*/ 200 h 690"/>
              <a:gd name="T46" fmla="*/ 387 w 1037"/>
              <a:gd name="T47" fmla="*/ 157 h 690"/>
              <a:gd name="T48" fmla="*/ 373 w 1037"/>
              <a:gd name="T49" fmla="*/ 142 h 690"/>
              <a:gd name="T50" fmla="*/ 334 w 1037"/>
              <a:gd name="T51" fmla="*/ 154 h 690"/>
              <a:gd name="T52" fmla="*/ 390 w 1037"/>
              <a:gd name="T53" fmla="*/ 103 h 690"/>
              <a:gd name="T54" fmla="*/ 411 w 1037"/>
              <a:gd name="T55" fmla="*/ 96 h 690"/>
              <a:gd name="T56" fmla="*/ 463 w 1037"/>
              <a:gd name="T57" fmla="*/ 114 h 690"/>
              <a:gd name="T58" fmla="*/ 466 w 1037"/>
              <a:gd name="T59" fmla="*/ 91 h 690"/>
              <a:gd name="T60" fmla="*/ 558 w 1037"/>
              <a:gd name="T61" fmla="*/ 61 h 690"/>
              <a:gd name="T62" fmla="*/ 591 w 1037"/>
              <a:gd name="T63" fmla="*/ 63 h 690"/>
              <a:gd name="T64" fmla="*/ 645 w 1037"/>
              <a:gd name="T65" fmla="*/ 55 h 690"/>
              <a:gd name="T66" fmla="*/ 645 w 1037"/>
              <a:gd name="T67" fmla="*/ 33 h 690"/>
              <a:gd name="T68" fmla="*/ 699 w 1037"/>
              <a:gd name="T69" fmla="*/ 13 h 690"/>
              <a:gd name="T70" fmla="*/ 705 w 1037"/>
              <a:gd name="T71" fmla="*/ 29 h 690"/>
              <a:gd name="T72" fmla="*/ 712 w 1037"/>
              <a:gd name="T73" fmla="*/ 40 h 690"/>
              <a:gd name="T74" fmla="*/ 758 w 1037"/>
              <a:gd name="T75" fmla="*/ 12 h 690"/>
              <a:gd name="T76" fmla="*/ 817 w 1037"/>
              <a:gd name="T77" fmla="*/ 6 h 690"/>
              <a:gd name="T78" fmla="*/ 844 w 1037"/>
              <a:gd name="T79" fmla="*/ 8 h 690"/>
              <a:gd name="T80" fmla="*/ 862 w 1037"/>
              <a:gd name="T81" fmla="*/ 11 h 690"/>
              <a:gd name="T82" fmla="*/ 924 w 1037"/>
              <a:gd name="T83" fmla="*/ 6 h 690"/>
              <a:gd name="T84" fmla="*/ 1037 w 1037"/>
              <a:gd name="T85" fmla="*/ 43 h 690"/>
              <a:gd name="T86" fmla="*/ 1005 w 1037"/>
              <a:gd name="T87" fmla="*/ 79 h 690"/>
              <a:gd name="T88" fmla="*/ 930 w 1037"/>
              <a:gd name="T89" fmla="*/ 55 h 690"/>
              <a:gd name="T90" fmla="*/ 873 w 1037"/>
              <a:gd name="T91" fmla="*/ 74 h 690"/>
              <a:gd name="T92" fmla="*/ 848 w 1037"/>
              <a:gd name="T93" fmla="*/ 116 h 690"/>
              <a:gd name="T94" fmla="*/ 811 w 1037"/>
              <a:gd name="T95" fmla="*/ 111 h 690"/>
              <a:gd name="T96" fmla="*/ 745 w 1037"/>
              <a:gd name="T97" fmla="*/ 128 h 690"/>
              <a:gd name="T98" fmla="*/ 694 w 1037"/>
              <a:gd name="T99" fmla="*/ 92 h 690"/>
              <a:gd name="T100" fmla="*/ 620 w 1037"/>
              <a:gd name="T101" fmla="*/ 112 h 690"/>
              <a:gd name="T102" fmla="*/ 534 w 1037"/>
              <a:gd name="T103" fmla="*/ 134 h 690"/>
              <a:gd name="T104" fmla="*/ 486 w 1037"/>
              <a:gd name="T105" fmla="*/ 210 h 690"/>
              <a:gd name="T106" fmla="*/ 430 w 1037"/>
              <a:gd name="T107" fmla="*/ 279 h 690"/>
              <a:gd name="T108" fmla="*/ 399 w 1037"/>
              <a:gd name="T109" fmla="*/ 364 h 690"/>
              <a:gd name="T110" fmla="*/ 333 w 1037"/>
              <a:gd name="T111" fmla="*/ 425 h 690"/>
              <a:gd name="T112" fmla="*/ 355 w 1037"/>
              <a:gd name="T113" fmla="*/ 497 h 690"/>
              <a:gd name="T114" fmla="*/ 354 w 1037"/>
              <a:gd name="T115" fmla="*/ 558 h 690"/>
              <a:gd name="T116" fmla="*/ 331 w 1037"/>
              <a:gd name="T117" fmla="*/ 615 h 690"/>
              <a:gd name="T118" fmla="*/ 295 w 1037"/>
              <a:gd name="T119" fmla="*/ 64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9" name="Freeform 228"/>
          <p:cNvSpPr>
            <a:spLocks/>
          </p:cNvSpPr>
          <p:nvPr>
            <p:custDataLst>
              <p:tags r:id="rId154"/>
            </p:custDataLst>
          </p:nvPr>
        </p:nvSpPr>
        <p:spPr bwMode="auto">
          <a:xfrm>
            <a:off x="4173412" y="3383700"/>
            <a:ext cx="47362" cy="90487"/>
          </a:xfrm>
          <a:custGeom>
            <a:avLst/>
            <a:gdLst>
              <a:gd name="T0" fmla="*/ 120 w 120"/>
              <a:gd name="T1" fmla="*/ 99 h 173"/>
              <a:gd name="T2" fmla="*/ 92 w 120"/>
              <a:gd name="T3" fmla="*/ 60 h 173"/>
              <a:gd name="T4" fmla="*/ 70 w 120"/>
              <a:gd name="T5" fmla="*/ 28 h 173"/>
              <a:gd name="T6" fmla="*/ 60 w 120"/>
              <a:gd name="T7" fmla="*/ 16 h 173"/>
              <a:gd name="T8" fmla="*/ 53 w 120"/>
              <a:gd name="T9" fmla="*/ 8 h 173"/>
              <a:gd name="T10" fmla="*/ 48 w 120"/>
              <a:gd name="T11" fmla="*/ 4 h 173"/>
              <a:gd name="T12" fmla="*/ 45 w 120"/>
              <a:gd name="T13" fmla="*/ 2 h 173"/>
              <a:gd name="T14" fmla="*/ 43 w 120"/>
              <a:gd name="T15" fmla="*/ 1 h 173"/>
              <a:gd name="T16" fmla="*/ 39 w 120"/>
              <a:gd name="T17" fmla="*/ 0 h 173"/>
              <a:gd name="T18" fmla="*/ 33 w 120"/>
              <a:gd name="T19" fmla="*/ 0 h 173"/>
              <a:gd name="T20" fmla="*/ 27 w 120"/>
              <a:gd name="T21" fmla="*/ 1 h 173"/>
              <a:gd name="T22" fmla="*/ 24 w 120"/>
              <a:gd name="T23" fmla="*/ 3 h 173"/>
              <a:gd name="T24" fmla="*/ 21 w 120"/>
              <a:gd name="T25" fmla="*/ 5 h 173"/>
              <a:gd name="T26" fmla="*/ 19 w 120"/>
              <a:gd name="T27" fmla="*/ 8 h 173"/>
              <a:gd name="T28" fmla="*/ 16 w 120"/>
              <a:gd name="T29" fmla="*/ 12 h 173"/>
              <a:gd name="T30" fmla="*/ 15 w 120"/>
              <a:gd name="T31" fmla="*/ 15 h 173"/>
              <a:gd name="T32" fmla="*/ 15 w 120"/>
              <a:gd name="T33" fmla="*/ 20 h 173"/>
              <a:gd name="T34" fmla="*/ 14 w 120"/>
              <a:gd name="T35" fmla="*/ 30 h 173"/>
              <a:gd name="T36" fmla="*/ 12 w 120"/>
              <a:gd name="T37" fmla="*/ 42 h 173"/>
              <a:gd name="T38" fmla="*/ 10 w 120"/>
              <a:gd name="T39" fmla="*/ 48 h 173"/>
              <a:gd name="T40" fmla="*/ 8 w 120"/>
              <a:gd name="T41" fmla="*/ 54 h 173"/>
              <a:gd name="T42" fmla="*/ 4 w 120"/>
              <a:gd name="T43" fmla="*/ 61 h 173"/>
              <a:gd name="T44" fmla="*/ 0 w 120"/>
              <a:gd name="T45" fmla="*/ 68 h 173"/>
              <a:gd name="T46" fmla="*/ 5 w 120"/>
              <a:gd name="T47" fmla="*/ 82 h 173"/>
              <a:gd name="T48" fmla="*/ 10 w 120"/>
              <a:gd name="T49" fmla="*/ 99 h 173"/>
              <a:gd name="T50" fmla="*/ 15 w 120"/>
              <a:gd name="T51" fmla="*/ 115 h 173"/>
              <a:gd name="T52" fmla="*/ 20 w 120"/>
              <a:gd name="T53" fmla="*/ 129 h 173"/>
              <a:gd name="T54" fmla="*/ 24 w 120"/>
              <a:gd name="T55" fmla="*/ 134 h 173"/>
              <a:gd name="T56" fmla="*/ 30 w 120"/>
              <a:gd name="T57" fmla="*/ 139 h 173"/>
              <a:gd name="T58" fmla="*/ 37 w 120"/>
              <a:gd name="T59" fmla="*/ 145 h 173"/>
              <a:gd name="T60" fmla="*/ 46 w 120"/>
              <a:gd name="T61" fmla="*/ 151 h 173"/>
              <a:gd name="T62" fmla="*/ 54 w 120"/>
              <a:gd name="T63" fmla="*/ 157 h 173"/>
              <a:gd name="T64" fmla="*/ 60 w 120"/>
              <a:gd name="T65" fmla="*/ 163 h 173"/>
              <a:gd name="T66" fmla="*/ 62 w 120"/>
              <a:gd name="T67" fmla="*/ 165 h 173"/>
              <a:gd name="T68" fmla="*/ 65 w 120"/>
              <a:gd name="T69" fmla="*/ 168 h 173"/>
              <a:gd name="T70" fmla="*/ 66 w 120"/>
              <a:gd name="T71" fmla="*/ 170 h 173"/>
              <a:gd name="T72" fmla="*/ 67 w 120"/>
              <a:gd name="T73" fmla="*/ 173 h 173"/>
              <a:gd name="T74" fmla="*/ 76 w 120"/>
              <a:gd name="T75" fmla="*/ 167 h 173"/>
              <a:gd name="T76" fmla="*/ 86 w 120"/>
              <a:gd name="T77" fmla="*/ 160 h 173"/>
              <a:gd name="T78" fmla="*/ 93 w 120"/>
              <a:gd name="T79" fmla="*/ 152 h 173"/>
              <a:gd name="T80" fmla="*/ 101 w 120"/>
              <a:gd name="T81" fmla="*/ 142 h 173"/>
              <a:gd name="T82" fmla="*/ 106 w 120"/>
              <a:gd name="T83" fmla="*/ 132 h 173"/>
              <a:gd name="T84" fmla="*/ 112 w 120"/>
              <a:gd name="T85" fmla="*/ 121 h 173"/>
              <a:gd name="T86" fmla="*/ 116 w 120"/>
              <a:gd name="T87" fmla="*/ 110 h 173"/>
              <a:gd name="T88" fmla="*/ 120 w 120"/>
              <a:gd name="T89" fmla="*/ 9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solidFill>
            <a:srgbClr val="C0C0C0"/>
          </a:solidFill>
          <a:ln w="9525" cmpd="sng">
            <a:solidFill>
              <a:srgbClr val="FFFFFF"/>
            </a:solidFill>
            <a:prstDash val="solid"/>
            <a:round/>
            <a:headEnd/>
            <a:tailEnd/>
          </a:ln>
        </p:spPr>
        <p:txBody>
          <a:bodyPr/>
          <a:lstStyle/>
          <a:p>
            <a:endParaRPr lang="en-US"/>
          </a:p>
        </p:txBody>
      </p:sp>
      <p:sp>
        <p:nvSpPr>
          <p:cNvPr id="230" name="Freeform 229"/>
          <p:cNvSpPr>
            <a:spLocks/>
          </p:cNvSpPr>
          <p:nvPr>
            <p:custDataLst>
              <p:tags r:id="rId155"/>
            </p:custDataLst>
          </p:nvPr>
        </p:nvSpPr>
        <p:spPr bwMode="auto">
          <a:xfrm>
            <a:off x="3892296" y="3223361"/>
            <a:ext cx="80974" cy="58738"/>
          </a:xfrm>
          <a:custGeom>
            <a:avLst/>
            <a:gdLst>
              <a:gd name="T0" fmla="*/ 200 w 200"/>
              <a:gd name="T1" fmla="*/ 55 h 98"/>
              <a:gd name="T2" fmla="*/ 195 w 200"/>
              <a:gd name="T3" fmla="*/ 56 h 98"/>
              <a:gd name="T4" fmla="*/ 186 w 200"/>
              <a:gd name="T5" fmla="*/ 60 h 98"/>
              <a:gd name="T6" fmla="*/ 177 w 200"/>
              <a:gd name="T7" fmla="*/ 65 h 98"/>
              <a:gd name="T8" fmla="*/ 166 w 200"/>
              <a:gd name="T9" fmla="*/ 73 h 98"/>
              <a:gd name="T10" fmla="*/ 155 w 200"/>
              <a:gd name="T11" fmla="*/ 80 h 98"/>
              <a:gd name="T12" fmla="*/ 145 w 200"/>
              <a:gd name="T13" fmla="*/ 87 h 98"/>
              <a:gd name="T14" fmla="*/ 137 w 200"/>
              <a:gd name="T15" fmla="*/ 93 h 98"/>
              <a:gd name="T16" fmla="*/ 133 w 200"/>
              <a:gd name="T17" fmla="*/ 98 h 98"/>
              <a:gd name="T18" fmla="*/ 127 w 200"/>
              <a:gd name="T19" fmla="*/ 98 h 98"/>
              <a:gd name="T20" fmla="*/ 122 w 200"/>
              <a:gd name="T21" fmla="*/ 98 h 98"/>
              <a:gd name="T22" fmla="*/ 116 w 200"/>
              <a:gd name="T23" fmla="*/ 97 h 98"/>
              <a:gd name="T24" fmla="*/ 111 w 200"/>
              <a:gd name="T25" fmla="*/ 95 h 98"/>
              <a:gd name="T26" fmla="*/ 106 w 200"/>
              <a:gd name="T27" fmla="*/ 93 h 98"/>
              <a:gd name="T28" fmla="*/ 103 w 200"/>
              <a:gd name="T29" fmla="*/ 88 h 98"/>
              <a:gd name="T30" fmla="*/ 101 w 200"/>
              <a:gd name="T31" fmla="*/ 82 h 98"/>
              <a:gd name="T32" fmla="*/ 100 w 200"/>
              <a:gd name="T33" fmla="*/ 74 h 98"/>
              <a:gd name="T34" fmla="*/ 91 w 200"/>
              <a:gd name="T35" fmla="*/ 80 h 98"/>
              <a:gd name="T36" fmla="*/ 82 w 200"/>
              <a:gd name="T37" fmla="*/ 86 h 98"/>
              <a:gd name="T38" fmla="*/ 78 w 200"/>
              <a:gd name="T39" fmla="*/ 90 h 98"/>
              <a:gd name="T40" fmla="*/ 72 w 200"/>
              <a:gd name="T41" fmla="*/ 93 h 98"/>
              <a:gd name="T42" fmla="*/ 67 w 200"/>
              <a:gd name="T43" fmla="*/ 96 h 98"/>
              <a:gd name="T44" fmla="*/ 60 w 200"/>
              <a:gd name="T45" fmla="*/ 98 h 98"/>
              <a:gd name="T46" fmla="*/ 39 w 200"/>
              <a:gd name="T47" fmla="*/ 98 h 98"/>
              <a:gd name="T48" fmla="*/ 34 w 200"/>
              <a:gd name="T49" fmla="*/ 98 h 98"/>
              <a:gd name="T50" fmla="*/ 28 w 200"/>
              <a:gd name="T51" fmla="*/ 95 h 98"/>
              <a:gd name="T52" fmla="*/ 22 w 200"/>
              <a:gd name="T53" fmla="*/ 92 h 98"/>
              <a:gd name="T54" fmla="*/ 15 w 200"/>
              <a:gd name="T55" fmla="*/ 89 h 98"/>
              <a:gd name="T56" fmla="*/ 9 w 200"/>
              <a:gd name="T57" fmla="*/ 85 h 98"/>
              <a:gd name="T58" fmla="*/ 4 w 200"/>
              <a:gd name="T59" fmla="*/ 81 h 98"/>
              <a:gd name="T60" fmla="*/ 1 w 200"/>
              <a:gd name="T61" fmla="*/ 77 h 98"/>
              <a:gd name="T62" fmla="*/ 0 w 200"/>
              <a:gd name="T63" fmla="*/ 74 h 98"/>
              <a:gd name="T64" fmla="*/ 5 w 200"/>
              <a:gd name="T65" fmla="*/ 71 h 98"/>
              <a:gd name="T66" fmla="*/ 10 w 200"/>
              <a:gd name="T67" fmla="*/ 67 h 98"/>
              <a:gd name="T68" fmla="*/ 14 w 200"/>
              <a:gd name="T69" fmla="*/ 60 h 98"/>
              <a:gd name="T70" fmla="*/ 20 w 200"/>
              <a:gd name="T71" fmla="*/ 53 h 98"/>
              <a:gd name="T72" fmla="*/ 23 w 200"/>
              <a:gd name="T73" fmla="*/ 45 h 98"/>
              <a:gd name="T74" fmla="*/ 27 w 200"/>
              <a:gd name="T75" fmla="*/ 37 h 98"/>
              <a:gd name="T76" fmla="*/ 30 w 200"/>
              <a:gd name="T77" fmla="*/ 28 h 98"/>
              <a:gd name="T78" fmla="*/ 33 w 200"/>
              <a:gd name="T79" fmla="*/ 19 h 98"/>
              <a:gd name="T80" fmla="*/ 66 w 200"/>
              <a:gd name="T81" fmla="*/ 14 h 98"/>
              <a:gd name="T82" fmla="*/ 103 w 200"/>
              <a:gd name="T83" fmla="*/ 9 h 98"/>
              <a:gd name="T84" fmla="*/ 145 w 200"/>
              <a:gd name="T85" fmla="*/ 4 h 98"/>
              <a:gd name="T86" fmla="*/ 193 w 200"/>
              <a:gd name="T87" fmla="*/ 0 h 98"/>
              <a:gd name="T88" fmla="*/ 166 w 200"/>
              <a:gd name="T89" fmla="*/ 31 h 98"/>
              <a:gd name="T90" fmla="*/ 166 w 200"/>
              <a:gd name="T91" fmla="*/ 34 h 98"/>
              <a:gd name="T92" fmla="*/ 164 w 200"/>
              <a:gd name="T93" fmla="*/ 37 h 98"/>
              <a:gd name="T94" fmla="*/ 162 w 200"/>
              <a:gd name="T95" fmla="*/ 39 h 98"/>
              <a:gd name="T96" fmla="*/ 161 w 200"/>
              <a:gd name="T97" fmla="*/ 41 h 98"/>
              <a:gd name="T98" fmla="*/ 157 w 200"/>
              <a:gd name="T99" fmla="*/ 45 h 98"/>
              <a:gd name="T100" fmla="*/ 156 w 200"/>
              <a:gd name="T101" fmla="*/ 47 h 98"/>
              <a:gd name="T102" fmla="*/ 156 w 200"/>
              <a:gd name="T103" fmla="*/ 49 h 98"/>
              <a:gd name="T104" fmla="*/ 157 w 200"/>
              <a:gd name="T105" fmla="*/ 50 h 98"/>
              <a:gd name="T106" fmla="*/ 159 w 200"/>
              <a:gd name="T107" fmla="*/ 50 h 98"/>
              <a:gd name="T108" fmla="*/ 163 w 200"/>
              <a:gd name="T109" fmla="*/ 51 h 98"/>
              <a:gd name="T110" fmla="*/ 177 w 200"/>
              <a:gd name="T111" fmla="*/ 53 h 98"/>
              <a:gd name="T112" fmla="*/ 200 w 200"/>
              <a:gd name="T113"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1" name="Freeform 230"/>
          <p:cNvSpPr>
            <a:spLocks/>
          </p:cNvSpPr>
          <p:nvPr>
            <p:custDataLst>
              <p:tags r:id="rId156"/>
            </p:custDataLst>
          </p:nvPr>
        </p:nvSpPr>
        <p:spPr bwMode="auto">
          <a:xfrm>
            <a:off x="3832710" y="3042387"/>
            <a:ext cx="80974" cy="73025"/>
          </a:xfrm>
          <a:custGeom>
            <a:avLst/>
            <a:gdLst>
              <a:gd name="T0" fmla="*/ 0 w 186"/>
              <a:gd name="T1" fmla="*/ 112 h 142"/>
              <a:gd name="T2" fmla="*/ 2 w 186"/>
              <a:gd name="T3" fmla="*/ 116 h 142"/>
              <a:gd name="T4" fmla="*/ 3 w 186"/>
              <a:gd name="T5" fmla="*/ 107 h 142"/>
              <a:gd name="T6" fmla="*/ 3 w 186"/>
              <a:gd name="T7" fmla="*/ 93 h 142"/>
              <a:gd name="T8" fmla="*/ 9 w 186"/>
              <a:gd name="T9" fmla="*/ 82 h 142"/>
              <a:gd name="T10" fmla="*/ 17 w 186"/>
              <a:gd name="T11" fmla="*/ 69 h 142"/>
              <a:gd name="T12" fmla="*/ 20 w 186"/>
              <a:gd name="T13" fmla="*/ 56 h 142"/>
              <a:gd name="T14" fmla="*/ 23 w 186"/>
              <a:gd name="T15" fmla="*/ 46 h 142"/>
              <a:gd name="T16" fmla="*/ 28 w 186"/>
              <a:gd name="T17" fmla="*/ 37 h 142"/>
              <a:gd name="T18" fmla="*/ 35 w 186"/>
              <a:gd name="T19" fmla="*/ 32 h 142"/>
              <a:gd name="T20" fmla="*/ 41 w 186"/>
              <a:gd name="T21" fmla="*/ 38 h 142"/>
              <a:gd name="T22" fmla="*/ 43 w 186"/>
              <a:gd name="T23" fmla="*/ 49 h 142"/>
              <a:gd name="T24" fmla="*/ 47 w 186"/>
              <a:gd name="T25" fmla="*/ 58 h 142"/>
              <a:gd name="T26" fmla="*/ 55 w 186"/>
              <a:gd name="T27" fmla="*/ 65 h 142"/>
              <a:gd name="T28" fmla="*/ 87 w 186"/>
              <a:gd name="T29" fmla="*/ 67 h 142"/>
              <a:gd name="T30" fmla="*/ 79 w 186"/>
              <a:gd name="T31" fmla="*/ 41 h 142"/>
              <a:gd name="T32" fmla="*/ 69 w 186"/>
              <a:gd name="T33" fmla="*/ 36 h 142"/>
              <a:gd name="T34" fmla="*/ 63 w 186"/>
              <a:gd name="T35" fmla="*/ 30 h 142"/>
              <a:gd name="T36" fmla="*/ 61 w 186"/>
              <a:gd name="T37" fmla="*/ 23 h 142"/>
              <a:gd name="T38" fmla="*/ 70 w 186"/>
              <a:gd name="T39" fmla="*/ 17 h 142"/>
              <a:gd name="T40" fmla="*/ 87 w 186"/>
              <a:gd name="T41" fmla="*/ 14 h 142"/>
              <a:gd name="T42" fmla="*/ 98 w 186"/>
              <a:gd name="T43" fmla="*/ 10 h 142"/>
              <a:gd name="T44" fmla="*/ 111 w 186"/>
              <a:gd name="T45" fmla="*/ 6 h 142"/>
              <a:gd name="T46" fmla="*/ 130 w 186"/>
              <a:gd name="T47" fmla="*/ 3 h 142"/>
              <a:gd name="T48" fmla="*/ 147 w 186"/>
              <a:gd name="T49" fmla="*/ 1 h 142"/>
              <a:gd name="T50" fmla="*/ 159 w 186"/>
              <a:gd name="T51" fmla="*/ 2 h 142"/>
              <a:gd name="T52" fmla="*/ 176 w 186"/>
              <a:gd name="T53" fmla="*/ 1 h 142"/>
              <a:gd name="T54" fmla="*/ 183 w 186"/>
              <a:gd name="T55" fmla="*/ 10 h 142"/>
              <a:gd name="T56" fmla="*/ 178 w 186"/>
              <a:gd name="T57" fmla="*/ 26 h 142"/>
              <a:gd name="T58" fmla="*/ 169 w 186"/>
              <a:gd name="T59" fmla="*/ 40 h 142"/>
              <a:gd name="T60" fmla="*/ 159 w 186"/>
              <a:gd name="T61" fmla="*/ 51 h 142"/>
              <a:gd name="T62" fmla="*/ 155 w 186"/>
              <a:gd name="T63" fmla="*/ 63 h 142"/>
              <a:gd name="T64" fmla="*/ 153 w 186"/>
              <a:gd name="T65" fmla="*/ 76 h 142"/>
              <a:gd name="T66" fmla="*/ 120 w 186"/>
              <a:gd name="T67" fmla="*/ 142 h 142"/>
              <a:gd name="T68" fmla="*/ 80 w 186"/>
              <a:gd name="T69" fmla="*/ 122 h 142"/>
              <a:gd name="T70" fmla="*/ 35 w 186"/>
              <a:gd name="T71" fmla="*/ 117 h 142"/>
              <a:gd name="T72" fmla="*/ 8 w 186"/>
              <a:gd name="T73" fmla="*/ 11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2" name="Freeform 231"/>
          <p:cNvSpPr>
            <a:spLocks/>
          </p:cNvSpPr>
          <p:nvPr>
            <p:custDataLst>
              <p:tags r:id="rId157"/>
            </p:custDataLst>
          </p:nvPr>
        </p:nvSpPr>
        <p:spPr bwMode="auto">
          <a:xfrm>
            <a:off x="3814376" y="3105886"/>
            <a:ext cx="80974" cy="57150"/>
          </a:xfrm>
          <a:custGeom>
            <a:avLst/>
            <a:gdLst>
              <a:gd name="T0" fmla="*/ 192 w 192"/>
              <a:gd name="T1" fmla="*/ 61 h 105"/>
              <a:gd name="T2" fmla="*/ 189 w 192"/>
              <a:gd name="T3" fmla="*/ 62 h 105"/>
              <a:gd name="T4" fmla="*/ 184 w 192"/>
              <a:gd name="T5" fmla="*/ 63 h 105"/>
              <a:gd name="T6" fmla="*/ 180 w 192"/>
              <a:gd name="T7" fmla="*/ 64 h 105"/>
              <a:gd name="T8" fmla="*/ 177 w 192"/>
              <a:gd name="T9" fmla="*/ 67 h 105"/>
              <a:gd name="T10" fmla="*/ 168 w 192"/>
              <a:gd name="T11" fmla="*/ 72 h 105"/>
              <a:gd name="T12" fmla="*/ 160 w 192"/>
              <a:gd name="T13" fmla="*/ 79 h 105"/>
              <a:gd name="T14" fmla="*/ 154 w 192"/>
              <a:gd name="T15" fmla="*/ 86 h 105"/>
              <a:gd name="T16" fmla="*/ 147 w 192"/>
              <a:gd name="T17" fmla="*/ 93 h 105"/>
              <a:gd name="T18" fmla="*/ 143 w 192"/>
              <a:gd name="T19" fmla="*/ 99 h 105"/>
              <a:gd name="T20" fmla="*/ 139 w 192"/>
              <a:gd name="T21" fmla="*/ 105 h 105"/>
              <a:gd name="T22" fmla="*/ 120 w 192"/>
              <a:gd name="T23" fmla="*/ 97 h 105"/>
              <a:gd name="T24" fmla="*/ 102 w 192"/>
              <a:gd name="T25" fmla="*/ 89 h 105"/>
              <a:gd name="T26" fmla="*/ 86 w 192"/>
              <a:gd name="T27" fmla="*/ 80 h 105"/>
              <a:gd name="T28" fmla="*/ 69 w 192"/>
              <a:gd name="T29" fmla="*/ 71 h 105"/>
              <a:gd name="T30" fmla="*/ 53 w 192"/>
              <a:gd name="T31" fmla="*/ 61 h 105"/>
              <a:gd name="T32" fmla="*/ 36 w 192"/>
              <a:gd name="T33" fmla="*/ 53 h 105"/>
              <a:gd name="T34" fmla="*/ 19 w 192"/>
              <a:gd name="T35" fmla="*/ 44 h 105"/>
              <a:gd name="T36" fmla="*/ 0 w 192"/>
              <a:gd name="T37" fmla="*/ 37 h 105"/>
              <a:gd name="T38" fmla="*/ 0 w 192"/>
              <a:gd name="T39" fmla="*/ 13 h 105"/>
              <a:gd name="T40" fmla="*/ 7 w 192"/>
              <a:gd name="T41" fmla="*/ 7 h 105"/>
              <a:gd name="T42" fmla="*/ 16 w 192"/>
              <a:gd name="T43" fmla="*/ 4 h 105"/>
              <a:gd name="T44" fmla="*/ 29 w 192"/>
              <a:gd name="T45" fmla="*/ 1 h 105"/>
              <a:gd name="T46" fmla="*/ 40 w 192"/>
              <a:gd name="T47" fmla="*/ 0 h 105"/>
              <a:gd name="T48" fmla="*/ 60 w 192"/>
              <a:gd name="T49" fmla="*/ 2 h 105"/>
              <a:gd name="T50" fmla="*/ 93 w 192"/>
              <a:gd name="T51" fmla="*/ 5 h 105"/>
              <a:gd name="T52" fmla="*/ 111 w 192"/>
              <a:gd name="T53" fmla="*/ 7 h 105"/>
              <a:gd name="T54" fmla="*/ 128 w 192"/>
              <a:gd name="T55" fmla="*/ 7 h 105"/>
              <a:gd name="T56" fmla="*/ 143 w 192"/>
              <a:gd name="T57" fmla="*/ 7 h 105"/>
              <a:gd name="T58" fmla="*/ 153 w 192"/>
              <a:gd name="T59" fmla="*/ 6 h 105"/>
              <a:gd name="T60" fmla="*/ 155 w 192"/>
              <a:gd name="T61" fmla="*/ 11 h 105"/>
              <a:gd name="T62" fmla="*/ 159 w 192"/>
              <a:gd name="T63" fmla="*/ 17 h 105"/>
              <a:gd name="T64" fmla="*/ 161 w 192"/>
              <a:gd name="T65" fmla="*/ 20 h 105"/>
              <a:gd name="T66" fmla="*/ 164 w 192"/>
              <a:gd name="T67" fmla="*/ 23 h 105"/>
              <a:gd name="T68" fmla="*/ 165 w 192"/>
              <a:gd name="T69" fmla="*/ 27 h 105"/>
              <a:gd name="T70" fmla="*/ 166 w 192"/>
              <a:gd name="T71" fmla="*/ 31 h 105"/>
              <a:gd name="T72" fmla="*/ 170 w 192"/>
              <a:gd name="T73" fmla="*/ 32 h 105"/>
              <a:gd name="T74" fmla="*/ 177 w 192"/>
              <a:gd name="T75" fmla="*/ 33 h 105"/>
              <a:gd name="T76" fmla="*/ 180 w 192"/>
              <a:gd name="T77" fmla="*/ 34 h 105"/>
              <a:gd name="T78" fmla="*/ 183 w 192"/>
              <a:gd name="T79" fmla="*/ 34 h 105"/>
              <a:gd name="T80" fmla="*/ 188 w 192"/>
              <a:gd name="T81" fmla="*/ 33 h 105"/>
              <a:gd name="T82" fmla="*/ 192 w 192"/>
              <a:gd name="T83" fmla="*/ 31 h 105"/>
              <a:gd name="T84" fmla="*/ 192 w 192"/>
              <a:gd name="T85"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3" name="Freeform 232"/>
          <p:cNvSpPr>
            <a:spLocks/>
          </p:cNvSpPr>
          <p:nvPr>
            <p:custDataLst>
              <p:tags r:id="rId158"/>
            </p:custDataLst>
          </p:nvPr>
        </p:nvSpPr>
        <p:spPr bwMode="auto">
          <a:xfrm>
            <a:off x="4546199" y="3659924"/>
            <a:ext cx="32084" cy="131762"/>
          </a:xfrm>
          <a:custGeom>
            <a:avLst/>
            <a:gdLst>
              <a:gd name="T0" fmla="*/ 33 w 80"/>
              <a:gd name="T1" fmla="*/ 0 h 254"/>
              <a:gd name="T2" fmla="*/ 37 w 80"/>
              <a:gd name="T3" fmla="*/ 2 h 254"/>
              <a:gd name="T4" fmla="*/ 40 w 80"/>
              <a:gd name="T5" fmla="*/ 4 h 254"/>
              <a:gd name="T6" fmla="*/ 43 w 80"/>
              <a:gd name="T7" fmla="*/ 7 h 254"/>
              <a:gd name="T8" fmla="*/ 46 w 80"/>
              <a:gd name="T9" fmla="*/ 10 h 254"/>
              <a:gd name="T10" fmla="*/ 52 w 80"/>
              <a:gd name="T11" fmla="*/ 18 h 254"/>
              <a:gd name="T12" fmla="*/ 56 w 80"/>
              <a:gd name="T13" fmla="*/ 25 h 254"/>
              <a:gd name="T14" fmla="*/ 62 w 80"/>
              <a:gd name="T15" fmla="*/ 32 h 254"/>
              <a:gd name="T16" fmla="*/ 67 w 80"/>
              <a:gd name="T17" fmla="*/ 38 h 254"/>
              <a:gd name="T18" fmla="*/ 70 w 80"/>
              <a:gd name="T19" fmla="*/ 40 h 254"/>
              <a:gd name="T20" fmla="*/ 73 w 80"/>
              <a:gd name="T21" fmla="*/ 42 h 254"/>
              <a:gd name="T22" fmla="*/ 76 w 80"/>
              <a:gd name="T23" fmla="*/ 43 h 254"/>
              <a:gd name="T24" fmla="*/ 80 w 80"/>
              <a:gd name="T25" fmla="*/ 44 h 254"/>
              <a:gd name="T26" fmla="*/ 80 w 80"/>
              <a:gd name="T27" fmla="*/ 53 h 254"/>
              <a:gd name="T28" fmla="*/ 80 w 80"/>
              <a:gd name="T29" fmla="*/ 62 h 254"/>
              <a:gd name="T30" fmla="*/ 53 w 80"/>
              <a:gd name="T31" fmla="*/ 254 h 254"/>
              <a:gd name="T32" fmla="*/ 0 w 80"/>
              <a:gd name="T33" fmla="*/ 93 h 254"/>
              <a:gd name="T34" fmla="*/ 4 w 80"/>
              <a:gd name="T35" fmla="*/ 88 h 254"/>
              <a:gd name="T36" fmla="*/ 11 w 80"/>
              <a:gd name="T37" fmla="*/ 71 h 254"/>
              <a:gd name="T38" fmla="*/ 17 w 80"/>
              <a:gd name="T39" fmla="*/ 57 h 254"/>
              <a:gd name="T40" fmla="*/ 22 w 80"/>
              <a:gd name="T41" fmla="*/ 41 h 254"/>
              <a:gd name="T42" fmla="*/ 28 w 80"/>
              <a:gd name="T43" fmla="*/ 23 h 254"/>
              <a:gd name="T44" fmla="*/ 33 w 80"/>
              <a:gd name="T45"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solidFill>
            <a:srgbClr val="C0C0C0"/>
          </a:solidFill>
          <a:ln w="9525" cmpd="sng">
            <a:solidFill>
              <a:srgbClr val="FFFFFF"/>
            </a:solidFill>
            <a:prstDash val="solid"/>
            <a:round/>
            <a:headEnd/>
            <a:tailEnd/>
          </a:ln>
        </p:spPr>
        <p:txBody>
          <a:bodyPr/>
          <a:lstStyle/>
          <a:p>
            <a:endParaRPr lang="en-US"/>
          </a:p>
        </p:txBody>
      </p:sp>
      <p:sp>
        <p:nvSpPr>
          <p:cNvPr id="234" name="Freeform 233"/>
          <p:cNvSpPr>
            <a:spLocks/>
          </p:cNvSpPr>
          <p:nvPr>
            <p:custDataLst>
              <p:tags r:id="rId159"/>
            </p:custDataLst>
          </p:nvPr>
        </p:nvSpPr>
        <p:spPr bwMode="auto">
          <a:xfrm>
            <a:off x="4497308" y="3712312"/>
            <a:ext cx="67224" cy="130175"/>
          </a:xfrm>
          <a:custGeom>
            <a:avLst/>
            <a:gdLst>
              <a:gd name="T0" fmla="*/ 114 w 167"/>
              <a:gd name="T1" fmla="*/ 0 h 259"/>
              <a:gd name="T2" fmla="*/ 167 w 167"/>
              <a:gd name="T3" fmla="*/ 155 h 259"/>
              <a:gd name="T4" fmla="*/ 121 w 167"/>
              <a:gd name="T5" fmla="*/ 259 h 259"/>
              <a:gd name="T6" fmla="*/ 113 w 167"/>
              <a:gd name="T7" fmla="*/ 259 h 259"/>
              <a:gd name="T8" fmla="*/ 107 w 167"/>
              <a:gd name="T9" fmla="*/ 257 h 259"/>
              <a:gd name="T10" fmla="*/ 100 w 167"/>
              <a:gd name="T11" fmla="*/ 254 h 259"/>
              <a:gd name="T12" fmla="*/ 95 w 167"/>
              <a:gd name="T13" fmla="*/ 251 h 259"/>
              <a:gd name="T14" fmla="*/ 89 w 167"/>
              <a:gd name="T15" fmla="*/ 245 h 259"/>
              <a:gd name="T16" fmla="*/ 85 w 167"/>
              <a:gd name="T17" fmla="*/ 240 h 259"/>
              <a:gd name="T18" fmla="*/ 80 w 167"/>
              <a:gd name="T19" fmla="*/ 235 h 259"/>
              <a:gd name="T20" fmla="*/ 76 w 167"/>
              <a:gd name="T21" fmla="*/ 229 h 259"/>
              <a:gd name="T22" fmla="*/ 69 w 167"/>
              <a:gd name="T23" fmla="*/ 217 h 259"/>
              <a:gd name="T24" fmla="*/ 65 w 167"/>
              <a:gd name="T25" fmla="*/ 205 h 259"/>
              <a:gd name="T26" fmla="*/ 62 w 167"/>
              <a:gd name="T27" fmla="*/ 194 h 259"/>
              <a:gd name="T28" fmla="*/ 62 w 167"/>
              <a:gd name="T29" fmla="*/ 185 h 259"/>
              <a:gd name="T30" fmla="*/ 55 w 167"/>
              <a:gd name="T31" fmla="*/ 184 h 259"/>
              <a:gd name="T32" fmla="*/ 51 w 167"/>
              <a:gd name="T33" fmla="*/ 183 h 259"/>
              <a:gd name="T34" fmla="*/ 45 w 167"/>
              <a:gd name="T35" fmla="*/ 182 h 259"/>
              <a:gd name="T36" fmla="*/ 42 w 167"/>
              <a:gd name="T37" fmla="*/ 180 h 259"/>
              <a:gd name="T38" fmla="*/ 39 w 167"/>
              <a:gd name="T39" fmla="*/ 177 h 259"/>
              <a:gd name="T40" fmla="*/ 36 w 167"/>
              <a:gd name="T41" fmla="*/ 174 h 259"/>
              <a:gd name="T42" fmla="*/ 34 w 167"/>
              <a:gd name="T43" fmla="*/ 170 h 259"/>
              <a:gd name="T44" fmla="*/ 32 w 167"/>
              <a:gd name="T45" fmla="*/ 167 h 259"/>
              <a:gd name="T46" fmla="*/ 30 w 167"/>
              <a:gd name="T47" fmla="*/ 158 h 259"/>
              <a:gd name="T48" fmla="*/ 29 w 167"/>
              <a:gd name="T49" fmla="*/ 149 h 259"/>
              <a:gd name="T50" fmla="*/ 28 w 167"/>
              <a:gd name="T51" fmla="*/ 140 h 259"/>
              <a:gd name="T52" fmla="*/ 28 w 167"/>
              <a:gd name="T53" fmla="*/ 129 h 259"/>
              <a:gd name="T54" fmla="*/ 21 w 167"/>
              <a:gd name="T55" fmla="*/ 129 h 259"/>
              <a:gd name="T56" fmla="*/ 16 w 167"/>
              <a:gd name="T57" fmla="*/ 127 h 259"/>
              <a:gd name="T58" fmla="*/ 11 w 167"/>
              <a:gd name="T59" fmla="*/ 125 h 259"/>
              <a:gd name="T60" fmla="*/ 7 w 167"/>
              <a:gd name="T61" fmla="*/ 121 h 259"/>
              <a:gd name="T62" fmla="*/ 5 w 167"/>
              <a:gd name="T63" fmla="*/ 117 h 259"/>
              <a:gd name="T64" fmla="*/ 2 w 167"/>
              <a:gd name="T65" fmla="*/ 112 h 259"/>
              <a:gd name="T66" fmla="*/ 0 w 167"/>
              <a:gd name="T67" fmla="*/ 107 h 259"/>
              <a:gd name="T68" fmla="*/ 0 w 167"/>
              <a:gd name="T69" fmla="*/ 101 h 259"/>
              <a:gd name="T70" fmla="*/ 0 w 167"/>
              <a:gd name="T71" fmla="*/ 75 h 259"/>
              <a:gd name="T72" fmla="*/ 1 w 167"/>
              <a:gd name="T73" fmla="*/ 50 h 259"/>
              <a:gd name="T74" fmla="*/ 12 w 167"/>
              <a:gd name="T75" fmla="*/ 52 h 259"/>
              <a:gd name="T76" fmla="*/ 22 w 167"/>
              <a:gd name="T77" fmla="*/ 53 h 259"/>
              <a:gd name="T78" fmla="*/ 32 w 167"/>
              <a:gd name="T79" fmla="*/ 53 h 259"/>
              <a:gd name="T80" fmla="*/ 42 w 167"/>
              <a:gd name="T81" fmla="*/ 52 h 259"/>
              <a:gd name="T82" fmla="*/ 50 w 167"/>
              <a:gd name="T83" fmla="*/ 51 h 259"/>
              <a:gd name="T84" fmla="*/ 58 w 167"/>
              <a:gd name="T85" fmla="*/ 49 h 259"/>
              <a:gd name="T86" fmla="*/ 66 w 167"/>
              <a:gd name="T87" fmla="*/ 47 h 259"/>
              <a:gd name="T88" fmla="*/ 73 w 167"/>
              <a:gd name="T89" fmla="*/ 44 h 259"/>
              <a:gd name="T90" fmla="*/ 79 w 167"/>
              <a:gd name="T91" fmla="*/ 40 h 259"/>
              <a:gd name="T92" fmla="*/ 86 w 167"/>
              <a:gd name="T93" fmla="*/ 36 h 259"/>
              <a:gd name="T94" fmla="*/ 91 w 167"/>
              <a:gd name="T95" fmla="*/ 31 h 259"/>
              <a:gd name="T96" fmla="*/ 97 w 167"/>
              <a:gd name="T97" fmla="*/ 26 h 259"/>
              <a:gd name="T98" fmla="*/ 107 w 167"/>
              <a:gd name="T99" fmla="*/ 13 h 259"/>
              <a:gd name="T100" fmla="*/ 114 w 167"/>
              <a:gd name="T10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solidFill>
            <a:srgbClr val="C0C0C0"/>
          </a:solidFill>
          <a:ln w="9525" cmpd="sng">
            <a:solidFill>
              <a:srgbClr val="FFFFFF"/>
            </a:solidFill>
            <a:prstDash val="solid"/>
            <a:round/>
            <a:headEnd/>
            <a:tailEnd/>
          </a:ln>
        </p:spPr>
        <p:txBody>
          <a:bodyPr/>
          <a:lstStyle/>
          <a:p>
            <a:endParaRPr lang="en-US"/>
          </a:p>
        </p:txBody>
      </p:sp>
      <p:sp>
        <p:nvSpPr>
          <p:cNvPr id="235" name="Freeform 234"/>
          <p:cNvSpPr>
            <a:spLocks/>
          </p:cNvSpPr>
          <p:nvPr>
            <p:custDataLst>
              <p:tags r:id="rId160"/>
            </p:custDataLst>
          </p:nvPr>
        </p:nvSpPr>
        <p:spPr bwMode="auto">
          <a:xfrm>
            <a:off x="3536314" y="2966187"/>
            <a:ext cx="93197" cy="144463"/>
          </a:xfrm>
          <a:custGeom>
            <a:avLst/>
            <a:gdLst>
              <a:gd name="T0" fmla="*/ 185 w 225"/>
              <a:gd name="T1" fmla="*/ 67 h 273"/>
              <a:gd name="T2" fmla="*/ 173 w 225"/>
              <a:gd name="T3" fmla="*/ 78 h 273"/>
              <a:gd name="T4" fmla="*/ 159 w 225"/>
              <a:gd name="T5" fmla="*/ 82 h 273"/>
              <a:gd name="T6" fmla="*/ 163 w 225"/>
              <a:gd name="T7" fmla="*/ 93 h 273"/>
              <a:gd name="T8" fmla="*/ 174 w 225"/>
              <a:gd name="T9" fmla="*/ 101 h 273"/>
              <a:gd name="T10" fmla="*/ 195 w 225"/>
              <a:gd name="T11" fmla="*/ 105 h 273"/>
              <a:gd name="T12" fmla="*/ 225 w 225"/>
              <a:gd name="T13" fmla="*/ 106 h 273"/>
              <a:gd name="T14" fmla="*/ 225 w 225"/>
              <a:gd name="T15" fmla="*/ 152 h 273"/>
              <a:gd name="T16" fmla="*/ 224 w 225"/>
              <a:gd name="T17" fmla="*/ 176 h 273"/>
              <a:gd name="T18" fmla="*/ 215 w 225"/>
              <a:gd name="T19" fmla="*/ 187 h 273"/>
              <a:gd name="T20" fmla="*/ 197 w 225"/>
              <a:gd name="T21" fmla="*/ 205 h 273"/>
              <a:gd name="T22" fmla="*/ 192 w 225"/>
              <a:gd name="T23" fmla="*/ 214 h 273"/>
              <a:gd name="T24" fmla="*/ 179 w 225"/>
              <a:gd name="T25" fmla="*/ 218 h 273"/>
              <a:gd name="T26" fmla="*/ 164 w 225"/>
              <a:gd name="T27" fmla="*/ 225 h 273"/>
              <a:gd name="T28" fmla="*/ 159 w 225"/>
              <a:gd name="T29" fmla="*/ 236 h 273"/>
              <a:gd name="T30" fmla="*/ 140 w 225"/>
              <a:gd name="T31" fmla="*/ 242 h 273"/>
              <a:gd name="T32" fmla="*/ 128 w 225"/>
              <a:gd name="T33" fmla="*/ 252 h 273"/>
              <a:gd name="T34" fmla="*/ 101 w 225"/>
              <a:gd name="T35" fmla="*/ 255 h 273"/>
              <a:gd name="T36" fmla="*/ 60 w 225"/>
              <a:gd name="T37" fmla="*/ 261 h 273"/>
              <a:gd name="T38" fmla="*/ 19 w 225"/>
              <a:gd name="T39" fmla="*/ 261 h 273"/>
              <a:gd name="T40" fmla="*/ 0 w 225"/>
              <a:gd name="T41" fmla="*/ 217 h 273"/>
              <a:gd name="T42" fmla="*/ 21 w 225"/>
              <a:gd name="T43" fmla="*/ 212 h 273"/>
              <a:gd name="T44" fmla="*/ 26 w 225"/>
              <a:gd name="T45" fmla="*/ 205 h 273"/>
              <a:gd name="T46" fmla="*/ 60 w 225"/>
              <a:gd name="T47" fmla="*/ 202 h 273"/>
              <a:gd name="T48" fmla="*/ 72 w 225"/>
              <a:gd name="T49" fmla="*/ 193 h 273"/>
              <a:gd name="T50" fmla="*/ 48 w 225"/>
              <a:gd name="T51" fmla="*/ 198 h 273"/>
              <a:gd name="T52" fmla="*/ 40 w 225"/>
              <a:gd name="T53" fmla="*/ 197 h 273"/>
              <a:gd name="T54" fmla="*/ 39 w 225"/>
              <a:gd name="T55" fmla="*/ 188 h 273"/>
              <a:gd name="T56" fmla="*/ 46 w 225"/>
              <a:gd name="T57" fmla="*/ 173 h 273"/>
              <a:gd name="T58" fmla="*/ 39 w 225"/>
              <a:gd name="T59" fmla="*/ 160 h 273"/>
              <a:gd name="T60" fmla="*/ 14 w 225"/>
              <a:gd name="T61" fmla="*/ 150 h 273"/>
              <a:gd name="T62" fmla="*/ 6 w 225"/>
              <a:gd name="T63" fmla="*/ 130 h 273"/>
              <a:gd name="T64" fmla="*/ 22 w 225"/>
              <a:gd name="T65" fmla="*/ 115 h 273"/>
              <a:gd name="T66" fmla="*/ 35 w 225"/>
              <a:gd name="T67" fmla="*/ 102 h 273"/>
              <a:gd name="T68" fmla="*/ 68 w 225"/>
              <a:gd name="T69" fmla="*/ 94 h 273"/>
              <a:gd name="T70" fmla="*/ 90 w 225"/>
              <a:gd name="T71" fmla="*/ 94 h 273"/>
              <a:gd name="T72" fmla="*/ 100 w 225"/>
              <a:gd name="T73" fmla="*/ 88 h 273"/>
              <a:gd name="T74" fmla="*/ 108 w 225"/>
              <a:gd name="T75" fmla="*/ 52 h 273"/>
              <a:gd name="T76" fmla="*/ 120 w 225"/>
              <a:gd name="T77" fmla="*/ 31 h 273"/>
              <a:gd name="T78" fmla="*/ 130 w 225"/>
              <a:gd name="T79" fmla="*/ 20 h 273"/>
              <a:gd name="T80" fmla="*/ 141 w 225"/>
              <a:gd name="T81" fmla="*/ 7 h 273"/>
              <a:gd name="T82" fmla="*/ 155 w 225"/>
              <a:gd name="T83" fmla="*/ 1 h 273"/>
              <a:gd name="T84" fmla="*/ 179 w 225"/>
              <a:gd name="T85" fmla="*/ 3 h 273"/>
              <a:gd name="T86" fmla="*/ 195 w 225"/>
              <a:gd name="T87" fmla="*/ 38 h 273"/>
              <a:gd name="T88" fmla="*/ 196 w 225"/>
              <a:gd name="T89" fmla="*/ 47 h 273"/>
              <a:gd name="T90" fmla="*/ 190 w 225"/>
              <a:gd name="T91" fmla="*/ 5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6" name="Freeform 235"/>
          <p:cNvSpPr>
            <a:spLocks/>
          </p:cNvSpPr>
          <p:nvPr>
            <p:custDataLst>
              <p:tags r:id="rId161"/>
            </p:custDataLst>
          </p:nvPr>
        </p:nvSpPr>
        <p:spPr bwMode="auto">
          <a:xfrm>
            <a:off x="3356032" y="3877412"/>
            <a:ext cx="294868" cy="390525"/>
          </a:xfrm>
          <a:custGeom>
            <a:avLst/>
            <a:gdLst>
              <a:gd name="T0" fmla="*/ 94 w 232"/>
              <a:gd name="T1" fmla="*/ 246 h 248"/>
              <a:gd name="T2" fmla="*/ 96 w 232"/>
              <a:gd name="T3" fmla="*/ 243 h 248"/>
              <a:gd name="T4" fmla="*/ 98 w 232"/>
              <a:gd name="T5" fmla="*/ 238 h 248"/>
              <a:gd name="T6" fmla="*/ 100 w 232"/>
              <a:gd name="T7" fmla="*/ 232 h 248"/>
              <a:gd name="T8" fmla="*/ 103 w 232"/>
              <a:gd name="T9" fmla="*/ 231 h 248"/>
              <a:gd name="T10" fmla="*/ 104 w 232"/>
              <a:gd name="T11" fmla="*/ 238 h 248"/>
              <a:gd name="T12" fmla="*/ 106 w 232"/>
              <a:gd name="T13" fmla="*/ 241 h 248"/>
              <a:gd name="T14" fmla="*/ 108 w 232"/>
              <a:gd name="T15" fmla="*/ 242 h 248"/>
              <a:gd name="T16" fmla="*/ 110 w 232"/>
              <a:gd name="T17" fmla="*/ 242 h 248"/>
              <a:gd name="T18" fmla="*/ 113 w 232"/>
              <a:gd name="T19" fmla="*/ 241 h 248"/>
              <a:gd name="T20" fmla="*/ 116 w 232"/>
              <a:gd name="T21" fmla="*/ 238 h 248"/>
              <a:gd name="T22" fmla="*/ 216 w 232"/>
              <a:gd name="T23" fmla="*/ 234 h 248"/>
              <a:gd name="T24" fmla="*/ 213 w 232"/>
              <a:gd name="T25" fmla="*/ 204 h 248"/>
              <a:gd name="T26" fmla="*/ 207 w 232"/>
              <a:gd name="T27" fmla="*/ 138 h 248"/>
              <a:gd name="T28" fmla="*/ 201 w 232"/>
              <a:gd name="T29" fmla="*/ 73 h 248"/>
              <a:gd name="T30" fmla="*/ 198 w 232"/>
              <a:gd name="T31" fmla="*/ 43 h 248"/>
              <a:gd name="T32" fmla="*/ 215 w 232"/>
              <a:gd name="T33" fmla="*/ 44 h 248"/>
              <a:gd name="T34" fmla="*/ 232 w 232"/>
              <a:gd name="T35" fmla="*/ 46 h 248"/>
              <a:gd name="T36" fmla="*/ 161 w 232"/>
              <a:gd name="T37" fmla="*/ 2 h 248"/>
              <a:gd name="T38" fmla="*/ 160 w 232"/>
              <a:gd name="T39" fmla="*/ 8 h 248"/>
              <a:gd name="T40" fmla="*/ 161 w 232"/>
              <a:gd name="T41" fmla="*/ 18 h 248"/>
              <a:gd name="T42" fmla="*/ 98 w 232"/>
              <a:gd name="T43" fmla="*/ 24 h 248"/>
              <a:gd name="T44" fmla="*/ 98 w 232"/>
              <a:gd name="T45" fmla="*/ 74 h 248"/>
              <a:gd name="T46" fmla="*/ 95 w 232"/>
              <a:gd name="T47" fmla="*/ 76 h 248"/>
              <a:gd name="T48" fmla="*/ 87 w 232"/>
              <a:gd name="T49" fmla="*/ 78 h 248"/>
              <a:gd name="T50" fmla="*/ 72 w 232"/>
              <a:gd name="T51" fmla="*/ 82 h 248"/>
              <a:gd name="T52" fmla="*/ 74 w 232"/>
              <a:gd name="T53" fmla="*/ 88 h 248"/>
              <a:gd name="T54" fmla="*/ 78 w 232"/>
              <a:gd name="T55" fmla="*/ 96 h 248"/>
              <a:gd name="T56" fmla="*/ 80 w 232"/>
              <a:gd name="T57" fmla="*/ 105 h 248"/>
              <a:gd name="T58" fmla="*/ 81 w 232"/>
              <a:gd name="T59" fmla="*/ 115 h 248"/>
              <a:gd name="T60" fmla="*/ 9 w 232"/>
              <a:gd name="T61" fmla="*/ 119 h 248"/>
              <a:gd name="T62" fmla="*/ 5 w 232"/>
              <a:gd name="T63" fmla="*/ 130 h 248"/>
              <a:gd name="T64" fmla="*/ 6 w 232"/>
              <a:gd name="T65" fmla="*/ 143 h 248"/>
              <a:gd name="T66" fmla="*/ 8 w 232"/>
              <a:gd name="T67" fmla="*/ 155 h 248"/>
              <a:gd name="T68" fmla="*/ 9 w 232"/>
              <a:gd name="T69" fmla="*/ 168 h 248"/>
              <a:gd name="T70" fmla="*/ 9 w 232"/>
              <a:gd name="T71" fmla="*/ 182 h 248"/>
              <a:gd name="T72" fmla="*/ 8 w 232"/>
              <a:gd name="T73" fmla="*/ 194 h 248"/>
              <a:gd name="T74" fmla="*/ 6 w 232"/>
              <a:gd name="T75" fmla="*/ 206 h 248"/>
              <a:gd name="T76" fmla="*/ 2 w 232"/>
              <a:gd name="T77" fmla="*/ 216 h 248"/>
              <a:gd name="T78" fmla="*/ 2 w 232"/>
              <a:gd name="T79" fmla="*/ 219 h 248"/>
              <a:gd name="T80" fmla="*/ 3 w 232"/>
              <a:gd name="T81" fmla="*/ 220 h 248"/>
              <a:gd name="T82" fmla="*/ 3 w 232"/>
              <a:gd name="T83" fmla="*/ 222 h 248"/>
              <a:gd name="T84" fmla="*/ 7 w 232"/>
              <a:gd name="T85" fmla="*/ 217 h 248"/>
              <a:gd name="T86" fmla="*/ 18 w 232"/>
              <a:gd name="T87" fmla="*/ 213 h 248"/>
              <a:gd name="T88" fmla="*/ 36 w 232"/>
              <a:gd name="T89" fmla="*/ 207 h 248"/>
              <a:gd name="T90" fmla="*/ 45 w 232"/>
              <a:gd name="T91" fmla="*/ 208 h 248"/>
              <a:gd name="T92" fmla="*/ 51 w 232"/>
              <a:gd name="T93" fmla="*/ 212 h 248"/>
              <a:gd name="T94" fmla="*/ 56 w 232"/>
              <a:gd name="T95" fmla="*/ 214 h 248"/>
              <a:gd name="T96" fmla="*/ 62 w 232"/>
              <a:gd name="T97" fmla="*/ 215 h 248"/>
              <a:gd name="T98" fmla="*/ 66 w 232"/>
              <a:gd name="T99" fmla="*/ 219 h 248"/>
              <a:gd name="T100" fmla="*/ 67 w 232"/>
              <a:gd name="T101" fmla="*/ 225 h 248"/>
              <a:gd name="T102" fmla="*/ 70 w 232"/>
              <a:gd name="T103" fmla="*/ 231 h 248"/>
              <a:gd name="T104" fmla="*/ 74 w 232"/>
              <a:gd name="T105" fmla="*/ 235 h 248"/>
              <a:gd name="T106" fmla="*/ 85 w 232"/>
              <a:gd name="T107" fmla="*/ 24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solidFill>
            <a:srgbClr val="C0C0C0"/>
          </a:solidFill>
          <a:ln w="9525" cmpd="sng">
            <a:solidFill>
              <a:srgbClr val="FFFFFF"/>
            </a:solidFill>
            <a:prstDash val="solid"/>
            <a:round/>
            <a:headEnd/>
            <a:tailEnd/>
          </a:ln>
        </p:spPr>
        <p:txBody>
          <a:bodyPr/>
          <a:lstStyle/>
          <a:p>
            <a:endParaRPr lang="en-US"/>
          </a:p>
        </p:txBody>
      </p:sp>
      <p:sp>
        <p:nvSpPr>
          <p:cNvPr id="237" name="Freeform 236"/>
          <p:cNvSpPr>
            <a:spLocks/>
          </p:cNvSpPr>
          <p:nvPr>
            <p:custDataLst>
              <p:tags r:id="rId162"/>
            </p:custDataLst>
          </p:nvPr>
        </p:nvSpPr>
        <p:spPr bwMode="auto">
          <a:xfrm>
            <a:off x="3467564" y="3937737"/>
            <a:ext cx="398758" cy="468313"/>
          </a:xfrm>
          <a:custGeom>
            <a:avLst/>
            <a:gdLst>
              <a:gd name="T0" fmla="*/ 90 w 948"/>
              <a:gd name="T1" fmla="*/ 788 h 893"/>
              <a:gd name="T2" fmla="*/ 121 w 948"/>
              <a:gd name="T3" fmla="*/ 788 h 893"/>
              <a:gd name="T4" fmla="*/ 146 w 948"/>
              <a:gd name="T5" fmla="*/ 783 h 893"/>
              <a:gd name="T6" fmla="*/ 186 w 948"/>
              <a:gd name="T7" fmla="*/ 776 h 893"/>
              <a:gd name="T8" fmla="*/ 197 w 948"/>
              <a:gd name="T9" fmla="*/ 813 h 893"/>
              <a:gd name="T10" fmla="*/ 212 w 948"/>
              <a:gd name="T11" fmla="*/ 835 h 893"/>
              <a:gd name="T12" fmla="*/ 226 w 948"/>
              <a:gd name="T13" fmla="*/ 846 h 893"/>
              <a:gd name="T14" fmla="*/ 246 w 948"/>
              <a:gd name="T15" fmla="*/ 850 h 893"/>
              <a:gd name="T16" fmla="*/ 246 w 948"/>
              <a:gd name="T17" fmla="*/ 881 h 893"/>
              <a:gd name="T18" fmla="*/ 326 w 948"/>
              <a:gd name="T19" fmla="*/ 889 h 893"/>
              <a:gd name="T20" fmla="*/ 334 w 948"/>
              <a:gd name="T21" fmla="*/ 876 h 893"/>
              <a:gd name="T22" fmla="*/ 347 w 948"/>
              <a:gd name="T23" fmla="*/ 871 h 893"/>
              <a:gd name="T24" fmla="*/ 348 w 948"/>
              <a:gd name="T25" fmla="*/ 888 h 893"/>
              <a:gd name="T26" fmla="*/ 358 w 948"/>
              <a:gd name="T27" fmla="*/ 893 h 893"/>
              <a:gd name="T28" fmla="*/ 385 w 948"/>
              <a:gd name="T29" fmla="*/ 893 h 893"/>
              <a:gd name="T30" fmla="*/ 401 w 948"/>
              <a:gd name="T31" fmla="*/ 854 h 893"/>
              <a:gd name="T32" fmla="*/ 412 w 948"/>
              <a:gd name="T33" fmla="*/ 788 h 893"/>
              <a:gd name="T34" fmla="*/ 424 w 948"/>
              <a:gd name="T35" fmla="*/ 771 h 893"/>
              <a:gd name="T36" fmla="*/ 452 w 948"/>
              <a:gd name="T37" fmla="*/ 754 h 893"/>
              <a:gd name="T38" fmla="*/ 485 w 948"/>
              <a:gd name="T39" fmla="*/ 743 h 893"/>
              <a:gd name="T40" fmla="*/ 501 w 948"/>
              <a:gd name="T41" fmla="*/ 729 h 893"/>
              <a:gd name="T42" fmla="*/ 515 w 948"/>
              <a:gd name="T43" fmla="*/ 702 h 893"/>
              <a:gd name="T44" fmla="*/ 535 w 948"/>
              <a:gd name="T45" fmla="*/ 668 h 893"/>
              <a:gd name="T46" fmla="*/ 547 w 948"/>
              <a:gd name="T47" fmla="*/ 660 h 893"/>
              <a:gd name="T48" fmla="*/ 572 w 948"/>
              <a:gd name="T49" fmla="*/ 659 h 893"/>
              <a:gd name="T50" fmla="*/ 605 w 948"/>
              <a:gd name="T51" fmla="*/ 644 h 893"/>
              <a:gd name="T52" fmla="*/ 639 w 948"/>
              <a:gd name="T53" fmla="*/ 624 h 893"/>
              <a:gd name="T54" fmla="*/ 674 w 948"/>
              <a:gd name="T55" fmla="*/ 613 h 893"/>
              <a:gd name="T56" fmla="*/ 724 w 948"/>
              <a:gd name="T57" fmla="*/ 610 h 893"/>
              <a:gd name="T58" fmla="*/ 788 w 948"/>
              <a:gd name="T59" fmla="*/ 602 h 893"/>
              <a:gd name="T60" fmla="*/ 815 w 948"/>
              <a:gd name="T61" fmla="*/ 594 h 893"/>
              <a:gd name="T62" fmla="*/ 863 w 948"/>
              <a:gd name="T63" fmla="*/ 590 h 893"/>
              <a:gd name="T64" fmla="*/ 901 w 948"/>
              <a:gd name="T65" fmla="*/ 583 h 893"/>
              <a:gd name="T66" fmla="*/ 913 w 948"/>
              <a:gd name="T67" fmla="*/ 574 h 893"/>
              <a:gd name="T68" fmla="*/ 931 w 948"/>
              <a:gd name="T69" fmla="*/ 544 h 893"/>
              <a:gd name="T70" fmla="*/ 943 w 948"/>
              <a:gd name="T71" fmla="*/ 504 h 893"/>
              <a:gd name="T72" fmla="*/ 948 w 948"/>
              <a:gd name="T73" fmla="*/ 461 h 893"/>
              <a:gd name="T74" fmla="*/ 947 w 948"/>
              <a:gd name="T75" fmla="*/ 421 h 893"/>
              <a:gd name="T76" fmla="*/ 943 w 948"/>
              <a:gd name="T77" fmla="*/ 363 h 893"/>
              <a:gd name="T78" fmla="*/ 922 w 948"/>
              <a:gd name="T79" fmla="*/ 356 h 893"/>
              <a:gd name="T80" fmla="*/ 862 w 948"/>
              <a:gd name="T81" fmla="*/ 322 h 893"/>
              <a:gd name="T82" fmla="*/ 794 w 948"/>
              <a:gd name="T83" fmla="*/ 278 h 893"/>
              <a:gd name="T84" fmla="*/ 738 w 948"/>
              <a:gd name="T85" fmla="*/ 216 h 893"/>
              <a:gd name="T86" fmla="*/ 412 w 948"/>
              <a:gd name="T87" fmla="*/ 12 h 893"/>
              <a:gd name="T88" fmla="*/ 348 w 948"/>
              <a:gd name="T89" fmla="*/ 102 h 893"/>
              <a:gd name="T90" fmla="*/ 379 w 948"/>
              <a:gd name="T91" fmla="*/ 405 h 893"/>
              <a:gd name="T92" fmla="*/ 392 w 948"/>
              <a:gd name="T93" fmla="*/ 565 h 893"/>
              <a:gd name="T94" fmla="*/ 93 w 948"/>
              <a:gd name="T95" fmla="*/ 591 h 893"/>
              <a:gd name="T96" fmla="*/ 79 w 948"/>
              <a:gd name="T97" fmla="*/ 606 h 893"/>
              <a:gd name="T98" fmla="*/ 67 w 948"/>
              <a:gd name="T99" fmla="*/ 610 h 893"/>
              <a:gd name="T100" fmla="*/ 57 w 948"/>
              <a:gd name="T101" fmla="*/ 607 h 893"/>
              <a:gd name="T102" fmla="*/ 49 w 948"/>
              <a:gd name="T103" fmla="*/ 591 h 893"/>
              <a:gd name="T104" fmla="*/ 40 w 948"/>
              <a:gd name="T105" fmla="*/ 581 h 893"/>
              <a:gd name="T106" fmla="*/ 29 w 948"/>
              <a:gd name="T107" fmla="*/ 605 h 893"/>
              <a:gd name="T108" fmla="*/ 15 w 948"/>
              <a:gd name="T109" fmla="*/ 623 h 893"/>
              <a:gd name="T110" fmla="*/ 67 w 948"/>
              <a:gd name="T111" fmla="*/ 733 h 893"/>
              <a:gd name="T112" fmla="*/ 61 w 948"/>
              <a:gd name="T113" fmla="*/ 748 h 893"/>
              <a:gd name="T114" fmla="*/ 62 w 948"/>
              <a:gd name="T115" fmla="*/ 760 h 893"/>
              <a:gd name="T116" fmla="*/ 54 w 948"/>
              <a:gd name="T117" fmla="*/ 788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solidFill>
            <a:srgbClr val="C0C0C0"/>
          </a:solidFill>
          <a:ln w="9525" cmpd="sng">
            <a:solidFill>
              <a:srgbClr val="FFFFFF"/>
            </a:solidFill>
            <a:prstDash val="solid"/>
            <a:round/>
            <a:headEnd/>
            <a:tailEnd/>
          </a:ln>
        </p:spPr>
        <p:txBody>
          <a:bodyPr/>
          <a:lstStyle/>
          <a:p>
            <a:endParaRPr lang="en-US"/>
          </a:p>
        </p:txBody>
      </p:sp>
      <p:sp>
        <p:nvSpPr>
          <p:cNvPr id="238" name="Freeform 237"/>
          <p:cNvSpPr>
            <a:spLocks/>
          </p:cNvSpPr>
          <p:nvPr>
            <p:custDataLst>
              <p:tags r:id="rId163"/>
            </p:custDataLst>
          </p:nvPr>
        </p:nvSpPr>
        <p:spPr bwMode="auto">
          <a:xfrm>
            <a:off x="3562287" y="3544036"/>
            <a:ext cx="475149" cy="579438"/>
          </a:xfrm>
          <a:custGeom>
            <a:avLst/>
            <a:gdLst>
              <a:gd name="T0" fmla="*/ 238 w 373"/>
              <a:gd name="T1" fmla="*/ 367 h 370"/>
              <a:gd name="T2" fmla="*/ 244 w 373"/>
              <a:gd name="T3" fmla="*/ 365 h 370"/>
              <a:gd name="T4" fmla="*/ 255 w 373"/>
              <a:gd name="T5" fmla="*/ 368 h 370"/>
              <a:gd name="T6" fmla="*/ 372 w 373"/>
              <a:gd name="T7" fmla="*/ 277 h 370"/>
              <a:gd name="T8" fmla="*/ 369 w 373"/>
              <a:gd name="T9" fmla="*/ 270 h 370"/>
              <a:gd name="T10" fmla="*/ 361 w 373"/>
              <a:gd name="T11" fmla="*/ 264 h 370"/>
              <a:gd name="T12" fmla="*/ 347 w 373"/>
              <a:gd name="T13" fmla="*/ 259 h 370"/>
              <a:gd name="T14" fmla="*/ 339 w 373"/>
              <a:gd name="T15" fmla="*/ 254 h 370"/>
              <a:gd name="T16" fmla="*/ 336 w 373"/>
              <a:gd name="T17" fmla="*/ 247 h 370"/>
              <a:gd name="T18" fmla="*/ 337 w 373"/>
              <a:gd name="T19" fmla="*/ 228 h 370"/>
              <a:gd name="T20" fmla="*/ 337 w 373"/>
              <a:gd name="T21" fmla="*/ 196 h 370"/>
              <a:gd name="T22" fmla="*/ 334 w 373"/>
              <a:gd name="T23" fmla="*/ 168 h 370"/>
              <a:gd name="T24" fmla="*/ 329 w 373"/>
              <a:gd name="T25" fmla="*/ 155 h 370"/>
              <a:gd name="T26" fmla="*/ 323 w 373"/>
              <a:gd name="T27" fmla="*/ 142 h 370"/>
              <a:gd name="T28" fmla="*/ 315 w 373"/>
              <a:gd name="T29" fmla="*/ 109 h 370"/>
              <a:gd name="T30" fmla="*/ 306 w 373"/>
              <a:gd name="T31" fmla="*/ 90 h 370"/>
              <a:gd name="T32" fmla="*/ 297 w 373"/>
              <a:gd name="T33" fmla="*/ 78 h 370"/>
              <a:gd name="T34" fmla="*/ 300 w 373"/>
              <a:gd name="T35" fmla="*/ 63 h 370"/>
              <a:gd name="T36" fmla="*/ 301 w 373"/>
              <a:gd name="T37" fmla="*/ 43 h 370"/>
              <a:gd name="T38" fmla="*/ 302 w 373"/>
              <a:gd name="T39" fmla="*/ 23 h 370"/>
              <a:gd name="T40" fmla="*/ 310 w 373"/>
              <a:gd name="T41" fmla="*/ 7 h 370"/>
              <a:gd name="T42" fmla="*/ 302 w 373"/>
              <a:gd name="T43" fmla="*/ 6 h 370"/>
              <a:gd name="T44" fmla="*/ 278 w 373"/>
              <a:gd name="T45" fmla="*/ 12 h 370"/>
              <a:gd name="T46" fmla="*/ 245 w 373"/>
              <a:gd name="T47" fmla="*/ 12 h 370"/>
              <a:gd name="T48" fmla="*/ 206 w 373"/>
              <a:gd name="T49" fmla="*/ 14 h 370"/>
              <a:gd name="T50" fmla="*/ 168 w 373"/>
              <a:gd name="T51" fmla="*/ 24 h 370"/>
              <a:gd name="T52" fmla="*/ 145 w 373"/>
              <a:gd name="T53" fmla="*/ 32 h 370"/>
              <a:gd name="T54" fmla="*/ 124 w 373"/>
              <a:gd name="T55" fmla="*/ 44 h 370"/>
              <a:gd name="T56" fmla="*/ 123 w 373"/>
              <a:gd name="T57" fmla="*/ 52 h 370"/>
              <a:gd name="T58" fmla="*/ 131 w 373"/>
              <a:gd name="T59" fmla="*/ 89 h 370"/>
              <a:gd name="T60" fmla="*/ 134 w 373"/>
              <a:gd name="T61" fmla="*/ 93 h 370"/>
              <a:gd name="T62" fmla="*/ 141 w 373"/>
              <a:gd name="T63" fmla="*/ 98 h 370"/>
              <a:gd name="T64" fmla="*/ 142 w 373"/>
              <a:gd name="T65" fmla="*/ 102 h 370"/>
              <a:gd name="T66" fmla="*/ 139 w 373"/>
              <a:gd name="T67" fmla="*/ 107 h 370"/>
              <a:gd name="T68" fmla="*/ 128 w 373"/>
              <a:gd name="T69" fmla="*/ 107 h 370"/>
              <a:gd name="T70" fmla="*/ 106 w 373"/>
              <a:gd name="T71" fmla="*/ 113 h 370"/>
              <a:gd name="T72" fmla="*/ 95 w 373"/>
              <a:gd name="T73" fmla="*/ 122 h 370"/>
              <a:gd name="T74" fmla="*/ 90 w 373"/>
              <a:gd name="T75" fmla="*/ 131 h 370"/>
              <a:gd name="T76" fmla="*/ 82 w 373"/>
              <a:gd name="T77" fmla="*/ 137 h 370"/>
              <a:gd name="T78" fmla="*/ 66 w 373"/>
              <a:gd name="T79" fmla="*/ 150 h 370"/>
              <a:gd name="T80" fmla="*/ 51 w 373"/>
              <a:gd name="T81" fmla="*/ 158 h 370"/>
              <a:gd name="T82" fmla="*/ 31 w 373"/>
              <a:gd name="T83" fmla="*/ 160 h 370"/>
              <a:gd name="T84" fmla="*/ 20 w 373"/>
              <a:gd name="T85" fmla="*/ 164 h 370"/>
              <a:gd name="T86" fmla="*/ 8 w 373"/>
              <a:gd name="T87" fmla="*/ 174 h 370"/>
              <a:gd name="T88" fmla="*/ 0 w 373"/>
              <a:gd name="T89" fmla="*/ 200 h 370"/>
              <a:gd name="T90" fmla="*/ 179 w 373"/>
              <a:gd name="T91" fmla="*/ 331 h 370"/>
              <a:gd name="T92" fmla="*/ 201 w 373"/>
              <a:gd name="T93" fmla="*/ 352 h 370"/>
              <a:gd name="T94" fmla="*/ 229 w 373"/>
              <a:gd name="T95" fmla="*/ 36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370">
                <a:moveTo>
                  <a:pt x="235" y="370"/>
                </a:moveTo>
                <a:lnTo>
                  <a:pt x="237" y="369"/>
                </a:lnTo>
                <a:lnTo>
                  <a:pt x="238" y="367"/>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solidFill>
            <a:srgbClr val="C0C0C0"/>
          </a:solidFill>
          <a:ln w="9525" cmpd="sng">
            <a:solidFill>
              <a:srgbClr val="FFFFFF"/>
            </a:solidFill>
            <a:prstDash val="solid"/>
            <a:round/>
            <a:headEnd/>
            <a:tailEnd/>
          </a:ln>
        </p:spPr>
        <p:txBody>
          <a:bodyPr/>
          <a:lstStyle/>
          <a:p>
            <a:endParaRPr lang="en-US"/>
          </a:p>
        </p:txBody>
      </p:sp>
      <p:sp>
        <p:nvSpPr>
          <p:cNvPr id="239" name="Freeform 238"/>
          <p:cNvSpPr>
            <a:spLocks/>
          </p:cNvSpPr>
          <p:nvPr>
            <p:custDataLst>
              <p:tags r:id="rId164"/>
            </p:custDataLst>
          </p:nvPr>
        </p:nvSpPr>
        <p:spPr bwMode="auto">
          <a:xfrm>
            <a:off x="3982436" y="3678974"/>
            <a:ext cx="369730" cy="436562"/>
          </a:xfrm>
          <a:custGeom>
            <a:avLst/>
            <a:gdLst>
              <a:gd name="T0" fmla="*/ 36 w 877"/>
              <a:gd name="T1" fmla="*/ 141 h 826"/>
              <a:gd name="T2" fmla="*/ 46 w 877"/>
              <a:gd name="T3" fmla="*/ 109 h 826"/>
              <a:gd name="T4" fmla="*/ 46 w 877"/>
              <a:gd name="T5" fmla="*/ 70 h 826"/>
              <a:gd name="T6" fmla="*/ 61 w 877"/>
              <a:gd name="T7" fmla="*/ 64 h 826"/>
              <a:gd name="T8" fmla="*/ 89 w 877"/>
              <a:gd name="T9" fmla="*/ 55 h 826"/>
              <a:gd name="T10" fmla="*/ 99 w 877"/>
              <a:gd name="T11" fmla="*/ 20 h 826"/>
              <a:gd name="T12" fmla="*/ 168 w 877"/>
              <a:gd name="T13" fmla="*/ 6 h 826"/>
              <a:gd name="T14" fmla="*/ 242 w 877"/>
              <a:gd name="T15" fmla="*/ 24 h 826"/>
              <a:gd name="T16" fmla="*/ 273 w 877"/>
              <a:gd name="T17" fmla="*/ 43 h 826"/>
              <a:gd name="T18" fmla="*/ 285 w 877"/>
              <a:gd name="T19" fmla="*/ 78 h 826"/>
              <a:gd name="T20" fmla="*/ 295 w 877"/>
              <a:gd name="T21" fmla="*/ 101 h 826"/>
              <a:gd name="T22" fmla="*/ 325 w 877"/>
              <a:gd name="T23" fmla="*/ 110 h 826"/>
              <a:gd name="T24" fmla="*/ 363 w 877"/>
              <a:gd name="T25" fmla="*/ 109 h 826"/>
              <a:gd name="T26" fmla="*/ 421 w 877"/>
              <a:gd name="T27" fmla="*/ 133 h 826"/>
              <a:gd name="T28" fmla="*/ 478 w 877"/>
              <a:gd name="T29" fmla="*/ 162 h 826"/>
              <a:gd name="T30" fmla="*/ 513 w 877"/>
              <a:gd name="T31" fmla="*/ 166 h 826"/>
              <a:gd name="T32" fmla="*/ 538 w 877"/>
              <a:gd name="T33" fmla="*/ 158 h 826"/>
              <a:gd name="T34" fmla="*/ 549 w 877"/>
              <a:gd name="T35" fmla="*/ 126 h 826"/>
              <a:gd name="T36" fmla="*/ 544 w 877"/>
              <a:gd name="T37" fmla="*/ 103 h 826"/>
              <a:gd name="T38" fmla="*/ 531 w 877"/>
              <a:gd name="T39" fmla="*/ 81 h 826"/>
              <a:gd name="T40" fmla="*/ 539 w 877"/>
              <a:gd name="T41" fmla="*/ 49 h 826"/>
              <a:gd name="T42" fmla="*/ 574 w 877"/>
              <a:gd name="T43" fmla="*/ 34 h 826"/>
              <a:gd name="T44" fmla="*/ 617 w 877"/>
              <a:gd name="T45" fmla="*/ 4 h 826"/>
              <a:gd name="T46" fmla="*/ 650 w 877"/>
              <a:gd name="T47" fmla="*/ 0 h 826"/>
              <a:gd name="T48" fmla="*/ 681 w 877"/>
              <a:gd name="T49" fmla="*/ 6 h 826"/>
              <a:gd name="T50" fmla="*/ 695 w 877"/>
              <a:gd name="T51" fmla="*/ 24 h 826"/>
              <a:gd name="T52" fmla="*/ 706 w 877"/>
              <a:gd name="T53" fmla="*/ 50 h 826"/>
              <a:gd name="T54" fmla="*/ 728 w 877"/>
              <a:gd name="T55" fmla="*/ 63 h 826"/>
              <a:gd name="T56" fmla="*/ 798 w 877"/>
              <a:gd name="T57" fmla="*/ 71 h 826"/>
              <a:gd name="T58" fmla="*/ 830 w 877"/>
              <a:gd name="T59" fmla="*/ 97 h 826"/>
              <a:gd name="T60" fmla="*/ 834 w 877"/>
              <a:gd name="T61" fmla="*/ 117 h 826"/>
              <a:gd name="T62" fmla="*/ 843 w 877"/>
              <a:gd name="T63" fmla="*/ 140 h 826"/>
              <a:gd name="T64" fmla="*/ 836 w 877"/>
              <a:gd name="T65" fmla="*/ 159 h 826"/>
              <a:gd name="T66" fmla="*/ 824 w 877"/>
              <a:gd name="T67" fmla="*/ 170 h 826"/>
              <a:gd name="T68" fmla="*/ 829 w 877"/>
              <a:gd name="T69" fmla="*/ 207 h 826"/>
              <a:gd name="T70" fmla="*/ 858 w 877"/>
              <a:gd name="T71" fmla="*/ 245 h 826"/>
              <a:gd name="T72" fmla="*/ 876 w 877"/>
              <a:gd name="T73" fmla="*/ 687 h 826"/>
              <a:gd name="T74" fmla="*/ 877 w 877"/>
              <a:gd name="T75" fmla="*/ 741 h 826"/>
              <a:gd name="T76" fmla="*/ 870 w 877"/>
              <a:gd name="T77" fmla="*/ 775 h 826"/>
              <a:gd name="T78" fmla="*/ 848 w 877"/>
              <a:gd name="T79" fmla="*/ 783 h 826"/>
              <a:gd name="T80" fmla="*/ 830 w 877"/>
              <a:gd name="T81" fmla="*/ 804 h 826"/>
              <a:gd name="T82" fmla="*/ 366 w 877"/>
              <a:gd name="T83" fmla="*/ 593 h 826"/>
              <a:gd name="T84" fmla="*/ 331 w 877"/>
              <a:gd name="T85" fmla="*/ 607 h 826"/>
              <a:gd name="T86" fmla="*/ 292 w 877"/>
              <a:gd name="T87" fmla="*/ 626 h 826"/>
              <a:gd name="T88" fmla="*/ 263 w 877"/>
              <a:gd name="T89" fmla="*/ 627 h 826"/>
              <a:gd name="T90" fmla="*/ 230 w 877"/>
              <a:gd name="T91" fmla="*/ 609 h 826"/>
              <a:gd name="T92" fmla="*/ 193 w 877"/>
              <a:gd name="T93" fmla="*/ 586 h 826"/>
              <a:gd name="T94" fmla="*/ 152 w 877"/>
              <a:gd name="T95" fmla="*/ 578 h 826"/>
              <a:gd name="T96" fmla="*/ 138 w 877"/>
              <a:gd name="T97" fmla="*/ 577 h 826"/>
              <a:gd name="T98" fmla="*/ 130 w 877"/>
              <a:gd name="T99" fmla="*/ 553 h 826"/>
              <a:gd name="T100" fmla="*/ 109 w 877"/>
              <a:gd name="T101" fmla="*/ 535 h 826"/>
              <a:gd name="T102" fmla="*/ 63 w 877"/>
              <a:gd name="T103" fmla="*/ 517 h 826"/>
              <a:gd name="T104" fmla="*/ 28 w 877"/>
              <a:gd name="T105" fmla="*/ 499 h 826"/>
              <a:gd name="T106" fmla="*/ 16 w 877"/>
              <a:gd name="T107" fmla="*/ 482 h 826"/>
              <a:gd name="T108" fmla="*/ 14 w 877"/>
              <a:gd name="T109" fmla="*/ 439 h 826"/>
              <a:gd name="T110" fmla="*/ 19 w 877"/>
              <a:gd name="T111" fmla="*/ 352 h 826"/>
              <a:gd name="T112" fmla="*/ 17 w 877"/>
              <a:gd name="T113" fmla="*/ 258 h 826"/>
              <a:gd name="T114" fmla="*/ 4 w 877"/>
              <a:gd name="T115" fmla="*/ 202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solidFill>
            <a:srgbClr val="C0C0C0"/>
          </a:solidFill>
          <a:ln w="9525" cmpd="sng">
            <a:solidFill>
              <a:srgbClr val="FFFFFF"/>
            </a:solidFill>
            <a:prstDash val="solid"/>
            <a:round/>
            <a:headEnd/>
            <a:tailEnd/>
          </a:ln>
        </p:spPr>
        <p:txBody>
          <a:bodyPr/>
          <a:lstStyle/>
          <a:p>
            <a:endParaRPr lang="en-US"/>
          </a:p>
        </p:txBody>
      </p:sp>
      <p:sp>
        <p:nvSpPr>
          <p:cNvPr id="240" name="Freeform 239"/>
          <p:cNvSpPr>
            <a:spLocks/>
          </p:cNvSpPr>
          <p:nvPr>
            <p:custDataLst>
              <p:tags r:id="rId165"/>
            </p:custDataLst>
          </p:nvPr>
        </p:nvSpPr>
        <p:spPr bwMode="auto">
          <a:xfrm>
            <a:off x="3936602" y="3544036"/>
            <a:ext cx="90141" cy="236538"/>
          </a:xfrm>
          <a:custGeom>
            <a:avLst/>
            <a:gdLst>
              <a:gd name="T0" fmla="*/ 103 w 206"/>
              <a:gd name="T1" fmla="*/ 441 h 455"/>
              <a:gd name="T2" fmla="*/ 125 w 206"/>
              <a:gd name="T3" fmla="*/ 420 h 455"/>
              <a:gd name="T4" fmla="*/ 140 w 206"/>
              <a:gd name="T5" fmla="*/ 404 h 455"/>
              <a:gd name="T6" fmla="*/ 147 w 206"/>
              <a:gd name="T7" fmla="*/ 390 h 455"/>
              <a:gd name="T8" fmla="*/ 152 w 206"/>
              <a:gd name="T9" fmla="*/ 373 h 455"/>
              <a:gd name="T10" fmla="*/ 154 w 206"/>
              <a:gd name="T11" fmla="*/ 352 h 455"/>
              <a:gd name="T12" fmla="*/ 153 w 206"/>
              <a:gd name="T13" fmla="*/ 335 h 455"/>
              <a:gd name="T14" fmla="*/ 156 w 206"/>
              <a:gd name="T15" fmla="*/ 331 h 455"/>
              <a:gd name="T16" fmla="*/ 168 w 206"/>
              <a:gd name="T17" fmla="*/ 329 h 455"/>
              <a:gd name="T18" fmla="*/ 185 w 206"/>
              <a:gd name="T19" fmla="*/ 325 h 455"/>
              <a:gd name="T20" fmla="*/ 196 w 206"/>
              <a:gd name="T21" fmla="*/ 318 h 455"/>
              <a:gd name="T22" fmla="*/ 203 w 206"/>
              <a:gd name="T23" fmla="*/ 304 h 455"/>
              <a:gd name="T24" fmla="*/ 206 w 206"/>
              <a:gd name="T25" fmla="*/ 280 h 455"/>
              <a:gd name="T26" fmla="*/ 202 w 206"/>
              <a:gd name="T27" fmla="*/ 265 h 455"/>
              <a:gd name="T28" fmla="*/ 193 w 206"/>
              <a:gd name="T29" fmla="*/ 264 h 455"/>
              <a:gd name="T30" fmla="*/ 177 w 206"/>
              <a:gd name="T31" fmla="*/ 256 h 455"/>
              <a:gd name="T32" fmla="*/ 155 w 206"/>
              <a:gd name="T33" fmla="*/ 242 h 455"/>
              <a:gd name="T34" fmla="*/ 140 w 206"/>
              <a:gd name="T35" fmla="*/ 231 h 455"/>
              <a:gd name="T36" fmla="*/ 130 w 206"/>
              <a:gd name="T37" fmla="*/ 228 h 455"/>
              <a:gd name="T38" fmla="*/ 119 w 206"/>
              <a:gd name="T39" fmla="*/ 222 h 455"/>
              <a:gd name="T40" fmla="*/ 101 w 206"/>
              <a:gd name="T41" fmla="*/ 212 h 455"/>
              <a:gd name="T42" fmla="*/ 95 w 206"/>
              <a:gd name="T43" fmla="*/ 206 h 455"/>
              <a:gd name="T44" fmla="*/ 95 w 206"/>
              <a:gd name="T45" fmla="*/ 199 h 455"/>
              <a:gd name="T46" fmla="*/ 104 w 206"/>
              <a:gd name="T47" fmla="*/ 181 h 455"/>
              <a:gd name="T48" fmla="*/ 119 w 206"/>
              <a:gd name="T49" fmla="*/ 158 h 455"/>
              <a:gd name="T50" fmla="*/ 134 w 206"/>
              <a:gd name="T51" fmla="*/ 140 h 455"/>
              <a:gd name="T52" fmla="*/ 136 w 206"/>
              <a:gd name="T53" fmla="*/ 129 h 455"/>
              <a:gd name="T54" fmla="*/ 126 w 206"/>
              <a:gd name="T55" fmla="*/ 116 h 455"/>
              <a:gd name="T56" fmla="*/ 115 w 206"/>
              <a:gd name="T57" fmla="*/ 105 h 455"/>
              <a:gd name="T58" fmla="*/ 108 w 206"/>
              <a:gd name="T59" fmla="*/ 93 h 455"/>
              <a:gd name="T60" fmla="*/ 107 w 206"/>
              <a:gd name="T61" fmla="*/ 84 h 455"/>
              <a:gd name="T62" fmla="*/ 111 w 206"/>
              <a:gd name="T63" fmla="*/ 78 h 455"/>
              <a:gd name="T64" fmla="*/ 116 w 206"/>
              <a:gd name="T65" fmla="*/ 72 h 455"/>
              <a:gd name="T66" fmla="*/ 123 w 206"/>
              <a:gd name="T67" fmla="*/ 69 h 455"/>
              <a:gd name="T68" fmla="*/ 126 w 206"/>
              <a:gd name="T69" fmla="*/ 37 h 455"/>
              <a:gd name="T70" fmla="*/ 110 w 206"/>
              <a:gd name="T71" fmla="*/ 32 h 455"/>
              <a:gd name="T72" fmla="*/ 87 w 206"/>
              <a:gd name="T73" fmla="*/ 21 h 455"/>
              <a:gd name="T74" fmla="*/ 53 w 206"/>
              <a:gd name="T75" fmla="*/ 0 h 455"/>
              <a:gd name="T76" fmla="*/ 47 w 206"/>
              <a:gd name="T77" fmla="*/ 11 h 455"/>
              <a:gd name="T78" fmla="*/ 34 w 206"/>
              <a:gd name="T79" fmla="*/ 44 h 455"/>
              <a:gd name="T80" fmla="*/ 28 w 206"/>
              <a:gd name="T81" fmla="*/ 70 h 455"/>
              <a:gd name="T82" fmla="*/ 22 w 206"/>
              <a:gd name="T83" fmla="*/ 99 h 455"/>
              <a:gd name="T84" fmla="*/ 20 w 206"/>
              <a:gd name="T85" fmla="*/ 133 h 455"/>
              <a:gd name="T86" fmla="*/ 20 w 206"/>
              <a:gd name="T87" fmla="*/ 172 h 455"/>
              <a:gd name="T88" fmla="*/ 12 w 206"/>
              <a:gd name="T89" fmla="*/ 188 h 455"/>
              <a:gd name="T90" fmla="*/ 8 w 206"/>
              <a:gd name="T91" fmla="*/ 206 h 455"/>
              <a:gd name="T92" fmla="*/ 0 w 206"/>
              <a:gd name="T93" fmla="*/ 235 h 455"/>
              <a:gd name="T94" fmla="*/ 22 w 206"/>
              <a:gd name="T95" fmla="*/ 259 h 455"/>
              <a:gd name="T96" fmla="*/ 41 w 206"/>
              <a:gd name="T97" fmla="*/ 281 h 455"/>
              <a:gd name="T98" fmla="*/ 55 w 206"/>
              <a:gd name="T99" fmla="*/ 305 h 455"/>
              <a:gd name="T100" fmla="*/ 66 w 206"/>
              <a:gd name="T101" fmla="*/ 329 h 455"/>
              <a:gd name="T102" fmla="*/ 75 w 206"/>
              <a:gd name="T103" fmla="*/ 355 h 455"/>
              <a:gd name="T104" fmla="*/ 82 w 206"/>
              <a:gd name="T105" fmla="*/ 384 h 455"/>
              <a:gd name="T106" fmla="*/ 93 w 206"/>
              <a:gd name="T107" fmla="*/ 45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solidFill>
            <a:srgbClr val="C0C0C0"/>
          </a:solidFill>
          <a:ln w="9525" cmpd="sng">
            <a:solidFill>
              <a:srgbClr val="FFFFFF"/>
            </a:solidFill>
            <a:prstDash val="solid"/>
            <a:round/>
            <a:headEnd/>
            <a:tailEnd/>
          </a:ln>
        </p:spPr>
        <p:txBody>
          <a:bodyPr/>
          <a:lstStyle/>
          <a:p>
            <a:endParaRPr lang="en-US"/>
          </a:p>
        </p:txBody>
      </p:sp>
      <p:sp>
        <p:nvSpPr>
          <p:cNvPr id="241" name="Freeform 240"/>
          <p:cNvSpPr>
            <a:spLocks/>
          </p:cNvSpPr>
          <p:nvPr>
            <p:custDataLst>
              <p:tags r:id="rId166"/>
            </p:custDataLst>
          </p:nvPr>
        </p:nvSpPr>
        <p:spPr bwMode="auto">
          <a:xfrm>
            <a:off x="3342283" y="3855186"/>
            <a:ext cx="223060" cy="215900"/>
          </a:xfrm>
          <a:custGeom>
            <a:avLst/>
            <a:gdLst>
              <a:gd name="T0" fmla="*/ 326 w 518"/>
              <a:gd name="T1" fmla="*/ 110 h 406"/>
              <a:gd name="T2" fmla="*/ 326 w 518"/>
              <a:gd name="T3" fmla="*/ 259 h 406"/>
              <a:gd name="T4" fmla="*/ 315 w 518"/>
              <a:gd name="T5" fmla="*/ 264 h 406"/>
              <a:gd name="T6" fmla="*/ 291 w 518"/>
              <a:gd name="T7" fmla="*/ 271 h 406"/>
              <a:gd name="T8" fmla="*/ 246 w 518"/>
              <a:gd name="T9" fmla="*/ 283 h 406"/>
              <a:gd name="T10" fmla="*/ 253 w 518"/>
              <a:gd name="T11" fmla="*/ 302 h 406"/>
              <a:gd name="T12" fmla="*/ 265 w 518"/>
              <a:gd name="T13" fmla="*/ 326 h 406"/>
              <a:gd name="T14" fmla="*/ 269 w 518"/>
              <a:gd name="T15" fmla="*/ 353 h 406"/>
              <a:gd name="T16" fmla="*/ 272 w 518"/>
              <a:gd name="T17" fmla="*/ 382 h 406"/>
              <a:gd name="T18" fmla="*/ 52 w 518"/>
              <a:gd name="T19" fmla="*/ 394 h 406"/>
              <a:gd name="T20" fmla="*/ 22 w 518"/>
              <a:gd name="T21" fmla="*/ 406 h 406"/>
              <a:gd name="T22" fmla="*/ 5 w 518"/>
              <a:gd name="T23" fmla="*/ 403 h 406"/>
              <a:gd name="T24" fmla="*/ 1 w 518"/>
              <a:gd name="T25" fmla="*/ 398 h 406"/>
              <a:gd name="T26" fmla="*/ 1 w 518"/>
              <a:gd name="T27" fmla="*/ 385 h 406"/>
              <a:gd name="T28" fmla="*/ 4 w 518"/>
              <a:gd name="T29" fmla="*/ 371 h 406"/>
              <a:gd name="T30" fmla="*/ 11 w 518"/>
              <a:gd name="T31" fmla="*/ 354 h 406"/>
              <a:gd name="T32" fmla="*/ 20 w 518"/>
              <a:gd name="T33" fmla="*/ 341 h 406"/>
              <a:gd name="T34" fmla="*/ 30 w 518"/>
              <a:gd name="T35" fmla="*/ 334 h 406"/>
              <a:gd name="T36" fmla="*/ 38 w 518"/>
              <a:gd name="T37" fmla="*/ 326 h 406"/>
              <a:gd name="T38" fmla="*/ 44 w 518"/>
              <a:gd name="T39" fmla="*/ 317 h 406"/>
              <a:gd name="T40" fmla="*/ 49 w 518"/>
              <a:gd name="T41" fmla="*/ 292 h 406"/>
              <a:gd name="T42" fmla="*/ 56 w 518"/>
              <a:gd name="T43" fmla="*/ 265 h 406"/>
              <a:gd name="T44" fmla="*/ 62 w 518"/>
              <a:gd name="T45" fmla="*/ 257 h 406"/>
              <a:gd name="T46" fmla="*/ 74 w 518"/>
              <a:gd name="T47" fmla="*/ 246 h 406"/>
              <a:gd name="T48" fmla="*/ 92 w 518"/>
              <a:gd name="T49" fmla="*/ 238 h 406"/>
              <a:gd name="T50" fmla="*/ 107 w 518"/>
              <a:gd name="T51" fmla="*/ 231 h 406"/>
              <a:gd name="T52" fmla="*/ 122 w 518"/>
              <a:gd name="T53" fmla="*/ 218 h 406"/>
              <a:gd name="T54" fmla="*/ 136 w 518"/>
              <a:gd name="T55" fmla="*/ 195 h 406"/>
              <a:gd name="T56" fmla="*/ 150 w 518"/>
              <a:gd name="T57" fmla="*/ 156 h 406"/>
              <a:gd name="T58" fmla="*/ 162 w 518"/>
              <a:gd name="T59" fmla="*/ 117 h 406"/>
              <a:gd name="T60" fmla="*/ 172 w 518"/>
              <a:gd name="T61" fmla="*/ 94 h 406"/>
              <a:gd name="T62" fmla="*/ 186 w 518"/>
              <a:gd name="T63" fmla="*/ 73 h 406"/>
              <a:gd name="T64" fmla="*/ 201 w 518"/>
              <a:gd name="T65" fmla="*/ 62 h 406"/>
              <a:gd name="T66" fmla="*/ 213 w 518"/>
              <a:gd name="T67" fmla="*/ 57 h 406"/>
              <a:gd name="T68" fmla="*/ 219 w 518"/>
              <a:gd name="T69" fmla="*/ 44 h 406"/>
              <a:gd name="T70" fmla="*/ 223 w 518"/>
              <a:gd name="T71" fmla="*/ 28 h 406"/>
              <a:gd name="T72" fmla="*/ 228 w 518"/>
              <a:gd name="T73" fmla="*/ 16 h 406"/>
              <a:gd name="T74" fmla="*/ 239 w 518"/>
              <a:gd name="T75" fmla="*/ 8 h 406"/>
              <a:gd name="T76" fmla="*/ 511 w 518"/>
              <a:gd name="T77" fmla="*/ 0 h 406"/>
              <a:gd name="T78" fmla="*/ 515 w 518"/>
              <a:gd name="T79" fmla="*/ 46 h 406"/>
              <a:gd name="T80" fmla="*/ 518 w 518"/>
              <a:gd name="T81" fmla="*/ 11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solidFill>
            <a:srgbClr val="C0C0C0"/>
          </a:solidFill>
          <a:ln w="9525" cmpd="sng">
            <a:solidFill>
              <a:srgbClr val="FFFFFF"/>
            </a:solidFill>
            <a:prstDash val="solid"/>
            <a:round/>
            <a:headEnd/>
            <a:tailEnd/>
          </a:ln>
        </p:spPr>
        <p:txBody>
          <a:bodyPr/>
          <a:lstStyle/>
          <a:p>
            <a:endParaRPr lang="en-US"/>
          </a:p>
        </p:txBody>
      </p:sp>
      <p:sp>
        <p:nvSpPr>
          <p:cNvPr id="242" name="Freeform 241"/>
          <p:cNvSpPr>
            <a:spLocks/>
          </p:cNvSpPr>
          <p:nvPr>
            <p:custDataLst>
              <p:tags r:id="rId167"/>
            </p:custDataLst>
          </p:nvPr>
        </p:nvSpPr>
        <p:spPr bwMode="auto">
          <a:xfrm>
            <a:off x="3311726" y="2662974"/>
            <a:ext cx="183337" cy="93662"/>
          </a:xfrm>
          <a:custGeom>
            <a:avLst/>
            <a:gdLst>
              <a:gd name="T0" fmla="*/ 34 w 446"/>
              <a:gd name="T1" fmla="*/ 61 h 178"/>
              <a:gd name="T2" fmla="*/ 41 w 446"/>
              <a:gd name="T3" fmla="*/ 42 h 178"/>
              <a:gd name="T4" fmla="*/ 68 w 446"/>
              <a:gd name="T5" fmla="*/ 37 h 178"/>
              <a:gd name="T6" fmla="*/ 80 w 446"/>
              <a:gd name="T7" fmla="*/ 18 h 178"/>
              <a:gd name="T8" fmla="*/ 72 w 446"/>
              <a:gd name="T9" fmla="*/ 14 h 178"/>
              <a:gd name="T10" fmla="*/ 60 w 446"/>
              <a:gd name="T11" fmla="*/ 0 h 178"/>
              <a:gd name="T12" fmla="*/ 85 w 446"/>
              <a:gd name="T13" fmla="*/ 10 h 178"/>
              <a:gd name="T14" fmla="*/ 108 w 446"/>
              <a:gd name="T15" fmla="*/ 39 h 178"/>
              <a:gd name="T16" fmla="*/ 125 w 446"/>
              <a:gd name="T17" fmla="*/ 62 h 178"/>
              <a:gd name="T18" fmla="*/ 139 w 446"/>
              <a:gd name="T19" fmla="*/ 67 h 178"/>
              <a:gd name="T20" fmla="*/ 157 w 446"/>
              <a:gd name="T21" fmla="*/ 63 h 178"/>
              <a:gd name="T22" fmla="*/ 181 w 446"/>
              <a:gd name="T23" fmla="*/ 45 h 178"/>
              <a:gd name="T24" fmla="*/ 205 w 446"/>
              <a:gd name="T25" fmla="*/ 23 h 178"/>
              <a:gd name="T26" fmla="*/ 220 w 446"/>
              <a:gd name="T27" fmla="*/ 31 h 178"/>
              <a:gd name="T28" fmla="*/ 359 w 446"/>
              <a:gd name="T29" fmla="*/ 11 h 178"/>
              <a:gd name="T30" fmla="*/ 376 w 446"/>
              <a:gd name="T31" fmla="*/ 23 h 178"/>
              <a:gd name="T32" fmla="*/ 396 w 446"/>
              <a:gd name="T33" fmla="*/ 22 h 178"/>
              <a:gd name="T34" fmla="*/ 413 w 446"/>
              <a:gd name="T35" fmla="*/ 37 h 178"/>
              <a:gd name="T36" fmla="*/ 415 w 446"/>
              <a:gd name="T37" fmla="*/ 43 h 178"/>
              <a:gd name="T38" fmla="*/ 429 w 446"/>
              <a:gd name="T39" fmla="*/ 54 h 178"/>
              <a:gd name="T40" fmla="*/ 443 w 446"/>
              <a:gd name="T41" fmla="*/ 68 h 178"/>
              <a:gd name="T42" fmla="*/ 446 w 446"/>
              <a:gd name="T43" fmla="*/ 80 h 178"/>
              <a:gd name="T44" fmla="*/ 438 w 446"/>
              <a:gd name="T45" fmla="*/ 96 h 178"/>
              <a:gd name="T46" fmla="*/ 413 w 446"/>
              <a:gd name="T47" fmla="*/ 111 h 178"/>
              <a:gd name="T48" fmla="*/ 397 w 446"/>
              <a:gd name="T49" fmla="*/ 120 h 178"/>
              <a:gd name="T50" fmla="*/ 366 w 446"/>
              <a:gd name="T51" fmla="*/ 123 h 178"/>
              <a:gd name="T52" fmla="*/ 300 w 446"/>
              <a:gd name="T53" fmla="*/ 146 h 178"/>
              <a:gd name="T54" fmla="*/ 234 w 446"/>
              <a:gd name="T55" fmla="*/ 171 h 178"/>
              <a:gd name="T56" fmla="*/ 199 w 446"/>
              <a:gd name="T57" fmla="*/ 178 h 178"/>
              <a:gd name="T58" fmla="*/ 177 w 446"/>
              <a:gd name="T59" fmla="*/ 174 h 178"/>
              <a:gd name="T60" fmla="*/ 172 w 446"/>
              <a:gd name="T61" fmla="*/ 164 h 178"/>
              <a:gd name="T62" fmla="*/ 170 w 446"/>
              <a:gd name="T63" fmla="*/ 161 h 178"/>
              <a:gd name="T64" fmla="*/ 156 w 446"/>
              <a:gd name="T65" fmla="*/ 161 h 178"/>
              <a:gd name="T66" fmla="*/ 139 w 446"/>
              <a:gd name="T67" fmla="*/ 160 h 178"/>
              <a:gd name="T68" fmla="*/ 100 w 446"/>
              <a:gd name="T69" fmla="*/ 147 h 178"/>
              <a:gd name="T70" fmla="*/ 85 w 446"/>
              <a:gd name="T71" fmla="*/ 137 h 178"/>
              <a:gd name="T72" fmla="*/ 81 w 446"/>
              <a:gd name="T73" fmla="*/ 125 h 178"/>
              <a:gd name="T74" fmla="*/ 87 w 446"/>
              <a:gd name="T75" fmla="*/ 111 h 178"/>
              <a:gd name="T76" fmla="*/ 27 w 446"/>
              <a:gd name="T77" fmla="*/ 103 h 178"/>
              <a:gd name="T78" fmla="*/ 9 w 446"/>
              <a:gd name="T79" fmla="*/ 105 h 178"/>
              <a:gd name="T80" fmla="*/ 0 w 446"/>
              <a:gd name="T81" fmla="*/ 80 h 178"/>
              <a:gd name="T82" fmla="*/ 60 w 446"/>
              <a:gd name="T83" fmla="*/ 86 h 178"/>
              <a:gd name="T84" fmla="*/ 87 w 446"/>
              <a:gd name="T85" fmla="*/ 80 h 178"/>
              <a:gd name="T86" fmla="*/ 23 w 446"/>
              <a:gd name="T87" fmla="*/ 68 h 178"/>
              <a:gd name="T88" fmla="*/ 16 w 446"/>
              <a:gd name="T89" fmla="*/ 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solidFill>
            <a:srgbClr val="C0C0C0"/>
          </a:solidFill>
          <a:ln w="9525" cmpd="sng">
            <a:solidFill>
              <a:srgbClr val="FFFFFF"/>
            </a:solidFill>
            <a:prstDash val="solid"/>
            <a:round/>
            <a:headEnd/>
            <a:tailEnd/>
          </a:ln>
        </p:spPr>
        <p:txBody>
          <a:bodyPr/>
          <a:lstStyle/>
          <a:p>
            <a:endParaRPr lang="en-US"/>
          </a:p>
        </p:txBody>
      </p:sp>
      <p:sp>
        <p:nvSpPr>
          <p:cNvPr id="243" name="Freeform 242"/>
          <p:cNvSpPr>
            <a:spLocks/>
          </p:cNvSpPr>
          <p:nvPr>
            <p:custDataLst>
              <p:tags r:id="rId168"/>
            </p:custDataLst>
          </p:nvPr>
        </p:nvSpPr>
        <p:spPr bwMode="auto">
          <a:xfrm>
            <a:off x="4074104" y="2926499"/>
            <a:ext cx="13751" cy="57150"/>
          </a:xfrm>
          <a:custGeom>
            <a:avLst/>
            <a:gdLst>
              <a:gd name="T0" fmla="*/ 0 w 28"/>
              <a:gd name="T1" fmla="*/ 73 h 73"/>
              <a:gd name="T2" fmla="*/ 2 w 28"/>
              <a:gd name="T3" fmla="*/ 47 h 73"/>
              <a:gd name="T4" fmla="*/ 6 w 28"/>
              <a:gd name="T5" fmla="*/ 28 h 73"/>
              <a:gd name="T6" fmla="*/ 7 w 28"/>
              <a:gd name="T7" fmla="*/ 20 h 73"/>
              <a:gd name="T8" fmla="*/ 6 w 28"/>
              <a:gd name="T9" fmla="*/ 13 h 73"/>
              <a:gd name="T10" fmla="*/ 4 w 28"/>
              <a:gd name="T11" fmla="*/ 7 h 73"/>
              <a:gd name="T12" fmla="*/ 0 w 28"/>
              <a:gd name="T13" fmla="*/ 0 h 73"/>
              <a:gd name="T14" fmla="*/ 28 w 28"/>
              <a:gd name="T15" fmla="*/ 0 h 73"/>
              <a:gd name="T16" fmla="*/ 22 w 28"/>
              <a:gd name="T17" fmla="*/ 16 h 73"/>
              <a:gd name="T18" fmla="*/ 17 w 28"/>
              <a:gd name="T19" fmla="*/ 30 h 73"/>
              <a:gd name="T20" fmla="*/ 12 w 28"/>
              <a:gd name="T21" fmla="*/ 43 h 73"/>
              <a:gd name="T22" fmla="*/ 7 w 28"/>
              <a:gd name="T23" fmla="*/ 55 h 73"/>
              <a:gd name="T24" fmla="*/ 0 w 28"/>
              <a:gd name="T2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4" name="Freeform 243"/>
          <p:cNvSpPr>
            <a:spLocks/>
          </p:cNvSpPr>
          <p:nvPr>
            <p:custDataLst>
              <p:tags r:id="rId169"/>
            </p:custDataLst>
          </p:nvPr>
        </p:nvSpPr>
        <p:spPr bwMode="auto">
          <a:xfrm>
            <a:off x="3965630" y="2589950"/>
            <a:ext cx="226116" cy="395287"/>
          </a:xfrm>
          <a:custGeom>
            <a:avLst/>
            <a:gdLst>
              <a:gd name="T0" fmla="*/ 419 w 531"/>
              <a:gd name="T1" fmla="*/ 203 h 757"/>
              <a:gd name="T2" fmla="*/ 406 w 531"/>
              <a:gd name="T3" fmla="*/ 221 h 757"/>
              <a:gd name="T4" fmla="*/ 404 w 531"/>
              <a:gd name="T5" fmla="*/ 237 h 757"/>
              <a:gd name="T6" fmla="*/ 382 w 531"/>
              <a:gd name="T7" fmla="*/ 275 h 757"/>
              <a:gd name="T8" fmla="*/ 325 w 531"/>
              <a:gd name="T9" fmla="*/ 306 h 757"/>
              <a:gd name="T10" fmla="*/ 252 w 531"/>
              <a:gd name="T11" fmla="*/ 354 h 757"/>
              <a:gd name="T12" fmla="*/ 237 w 531"/>
              <a:gd name="T13" fmla="*/ 369 h 757"/>
              <a:gd name="T14" fmla="*/ 245 w 531"/>
              <a:gd name="T15" fmla="*/ 381 h 757"/>
              <a:gd name="T16" fmla="*/ 240 w 531"/>
              <a:gd name="T17" fmla="*/ 424 h 757"/>
              <a:gd name="T18" fmla="*/ 239 w 531"/>
              <a:gd name="T19" fmla="*/ 449 h 757"/>
              <a:gd name="T20" fmla="*/ 262 w 531"/>
              <a:gd name="T21" fmla="*/ 468 h 757"/>
              <a:gd name="T22" fmla="*/ 320 w 531"/>
              <a:gd name="T23" fmla="*/ 485 h 757"/>
              <a:gd name="T24" fmla="*/ 332 w 531"/>
              <a:gd name="T25" fmla="*/ 505 h 757"/>
              <a:gd name="T26" fmla="*/ 310 w 531"/>
              <a:gd name="T27" fmla="*/ 531 h 757"/>
              <a:gd name="T28" fmla="*/ 272 w 531"/>
              <a:gd name="T29" fmla="*/ 547 h 757"/>
              <a:gd name="T30" fmla="*/ 265 w 531"/>
              <a:gd name="T31" fmla="*/ 560 h 757"/>
              <a:gd name="T32" fmla="*/ 252 w 531"/>
              <a:gd name="T33" fmla="*/ 631 h 757"/>
              <a:gd name="T34" fmla="*/ 239 w 531"/>
              <a:gd name="T35" fmla="*/ 721 h 757"/>
              <a:gd name="T36" fmla="*/ 173 w 531"/>
              <a:gd name="T37" fmla="*/ 727 h 757"/>
              <a:gd name="T38" fmla="*/ 152 w 531"/>
              <a:gd name="T39" fmla="*/ 738 h 757"/>
              <a:gd name="T40" fmla="*/ 153 w 531"/>
              <a:gd name="T41" fmla="*/ 757 h 757"/>
              <a:gd name="T42" fmla="*/ 106 w 531"/>
              <a:gd name="T43" fmla="*/ 757 h 757"/>
              <a:gd name="T44" fmla="*/ 95 w 531"/>
              <a:gd name="T45" fmla="*/ 752 h 757"/>
              <a:gd name="T46" fmla="*/ 71 w 531"/>
              <a:gd name="T47" fmla="*/ 718 h 757"/>
              <a:gd name="T48" fmla="*/ 41 w 531"/>
              <a:gd name="T49" fmla="*/ 640 h 757"/>
              <a:gd name="T50" fmla="*/ 34 w 531"/>
              <a:gd name="T51" fmla="*/ 597 h 757"/>
              <a:gd name="T52" fmla="*/ 14 w 531"/>
              <a:gd name="T53" fmla="*/ 586 h 757"/>
              <a:gd name="T54" fmla="*/ 19 w 531"/>
              <a:gd name="T55" fmla="*/ 561 h 757"/>
              <a:gd name="T56" fmla="*/ 36 w 531"/>
              <a:gd name="T57" fmla="*/ 538 h 757"/>
              <a:gd name="T58" fmla="*/ 53 w 531"/>
              <a:gd name="T59" fmla="*/ 504 h 757"/>
              <a:gd name="T60" fmla="*/ 61 w 531"/>
              <a:gd name="T61" fmla="*/ 471 h 757"/>
              <a:gd name="T62" fmla="*/ 64 w 531"/>
              <a:gd name="T63" fmla="*/ 441 h 757"/>
              <a:gd name="T64" fmla="*/ 58 w 531"/>
              <a:gd name="T65" fmla="*/ 408 h 757"/>
              <a:gd name="T66" fmla="*/ 43 w 531"/>
              <a:gd name="T67" fmla="*/ 377 h 757"/>
              <a:gd name="T68" fmla="*/ 74 w 531"/>
              <a:gd name="T69" fmla="*/ 276 h 757"/>
              <a:gd name="T70" fmla="*/ 103 w 531"/>
              <a:gd name="T71" fmla="*/ 275 h 757"/>
              <a:gd name="T72" fmla="*/ 113 w 531"/>
              <a:gd name="T73" fmla="*/ 234 h 757"/>
              <a:gd name="T74" fmla="*/ 137 w 531"/>
              <a:gd name="T75" fmla="*/ 192 h 757"/>
              <a:gd name="T76" fmla="*/ 180 w 531"/>
              <a:gd name="T77" fmla="*/ 145 h 757"/>
              <a:gd name="T78" fmla="*/ 198 w 531"/>
              <a:gd name="T79" fmla="*/ 111 h 757"/>
              <a:gd name="T80" fmla="*/ 228 w 531"/>
              <a:gd name="T81" fmla="*/ 60 h 757"/>
              <a:gd name="T82" fmla="*/ 249 w 531"/>
              <a:gd name="T83" fmla="*/ 43 h 757"/>
              <a:gd name="T84" fmla="*/ 309 w 531"/>
              <a:gd name="T85" fmla="*/ 29 h 757"/>
              <a:gd name="T86" fmla="*/ 368 w 531"/>
              <a:gd name="T87" fmla="*/ 13 h 757"/>
              <a:gd name="T88" fmla="*/ 401 w 531"/>
              <a:gd name="T89" fmla="*/ 5 h 757"/>
              <a:gd name="T90" fmla="*/ 431 w 531"/>
              <a:gd name="T91" fmla="*/ 32 h 757"/>
              <a:gd name="T92" fmla="*/ 457 w 531"/>
              <a:gd name="T93" fmla="*/ 42 h 757"/>
              <a:gd name="T94" fmla="*/ 513 w 531"/>
              <a:gd name="T95" fmla="*/ 111 h 757"/>
              <a:gd name="T96" fmla="*/ 528 w 531"/>
              <a:gd name="T97" fmla="*/ 15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5" name="Freeform 244"/>
          <p:cNvSpPr>
            <a:spLocks/>
          </p:cNvSpPr>
          <p:nvPr>
            <p:custDataLst>
              <p:tags r:id="rId170"/>
            </p:custDataLst>
          </p:nvPr>
        </p:nvSpPr>
        <p:spPr bwMode="auto">
          <a:xfrm>
            <a:off x="4098549" y="2904274"/>
            <a:ext cx="25973" cy="57150"/>
          </a:xfrm>
          <a:custGeom>
            <a:avLst/>
            <a:gdLst>
              <a:gd name="T0" fmla="*/ 0 w 60"/>
              <a:gd name="T1" fmla="*/ 37 h 51"/>
              <a:gd name="T2" fmla="*/ 6 w 60"/>
              <a:gd name="T3" fmla="*/ 30 h 51"/>
              <a:gd name="T4" fmla="*/ 15 w 60"/>
              <a:gd name="T5" fmla="*/ 19 h 51"/>
              <a:gd name="T6" fmla="*/ 20 w 60"/>
              <a:gd name="T7" fmla="*/ 13 h 51"/>
              <a:gd name="T8" fmla="*/ 27 w 60"/>
              <a:gd name="T9" fmla="*/ 8 h 51"/>
              <a:gd name="T10" fmla="*/ 33 w 60"/>
              <a:gd name="T11" fmla="*/ 4 h 51"/>
              <a:gd name="T12" fmla="*/ 40 w 60"/>
              <a:gd name="T13" fmla="*/ 0 h 51"/>
              <a:gd name="T14" fmla="*/ 50 w 60"/>
              <a:gd name="T15" fmla="*/ 7 h 51"/>
              <a:gd name="T16" fmla="*/ 60 w 60"/>
              <a:gd name="T17" fmla="*/ 13 h 51"/>
              <a:gd name="T18" fmla="*/ 59 w 60"/>
              <a:gd name="T19" fmla="*/ 20 h 51"/>
              <a:gd name="T20" fmla="*/ 56 w 60"/>
              <a:gd name="T21" fmla="*/ 29 h 51"/>
              <a:gd name="T22" fmla="*/ 54 w 60"/>
              <a:gd name="T23" fmla="*/ 34 h 51"/>
              <a:gd name="T24" fmla="*/ 52 w 60"/>
              <a:gd name="T25" fmla="*/ 38 h 51"/>
              <a:gd name="T26" fmla="*/ 49 w 60"/>
              <a:gd name="T27" fmla="*/ 42 h 51"/>
              <a:gd name="T28" fmla="*/ 45 w 60"/>
              <a:gd name="T29" fmla="*/ 45 h 51"/>
              <a:gd name="T30" fmla="*/ 41 w 60"/>
              <a:gd name="T31" fmla="*/ 48 h 51"/>
              <a:gd name="T32" fmla="*/ 37 w 60"/>
              <a:gd name="T33" fmla="*/ 50 h 51"/>
              <a:gd name="T34" fmla="*/ 31 w 60"/>
              <a:gd name="T35" fmla="*/ 51 h 51"/>
              <a:gd name="T36" fmla="*/ 27 w 60"/>
              <a:gd name="T37" fmla="*/ 51 h 51"/>
              <a:gd name="T38" fmla="*/ 20 w 60"/>
              <a:gd name="T39" fmla="*/ 50 h 51"/>
              <a:gd name="T40" fmla="*/ 15 w 60"/>
              <a:gd name="T41" fmla="*/ 47 h 51"/>
              <a:gd name="T42" fmla="*/ 7 w 60"/>
              <a:gd name="T43" fmla="*/ 43 h 51"/>
              <a:gd name="T44" fmla="*/ 0 w 60"/>
              <a:gd name="T45"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6" name="Freeform 245"/>
          <p:cNvSpPr>
            <a:spLocks/>
          </p:cNvSpPr>
          <p:nvPr>
            <p:custDataLst>
              <p:tags r:id="rId171"/>
            </p:custDataLst>
          </p:nvPr>
        </p:nvSpPr>
        <p:spPr bwMode="auto">
          <a:xfrm>
            <a:off x="3563816" y="3066199"/>
            <a:ext cx="27501" cy="57150"/>
          </a:xfrm>
          <a:custGeom>
            <a:avLst/>
            <a:gdLst>
              <a:gd name="T0" fmla="*/ 59 w 66"/>
              <a:gd name="T1" fmla="*/ 48 h 51"/>
              <a:gd name="T2" fmla="*/ 42 w 66"/>
              <a:gd name="T3" fmla="*/ 50 h 51"/>
              <a:gd name="T4" fmla="*/ 22 w 66"/>
              <a:gd name="T5" fmla="*/ 51 h 51"/>
              <a:gd name="T6" fmla="*/ 17 w 66"/>
              <a:gd name="T7" fmla="*/ 50 h 51"/>
              <a:gd name="T8" fmla="*/ 13 w 66"/>
              <a:gd name="T9" fmla="*/ 49 h 51"/>
              <a:gd name="T10" fmla="*/ 10 w 66"/>
              <a:gd name="T11" fmla="*/ 48 h 51"/>
              <a:gd name="T12" fmla="*/ 7 w 66"/>
              <a:gd name="T13" fmla="*/ 46 h 51"/>
              <a:gd name="T14" fmla="*/ 3 w 66"/>
              <a:gd name="T15" fmla="*/ 43 h 51"/>
              <a:gd name="T16" fmla="*/ 1 w 66"/>
              <a:gd name="T17" fmla="*/ 40 h 51"/>
              <a:gd name="T18" fmla="*/ 0 w 66"/>
              <a:gd name="T19" fmla="*/ 35 h 51"/>
              <a:gd name="T20" fmla="*/ 0 w 66"/>
              <a:gd name="T21" fmla="*/ 30 h 51"/>
              <a:gd name="T22" fmla="*/ 4 w 66"/>
              <a:gd name="T23" fmla="*/ 29 h 51"/>
              <a:gd name="T24" fmla="*/ 10 w 66"/>
              <a:gd name="T25" fmla="*/ 27 h 51"/>
              <a:gd name="T26" fmla="*/ 14 w 66"/>
              <a:gd name="T27" fmla="*/ 24 h 51"/>
              <a:gd name="T28" fmla="*/ 19 w 66"/>
              <a:gd name="T29" fmla="*/ 20 h 51"/>
              <a:gd name="T30" fmla="*/ 26 w 66"/>
              <a:gd name="T31" fmla="*/ 10 h 51"/>
              <a:gd name="T32" fmla="*/ 33 w 66"/>
              <a:gd name="T33" fmla="*/ 0 h 51"/>
              <a:gd name="T34" fmla="*/ 46 w 66"/>
              <a:gd name="T35" fmla="*/ 1 h 51"/>
              <a:gd name="T36" fmla="*/ 52 w 66"/>
              <a:gd name="T37" fmla="*/ 2 h 51"/>
              <a:gd name="T38" fmla="*/ 56 w 66"/>
              <a:gd name="T39" fmla="*/ 3 h 51"/>
              <a:gd name="T40" fmla="*/ 66 w 66"/>
              <a:gd name="T41" fmla="*/ 0 h 51"/>
              <a:gd name="T42" fmla="*/ 65 w 66"/>
              <a:gd name="T43" fmla="*/ 13 h 51"/>
              <a:gd name="T44" fmla="*/ 63 w 66"/>
              <a:gd name="T45" fmla="*/ 24 h 51"/>
              <a:gd name="T46" fmla="*/ 60 w 66"/>
              <a:gd name="T47" fmla="*/ 36 h 51"/>
              <a:gd name="T48" fmla="*/ 59 w 6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7" name="Freeform 246"/>
          <p:cNvSpPr>
            <a:spLocks/>
          </p:cNvSpPr>
          <p:nvPr>
            <p:custDataLst>
              <p:tags r:id="rId172"/>
            </p:custDataLst>
          </p:nvPr>
        </p:nvSpPr>
        <p:spPr bwMode="auto">
          <a:xfrm>
            <a:off x="4480502" y="3594836"/>
            <a:ext cx="48890" cy="57150"/>
          </a:xfrm>
          <a:custGeom>
            <a:avLst/>
            <a:gdLst>
              <a:gd name="T0" fmla="*/ 0 w 113"/>
              <a:gd name="T1" fmla="*/ 44 h 74"/>
              <a:gd name="T2" fmla="*/ 20 w 113"/>
              <a:gd name="T3" fmla="*/ 74 h 74"/>
              <a:gd name="T4" fmla="*/ 37 w 113"/>
              <a:gd name="T5" fmla="*/ 69 h 74"/>
              <a:gd name="T6" fmla="*/ 51 w 113"/>
              <a:gd name="T7" fmla="*/ 65 h 74"/>
              <a:gd name="T8" fmla="*/ 64 w 113"/>
              <a:gd name="T9" fmla="*/ 59 h 74"/>
              <a:gd name="T10" fmla="*/ 74 w 113"/>
              <a:gd name="T11" fmla="*/ 53 h 74"/>
              <a:gd name="T12" fmla="*/ 78 w 113"/>
              <a:gd name="T13" fmla="*/ 49 h 74"/>
              <a:gd name="T14" fmla="*/ 83 w 113"/>
              <a:gd name="T15" fmla="*/ 45 h 74"/>
              <a:gd name="T16" fmla="*/ 86 w 113"/>
              <a:gd name="T17" fmla="*/ 41 h 74"/>
              <a:gd name="T18" fmla="*/ 88 w 113"/>
              <a:gd name="T19" fmla="*/ 37 h 74"/>
              <a:gd name="T20" fmla="*/ 90 w 113"/>
              <a:gd name="T21" fmla="*/ 32 h 74"/>
              <a:gd name="T22" fmla="*/ 91 w 113"/>
              <a:gd name="T23" fmla="*/ 26 h 74"/>
              <a:gd name="T24" fmla="*/ 93 w 113"/>
              <a:gd name="T25" fmla="*/ 19 h 74"/>
              <a:gd name="T26" fmla="*/ 94 w 113"/>
              <a:gd name="T27" fmla="*/ 13 h 74"/>
              <a:gd name="T28" fmla="*/ 99 w 113"/>
              <a:gd name="T29" fmla="*/ 12 h 74"/>
              <a:gd name="T30" fmla="*/ 106 w 113"/>
              <a:gd name="T31" fmla="*/ 9 h 74"/>
              <a:gd name="T32" fmla="*/ 108 w 113"/>
              <a:gd name="T33" fmla="*/ 7 h 74"/>
              <a:gd name="T34" fmla="*/ 111 w 113"/>
              <a:gd name="T35" fmla="*/ 5 h 74"/>
              <a:gd name="T36" fmla="*/ 112 w 113"/>
              <a:gd name="T37" fmla="*/ 3 h 74"/>
              <a:gd name="T38" fmla="*/ 113 w 113"/>
              <a:gd name="T39" fmla="*/ 0 h 74"/>
              <a:gd name="T40" fmla="*/ 98 w 113"/>
              <a:gd name="T41" fmla="*/ 4 h 74"/>
              <a:gd name="T42" fmla="*/ 82 w 113"/>
              <a:gd name="T43" fmla="*/ 8 h 74"/>
              <a:gd name="T44" fmla="*/ 65 w 113"/>
              <a:gd name="T45" fmla="*/ 13 h 74"/>
              <a:gd name="T46" fmla="*/ 49 w 113"/>
              <a:gd name="T47" fmla="*/ 19 h 74"/>
              <a:gd name="T48" fmla="*/ 20 w 113"/>
              <a:gd name="T49" fmla="*/ 33 h 74"/>
              <a:gd name="T50" fmla="*/ 0 w 113"/>
              <a:gd name="T51" fmla="*/ 4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solidFill>
            <a:srgbClr val="C0C0C0"/>
          </a:solidFill>
          <a:ln w="9525" cmpd="sng">
            <a:solidFill>
              <a:srgbClr val="FFFFFF"/>
            </a:solidFill>
            <a:prstDash val="solid"/>
            <a:round/>
            <a:headEnd/>
            <a:tailEnd/>
          </a:ln>
        </p:spPr>
        <p:txBody>
          <a:bodyPr/>
          <a:lstStyle/>
          <a:p>
            <a:endParaRPr lang="en-US"/>
          </a:p>
        </p:txBody>
      </p:sp>
      <p:sp>
        <p:nvSpPr>
          <p:cNvPr id="248" name="Freeform 247"/>
          <p:cNvSpPr>
            <a:spLocks/>
          </p:cNvSpPr>
          <p:nvPr>
            <p:custDataLst>
              <p:tags r:id="rId173"/>
            </p:custDataLst>
          </p:nvPr>
        </p:nvSpPr>
        <p:spPr bwMode="auto">
          <a:xfrm>
            <a:off x="4103134" y="4387000"/>
            <a:ext cx="313201" cy="244475"/>
          </a:xfrm>
          <a:custGeom>
            <a:avLst/>
            <a:gdLst>
              <a:gd name="T0" fmla="*/ 98 w 746"/>
              <a:gd name="T1" fmla="*/ 452 h 469"/>
              <a:gd name="T2" fmla="*/ 54 w 746"/>
              <a:gd name="T3" fmla="*/ 440 h 469"/>
              <a:gd name="T4" fmla="*/ 21 w 746"/>
              <a:gd name="T5" fmla="*/ 429 h 469"/>
              <a:gd name="T6" fmla="*/ 5 w 746"/>
              <a:gd name="T7" fmla="*/ 413 h 469"/>
              <a:gd name="T8" fmla="*/ 0 w 746"/>
              <a:gd name="T9" fmla="*/ 363 h 469"/>
              <a:gd name="T10" fmla="*/ 5 w 746"/>
              <a:gd name="T11" fmla="*/ 309 h 469"/>
              <a:gd name="T12" fmla="*/ 23 w 746"/>
              <a:gd name="T13" fmla="*/ 273 h 469"/>
              <a:gd name="T14" fmla="*/ 56 w 746"/>
              <a:gd name="T15" fmla="*/ 228 h 469"/>
              <a:gd name="T16" fmla="*/ 121 w 746"/>
              <a:gd name="T17" fmla="*/ 204 h 469"/>
              <a:gd name="T18" fmla="*/ 166 w 746"/>
              <a:gd name="T19" fmla="*/ 188 h 469"/>
              <a:gd name="T20" fmla="*/ 235 w 746"/>
              <a:gd name="T21" fmla="*/ 173 h 469"/>
              <a:gd name="T22" fmla="*/ 262 w 746"/>
              <a:gd name="T23" fmla="*/ 153 h 469"/>
              <a:gd name="T24" fmla="*/ 267 w 746"/>
              <a:gd name="T25" fmla="*/ 136 h 469"/>
              <a:gd name="T26" fmla="*/ 292 w 746"/>
              <a:gd name="T27" fmla="*/ 120 h 469"/>
              <a:gd name="T28" fmla="*/ 332 w 746"/>
              <a:gd name="T29" fmla="*/ 115 h 469"/>
              <a:gd name="T30" fmla="*/ 359 w 746"/>
              <a:gd name="T31" fmla="*/ 101 h 469"/>
              <a:gd name="T32" fmla="*/ 389 w 746"/>
              <a:gd name="T33" fmla="*/ 67 h 469"/>
              <a:gd name="T34" fmla="*/ 425 w 746"/>
              <a:gd name="T35" fmla="*/ 22 h 469"/>
              <a:gd name="T36" fmla="*/ 450 w 746"/>
              <a:gd name="T37" fmla="*/ 6 h 469"/>
              <a:gd name="T38" fmla="*/ 486 w 746"/>
              <a:gd name="T39" fmla="*/ 0 h 469"/>
              <a:gd name="T40" fmla="*/ 507 w 746"/>
              <a:gd name="T41" fmla="*/ 29 h 469"/>
              <a:gd name="T42" fmla="*/ 532 w 746"/>
              <a:gd name="T43" fmla="*/ 53 h 469"/>
              <a:gd name="T44" fmla="*/ 553 w 746"/>
              <a:gd name="T45" fmla="*/ 107 h 469"/>
              <a:gd name="T46" fmla="*/ 579 w 746"/>
              <a:gd name="T47" fmla="*/ 159 h 469"/>
              <a:gd name="T48" fmla="*/ 613 w 746"/>
              <a:gd name="T49" fmla="*/ 172 h 469"/>
              <a:gd name="T50" fmla="*/ 628 w 746"/>
              <a:gd name="T51" fmla="*/ 193 h 469"/>
              <a:gd name="T52" fmla="*/ 650 w 746"/>
              <a:gd name="T53" fmla="*/ 233 h 469"/>
              <a:gd name="T54" fmla="*/ 702 w 746"/>
              <a:gd name="T55" fmla="*/ 279 h 469"/>
              <a:gd name="T56" fmla="*/ 741 w 746"/>
              <a:gd name="T57" fmla="*/ 315 h 469"/>
              <a:gd name="T58" fmla="*/ 711 w 746"/>
              <a:gd name="T59" fmla="*/ 345 h 469"/>
              <a:gd name="T60" fmla="*/ 691 w 746"/>
              <a:gd name="T61" fmla="*/ 342 h 469"/>
              <a:gd name="T62" fmla="*/ 679 w 746"/>
              <a:gd name="T63" fmla="*/ 321 h 469"/>
              <a:gd name="T64" fmla="*/ 651 w 746"/>
              <a:gd name="T65" fmla="*/ 330 h 469"/>
              <a:gd name="T66" fmla="*/ 639 w 746"/>
              <a:gd name="T67" fmla="*/ 352 h 469"/>
              <a:gd name="T68" fmla="*/ 604 w 746"/>
              <a:gd name="T69" fmla="*/ 356 h 469"/>
              <a:gd name="T70" fmla="*/ 553 w 746"/>
              <a:gd name="T71" fmla="*/ 356 h 469"/>
              <a:gd name="T72" fmla="*/ 522 w 746"/>
              <a:gd name="T73" fmla="*/ 365 h 469"/>
              <a:gd name="T74" fmla="*/ 496 w 746"/>
              <a:gd name="T75" fmla="*/ 387 h 469"/>
              <a:gd name="T76" fmla="*/ 486 w 746"/>
              <a:gd name="T77" fmla="*/ 394 h 469"/>
              <a:gd name="T78" fmla="*/ 426 w 746"/>
              <a:gd name="T79" fmla="*/ 400 h 469"/>
              <a:gd name="T80" fmla="*/ 396 w 746"/>
              <a:gd name="T81" fmla="*/ 392 h 469"/>
              <a:gd name="T82" fmla="*/ 349 w 746"/>
              <a:gd name="T83" fmla="*/ 354 h 469"/>
              <a:gd name="T84" fmla="*/ 319 w 746"/>
              <a:gd name="T85" fmla="*/ 345 h 469"/>
              <a:gd name="T86" fmla="*/ 291 w 746"/>
              <a:gd name="T87" fmla="*/ 355 h 469"/>
              <a:gd name="T88" fmla="*/ 266 w 746"/>
              <a:gd name="T89" fmla="*/ 377 h 469"/>
              <a:gd name="T90" fmla="*/ 227 w 746"/>
              <a:gd name="T91" fmla="*/ 437 h 469"/>
              <a:gd name="T92" fmla="*/ 150 w 746"/>
              <a:gd name="T93" fmla="*/ 439 h 469"/>
              <a:gd name="T94" fmla="*/ 135 w 746"/>
              <a:gd name="T95" fmla="*/ 4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solidFill>
            <a:srgbClr val="C0C0C0"/>
          </a:solidFill>
          <a:ln w="9525" cmpd="sng">
            <a:solidFill>
              <a:srgbClr val="FFFFFF"/>
            </a:solidFill>
            <a:prstDash val="solid"/>
            <a:round/>
            <a:headEnd/>
            <a:tailEnd/>
          </a:ln>
        </p:spPr>
        <p:txBody>
          <a:bodyPr/>
          <a:lstStyle/>
          <a:p>
            <a:endParaRPr lang="en-US"/>
          </a:p>
        </p:txBody>
      </p:sp>
      <p:sp>
        <p:nvSpPr>
          <p:cNvPr id="249" name="Freeform 248"/>
          <p:cNvSpPr>
            <a:spLocks/>
          </p:cNvSpPr>
          <p:nvPr>
            <p:custDataLst>
              <p:tags r:id="rId174"/>
            </p:custDataLst>
          </p:nvPr>
        </p:nvSpPr>
        <p:spPr bwMode="auto">
          <a:xfrm>
            <a:off x="4042020" y="4555274"/>
            <a:ext cx="481260" cy="552450"/>
          </a:xfrm>
          <a:custGeom>
            <a:avLst/>
            <a:gdLst>
              <a:gd name="T0" fmla="*/ 902 w 1145"/>
              <a:gd name="T1" fmla="*/ 57 h 1053"/>
              <a:gd name="T2" fmla="*/ 993 w 1145"/>
              <a:gd name="T3" fmla="*/ 66 h 1053"/>
              <a:gd name="T4" fmla="*/ 1080 w 1145"/>
              <a:gd name="T5" fmla="*/ 81 h 1053"/>
              <a:gd name="T6" fmla="*/ 1126 w 1145"/>
              <a:gd name="T7" fmla="*/ 175 h 1053"/>
              <a:gd name="T8" fmla="*/ 1133 w 1145"/>
              <a:gd name="T9" fmla="*/ 211 h 1053"/>
              <a:gd name="T10" fmla="*/ 1058 w 1145"/>
              <a:gd name="T11" fmla="*/ 272 h 1053"/>
              <a:gd name="T12" fmla="*/ 1045 w 1145"/>
              <a:gd name="T13" fmla="*/ 360 h 1053"/>
              <a:gd name="T14" fmla="*/ 1003 w 1145"/>
              <a:gd name="T15" fmla="*/ 440 h 1053"/>
              <a:gd name="T16" fmla="*/ 990 w 1145"/>
              <a:gd name="T17" fmla="*/ 476 h 1053"/>
              <a:gd name="T18" fmla="*/ 1019 w 1145"/>
              <a:gd name="T19" fmla="*/ 576 h 1053"/>
              <a:gd name="T20" fmla="*/ 1026 w 1145"/>
              <a:gd name="T21" fmla="*/ 664 h 1053"/>
              <a:gd name="T22" fmla="*/ 1047 w 1145"/>
              <a:gd name="T23" fmla="*/ 731 h 1053"/>
              <a:gd name="T24" fmla="*/ 1079 w 1145"/>
              <a:gd name="T25" fmla="*/ 765 h 1053"/>
              <a:gd name="T26" fmla="*/ 1092 w 1145"/>
              <a:gd name="T27" fmla="*/ 825 h 1053"/>
              <a:gd name="T28" fmla="*/ 1040 w 1145"/>
              <a:gd name="T29" fmla="*/ 844 h 1053"/>
              <a:gd name="T30" fmla="*/ 997 w 1145"/>
              <a:gd name="T31" fmla="*/ 856 h 1053"/>
              <a:gd name="T32" fmla="*/ 960 w 1145"/>
              <a:gd name="T33" fmla="*/ 992 h 1053"/>
              <a:gd name="T34" fmla="*/ 930 w 1145"/>
              <a:gd name="T35" fmla="*/ 1026 h 1053"/>
              <a:gd name="T36" fmla="*/ 902 w 1145"/>
              <a:gd name="T37" fmla="*/ 1031 h 1053"/>
              <a:gd name="T38" fmla="*/ 840 w 1145"/>
              <a:gd name="T39" fmla="*/ 1053 h 1053"/>
              <a:gd name="T40" fmla="*/ 782 w 1145"/>
              <a:gd name="T41" fmla="*/ 1037 h 1053"/>
              <a:gd name="T42" fmla="*/ 743 w 1145"/>
              <a:gd name="T43" fmla="*/ 1014 h 1053"/>
              <a:gd name="T44" fmla="*/ 707 w 1145"/>
              <a:gd name="T45" fmla="*/ 997 h 1053"/>
              <a:gd name="T46" fmla="*/ 674 w 1145"/>
              <a:gd name="T47" fmla="*/ 986 h 1053"/>
              <a:gd name="T48" fmla="*/ 608 w 1145"/>
              <a:gd name="T49" fmla="*/ 987 h 1053"/>
              <a:gd name="T50" fmla="*/ 594 w 1145"/>
              <a:gd name="T51" fmla="*/ 942 h 1053"/>
              <a:gd name="T52" fmla="*/ 575 w 1145"/>
              <a:gd name="T53" fmla="*/ 884 h 1053"/>
              <a:gd name="T54" fmla="*/ 590 w 1145"/>
              <a:gd name="T55" fmla="*/ 846 h 1053"/>
              <a:gd name="T56" fmla="*/ 590 w 1145"/>
              <a:gd name="T57" fmla="*/ 779 h 1053"/>
              <a:gd name="T58" fmla="*/ 454 w 1145"/>
              <a:gd name="T59" fmla="*/ 755 h 1053"/>
              <a:gd name="T60" fmla="*/ 443 w 1145"/>
              <a:gd name="T61" fmla="*/ 785 h 1053"/>
              <a:gd name="T62" fmla="*/ 396 w 1145"/>
              <a:gd name="T63" fmla="*/ 817 h 1053"/>
              <a:gd name="T64" fmla="*/ 337 w 1145"/>
              <a:gd name="T65" fmla="*/ 797 h 1053"/>
              <a:gd name="T66" fmla="*/ 297 w 1145"/>
              <a:gd name="T67" fmla="*/ 708 h 1053"/>
              <a:gd name="T68" fmla="*/ 3 w 1145"/>
              <a:gd name="T69" fmla="*/ 671 h 1053"/>
              <a:gd name="T70" fmla="*/ 45 w 1145"/>
              <a:gd name="T71" fmla="*/ 667 h 1053"/>
              <a:gd name="T72" fmla="*/ 26 w 1145"/>
              <a:gd name="T73" fmla="*/ 631 h 1053"/>
              <a:gd name="T74" fmla="*/ 75 w 1145"/>
              <a:gd name="T75" fmla="*/ 615 h 1053"/>
              <a:gd name="T76" fmla="*/ 145 w 1145"/>
              <a:gd name="T77" fmla="*/ 614 h 1053"/>
              <a:gd name="T78" fmla="*/ 183 w 1145"/>
              <a:gd name="T79" fmla="*/ 620 h 1053"/>
              <a:gd name="T80" fmla="*/ 220 w 1145"/>
              <a:gd name="T81" fmla="*/ 574 h 1053"/>
              <a:gd name="T82" fmla="*/ 260 w 1145"/>
              <a:gd name="T83" fmla="*/ 555 h 1053"/>
              <a:gd name="T84" fmla="*/ 281 w 1145"/>
              <a:gd name="T85" fmla="*/ 440 h 1053"/>
              <a:gd name="T86" fmla="*/ 346 w 1145"/>
              <a:gd name="T87" fmla="*/ 370 h 1053"/>
              <a:gd name="T88" fmla="*/ 370 w 1145"/>
              <a:gd name="T89" fmla="*/ 276 h 1053"/>
              <a:gd name="T90" fmla="*/ 372 w 1145"/>
              <a:gd name="T91" fmla="*/ 180 h 1053"/>
              <a:gd name="T92" fmla="*/ 383 w 1145"/>
              <a:gd name="T93" fmla="*/ 122 h 1053"/>
              <a:gd name="T94" fmla="*/ 440 w 1145"/>
              <a:gd name="T95" fmla="*/ 35 h 1053"/>
              <a:gd name="T96" fmla="*/ 491 w 1145"/>
              <a:gd name="T97" fmla="*/ 30 h 1053"/>
              <a:gd name="T98" fmla="*/ 558 w 1145"/>
              <a:gd name="T99" fmla="*/ 77 h 1053"/>
              <a:gd name="T100" fmla="*/ 637 w 1145"/>
              <a:gd name="T101" fmla="*/ 73 h 1053"/>
              <a:gd name="T102" fmla="*/ 670 w 1145"/>
              <a:gd name="T103" fmla="*/ 44 h 1053"/>
              <a:gd name="T104" fmla="*/ 734 w 1145"/>
              <a:gd name="T105" fmla="*/ 34 h 1053"/>
              <a:gd name="T106" fmla="*/ 795 w 1145"/>
              <a:gd name="T107" fmla="*/ 17 h 1053"/>
              <a:gd name="T108" fmla="*/ 828 w 1145"/>
              <a:gd name="T109" fmla="*/ 8 h 1053"/>
              <a:gd name="T110" fmla="*/ 859 w 1145"/>
              <a:gd name="T111" fmla="*/ 24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solidFill>
            <a:schemeClr val="accent2"/>
          </a:solidFill>
          <a:ln w="9525" cmpd="sng">
            <a:solidFill>
              <a:srgbClr val="FFFFFF"/>
            </a:solidFill>
            <a:prstDash val="solid"/>
            <a:round/>
            <a:headEnd/>
            <a:tailEnd/>
          </a:ln>
        </p:spPr>
        <p:txBody>
          <a:bodyPr/>
          <a:lstStyle/>
          <a:p>
            <a:endParaRPr lang="en-US"/>
          </a:p>
        </p:txBody>
      </p:sp>
      <p:sp>
        <p:nvSpPr>
          <p:cNvPr id="250" name="Freeform 249"/>
          <p:cNvSpPr>
            <a:spLocks/>
          </p:cNvSpPr>
          <p:nvPr>
            <p:custDataLst>
              <p:tags r:id="rId175"/>
            </p:custDataLst>
          </p:nvPr>
        </p:nvSpPr>
        <p:spPr bwMode="auto">
          <a:xfrm>
            <a:off x="3980908" y="4655287"/>
            <a:ext cx="53473" cy="55563"/>
          </a:xfrm>
          <a:custGeom>
            <a:avLst/>
            <a:gdLst>
              <a:gd name="T0" fmla="*/ 120 w 125"/>
              <a:gd name="T1" fmla="*/ 0 h 81"/>
              <a:gd name="T2" fmla="*/ 121 w 125"/>
              <a:gd name="T3" fmla="*/ 27 h 81"/>
              <a:gd name="T4" fmla="*/ 124 w 125"/>
              <a:gd name="T5" fmla="*/ 46 h 81"/>
              <a:gd name="T6" fmla="*/ 125 w 125"/>
              <a:gd name="T7" fmla="*/ 53 h 81"/>
              <a:gd name="T8" fmla="*/ 125 w 125"/>
              <a:gd name="T9" fmla="*/ 59 h 81"/>
              <a:gd name="T10" fmla="*/ 125 w 125"/>
              <a:gd name="T11" fmla="*/ 65 h 81"/>
              <a:gd name="T12" fmla="*/ 123 w 125"/>
              <a:gd name="T13" fmla="*/ 69 h 81"/>
              <a:gd name="T14" fmla="*/ 119 w 125"/>
              <a:gd name="T15" fmla="*/ 72 h 81"/>
              <a:gd name="T16" fmla="*/ 112 w 125"/>
              <a:gd name="T17" fmla="*/ 74 h 81"/>
              <a:gd name="T18" fmla="*/ 103 w 125"/>
              <a:gd name="T19" fmla="*/ 76 h 81"/>
              <a:gd name="T20" fmla="*/ 91 w 125"/>
              <a:gd name="T21" fmla="*/ 77 h 81"/>
              <a:gd name="T22" fmla="*/ 57 w 125"/>
              <a:gd name="T23" fmla="*/ 79 h 81"/>
              <a:gd name="T24" fmla="*/ 7 w 125"/>
              <a:gd name="T25" fmla="*/ 81 h 81"/>
              <a:gd name="T26" fmla="*/ 5 w 125"/>
              <a:gd name="T27" fmla="*/ 79 h 81"/>
              <a:gd name="T28" fmla="*/ 3 w 125"/>
              <a:gd name="T29" fmla="*/ 72 h 81"/>
              <a:gd name="T30" fmla="*/ 1 w 125"/>
              <a:gd name="T31" fmla="*/ 59 h 81"/>
              <a:gd name="T32" fmla="*/ 0 w 125"/>
              <a:gd name="T33" fmla="*/ 43 h 81"/>
              <a:gd name="T34" fmla="*/ 0 w 125"/>
              <a:gd name="T35" fmla="*/ 37 h 81"/>
              <a:gd name="T36" fmla="*/ 1 w 125"/>
              <a:gd name="T37" fmla="*/ 31 h 81"/>
              <a:gd name="T38" fmla="*/ 2 w 125"/>
              <a:gd name="T39" fmla="*/ 25 h 81"/>
              <a:gd name="T40" fmla="*/ 4 w 125"/>
              <a:gd name="T41" fmla="*/ 20 h 81"/>
              <a:gd name="T42" fmla="*/ 8 w 125"/>
              <a:gd name="T43" fmla="*/ 15 h 81"/>
              <a:gd name="T44" fmla="*/ 11 w 125"/>
              <a:gd name="T45" fmla="*/ 10 h 81"/>
              <a:gd name="T46" fmla="*/ 14 w 125"/>
              <a:gd name="T47" fmla="*/ 5 h 81"/>
              <a:gd name="T48" fmla="*/ 20 w 125"/>
              <a:gd name="T49" fmla="*/ 0 h 81"/>
              <a:gd name="T50" fmla="*/ 120 w 125"/>
              <a:gd name="T5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solidFill>
            <a:srgbClr val="C0C0C0"/>
          </a:solidFill>
          <a:ln w="9525" cmpd="sng">
            <a:solidFill>
              <a:srgbClr val="FFFFFF"/>
            </a:solidFill>
            <a:prstDash val="solid"/>
            <a:round/>
            <a:headEnd/>
            <a:tailEnd/>
          </a:ln>
        </p:spPr>
        <p:txBody>
          <a:bodyPr/>
          <a:lstStyle/>
          <a:p>
            <a:endParaRPr lang="en-US"/>
          </a:p>
        </p:txBody>
      </p:sp>
      <p:sp>
        <p:nvSpPr>
          <p:cNvPr id="251" name="Freeform 250"/>
          <p:cNvSpPr>
            <a:spLocks/>
          </p:cNvSpPr>
          <p:nvPr>
            <p:custDataLst>
              <p:tags r:id="rId176"/>
            </p:custDataLst>
          </p:nvPr>
        </p:nvSpPr>
        <p:spPr bwMode="auto">
          <a:xfrm>
            <a:off x="3964101" y="4655287"/>
            <a:ext cx="146670" cy="201613"/>
          </a:xfrm>
          <a:custGeom>
            <a:avLst/>
            <a:gdLst>
              <a:gd name="T0" fmla="*/ 262 w 355"/>
              <a:gd name="T1" fmla="*/ 15 h 388"/>
              <a:gd name="T2" fmla="*/ 257 w 355"/>
              <a:gd name="T3" fmla="*/ 37 h 388"/>
              <a:gd name="T4" fmla="*/ 264 w 355"/>
              <a:gd name="T5" fmla="*/ 51 h 388"/>
              <a:gd name="T6" fmla="*/ 283 w 355"/>
              <a:gd name="T7" fmla="*/ 60 h 388"/>
              <a:gd name="T8" fmla="*/ 319 w 355"/>
              <a:gd name="T9" fmla="*/ 55 h 388"/>
              <a:gd name="T10" fmla="*/ 332 w 355"/>
              <a:gd name="T11" fmla="*/ 57 h 388"/>
              <a:gd name="T12" fmla="*/ 340 w 355"/>
              <a:gd name="T13" fmla="*/ 68 h 388"/>
              <a:gd name="T14" fmla="*/ 345 w 355"/>
              <a:gd name="T15" fmla="*/ 83 h 388"/>
              <a:gd name="T16" fmla="*/ 351 w 355"/>
              <a:gd name="T17" fmla="*/ 94 h 388"/>
              <a:gd name="T18" fmla="*/ 345 w 355"/>
              <a:gd name="T19" fmla="*/ 108 h 388"/>
              <a:gd name="T20" fmla="*/ 320 w 355"/>
              <a:gd name="T21" fmla="*/ 136 h 388"/>
              <a:gd name="T22" fmla="*/ 348 w 355"/>
              <a:gd name="T23" fmla="*/ 175 h 388"/>
              <a:gd name="T24" fmla="*/ 355 w 355"/>
              <a:gd name="T25" fmla="*/ 202 h 388"/>
              <a:gd name="T26" fmla="*/ 353 w 355"/>
              <a:gd name="T27" fmla="*/ 219 h 388"/>
              <a:gd name="T28" fmla="*/ 345 w 355"/>
              <a:gd name="T29" fmla="*/ 254 h 388"/>
              <a:gd name="T30" fmla="*/ 333 w 355"/>
              <a:gd name="T31" fmla="*/ 271 h 388"/>
              <a:gd name="T32" fmla="*/ 312 w 355"/>
              <a:gd name="T33" fmla="*/ 280 h 388"/>
              <a:gd name="T34" fmla="*/ 286 w 355"/>
              <a:gd name="T35" fmla="*/ 282 h 388"/>
              <a:gd name="T36" fmla="*/ 270 w 355"/>
              <a:gd name="T37" fmla="*/ 282 h 388"/>
              <a:gd name="T38" fmla="*/ 252 w 355"/>
              <a:gd name="T39" fmla="*/ 265 h 388"/>
              <a:gd name="T40" fmla="*/ 240 w 355"/>
              <a:gd name="T41" fmla="*/ 259 h 388"/>
              <a:gd name="T42" fmla="*/ 221 w 355"/>
              <a:gd name="T43" fmla="*/ 269 h 388"/>
              <a:gd name="T44" fmla="*/ 205 w 355"/>
              <a:gd name="T45" fmla="*/ 279 h 388"/>
              <a:gd name="T46" fmla="*/ 194 w 355"/>
              <a:gd name="T47" fmla="*/ 285 h 388"/>
              <a:gd name="T48" fmla="*/ 185 w 355"/>
              <a:gd name="T49" fmla="*/ 298 h 388"/>
              <a:gd name="T50" fmla="*/ 187 w 355"/>
              <a:gd name="T51" fmla="*/ 321 h 388"/>
              <a:gd name="T52" fmla="*/ 207 w 355"/>
              <a:gd name="T53" fmla="*/ 358 h 388"/>
              <a:gd name="T54" fmla="*/ 195 w 355"/>
              <a:gd name="T55" fmla="*/ 353 h 388"/>
              <a:gd name="T56" fmla="*/ 177 w 355"/>
              <a:gd name="T57" fmla="*/ 355 h 388"/>
              <a:gd name="T58" fmla="*/ 162 w 355"/>
              <a:gd name="T59" fmla="*/ 365 h 388"/>
              <a:gd name="T60" fmla="*/ 146 w 355"/>
              <a:gd name="T61" fmla="*/ 388 h 388"/>
              <a:gd name="T62" fmla="*/ 123 w 355"/>
              <a:gd name="T63" fmla="*/ 370 h 388"/>
              <a:gd name="T64" fmla="*/ 113 w 355"/>
              <a:gd name="T65" fmla="*/ 358 h 388"/>
              <a:gd name="T66" fmla="*/ 96 w 355"/>
              <a:gd name="T67" fmla="*/ 324 h 388"/>
              <a:gd name="T68" fmla="*/ 50 w 355"/>
              <a:gd name="T69" fmla="*/ 280 h 388"/>
              <a:gd name="T70" fmla="*/ 22 w 355"/>
              <a:gd name="T71" fmla="*/ 254 h 388"/>
              <a:gd name="T72" fmla="*/ 5 w 355"/>
              <a:gd name="T73" fmla="*/ 223 h 388"/>
              <a:gd name="T74" fmla="*/ 1 w 355"/>
              <a:gd name="T75" fmla="*/ 187 h 388"/>
              <a:gd name="T76" fmla="*/ 11 w 355"/>
              <a:gd name="T77" fmla="*/ 162 h 388"/>
              <a:gd name="T78" fmla="*/ 41 w 355"/>
              <a:gd name="T79" fmla="*/ 134 h 388"/>
              <a:gd name="T80" fmla="*/ 54 w 355"/>
              <a:gd name="T81" fmla="*/ 116 h 388"/>
              <a:gd name="T82" fmla="*/ 56 w 355"/>
              <a:gd name="T83" fmla="*/ 91 h 388"/>
              <a:gd name="T84" fmla="*/ 108 w 355"/>
              <a:gd name="T85" fmla="*/ 83 h 388"/>
              <a:gd name="T86" fmla="*/ 156 w 355"/>
              <a:gd name="T87" fmla="*/ 80 h 388"/>
              <a:gd name="T88" fmla="*/ 172 w 355"/>
              <a:gd name="T89" fmla="*/ 73 h 388"/>
              <a:gd name="T90" fmla="*/ 177 w 355"/>
              <a:gd name="T91" fmla="*/ 63 h 388"/>
              <a:gd name="T92" fmla="*/ 174 w 355"/>
              <a:gd name="T93" fmla="*/ 41 h 388"/>
              <a:gd name="T94" fmla="*/ 167 w 355"/>
              <a:gd name="T95" fmla="*/ 1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solidFill>
            <a:srgbClr val="C0C0C0"/>
          </a:solidFill>
          <a:ln w="9525" cmpd="sng">
            <a:solidFill>
              <a:srgbClr val="FFFFFF"/>
            </a:solidFill>
            <a:prstDash val="solid"/>
            <a:round/>
            <a:headEnd/>
            <a:tailEnd/>
          </a:ln>
        </p:spPr>
        <p:txBody>
          <a:bodyPr/>
          <a:lstStyle/>
          <a:p>
            <a:endParaRPr lang="en-US"/>
          </a:p>
        </p:txBody>
      </p:sp>
      <p:sp>
        <p:nvSpPr>
          <p:cNvPr id="252" name="Freeform 251"/>
          <p:cNvSpPr>
            <a:spLocks/>
          </p:cNvSpPr>
          <p:nvPr>
            <p:custDataLst>
              <p:tags r:id="rId177"/>
            </p:custDataLst>
          </p:nvPr>
        </p:nvSpPr>
        <p:spPr bwMode="auto">
          <a:xfrm>
            <a:off x="4477446" y="5060099"/>
            <a:ext cx="250561" cy="520700"/>
          </a:xfrm>
          <a:custGeom>
            <a:avLst/>
            <a:gdLst>
              <a:gd name="T0" fmla="*/ 0 w 599"/>
              <a:gd name="T1" fmla="*/ 259 h 993"/>
              <a:gd name="T2" fmla="*/ 182 w 599"/>
              <a:gd name="T3" fmla="*/ 224 h 993"/>
              <a:gd name="T4" fmla="*/ 230 w 599"/>
              <a:gd name="T5" fmla="*/ 240 h 993"/>
              <a:gd name="T6" fmla="*/ 258 w 599"/>
              <a:gd name="T7" fmla="*/ 258 h 993"/>
              <a:gd name="T8" fmla="*/ 252 w 599"/>
              <a:gd name="T9" fmla="*/ 296 h 993"/>
              <a:gd name="T10" fmla="*/ 234 w 599"/>
              <a:gd name="T11" fmla="*/ 327 h 993"/>
              <a:gd name="T12" fmla="*/ 250 w 599"/>
              <a:gd name="T13" fmla="*/ 357 h 993"/>
              <a:gd name="T14" fmla="*/ 294 w 599"/>
              <a:gd name="T15" fmla="*/ 365 h 993"/>
              <a:gd name="T16" fmla="*/ 319 w 599"/>
              <a:gd name="T17" fmla="*/ 340 h 993"/>
              <a:gd name="T18" fmla="*/ 338 w 599"/>
              <a:gd name="T19" fmla="*/ 317 h 993"/>
              <a:gd name="T20" fmla="*/ 332 w 599"/>
              <a:gd name="T21" fmla="*/ 261 h 993"/>
              <a:gd name="T22" fmla="*/ 314 w 599"/>
              <a:gd name="T23" fmla="*/ 204 h 993"/>
              <a:gd name="T24" fmla="*/ 271 w 599"/>
              <a:gd name="T25" fmla="*/ 157 h 993"/>
              <a:gd name="T26" fmla="*/ 254 w 599"/>
              <a:gd name="T27" fmla="*/ 125 h 993"/>
              <a:gd name="T28" fmla="*/ 270 w 599"/>
              <a:gd name="T29" fmla="*/ 62 h 993"/>
              <a:gd name="T30" fmla="*/ 320 w 599"/>
              <a:gd name="T31" fmla="*/ 55 h 993"/>
              <a:gd name="T32" fmla="*/ 418 w 599"/>
              <a:gd name="T33" fmla="*/ 60 h 993"/>
              <a:gd name="T34" fmla="*/ 521 w 599"/>
              <a:gd name="T35" fmla="*/ 36 h 993"/>
              <a:gd name="T36" fmla="*/ 597 w 599"/>
              <a:gd name="T37" fmla="*/ 3 h 993"/>
              <a:gd name="T38" fmla="*/ 597 w 599"/>
              <a:gd name="T39" fmla="*/ 30 h 993"/>
              <a:gd name="T40" fmla="*/ 597 w 599"/>
              <a:gd name="T41" fmla="*/ 126 h 993"/>
              <a:gd name="T42" fmla="*/ 592 w 599"/>
              <a:gd name="T43" fmla="*/ 228 h 993"/>
              <a:gd name="T44" fmla="*/ 585 w 599"/>
              <a:gd name="T45" fmla="*/ 276 h 993"/>
              <a:gd name="T46" fmla="*/ 550 w 599"/>
              <a:gd name="T47" fmla="*/ 337 h 993"/>
              <a:gd name="T48" fmla="*/ 468 w 599"/>
              <a:gd name="T49" fmla="*/ 402 h 993"/>
              <a:gd name="T50" fmla="*/ 374 w 599"/>
              <a:gd name="T51" fmla="*/ 426 h 993"/>
              <a:gd name="T52" fmla="*/ 353 w 599"/>
              <a:gd name="T53" fmla="*/ 464 h 993"/>
              <a:gd name="T54" fmla="*/ 293 w 599"/>
              <a:gd name="T55" fmla="*/ 507 h 993"/>
              <a:gd name="T56" fmla="*/ 243 w 599"/>
              <a:gd name="T57" fmla="*/ 549 h 993"/>
              <a:gd name="T58" fmla="*/ 229 w 599"/>
              <a:gd name="T59" fmla="*/ 582 h 993"/>
              <a:gd name="T60" fmla="*/ 237 w 599"/>
              <a:gd name="T61" fmla="*/ 619 h 993"/>
              <a:gd name="T62" fmla="*/ 267 w 599"/>
              <a:gd name="T63" fmla="*/ 654 h 993"/>
              <a:gd name="T64" fmla="*/ 254 w 599"/>
              <a:gd name="T65" fmla="*/ 694 h 993"/>
              <a:gd name="T66" fmla="*/ 265 w 599"/>
              <a:gd name="T67" fmla="*/ 729 h 993"/>
              <a:gd name="T68" fmla="*/ 267 w 599"/>
              <a:gd name="T69" fmla="*/ 790 h 993"/>
              <a:gd name="T70" fmla="*/ 256 w 599"/>
              <a:gd name="T71" fmla="*/ 814 h 993"/>
              <a:gd name="T72" fmla="*/ 193 w 599"/>
              <a:gd name="T73" fmla="*/ 873 h 993"/>
              <a:gd name="T74" fmla="*/ 147 w 599"/>
              <a:gd name="T75" fmla="*/ 887 h 993"/>
              <a:gd name="T76" fmla="*/ 102 w 599"/>
              <a:gd name="T77" fmla="*/ 894 h 993"/>
              <a:gd name="T78" fmla="*/ 87 w 599"/>
              <a:gd name="T79" fmla="*/ 913 h 993"/>
              <a:gd name="T80" fmla="*/ 95 w 599"/>
              <a:gd name="T81" fmla="*/ 939 h 993"/>
              <a:gd name="T82" fmla="*/ 91 w 599"/>
              <a:gd name="T83" fmla="*/ 992 h 993"/>
              <a:gd name="T84" fmla="*/ 74 w 599"/>
              <a:gd name="T85" fmla="*/ 810 h 993"/>
              <a:gd name="T86" fmla="*/ 58 w 599"/>
              <a:gd name="T87" fmla="*/ 765 h 993"/>
              <a:gd name="T88" fmla="*/ 41 w 599"/>
              <a:gd name="T89" fmla="*/ 720 h 993"/>
              <a:gd name="T90" fmla="*/ 108 w 599"/>
              <a:gd name="T91" fmla="*/ 666 h 993"/>
              <a:gd name="T92" fmla="*/ 109 w 599"/>
              <a:gd name="T93" fmla="*/ 614 h 993"/>
              <a:gd name="T94" fmla="*/ 149 w 599"/>
              <a:gd name="T95" fmla="*/ 571 h 993"/>
              <a:gd name="T96" fmla="*/ 174 w 599"/>
              <a:gd name="T97" fmla="*/ 526 h 993"/>
              <a:gd name="T98" fmla="*/ 168 w 599"/>
              <a:gd name="T99" fmla="*/ 441 h 993"/>
              <a:gd name="T100" fmla="*/ 152 w 599"/>
              <a:gd name="T101" fmla="*/ 364 h 993"/>
              <a:gd name="T102" fmla="*/ 81 w 599"/>
              <a:gd name="T103" fmla="*/ 341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solidFill>
            <a:schemeClr val="accent2"/>
          </a:solidFill>
          <a:ln w="9525" cmpd="sng">
            <a:solidFill>
              <a:srgbClr val="FFFFFF"/>
            </a:solidFill>
            <a:prstDash val="solid"/>
            <a:round/>
            <a:headEnd/>
            <a:tailEnd/>
          </a:ln>
        </p:spPr>
        <p:txBody>
          <a:bodyPr/>
          <a:lstStyle/>
          <a:p>
            <a:endParaRPr lang="en-US"/>
          </a:p>
        </p:txBody>
      </p:sp>
      <p:sp>
        <p:nvSpPr>
          <p:cNvPr id="253" name="Freeform 252"/>
          <p:cNvSpPr>
            <a:spLocks/>
          </p:cNvSpPr>
          <p:nvPr>
            <p:custDataLst>
              <p:tags r:id="rId178"/>
            </p:custDataLst>
          </p:nvPr>
        </p:nvSpPr>
        <p:spPr bwMode="auto">
          <a:xfrm>
            <a:off x="4222303" y="5299811"/>
            <a:ext cx="229172" cy="287338"/>
          </a:xfrm>
          <a:custGeom>
            <a:avLst/>
            <a:gdLst>
              <a:gd name="T0" fmla="*/ 30 w 545"/>
              <a:gd name="T1" fmla="*/ 428 h 549"/>
              <a:gd name="T2" fmla="*/ 46 w 545"/>
              <a:gd name="T3" fmla="*/ 454 h 549"/>
              <a:gd name="T4" fmla="*/ 46 w 545"/>
              <a:gd name="T5" fmla="*/ 512 h 549"/>
              <a:gd name="T6" fmla="*/ 48 w 545"/>
              <a:gd name="T7" fmla="*/ 527 h 549"/>
              <a:gd name="T8" fmla="*/ 55 w 545"/>
              <a:gd name="T9" fmla="*/ 537 h 549"/>
              <a:gd name="T10" fmla="*/ 68 w 545"/>
              <a:gd name="T11" fmla="*/ 545 h 549"/>
              <a:gd name="T12" fmla="*/ 100 w 545"/>
              <a:gd name="T13" fmla="*/ 549 h 549"/>
              <a:gd name="T14" fmla="*/ 113 w 545"/>
              <a:gd name="T15" fmla="*/ 546 h 549"/>
              <a:gd name="T16" fmla="*/ 130 w 545"/>
              <a:gd name="T17" fmla="*/ 533 h 549"/>
              <a:gd name="T18" fmla="*/ 143 w 545"/>
              <a:gd name="T19" fmla="*/ 507 h 549"/>
              <a:gd name="T20" fmla="*/ 154 w 545"/>
              <a:gd name="T21" fmla="*/ 477 h 549"/>
              <a:gd name="T22" fmla="*/ 169 w 545"/>
              <a:gd name="T23" fmla="*/ 454 h 549"/>
              <a:gd name="T24" fmla="*/ 183 w 545"/>
              <a:gd name="T25" fmla="*/ 445 h 549"/>
              <a:gd name="T26" fmla="*/ 201 w 545"/>
              <a:gd name="T27" fmla="*/ 444 h 549"/>
              <a:gd name="T28" fmla="*/ 222 w 545"/>
              <a:gd name="T29" fmla="*/ 448 h 549"/>
              <a:gd name="T30" fmla="*/ 252 w 545"/>
              <a:gd name="T31" fmla="*/ 461 h 549"/>
              <a:gd name="T32" fmla="*/ 272 w 545"/>
              <a:gd name="T33" fmla="*/ 468 h 549"/>
              <a:gd name="T34" fmla="*/ 297 w 545"/>
              <a:gd name="T35" fmla="*/ 469 h 549"/>
              <a:gd name="T36" fmla="*/ 319 w 545"/>
              <a:gd name="T37" fmla="*/ 464 h 549"/>
              <a:gd name="T38" fmla="*/ 332 w 545"/>
              <a:gd name="T39" fmla="*/ 453 h 549"/>
              <a:gd name="T40" fmla="*/ 359 w 545"/>
              <a:gd name="T41" fmla="*/ 388 h 549"/>
              <a:gd name="T42" fmla="*/ 382 w 545"/>
              <a:gd name="T43" fmla="*/ 363 h 549"/>
              <a:gd name="T44" fmla="*/ 447 w 545"/>
              <a:gd name="T45" fmla="*/ 314 h 549"/>
              <a:gd name="T46" fmla="*/ 527 w 545"/>
              <a:gd name="T47" fmla="*/ 264 h 549"/>
              <a:gd name="T48" fmla="*/ 528 w 545"/>
              <a:gd name="T49" fmla="*/ 232 h 549"/>
              <a:gd name="T50" fmla="*/ 503 w 545"/>
              <a:gd name="T51" fmla="*/ 218 h 549"/>
              <a:gd name="T52" fmla="*/ 485 w 545"/>
              <a:gd name="T53" fmla="*/ 199 h 549"/>
              <a:gd name="T54" fmla="*/ 460 w 545"/>
              <a:gd name="T55" fmla="*/ 157 h 549"/>
              <a:gd name="T56" fmla="*/ 440 w 545"/>
              <a:gd name="T57" fmla="*/ 132 h 549"/>
              <a:gd name="T58" fmla="*/ 377 w 545"/>
              <a:gd name="T59" fmla="*/ 76 h 549"/>
              <a:gd name="T60" fmla="*/ 359 w 545"/>
              <a:gd name="T61" fmla="*/ 53 h 549"/>
              <a:gd name="T62" fmla="*/ 348 w 545"/>
              <a:gd name="T63" fmla="*/ 24 h 549"/>
              <a:gd name="T64" fmla="*/ 319 w 545"/>
              <a:gd name="T65" fmla="*/ 0 h 549"/>
              <a:gd name="T66" fmla="*/ 244 w 545"/>
              <a:gd name="T67" fmla="*/ 2 h 549"/>
              <a:gd name="T68" fmla="*/ 176 w 545"/>
              <a:gd name="T69" fmla="*/ 13 h 549"/>
              <a:gd name="T70" fmla="*/ 95 w 545"/>
              <a:gd name="T71" fmla="*/ 22 h 549"/>
              <a:gd name="T72" fmla="*/ 71 w 545"/>
              <a:gd name="T73" fmla="*/ 27 h 549"/>
              <a:gd name="T74" fmla="*/ 67 w 545"/>
              <a:gd name="T75" fmla="*/ 38 h 549"/>
              <a:gd name="T76" fmla="*/ 73 w 545"/>
              <a:gd name="T77" fmla="*/ 56 h 549"/>
              <a:gd name="T78" fmla="*/ 84 w 545"/>
              <a:gd name="T79" fmla="*/ 74 h 549"/>
              <a:gd name="T80" fmla="*/ 86 w 545"/>
              <a:gd name="T81" fmla="*/ 107 h 549"/>
              <a:gd name="T82" fmla="*/ 74 w 545"/>
              <a:gd name="T83" fmla="*/ 171 h 549"/>
              <a:gd name="T84" fmla="*/ 62 w 545"/>
              <a:gd name="T85" fmla="*/ 237 h 549"/>
              <a:gd name="T86" fmla="*/ 47 w 545"/>
              <a:gd name="T87" fmla="*/ 263 h 549"/>
              <a:gd name="T88" fmla="*/ 26 w 545"/>
              <a:gd name="T89" fmla="*/ 277 h 549"/>
              <a:gd name="T90" fmla="*/ 5 w 545"/>
              <a:gd name="T91" fmla="*/ 307 h 549"/>
              <a:gd name="T92" fmla="*/ 1 w 545"/>
              <a:gd name="T93" fmla="*/ 339 h 549"/>
              <a:gd name="T94" fmla="*/ 8 w 545"/>
              <a:gd name="T95" fmla="*/ 367 h 549"/>
              <a:gd name="T96" fmla="*/ 8 w 545"/>
              <a:gd name="T97" fmla="*/ 391 h 549"/>
              <a:gd name="T98" fmla="*/ 0 w 545"/>
              <a:gd name="T99" fmla="*/ 40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solidFill>
            <a:schemeClr val="accent2"/>
          </a:solidFill>
          <a:ln w="9525" cmpd="sng">
            <a:solidFill>
              <a:srgbClr val="FFFFFF"/>
            </a:solidFill>
            <a:prstDash val="solid"/>
            <a:round/>
            <a:headEnd/>
            <a:tailEnd/>
          </a:ln>
        </p:spPr>
        <p:txBody>
          <a:bodyPr/>
          <a:lstStyle/>
          <a:p>
            <a:endParaRPr lang="en-US"/>
          </a:p>
        </p:txBody>
      </p:sp>
      <p:sp>
        <p:nvSpPr>
          <p:cNvPr id="254" name="Freeform 253"/>
          <p:cNvSpPr>
            <a:spLocks/>
          </p:cNvSpPr>
          <p:nvPr>
            <p:custDataLst>
              <p:tags r:id="rId179"/>
            </p:custDataLst>
          </p:nvPr>
        </p:nvSpPr>
        <p:spPr bwMode="auto">
          <a:xfrm>
            <a:off x="4773841" y="5101375"/>
            <a:ext cx="189449" cy="434975"/>
          </a:xfrm>
          <a:custGeom>
            <a:avLst/>
            <a:gdLst>
              <a:gd name="T0" fmla="*/ 112 w 452"/>
              <a:gd name="T1" fmla="*/ 261 h 832"/>
              <a:gd name="T2" fmla="*/ 138 w 452"/>
              <a:gd name="T3" fmla="*/ 248 h 832"/>
              <a:gd name="T4" fmla="*/ 165 w 452"/>
              <a:gd name="T5" fmla="*/ 240 h 832"/>
              <a:gd name="T6" fmla="*/ 192 w 452"/>
              <a:gd name="T7" fmla="*/ 232 h 832"/>
              <a:gd name="T8" fmla="*/ 215 w 452"/>
              <a:gd name="T9" fmla="*/ 217 h 832"/>
              <a:gd name="T10" fmla="*/ 232 w 452"/>
              <a:gd name="T11" fmla="*/ 200 h 832"/>
              <a:gd name="T12" fmla="*/ 232 w 452"/>
              <a:gd name="T13" fmla="*/ 179 h 832"/>
              <a:gd name="T14" fmla="*/ 265 w 452"/>
              <a:gd name="T15" fmla="*/ 178 h 832"/>
              <a:gd name="T16" fmla="*/ 282 w 452"/>
              <a:gd name="T17" fmla="*/ 173 h 832"/>
              <a:gd name="T18" fmla="*/ 298 w 452"/>
              <a:gd name="T19" fmla="*/ 162 h 832"/>
              <a:gd name="T20" fmla="*/ 320 w 452"/>
              <a:gd name="T21" fmla="*/ 133 h 832"/>
              <a:gd name="T22" fmla="*/ 350 w 452"/>
              <a:gd name="T23" fmla="*/ 75 h 832"/>
              <a:gd name="T24" fmla="*/ 378 w 452"/>
              <a:gd name="T25" fmla="*/ 0 h 832"/>
              <a:gd name="T26" fmla="*/ 385 w 452"/>
              <a:gd name="T27" fmla="*/ 19 h 832"/>
              <a:gd name="T28" fmla="*/ 407 w 452"/>
              <a:gd name="T29" fmla="*/ 47 h 832"/>
              <a:gd name="T30" fmla="*/ 448 w 452"/>
              <a:gd name="T31" fmla="*/ 85 h 832"/>
              <a:gd name="T32" fmla="*/ 440 w 452"/>
              <a:gd name="T33" fmla="*/ 103 h 832"/>
              <a:gd name="T34" fmla="*/ 444 w 452"/>
              <a:gd name="T35" fmla="*/ 138 h 832"/>
              <a:gd name="T36" fmla="*/ 452 w 452"/>
              <a:gd name="T37" fmla="*/ 185 h 832"/>
              <a:gd name="T38" fmla="*/ 448 w 452"/>
              <a:gd name="T39" fmla="*/ 206 h 832"/>
              <a:gd name="T40" fmla="*/ 428 w 452"/>
              <a:gd name="T41" fmla="*/ 234 h 832"/>
              <a:gd name="T42" fmla="*/ 409 w 452"/>
              <a:gd name="T43" fmla="*/ 261 h 832"/>
              <a:gd name="T44" fmla="*/ 405 w 452"/>
              <a:gd name="T45" fmla="*/ 283 h 832"/>
              <a:gd name="T46" fmla="*/ 393 w 452"/>
              <a:gd name="T47" fmla="*/ 308 h 832"/>
              <a:gd name="T48" fmla="*/ 383 w 452"/>
              <a:gd name="T49" fmla="*/ 318 h 832"/>
              <a:gd name="T50" fmla="*/ 377 w 452"/>
              <a:gd name="T51" fmla="*/ 332 h 832"/>
              <a:gd name="T52" fmla="*/ 368 w 452"/>
              <a:gd name="T53" fmla="*/ 364 h 832"/>
              <a:gd name="T54" fmla="*/ 338 w 452"/>
              <a:gd name="T55" fmla="*/ 427 h 832"/>
              <a:gd name="T56" fmla="*/ 321 w 452"/>
              <a:gd name="T57" fmla="*/ 470 h 832"/>
              <a:gd name="T58" fmla="*/ 318 w 452"/>
              <a:gd name="T59" fmla="*/ 500 h 832"/>
              <a:gd name="T60" fmla="*/ 310 w 452"/>
              <a:gd name="T61" fmla="*/ 531 h 832"/>
              <a:gd name="T62" fmla="*/ 281 w 452"/>
              <a:gd name="T63" fmla="*/ 602 h 832"/>
              <a:gd name="T64" fmla="*/ 260 w 452"/>
              <a:gd name="T65" fmla="*/ 637 h 832"/>
              <a:gd name="T66" fmla="*/ 242 w 452"/>
              <a:gd name="T67" fmla="*/ 655 h 832"/>
              <a:gd name="T68" fmla="*/ 232 w 452"/>
              <a:gd name="T69" fmla="*/ 660 h 832"/>
              <a:gd name="T70" fmla="*/ 228 w 452"/>
              <a:gd name="T71" fmla="*/ 714 h 832"/>
              <a:gd name="T72" fmla="*/ 215 w 452"/>
              <a:gd name="T73" fmla="*/ 759 h 832"/>
              <a:gd name="T74" fmla="*/ 191 w 452"/>
              <a:gd name="T75" fmla="*/ 795 h 832"/>
              <a:gd name="T76" fmla="*/ 157 w 452"/>
              <a:gd name="T77" fmla="*/ 819 h 832"/>
              <a:gd name="T78" fmla="*/ 110 w 452"/>
              <a:gd name="T79" fmla="*/ 831 h 832"/>
              <a:gd name="T80" fmla="*/ 80 w 452"/>
              <a:gd name="T81" fmla="*/ 827 h 832"/>
              <a:gd name="T82" fmla="*/ 73 w 452"/>
              <a:gd name="T83" fmla="*/ 817 h 832"/>
              <a:gd name="T84" fmla="*/ 50 w 452"/>
              <a:gd name="T85" fmla="*/ 810 h 832"/>
              <a:gd name="T86" fmla="*/ 26 w 452"/>
              <a:gd name="T87" fmla="*/ 798 h 832"/>
              <a:gd name="T88" fmla="*/ 12 w 452"/>
              <a:gd name="T89" fmla="*/ 777 h 832"/>
              <a:gd name="T90" fmla="*/ 3 w 452"/>
              <a:gd name="T91" fmla="*/ 752 h 832"/>
              <a:gd name="T92" fmla="*/ 0 w 452"/>
              <a:gd name="T93" fmla="*/ 708 h 832"/>
              <a:gd name="T94" fmla="*/ 4 w 452"/>
              <a:gd name="T95" fmla="*/ 694 h 832"/>
              <a:gd name="T96" fmla="*/ 19 w 452"/>
              <a:gd name="T97" fmla="*/ 678 h 832"/>
              <a:gd name="T98" fmla="*/ 11 w 452"/>
              <a:gd name="T99" fmla="*/ 672 h 832"/>
              <a:gd name="T100" fmla="*/ 0 w 452"/>
              <a:gd name="T101" fmla="*/ 652 h 832"/>
              <a:gd name="T102" fmla="*/ 5 w 452"/>
              <a:gd name="T103" fmla="*/ 628 h 832"/>
              <a:gd name="T104" fmla="*/ 8 w 452"/>
              <a:gd name="T105" fmla="*/ 610 h 832"/>
              <a:gd name="T106" fmla="*/ 5 w 452"/>
              <a:gd name="T107" fmla="*/ 591 h 832"/>
              <a:gd name="T108" fmla="*/ 18 w 452"/>
              <a:gd name="T109" fmla="*/ 587 h 832"/>
              <a:gd name="T110" fmla="*/ 43 w 452"/>
              <a:gd name="T111" fmla="*/ 568 h 832"/>
              <a:gd name="T112" fmla="*/ 63 w 452"/>
              <a:gd name="T113" fmla="*/ 538 h 832"/>
              <a:gd name="T114" fmla="*/ 76 w 452"/>
              <a:gd name="T115" fmla="*/ 506 h 832"/>
              <a:gd name="T116" fmla="*/ 86 w 452"/>
              <a:gd name="T117" fmla="*/ 462 h 832"/>
              <a:gd name="T118" fmla="*/ 83 w 452"/>
              <a:gd name="T119" fmla="*/ 438 h 832"/>
              <a:gd name="T120" fmla="*/ 70 w 452"/>
              <a:gd name="T121" fmla="*/ 408 h 832"/>
              <a:gd name="T122" fmla="*/ 56 w 452"/>
              <a:gd name="T123" fmla="*/ 382 h 832"/>
              <a:gd name="T124" fmla="*/ 53 w 452"/>
              <a:gd name="T125" fmla="*/ 363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solidFill>
            <a:srgbClr val="C0C0C0"/>
          </a:solidFill>
          <a:ln w="9525" cmpd="sng">
            <a:solidFill>
              <a:srgbClr val="FFFFFF"/>
            </a:solidFill>
            <a:prstDash val="solid"/>
            <a:round/>
            <a:headEnd/>
            <a:tailEnd/>
          </a:ln>
        </p:spPr>
        <p:txBody>
          <a:bodyPr/>
          <a:lstStyle/>
          <a:p>
            <a:endParaRPr lang="en-US"/>
          </a:p>
        </p:txBody>
      </p:sp>
      <p:sp>
        <p:nvSpPr>
          <p:cNvPr id="255" name="Freeform 254"/>
          <p:cNvSpPr>
            <a:spLocks/>
          </p:cNvSpPr>
          <p:nvPr>
            <p:custDataLst>
              <p:tags r:id="rId180"/>
            </p:custDataLst>
          </p:nvPr>
        </p:nvSpPr>
        <p:spPr bwMode="auto">
          <a:xfrm>
            <a:off x="4462169" y="4799750"/>
            <a:ext cx="35140" cy="66675"/>
          </a:xfrm>
          <a:custGeom>
            <a:avLst/>
            <a:gdLst>
              <a:gd name="T0" fmla="*/ 80 w 80"/>
              <a:gd name="T1" fmla="*/ 2 h 126"/>
              <a:gd name="T2" fmla="*/ 80 w 80"/>
              <a:gd name="T3" fmla="*/ 101 h 126"/>
              <a:gd name="T4" fmla="*/ 78 w 80"/>
              <a:gd name="T5" fmla="*/ 104 h 126"/>
              <a:gd name="T6" fmla="*/ 75 w 80"/>
              <a:gd name="T7" fmla="*/ 107 h 126"/>
              <a:gd name="T8" fmla="*/ 70 w 80"/>
              <a:gd name="T9" fmla="*/ 109 h 126"/>
              <a:gd name="T10" fmla="*/ 67 w 80"/>
              <a:gd name="T11" fmla="*/ 111 h 126"/>
              <a:gd name="T12" fmla="*/ 58 w 80"/>
              <a:gd name="T13" fmla="*/ 114 h 126"/>
              <a:gd name="T14" fmla="*/ 48 w 80"/>
              <a:gd name="T15" fmla="*/ 116 h 126"/>
              <a:gd name="T16" fmla="*/ 36 w 80"/>
              <a:gd name="T17" fmla="*/ 117 h 126"/>
              <a:gd name="T18" fmla="*/ 25 w 80"/>
              <a:gd name="T19" fmla="*/ 119 h 126"/>
              <a:gd name="T20" fmla="*/ 13 w 80"/>
              <a:gd name="T21" fmla="*/ 123 h 126"/>
              <a:gd name="T22" fmla="*/ 0 w 80"/>
              <a:gd name="T23" fmla="*/ 126 h 126"/>
              <a:gd name="T24" fmla="*/ 7 w 80"/>
              <a:gd name="T25" fmla="*/ 40 h 126"/>
              <a:gd name="T26" fmla="*/ 23 w 80"/>
              <a:gd name="T27" fmla="*/ 27 h 126"/>
              <a:gd name="T28" fmla="*/ 41 w 80"/>
              <a:gd name="T29" fmla="*/ 12 h 126"/>
              <a:gd name="T30" fmla="*/ 51 w 80"/>
              <a:gd name="T31" fmla="*/ 5 h 126"/>
              <a:gd name="T32" fmla="*/ 60 w 80"/>
              <a:gd name="T33" fmla="*/ 1 h 126"/>
              <a:gd name="T34" fmla="*/ 65 w 80"/>
              <a:gd name="T35" fmla="*/ 0 h 126"/>
              <a:gd name="T36" fmla="*/ 70 w 80"/>
              <a:gd name="T37" fmla="*/ 0 h 126"/>
              <a:gd name="T38" fmla="*/ 75 w 80"/>
              <a:gd name="T39" fmla="*/ 1 h 126"/>
              <a:gd name="T40" fmla="*/ 80 w 80"/>
              <a:gd name="T41"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solidFill>
            <a:srgbClr val="C0C0C0"/>
          </a:solidFill>
          <a:ln w="9525" cmpd="sng">
            <a:solidFill>
              <a:srgbClr val="FFFFFF"/>
            </a:solidFill>
            <a:prstDash val="solid"/>
            <a:round/>
            <a:headEnd/>
            <a:tailEnd/>
          </a:ln>
        </p:spPr>
        <p:txBody>
          <a:bodyPr/>
          <a:lstStyle/>
          <a:p>
            <a:endParaRPr lang="en-US"/>
          </a:p>
        </p:txBody>
      </p:sp>
      <p:sp>
        <p:nvSpPr>
          <p:cNvPr id="256" name="Freeform 255"/>
          <p:cNvSpPr>
            <a:spLocks/>
          </p:cNvSpPr>
          <p:nvPr>
            <p:custDataLst>
              <p:tags r:id="rId181"/>
            </p:custDataLst>
          </p:nvPr>
        </p:nvSpPr>
        <p:spPr bwMode="auto">
          <a:xfrm>
            <a:off x="4451474" y="4760062"/>
            <a:ext cx="53473" cy="60325"/>
          </a:xfrm>
          <a:custGeom>
            <a:avLst/>
            <a:gdLst>
              <a:gd name="T0" fmla="*/ 113 w 124"/>
              <a:gd name="T1" fmla="*/ 0 h 117"/>
              <a:gd name="T2" fmla="*/ 116 w 124"/>
              <a:gd name="T3" fmla="*/ 15 h 117"/>
              <a:gd name="T4" fmla="*/ 122 w 124"/>
              <a:gd name="T5" fmla="*/ 35 h 117"/>
              <a:gd name="T6" fmla="*/ 124 w 124"/>
              <a:gd name="T7" fmla="*/ 45 h 117"/>
              <a:gd name="T8" fmla="*/ 124 w 124"/>
              <a:gd name="T9" fmla="*/ 54 h 117"/>
              <a:gd name="T10" fmla="*/ 124 w 124"/>
              <a:gd name="T11" fmla="*/ 59 h 117"/>
              <a:gd name="T12" fmla="*/ 123 w 124"/>
              <a:gd name="T13" fmla="*/ 64 h 117"/>
              <a:gd name="T14" fmla="*/ 122 w 124"/>
              <a:gd name="T15" fmla="*/ 69 h 117"/>
              <a:gd name="T16" fmla="*/ 119 w 124"/>
              <a:gd name="T17" fmla="*/ 73 h 117"/>
              <a:gd name="T18" fmla="*/ 114 w 124"/>
              <a:gd name="T19" fmla="*/ 72 h 117"/>
              <a:gd name="T20" fmla="*/ 108 w 124"/>
              <a:gd name="T21" fmla="*/ 71 h 117"/>
              <a:gd name="T22" fmla="*/ 103 w 124"/>
              <a:gd name="T23" fmla="*/ 72 h 117"/>
              <a:gd name="T24" fmla="*/ 96 w 124"/>
              <a:gd name="T25" fmla="*/ 73 h 117"/>
              <a:gd name="T26" fmla="*/ 83 w 124"/>
              <a:gd name="T27" fmla="*/ 78 h 117"/>
              <a:gd name="T28" fmla="*/ 71 w 124"/>
              <a:gd name="T29" fmla="*/ 85 h 117"/>
              <a:gd name="T30" fmla="*/ 46 w 124"/>
              <a:gd name="T31" fmla="*/ 103 h 117"/>
              <a:gd name="T32" fmla="*/ 26 w 124"/>
              <a:gd name="T33" fmla="*/ 117 h 117"/>
              <a:gd name="T34" fmla="*/ 23 w 124"/>
              <a:gd name="T35" fmla="*/ 112 h 117"/>
              <a:gd name="T36" fmla="*/ 13 w 124"/>
              <a:gd name="T37" fmla="*/ 101 h 117"/>
              <a:gd name="T38" fmla="*/ 4 w 124"/>
              <a:gd name="T39" fmla="*/ 89 h 117"/>
              <a:gd name="T40" fmla="*/ 0 w 124"/>
              <a:gd name="T41" fmla="*/ 79 h 117"/>
              <a:gd name="T42" fmla="*/ 1 w 124"/>
              <a:gd name="T43" fmla="*/ 76 h 117"/>
              <a:gd name="T44" fmla="*/ 2 w 124"/>
              <a:gd name="T45" fmla="*/ 72 h 117"/>
              <a:gd name="T46" fmla="*/ 5 w 124"/>
              <a:gd name="T47" fmla="*/ 67 h 117"/>
              <a:gd name="T48" fmla="*/ 9 w 124"/>
              <a:gd name="T49" fmla="*/ 62 h 117"/>
              <a:gd name="T50" fmla="*/ 17 w 124"/>
              <a:gd name="T51" fmla="*/ 52 h 117"/>
              <a:gd name="T52" fmla="*/ 27 w 124"/>
              <a:gd name="T53" fmla="*/ 42 h 117"/>
              <a:gd name="T54" fmla="*/ 48 w 124"/>
              <a:gd name="T55" fmla="*/ 22 h 117"/>
              <a:gd name="T56" fmla="*/ 60 w 124"/>
              <a:gd name="T57" fmla="*/ 12 h 117"/>
              <a:gd name="T58" fmla="*/ 73 w 124"/>
              <a:gd name="T59" fmla="*/ 12 h 117"/>
              <a:gd name="T60" fmla="*/ 86 w 124"/>
              <a:gd name="T61" fmla="*/ 12 h 117"/>
              <a:gd name="T62" fmla="*/ 100 w 124"/>
              <a:gd name="T63" fmla="*/ 6 h 117"/>
              <a:gd name="T64" fmla="*/ 113 w 124"/>
              <a:gd name="T6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solidFill>
            <a:srgbClr val="C0C0C0"/>
          </a:solidFill>
          <a:ln w="9525" cmpd="sng">
            <a:solidFill>
              <a:srgbClr val="FFFFFF"/>
            </a:solidFill>
            <a:prstDash val="solid"/>
            <a:round/>
            <a:headEnd/>
            <a:tailEnd/>
          </a:ln>
        </p:spPr>
        <p:txBody>
          <a:bodyPr/>
          <a:lstStyle/>
          <a:p>
            <a:endParaRPr lang="en-US"/>
          </a:p>
        </p:txBody>
      </p:sp>
      <p:sp>
        <p:nvSpPr>
          <p:cNvPr id="257" name="Freeform 256"/>
          <p:cNvSpPr>
            <a:spLocks/>
          </p:cNvSpPr>
          <p:nvPr>
            <p:custDataLst>
              <p:tags r:id="rId182"/>
            </p:custDataLst>
          </p:nvPr>
        </p:nvSpPr>
        <p:spPr bwMode="auto">
          <a:xfrm>
            <a:off x="4749396" y="3459900"/>
            <a:ext cx="484317" cy="473075"/>
          </a:xfrm>
          <a:custGeom>
            <a:avLst/>
            <a:gdLst>
              <a:gd name="T0" fmla="*/ 928 w 1156"/>
              <a:gd name="T1" fmla="*/ 191 h 900"/>
              <a:gd name="T2" fmla="*/ 859 w 1156"/>
              <a:gd name="T3" fmla="*/ 162 h 900"/>
              <a:gd name="T4" fmla="*/ 773 w 1156"/>
              <a:gd name="T5" fmla="*/ 111 h 900"/>
              <a:gd name="T6" fmla="*/ 617 w 1156"/>
              <a:gd name="T7" fmla="*/ 104 h 900"/>
              <a:gd name="T8" fmla="*/ 551 w 1156"/>
              <a:gd name="T9" fmla="*/ 154 h 900"/>
              <a:gd name="T10" fmla="*/ 504 w 1156"/>
              <a:gd name="T11" fmla="*/ 179 h 900"/>
              <a:gd name="T12" fmla="*/ 426 w 1156"/>
              <a:gd name="T13" fmla="*/ 197 h 900"/>
              <a:gd name="T14" fmla="*/ 383 w 1156"/>
              <a:gd name="T15" fmla="*/ 199 h 900"/>
              <a:gd name="T16" fmla="*/ 355 w 1156"/>
              <a:gd name="T17" fmla="*/ 173 h 900"/>
              <a:gd name="T18" fmla="*/ 260 w 1156"/>
              <a:gd name="T19" fmla="*/ 136 h 900"/>
              <a:gd name="T20" fmla="*/ 228 w 1156"/>
              <a:gd name="T21" fmla="*/ 86 h 900"/>
              <a:gd name="T22" fmla="*/ 220 w 1156"/>
              <a:gd name="T23" fmla="*/ 23 h 900"/>
              <a:gd name="T24" fmla="*/ 188 w 1156"/>
              <a:gd name="T25" fmla="*/ 1 h 900"/>
              <a:gd name="T26" fmla="*/ 155 w 1156"/>
              <a:gd name="T27" fmla="*/ 21 h 900"/>
              <a:gd name="T28" fmla="*/ 136 w 1156"/>
              <a:gd name="T29" fmla="*/ 67 h 900"/>
              <a:gd name="T30" fmla="*/ 79 w 1156"/>
              <a:gd name="T31" fmla="*/ 54 h 900"/>
              <a:gd name="T32" fmla="*/ 4 w 1156"/>
              <a:gd name="T33" fmla="*/ 16 h 900"/>
              <a:gd name="T34" fmla="*/ 5 w 1156"/>
              <a:gd name="T35" fmla="*/ 72 h 900"/>
              <a:gd name="T36" fmla="*/ 45 w 1156"/>
              <a:gd name="T37" fmla="*/ 146 h 900"/>
              <a:gd name="T38" fmla="*/ 73 w 1156"/>
              <a:gd name="T39" fmla="*/ 205 h 900"/>
              <a:gd name="T40" fmla="*/ 135 w 1156"/>
              <a:gd name="T41" fmla="*/ 284 h 900"/>
              <a:gd name="T42" fmla="*/ 122 w 1156"/>
              <a:gd name="T43" fmla="*/ 316 h 900"/>
              <a:gd name="T44" fmla="*/ 133 w 1156"/>
              <a:gd name="T45" fmla="*/ 370 h 900"/>
              <a:gd name="T46" fmla="*/ 188 w 1156"/>
              <a:gd name="T47" fmla="*/ 428 h 900"/>
              <a:gd name="T48" fmla="*/ 259 w 1156"/>
              <a:gd name="T49" fmla="*/ 456 h 900"/>
              <a:gd name="T50" fmla="*/ 259 w 1156"/>
              <a:gd name="T51" fmla="*/ 524 h 900"/>
              <a:gd name="T52" fmla="*/ 335 w 1156"/>
              <a:gd name="T53" fmla="*/ 581 h 900"/>
              <a:gd name="T54" fmla="*/ 423 w 1156"/>
              <a:gd name="T55" fmla="*/ 664 h 900"/>
              <a:gd name="T56" fmla="*/ 471 w 1156"/>
              <a:gd name="T57" fmla="*/ 720 h 900"/>
              <a:gd name="T58" fmla="*/ 504 w 1156"/>
              <a:gd name="T59" fmla="*/ 733 h 900"/>
              <a:gd name="T60" fmla="*/ 542 w 1156"/>
              <a:gd name="T61" fmla="*/ 755 h 900"/>
              <a:gd name="T62" fmla="*/ 598 w 1156"/>
              <a:gd name="T63" fmla="*/ 787 h 900"/>
              <a:gd name="T64" fmla="*/ 685 w 1156"/>
              <a:gd name="T65" fmla="*/ 795 h 900"/>
              <a:gd name="T66" fmla="*/ 732 w 1156"/>
              <a:gd name="T67" fmla="*/ 780 h 900"/>
              <a:gd name="T68" fmla="*/ 779 w 1156"/>
              <a:gd name="T69" fmla="*/ 764 h 900"/>
              <a:gd name="T70" fmla="*/ 801 w 1156"/>
              <a:gd name="T71" fmla="*/ 796 h 900"/>
              <a:gd name="T72" fmla="*/ 813 w 1156"/>
              <a:gd name="T73" fmla="*/ 857 h 900"/>
              <a:gd name="T74" fmla="*/ 874 w 1156"/>
              <a:gd name="T75" fmla="*/ 874 h 900"/>
              <a:gd name="T76" fmla="*/ 1011 w 1156"/>
              <a:gd name="T77" fmla="*/ 892 h 900"/>
              <a:gd name="T78" fmla="*/ 1091 w 1156"/>
              <a:gd name="T79" fmla="*/ 879 h 900"/>
              <a:gd name="T80" fmla="*/ 1099 w 1156"/>
              <a:gd name="T81" fmla="*/ 831 h 900"/>
              <a:gd name="T82" fmla="*/ 1156 w 1156"/>
              <a:gd name="T83" fmla="*/ 770 h 900"/>
              <a:gd name="T84" fmla="*/ 1132 w 1156"/>
              <a:gd name="T85" fmla="*/ 750 h 900"/>
              <a:gd name="T86" fmla="*/ 1096 w 1156"/>
              <a:gd name="T87" fmla="*/ 708 h 900"/>
              <a:gd name="T88" fmla="*/ 1031 w 1156"/>
              <a:gd name="T89" fmla="*/ 643 h 900"/>
              <a:gd name="T90" fmla="*/ 1018 w 1156"/>
              <a:gd name="T91" fmla="*/ 603 h 900"/>
              <a:gd name="T92" fmla="*/ 1044 w 1156"/>
              <a:gd name="T93" fmla="*/ 559 h 900"/>
              <a:gd name="T94" fmla="*/ 1048 w 1156"/>
              <a:gd name="T95" fmla="*/ 526 h 900"/>
              <a:gd name="T96" fmla="*/ 1030 w 1156"/>
              <a:gd name="T97" fmla="*/ 512 h 900"/>
              <a:gd name="T98" fmla="*/ 983 w 1156"/>
              <a:gd name="T99" fmla="*/ 507 h 900"/>
              <a:gd name="T100" fmla="*/ 954 w 1156"/>
              <a:gd name="T101" fmla="*/ 453 h 900"/>
              <a:gd name="T102" fmla="*/ 937 w 1156"/>
              <a:gd name="T103" fmla="*/ 373 h 900"/>
              <a:gd name="T104" fmla="*/ 924 w 1156"/>
              <a:gd name="T105" fmla="*/ 357 h 900"/>
              <a:gd name="T106" fmla="*/ 940 w 1156"/>
              <a:gd name="T107" fmla="*/ 334 h 900"/>
              <a:gd name="T108" fmla="*/ 960 w 1156"/>
              <a:gd name="T109" fmla="*/ 293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solidFill>
            <a:srgbClr val="C0C0C0"/>
          </a:solidFill>
          <a:ln w="9525" cmpd="sng">
            <a:solidFill>
              <a:srgbClr val="FFFFFF"/>
            </a:solidFill>
            <a:prstDash val="solid"/>
            <a:round/>
            <a:headEnd/>
            <a:tailEnd/>
          </a:ln>
        </p:spPr>
        <p:txBody>
          <a:bodyPr/>
          <a:lstStyle/>
          <a:p>
            <a:endParaRPr lang="en-US"/>
          </a:p>
        </p:txBody>
      </p:sp>
      <p:sp>
        <p:nvSpPr>
          <p:cNvPr id="258" name="Freeform 257"/>
          <p:cNvSpPr>
            <a:spLocks/>
          </p:cNvSpPr>
          <p:nvPr>
            <p:custDataLst>
              <p:tags r:id="rId183"/>
            </p:custDataLst>
          </p:nvPr>
        </p:nvSpPr>
        <p:spPr bwMode="auto">
          <a:xfrm>
            <a:off x="4772314" y="4117124"/>
            <a:ext cx="238339" cy="228600"/>
          </a:xfrm>
          <a:custGeom>
            <a:avLst/>
            <a:gdLst>
              <a:gd name="T0" fmla="*/ 26 w 571"/>
              <a:gd name="T1" fmla="*/ 190 h 443"/>
              <a:gd name="T2" fmla="*/ 37 w 571"/>
              <a:gd name="T3" fmla="*/ 177 h 443"/>
              <a:gd name="T4" fmla="*/ 41 w 571"/>
              <a:gd name="T5" fmla="*/ 164 h 443"/>
              <a:gd name="T6" fmla="*/ 39 w 571"/>
              <a:gd name="T7" fmla="*/ 129 h 443"/>
              <a:gd name="T8" fmla="*/ 44 w 571"/>
              <a:gd name="T9" fmla="*/ 120 h 443"/>
              <a:gd name="T10" fmla="*/ 55 w 571"/>
              <a:gd name="T11" fmla="*/ 112 h 443"/>
              <a:gd name="T12" fmla="*/ 68 w 571"/>
              <a:gd name="T13" fmla="*/ 107 h 443"/>
              <a:gd name="T14" fmla="*/ 80 w 571"/>
              <a:gd name="T15" fmla="*/ 104 h 443"/>
              <a:gd name="T16" fmla="*/ 103 w 571"/>
              <a:gd name="T17" fmla="*/ 106 h 443"/>
              <a:gd name="T18" fmla="*/ 124 w 571"/>
              <a:gd name="T19" fmla="*/ 109 h 443"/>
              <a:gd name="T20" fmla="*/ 158 w 571"/>
              <a:gd name="T21" fmla="*/ 120 h 443"/>
              <a:gd name="T22" fmla="*/ 184 w 571"/>
              <a:gd name="T23" fmla="*/ 135 h 443"/>
              <a:gd name="T24" fmla="*/ 206 w 571"/>
              <a:gd name="T25" fmla="*/ 154 h 443"/>
              <a:gd name="T26" fmla="*/ 254 w 571"/>
              <a:gd name="T27" fmla="*/ 92 h 443"/>
              <a:gd name="T28" fmla="*/ 285 w 571"/>
              <a:gd name="T29" fmla="*/ 49 h 443"/>
              <a:gd name="T30" fmla="*/ 538 w 571"/>
              <a:gd name="T31" fmla="*/ 43 h 443"/>
              <a:gd name="T32" fmla="*/ 557 w 571"/>
              <a:gd name="T33" fmla="*/ 78 h 443"/>
              <a:gd name="T34" fmla="*/ 562 w 571"/>
              <a:gd name="T35" fmla="*/ 98 h 443"/>
              <a:gd name="T36" fmla="*/ 564 w 571"/>
              <a:gd name="T37" fmla="*/ 123 h 443"/>
              <a:gd name="T38" fmla="*/ 568 w 571"/>
              <a:gd name="T39" fmla="*/ 151 h 443"/>
              <a:gd name="T40" fmla="*/ 571 w 571"/>
              <a:gd name="T41" fmla="*/ 178 h 443"/>
              <a:gd name="T42" fmla="*/ 564 w 571"/>
              <a:gd name="T43" fmla="*/ 180 h 443"/>
              <a:gd name="T44" fmla="*/ 562 w 571"/>
              <a:gd name="T45" fmla="*/ 179 h 443"/>
              <a:gd name="T46" fmla="*/ 558 w 571"/>
              <a:gd name="T47" fmla="*/ 184 h 443"/>
              <a:gd name="T48" fmla="*/ 548 w 571"/>
              <a:gd name="T49" fmla="*/ 207 h 443"/>
              <a:gd name="T50" fmla="*/ 534 w 571"/>
              <a:gd name="T51" fmla="*/ 225 h 443"/>
              <a:gd name="T52" fmla="*/ 515 w 571"/>
              <a:gd name="T53" fmla="*/ 239 h 443"/>
              <a:gd name="T54" fmla="*/ 494 w 571"/>
              <a:gd name="T55" fmla="*/ 249 h 443"/>
              <a:gd name="T56" fmla="*/ 405 w 571"/>
              <a:gd name="T57" fmla="*/ 283 h 443"/>
              <a:gd name="T58" fmla="*/ 347 w 571"/>
              <a:gd name="T59" fmla="*/ 307 h 443"/>
              <a:gd name="T60" fmla="*/ 295 w 571"/>
              <a:gd name="T61" fmla="*/ 328 h 443"/>
              <a:gd name="T62" fmla="*/ 245 w 571"/>
              <a:gd name="T63" fmla="*/ 345 h 443"/>
              <a:gd name="T64" fmla="*/ 186 w 571"/>
              <a:gd name="T65" fmla="*/ 363 h 443"/>
              <a:gd name="T66" fmla="*/ 167 w 571"/>
              <a:gd name="T67" fmla="*/ 371 h 443"/>
              <a:gd name="T68" fmla="*/ 149 w 571"/>
              <a:gd name="T69" fmla="*/ 381 h 443"/>
              <a:gd name="T70" fmla="*/ 119 w 571"/>
              <a:gd name="T71" fmla="*/ 403 h 443"/>
              <a:gd name="T72" fmla="*/ 92 w 571"/>
              <a:gd name="T73" fmla="*/ 426 h 443"/>
              <a:gd name="T74" fmla="*/ 67 w 571"/>
              <a:gd name="T75" fmla="*/ 443 h 443"/>
              <a:gd name="T76" fmla="*/ 50 w 571"/>
              <a:gd name="T77" fmla="*/ 378 h 443"/>
              <a:gd name="T78" fmla="*/ 33 w 571"/>
              <a:gd name="T79" fmla="*/ 313 h 443"/>
              <a:gd name="T80" fmla="*/ 16 w 571"/>
              <a:gd name="T81" fmla="*/ 251 h 443"/>
              <a:gd name="T82" fmla="*/ 0 w 571"/>
              <a:gd name="T83" fmla="*/ 19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solidFill>
            <a:srgbClr val="C0C0C0"/>
          </a:solidFill>
          <a:ln w="9525" cmpd="sng">
            <a:solidFill>
              <a:srgbClr val="FFFFFF"/>
            </a:solidFill>
            <a:prstDash val="solid"/>
            <a:round/>
            <a:headEnd/>
            <a:tailEnd/>
          </a:ln>
        </p:spPr>
        <p:txBody>
          <a:bodyPr/>
          <a:lstStyle/>
          <a:p>
            <a:endParaRPr lang="en-US"/>
          </a:p>
        </p:txBody>
      </p:sp>
      <p:sp>
        <p:nvSpPr>
          <p:cNvPr id="259" name="Freeform 258"/>
          <p:cNvSpPr>
            <a:spLocks/>
          </p:cNvSpPr>
          <p:nvPr>
            <p:custDataLst>
              <p:tags r:id="rId184"/>
            </p:custDataLst>
          </p:nvPr>
        </p:nvSpPr>
        <p:spPr bwMode="auto">
          <a:xfrm>
            <a:off x="4960234" y="3891699"/>
            <a:ext cx="116114" cy="120650"/>
          </a:xfrm>
          <a:custGeom>
            <a:avLst/>
            <a:gdLst>
              <a:gd name="T0" fmla="*/ 0 w 286"/>
              <a:gd name="T1" fmla="*/ 111 h 228"/>
              <a:gd name="T2" fmla="*/ 4 w 286"/>
              <a:gd name="T3" fmla="*/ 109 h 228"/>
              <a:gd name="T4" fmla="*/ 7 w 286"/>
              <a:gd name="T5" fmla="*/ 109 h 228"/>
              <a:gd name="T6" fmla="*/ 10 w 286"/>
              <a:gd name="T7" fmla="*/ 110 h 228"/>
              <a:gd name="T8" fmla="*/ 11 w 286"/>
              <a:gd name="T9" fmla="*/ 111 h 228"/>
              <a:gd name="T10" fmla="*/ 12 w 286"/>
              <a:gd name="T11" fmla="*/ 117 h 228"/>
              <a:gd name="T12" fmla="*/ 13 w 286"/>
              <a:gd name="T13" fmla="*/ 123 h 228"/>
              <a:gd name="T14" fmla="*/ 14 w 286"/>
              <a:gd name="T15" fmla="*/ 128 h 228"/>
              <a:gd name="T16" fmla="*/ 16 w 286"/>
              <a:gd name="T17" fmla="*/ 131 h 228"/>
              <a:gd name="T18" fmla="*/ 19 w 286"/>
              <a:gd name="T19" fmla="*/ 134 h 228"/>
              <a:gd name="T20" fmla="*/ 24 w 286"/>
              <a:gd name="T21" fmla="*/ 136 h 228"/>
              <a:gd name="T22" fmla="*/ 29 w 286"/>
              <a:gd name="T23" fmla="*/ 137 h 228"/>
              <a:gd name="T24" fmla="*/ 37 w 286"/>
              <a:gd name="T25" fmla="*/ 138 h 228"/>
              <a:gd name="T26" fmla="*/ 48 w 286"/>
              <a:gd name="T27" fmla="*/ 138 h 228"/>
              <a:gd name="T28" fmla="*/ 60 w 286"/>
              <a:gd name="T29" fmla="*/ 136 h 228"/>
              <a:gd name="T30" fmla="*/ 98 w 286"/>
              <a:gd name="T31" fmla="*/ 130 h 228"/>
              <a:gd name="T32" fmla="*/ 129 w 286"/>
              <a:gd name="T33" fmla="*/ 122 h 228"/>
              <a:gd name="T34" fmla="*/ 143 w 286"/>
              <a:gd name="T35" fmla="*/ 118 h 228"/>
              <a:gd name="T36" fmla="*/ 156 w 286"/>
              <a:gd name="T37" fmla="*/ 114 h 228"/>
              <a:gd name="T38" fmla="*/ 167 w 286"/>
              <a:gd name="T39" fmla="*/ 109 h 228"/>
              <a:gd name="T40" fmla="*/ 178 w 286"/>
              <a:gd name="T41" fmla="*/ 103 h 228"/>
              <a:gd name="T42" fmla="*/ 188 w 286"/>
              <a:gd name="T43" fmla="*/ 96 h 228"/>
              <a:gd name="T44" fmla="*/ 198 w 286"/>
              <a:gd name="T45" fmla="*/ 87 h 228"/>
              <a:gd name="T46" fmla="*/ 208 w 286"/>
              <a:gd name="T47" fmla="*/ 78 h 228"/>
              <a:gd name="T48" fmla="*/ 219 w 286"/>
              <a:gd name="T49" fmla="*/ 65 h 228"/>
              <a:gd name="T50" fmla="*/ 229 w 286"/>
              <a:gd name="T51" fmla="*/ 52 h 228"/>
              <a:gd name="T52" fmla="*/ 241 w 286"/>
              <a:gd name="T53" fmla="*/ 37 h 228"/>
              <a:gd name="T54" fmla="*/ 253 w 286"/>
              <a:gd name="T55" fmla="*/ 20 h 228"/>
              <a:gd name="T56" fmla="*/ 266 w 286"/>
              <a:gd name="T57" fmla="*/ 0 h 228"/>
              <a:gd name="T58" fmla="*/ 270 w 286"/>
              <a:gd name="T59" fmla="*/ 7 h 228"/>
              <a:gd name="T60" fmla="*/ 274 w 286"/>
              <a:gd name="T61" fmla="*/ 13 h 228"/>
              <a:gd name="T62" fmla="*/ 276 w 286"/>
              <a:gd name="T63" fmla="*/ 20 h 228"/>
              <a:gd name="T64" fmla="*/ 279 w 286"/>
              <a:gd name="T65" fmla="*/ 27 h 228"/>
              <a:gd name="T66" fmla="*/ 282 w 286"/>
              <a:gd name="T67" fmla="*/ 42 h 228"/>
              <a:gd name="T68" fmla="*/ 286 w 286"/>
              <a:gd name="T69" fmla="*/ 62 h 228"/>
              <a:gd name="T70" fmla="*/ 246 w 286"/>
              <a:gd name="T71" fmla="*/ 198 h 228"/>
              <a:gd name="T72" fmla="*/ 226 w 286"/>
              <a:gd name="T73" fmla="*/ 228 h 228"/>
              <a:gd name="T74" fmla="*/ 53 w 286"/>
              <a:gd name="T75" fmla="*/ 210 h 228"/>
              <a:gd name="T76" fmla="*/ 0 w 286"/>
              <a:gd name="T77" fmla="*/ 111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0" name="Freeform 259"/>
          <p:cNvSpPr>
            <a:spLocks/>
          </p:cNvSpPr>
          <p:nvPr>
            <p:custDataLst>
              <p:tags r:id="rId185"/>
            </p:custDataLst>
          </p:nvPr>
        </p:nvSpPr>
        <p:spPr bwMode="auto">
          <a:xfrm>
            <a:off x="4659256" y="3544037"/>
            <a:ext cx="213894" cy="263525"/>
          </a:xfrm>
          <a:custGeom>
            <a:avLst/>
            <a:gdLst>
              <a:gd name="T0" fmla="*/ 478 w 524"/>
              <a:gd name="T1" fmla="*/ 370 h 505"/>
              <a:gd name="T2" fmla="*/ 484 w 524"/>
              <a:gd name="T3" fmla="*/ 346 h 505"/>
              <a:gd name="T4" fmla="*/ 483 w 524"/>
              <a:gd name="T5" fmla="*/ 329 h 505"/>
              <a:gd name="T6" fmla="*/ 478 w 524"/>
              <a:gd name="T7" fmla="*/ 302 h 505"/>
              <a:gd name="T8" fmla="*/ 455 w 524"/>
              <a:gd name="T9" fmla="*/ 299 h 505"/>
              <a:gd name="T10" fmla="*/ 431 w 524"/>
              <a:gd name="T11" fmla="*/ 288 h 505"/>
              <a:gd name="T12" fmla="*/ 407 w 524"/>
              <a:gd name="T13" fmla="*/ 274 h 505"/>
              <a:gd name="T14" fmla="*/ 386 w 524"/>
              <a:gd name="T15" fmla="*/ 256 h 505"/>
              <a:gd name="T16" fmla="*/ 366 w 524"/>
              <a:gd name="T17" fmla="*/ 237 h 505"/>
              <a:gd name="T18" fmla="*/ 352 w 524"/>
              <a:gd name="T19" fmla="*/ 216 h 505"/>
              <a:gd name="T20" fmla="*/ 342 w 524"/>
              <a:gd name="T21" fmla="*/ 196 h 505"/>
              <a:gd name="T22" fmla="*/ 339 w 524"/>
              <a:gd name="T23" fmla="*/ 178 h 505"/>
              <a:gd name="T24" fmla="*/ 341 w 524"/>
              <a:gd name="T25" fmla="*/ 162 h 505"/>
              <a:gd name="T26" fmla="*/ 349 w 524"/>
              <a:gd name="T27" fmla="*/ 150 h 505"/>
              <a:gd name="T28" fmla="*/ 365 w 524"/>
              <a:gd name="T29" fmla="*/ 136 h 505"/>
              <a:gd name="T30" fmla="*/ 354 w 524"/>
              <a:gd name="T31" fmla="*/ 130 h 505"/>
              <a:gd name="T32" fmla="*/ 341 w 524"/>
              <a:gd name="T33" fmla="*/ 119 h 505"/>
              <a:gd name="T34" fmla="*/ 315 w 524"/>
              <a:gd name="T35" fmla="*/ 87 h 505"/>
              <a:gd name="T36" fmla="*/ 292 w 524"/>
              <a:gd name="T37" fmla="*/ 51 h 505"/>
              <a:gd name="T38" fmla="*/ 279 w 524"/>
              <a:gd name="T39" fmla="*/ 25 h 505"/>
              <a:gd name="T40" fmla="*/ 260 w 524"/>
              <a:gd name="T41" fmla="*/ 24 h 505"/>
              <a:gd name="T42" fmla="*/ 239 w 524"/>
              <a:gd name="T43" fmla="*/ 19 h 505"/>
              <a:gd name="T44" fmla="*/ 219 w 524"/>
              <a:gd name="T45" fmla="*/ 11 h 505"/>
              <a:gd name="T46" fmla="*/ 197 w 524"/>
              <a:gd name="T47" fmla="*/ 6 h 505"/>
              <a:gd name="T48" fmla="*/ 170 w 524"/>
              <a:gd name="T49" fmla="*/ 3 h 505"/>
              <a:gd name="T50" fmla="*/ 149 w 524"/>
              <a:gd name="T51" fmla="*/ 8 h 505"/>
              <a:gd name="T52" fmla="*/ 114 w 524"/>
              <a:gd name="T53" fmla="*/ 41 h 505"/>
              <a:gd name="T54" fmla="*/ 98 w 524"/>
              <a:gd name="T55" fmla="*/ 57 h 505"/>
              <a:gd name="T56" fmla="*/ 93 w 524"/>
              <a:gd name="T57" fmla="*/ 64 h 505"/>
              <a:gd name="T58" fmla="*/ 94 w 524"/>
              <a:gd name="T59" fmla="*/ 94 h 505"/>
              <a:gd name="T60" fmla="*/ 95 w 524"/>
              <a:gd name="T61" fmla="*/ 140 h 505"/>
              <a:gd name="T62" fmla="*/ 94 w 524"/>
              <a:gd name="T63" fmla="*/ 164 h 505"/>
              <a:gd name="T64" fmla="*/ 86 w 524"/>
              <a:gd name="T65" fmla="*/ 180 h 505"/>
              <a:gd name="T66" fmla="*/ 67 w 524"/>
              <a:gd name="T67" fmla="*/ 197 h 505"/>
              <a:gd name="T68" fmla="*/ 40 w 524"/>
              <a:gd name="T69" fmla="*/ 214 h 505"/>
              <a:gd name="T70" fmla="*/ 13 w 524"/>
              <a:gd name="T71" fmla="*/ 228 h 505"/>
              <a:gd name="T72" fmla="*/ 2 w 524"/>
              <a:gd name="T73" fmla="*/ 246 h 505"/>
              <a:gd name="T74" fmla="*/ 2 w 524"/>
              <a:gd name="T75" fmla="*/ 264 h 505"/>
              <a:gd name="T76" fmla="*/ 0 w 524"/>
              <a:gd name="T77" fmla="*/ 278 h 505"/>
              <a:gd name="T78" fmla="*/ 0 w 524"/>
              <a:gd name="T79" fmla="*/ 289 h 505"/>
              <a:gd name="T80" fmla="*/ 7 w 524"/>
              <a:gd name="T81" fmla="*/ 301 h 505"/>
              <a:gd name="T82" fmla="*/ 26 w 524"/>
              <a:gd name="T83" fmla="*/ 314 h 505"/>
              <a:gd name="T84" fmla="*/ 62 w 524"/>
              <a:gd name="T85" fmla="*/ 331 h 505"/>
              <a:gd name="T86" fmla="*/ 120 w 524"/>
              <a:gd name="T87" fmla="*/ 355 h 505"/>
              <a:gd name="T88" fmla="*/ 180 w 524"/>
              <a:gd name="T89" fmla="*/ 374 h 505"/>
              <a:gd name="T90" fmla="*/ 214 w 524"/>
              <a:gd name="T91" fmla="*/ 385 h 505"/>
              <a:gd name="T92" fmla="*/ 237 w 524"/>
              <a:gd name="T93" fmla="*/ 400 h 505"/>
              <a:gd name="T94" fmla="*/ 252 w 524"/>
              <a:gd name="T95" fmla="*/ 418 h 505"/>
              <a:gd name="T96" fmla="*/ 262 w 524"/>
              <a:gd name="T97" fmla="*/ 435 h 505"/>
              <a:gd name="T98" fmla="*/ 266 w 524"/>
              <a:gd name="T99" fmla="*/ 451 h 505"/>
              <a:gd name="T100" fmla="*/ 270 w 524"/>
              <a:gd name="T101" fmla="*/ 469 h 505"/>
              <a:gd name="T102" fmla="*/ 277 w 524"/>
              <a:gd name="T103" fmla="*/ 481 h 505"/>
              <a:gd name="T104" fmla="*/ 287 w 524"/>
              <a:gd name="T105" fmla="*/ 489 h 505"/>
              <a:gd name="T106" fmla="*/ 307 w 524"/>
              <a:gd name="T107" fmla="*/ 497 h 505"/>
              <a:gd name="T108" fmla="*/ 328 w 524"/>
              <a:gd name="T109" fmla="*/ 503 h 505"/>
              <a:gd name="T110" fmla="*/ 335 w 524"/>
              <a:gd name="T111" fmla="*/ 500 h 505"/>
              <a:gd name="T112" fmla="*/ 346 w 524"/>
              <a:gd name="T113" fmla="*/ 499 h 505"/>
              <a:gd name="T114" fmla="*/ 366 w 524"/>
              <a:gd name="T115" fmla="*/ 503 h 505"/>
              <a:gd name="T116" fmla="*/ 383 w 524"/>
              <a:gd name="T117" fmla="*/ 505 h 505"/>
              <a:gd name="T118" fmla="*/ 437 w 524"/>
              <a:gd name="T119" fmla="*/ 505 h 505"/>
              <a:gd name="T120" fmla="*/ 465 w 524"/>
              <a:gd name="T121" fmla="*/ 449 h 505"/>
              <a:gd name="T122" fmla="*/ 492 w 524"/>
              <a:gd name="T123" fmla="*/ 43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solidFill>
            <a:srgbClr val="C0C0C0"/>
          </a:solidFill>
          <a:ln w="9525" cmpd="sng">
            <a:solidFill>
              <a:srgbClr val="FFFFFF"/>
            </a:solidFill>
            <a:prstDash val="solid"/>
            <a:round/>
            <a:headEnd/>
            <a:tailEnd/>
          </a:ln>
        </p:spPr>
        <p:txBody>
          <a:bodyPr/>
          <a:lstStyle/>
          <a:p>
            <a:endParaRPr lang="en-US"/>
          </a:p>
        </p:txBody>
      </p:sp>
      <p:sp>
        <p:nvSpPr>
          <p:cNvPr id="261" name="Freeform 260"/>
          <p:cNvSpPr>
            <a:spLocks/>
          </p:cNvSpPr>
          <p:nvPr>
            <p:custDataLst>
              <p:tags r:id="rId186"/>
            </p:custDataLst>
          </p:nvPr>
        </p:nvSpPr>
        <p:spPr bwMode="auto">
          <a:xfrm>
            <a:off x="5140516" y="3504349"/>
            <a:ext cx="319313" cy="290512"/>
          </a:xfrm>
          <a:custGeom>
            <a:avLst/>
            <a:gdLst>
              <a:gd name="T0" fmla="*/ 62 w 764"/>
              <a:gd name="T1" fmla="*/ 196 h 555"/>
              <a:gd name="T2" fmla="*/ 93 w 764"/>
              <a:gd name="T3" fmla="*/ 190 h 555"/>
              <a:gd name="T4" fmla="*/ 128 w 764"/>
              <a:gd name="T5" fmla="*/ 182 h 555"/>
              <a:gd name="T6" fmla="*/ 175 w 764"/>
              <a:gd name="T7" fmla="*/ 151 h 555"/>
              <a:gd name="T8" fmla="*/ 194 w 764"/>
              <a:gd name="T9" fmla="*/ 126 h 555"/>
              <a:gd name="T10" fmla="*/ 199 w 764"/>
              <a:gd name="T11" fmla="*/ 88 h 555"/>
              <a:gd name="T12" fmla="*/ 208 w 764"/>
              <a:gd name="T13" fmla="*/ 69 h 555"/>
              <a:gd name="T14" fmla="*/ 240 w 764"/>
              <a:gd name="T15" fmla="*/ 60 h 555"/>
              <a:gd name="T16" fmla="*/ 294 w 764"/>
              <a:gd name="T17" fmla="*/ 62 h 555"/>
              <a:gd name="T18" fmla="*/ 329 w 764"/>
              <a:gd name="T19" fmla="*/ 71 h 555"/>
              <a:gd name="T20" fmla="*/ 362 w 764"/>
              <a:gd name="T21" fmla="*/ 90 h 555"/>
              <a:gd name="T22" fmla="*/ 386 w 764"/>
              <a:gd name="T23" fmla="*/ 93 h 555"/>
              <a:gd name="T24" fmla="*/ 419 w 764"/>
              <a:gd name="T25" fmla="*/ 84 h 555"/>
              <a:gd name="T26" fmla="*/ 460 w 764"/>
              <a:gd name="T27" fmla="*/ 61 h 555"/>
              <a:gd name="T28" fmla="*/ 479 w 764"/>
              <a:gd name="T29" fmla="*/ 33 h 555"/>
              <a:gd name="T30" fmla="*/ 508 w 764"/>
              <a:gd name="T31" fmla="*/ 4 h 555"/>
              <a:gd name="T32" fmla="*/ 530 w 764"/>
              <a:gd name="T33" fmla="*/ 19 h 555"/>
              <a:gd name="T34" fmla="*/ 550 w 764"/>
              <a:gd name="T35" fmla="*/ 45 h 555"/>
              <a:gd name="T36" fmla="*/ 561 w 764"/>
              <a:gd name="T37" fmla="*/ 87 h 555"/>
              <a:gd name="T38" fmla="*/ 570 w 764"/>
              <a:gd name="T39" fmla="*/ 101 h 555"/>
              <a:gd name="T40" fmla="*/ 589 w 764"/>
              <a:gd name="T41" fmla="*/ 104 h 555"/>
              <a:gd name="T42" fmla="*/ 622 w 764"/>
              <a:gd name="T43" fmla="*/ 73 h 555"/>
              <a:gd name="T44" fmla="*/ 743 w 764"/>
              <a:gd name="T45" fmla="*/ 66 h 555"/>
              <a:gd name="T46" fmla="*/ 759 w 764"/>
              <a:gd name="T47" fmla="*/ 87 h 555"/>
              <a:gd name="T48" fmla="*/ 679 w 764"/>
              <a:gd name="T49" fmla="*/ 100 h 555"/>
              <a:gd name="T50" fmla="*/ 605 w 764"/>
              <a:gd name="T51" fmla="*/ 112 h 555"/>
              <a:gd name="T52" fmla="*/ 574 w 764"/>
              <a:gd name="T53" fmla="*/ 130 h 555"/>
              <a:gd name="T54" fmla="*/ 571 w 764"/>
              <a:gd name="T55" fmla="*/ 147 h 555"/>
              <a:gd name="T56" fmla="*/ 582 w 764"/>
              <a:gd name="T57" fmla="*/ 164 h 555"/>
              <a:gd name="T58" fmla="*/ 601 w 764"/>
              <a:gd name="T59" fmla="*/ 180 h 555"/>
              <a:gd name="T60" fmla="*/ 604 w 764"/>
              <a:gd name="T61" fmla="*/ 195 h 555"/>
              <a:gd name="T62" fmla="*/ 594 w 764"/>
              <a:gd name="T63" fmla="*/ 213 h 555"/>
              <a:gd name="T64" fmla="*/ 574 w 764"/>
              <a:gd name="T65" fmla="*/ 237 h 555"/>
              <a:gd name="T66" fmla="*/ 565 w 764"/>
              <a:gd name="T67" fmla="*/ 255 h 555"/>
              <a:gd name="T68" fmla="*/ 542 w 764"/>
              <a:gd name="T69" fmla="*/ 269 h 555"/>
              <a:gd name="T70" fmla="*/ 519 w 764"/>
              <a:gd name="T71" fmla="*/ 310 h 555"/>
              <a:gd name="T72" fmla="*/ 508 w 764"/>
              <a:gd name="T73" fmla="*/ 363 h 555"/>
              <a:gd name="T74" fmla="*/ 497 w 764"/>
              <a:gd name="T75" fmla="*/ 425 h 555"/>
              <a:gd name="T76" fmla="*/ 477 w 764"/>
              <a:gd name="T77" fmla="*/ 412 h 555"/>
              <a:gd name="T78" fmla="*/ 460 w 764"/>
              <a:gd name="T79" fmla="*/ 407 h 555"/>
              <a:gd name="T80" fmla="*/ 439 w 764"/>
              <a:gd name="T81" fmla="*/ 418 h 555"/>
              <a:gd name="T82" fmla="*/ 411 w 764"/>
              <a:gd name="T83" fmla="*/ 440 h 555"/>
              <a:gd name="T84" fmla="*/ 393 w 764"/>
              <a:gd name="T85" fmla="*/ 444 h 555"/>
              <a:gd name="T86" fmla="*/ 375 w 764"/>
              <a:gd name="T87" fmla="*/ 463 h 555"/>
              <a:gd name="T88" fmla="*/ 365 w 764"/>
              <a:gd name="T89" fmla="*/ 511 h 555"/>
              <a:gd name="T90" fmla="*/ 350 w 764"/>
              <a:gd name="T91" fmla="*/ 525 h 555"/>
              <a:gd name="T92" fmla="*/ 270 w 764"/>
              <a:gd name="T93" fmla="*/ 546 h 555"/>
              <a:gd name="T94" fmla="*/ 194 w 764"/>
              <a:gd name="T95" fmla="*/ 554 h 555"/>
              <a:gd name="T96" fmla="*/ 113 w 764"/>
              <a:gd name="T97" fmla="*/ 542 h 555"/>
              <a:gd name="T98" fmla="*/ 95 w 764"/>
              <a:gd name="T99" fmla="*/ 518 h 555"/>
              <a:gd name="T100" fmla="*/ 115 w 764"/>
              <a:gd name="T101" fmla="*/ 488 h 555"/>
              <a:gd name="T102" fmla="*/ 125 w 764"/>
              <a:gd name="T103" fmla="*/ 462 h 555"/>
              <a:gd name="T104" fmla="*/ 123 w 764"/>
              <a:gd name="T105" fmla="*/ 442 h 555"/>
              <a:gd name="T106" fmla="*/ 111 w 764"/>
              <a:gd name="T107" fmla="*/ 433 h 555"/>
              <a:gd name="T108" fmla="*/ 69 w 764"/>
              <a:gd name="T109" fmla="*/ 431 h 555"/>
              <a:gd name="T110" fmla="*/ 52 w 764"/>
              <a:gd name="T111" fmla="*/ 421 h 555"/>
              <a:gd name="T112" fmla="*/ 34 w 764"/>
              <a:gd name="T113" fmla="*/ 384 h 555"/>
              <a:gd name="T114" fmla="*/ 19 w 764"/>
              <a:gd name="T115" fmla="*/ 309 h 555"/>
              <a:gd name="T116" fmla="*/ 10 w 764"/>
              <a:gd name="T117" fmla="*/ 291 h 555"/>
              <a:gd name="T118" fmla="*/ 0 w 764"/>
              <a:gd name="T119" fmla="*/ 280 h 555"/>
              <a:gd name="T120" fmla="*/ 2 w 764"/>
              <a:gd name="T121" fmla="*/ 268 h 555"/>
              <a:gd name="T122" fmla="*/ 22 w 764"/>
              <a:gd name="T123" fmla="*/ 248 h 555"/>
              <a:gd name="T124" fmla="*/ 34 w 764"/>
              <a:gd name="T125" fmla="*/ 22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solidFill>
            <a:srgbClr val="C0C0C0"/>
          </a:solidFill>
          <a:ln w="9525" cmpd="sng">
            <a:solidFill>
              <a:srgbClr val="FFFFFF"/>
            </a:solidFill>
            <a:prstDash val="solid"/>
            <a:round/>
            <a:headEnd/>
            <a:tailEnd/>
          </a:ln>
        </p:spPr>
        <p:txBody>
          <a:bodyPr/>
          <a:lstStyle/>
          <a:p>
            <a:endParaRPr lang="en-US"/>
          </a:p>
        </p:txBody>
      </p:sp>
      <p:sp>
        <p:nvSpPr>
          <p:cNvPr id="262" name="Freeform 261"/>
          <p:cNvSpPr>
            <a:spLocks/>
          </p:cNvSpPr>
          <p:nvPr>
            <p:custDataLst>
              <p:tags r:id="rId187"/>
            </p:custDataLst>
          </p:nvPr>
        </p:nvSpPr>
        <p:spPr bwMode="auto">
          <a:xfrm>
            <a:off x="5171073" y="3553562"/>
            <a:ext cx="351397" cy="423863"/>
          </a:xfrm>
          <a:custGeom>
            <a:avLst/>
            <a:gdLst>
              <a:gd name="T0" fmla="*/ 779 w 831"/>
              <a:gd name="T1" fmla="*/ 82 h 812"/>
              <a:gd name="T2" fmla="*/ 707 w 831"/>
              <a:gd name="T3" fmla="*/ 29 h 812"/>
              <a:gd name="T4" fmla="*/ 562 w 831"/>
              <a:gd name="T5" fmla="*/ 10 h 812"/>
              <a:gd name="T6" fmla="*/ 499 w 831"/>
              <a:gd name="T7" fmla="*/ 29 h 812"/>
              <a:gd name="T8" fmla="*/ 486 w 831"/>
              <a:gd name="T9" fmla="*/ 49 h 812"/>
              <a:gd name="T10" fmla="*/ 497 w 831"/>
              <a:gd name="T11" fmla="*/ 71 h 812"/>
              <a:gd name="T12" fmla="*/ 517 w 831"/>
              <a:gd name="T13" fmla="*/ 90 h 812"/>
              <a:gd name="T14" fmla="*/ 516 w 831"/>
              <a:gd name="T15" fmla="*/ 111 h 812"/>
              <a:gd name="T16" fmla="*/ 491 w 831"/>
              <a:gd name="T17" fmla="*/ 140 h 812"/>
              <a:gd name="T18" fmla="*/ 480 w 831"/>
              <a:gd name="T19" fmla="*/ 162 h 812"/>
              <a:gd name="T20" fmla="*/ 450 w 831"/>
              <a:gd name="T21" fmla="*/ 184 h 812"/>
              <a:gd name="T22" fmla="*/ 427 w 831"/>
              <a:gd name="T23" fmla="*/ 243 h 812"/>
              <a:gd name="T24" fmla="*/ 420 w 831"/>
              <a:gd name="T25" fmla="*/ 332 h 812"/>
              <a:gd name="T26" fmla="*/ 392 w 831"/>
              <a:gd name="T27" fmla="*/ 319 h 812"/>
              <a:gd name="T28" fmla="*/ 370 w 831"/>
              <a:gd name="T29" fmla="*/ 315 h 812"/>
              <a:gd name="T30" fmla="*/ 338 w 831"/>
              <a:gd name="T31" fmla="*/ 339 h 812"/>
              <a:gd name="T32" fmla="*/ 313 w 831"/>
              <a:gd name="T33" fmla="*/ 351 h 812"/>
              <a:gd name="T34" fmla="*/ 290 w 831"/>
              <a:gd name="T35" fmla="*/ 370 h 812"/>
              <a:gd name="T36" fmla="*/ 280 w 831"/>
              <a:gd name="T37" fmla="*/ 424 h 812"/>
              <a:gd name="T38" fmla="*/ 235 w 831"/>
              <a:gd name="T39" fmla="*/ 442 h 812"/>
              <a:gd name="T40" fmla="*/ 127 w 831"/>
              <a:gd name="T41" fmla="*/ 462 h 812"/>
              <a:gd name="T42" fmla="*/ 26 w 831"/>
              <a:gd name="T43" fmla="*/ 449 h 812"/>
              <a:gd name="T44" fmla="*/ 51 w 831"/>
              <a:gd name="T45" fmla="*/ 505 h 812"/>
              <a:gd name="T46" fmla="*/ 96 w 831"/>
              <a:gd name="T47" fmla="*/ 540 h 812"/>
              <a:gd name="T48" fmla="*/ 123 w 831"/>
              <a:gd name="T49" fmla="*/ 577 h 812"/>
              <a:gd name="T50" fmla="*/ 142 w 831"/>
              <a:gd name="T51" fmla="*/ 596 h 812"/>
              <a:gd name="T52" fmla="*/ 99 w 831"/>
              <a:gd name="T53" fmla="*/ 647 h 812"/>
              <a:gd name="T54" fmla="*/ 87 w 831"/>
              <a:gd name="T55" fmla="*/ 671 h 812"/>
              <a:gd name="T56" fmla="*/ 109 w 831"/>
              <a:gd name="T57" fmla="*/ 720 h 812"/>
              <a:gd name="T58" fmla="*/ 222 w 831"/>
              <a:gd name="T59" fmla="*/ 710 h 812"/>
              <a:gd name="T60" fmla="*/ 302 w 831"/>
              <a:gd name="T61" fmla="*/ 705 h 812"/>
              <a:gd name="T62" fmla="*/ 330 w 831"/>
              <a:gd name="T63" fmla="*/ 721 h 812"/>
              <a:gd name="T64" fmla="*/ 359 w 831"/>
              <a:gd name="T65" fmla="*/ 756 h 812"/>
              <a:gd name="T66" fmla="*/ 408 w 831"/>
              <a:gd name="T67" fmla="*/ 785 h 812"/>
              <a:gd name="T68" fmla="*/ 449 w 831"/>
              <a:gd name="T69" fmla="*/ 803 h 812"/>
              <a:gd name="T70" fmla="*/ 460 w 831"/>
              <a:gd name="T71" fmla="*/ 791 h 812"/>
              <a:gd name="T72" fmla="*/ 487 w 831"/>
              <a:gd name="T73" fmla="*/ 774 h 812"/>
              <a:gd name="T74" fmla="*/ 554 w 831"/>
              <a:gd name="T75" fmla="*/ 764 h 812"/>
              <a:gd name="T76" fmla="*/ 597 w 831"/>
              <a:gd name="T77" fmla="*/ 750 h 812"/>
              <a:gd name="T78" fmla="*/ 618 w 831"/>
              <a:gd name="T79" fmla="*/ 727 h 812"/>
              <a:gd name="T80" fmla="*/ 584 w 831"/>
              <a:gd name="T81" fmla="*/ 700 h 812"/>
              <a:gd name="T82" fmla="*/ 542 w 831"/>
              <a:gd name="T83" fmla="*/ 641 h 812"/>
              <a:gd name="T84" fmla="*/ 526 w 831"/>
              <a:gd name="T85" fmla="*/ 624 h 812"/>
              <a:gd name="T86" fmla="*/ 526 w 831"/>
              <a:gd name="T87" fmla="*/ 578 h 812"/>
              <a:gd name="T88" fmla="*/ 582 w 831"/>
              <a:gd name="T89" fmla="*/ 563 h 812"/>
              <a:gd name="T90" fmla="*/ 622 w 831"/>
              <a:gd name="T91" fmla="*/ 531 h 812"/>
              <a:gd name="T92" fmla="*/ 688 w 831"/>
              <a:gd name="T93" fmla="*/ 417 h 812"/>
              <a:gd name="T94" fmla="*/ 730 w 831"/>
              <a:gd name="T95" fmla="*/ 368 h 812"/>
              <a:gd name="T96" fmla="*/ 725 w 831"/>
              <a:gd name="T97" fmla="*/ 330 h 812"/>
              <a:gd name="T98" fmla="*/ 729 w 831"/>
              <a:gd name="T99" fmla="*/ 305 h 812"/>
              <a:gd name="T100" fmla="*/ 751 w 831"/>
              <a:gd name="T101" fmla="*/ 289 h 812"/>
              <a:gd name="T102" fmla="*/ 670 w 831"/>
              <a:gd name="T103" fmla="*/ 207 h 812"/>
              <a:gd name="T104" fmla="*/ 758 w 831"/>
              <a:gd name="T105" fmla="*/ 140 h 812"/>
              <a:gd name="T106" fmla="*/ 805 w 831"/>
              <a:gd name="T107" fmla="*/ 123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solidFill>
            <a:srgbClr val="C0C0C0"/>
          </a:solidFill>
          <a:ln w="9525" cmpd="sng">
            <a:solidFill>
              <a:srgbClr val="FFFFFF"/>
            </a:solidFill>
            <a:prstDash val="solid"/>
            <a:round/>
            <a:headEnd/>
            <a:tailEnd/>
          </a:ln>
        </p:spPr>
        <p:txBody>
          <a:bodyPr/>
          <a:lstStyle/>
          <a:p>
            <a:endParaRPr lang="en-US"/>
          </a:p>
        </p:txBody>
      </p:sp>
      <p:sp>
        <p:nvSpPr>
          <p:cNvPr id="263" name="Freeform 262"/>
          <p:cNvSpPr>
            <a:spLocks/>
          </p:cNvSpPr>
          <p:nvPr>
            <p:custDataLst>
              <p:tags r:id="rId188"/>
            </p:custDataLst>
          </p:nvPr>
        </p:nvSpPr>
        <p:spPr bwMode="auto">
          <a:xfrm>
            <a:off x="5931924" y="3821850"/>
            <a:ext cx="212366" cy="585787"/>
          </a:xfrm>
          <a:custGeom>
            <a:avLst/>
            <a:gdLst>
              <a:gd name="T0" fmla="*/ 438 w 505"/>
              <a:gd name="T1" fmla="*/ 1067 h 1121"/>
              <a:gd name="T2" fmla="*/ 443 w 505"/>
              <a:gd name="T3" fmla="*/ 1028 h 1121"/>
              <a:gd name="T4" fmla="*/ 399 w 505"/>
              <a:gd name="T5" fmla="*/ 1022 h 1121"/>
              <a:gd name="T6" fmla="*/ 405 w 505"/>
              <a:gd name="T7" fmla="*/ 957 h 1121"/>
              <a:gd name="T8" fmla="*/ 419 w 505"/>
              <a:gd name="T9" fmla="*/ 931 h 1121"/>
              <a:gd name="T10" fmla="*/ 413 w 505"/>
              <a:gd name="T11" fmla="*/ 899 h 1121"/>
              <a:gd name="T12" fmla="*/ 398 w 505"/>
              <a:gd name="T13" fmla="*/ 893 h 1121"/>
              <a:gd name="T14" fmla="*/ 382 w 505"/>
              <a:gd name="T15" fmla="*/ 838 h 1121"/>
              <a:gd name="T16" fmla="*/ 324 w 505"/>
              <a:gd name="T17" fmla="*/ 719 h 1121"/>
              <a:gd name="T18" fmla="*/ 296 w 505"/>
              <a:gd name="T19" fmla="*/ 703 h 1121"/>
              <a:gd name="T20" fmla="*/ 282 w 505"/>
              <a:gd name="T21" fmla="*/ 718 h 1121"/>
              <a:gd name="T22" fmla="*/ 226 w 505"/>
              <a:gd name="T23" fmla="*/ 742 h 1121"/>
              <a:gd name="T24" fmla="*/ 169 w 505"/>
              <a:gd name="T25" fmla="*/ 736 h 1121"/>
              <a:gd name="T26" fmla="*/ 133 w 505"/>
              <a:gd name="T27" fmla="*/ 567 h 1121"/>
              <a:gd name="T28" fmla="*/ 101 w 505"/>
              <a:gd name="T29" fmla="*/ 520 h 1121"/>
              <a:gd name="T30" fmla="*/ 51 w 505"/>
              <a:gd name="T31" fmla="*/ 502 h 1121"/>
              <a:gd name="T32" fmla="*/ 8 w 505"/>
              <a:gd name="T33" fmla="*/ 471 h 1121"/>
              <a:gd name="T34" fmla="*/ 23 w 505"/>
              <a:gd name="T35" fmla="*/ 445 h 1121"/>
              <a:gd name="T36" fmla="*/ 58 w 505"/>
              <a:gd name="T37" fmla="*/ 361 h 1121"/>
              <a:gd name="T38" fmla="*/ 67 w 505"/>
              <a:gd name="T39" fmla="*/ 277 h 1121"/>
              <a:gd name="T40" fmla="*/ 80 w 505"/>
              <a:gd name="T41" fmla="*/ 265 h 1121"/>
              <a:gd name="T42" fmla="*/ 113 w 505"/>
              <a:gd name="T43" fmla="*/ 258 h 1121"/>
              <a:gd name="T44" fmla="*/ 134 w 505"/>
              <a:gd name="T45" fmla="*/ 222 h 1121"/>
              <a:gd name="T46" fmla="*/ 140 w 505"/>
              <a:gd name="T47" fmla="*/ 117 h 1121"/>
              <a:gd name="T48" fmla="*/ 159 w 505"/>
              <a:gd name="T49" fmla="*/ 98 h 1121"/>
              <a:gd name="T50" fmla="*/ 213 w 505"/>
              <a:gd name="T51" fmla="*/ 74 h 1121"/>
              <a:gd name="T52" fmla="*/ 234 w 505"/>
              <a:gd name="T53" fmla="*/ 21 h 1121"/>
              <a:gd name="T54" fmla="*/ 277 w 505"/>
              <a:gd name="T55" fmla="*/ 31 h 1121"/>
              <a:gd name="T56" fmla="*/ 312 w 505"/>
              <a:gd name="T57" fmla="*/ 49 h 1121"/>
              <a:gd name="T58" fmla="*/ 337 w 505"/>
              <a:gd name="T59" fmla="*/ 122 h 1121"/>
              <a:gd name="T60" fmla="*/ 335 w 505"/>
              <a:gd name="T61" fmla="*/ 167 h 1121"/>
              <a:gd name="T62" fmla="*/ 300 w 505"/>
              <a:gd name="T63" fmla="*/ 216 h 1121"/>
              <a:gd name="T64" fmla="*/ 293 w 505"/>
              <a:gd name="T65" fmla="*/ 245 h 1121"/>
              <a:gd name="T66" fmla="*/ 309 w 505"/>
              <a:gd name="T67" fmla="*/ 261 h 1121"/>
              <a:gd name="T68" fmla="*/ 346 w 505"/>
              <a:gd name="T69" fmla="*/ 270 h 1121"/>
              <a:gd name="T70" fmla="*/ 371 w 505"/>
              <a:gd name="T71" fmla="*/ 291 h 1121"/>
              <a:gd name="T72" fmla="*/ 398 w 505"/>
              <a:gd name="T73" fmla="*/ 345 h 1121"/>
              <a:gd name="T74" fmla="*/ 430 w 505"/>
              <a:gd name="T75" fmla="*/ 400 h 1121"/>
              <a:gd name="T76" fmla="*/ 464 w 505"/>
              <a:gd name="T77" fmla="*/ 418 h 1121"/>
              <a:gd name="T78" fmla="*/ 505 w 505"/>
              <a:gd name="T79" fmla="*/ 418 h 1121"/>
              <a:gd name="T80" fmla="*/ 476 w 505"/>
              <a:gd name="T81" fmla="*/ 494 h 1121"/>
              <a:gd name="T82" fmla="*/ 427 w 505"/>
              <a:gd name="T83" fmla="*/ 510 h 1121"/>
              <a:gd name="T84" fmla="*/ 383 w 505"/>
              <a:gd name="T85" fmla="*/ 528 h 1121"/>
              <a:gd name="T86" fmla="*/ 360 w 505"/>
              <a:gd name="T87" fmla="*/ 572 h 1121"/>
              <a:gd name="T88" fmla="*/ 370 w 505"/>
              <a:gd name="T89" fmla="*/ 637 h 1121"/>
              <a:gd name="T90" fmla="*/ 402 w 505"/>
              <a:gd name="T91" fmla="*/ 683 h 1121"/>
              <a:gd name="T92" fmla="*/ 430 w 505"/>
              <a:gd name="T93" fmla="*/ 735 h 1121"/>
              <a:gd name="T94" fmla="*/ 428 w 505"/>
              <a:gd name="T95" fmla="*/ 776 h 1121"/>
              <a:gd name="T96" fmla="*/ 419 w 505"/>
              <a:gd name="T97" fmla="*/ 801 h 1121"/>
              <a:gd name="T98" fmla="*/ 435 w 505"/>
              <a:gd name="T99" fmla="*/ 851 h 1121"/>
              <a:gd name="T100" fmla="*/ 483 w 505"/>
              <a:gd name="T101" fmla="*/ 965 h 1121"/>
              <a:gd name="T102" fmla="*/ 458 w 505"/>
              <a:gd name="T103" fmla="*/ 108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4" name="Freeform 263"/>
          <p:cNvSpPr>
            <a:spLocks/>
          </p:cNvSpPr>
          <p:nvPr>
            <p:custDataLst>
              <p:tags r:id="rId189"/>
            </p:custDataLst>
          </p:nvPr>
        </p:nvSpPr>
        <p:spPr bwMode="auto">
          <a:xfrm>
            <a:off x="3356033" y="4331436"/>
            <a:ext cx="77919" cy="58738"/>
          </a:xfrm>
          <a:custGeom>
            <a:avLst/>
            <a:gdLst>
              <a:gd name="T0" fmla="*/ 180 w 180"/>
              <a:gd name="T1" fmla="*/ 7 h 112"/>
              <a:gd name="T2" fmla="*/ 171 w 180"/>
              <a:gd name="T3" fmla="*/ 24 h 112"/>
              <a:gd name="T4" fmla="*/ 163 w 180"/>
              <a:gd name="T5" fmla="*/ 39 h 112"/>
              <a:gd name="T6" fmla="*/ 152 w 180"/>
              <a:gd name="T7" fmla="*/ 53 h 112"/>
              <a:gd name="T8" fmla="*/ 141 w 180"/>
              <a:gd name="T9" fmla="*/ 66 h 112"/>
              <a:gd name="T10" fmla="*/ 129 w 180"/>
              <a:gd name="T11" fmla="*/ 80 h 112"/>
              <a:gd name="T12" fmla="*/ 115 w 180"/>
              <a:gd name="T13" fmla="*/ 92 h 112"/>
              <a:gd name="T14" fmla="*/ 101 w 180"/>
              <a:gd name="T15" fmla="*/ 102 h 112"/>
              <a:gd name="T16" fmla="*/ 87 w 180"/>
              <a:gd name="T17" fmla="*/ 112 h 112"/>
              <a:gd name="T18" fmla="*/ 82 w 180"/>
              <a:gd name="T19" fmla="*/ 107 h 112"/>
              <a:gd name="T20" fmla="*/ 79 w 180"/>
              <a:gd name="T21" fmla="*/ 101 h 112"/>
              <a:gd name="T22" fmla="*/ 76 w 180"/>
              <a:gd name="T23" fmla="*/ 95 h 112"/>
              <a:gd name="T24" fmla="*/ 74 w 180"/>
              <a:gd name="T25" fmla="*/ 88 h 112"/>
              <a:gd name="T26" fmla="*/ 70 w 180"/>
              <a:gd name="T27" fmla="*/ 81 h 112"/>
              <a:gd name="T28" fmla="*/ 68 w 180"/>
              <a:gd name="T29" fmla="*/ 74 h 112"/>
              <a:gd name="T30" fmla="*/ 65 w 180"/>
              <a:gd name="T31" fmla="*/ 69 h 112"/>
              <a:gd name="T32" fmla="*/ 60 w 180"/>
              <a:gd name="T33" fmla="*/ 63 h 112"/>
              <a:gd name="T34" fmla="*/ 45 w 180"/>
              <a:gd name="T35" fmla="*/ 48 h 112"/>
              <a:gd name="T36" fmla="*/ 36 w 180"/>
              <a:gd name="T37" fmla="*/ 38 h 112"/>
              <a:gd name="T38" fmla="*/ 30 w 180"/>
              <a:gd name="T39" fmla="*/ 33 h 112"/>
              <a:gd name="T40" fmla="*/ 25 w 180"/>
              <a:gd name="T41" fmla="*/ 31 h 112"/>
              <a:gd name="T42" fmla="*/ 18 w 180"/>
              <a:gd name="T43" fmla="*/ 30 h 112"/>
              <a:gd name="T44" fmla="*/ 0 w 180"/>
              <a:gd name="T45" fmla="*/ 26 h 112"/>
              <a:gd name="T46" fmla="*/ 26 w 180"/>
              <a:gd name="T47" fmla="*/ 14 h 112"/>
              <a:gd name="T48" fmla="*/ 41 w 180"/>
              <a:gd name="T49" fmla="*/ 9 h 112"/>
              <a:gd name="T50" fmla="*/ 56 w 180"/>
              <a:gd name="T51" fmla="*/ 5 h 112"/>
              <a:gd name="T52" fmla="*/ 74 w 180"/>
              <a:gd name="T53" fmla="*/ 3 h 112"/>
              <a:gd name="T54" fmla="*/ 93 w 180"/>
              <a:gd name="T55" fmla="*/ 1 h 112"/>
              <a:gd name="T56" fmla="*/ 114 w 180"/>
              <a:gd name="T57" fmla="*/ 0 h 112"/>
              <a:gd name="T58" fmla="*/ 135 w 180"/>
              <a:gd name="T59" fmla="*/ 1 h 112"/>
              <a:gd name="T60" fmla="*/ 157 w 180"/>
              <a:gd name="T61" fmla="*/ 3 h 112"/>
              <a:gd name="T62" fmla="*/ 180 w 180"/>
              <a:gd name="T63"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solidFill>
            <a:srgbClr val="C0C0C0"/>
          </a:solidFill>
          <a:ln w="9525" cmpd="sng">
            <a:solidFill>
              <a:srgbClr val="FFFFFF"/>
            </a:solidFill>
            <a:prstDash val="solid"/>
            <a:round/>
            <a:headEnd/>
            <a:tailEnd/>
          </a:ln>
        </p:spPr>
        <p:txBody>
          <a:bodyPr/>
          <a:lstStyle/>
          <a:p>
            <a:endParaRPr lang="en-US"/>
          </a:p>
        </p:txBody>
      </p:sp>
      <p:sp>
        <p:nvSpPr>
          <p:cNvPr id="265" name="Freeform 264"/>
          <p:cNvSpPr>
            <a:spLocks/>
          </p:cNvSpPr>
          <p:nvPr>
            <p:custDataLst>
              <p:tags r:id="rId190"/>
            </p:custDataLst>
          </p:nvPr>
        </p:nvSpPr>
        <p:spPr bwMode="auto">
          <a:xfrm>
            <a:off x="3437007" y="4413987"/>
            <a:ext cx="71807" cy="100013"/>
          </a:xfrm>
          <a:custGeom>
            <a:avLst/>
            <a:gdLst>
              <a:gd name="T0" fmla="*/ 0 w 173"/>
              <a:gd name="T1" fmla="*/ 68 h 192"/>
              <a:gd name="T2" fmla="*/ 27 w 173"/>
              <a:gd name="T3" fmla="*/ 42 h 192"/>
              <a:gd name="T4" fmla="*/ 51 w 173"/>
              <a:gd name="T5" fmla="*/ 21 h 192"/>
              <a:gd name="T6" fmla="*/ 56 w 173"/>
              <a:gd name="T7" fmla="*/ 16 h 192"/>
              <a:gd name="T8" fmla="*/ 63 w 173"/>
              <a:gd name="T9" fmla="*/ 12 h 192"/>
              <a:gd name="T10" fmla="*/ 70 w 173"/>
              <a:gd name="T11" fmla="*/ 8 h 192"/>
              <a:gd name="T12" fmla="*/ 76 w 173"/>
              <a:gd name="T13" fmla="*/ 6 h 192"/>
              <a:gd name="T14" fmla="*/ 83 w 173"/>
              <a:gd name="T15" fmla="*/ 3 h 192"/>
              <a:gd name="T16" fmla="*/ 90 w 173"/>
              <a:gd name="T17" fmla="*/ 2 h 192"/>
              <a:gd name="T18" fmla="*/ 98 w 173"/>
              <a:gd name="T19" fmla="*/ 1 h 192"/>
              <a:gd name="T20" fmla="*/ 107 w 173"/>
              <a:gd name="T21" fmla="*/ 0 h 192"/>
              <a:gd name="T22" fmla="*/ 116 w 173"/>
              <a:gd name="T23" fmla="*/ 1 h 192"/>
              <a:gd name="T24" fmla="*/ 124 w 173"/>
              <a:gd name="T25" fmla="*/ 2 h 192"/>
              <a:gd name="T26" fmla="*/ 132 w 173"/>
              <a:gd name="T27" fmla="*/ 5 h 192"/>
              <a:gd name="T28" fmla="*/ 139 w 173"/>
              <a:gd name="T29" fmla="*/ 8 h 192"/>
              <a:gd name="T30" fmla="*/ 145 w 173"/>
              <a:gd name="T31" fmla="*/ 13 h 192"/>
              <a:gd name="T32" fmla="*/ 151 w 173"/>
              <a:gd name="T33" fmla="*/ 19 h 192"/>
              <a:gd name="T34" fmla="*/ 155 w 173"/>
              <a:gd name="T35" fmla="*/ 24 h 192"/>
              <a:gd name="T36" fmla="*/ 160 w 173"/>
              <a:gd name="T37" fmla="*/ 30 h 192"/>
              <a:gd name="T38" fmla="*/ 163 w 173"/>
              <a:gd name="T39" fmla="*/ 37 h 192"/>
              <a:gd name="T40" fmla="*/ 166 w 173"/>
              <a:gd name="T41" fmla="*/ 43 h 192"/>
              <a:gd name="T42" fmla="*/ 168 w 173"/>
              <a:gd name="T43" fmla="*/ 50 h 192"/>
              <a:gd name="T44" fmla="*/ 169 w 173"/>
              <a:gd name="T45" fmla="*/ 57 h 192"/>
              <a:gd name="T46" fmla="*/ 172 w 173"/>
              <a:gd name="T47" fmla="*/ 72 h 192"/>
              <a:gd name="T48" fmla="*/ 173 w 173"/>
              <a:gd name="T49" fmla="*/ 87 h 192"/>
              <a:gd name="T50" fmla="*/ 157 w 173"/>
              <a:gd name="T51" fmla="*/ 114 h 192"/>
              <a:gd name="T52" fmla="*/ 146 w 173"/>
              <a:gd name="T53" fmla="*/ 137 h 192"/>
              <a:gd name="T54" fmla="*/ 139 w 173"/>
              <a:gd name="T55" fmla="*/ 148 h 192"/>
              <a:gd name="T56" fmla="*/ 130 w 173"/>
              <a:gd name="T57" fmla="*/ 160 h 192"/>
              <a:gd name="T58" fmla="*/ 117 w 173"/>
              <a:gd name="T59" fmla="*/ 174 h 192"/>
              <a:gd name="T60" fmla="*/ 99 w 173"/>
              <a:gd name="T61" fmla="*/ 192 h 192"/>
              <a:gd name="T62" fmla="*/ 86 w 173"/>
              <a:gd name="T63" fmla="*/ 183 h 192"/>
              <a:gd name="T64" fmla="*/ 74 w 173"/>
              <a:gd name="T65" fmla="*/ 176 h 192"/>
              <a:gd name="T66" fmla="*/ 63 w 173"/>
              <a:gd name="T67" fmla="*/ 169 h 192"/>
              <a:gd name="T68" fmla="*/ 54 w 173"/>
              <a:gd name="T69" fmla="*/ 163 h 192"/>
              <a:gd name="T70" fmla="*/ 46 w 173"/>
              <a:gd name="T71" fmla="*/ 156 h 192"/>
              <a:gd name="T72" fmla="*/ 40 w 173"/>
              <a:gd name="T73" fmla="*/ 150 h 192"/>
              <a:gd name="T74" fmla="*/ 34 w 173"/>
              <a:gd name="T75" fmla="*/ 144 h 192"/>
              <a:gd name="T76" fmla="*/ 30 w 173"/>
              <a:gd name="T77" fmla="*/ 137 h 192"/>
              <a:gd name="T78" fmla="*/ 22 w 173"/>
              <a:gd name="T79" fmla="*/ 123 h 192"/>
              <a:gd name="T80" fmla="*/ 16 w 173"/>
              <a:gd name="T81" fmla="*/ 107 h 192"/>
              <a:gd name="T82" fmla="*/ 9 w 173"/>
              <a:gd name="T83" fmla="*/ 90 h 192"/>
              <a:gd name="T84" fmla="*/ 0 w 173"/>
              <a:gd name="T85" fmla="*/ 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solidFill>
            <a:srgbClr val="C0C0C0"/>
          </a:solidFill>
          <a:ln w="9525" cmpd="sng">
            <a:solidFill>
              <a:srgbClr val="FFFFFF"/>
            </a:solidFill>
            <a:prstDash val="solid"/>
            <a:round/>
            <a:headEnd/>
            <a:tailEnd/>
          </a:ln>
        </p:spPr>
        <p:txBody>
          <a:bodyPr/>
          <a:lstStyle/>
          <a:p>
            <a:endParaRPr lang="en-US"/>
          </a:p>
        </p:txBody>
      </p:sp>
      <p:sp>
        <p:nvSpPr>
          <p:cNvPr id="266" name="Freeform 265"/>
          <p:cNvSpPr>
            <a:spLocks/>
          </p:cNvSpPr>
          <p:nvPr>
            <p:custDataLst>
              <p:tags r:id="rId191"/>
            </p:custDataLst>
          </p:nvPr>
        </p:nvSpPr>
        <p:spPr bwMode="auto">
          <a:xfrm>
            <a:off x="3478258" y="4464787"/>
            <a:ext cx="100836" cy="131763"/>
          </a:xfrm>
          <a:custGeom>
            <a:avLst/>
            <a:gdLst>
              <a:gd name="T0" fmla="*/ 74 w 233"/>
              <a:gd name="T1" fmla="*/ 0 h 252"/>
              <a:gd name="T2" fmla="*/ 83 w 233"/>
              <a:gd name="T3" fmla="*/ 2 h 252"/>
              <a:gd name="T4" fmla="*/ 89 w 233"/>
              <a:gd name="T5" fmla="*/ 3 h 252"/>
              <a:gd name="T6" fmla="*/ 95 w 233"/>
              <a:gd name="T7" fmla="*/ 3 h 252"/>
              <a:gd name="T8" fmla="*/ 99 w 233"/>
              <a:gd name="T9" fmla="*/ 2 h 252"/>
              <a:gd name="T10" fmla="*/ 106 w 233"/>
              <a:gd name="T11" fmla="*/ 1 h 252"/>
              <a:gd name="T12" fmla="*/ 113 w 233"/>
              <a:gd name="T13" fmla="*/ 0 h 252"/>
              <a:gd name="T14" fmla="*/ 125 w 233"/>
              <a:gd name="T15" fmla="*/ 17 h 252"/>
              <a:gd name="T16" fmla="*/ 140 w 233"/>
              <a:gd name="T17" fmla="*/ 37 h 252"/>
              <a:gd name="T18" fmla="*/ 144 w 233"/>
              <a:gd name="T19" fmla="*/ 42 h 252"/>
              <a:gd name="T20" fmla="*/ 148 w 233"/>
              <a:gd name="T21" fmla="*/ 46 h 252"/>
              <a:gd name="T22" fmla="*/ 153 w 233"/>
              <a:gd name="T23" fmla="*/ 49 h 252"/>
              <a:gd name="T24" fmla="*/ 157 w 233"/>
              <a:gd name="T25" fmla="*/ 52 h 252"/>
              <a:gd name="T26" fmla="*/ 163 w 233"/>
              <a:gd name="T27" fmla="*/ 54 h 252"/>
              <a:gd name="T28" fmla="*/ 168 w 233"/>
              <a:gd name="T29" fmla="*/ 56 h 252"/>
              <a:gd name="T30" fmla="*/ 174 w 233"/>
              <a:gd name="T31" fmla="*/ 56 h 252"/>
              <a:gd name="T32" fmla="*/ 180 w 233"/>
              <a:gd name="T33" fmla="*/ 56 h 252"/>
              <a:gd name="T34" fmla="*/ 180 w 233"/>
              <a:gd name="T35" fmla="*/ 80 h 252"/>
              <a:gd name="T36" fmla="*/ 193 w 233"/>
              <a:gd name="T37" fmla="*/ 103 h 252"/>
              <a:gd name="T38" fmla="*/ 212 w 233"/>
              <a:gd name="T39" fmla="*/ 128 h 252"/>
              <a:gd name="T40" fmla="*/ 215 w 233"/>
              <a:gd name="T41" fmla="*/ 135 h 252"/>
              <a:gd name="T42" fmla="*/ 220 w 233"/>
              <a:gd name="T43" fmla="*/ 142 h 252"/>
              <a:gd name="T44" fmla="*/ 223 w 233"/>
              <a:gd name="T45" fmla="*/ 151 h 252"/>
              <a:gd name="T46" fmla="*/ 226 w 233"/>
              <a:gd name="T47" fmla="*/ 160 h 252"/>
              <a:gd name="T48" fmla="*/ 230 w 233"/>
              <a:gd name="T49" fmla="*/ 170 h 252"/>
              <a:gd name="T50" fmla="*/ 232 w 233"/>
              <a:gd name="T51" fmla="*/ 180 h 252"/>
              <a:gd name="T52" fmla="*/ 233 w 233"/>
              <a:gd name="T53" fmla="*/ 191 h 252"/>
              <a:gd name="T54" fmla="*/ 233 w 233"/>
              <a:gd name="T55" fmla="*/ 204 h 252"/>
              <a:gd name="T56" fmla="*/ 232 w 233"/>
              <a:gd name="T57" fmla="*/ 216 h 252"/>
              <a:gd name="T58" fmla="*/ 230 w 233"/>
              <a:gd name="T59" fmla="*/ 228 h 252"/>
              <a:gd name="T60" fmla="*/ 227 w 233"/>
              <a:gd name="T61" fmla="*/ 240 h 252"/>
              <a:gd name="T62" fmla="*/ 226 w 233"/>
              <a:gd name="T63" fmla="*/ 252 h 252"/>
              <a:gd name="T64" fmla="*/ 222 w 233"/>
              <a:gd name="T65" fmla="*/ 252 h 252"/>
              <a:gd name="T66" fmla="*/ 215 w 233"/>
              <a:gd name="T67" fmla="*/ 250 h 252"/>
              <a:gd name="T68" fmla="*/ 208 w 233"/>
              <a:gd name="T69" fmla="*/ 246 h 252"/>
              <a:gd name="T70" fmla="*/ 198 w 233"/>
              <a:gd name="T71" fmla="*/ 241 h 252"/>
              <a:gd name="T72" fmla="*/ 176 w 233"/>
              <a:gd name="T73" fmla="*/ 226 h 252"/>
              <a:gd name="T74" fmla="*/ 151 w 233"/>
              <a:gd name="T75" fmla="*/ 208 h 252"/>
              <a:gd name="T76" fmla="*/ 125 w 233"/>
              <a:gd name="T77" fmla="*/ 186 h 252"/>
              <a:gd name="T78" fmla="*/ 100 w 233"/>
              <a:gd name="T79" fmla="*/ 165 h 252"/>
              <a:gd name="T80" fmla="*/ 78 w 233"/>
              <a:gd name="T81" fmla="*/ 145 h 252"/>
              <a:gd name="T82" fmla="*/ 61 w 233"/>
              <a:gd name="T83" fmla="*/ 129 h 252"/>
              <a:gd name="T84" fmla="*/ 55 w 233"/>
              <a:gd name="T85" fmla="*/ 125 h 252"/>
              <a:gd name="T86" fmla="*/ 48 w 233"/>
              <a:gd name="T87" fmla="*/ 120 h 252"/>
              <a:gd name="T88" fmla="*/ 41 w 233"/>
              <a:gd name="T89" fmla="*/ 116 h 252"/>
              <a:gd name="T90" fmla="*/ 33 w 233"/>
              <a:gd name="T91" fmla="*/ 112 h 252"/>
              <a:gd name="T92" fmla="*/ 17 w 233"/>
              <a:gd name="T93" fmla="*/ 104 h 252"/>
              <a:gd name="T94" fmla="*/ 0 w 233"/>
              <a:gd name="T95" fmla="*/ 99 h 252"/>
              <a:gd name="T96" fmla="*/ 40 w 233"/>
              <a:gd name="T97" fmla="*/ 63 h 252"/>
              <a:gd name="T98" fmla="*/ 59 w 233"/>
              <a:gd name="T99" fmla="*/ 43 h 252"/>
              <a:gd name="T100" fmla="*/ 65 w 233"/>
              <a:gd name="T101" fmla="*/ 33 h 252"/>
              <a:gd name="T102" fmla="*/ 69 w 233"/>
              <a:gd name="T103" fmla="*/ 25 h 252"/>
              <a:gd name="T104" fmla="*/ 72 w 233"/>
              <a:gd name="T105" fmla="*/ 14 h 252"/>
              <a:gd name="T106" fmla="*/ 74 w 233"/>
              <a:gd name="T10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solidFill>
            <a:schemeClr val="accent2"/>
          </a:solidFill>
          <a:ln w="9525" cmpd="sng">
            <a:solidFill>
              <a:srgbClr val="FFFFFF"/>
            </a:solidFill>
            <a:prstDash val="solid"/>
            <a:round/>
            <a:headEnd/>
            <a:tailEnd/>
          </a:ln>
        </p:spPr>
        <p:txBody>
          <a:bodyPr/>
          <a:lstStyle/>
          <a:p>
            <a:endParaRPr lang="en-US"/>
          </a:p>
        </p:txBody>
      </p:sp>
      <p:sp>
        <p:nvSpPr>
          <p:cNvPr id="267" name="Freeform 266"/>
          <p:cNvSpPr>
            <a:spLocks/>
          </p:cNvSpPr>
          <p:nvPr>
            <p:custDataLst>
              <p:tags r:id="rId192"/>
            </p:custDataLst>
          </p:nvPr>
        </p:nvSpPr>
        <p:spPr bwMode="auto">
          <a:xfrm>
            <a:off x="3684513" y="4383824"/>
            <a:ext cx="100836" cy="201612"/>
          </a:xfrm>
          <a:custGeom>
            <a:avLst/>
            <a:gdLst>
              <a:gd name="T0" fmla="*/ 13 w 246"/>
              <a:gd name="T1" fmla="*/ 376 h 380"/>
              <a:gd name="T2" fmla="*/ 14 w 246"/>
              <a:gd name="T3" fmla="*/ 367 h 380"/>
              <a:gd name="T4" fmla="*/ 15 w 246"/>
              <a:gd name="T5" fmla="*/ 359 h 380"/>
              <a:gd name="T6" fmla="*/ 18 w 246"/>
              <a:gd name="T7" fmla="*/ 351 h 380"/>
              <a:gd name="T8" fmla="*/ 20 w 246"/>
              <a:gd name="T9" fmla="*/ 344 h 380"/>
              <a:gd name="T10" fmla="*/ 25 w 246"/>
              <a:gd name="T11" fmla="*/ 333 h 380"/>
              <a:gd name="T12" fmla="*/ 26 w 246"/>
              <a:gd name="T13" fmla="*/ 327 h 380"/>
              <a:gd name="T14" fmla="*/ 25 w 246"/>
              <a:gd name="T15" fmla="*/ 321 h 380"/>
              <a:gd name="T16" fmla="*/ 23 w 246"/>
              <a:gd name="T17" fmla="*/ 314 h 380"/>
              <a:gd name="T18" fmla="*/ 19 w 246"/>
              <a:gd name="T19" fmla="*/ 305 h 380"/>
              <a:gd name="T20" fmla="*/ 13 w 246"/>
              <a:gd name="T21" fmla="*/ 295 h 380"/>
              <a:gd name="T22" fmla="*/ 9 w 246"/>
              <a:gd name="T23" fmla="*/ 285 h 380"/>
              <a:gd name="T24" fmla="*/ 4 w 246"/>
              <a:gd name="T25" fmla="*/ 275 h 380"/>
              <a:gd name="T26" fmla="*/ 1 w 246"/>
              <a:gd name="T27" fmla="*/ 267 h 380"/>
              <a:gd name="T28" fmla="*/ 0 w 246"/>
              <a:gd name="T29" fmla="*/ 259 h 380"/>
              <a:gd name="T30" fmla="*/ 1 w 246"/>
              <a:gd name="T31" fmla="*/ 251 h 380"/>
              <a:gd name="T32" fmla="*/ 2 w 246"/>
              <a:gd name="T33" fmla="*/ 243 h 380"/>
              <a:gd name="T34" fmla="*/ 3 w 246"/>
              <a:gd name="T35" fmla="*/ 236 h 380"/>
              <a:gd name="T36" fmla="*/ 6 w 246"/>
              <a:gd name="T37" fmla="*/ 230 h 380"/>
              <a:gd name="T38" fmla="*/ 11 w 246"/>
              <a:gd name="T39" fmla="*/ 218 h 380"/>
              <a:gd name="T40" fmla="*/ 19 w 246"/>
              <a:gd name="T41" fmla="*/ 207 h 380"/>
              <a:gd name="T42" fmla="*/ 26 w 246"/>
              <a:gd name="T43" fmla="*/ 197 h 380"/>
              <a:gd name="T44" fmla="*/ 34 w 246"/>
              <a:gd name="T45" fmla="*/ 185 h 380"/>
              <a:gd name="T46" fmla="*/ 41 w 246"/>
              <a:gd name="T47" fmla="*/ 173 h 380"/>
              <a:gd name="T48" fmla="*/ 47 w 246"/>
              <a:gd name="T49" fmla="*/ 160 h 380"/>
              <a:gd name="T50" fmla="*/ 26 w 246"/>
              <a:gd name="T51" fmla="*/ 73 h 380"/>
              <a:gd name="T52" fmla="*/ 26 w 246"/>
              <a:gd name="T53" fmla="*/ 50 h 380"/>
              <a:gd name="T54" fmla="*/ 24 w 246"/>
              <a:gd name="T55" fmla="*/ 33 h 380"/>
              <a:gd name="T56" fmla="*/ 24 w 246"/>
              <a:gd name="T57" fmla="*/ 25 h 380"/>
              <a:gd name="T58" fmla="*/ 24 w 246"/>
              <a:gd name="T59" fmla="*/ 16 h 380"/>
              <a:gd name="T60" fmla="*/ 25 w 246"/>
              <a:gd name="T61" fmla="*/ 8 h 380"/>
              <a:gd name="T62" fmla="*/ 26 w 246"/>
              <a:gd name="T63" fmla="*/ 0 h 380"/>
              <a:gd name="T64" fmla="*/ 180 w 246"/>
              <a:gd name="T65" fmla="*/ 0 h 380"/>
              <a:gd name="T66" fmla="*/ 220 w 246"/>
              <a:gd name="T67" fmla="*/ 129 h 380"/>
              <a:gd name="T68" fmla="*/ 220 w 246"/>
              <a:gd name="T69" fmla="*/ 210 h 380"/>
              <a:gd name="T70" fmla="*/ 220 w 246"/>
              <a:gd name="T71" fmla="*/ 220 h 380"/>
              <a:gd name="T72" fmla="*/ 221 w 246"/>
              <a:gd name="T73" fmla="*/ 230 h 380"/>
              <a:gd name="T74" fmla="*/ 223 w 246"/>
              <a:gd name="T75" fmla="*/ 240 h 380"/>
              <a:gd name="T76" fmla="*/ 225 w 246"/>
              <a:gd name="T77" fmla="*/ 250 h 380"/>
              <a:gd name="T78" fmla="*/ 228 w 246"/>
              <a:gd name="T79" fmla="*/ 259 h 380"/>
              <a:gd name="T80" fmla="*/ 234 w 246"/>
              <a:gd name="T81" fmla="*/ 268 h 380"/>
              <a:gd name="T82" fmla="*/ 239 w 246"/>
              <a:gd name="T83" fmla="*/ 278 h 380"/>
              <a:gd name="T84" fmla="*/ 246 w 246"/>
              <a:gd name="T85" fmla="*/ 289 h 380"/>
              <a:gd name="T86" fmla="*/ 224 w 246"/>
              <a:gd name="T87" fmla="*/ 295 h 380"/>
              <a:gd name="T88" fmla="*/ 202 w 246"/>
              <a:gd name="T89" fmla="*/ 302 h 380"/>
              <a:gd name="T90" fmla="*/ 181 w 246"/>
              <a:gd name="T91" fmla="*/ 310 h 380"/>
              <a:gd name="T92" fmla="*/ 160 w 246"/>
              <a:gd name="T93" fmla="*/ 319 h 380"/>
              <a:gd name="T94" fmla="*/ 141 w 246"/>
              <a:gd name="T95" fmla="*/ 328 h 380"/>
              <a:gd name="T96" fmla="*/ 120 w 246"/>
              <a:gd name="T97" fmla="*/ 338 h 380"/>
              <a:gd name="T98" fmla="*/ 100 w 246"/>
              <a:gd name="T99" fmla="*/ 347 h 380"/>
              <a:gd name="T100" fmla="*/ 80 w 246"/>
              <a:gd name="T101" fmla="*/ 358 h 380"/>
              <a:gd name="T102" fmla="*/ 75 w 246"/>
              <a:gd name="T103" fmla="*/ 363 h 380"/>
              <a:gd name="T104" fmla="*/ 69 w 246"/>
              <a:gd name="T105" fmla="*/ 367 h 380"/>
              <a:gd name="T106" fmla="*/ 62 w 246"/>
              <a:gd name="T107" fmla="*/ 372 h 380"/>
              <a:gd name="T108" fmla="*/ 54 w 246"/>
              <a:gd name="T109" fmla="*/ 376 h 380"/>
              <a:gd name="T110" fmla="*/ 46 w 246"/>
              <a:gd name="T111" fmla="*/ 379 h 380"/>
              <a:gd name="T112" fmla="*/ 36 w 246"/>
              <a:gd name="T113" fmla="*/ 380 h 380"/>
              <a:gd name="T114" fmla="*/ 31 w 246"/>
              <a:gd name="T115" fmla="*/ 380 h 380"/>
              <a:gd name="T116" fmla="*/ 25 w 246"/>
              <a:gd name="T117" fmla="*/ 379 h 380"/>
              <a:gd name="T118" fmla="*/ 20 w 246"/>
              <a:gd name="T119" fmla="*/ 378 h 380"/>
              <a:gd name="T120" fmla="*/ 13 w 246"/>
              <a:gd name="T121" fmla="*/ 37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solidFill>
            <a:schemeClr val="accent2"/>
          </a:solidFill>
          <a:ln w="9525" cmpd="sng">
            <a:solidFill>
              <a:srgbClr val="FFFFFF"/>
            </a:solidFill>
            <a:prstDash val="solid"/>
            <a:round/>
            <a:headEnd/>
            <a:tailEnd/>
          </a:ln>
        </p:spPr>
        <p:txBody>
          <a:bodyPr/>
          <a:lstStyle/>
          <a:p>
            <a:endParaRPr lang="en-US"/>
          </a:p>
        </p:txBody>
      </p:sp>
      <p:sp>
        <p:nvSpPr>
          <p:cNvPr id="268" name="Freeform 267"/>
          <p:cNvSpPr>
            <a:spLocks/>
          </p:cNvSpPr>
          <p:nvPr>
            <p:custDataLst>
              <p:tags r:id="rId193"/>
            </p:custDataLst>
          </p:nvPr>
        </p:nvSpPr>
        <p:spPr bwMode="auto">
          <a:xfrm>
            <a:off x="3349922" y="4299686"/>
            <a:ext cx="84030" cy="58738"/>
          </a:xfrm>
          <a:custGeom>
            <a:avLst/>
            <a:gdLst>
              <a:gd name="T0" fmla="*/ 7 w 193"/>
              <a:gd name="T1" fmla="*/ 20 h 38"/>
              <a:gd name="T2" fmla="*/ 38 w 193"/>
              <a:gd name="T3" fmla="*/ 11 h 38"/>
              <a:gd name="T4" fmla="*/ 67 w 193"/>
              <a:gd name="T5" fmla="*/ 5 h 38"/>
              <a:gd name="T6" fmla="*/ 80 w 193"/>
              <a:gd name="T7" fmla="*/ 3 h 38"/>
              <a:gd name="T8" fmla="*/ 94 w 193"/>
              <a:gd name="T9" fmla="*/ 2 h 38"/>
              <a:gd name="T10" fmla="*/ 110 w 193"/>
              <a:gd name="T11" fmla="*/ 1 h 38"/>
              <a:gd name="T12" fmla="*/ 126 w 193"/>
              <a:gd name="T13" fmla="*/ 0 h 38"/>
              <a:gd name="T14" fmla="*/ 138 w 193"/>
              <a:gd name="T15" fmla="*/ 1 h 38"/>
              <a:gd name="T16" fmla="*/ 149 w 193"/>
              <a:gd name="T17" fmla="*/ 1 h 38"/>
              <a:gd name="T18" fmla="*/ 160 w 193"/>
              <a:gd name="T19" fmla="*/ 2 h 38"/>
              <a:gd name="T20" fmla="*/ 169 w 193"/>
              <a:gd name="T21" fmla="*/ 4 h 38"/>
              <a:gd name="T22" fmla="*/ 178 w 193"/>
              <a:gd name="T23" fmla="*/ 6 h 38"/>
              <a:gd name="T24" fmla="*/ 184 w 193"/>
              <a:gd name="T25" fmla="*/ 11 h 38"/>
              <a:gd name="T26" fmla="*/ 187 w 193"/>
              <a:gd name="T27" fmla="*/ 13 h 38"/>
              <a:gd name="T28" fmla="*/ 189 w 193"/>
              <a:gd name="T29" fmla="*/ 18 h 38"/>
              <a:gd name="T30" fmla="*/ 191 w 193"/>
              <a:gd name="T31" fmla="*/ 21 h 38"/>
              <a:gd name="T32" fmla="*/ 193 w 193"/>
              <a:gd name="T33" fmla="*/ 26 h 38"/>
              <a:gd name="T34" fmla="*/ 183 w 193"/>
              <a:gd name="T35" fmla="*/ 27 h 38"/>
              <a:gd name="T36" fmla="*/ 173 w 193"/>
              <a:gd name="T37" fmla="*/ 28 h 38"/>
              <a:gd name="T38" fmla="*/ 165 w 193"/>
              <a:gd name="T39" fmla="*/ 28 h 38"/>
              <a:gd name="T40" fmla="*/ 156 w 193"/>
              <a:gd name="T41" fmla="*/ 28 h 38"/>
              <a:gd name="T42" fmla="*/ 138 w 193"/>
              <a:gd name="T43" fmla="*/ 27 h 38"/>
              <a:gd name="T44" fmla="*/ 120 w 193"/>
              <a:gd name="T45" fmla="*/ 26 h 38"/>
              <a:gd name="T46" fmla="*/ 103 w 193"/>
              <a:gd name="T47" fmla="*/ 26 h 38"/>
              <a:gd name="T48" fmla="*/ 89 w 193"/>
              <a:gd name="T49" fmla="*/ 28 h 38"/>
              <a:gd name="T50" fmla="*/ 76 w 193"/>
              <a:gd name="T51" fmla="*/ 30 h 38"/>
              <a:gd name="T52" fmla="*/ 63 w 193"/>
              <a:gd name="T53" fmla="*/ 32 h 38"/>
              <a:gd name="T54" fmla="*/ 49 w 193"/>
              <a:gd name="T55" fmla="*/ 34 h 38"/>
              <a:gd name="T56" fmla="*/ 35 w 193"/>
              <a:gd name="T57" fmla="*/ 36 h 38"/>
              <a:gd name="T58" fmla="*/ 19 w 193"/>
              <a:gd name="T59" fmla="*/ 37 h 38"/>
              <a:gd name="T60" fmla="*/ 0 w 193"/>
              <a:gd name="T61" fmla="*/ 38 h 38"/>
              <a:gd name="T62" fmla="*/ 0 w 193"/>
              <a:gd name="T63" fmla="*/ 33 h 38"/>
              <a:gd name="T64" fmla="*/ 1 w 193"/>
              <a:gd name="T65" fmla="*/ 29 h 38"/>
              <a:gd name="T66" fmla="*/ 3 w 193"/>
              <a:gd name="T67" fmla="*/ 24 h 38"/>
              <a:gd name="T68" fmla="*/ 7 w 193"/>
              <a:gd name="T69"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solidFill>
            <a:srgbClr val="C0C0C0"/>
          </a:solidFill>
          <a:ln w="9525" cmpd="sng">
            <a:solidFill>
              <a:srgbClr val="FFFFFF"/>
            </a:solidFill>
            <a:prstDash val="solid"/>
            <a:round/>
            <a:headEnd/>
            <a:tailEnd/>
          </a:ln>
        </p:spPr>
        <p:txBody>
          <a:bodyPr/>
          <a:lstStyle/>
          <a:p>
            <a:endParaRPr lang="en-US"/>
          </a:p>
        </p:txBody>
      </p:sp>
      <p:sp>
        <p:nvSpPr>
          <p:cNvPr id="269" name="Freeform 268"/>
          <p:cNvSpPr>
            <a:spLocks/>
          </p:cNvSpPr>
          <p:nvPr>
            <p:custDataLst>
              <p:tags r:id="rId194"/>
            </p:custDataLst>
          </p:nvPr>
        </p:nvSpPr>
        <p:spPr bwMode="auto">
          <a:xfrm>
            <a:off x="3759376" y="4377475"/>
            <a:ext cx="41251" cy="155575"/>
          </a:xfrm>
          <a:custGeom>
            <a:avLst/>
            <a:gdLst>
              <a:gd name="T0" fmla="*/ 53 w 99"/>
              <a:gd name="T1" fmla="*/ 12 h 301"/>
              <a:gd name="T2" fmla="*/ 59 w 99"/>
              <a:gd name="T3" fmla="*/ 12 h 301"/>
              <a:gd name="T4" fmla="*/ 59 w 99"/>
              <a:gd name="T5" fmla="*/ 19 h 301"/>
              <a:gd name="T6" fmla="*/ 62 w 99"/>
              <a:gd name="T7" fmla="*/ 26 h 301"/>
              <a:gd name="T8" fmla="*/ 63 w 99"/>
              <a:gd name="T9" fmla="*/ 33 h 301"/>
              <a:gd name="T10" fmla="*/ 66 w 99"/>
              <a:gd name="T11" fmla="*/ 42 h 301"/>
              <a:gd name="T12" fmla="*/ 72 w 99"/>
              <a:gd name="T13" fmla="*/ 58 h 301"/>
              <a:gd name="T14" fmla="*/ 79 w 99"/>
              <a:gd name="T15" fmla="*/ 75 h 301"/>
              <a:gd name="T16" fmla="*/ 87 w 99"/>
              <a:gd name="T17" fmla="*/ 93 h 301"/>
              <a:gd name="T18" fmla="*/ 93 w 99"/>
              <a:gd name="T19" fmla="*/ 111 h 301"/>
              <a:gd name="T20" fmla="*/ 96 w 99"/>
              <a:gd name="T21" fmla="*/ 120 h 301"/>
              <a:gd name="T22" fmla="*/ 98 w 99"/>
              <a:gd name="T23" fmla="*/ 129 h 301"/>
              <a:gd name="T24" fmla="*/ 99 w 99"/>
              <a:gd name="T25" fmla="*/ 138 h 301"/>
              <a:gd name="T26" fmla="*/ 99 w 99"/>
              <a:gd name="T27" fmla="*/ 148 h 301"/>
              <a:gd name="T28" fmla="*/ 99 w 99"/>
              <a:gd name="T29" fmla="*/ 289 h 301"/>
              <a:gd name="T30" fmla="*/ 89 w 99"/>
              <a:gd name="T31" fmla="*/ 290 h 301"/>
              <a:gd name="T32" fmla="*/ 80 w 99"/>
              <a:gd name="T33" fmla="*/ 293 h 301"/>
              <a:gd name="T34" fmla="*/ 73 w 99"/>
              <a:gd name="T35" fmla="*/ 297 h 301"/>
              <a:gd name="T36" fmla="*/ 66 w 99"/>
              <a:gd name="T37" fmla="*/ 301 h 301"/>
              <a:gd name="T38" fmla="*/ 59 w 99"/>
              <a:gd name="T39" fmla="*/ 290 h 301"/>
              <a:gd name="T40" fmla="*/ 54 w 99"/>
              <a:gd name="T41" fmla="*/ 280 h 301"/>
              <a:gd name="T42" fmla="*/ 48 w 99"/>
              <a:gd name="T43" fmla="*/ 271 h 301"/>
              <a:gd name="T44" fmla="*/ 45 w 99"/>
              <a:gd name="T45" fmla="*/ 262 h 301"/>
              <a:gd name="T46" fmla="*/ 43 w 99"/>
              <a:gd name="T47" fmla="*/ 252 h 301"/>
              <a:gd name="T48" fmla="*/ 41 w 99"/>
              <a:gd name="T49" fmla="*/ 242 h 301"/>
              <a:gd name="T50" fmla="*/ 40 w 99"/>
              <a:gd name="T51" fmla="*/ 232 h 301"/>
              <a:gd name="T52" fmla="*/ 40 w 99"/>
              <a:gd name="T53" fmla="*/ 222 h 301"/>
              <a:gd name="T54" fmla="*/ 40 w 99"/>
              <a:gd name="T55" fmla="*/ 141 h 301"/>
              <a:gd name="T56" fmla="*/ 0 w 99"/>
              <a:gd name="T57" fmla="*/ 6 h 301"/>
              <a:gd name="T58" fmla="*/ 5 w 99"/>
              <a:gd name="T59" fmla="*/ 2 h 301"/>
              <a:gd name="T60" fmla="*/ 10 w 99"/>
              <a:gd name="T61" fmla="*/ 0 h 301"/>
              <a:gd name="T62" fmla="*/ 14 w 99"/>
              <a:gd name="T63" fmla="*/ 0 h 301"/>
              <a:gd name="T64" fmla="*/ 20 w 99"/>
              <a:gd name="T65" fmla="*/ 0 h 301"/>
              <a:gd name="T66" fmla="*/ 26 w 99"/>
              <a:gd name="T67" fmla="*/ 0 h 301"/>
              <a:gd name="T68" fmla="*/ 32 w 99"/>
              <a:gd name="T69" fmla="*/ 2 h 301"/>
              <a:gd name="T70" fmla="*/ 37 w 99"/>
              <a:gd name="T71" fmla="*/ 4 h 301"/>
              <a:gd name="T72" fmla="*/ 41 w 99"/>
              <a:gd name="T73" fmla="*/ 6 h 301"/>
              <a:gd name="T74" fmla="*/ 47 w 99"/>
              <a:gd name="T75" fmla="*/ 10 h 301"/>
              <a:gd name="T76" fmla="*/ 53 w 99"/>
              <a:gd name="T77" fmla="*/ 12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solidFill>
            <a:srgbClr val="C0C0C0"/>
          </a:solidFill>
          <a:ln w="9525" cmpd="sng">
            <a:solidFill>
              <a:srgbClr val="FFFFFF"/>
            </a:solidFill>
            <a:prstDash val="solid"/>
            <a:round/>
            <a:headEnd/>
            <a:tailEnd/>
          </a:ln>
        </p:spPr>
        <p:txBody>
          <a:bodyPr/>
          <a:lstStyle/>
          <a:p>
            <a:endParaRPr lang="en-US"/>
          </a:p>
        </p:txBody>
      </p:sp>
      <p:sp>
        <p:nvSpPr>
          <p:cNvPr id="270" name="Freeform 269"/>
          <p:cNvSpPr>
            <a:spLocks/>
          </p:cNvSpPr>
          <p:nvPr>
            <p:custDataLst>
              <p:tags r:id="rId195"/>
            </p:custDataLst>
          </p:nvPr>
        </p:nvSpPr>
        <p:spPr bwMode="auto">
          <a:xfrm>
            <a:off x="3783820" y="4339374"/>
            <a:ext cx="73335" cy="188912"/>
          </a:xfrm>
          <a:custGeom>
            <a:avLst/>
            <a:gdLst>
              <a:gd name="T0" fmla="*/ 0 w 173"/>
              <a:gd name="T1" fmla="*/ 80 h 357"/>
              <a:gd name="T2" fmla="*/ 9 w 173"/>
              <a:gd name="T3" fmla="*/ 72 h 357"/>
              <a:gd name="T4" fmla="*/ 17 w 173"/>
              <a:gd name="T5" fmla="*/ 65 h 357"/>
              <a:gd name="T6" fmla="*/ 25 w 173"/>
              <a:gd name="T7" fmla="*/ 60 h 357"/>
              <a:gd name="T8" fmla="*/ 33 w 173"/>
              <a:gd name="T9" fmla="*/ 56 h 357"/>
              <a:gd name="T10" fmla="*/ 40 w 173"/>
              <a:gd name="T11" fmla="*/ 50 h 357"/>
              <a:gd name="T12" fmla="*/ 67 w 173"/>
              <a:gd name="T13" fmla="*/ 50 h 357"/>
              <a:gd name="T14" fmla="*/ 94 w 173"/>
              <a:gd name="T15" fmla="*/ 0 h 357"/>
              <a:gd name="T16" fmla="*/ 101 w 173"/>
              <a:gd name="T17" fmla="*/ 3 h 357"/>
              <a:gd name="T18" fmla="*/ 108 w 173"/>
              <a:gd name="T19" fmla="*/ 7 h 357"/>
              <a:gd name="T20" fmla="*/ 116 w 173"/>
              <a:gd name="T21" fmla="*/ 12 h 357"/>
              <a:gd name="T22" fmla="*/ 123 w 173"/>
              <a:gd name="T23" fmla="*/ 18 h 357"/>
              <a:gd name="T24" fmla="*/ 131 w 173"/>
              <a:gd name="T25" fmla="*/ 22 h 357"/>
              <a:gd name="T26" fmla="*/ 139 w 173"/>
              <a:gd name="T27" fmla="*/ 27 h 357"/>
              <a:gd name="T28" fmla="*/ 145 w 173"/>
              <a:gd name="T29" fmla="*/ 29 h 357"/>
              <a:gd name="T30" fmla="*/ 153 w 173"/>
              <a:gd name="T31" fmla="*/ 30 h 357"/>
              <a:gd name="T32" fmla="*/ 163 w 173"/>
              <a:gd name="T33" fmla="*/ 39 h 357"/>
              <a:gd name="T34" fmla="*/ 173 w 173"/>
              <a:gd name="T35" fmla="*/ 50 h 357"/>
              <a:gd name="T36" fmla="*/ 173 w 173"/>
              <a:gd name="T37" fmla="*/ 61 h 357"/>
              <a:gd name="T38" fmla="*/ 173 w 173"/>
              <a:gd name="T39" fmla="*/ 69 h 357"/>
              <a:gd name="T40" fmla="*/ 173 w 173"/>
              <a:gd name="T41" fmla="*/ 80 h 357"/>
              <a:gd name="T42" fmla="*/ 173 w 173"/>
              <a:gd name="T43" fmla="*/ 98 h 357"/>
              <a:gd name="T44" fmla="*/ 173 w 173"/>
              <a:gd name="T45" fmla="*/ 109 h 357"/>
              <a:gd name="T46" fmla="*/ 171 w 173"/>
              <a:gd name="T47" fmla="*/ 118 h 357"/>
              <a:gd name="T48" fmla="*/ 167 w 173"/>
              <a:gd name="T49" fmla="*/ 127 h 357"/>
              <a:gd name="T50" fmla="*/ 163 w 173"/>
              <a:gd name="T51" fmla="*/ 135 h 357"/>
              <a:gd name="T52" fmla="*/ 152 w 173"/>
              <a:gd name="T53" fmla="*/ 151 h 357"/>
              <a:gd name="T54" fmla="*/ 140 w 173"/>
              <a:gd name="T55" fmla="*/ 167 h 357"/>
              <a:gd name="T56" fmla="*/ 128 w 173"/>
              <a:gd name="T57" fmla="*/ 183 h 357"/>
              <a:gd name="T58" fmla="*/ 117 w 173"/>
              <a:gd name="T59" fmla="*/ 200 h 357"/>
              <a:gd name="T60" fmla="*/ 112 w 173"/>
              <a:gd name="T61" fmla="*/ 209 h 357"/>
              <a:gd name="T62" fmla="*/ 109 w 173"/>
              <a:gd name="T63" fmla="*/ 219 h 357"/>
              <a:gd name="T64" fmla="*/ 108 w 173"/>
              <a:gd name="T65" fmla="*/ 229 h 357"/>
              <a:gd name="T66" fmla="*/ 107 w 173"/>
              <a:gd name="T67" fmla="*/ 240 h 357"/>
              <a:gd name="T68" fmla="*/ 108 w 173"/>
              <a:gd name="T69" fmla="*/ 273 h 357"/>
              <a:gd name="T70" fmla="*/ 109 w 173"/>
              <a:gd name="T71" fmla="*/ 293 h 357"/>
              <a:gd name="T72" fmla="*/ 110 w 173"/>
              <a:gd name="T73" fmla="*/ 302 h 357"/>
              <a:gd name="T74" fmla="*/ 109 w 173"/>
              <a:gd name="T75" fmla="*/ 313 h 357"/>
              <a:gd name="T76" fmla="*/ 109 w 173"/>
              <a:gd name="T77" fmla="*/ 327 h 357"/>
              <a:gd name="T78" fmla="*/ 107 w 173"/>
              <a:gd name="T79" fmla="*/ 345 h 357"/>
              <a:gd name="T80" fmla="*/ 97 w 173"/>
              <a:gd name="T81" fmla="*/ 346 h 357"/>
              <a:gd name="T82" fmla="*/ 88 w 173"/>
              <a:gd name="T83" fmla="*/ 347 h 357"/>
              <a:gd name="T84" fmla="*/ 79 w 173"/>
              <a:gd name="T85" fmla="*/ 349 h 357"/>
              <a:gd name="T86" fmla="*/ 71 w 173"/>
              <a:gd name="T87" fmla="*/ 351 h 357"/>
              <a:gd name="T88" fmla="*/ 63 w 173"/>
              <a:gd name="T89" fmla="*/ 353 h 357"/>
              <a:gd name="T90" fmla="*/ 55 w 173"/>
              <a:gd name="T91" fmla="*/ 355 h 357"/>
              <a:gd name="T92" fmla="*/ 48 w 173"/>
              <a:gd name="T93" fmla="*/ 357 h 357"/>
              <a:gd name="T94" fmla="*/ 40 w 173"/>
              <a:gd name="T95" fmla="*/ 357 h 357"/>
              <a:gd name="T96" fmla="*/ 40 w 173"/>
              <a:gd name="T97" fmla="*/ 216 h 357"/>
              <a:gd name="T98" fmla="*/ 40 w 173"/>
              <a:gd name="T99" fmla="*/ 206 h 357"/>
              <a:gd name="T100" fmla="*/ 39 w 173"/>
              <a:gd name="T101" fmla="*/ 197 h 357"/>
              <a:gd name="T102" fmla="*/ 37 w 173"/>
              <a:gd name="T103" fmla="*/ 188 h 357"/>
              <a:gd name="T104" fmla="*/ 34 w 173"/>
              <a:gd name="T105" fmla="*/ 179 h 357"/>
              <a:gd name="T106" fmla="*/ 28 w 173"/>
              <a:gd name="T107" fmla="*/ 161 h 357"/>
              <a:gd name="T108" fmla="*/ 20 w 173"/>
              <a:gd name="T109" fmla="*/ 143 h 357"/>
              <a:gd name="T110" fmla="*/ 13 w 173"/>
              <a:gd name="T111" fmla="*/ 126 h 357"/>
              <a:gd name="T112" fmla="*/ 7 w 173"/>
              <a:gd name="T113" fmla="*/ 110 h 357"/>
              <a:gd name="T114" fmla="*/ 4 w 173"/>
              <a:gd name="T115" fmla="*/ 101 h 357"/>
              <a:gd name="T116" fmla="*/ 3 w 173"/>
              <a:gd name="T117" fmla="*/ 94 h 357"/>
              <a:gd name="T118" fmla="*/ 0 w 173"/>
              <a:gd name="T119" fmla="*/ 87 h 357"/>
              <a:gd name="T120" fmla="*/ 0 w 173"/>
              <a:gd name="T121" fmla="*/ 8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solidFill>
            <a:srgbClr val="C0C0C0"/>
          </a:solidFill>
          <a:ln w="9525" cmpd="sng">
            <a:solidFill>
              <a:srgbClr val="FFFFFF"/>
            </a:solidFill>
            <a:prstDash val="solid"/>
            <a:round/>
            <a:headEnd/>
            <a:tailEnd/>
          </a:ln>
        </p:spPr>
        <p:txBody>
          <a:bodyPr/>
          <a:lstStyle/>
          <a:p>
            <a:endParaRPr lang="en-US"/>
          </a:p>
        </p:txBody>
      </p:sp>
      <p:sp>
        <p:nvSpPr>
          <p:cNvPr id="271" name="Freeform 270"/>
          <p:cNvSpPr>
            <a:spLocks/>
          </p:cNvSpPr>
          <p:nvPr>
            <p:custDataLst>
              <p:tags r:id="rId196"/>
            </p:custDataLst>
          </p:nvPr>
        </p:nvSpPr>
        <p:spPr bwMode="auto">
          <a:xfrm>
            <a:off x="4485086" y="5544287"/>
            <a:ext cx="24445" cy="60325"/>
          </a:xfrm>
          <a:custGeom>
            <a:avLst/>
            <a:gdLst>
              <a:gd name="T0" fmla="*/ 10 w 50"/>
              <a:gd name="T1" fmla="*/ 0 h 74"/>
              <a:gd name="T2" fmla="*/ 6 w 50"/>
              <a:gd name="T3" fmla="*/ 14 h 74"/>
              <a:gd name="T4" fmla="*/ 2 w 50"/>
              <a:gd name="T5" fmla="*/ 26 h 74"/>
              <a:gd name="T6" fmla="*/ 0 w 50"/>
              <a:gd name="T7" fmla="*/ 36 h 74"/>
              <a:gd name="T8" fmla="*/ 0 w 50"/>
              <a:gd name="T9" fmla="*/ 43 h 74"/>
              <a:gd name="T10" fmla="*/ 0 w 50"/>
              <a:gd name="T11" fmla="*/ 50 h 74"/>
              <a:gd name="T12" fmla="*/ 2 w 50"/>
              <a:gd name="T13" fmla="*/ 56 h 74"/>
              <a:gd name="T14" fmla="*/ 6 w 50"/>
              <a:gd name="T15" fmla="*/ 61 h 74"/>
              <a:gd name="T16" fmla="*/ 10 w 50"/>
              <a:gd name="T17" fmla="*/ 68 h 74"/>
              <a:gd name="T18" fmla="*/ 50 w 50"/>
              <a:gd name="T19" fmla="*/ 74 h 74"/>
              <a:gd name="T20" fmla="*/ 50 w 50"/>
              <a:gd name="T21" fmla="*/ 51 h 74"/>
              <a:gd name="T22" fmla="*/ 50 w 50"/>
              <a:gd name="T23" fmla="*/ 34 h 74"/>
              <a:gd name="T24" fmla="*/ 50 w 50"/>
              <a:gd name="T25" fmla="*/ 19 h 74"/>
              <a:gd name="T26" fmla="*/ 50 w 50"/>
              <a:gd name="T27" fmla="*/ 0 h 74"/>
              <a:gd name="T28" fmla="*/ 38 w 50"/>
              <a:gd name="T29" fmla="*/ 0 h 74"/>
              <a:gd name="T30" fmla="*/ 25 w 50"/>
              <a:gd name="T31" fmla="*/ 0 h 74"/>
              <a:gd name="T32" fmla="*/ 14 w 50"/>
              <a:gd name="T33" fmla="*/ 0 h 74"/>
              <a:gd name="T34" fmla="*/ 10 w 50"/>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solidFill>
            <a:schemeClr val="accent2"/>
          </a:solidFill>
          <a:ln w="9525" cmpd="sng">
            <a:solidFill>
              <a:srgbClr val="FFFFFF"/>
            </a:solidFill>
            <a:prstDash val="solid"/>
            <a:round/>
            <a:headEnd/>
            <a:tailEnd/>
          </a:ln>
        </p:spPr>
        <p:txBody>
          <a:bodyPr/>
          <a:lstStyle/>
          <a:p>
            <a:endParaRPr lang="en-US"/>
          </a:p>
        </p:txBody>
      </p:sp>
      <p:sp>
        <p:nvSpPr>
          <p:cNvPr id="272" name="Freeform 271"/>
          <p:cNvSpPr>
            <a:spLocks/>
          </p:cNvSpPr>
          <p:nvPr>
            <p:custDataLst>
              <p:tags r:id="rId197"/>
            </p:custDataLst>
          </p:nvPr>
        </p:nvSpPr>
        <p:spPr bwMode="auto">
          <a:xfrm>
            <a:off x="4384250" y="5641124"/>
            <a:ext cx="59584" cy="57150"/>
          </a:xfrm>
          <a:custGeom>
            <a:avLst/>
            <a:gdLst>
              <a:gd name="T0" fmla="*/ 3 w 135"/>
              <a:gd name="T1" fmla="*/ 55 h 98"/>
              <a:gd name="T2" fmla="*/ 11 w 135"/>
              <a:gd name="T3" fmla="*/ 54 h 98"/>
              <a:gd name="T4" fmla="*/ 18 w 135"/>
              <a:gd name="T5" fmla="*/ 53 h 98"/>
              <a:gd name="T6" fmla="*/ 24 w 135"/>
              <a:gd name="T7" fmla="*/ 50 h 98"/>
              <a:gd name="T8" fmla="*/ 31 w 135"/>
              <a:gd name="T9" fmla="*/ 47 h 98"/>
              <a:gd name="T10" fmla="*/ 42 w 135"/>
              <a:gd name="T11" fmla="*/ 38 h 98"/>
              <a:gd name="T12" fmla="*/ 52 w 135"/>
              <a:gd name="T13" fmla="*/ 28 h 98"/>
              <a:gd name="T14" fmla="*/ 61 w 135"/>
              <a:gd name="T15" fmla="*/ 18 h 98"/>
              <a:gd name="T16" fmla="*/ 71 w 135"/>
              <a:gd name="T17" fmla="*/ 8 h 98"/>
              <a:gd name="T18" fmla="*/ 76 w 135"/>
              <a:gd name="T19" fmla="*/ 5 h 98"/>
              <a:gd name="T20" fmla="*/ 82 w 135"/>
              <a:gd name="T21" fmla="*/ 2 h 98"/>
              <a:gd name="T22" fmla="*/ 88 w 135"/>
              <a:gd name="T23" fmla="*/ 0 h 98"/>
              <a:gd name="T24" fmla="*/ 96 w 135"/>
              <a:gd name="T25" fmla="*/ 0 h 98"/>
              <a:gd name="T26" fmla="*/ 102 w 135"/>
              <a:gd name="T27" fmla="*/ 0 h 98"/>
              <a:gd name="T28" fmla="*/ 110 w 135"/>
              <a:gd name="T29" fmla="*/ 3 h 98"/>
              <a:gd name="T30" fmla="*/ 117 w 135"/>
              <a:gd name="T31" fmla="*/ 6 h 98"/>
              <a:gd name="T32" fmla="*/ 123 w 135"/>
              <a:gd name="T33" fmla="*/ 11 h 98"/>
              <a:gd name="T34" fmla="*/ 128 w 135"/>
              <a:gd name="T35" fmla="*/ 16 h 98"/>
              <a:gd name="T36" fmla="*/ 132 w 135"/>
              <a:gd name="T37" fmla="*/ 24 h 98"/>
              <a:gd name="T38" fmla="*/ 134 w 135"/>
              <a:gd name="T39" fmla="*/ 30 h 98"/>
              <a:gd name="T40" fmla="*/ 135 w 135"/>
              <a:gd name="T41" fmla="*/ 37 h 98"/>
              <a:gd name="T42" fmla="*/ 134 w 135"/>
              <a:gd name="T43" fmla="*/ 40 h 98"/>
              <a:gd name="T44" fmla="*/ 132 w 135"/>
              <a:gd name="T45" fmla="*/ 43 h 98"/>
              <a:gd name="T46" fmla="*/ 129 w 135"/>
              <a:gd name="T47" fmla="*/ 47 h 98"/>
              <a:gd name="T48" fmla="*/ 124 w 135"/>
              <a:gd name="T49" fmla="*/ 51 h 98"/>
              <a:gd name="T50" fmla="*/ 113 w 135"/>
              <a:gd name="T51" fmla="*/ 61 h 98"/>
              <a:gd name="T52" fmla="*/ 100 w 135"/>
              <a:gd name="T53" fmla="*/ 72 h 98"/>
              <a:gd name="T54" fmla="*/ 87 w 135"/>
              <a:gd name="T55" fmla="*/ 82 h 98"/>
              <a:gd name="T56" fmla="*/ 74 w 135"/>
              <a:gd name="T57" fmla="*/ 91 h 98"/>
              <a:gd name="T58" fmla="*/ 63 w 135"/>
              <a:gd name="T59" fmla="*/ 96 h 98"/>
              <a:gd name="T60" fmla="*/ 55 w 135"/>
              <a:gd name="T61" fmla="*/ 98 h 98"/>
              <a:gd name="T62" fmla="*/ 51 w 135"/>
              <a:gd name="T63" fmla="*/ 97 h 98"/>
              <a:gd name="T64" fmla="*/ 43 w 135"/>
              <a:gd name="T65" fmla="*/ 92 h 98"/>
              <a:gd name="T66" fmla="*/ 32 w 135"/>
              <a:gd name="T67" fmla="*/ 85 h 98"/>
              <a:gd name="T68" fmla="*/ 21 w 135"/>
              <a:gd name="T69" fmla="*/ 77 h 98"/>
              <a:gd name="T70" fmla="*/ 11 w 135"/>
              <a:gd name="T71" fmla="*/ 68 h 98"/>
              <a:gd name="T72" fmla="*/ 5 w 135"/>
              <a:gd name="T73" fmla="*/ 62 h 98"/>
              <a:gd name="T74" fmla="*/ 1 w 135"/>
              <a:gd name="T75" fmla="*/ 59 h 98"/>
              <a:gd name="T76" fmla="*/ 0 w 135"/>
              <a:gd name="T77" fmla="*/ 57 h 98"/>
              <a:gd name="T78" fmla="*/ 0 w 135"/>
              <a:gd name="T79" fmla="*/ 56 h 98"/>
              <a:gd name="T80" fmla="*/ 3 w 135"/>
              <a:gd name="T81"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solidFill>
            <a:srgbClr val="C0C0C0"/>
          </a:solidFill>
          <a:ln w="9525" cmpd="sng">
            <a:solidFill>
              <a:srgbClr val="FFFFFF"/>
            </a:solidFill>
            <a:prstDash val="solid"/>
            <a:round/>
            <a:headEnd/>
            <a:tailEnd/>
          </a:ln>
        </p:spPr>
        <p:txBody>
          <a:bodyPr/>
          <a:lstStyle/>
          <a:p>
            <a:endParaRPr lang="en-US"/>
          </a:p>
        </p:txBody>
      </p:sp>
      <p:sp>
        <p:nvSpPr>
          <p:cNvPr id="273" name="Freeform 272"/>
          <p:cNvSpPr>
            <a:spLocks/>
          </p:cNvSpPr>
          <p:nvPr>
            <p:custDataLst>
              <p:tags r:id="rId198"/>
            </p:custDataLst>
          </p:nvPr>
        </p:nvSpPr>
        <p:spPr bwMode="auto">
          <a:xfrm>
            <a:off x="6518602" y="3355124"/>
            <a:ext cx="116114" cy="171450"/>
          </a:xfrm>
          <a:custGeom>
            <a:avLst/>
            <a:gdLst>
              <a:gd name="T0" fmla="*/ 240 w 266"/>
              <a:gd name="T1" fmla="*/ 9 h 326"/>
              <a:gd name="T2" fmla="*/ 240 w 266"/>
              <a:gd name="T3" fmla="*/ 28 h 326"/>
              <a:gd name="T4" fmla="*/ 249 w 266"/>
              <a:gd name="T5" fmla="*/ 42 h 326"/>
              <a:gd name="T6" fmla="*/ 245 w 266"/>
              <a:gd name="T7" fmla="*/ 55 h 326"/>
              <a:gd name="T8" fmla="*/ 225 w 266"/>
              <a:gd name="T9" fmla="*/ 50 h 326"/>
              <a:gd name="T10" fmla="*/ 210 w 266"/>
              <a:gd name="T11" fmla="*/ 51 h 326"/>
              <a:gd name="T12" fmla="*/ 195 w 266"/>
              <a:gd name="T13" fmla="*/ 65 h 326"/>
              <a:gd name="T14" fmla="*/ 193 w 266"/>
              <a:gd name="T15" fmla="*/ 78 h 326"/>
              <a:gd name="T16" fmla="*/ 198 w 266"/>
              <a:gd name="T17" fmla="*/ 89 h 326"/>
              <a:gd name="T18" fmla="*/ 215 w 266"/>
              <a:gd name="T19" fmla="*/ 110 h 326"/>
              <a:gd name="T20" fmla="*/ 224 w 266"/>
              <a:gd name="T21" fmla="*/ 122 h 326"/>
              <a:gd name="T22" fmla="*/ 225 w 266"/>
              <a:gd name="T23" fmla="*/ 133 h 326"/>
              <a:gd name="T24" fmla="*/ 222 w 266"/>
              <a:gd name="T25" fmla="*/ 143 h 326"/>
              <a:gd name="T26" fmla="*/ 207 w 266"/>
              <a:gd name="T27" fmla="*/ 154 h 326"/>
              <a:gd name="T28" fmla="*/ 200 w 266"/>
              <a:gd name="T29" fmla="*/ 160 h 326"/>
              <a:gd name="T30" fmla="*/ 181 w 266"/>
              <a:gd name="T31" fmla="*/ 166 h 326"/>
              <a:gd name="T32" fmla="*/ 164 w 266"/>
              <a:gd name="T33" fmla="*/ 178 h 326"/>
              <a:gd name="T34" fmla="*/ 160 w 266"/>
              <a:gd name="T35" fmla="*/ 191 h 326"/>
              <a:gd name="T36" fmla="*/ 173 w 266"/>
              <a:gd name="T37" fmla="*/ 207 h 326"/>
              <a:gd name="T38" fmla="*/ 189 w 266"/>
              <a:gd name="T39" fmla="*/ 215 h 326"/>
              <a:gd name="T40" fmla="*/ 214 w 266"/>
              <a:gd name="T41" fmla="*/ 227 h 326"/>
              <a:gd name="T42" fmla="*/ 245 w 266"/>
              <a:gd name="T43" fmla="*/ 259 h 326"/>
              <a:gd name="T44" fmla="*/ 251 w 266"/>
              <a:gd name="T45" fmla="*/ 285 h 326"/>
              <a:gd name="T46" fmla="*/ 220 w 266"/>
              <a:gd name="T47" fmla="*/ 291 h 326"/>
              <a:gd name="T48" fmla="*/ 207 w 266"/>
              <a:gd name="T49" fmla="*/ 298 h 326"/>
              <a:gd name="T50" fmla="*/ 198 w 266"/>
              <a:gd name="T51" fmla="*/ 312 h 326"/>
              <a:gd name="T52" fmla="*/ 189 w 266"/>
              <a:gd name="T53" fmla="*/ 326 h 326"/>
              <a:gd name="T54" fmla="*/ 170 w 266"/>
              <a:gd name="T55" fmla="*/ 321 h 326"/>
              <a:gd name="T56" fmla="*/ 167 w 266"/>
              <a:gd name="T57" fmla="*/ 316 h 326"/>
              <a:gd name="T58" fmla="*/ 154 w 266"/>
              <a:gd name="T59" fmla="*/ 310 h 326"/>
              <a:gd name="T60" fmla="*/ 139 w 266"/>
              <a:gd name="T61" fmla="*/ 301 h 326"/>
              <a:gd name="T62" fmla="*/ 126 w 266"/>
              <a:gd name="T63" fmla="*/ 295 h 326"/>
              <a:gd name="T64" fmla="*/ 98 w 266"/>
              <a:gd name="T65" fmla="*/ 290 h 326"/>
              <a:gd name="T66" fmla="*/ 63 w 266"/>
              <a:gd name="T67" fmla="*/ 277 h 326"/>
              <a:gd name="T68" fmla="*/ 54 w 266"/>
              <a:gd name="T69" fmla="*/ 268 h 326"/>
              <a:gd name="T70" fmla="*/ 55 w 266"/>
              <a:gd name="T71" fmla="*/ 256 h 326"/>
              <a:gd name="T72" fmla="*/ 70 w 266"/>
              <a:gd name="T73" fmla="*/ 244 h 326"/>
              <a:gd name="T74" fmla="*/ 59 w 266"/>
              <a:gd name="T75" fmla="*/ 221 h 326"/>
              <a:gd name="T76" fmla="*/ 34 w 266"/>
              <a:gd name="T77" fmla="*/ 194 h 326"/>
              <a:gd name="T78" fmla="*/ 13 w 266"/>
              <a:gd name="T79" fmla="*/ 182 h 326"/>
              <a:gd name="T80" fmla="*/ 4 w 266"/>
              <a:gd name="T81" fmla="*/ 171 h 326"/>
              <a:gd name="T82" fmla="*/ 19 w 266"/>
              <a:gd name="T83" fmla="*/ 152 h 326"/>
              <a:gd name="T84" fmla="*/ 54 w 266"/>
              <a:gd name="T85" fmla="*/ 124 h 326"/>
              <a:gd name="T86" fmla="*/ 73 w 266"/>
              <a:gd name="T87" fmla="*/ 105 h 326"/>
              <a:gd name="T88" fmla="*/ 88 w 266"/>
              <a:gd name="T89" fmla="*/ 92 h 326"/>
              <a:gd name="T90" fmla="*/ 110 w 266"/>
              <a:gd name="T91" fmla="*/ 88 h 326"/>
              <a:gd name="T92" fmla="*/ 144 w 266"/>
              <a:gd name="T93" fmla="*/ 70 h 326"/>
              <a:gd name="T94" fmla="*/ 168 w 266"/>
              <a:gd name="T95" fmla="*/ 46 h 326"/>
              <a:gd name="T96" fmla="*/ 191 w 266"/>
              <a:gd name="T97" fmla="*/ 21 h 326"/>
              <a:gd name="T98" fmla="*/ 220 w 266"/>
              <a:gd name="T99" fmla="*/ 4 h 326"/>
              <a:gd name="T100" fmla="*/ 238 w 266"/>
              <a:gd name="T101"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solidFill>
            <a:srgbClr val="C0C0C0"/>
          </a:solidFill>
          <a:ln w="9525" cmpd="sng">
            <a:solidFill>
              <a:srgbClr val="FFFFFF"/>
            </a:solidFill>
            <a:prstDash val="solid"/>
            <a:round/>
            <a:headEnd/>
            <a:tailEnd/>
          </a:ln>
        </p:spPr>
        <p:txBody>
          <a:bodyPr/>
          <a:lstStyle/>
          <a:p>
            <a:endParaRPr lang="en-US"/>
          </a:p>
        </p:txBody>
      </p:sp>
      <p:sp>
        <p:nvSpPr>
          <p:cNvPr id="274" name="Freeform 273"/>
          <p:cNvSpPr>
            <a:spLocks/>
          </p:cNvSpPr>
          <p:nvPr>
            <p:custDataLst>
              <p:tags r:id="rId199"/>
            </p:custDataLst>
          </p:nvPr>
        </p:nvSpPr>
        <p:spPr bwMode="auto">
          <a:xfrm>
            <a:off x="5624834" y="3769462"/>
            <a:ext cx="198615" cy="123825"/>
          </a:xfrm>
          <a:custGeom>
            <a:avLst/>
            <a:gdLst>
              <a:gd name="T0" fmla="*/ 86 w 471"/>
              <a:gd name="T1" fmla="*/ 0 h 237"/>
              <a:gd name="T2" fmla="*/ 92 w 471"/>
              <a:gd name="T3" fmla="*/ 7 h 237"/>
              <a:gd name="T4" fmla="*/ 102 w 471"/>
              <a:gd name="T5" fmla="*/ 13 h 237"/>
              <a:gd name="T6" fmla="*/ 125 w 471"/>
              <a:gd name="T7" fmla="*/ 23 h 237"/>
              <a:gd name="T8" fmla="*/ 159 w 471"/>
              <a:gd name="T9" fmla="*/ 37 h 237"/>
              <a:gd name="T10" fmla="*/ 223 w 471"/>
              <a:gd name="T11" fmla="*/ 77 h 237"/>
              <a:gd name="T12" fmla="*/ 253 w 471"/>
              <a:gd name="T13" fmla="*/ 97 h 237"/>
              <a:gd name="T14" fmla="*/ 283 w 471"/>
              <a:gd name="T15" fmla="*/ 113 h 237"/>
              <a:gd name="T16" fmla="*/ 316 w 471"/>
              <a:gd name="T17" fmla="*/ 127 h 237"/>
              <a:gd name="T18" fmla="*/ 355 w 471"/>
              <a:gd name="T19" fmla="*/ 139 h 237"/>
              <a:gd name="T20" fmla="*/ 399 w 471"/>
              <a:gd name="T21" fmla="*/ 146 h 237"/>
              <a:gd name="T22" fmla="*/ 451 w 471"/>
              <a:gd name="T23" fmla="*/ 148 h 237"/>
              <a:gd name="T24" fmla="*/ 452 w 471"/>
              <a:gd name="T25" fmla="*/ 187 h 237"/>
              <a:gd name="T26" fmla="*/ 459 w 471"/>
              <a:gd name="T27" fmla="*/ 211 h 237"/>
              <a:gd name="T28" fmla="*/ 467 w 471"/>
              <a:gd name="T29" fmla="*/ 227 h 237"/>
              <a:gd name="T30" fmla="*/ 467 w 471"/>
              <a:gd name="T31" fmla="*/ 236 h 237"/>
              <a:gd name="T32" fmla="*/ 451 w 471"/>
              <a:gd name="T33" fmla="*/ 236 h 237"/>
              <a:gd name="T34" fmla="*/ 416 w 471"/>
              <a:gd name="T35" fmla="*/ 231 h 237"/>
              <a:gd name="T36" fmla="*/ 362 w 471"/>
              <a:gd name="T37" fmla="*/ 219 h 237"/>
              <a:gd name="T38" fmla="*/ 315 w 471"/>
              <a:gd name="T39" fmla="*/ 207 h 237"/>
              <a:gd name="T40" fmla="*/ 294 w 471"/>
              <a:gd name="T41" fmla="*/ 203 h 237"/>
              <a:gd name="T42" fmla="*/ 287 w 471"/>
              <a:gd name="T43" fmla="*/ 199 h 237"/>
              <a:gd name="T44" fmla="*/ 277 w 471"/>
              <a:gd name="T45" fmla="*/ 190 h 237"/>
              <a:gd name="T46" fmla="*/ 267 w 471"/>
              <a:gd name="T47" fmla="*/ 178 h 237"/>
              <a:gd name="T48" fmla="*/ 255 w 471"/>
              <a:gd name="T49" fmla="*/ 166 h 237"/>
              <a:gd name="T50" fmla="*/ 240 w 471"/>
              <a:gd name="T51" fmla="*/ 159 h 237"/>
              <a:gd name="T52" fmla="*/ 227 w 471"/>
              <a:gd name="T53" fmla="*/ 159 h 237"/>
              <a:gd name="T54" fmla="*/ 205 w 471"/>
              <a:gd name="T55" fmla="*/ 163 h 237"/>
              <a:gd name="T56" fmla="*/ 183 w 471"/>
              <a:gd name="T57" fmla="*/ 167 h 237"/>
              <a:gd name="T58" fmla="*/ 169 w 471"/>
              <a:gd name="T59" fmla="*/ 168 h 237"/>
              <a:gd name="T60" fmla="*/ 158 w 471"/>
              <a:gd name="T61" fmla="*/ 164 h 237"/>
              <a:gd name="T62" fmla="*/ 148 w 471"/>
              <a:gd name="T63" fmla="*/ 155 h 237"/>
              <a:gd name="T64" fmla="*/ 139 w 471"/>
              <a:gd name="T65" fmla="*/ 148 h 237"/>
              <a:gd name="T66" fmla="*/ 122 w 471"/>
              <a:gd name="T67" fmla="*/ 145 h 237"/>
              <a:gd name="T68" fmla="*/ 92 w 471"/>
              <a:gd name="T69" fmla="*/ 135 h 237"/>
              <a:gd name="T70" fmla="*/ 48 w 471"/>
              <a:gd name="T71" fmla="*/ 117 h 237"/>
              <a:gd name="T72" fmla="*/ 12 w 471"/>
              <a:gd name="T73" fmla="*/ 96 h 237"/>
              <a:gd name="T74" fmla="*/ 7 w 471"/>
              <a:gd name="T7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solidFill>
            <a:srgbClr val="C0C0C0"/>
          </a:solidFill>
          <a:ln w="9525" cmpd="sng">
            <a:solidFill>
              <a:srgbClr val="FFFFFF"/>
            </a:solidFill>
            <a:prstDash val="solid"/>
            <a:round/>
            <a:headEnd/>
            <a:tailEnd/>
          </a:ln>
        </p:spPr>
        <p:txBody>
          <a:bodyPr/>
          <a:lstStyle/>
          <a:p>
            <a:endParaRPr lang="en-US"/>
          </a:p>
        </p:txBody>
      </p:sp>
      <p:sp>
        <p:nvSpPr>
          <p:cNvPr id="275" name="Freeform 274"/>
          <p:cNvSpPr>
            <a:spLocks/>
          </p:cNvSpPr>
          <p:nvPr>
            <p:custDataLst>
              <p:tags r:id="rId200"/>
            </p:custDataLst>
          </p:nvPr>
        </p:nvSpPr>
        <p:spPr bwMode="auto">
          <a:xfrm>
            <a:off x="5832616" y="3825025"/>
            <a:ext cx="70279" cy="65087"/>
          </a:xfrm>
          <a:custGeom>
            <a:avLst/>
            <a:gdLst>
              <a:gd name="T0" fmla="*/ 167 w 167"/>
              <a:gd name="T1" fmla="*/ 43 h 123"/>
              <a:gd name="T2" fmla="*/ 164 w 167"/>
              <a:gd name="T3" fmla="*/ 54 h 123"/>
              <a:gd name="T4" fmla="*/ 161 w 167"/>
              <a:gd name="T5" fmla="*/ 66 h 123"/>
              <a:gd name="T6" fmla="*/ 155 w 167"/>
              <a:gd name="T7" fmla="*/ 79 h 123"/>
              <a:gd name="T8" fmla="*/ 150 w 167"/>
              <a:gd name="T9" fmla="*/ 93 h 123"/>
              <a:gd name="T10" fmla="*/ 146 w 167"/>
              <a:gd name="T11" fmla="*/ 99 h 123"/>
              <a:gd name="T12" fmla="*/ 142 w 167"/>
              <a:gd name="T13" fmla="*/ 105 h 123"/>
              <a:gd name="T14" fmla="*/ 138 w 167"/>
              <a:gd name="T15" fmla="*/ 110 h 123"/>
              <a:gd name="T16" fmla="*/ 132 w 167"/>
              <a:gd name="T17" fmla="*/ 114 h 123"/>
              <a:gd name="T18" fmla="*/ 127 w 167"/>
              <a:gd name="T19" fmla="*/ 118 h 123"/>
              <a:gd name="T20" fmla="*/ 121 w 167"/>
              <a:gd name="T21" fmla="*/ 121 h 123"/>
              <a:gd name="T22" fmla="*/ 115 w 167"/>
              <a:gd name="T23" fmla="*/ 122 h 123"/>
              <a:gd name="T24" fmla="*/ 107 w 167"/>
              <a:gd name="T25" fmla="*/ 123 h 123"/>
              <a:gd name="T26" fmla="*/ 100 w 167"/>
              <a:gd name="T27" fmla="*/ 122 h 123"/>
              <a:gd name="T28" fmla="*/ 92 w 167"/>
              <a:gd name="T29" fmla="*/ 119 h 123"/>
              <a:gd name="T30" fmla="*/ 87 w 167"/>
              <a:gd name="T31" fmla="*/ 116 h 123"/>
              <a:gd name="T32" fmla="*/ 84 w 167"/>
              <a:gd name="T33" fmla="*/ 113 h 123"/>
              <a:gd name="T34" fmla="*/ 82 w 167"/>
              <a:gd name="T35" fmla="*/ 109 h 123"/>
              <a:gd name="T36" fmla="*/ 81 w 167"/>
              <a:gd name="T37" fmla="*/ 105 h 123"/>
              <a:gd name="T38" fmla="*/ 71 w 167"/>
              <a:gd name="T39" fmla="*/ 104 h 123"/>
              <a:gd name="T40" fmla="*/ 61 w 167"/>
              <a:gd name="T41" fmla="*/ 103 h 123"/>
              <a:gd name="T42" fmla="*/ 51 w 167"/>
              <a:gd name="T43" fmla="*/ 101 h 123"/>
              <a:gd name="T44" fmla="*/ 41 w 167"/>
              <a:gd name="T45" fmla="*/ 98 h 123"/>
              <a:gd name="T46" fmla="*/ 21 w 167"/>
              <a:gd name="T47" fmla="*/ 92 h 123"/>
              <a:gd name="T48" fmla="*/ 0 w 167"/>
              <a:gd name="T49" fmla="*/ 86 h 123"/>
              <a:gd name="T50" fmla="*/ 2 w 167"/>
              <a:gd name="T51" fmla="*/ 77 h 123"/>
              <a:gd name="T52" fmla="*/ 5 w 167"/>
              <a:gd name="T53" fmla="*/ 67 h 123"/>
              <a:gd name="T54" fmla="*/ 9 w 167"/>
              <a:gd name="T55" fmla="*/ 56 h 123"/>
              <a:gd name="T56" fmla="*/ 15 w 167"/>
              <a:gd name="T57" fmla="*/ 43 h 123"/>
              <a:gd name="T58" fmla="*/ 20 w 167"/>
              <a:gd name="T59" fmla="*/ 43 h 123"/>
              <a:gd name="T60" fmla="*/ 26 w 167"/>
              <a:gd name="T61" fmla="*/ 42 h 123"/>
              <a:gd name="T62" fmla="*/ 30 w 167"/>
              <a:gd name="T63" fmla="*/ 41 h 123"/>
              <a:gd name="T64" fmla="*/ 33 w 167"/>
              <a:gd name="T65" fmla="*/ 38 h 123"/>
              <a:gd name="T66" fmla="*/ 40 w 167"/>
              <a:gd name="T67" fmla="*/ 33 h 123"/>
              <a:gd name="T68" fmla="*/ 45 w 167"/>
              <a:gd name="T69" fmla="*/ 26 h 123"/>
              <a:gd name="T70" fmla="*/ 52 w 167"/>
              <a:gd name="T71" fmla="*/ 12 h 123"/>
              <a:gd name="T72" fmla="*/ 61 w 167"/>
              <a:gd name="T73" fmla="*/ 0 h 123"/>
              <a:gd name="T74" fmla="*/ 64 w 167"/>
              <a:gd name="T75" fmla="*/ 4 h 123"/>
              <a:gd name="T76" fmla="*/ 67 w 167"/>
              <a:gd name="T77" fmla="*/ 7 h 123"/>
              <a:gd name="T78" fmla="*/ 73 w 167"/>
              <a:gd name="T79" fmla="*/ 11 h 123"/>
              <a:gd name="T80" fmla="*/ 78 w 167"/>
              <a:gd name="T81" fmla="*/ 14 h 123"/>
              <a:gd name="T82" fmla="*/ 92 w 167"/>
              <a:gd name="T83" fmla="*/ 21 h 123"/>
              <a:gd name="T84" fmla="*/ 107 w 167"/>
              <a:gd name="T85" fmla="*/ 28 h 123"/>
              <a:gd name="T86" fmla="*/ 122 w 167"/>
              <a:gd name="T87" fmla="*/ 35 h 123"/>
              <a:gd name="T88" fmla="*/ 139 w 167"/>
              <a:gd name="T89" fmla="*/ 39 h 123"/>
              <a:gd name="T90" fmla="*/ 153 w 167"/>
              <a:gd name="T91" fmla="*/ 42 h 123"/>
              <a:gd name="T92" fmla="*/ 167 w 167"/>
              <a:gd name="T93" fmla="*/ 4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solidFill>
            <a:srgbClr val="C0C0C0"/>
          </a:solidFill>
          <a:ln w="9525" cmpd="sng">
            <a:solidFill>
              <a:srgbClr val="FFFFFF"/>
            </a:solidFill>
            <a:prstDash val="solid"/>
            <a:round/>
            <a:headEnd/>
            <a:tailEnd/>
          </a:ln>
        </p:spPr>
        <p:txBody>
          <a:bodyPr/>
          <a:lstStyle/>
          <a:p>
            <a:endParaRPr lang="en-US"/>
          </a:p>
        </p:txBody>
      </p:sp>
      <p:sp>
        <p:nvSpPr>
          <p:cNvPr id="276" name="Freeform 275"/>
          <p:cNvSpPr>
            <a:spLocks/>
          </p:cNvSpPr>
          <p:nvPr>
            <p:custDataLst>
              <p:tags r:id="rId201"/>
            </p:custDataLst>
          </p:nvPr>
        </p:nvSpPr>
        <p:spPr bwMode="auto">
          <a:xfrm>
            <a:off x="5823448" y="3896461"/>
            <a:ext cx="128336" cy="166688"/>
          </a:xfrm>
          <a:custGeom>
            <a:avLst/>
            <a:gdLst>
              <a:gd name="T0" fmla="*/ 259 w 306"/>
              <a:gd name="T1" fmla="*/ 160 h 321"/>
              <a:gd name="T2" fmla="*/ 252 w 306"/>
              <a:gd name="T3" fmla="*/ 173 h 321"/>
              <a:gd name="T4" fmla="*/ 243 w 306"/>
              <a:gd name="T5" fmla="*/ 182 h 321"/>
              <a:gd name="T6" fmla="*/ 233 w 306"/>
              <a:gd name="T7" fmla="*/ 186 h 321"/>
              <a:gd name="T8" fmla="*/ 223 w 306"/>
              <a:gd name="T9" fmla="*/ 184 h 321"/>
              <a:gd name="T10" fmla="*/ 214 w 306"/>
              <a:gd name="T11" fmla="*/ 178 h 321"/>
              <a:gd name="T12" fmla="*/ 209 w 306"/>
              <a:gd name="T13" fmla="*/ 169 h 321"/>
              <a:gd name="T14" fmla="*/ 206 w 306"/>
              <a:gd name="T15" fmla="*/ 160 h 321"/>
              <a:gd name="T16" fmla="*/ 209 w 306"/>
              <a:gd name="T17" fmla="*/ 148 h 321"/>
              <a:gd name="T18" fmla="*/ 213 w 306"/>
              <a:gd name="T19" fmla="*/ 136 h 321"/>
              <a:gd name="T20" fmla="*/ 230 w 306"/>
              <a:gd name="T21" fmla="*/ 114 h 321"/>
              <a:gd name="T22" fmla="*/ 246 w 306"/>
              <a:gd name="T23" fmla="*/ 93 h 321"/>
              <a:gd name="T24" fmla="*/ 250 w 306"/>
              <a:gd name="T25" fmla="*/ 82 h 321"/>
              <a:gd name="T26" fmla="*/ 253 w 306"/>
              <a:gd name="T27" fmla="*/ 69 h 321"/>
              <a:gd name="T28" fmla="*/ 129 w 306"/>
              <a:gd name="T29" fmla="*/ 68 h 321"/>
              <a:gd name="T30" fmla="*/ 119 w 306"/>
              <a:gd name="T31" fmla="*/ 59 h 321"/>
              <a:gd name="T32" fmla="*/ 112 w 306"/>
              <a:gd name="T33" fmla="*/ 45 h 321"/>
              <a:gd name="T34" fmla="*/ 108 w 306"/>
              <a:gd name="T35" fmla="*/ 28 h 321"/>
              <a:gd name="T36" fmla="*/ 101 w 306"/>
              <a:gd name="T37" fmla="*/ 19 h 321"/>
              <a:gd name="T38" fmla="*/ 90 w 306"/>
              <a:gd name="T39" fmla="*/ 17 h 321"/>
              <a:gd name="T40" fmla="*/ 80 w 306"/>
              <a:gd name="T41" fmla="*/ 12 h 321"/>
              <a:gd name="T42" fmla="*/ 75 w 306"/>
              <a:gd name="T43" fmla="*/ 4 h 321"/>
              <a:gd name="T44" fmla="*/ 65 w 306"/>
              <a:gd name="T45" fmla="*/ 0 h 321"/>
              <a:gd name="T46" fmla="*/ 49 w 306"/>
              <a:gd name="T47" fmla="*/ 0 h 321"/>
              <a:gd name="T48" fmla="*/ 34 w 306"/>
              <a:gd name="T49" fmla="*/ 1 h 321"/>
              <a:gd name="T50" fmla="*/ 22 w 306"/>
              <a:gd name="T51" fmla="*/ 5 h 321"/>
              <a:gd name="T52" fmla="*/ 10 w 306"/>
              <a:gd name="T53" fmla="*/ 14 h 321"/>
              <a:gd name="T54" fmla="*/ 1 w 306"/>
              <a:gd name="T55" fmla="*/ 25 h 321"/>
              <a:gd name="T56" fmla="*/ 2 w 306"/>
              <a:gd name="T57" fmla="*/ 35 h 321"/>
              <a:gd name="T58" fmla="*/ 15 w 306"/>
              <a:gd name="T59" fmla="*/ 46 h 321"/>
              <a:gd name="T60" fmla="*/ 35 w 306"/>
              <a:gd name="T61" fmla="*/ 58 h 321"/>
              <a:gd name="T62" fmla="*/ 54 w 306"/>
              <a:gd name="T63" fmla="*/ 67 h 321"/>
              <a:gd name="T64" fmla="*/ 47 w 306"/>
              <a:gd name="T65" fmla="*/ 79 h 321"/>
              <a:gd name="T66" fmla="*/ 25 w 306"/>
              <a:gd name="T67" fmla="*/ 97 h 321"/>
              <a:gd name="T68" fmla="*/ 17 w 306"/>
              <a:gd name="T69" fmla="*/ 107 h 321"/>
              <a:gd name="T70" fmla="*/ 14 w 306"/>
              <a:gd name="T71" fmla="*/ 114 h 321"/>
              <a:gd name="T72" fmla="*/ 14 w 306"/>
              <a:gd name="T73" fmla="*/ 122 h 321"/>
              <a:gd name="T74" fmla="*/ 18 w 306"/>
              <a:gd name="T75" fmla="*/ 129 h 321"/>
              <a:gd name="T76" fmla="*/ 28 w 306"/>
              <a:gd name="T77" fmla="*/ 141 h 321"/>
              <a:gd name="T78" fmla="*/ 47 w 306"/>
              <a:gd name="T79" fmla="*/ 156 h 321"/>
              <a:gd name="T80" fmla="*/ 64 w 306"/>
              <a:gd name="T81" fmla="*/ 164 h 321"/>
              <a:gd name="T82" fmla="*/ 75 w 306"/>
              <a:gd name="T83" fmla="*/ 166 h 321"/>
              <a:gd name="T84" fmla="*/ 107 w 306"/>
              <a:gd name="T85" fmla="*/ 271 h 321"/>
              <a:gd name="T86" fmla="*/ 108 w 306"/>
              <a:gd name="T87" fmla="*/ 263 h 321"/>
              <a:gd name="T88" fmla="*/ 112 w 306"/>
              <a:gd name="T89" fmla="*/ 256 h 321"/>
              <a:gd name="T90" fmla="*/ 127 w 306"/>
              <a:gd name="T91" fmla="*/ 246 h 321"/>
              <a:gd name="T92" fmla="*/ 148 w 306"/>
              <a:gd name="T93" fmla="*/ 240 h 321"/>
              <a:gd name="T94" fmla="*/ 174 w 306"/>
              <a:gd name="T95" fmla="*/ 235 h 321"/>
              <a:gd name="T96" fmla="*/ 174 w 306"/>
              <a:gd name="T97" fmla="*/ 210 h 321"/>
              <a:gd name="T98" fmla="*/ 183 w 306"/>
              <a:gd name="T99" fmla="*/ 212 h 321"/>
              <a:gd name="T100" fmla="*/ 193 w 306"/>
              <a:gd name="T101" fmla="*/ 212 h 321"/>
              <a:gd name="T102" fmla="*/ 213 w 306"/>
              <a:gd name="T103" fmla="*/ 210 h 321"/>
              <a:gd name="T104" fmla="*/ 232 w 306"/>
              <a:gd name="T105" fmla="*/ 261 h 321"/>
              <a:gd name="T106" fmla="*/ 259 w 306"/>
              <a:gd name="T107" fmla="*/ 321 h 321"/>
              <a:gd name="T108" fmla="*/ 272 w 306"/>
              <a:gd name="T109" fmla="*/ 311 h 321"/>
              <a:gd name="T110" fmla="*/ 282 w 306"/>
              <a:gd name="T111" fmla="*/ 302 h 321"/>
              <a:gd name="T112" fmla="*/ 295 w 306"/>
              <a:gd name="T113" fmla="*/ 280 h 321"/>
              <a:gd name="T114" fmla="*/ 306 w 306"/>
              <a:gd name="T115" fmla="*/ 235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solidFill>
            <a:srgbClr val="C0C0C0"/>
          </a:solidFill>
          <a:ln w="9525" cmpd="sng">
            <a:solidFill>
              <a:srgbClr val="FFFFFF"/>
            </a:solidFill>
            <a:prstDash val="solid"/>
            <a:round/>
            <a:headEnd/>
            <a:tailEnd/>
          </a:ln>
        </p:spPr>
        <p:txBody>
          <a:bodyPr/>
          <a:lstStyle/>
          <a:p>
            <a:endParaRPr lang="en-US"/>
          </a:p>
        </p:txBody>
      </p:sp>
      <p:sp>
        <p:nvSpPr>
          <p:cNvPr id="277" name="Freeform 276"/>
          <p:cNvSpPr>
            <a:spLocks/>
          </p:cNvSpPr>
          <p:nvPr>
            <p:custDataLst>
              <p:tags r:id="rId202"/>
            </p:custDataLst>
          </p:nvPr>
        </p:nvSpPr>
        <p:spPr bwMode="auto">
          <a:xfrm>
            <a:off x="6129011" y="4012350"/>
            <a:ext cx="194032" cy="269875"/>
          </a:xfrm>
          <a:custGeom>
            <a:avLst/>
            <a:gdLst>
              <a:gd name="T0" fmla="*/ 94 w 471"/>
              <a:gd name="T1" fmla="*/ 12 h 518"/>
              <a:gd name="T2" fmla="*/ 67 w 471"/>
              <a:gd name="T3" fmla="*/ 32 h 518"/>
              <a:gd name="T4" fmla="*/ 40 w 471"/>
              <a:gd name="T5" fmla="*/ 49 h 518"/>
              <a:gd name="T6" fmla="*/ 27 w 471"/>
              <a:gd name="T7" fmla="*/ 82 h 518"/>
              <a:gd name="T8" fmla="*/ 8 w 471"/>
              <a:gd name="T9" fmla="*/ 118 h 518"/>
              <a:gd name="T10" fmla="*/ 7 w 471"/>
              <a:gd name="T11" fmla="*/ 136 h 518"/>
              <a:gd name="T12" fmla="*/ 30 w 471"/>
              <a:gd name="T13" fmla="*/ 153 h 518"/>
              <a:gd name="T14" fmla="*/ 50 w 471"/>
              <a:gd name="T15" fmla="*/ 168 h 518"/>
              <a:gd name="T16" fmla="*/ 62 w 471"/>
              <a:gd name="T17" fmla="*/ 172 h 518"/>
              <a:gd name="T18" fmla="*/ 75 w 471"/>
              <a:gd name="T19" fmla="*/ 211 h 518"/>
              <a:gd name="T20" fmla="*/ 84 w 471"/>
              <a:gd name="T21" fmla="*/ 272 h 518"/>
              <a:gd name="T22" fmla="*/ 94 w 471"/>
              <a:gd name="T23" fmla="*/ 299 h 518"/>
              <a:gd name="T24" fmla="*/ 104 w 471"/>
              <a:gd name="T25" fmla="*/ 302 h 518"/>
              <a:gd name="T26" fmla="*/ 112 w 471"/>
              <a:gd name="T27" fmla="*/ 297 h 518"/>
              <a:gd name="T28" fmla="*/ 128 w 471"/>
              <a:gd name="T29" fmla="*/ 268 h 518"/>
              <a:gd name="T30" fmla="*/ 145 w 471"/>
              <a:gd name="T31" fmla="*/ 262 h 518"/>
              <a:gd name="T32" fmla="*/ 160 w 471"/>
              <a:gd name="T33" fmla="*/ 272 h 518"/>
              <a:gd name="T34" fmla="*/ 173 w 471"/>
              <a:gd name="T35" fmla="*/ 277 h 518"/>
              <a:gd name="T36" fmla="*/ 183 w 471"/>
              <a:gd name="T37" fmla="*/ 274 h 518"/>
              <a:gd name="T38" fmla="*/ 192 w 471"/>
              <a:gd name="T39" fmla="*/ 259 h 518"/>
              <a:gd name="T40" fmla="*/ 203 w 471"/>
              <a:gd name="T41" fmla="*/ 244 h 518"/>
              <a:gd name="T42" fmla="*/ 212 w 471"/>
              <a:gd name="T43" fmla="*/ 241 h 518"/>
              <a:gd name="T44" fmla="*/ 241 w 471"/>
              <a:gd name="T45" fmla="*/ 247 h 518"/>
              <a:gd name="T46" fmla="*/ 259 w 471"/>
              <a:gd name="T47" fmla="*/ 271 h 518"/>
              <a:gd name="T48" fmla="*/ 308 w 471"/>
              <a:gd name="T49" fmla="*/ 336 h 518"/>
              <a:gd name="T50" fmla="*/ 341 w 471"/>
              <a:gd name="T51" fmla="*/ 382 h 518"/>
              <a:gd name="T52" fmla="*/ 358 w 471"/>
              <a:gd name="T53" fmla="*/ 419 h 518"/>
              <a:gd name="T54" fmla="*/ 366 w 471"/>
              <a:gd name="T55" fmla="*/ 457 h 518"/>
              <a:gd name="T56" fmla="*/ 359 w 471"/>
              <a:gd name="T57" fmla="*/ 470 h 518"/>
              <a:gd name="T58" fmla="*/ 339 w 471"/>
              <a:gd name="T59" fmla="*/ 487 h 518"/>
              <a:gd name="T60" fmla="*/ 363 w 471"/>
              <a:gd name="T61" fmla="*/ 496 h 518"/>
              <a:gd name="T62" fmla="*/ 392 w 471"/>
              <a:gd name="T63" fmla="*/ 518 h 518"/>
              <a:gd name="T64" fmla="*/ 401 w 471"/>
              <a:gd name="T65" fmla="*/ 499 h 518"/>
              <a:gd name="T66" fmla="*/ 413 w 471"/>
              <a:gd name="T67" fmla="*/ 489 h 518"/>
              <a:gd name="T68" fmla="*/ 444 w 471"/>
              <a:gd name="T69" fmla="*/ 483 h 518"/>
              <a:gd name="T70" fmla="*/ 468 w 471"/>
              <a:gd name="T71" fmla="*/ 438 h 518"/>
              <a:gd name="T72" fmla="*/ 449 w 471"/>
              <a:gd name="T73" fmla="*/ 387 h 518"/>
              <a:gd name="T74" fmla="*/ 421 w 471"/>
              <a:gd name="T75" fmla="*/ 347 h 518"/>
              <a:gd name="T76" fmla="*/ 345 w 471"/>
              <a:gd name="T77" fmla="*/ 277 h 518"/>
              <a:gd name="T78" fmla="*/ 279 w 471"/>
              <a:gd name="T79" fmla="*/ 218 h 518"/>
              <a:gd name="T80" fmla="*/ 224 w 471"/>
              <a:gd name="T81" fmla="*/ 162 h 518"/>
              <a:gd name="T82" fmla="*/ 179 w 471"/>
              <a:gd name="T83" fmla="*/ 105 h 518"/>
              <a:gd name="T84" fmla="*/ 127 w 471"/>
              <a:gd name="T85" fmla="*/ 40 h 518"/>
              <a:gd name="T86" fmla="*/ 115 w 471"/>
              <a:gd name="T87" fmla="*/ 14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solidFill>
            <a:srgbClr val="C0C0C0"/>
          </a:solidFill>
          <a:ln w="9525" cmpd="sng">
            <a:solidFill>
              <a:srgbClr val="FFFFFF"/>
            </a:solidFill>
            <a:prstDash val="solid"/>
            <a:round/>
            <a:headEnd/>
            <a:tailEnd/>
          </a:ln>
        </p:spPr>
        <p:txBody>
          <a:bodyPr/>
          <a:lstStyle/>
          <a:p>
            <a:endParaRPr lang="en-US"/>
          </a:p>
        </p:txBody>
      </p:sp>
      <p:sp>
        <p:nvSpPr>
          <p:cNvPr id="278" name="Freeform 277"/>
          <p:cNvSpPr>
            <a:spLocks/>
          </p:cNvSpPr>
          <p:nvPr>
            <p:custDataLst>
              <p:tags r:id="rId203"/>
            </p:custDataLst>
          </p:nvPr>
        </p:nvSpPr>
        <p:spPr bwMode="auto">
          <a:xfrm>
            <a:off x="6208457" y="4263175"/>
            <a:ext cx="128336" cy="130175"/>
          </a:xfrm>
          <a:custGeom>
            <a:avLst/>
            <a:gdLst>
              <a:gd name="T0" fmla="*/ 152 w 293"/>
              <a:gd name="T1" fmla="*/ 19 h 246"/>
              <a:gd name="T2" fmla="*/ 179 w 293"/>
              <a:gd name="T3" fmla="*/ 30 h 246"/>
              <a:gd name="T4" fmla="*/ 196 w 293"/>
              <a:gd name="T5" fmla="*/ 30 h 246"/>
              <a:gd name="T6" fmla="*/ 202 w 293"/>
              <a:gd name="T7" fmla="*/ 18 h 246"/>
              <a:gd name="T8" fmla="*/ 210 w 293"/>
              <a:gd name="T9" fmla="*/ 10 h 246"/>
              <a:gd name="T10" fmla="*/ 219 w 293"/>
              <a:gd name="T11" fmla="*/ 6 h 246"/>
              <a:gd name="T12" fmla="*/ 245 w 293"/>
              <a:gd name="T13" fmla="*/ 2 h 246"/>
              <a:gd name="T14" fmla="*/ 293 w 293"/>
              <a:gd name="T15" fmla="*/ 80 h 246"/>
              <a:gd name="T16" fmla="*/ 266 w 293"/>
              <a:gd name="T17" fmla="*/ 107 h 246"/>
              <a:gd name="T18" fmla="*/ 237 w 293"/>
              <a:gd name="T19" fmla="*/ 141 h 246"/>
              <a:gd name="T20" fmla="*/ 225 w 293"/>
              <a:gd name="T21" fmla="*/ 159 h 246"/>
              <a:gd name="T22" fmla="*/ 215 w 293"/>
              <a:gd name="T23" fmla="*/ 178 h 246"/>
              <a:gd name="T24" fmla="*/ 209 w 293"/>
              <a:gd name="T25" fmla="*/ 197 h 246"/>
              <a:gd name="T26" fmla="*/ 206 w 293"/>
              <a:gd name="T27" fmla="*/ 216 h 246"/>
              <a:gd name="T28" fmla="*/ 196 w 293"/>
              <a:gd name="T29" fmla="*/ 217 h 246"/>
              <a:gd name="T30" fmla="*/ 186 w 293"/>
              <a:gd name="T31" fmla="*/ 220 h 246"/>
              <a:gd name="T32" fmla="*/ 170 w 293"/>
              <a:gd name="T33" fmla="*/ 229 h 246"/>
              <a:gd name="T34" fmla="*/ 154 w 293"/>
              <a:gd name="T35" fmla="*/ 239 h 246"/>
              <a:gd name="T36" fmla="*/ 133 w 293"/>
              <a:gd name="T37" fmla="*/ 246 h 246"/>
              <a:gd name="T38" fmla="*/ 102 w 293"/>
              <a:gd name="T39" fmla="*/ 240 h 246"/>
              <a:gd name="T40" fmla="*/ 71 w 293"/>
              <a:gd name="T41" fmla="*/ 232 h 246"/>
              <a:gd name="T42" fmla="*/ 59 w 293"/>
              <a:gd name="T43" fmla="*/ 226 h 246"/>
              <a:gd name="T44" fmla="*/ 49 w 293"/>
              <a:gd name="T45" fmla="*/ 220 h 246"/>
              <a:gd name="T46" fmla="*/ 43 w 293"/>
              <a:gd name="T47" fmla="*/ 212 h 246"/>
              <a:gd name="T48" fmla="*/ 41 w 293"/>
              <a:gd name="T49" fmla="*/ 204 h 246"/>
              <a:gd name="T50" fmla="*/ 47 w 293"/>
              <a:gd name="T51" fmla="*/ 178 h 246"/>
              <a:gd name="T52" fmla="*/ 45 w 293"/>
              <a:gd name="T53" fmla="*/ 162 h 246"/>
              <a:gd name="T54" fmla="*/ 40 w 293"/>
              <a:gd name="T55" fmla="*/ 147 h 246"/>
              <a:gd name="T56" fmla="*/ 24 w 293"/>
              <a:gd name="T57" fmla="*/ 119 h 246"/>
              <a:gd name="T58" fmla="*/ 8 w 293"/>
              <a:gd name="T59" fmla="*/ 91 h 246"/>
              <a:gd name="T60" fmla="*/ 2 w 293"/>
              <a:gd name="T61" fmla="*/ 74 h 246"/>
              <a:gd name="T62" fmla="*/ 0 w 293"/>
              <a:gd name="T63" fmla="*/ 55 h 246"/>
              <a:gd name="T64" fmla="*/ 2 w 293"/>
              <a:gd name="T65" fmla="*/ 45 h 246"/>
              <a:gd name="T66" fmla="*/ 8 w 293"/>
              <a:gd name="T67" fmla="*/ 36 h 246"/>
              <a:gd name="T68" fmla="*/ 17 w 293"/>
              <a:gd name="T69" fmla="*/ 29 h 246"/>
              <a:gd name="T70" fmla="*/ 26 w 293"/>
              <a:gd name="T71" fmla="*/ 22 h 246"/>
              <a:gd name="T72" fmla="*/ 48 w 293"/>
              <a:gd name="T73" fmla="*/ 14 h 246"/>
              <a:gd name="T74" fmla="*/ 67 w 293"/>
              <a:gd name="T75" fmla="*/ 12 h 246"/>
              <a:gd name="T76" fmla="*/ 96 w 293"/>
              <a:gd name="T77" fmla="*/ 12 h 246"/>
              <a:gd name="T78" fmla="*/ 133 w 293"/>
              <a:gd name="T79" fmla="*/ 1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solidFill>
            <a:schemeClr val="accent2"/>
          </a:solidFill>
          <a:ln w="9525" cmpd="sng">
            <a:solidFill>
              <a:srgbClr val="FFFFFF"/>
            </a:solidFill>
            <a:prstDash val="solid"/>
            <a:round/>
            <a:headEnd/>
            <a:tailEnd/>
          </a:ln>
        </p:spPr>
        <p:txBody>
          <a:bodyPr/>
          <a:lstStyle/>
          <a:p>
            <a:endParaRPr lang="en-US"/>
          </a:p>
        </p:txBody>
      </p:sp>
      <p:sp>
        <p:nvSpPr>
          <p:cNvPr id="279" name="Freeform 278"/>
          <p:cNvSpPr>
            <a:spLocks/>
          </p:cNvSpPr>
          <p:nvPr>
            <p:custDataLst>
              <p:tags r:id="rId204"/>
            </p:custDataLst>
          </p:nvPr>
        </p:nvSpPr>
        <p:spPr bwMode="auto">
          <a:xfrm>
            <a:off x="6594994" y="3499587"/>
            <a:ext cx="82502" cy="130175"/>
          </a:xfrm>
          <a:custGeom>
            <a:avLst/>
            <a:gdLst>
              <a:gd name="T0" fmla="*/ 18 w 200"/>
              <a:gd name="T1" fmla="*/ 41 h 246"/>
              <a:gd name="T2" fmla="*/ 28 w 200"/>
              <a:gd name="T3" fmla="*/ 26 h 246"/>
              <a:gd name="T4" fmla="*/ 38 w 200"/>
              <a:gd name="T5" fmla="*/ 16 h 246"/>
              <a:gd name="T6" fmla="*/ 50 w 200"/>
              <a:gd name="T7" fmla="*/ 9 h 246"/>
              <a:gd name="T8" fmla="*/ 73 w 200"/>
              <a:gd name="T9" fmla="*/ 1 h 246"/>
              <a:gd name="T10" fmla="*/ 88 w 200"/>
              <a:gd name="T11" fmla="*/ 12 h 246"/>
              <a:gd name="T12" fmla="*/ 108 w 200"/>
              <a:gd name="T13" fmla="*/ 34 h 246"/>
              <a:gd name="T14" fmla="*/ 125 w 200"/>
              <a:gd name="T15" fmla="*/ 50 h 246"/>
              <a:gd name="T16" fmla="*/ 139 w 200"/>
              <a:gd name="T17" fmla="*/ 58 h 246"/>
              <a:gd name="T18" fmla="*/ 152 w 200"/>
              <a:gd name="T19" fmla="*/ 64 h 246"/>
              <a:gd name="T20" fmla="*/ 166 w 200"/>
              <a:gd name="T21" fmla="*/ 67 h 246"/>
              <a:gd name="T22" fmla="*/ 184 w 200"/>
              <a:gd name="T23" fmla="*/ 96 h 246"/>
              <a:gd name="T24" fmla="*/ 195 w 200"/>
              <a:gd name="T25" fmla="*/ 137 h 246"/>
              <a:gd name="T26" fmla="*/ 199 w 200"/>
              <a:gd name="T27" fmla="*/ 165 h 246"/>
              <a:gd name="T28" fmla="*/ 200 w 200"/>
              <a:gd name="T29" fmla="*/ 185 h 246"/>
              <a:gd name="T30" fmla="*/ 198 w 200"/>
              <a:gd name="T31" fmla="*/ 197 h 246"/>
              <a:gd name="T32" fmla="*/ 195 w 200"/>
              <a:gd name="T33" fmla="*/ 207 h 246"/>
              <a:gd name="T34" fmla="*/ 189 w 200"/>
              <a:gd name="T35" fmla="*/ 214 h 246"/>
              <a:gd name="T36" fmla="*/ 179 w 200"/>
              <a:gd name="T37" fmla="*/ 220 h 246"/>
              <a:gd name="T38" fmla="*/ 164 w 200"/>
              <a:gd name="T39" fmla="*/ 224 h 246"/>
              <a:gd name="T40" fmla="*/ 140 w 200"/>
              <a:gd name="T41" fmla="*/ 224 h 246"/>
              <a:gd name="T42" fmla="*/ 118 w 200"/>
              <a:gd name="T43" fmla="*/ 229 h 246"/>
              <a:gd name="T44" fmla="*/ 111 w 200"/>
              <a:gd name="T45" fmla="*/ 235 h 246"/>
              <a:gd name="T46" fmla="*/ 108 w 200"/>
              <a:gd name="T47" fmla="*/ 242 h 246"/>
              <a:gd name="T48" fmla="*/ 98 w 200"/>
              <a:gd name="T49" fmla="*/ 245 h 246"/>
              <a:gd name="T50" fmla="*/ 85 w 200"/>
              <a:gd name="T51" fmla="*/ 240 h 246"/>
              <a:gd name="T52" fmla="*/ 77 w 200"/>
              <a:gd name="T53" fmla="*/ 230 h 246"/>
              <a:gd name="T54" fmla="*/ 73 w 200"/>
              <a:gd name="T55" fmla="*/ 216 h 246"/>
              <a:gd name="T56" fmla="*/ 72 w 200"/>
              <a:gd name="T57" fmla="*/ 192 h 246"/>
              <a:gd name="T58" fmla="*/ 71 w 200"/>
              <a:gd name="T59" fmla="*/ 168 h 246"/>
              <a:gd name="T60" fmla="*/ 69 w 200"/>
              <a:gd name="T61" fmla="*/ 154 h 246"/>
              <a:gd name="T62" fmla="*/ 64 w 200"/>
              <a:gd name="T63" fmla="*/ 142 h 246"/>
              <a:gd name="T64" fmla="*/ 56 w 200"/>
              <a:gd name="T65" fmla="*/ 134 h 246"/>
              <a:gd name="T66" fmla="*/ 40 w 200"/>
              <a:gd name="T67" fmla="*/ 125 h 246"/>
              <a:gd name="T68" fmla="*/ 18 w 200"/>
              <a:gd name="T69" fmla="*/ 115 h 246"/>
              <a:gd name="T70" fmla="*/ 6 w 200"/>
              <a:gd name="T71" fmla="*/ 106 h 246"/>
              <a:gd name="T72" fmla="*/ 1 w 200"/>
              <a:gd name="T73" fmla="*/ 98 h 246"/>
              <a:gd name="T74" fmla="*/ 1 w 200"/>
              <a:gd name="T75" fmla="*/ 87 h 246"/>
              <a:gd name="T76" fmla="*/ 5 w 200"/>
              <a:gd name="T77" fmla="*/ 78 h 246"/>
              <a:gd name="T78" fmla="*/ 10 w 200"/>
              <a:gd name="T79" fmla="*/ 68 h 246"/>
              <a:gd name="T80" fmla="*/ 13 w 200"/>
              <a:gd name="T81" fmla="*/ 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solidFill>
            <a:srgbClr val="C0C0C0"/>
          </a:solidFill>
          <a:ln w="9525" cmpd="sng">
            <a:solidFill>
              <a:srgbClr val="FFFFFF"/>
            </a:solidFill>
            <a:prstDash val="solid"/>
            <a:round/>
            <a:headEnd/>
            <a:tailEnd/>
          </a:ln>
        </p:spPr>
        <p:txBody>
          <a:bodyPr/>
          <a:lstStyle/>
          <a:p>
            <a:endParaRPr lang="en-US"/>
          </a:p>
        </p:txBody>
      </p:sp>
      <p:sp>
        <p:nvSpPr>
          <p:cNvPr id="280" name="Freeform 279"/>
          <p:cNvSpPr>
            <a:spLocks/>
          </p:cNvSpPr>
          <p:nvPr>
            <p:custDataLst>
              <p:tags r:id="rId205"/>
            </p:custDataLst>
          </p:nvPr>
        </p:nvSpPr>
        <p:spPr bwMode="auto">
          <a:xfrm>
            <a:off x="7141950" y="4796574"/>
            <a:ext cx="223060" cy="254000"/>
          </a:xfrm>
          <a:custGeom>
            <a:avLst/>
            <a:gdLst>
              <a:gd name="T0" fmla="*/ 91 w 538"/>
              <a:gd name="T1" fmla="*/ 21 h 487"/>
              <a:gd name="T2" fmla="*/ 160 w 538"/>
              <a:gd name="T3" fmla="*/ 47 h 487"/>
              <a:gd name="T4" fmla="*/ 202 w 538"/>
              <a:gd name="T5" fmla="*/ 70 h 487"/>
              <a:gd name="T6" fmla="*/ 253 w 538"/>
              <a:gd name="T7" fmla="*/ 110 h 487"/>
              <a:gd name="T8" fmla="*/ 300 w 538"/>
              <a:gd name="T9" fmla="*/ 136 h 487"/>
              <a:gd name="T10" fmla="*/ 299 w 538"/>
              <a:gd name="T11" fmla="*/ 161 h 487"/>
              <a:gd name="T12" fmla="*/ 347 w 538"/>
              <a:gd name="T13" fmla="*/ 205 h 487"/>
              <a:gd name="T14" fmla="*/ 393 w 538"/>
              <a:gd name="T15" fmla="*/ 248 h 487"/>
              <a:gd name="T16" fmla="*/ 379 w 538"/>
              <a:gd name="T17" fmla="*/ 250 h 487"/>
              <a:gd name="T18" fmla="*/ 372 w 538"/>
              <a:gd name="T19" fmla="*/ 256 h 487"/>
              <a:gd name="T20" fmla="*/ 372 w 538"/>
              <a:gd name="T21" fmla="*/ 278 h 487"/>
              <a:gd name="T22" fmla="*/ 377 w 538"/>
              <a:gd name="T23" fmla="*/ 301 h 487"/>
              <a:gd name="T24" fmla="*/ 389 w 538"/>
              <a:gd name="T25" fmla="*/ 325 h 487"/>
              <a:gd name="T26" fmla="*/ 407 w 538"/>
              <a:gd name="T27" fmla="*/ 348 h 487"/>
              <a:gd name="T28" fmla="*/ 428 w 538"/>
              <a:gd name="T29" fmla="*/ 366 h 487"/>
              <a:gd name="T30" fmla="*/ 451 w 538"/>
              <a:gd name="T31" fmla="*/ 376 h 487"/>
              <a:gd name="T32" fmla="*/ 461 w 538"/>
              <a:gd name="T33" fmla="*/ 390 h 487"/>
              <a:gd name="T34" fmla="*/ 472 w 538"/>
              <a:gd name="T35" fmla="*/ 406 h 487"/>
              <a:gd name="T36" fmla="*/ 489 w 538"/>
              <a:gd name="T37" fmla="*/ 417 h 487"/>
              <a:gd name="T38" fmla="*/ 513 w 538"/>
              <a:gd name="T39" fmla="*/ 432 h 487"/>
              <a:gd name="T40" fmla="*/ 518 w 538"/>
              <a:gd name="T41" fmla="*/ 444 h 487"/>
              <a:gd name="T42" fmla="*/ 525 w 538"/>
              <a:gd name="T43" fmla="*/ 450 h 487"/>
              <a:gd name="T44" fmla="*/ 538 w 538"/>
              <a:gd name="T45" fmla="*/ 456 h 487"/>
              <a:gd name="T46" fmla="*/ 534 w 538"/>
              <a:gd name="T47" fmla="*/ 472 h 487"/>
              <a:gd name="T48" fmla="*/ 519 w 538"/>
              <a:gd name="T49" fmla="*/ 484 h 487"/>
              <a:gd name="T50" fmla="*/ 490 w 538"/>
              <a:gd name="T51" fmla="*/ 487 h 487"/>
              <a:gd name="T52" fmla="*/ 448 w 538"/>
              <a:gd name="T53" fmla="*/ 480 h 487"/>
              <a:gd name="T54" fmla="*/ 414 w 538"/>
              <a:gd name="T55" fmla="*/ 466 h 487"/>
              <a:gd name="T56" fmla="*/ 386 w 538"/>
              <a:gd name="T57" fmla="*/ 446 h 487"/>
              <a:gd name="T58" fmla="*/ 355 w 538"/>
              <a:gd name="T59" fmla="*/ 415 h 487"/>
              <a:gd name="T60" fmla="*/ 312 w 538"/>
              <a:gd name="T61" fmla="*/ 365 h 487"/>
              <a:gd name="T62" fmla="*/ 274 w 538"/>
              <a:gd name="T63" fmla="*/ 330 h 487"/>
              <a:gd name="T64" fmla="*/ 246 w 538"/>
              <a:gd name="T65" fmla="*/ 316 h 487"/>
              <a:gd name="T66" fmla="*/ 212 w 538"/>
              <a:gd name="T67" fmla="*/ 309 h 487"/>
              <a:gd name="T68" fmla="*/ 180 w 538"/>
              <a:gd name="T69" fmla="*/ 310 h 487"/>
              <a:gd name="T70" fmla="*/ 153 w 538"/>
              <a:gd name="T71" fmla="*/ 317 h 487"/>
              <a:gd name="T72" fmla="*/ 113 w 538"/>
              <a:gd name="T73" fmla="*/ 345 h 487"/>
              <a:gd name="T74" fmla="*/ 136 w 538"/>
              <a:gd name="T75" fmla="*/ 361 h 487"/>
              <a:gd name="T76" fmla="*/ 140 w 538"/>
              <a:gd name="T77" fmla="*/ 370 h 487"/>
              <a:gd name="T78" fmla="*/ 124 w 538"/>
              <a:gd name="T79" fmla="*/ 401 h 487"/>
              <a:gd name="T80" fmla="*/ 113 w 538"/>
              <a:gd name="T81" fmla="*/ 414 h 487"/>
              <a:gd name="T82" fmla="*/ 47 w 538"/>
              <a:gd name="T83" fmla="*/ 403 h 487"/>
              <a:gd name="T84" fmla="*/ 20 w 538"/>
              <a:gd name="T85" fmla="*/ 259 h 487"/>
              <a:gd name="T86" fmla="*/ 20 w 538"/>
              <a:gd name="T87"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solidFill>
            <a:srgbClr val="C0C0C0"/>
          </a:solidFill>
          <a:ln w="9525" cmpd="sng">
            <a:solidFill>
              <a:srgbClr val="FFFFFF"/>
            </a:solidFill>
            <a:prstDash val="solid"/>
            <a:round/>
            <a:headEnd/>
            <a:tailEnd/>
          </a:ln>
        </p:spPr>
        <p:txBody>
          <a:bodyPr/>
          <a:lstStyle/>
          <a:p>
            <a:endParaRPr lang="en-US"/>
          </a:p>
        </p:txBody>
      </p:sp>
      <p:sp>
        <p:nvSpPr>
          <p:cNvPr id="281" name="Freeform 280"/>
          <p:cNvSpPr>
            <a:spLocks/>
          </p:cNvSpPr>
          <p:nvPr>
            <p:custDataLst>
              <p:tags r:id="rId206"/>
            </p:custDataLst>
          </p:nvPr>
        </p:nvSpPr>
        <p:spPr bwMode="auto">
          <a:xfrm>
            <a:off x="7326815" y="4780700"/>
            <a:ext cx="102363" cy="128587"/>
          </a:xfrm>
          <a:custGeom>
            <a:avLst/>
            <a:gdLst>
              <a:gd name="T0" fmla="*/ 136 w 253"/>
              <a:gd name="T1" fmla="*/ 1 h 246"/>
              <a:gd name="T2" fmla="*/ 157 w 253"/>
              <a:gd name="T3" fmla="*/ 8 h 246"/>
              <a:gd name="T4" fmla="*/ 179 w 253"/>
              <a:gd name="T5" fmla="*/ 21 h 246"/>
              <a:gd name="T6" fmla="*/ 199 w 253"/>
              <a:gd name="T7" fmla="*/ 37 h 246"/>
              <a:gd name="T8" fmla="*/ 218 w 253"/>
              <a:gd name="T9" fmla="*/ 57 h 246"/>
              <a:gd name="T10" fmla="*/ 234 w 253"/>
              <a:gd name="T11" fmla="*/ 76 h 246"/>
              <a:gd name="T12" fmla="*/ 245 w 253"/>
              <a:gd name="T13" fmla="*/ 94 h 246"/>
              <a:gd name="T14" fmla="*/ 252 w 253"/>
              <a:gd name="T15" fmla="*/ 111 h 246"/>
              <a:gd name="T16" fmla="*/ 252 w 253"/>
              <a:gd name="T17" fmla="*/ 128 h 246"/>
              <a:gd name="T18" fmla="*/ 243 w 253"/>
              <a:gd name="T19" fmla="*/ 151 h 246"/>
              <a:gd name="T20" fmla="*/ 229 w 253"/>
              <a:gd name="T21" fmla="*/ 174 h 246"/>
              <a:gd name="T22" fmla="*/ 209 w 253"/>
              <a:gd name="T23" fmla="*/ 195 h 246"/>
              <a:gd name="T24" fmla="*/ 184 w 253"/>
              <a:gd name="T25" fmla="*/ 214 h 246"/>
              <a:gd name="T26" fmla="*/ 157 w 253"/>
              <a:gd name="T27" fmla="*/ 229 h 246"/>
              <a:gd name="T28" fmla="*/ 129 w 253"/>
              <a:gd name="T29" fmla="*/ 240 h 246"/>
              <a:gd name="T30" fmla="*/ 100 w 253"/>
              <a:gd name="T31" fmla="*/ 245 h 246"/>
              <a:gd name="T32" fmla="*/ 74 w 253"/>
              <a:gd name="T33" fmla="*/ 245 h 246"/>
              <a:gd name="T34" fmla="*/ 53 w 253"/>
              <a:gd name="T35" fmla="*/ 240 h 246"/>
              <a:gd name="T36" fmla="*/ 33 w 253"/>
              <a:gd name="T37" fmla="*/ 234 h 246"/>
              <a:gd name="T38" fmla="*/ 11 w 253"/>
              <a:gd name="T39" fmla="*/ 229 h 246"/>
              <a:gd name="T40" fmla="*/ 3 w 253"/>
              <a:gd name="T41" fmla="*/ 219 h 246"/>
              <a:gd name="T42" fmla="*/ 10 w 253"/>
              <a:gd name="T43" fmla="*/ 205 h 246"/>
              <a:gd name="T44" fmla="*/ 22 w 253"/>
              <a:gd name="T45" fmla="*/ 196 h 246"/>
              <a:gd name="T46" fmla="*/ 37 w 253"/>
              <a:gd name="T47" fmla="*/ 191 h 246"/>
              <a:gd name="T48" fmla="*/ 50 w 253"/>
              <a:gd name="T49" fmla="*/ 197 h 246"/>
              <a:gd name="T50" fmla="*/ 60 w 253"/>
              <a:gd name="T51" fmla="*/ 207 h 246"/>
              <a:gd name="T52" fmla="*/ 68 w 253"/>
              <a:gd name="T53" fmla="*/ 201 h 246"/>
              <a:gd name="T54" fmla="*/ 75 w 253"/>
              <a:gd name="T55" fmla="*/ 190 h 246"/>
              <a:gd name="T56" fmla="*/ 84 w 253"/>
              <a:gd name="T57" fmla="*/ 180 h 246"/>
              <a:gd name="T58" fmla="*/ 91 w 253"/>
              <a:gd name="T59" fmla="*/ 181 h 246"/>
              <a:gd name="T60" fmla="*/ 98 w 253"/>
              <a:gd name="T61" fmla="*/ 179 h 246"/>
              <a:gd name="T62" fmla="*/ 106 w 253"/>
              <a:gd name="T63" fmla="*/ 178 h 246"/>
              <a:gd name="T64" fmla="*/ 120 w 253"/>
              <a:gd name="T65" fmla="*/ 174 h 246"/>
              <a:gd name="T66" fmla="*/ 149 w 253"/>
              <a:gd name="T67" fmla="*/ 164 h 246"/>
              <a:gd name="T68" fmla="*/ 179 w 253"/>
              <a:gd name="T69" fmla="*/ 147 h 246"/>
              <a:gd name="T70" fmla="*/ 197 w 253"/>
              <a:gd name="T71" fmla="*/ 135 h 246"/>
              <a:gd name="T72" fmla="*/ 210 w 253"/>
              <a:gd name="T73" fmla="*/ 123 h 246"/>
              <a:gd name="T74" fmla="*/ 218 w 253"/>
              <a:gd name="T75" fmla="*/ 111 h 246"/>
              <a:gd name="T76" fmla="*/ 219 w 253"/>
              <a:gd name="T77" fmla="*/ 98 h 246"/>
              <a:gd name="T78" fmla="*/ 214 w 253"/>
              <a:gd name="T79" fmla="*/ 88 h 246"/>
              <a:gd name="T80" fmla="*/ 210 w 253"/>
              <a:gd name="T81" fmla="*/ 80 h 246"/>
              <a:gd name="T82" fmla="*/ 207 w 253"/>
              <a:gd name="T83" fmla="*/ 72 h 246"/>
              <a:gd name="T84" fmla="*/ 201 w 253"/>
              <a:gd name="T85" fmla="*/ 67 h 246"/>
              <a:gd name="T86" fmla="*/ 191 w 253"/>
              <a:gd name="T87" fmla="*/ 65 h 246"/>
              <a:gd name="T88" fmla="*/ 184 w 253"/>
              <a:gd name="T89" fmla="*/ 61 h 246"/>
              <a:gd name="T90" fmla="*/ 180 w 253"/>
              <a:gd name="T91" fmla="*/ 54 h 246"/>
              <a:gd name="T92" fmla="*/ 140 w 253"/>
              <a:gd name="T93" fmla="*/ 49 h 246"/>
              <a:gd name="T94" fmla="*/ 136 w 253"/>
              <a:gd name="T95" fmla="*/ 44 h 246"/>
              <a:gd name="T96" fmla="*/ 136 w 253"/>
              <a:gd name="T97" fmla="*/ 36 h 246"/>
              <a:gd name="T98" fmla="*/ 140 w 253"/>
              <a:gd name="T99" fmla="*/ 18 h 246"/>
              <a:gd name="T100" fmla="*/ 110 w 253"/>
              <a:gd name="T101" fmla="*/ 11 h 246"/>
              <a:gd name="T102" fmla="*/ 97 w 253"/>
              <a:gd name="T103" fmla="*/ 12 h 246"/>
              <a:gd name="T104" fmla="*/ 86 w 253"/>
              <a:gd name="T105" fmla="*/ 18 h 246"/>
              <a:gd name="T106" fmla="*/ 104 w 253"/>
              <a:gd name="T107" fmla="*/ 5 h 246"/>
              <a:gd name="T108" fmla="*/ 113 w 253"/>
              <a:gd name="T109" fmla="*/ 1 h 246"/>
              <a:gd name="T110" fmla="*/ 127 w 253"/>
              <a:gd name="T111"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solidFill>
            <a:srgbClr val="C0C0C0"/>
          </a:solidFill>
          <a:ln w="9525" cmpd="sng">
            <a:solidFill>
              <a:srgbClr val="FFFFFF"/>
            </a:solidFill>
            <a:prstDash val="solid"/>
            <a:round/>
            <a:headEnd/>
            <a:tailEnd/>
          </a:ln>
        </p:spPr>
        <p:txBody>
          <a:bodyPr/>
          <a:lstStyle/>
          <a:p>
            <a:endParaRPr lang="en-US"/>
          </a:p>
        </p:txBody>
      </p:sp>
      <p:sp>
        <p:nvSpPr>
          <p:cNvPr id="282" name="Freeform 281"/>
          <p:cNvSpPr>
            <a:spLocks/>
          </p:cNvSpPr>
          <p:nvPr>
            <p:custDataLst>
              <p:tags r:id="rId207"/>
            </p:custDataLst>
          </p:nvPr>
        </p:nvSpPr>
        <p:spPr bwMode="auto">
          <a:xfrm>
            <a:off x="5667612" y="4413987"/>
            <a:ext cx="61112" cy="119063"/>
          </a:xfrm>
          <a:custGeom>
            <a:avLst/>
            <a:gdLst>
              <a:gd name="T0" fmla="*/ 41 w 141"/>
              <a:gd name="T1" fmla="*/ 228 h 228"/>
              <a:gd name="T2" fmla="*/ 36 w 141"/>
              <a:gd name="T3" fmla="*/ 220 h 228"/>
              <a:gd name="T4" fmla="*/ 29 w 141"/>
              <a:gd name="T5" fmla="*/ 208 h 228"/>
              <a:gd name="T6" fmla="*/ 22 w 141"/>
              <a:gd name="T7" fmla="*/ 194 h 228"/>
              <a:gd name="T8" fmla="*/ 16 w 141"/>
              <a:gd name="T9" fmla="*/ 178 h 228"/>
              <a:gd name="T10" fmla="*/ 10 w 141"/>
              <a:gd name="T11" fmla="*/ 163 h 228"/>
              <a:gd name="T12" fmla="*/ 5 w 141"/>
              <a:gd name="T13" fmla="*/ 148 h 228"/>
              <a:gd name="T14" fmla="*/ 2 w 141"/>
              <a:gd name="T15" fmla="*/ 135 h 228"/>
              <a:gd name="T16" fmla="*/ 0 w 141"/>
              <a:gd name="T17" fmla="*/ 123 h 228"/>
              <a:gd name="T18" fmla="*/ 2 w 141"/>
              <a:gd name="T19" fmla="*/ 104 h 228"/>
              <a:gd name="T20" fmla="*/ 4 w 141"/>
              <a:gd name="T21" fmla="*/ 87 h 228"/>
              <a:gd name="T22" fmla="*/ 6 w 141"/>
              <a:gd name="T23" fmla="*/ 70 h 228"/>
              <a:gd name="T24" fmla="*/ 9 w 141"/>
              <a:gd name="T25" fmla="*/ 55 h 228"/>
              <a:gd name="T26" fmla="*/ 18 w 141"/>
              <a:gd name="T27" fmla="*/ 28 h 228"/>
              <a:gd name="T28" fmla="*/ 28 w 141"/>
              <a:gd name="T29" fmla="*/ 0 h 228"/>
              <a:gd name="T30" fmla="*/ 45 w 141"/>
              <a:gd name="T31" fmla="*/ 16 h 228"/>
              <a:gd name="T32" fmla="*/ 62 w 141"/>
              <a:gd name="T33" fmla="*/ 28 h 228"/>
              <a:gd name="T34" fmla="*/ 76 w 141"/>
              <a:gd name="T35" fmla="*/ 37 h 228"/>
              <a:gd name="T36" fmla="*/ 89 w 141"/>
              <a:gd name="T37" fmla="*/ 48 h 228"/>
              <a:gd name="T38" fmla="*/ 95 w 141"/>
              <a:gd name="T39" fmla="*/ 55 h 228"/>
              <a:gd name="T40" fmla="*/ 101 w 141"/>
              <a:gd name="T41" fmla="*/ 63 h 228"/>
              <a:gd name="T42" fmla="*/ 107 w 141"/>
              <a:gd name="T43" fmla="*/ 74 h 228"/>
              <a:gd name="T44" fmla="*/ 114 w 141"/>
              <a:gd name="T45" fmla="*/ 86 h 228"/>
              <a:gd name="T46" fmla="*/ 120 w 141"/>
              <a:gd name="T47" fmla="*/ 100 h 228"/>
              <a:gd name="T48" fmla="*/ 127 w 141"/>
              <a:gd name="T49" fmla="*/ 117 h 228"/>
              <a:gd name="T50" fmla="*/ 133 w 141"/>
              <a:gd name="T51" fmla="*/ 138 h 228"/>
              <a:gd name="T52" fmla="*/ 141 w 141"/>
              <a:gd name="T53" fmla="*/ 161 h 228"/>
              <a:gd name="T54" fmla="*/ 140 w 141"/>
              <a:gd name="T55" fmla="*/ 169 h 228"/>
              <a:gd name="T56" fmla="*/ 138 w 141"/>
              <a:gd name="T57" fmla="*/ 177 h 228"/>
              <a:gd name="T58" fmla="*/ 135 w 141"/>
              <a:gd name="T59" fmla="*/ 186 h 228"/>
              <a:gd name="T60" fmla="*/ 131 w 141"/>
              <a:gd name="T61" fmla="*/ 192 h 228"/>
              <a:gd name="T62" fmla="*/ 127 w 141"/>
              <a:gd name="T63" fmla="*/ 199 h 228"/>
              <a:gd name="T64" fmla="*/ 121 w 141"/>
              <a:gd name="T65" fmla="*/ 204 h 228"/>
              <a:gd name="T66" fmla="*/ 115 w 141"/>
              <a:gd name="T67" fmla="*/ 209 h 228"/>
              <a:gd name="T68" fmla="*/ 108 w 141"/>
              <a:gd name="T69" fmla="*/ 213 h 228"/>
              <a:gd name="T70" fmla="*/ 100 w 141"/>
              <a:gd name="T71" fmla="*/ 217 h 228"/>
              <a:gd name="T72" fmla="*/ 93 w 141"/>
              <a:gd name="T73" fmla="*/ 220 h 228"/>
              <a:gd name="T74" fmla="*/ 85 w 141"/>
              <a:gd name="T75" fmla="*/ 223 h 228"/>
              <a:gd name="T76" fmla="*/ 76 w 141"/>
              <a:gd name="T77" fmla="*/ 225 h 228"/>
              <a:gd name="T78" fmla="*/ 59 w 141"/>
              <a:gd name="T79" fmla="*/ 227 h 228"/>
              <a:gd name="T80" fmla="*/ 41 w 141"/>
              <a:gd name="T8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solidFill>
            <a:srgbClr val="C0C0C0"/>
          </a:solidFill>
          <a:ln w="9525" cmpd="sng">
            <a:solidFill>
              <a:srgbClr val="FFFFFF"/>
            </a:solidFill>
            <a:prstDash val="solid"/>
            <a:round/>
            <a:headEnd/>
            <a:tailEnd/>
          </a:ln>
        </p:spPr>
        <p:txBody>
          <a:bodyPr/>
          <a:lstStyle/>
          <a:p>
            <a:endParaRPr lang="en-US"/>
          </a:p>
        </p:txBody>
      </p:sp>
      <p:grpSp>
        <p:nvGrpSpPr>
          <p:cNvPr id="283" name="Group 282"/>
          <p:cNvGrpSpPr>
            <a:grpSpLocks/>
          </p:cNvGrpSpPr>
          <p:nvPr>
            <p:custDataLst>
              <p:tags r:id="rId208"/>
            </p:custDataLst>
          </p:nvPr>
        </p:nvGrpSpPr>
        <p:grpSpPr bwMode="auto">
          <a:xfrm>
            <a:off x="6572076" y="4125061"/>
            <a:ext cx="224588" cy="439738"/>
            <a:chOff x="5062" y="2295"/>
            <a:chExt cx="177" cy="279"/>
          </a:xfrm>
        </p:grpSpPr>
        <p:sp>
          <p:nvSpPr>
            <p:cNvPr id="284" name="Freeform 283"/>
            <p:cNvSpPr>
              <a:spLocks/>
            </p:cNvSpPr>
            <p:nvPr/>
          </p:nvSpPr>
          <p:spPr bwMode="auto">
            <a:xfrm>
              <a:off x="5154" y="2449"/>
              <a:ext cx="19" cy="37"/>
            </a:xfrm>
            <a:custGeom>
              <a:avLst/>
              <a:gdLst>
                <a:gd name="T0" fmla="*/ 39 w 60"/>
                <a:gd name="T1" fmla="*/ 110 h 110"/>
                <a:gd name="T2" fmla="*/ 42 w 60"/>
                <a:gd name="T3" fmla="*/ 109 h 110"/>
                <a:gd name="T4" fmla="*/ 46 w 60"/>
                <a:gd name="T5" fmla="*/ 106 h 110"/>
                <a:gd name="T6" fmla="*/ 49 w 60"/>
                <a:gd name="T7" fmla="*/ 101 h 110"/>
                <a:gd name="T8" fmla="*/ 52 w 60"/>
                <a:gd name="T9" fmla="*/ 96 h 110"/>
                <a:gd name="T10" fmla="*/ 54 w 60"/>
                <a:gd name="T11" fmla="*/ 90 h 110"/>
                <a:gd name="T12" fmla="*/ 57 w 60"/>
                <a:gd name="T13" fmla="*/ 84 h 110"/>
                <a:gd name="T14" fmla="*/ 59 w 60"/>
                <a:gd name="T15" fmla="*/ 78 h 110"/>
                <a:gd name="T16" fmla="*/ 60 w 60"/>
                <a:gd name="T17" fmla="*/ 73 h 110"/>
                <a:gd name="T18" fmla="*/ 59 w 60"/>
                <a:gd name="T19" fmla="*/ 60 h 110"/>
                <a:gd name="T20" fmla="*/ 58 w 60"/>
                <a:gd name="T21" fmla="*/ 48 h 110"/>
                <a:gd name="T22" fmla="*/ 57 w 60"/>
                <a:gd name="T23" fmla="*/ 38 h 110"/>
                <a:gd name="T24" fmla="*/ 54 w 60"/>
                <a:gd name="T25" fmla="*/ 29 h 110"/>
                <a:gd name="T26" fmla="*/ 51 w 60"/>
                <a:gd name="T27" fmla="*/ 21 h 110"/>
                <a:gd name="T28" fmla="*/ 48 w 60"/>
                <a:gd name="T29" fmla="*/ 13 h 110"/>
                <a:gd name="T30" fmla="*/ 45 w 60"/>
                <a:gd name="T31" fmla="*/ 6 h 110"/>
                <a:gd name="T32" fmla="*/ 39 w 60"/>
                <a:gd name="T33" fmla="*/ 0 h 110"/>
                <a:gd name="T34" fmla="*/ 35 w 60"/>
                <a:gd name="T35" fmla="*/ 3 h 110"/>
                <a:gd name="T36" fmla="*/ 30 w 60"/>
                <a:gd name="T37" fmla="*/ 8 h 110"/>
                <a:gd name="T38" fmla="*/ 27 w 60"/>
                <a:gd name="T39" fmla="*/ 13 h 110"/>
                <a:gd name="T40" fmla="*/ 24 w 60"/>
                <a:gd name="T41" fmla="*/ 18 h 110"/>
                <a:gd name="T42" fmla="*/ 18 w 60"/>
                <a:gd name="T43" fmla="*/ 29 h 110"/>
                <a:gd name="T44" fmla="*/ 15 w 60"/>
                <a:gd name="T45" fmla="*/ 40 h 110"/>
                <a:gd name="T46" fmla="*/ 10 w 60"/>
                <a:gd name="T47" fmla="*/ 51 h 110"/>
                <a:gd name="T48" fmla="*/ 7 w 60"/>
                <a:gd name="T49" fmla="*/ 62 h 110"/>
                <a:gd name="T50" fmla="*/ 6 w 60"/>
                <a:gd name="T51" fmla="*/ 66 h 110"/>
                <a:gd name="T52" fmla="*/ 4 w 60"/>
                <a:gd name="T53" fmla="*/ 69 h 110"/>
                <a:gd name="T54" fmla="*/ 2 w 60"/>
                <a:gd name="T55" fmla="*/ 72 h 110"/>
                <a:gd name="T56" fmla="*/ 0 w 60"/>
                <a:gd name="T57" fmla="*/ 73 h 110"/>
                <a:gd name="T58" fmla="*/ 1 w 60"/>
                <a:gd name="T59" fmla="*/ 78 h 110"/>
                <a:gd name="T60" fmla="*/ 3 w 60"/>
                <a:gd name="T61" fmla="*/ 84 h 110"/>
                <a:gd name="T62" fmla="*/ 7 w 60"/>
                <a:gd name="T63" fmla="*/ 90 h 110"/>
                <a:gd name="T64" fmla="*/ 12 w 60"/>
                <a:gd name="T65" fmla="*/ 96 h 110"/>
                <a:gd name="T66" fmla="*/ 18 w 60"/>
                <a:gd name="T67" fmla="*/ 101 h 110"/>
                <a:gd name="T68" fmla="*/ 25 w 60"/>
                <a:gd name="T69" fmla="*/ 106 h 110"/>
                <a:gd name="T70" fmla="*/ 32 w 60"/>
                <a:gd name="T71" fmla="*/ 109 h 110"/>
                <a:gd name="T72" fmla="*/ 39 w 60"/>
                <a:gd name="T73"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solidFill>
              <a:srgbClr val="C0C0C0"/>
            </a:solidFill>
            <a:ln w="9525" cmpd="sng">
              <a:solidFill>
                <a:srgbClr val="FFFFFF"/>
              </a:solidFill>
              <a:prstDash val="solid"/>
              <a:round/>
              <a:headEnd/>
              <a:tailEnd/>
            </a:ln>
          </p:spPr>
          <p:txBody>
            <a:bodyPr/>
            <a:lstStyle/>
            <a:p>
              <a:endParaRPr lang="en-US"/>
            </a:p>
          </p:txBody>
        </p:sp>
        <p:sp>
          <p:nvSpPr>
            <p:cNvPr id="285" name="Freeform 284"/>
            <p:cNvSpPr>
              <a:spLocks/>
            </p:cNvSpPr>
            <p:nvPr/>
          </p:nvSpPr>
          <p:spPr bwMode="auto">
            <a:xfrm>
              <a:off x="5189" y="2422"/>
              <a:ext cx="24" cy="25"/>
            </a:xfrm>
            <a:custGeom>
              <a:avLst/>
              <a:gdLst>
                <a:gd name="T0" fmla="*/ 0 w 72"/>
                <a:gd name="T1" fmla="*/ 13 h 75"/>
                <a:gd name="T2" fmla="*/ 8 w 72"/>
                <a:gd name="T3" fmla="*/ 18 h 75"/>
                <a:gd name="T4" fmla="*/ 15 w 72"/>
                <a:gd name="T5" fmla="*/ 25 h 75"/>
                <a:gd name="T6" fmla="*/ 23 w 72"/>
                <a:gd name="T7" fmla="*/ 32 h 75"/>
                <a:gd name="T8" fmla="*/ 31 w 72"/>
                <a:gd name="T9" fmla="*/ 40 h 75"/>
                <a:gd name="T10" fmla="*/ 37 w 72"/>
                <a:gd name="T11" fmla="*/ 48 h 75"/>
                <a:gd name="T12" fmla="*/ 42 w 72"/>
                <a:gd name="T13" fmla="*/ 57 h 75"/>
                <a:gd name="T14" fmla="*/ 45 w 72"/>
                <a:gd name="T15" fmla="*/ 65 h 75"/>
                <a:gd name="T16" fmla="*/ 46 w 72"/>
                <a:gd name="T17" fmla="*/ 75 h 75"/>
                <a:gd name="T18" fmla="*/ 72 w 72"/>
                <a:gd name="T19" fmla="*/ 75 h 75"/>
                <a:gd name="T20" fmla="*/ 65 w 72"/>
                <a:gd name="T21" fmla="*/ 50 h 75"/>
                <a:gd name="T22" fmla="*/ 60 w 72"/>
                <a:gd name="T23" fmla="*/ 34 h 75"/>
                <a:gd name="T24" fmla="*/ 60 w 72"/>
                <a:gd name="T25" fmla="*/ 27 h 75"/>
                <a:gd name="T26" fmla="*/ 63 w 72"/>
                <a:gd name="T27" fmla="*/ 19 h 75"/>
                <a:gd name="T28" fmla="*/ 67 w 72"/>
                <a:gd name="T29" fmla="*/ 11 h 75"/>
                <a:gd name="T30" fmla="*/ 72 w 72"/>
                <a:gd name="T31" fmla="*/ 1 h 75"/>
                <a:gd name="T32" fmla="*/ 52 w 72"/>
                <a:gd name="T33" fmla="*/ 0 h 75"/>
                <a:gd name="T34" fmla="*/ 32 w 72"/>
                <a:gd name="T35" fmla="*/ 0 h 75"/>
                <a:gd name="T36" fmla="*/ 22 w 72"/>
                <a:gd name="T37" fmla="*/ 1 h 75"/>
                <a:gd name="T38" fmla="*/ 13 w 72"/>
                <a:gd name="T39" fmla="*/ 3 h 75"/>
                <a:gd name="T40" fmla="*/ 9 w 72"/>
                <a:gd name="T41" fmla="*/ 5 h 75"/>
                <a:gd name="T42" fmla="*/ 6 w 72"/>
                <a:gd name="T43" fmla="*/ 7 h 75"/>
                <a:gd name="T44" fmla="*/ 2 w 72"/>
                <a:gd name="T45" fmla="*/ 10 h 75"/>
                <a:gd name="T46" fmla="*/ 0 w 72"/>
                <a:gd name="T47" fmla="*/ 1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solidFill>
              <a:srgbClr val="C0C0C0"/>
            </a:solidFill>
            <a:ln w="9525" cmpd="sng">
              <a:solidFill>
                <a:srgbClr val="FFFFFF"/>
              </a:solidFill>
              <a:prstDash val="solid"/>
              <a:round/>
              <a:headEnd/>
              <a:tailEnd/>
            </a:ln>
          </p:spPr>
          <p:txBody>
            <a:bodyPr/>
            <a:lstStyle/>
            <a:p>
              <a:endParaRPr lang="en-US"/>
            </a:p>
          </p:txBody>
        </p:sp>
        <p:sp>
          <p:nvSpPr>
            <p:cNvPr id="286" name="Freeform 285"/>
            <p:cNvSpPr>
              <a:spLocks/>
            </p:cNvSpPr>
            <p:nvPr/>
          </p:nvSpPr>
          <p:spPr bwMode="auto">
            <a:xfrm>
              <a:off x="5160" y="2389"/>
              <a:ext cx="5" cy="16"/>
            </a:xfrm>
            <a:custGeom>
              <a:avLst/>
              <a:gdLst>
                <a:gd name="T0" fmla="*/ 15 w 15"/>
                <a:gd name="T1" fmla="*/ 49 h 49"/>
                <a:gd name="T2" fmla="*/ 15 w 15"/>
                <a:gd name="T3" fmla="*/ 33 h 49"/>
                <a:gd name="T4" fmla="*/ 15 w 15"/>
                <a:gd name="T5" fmla="*/ 19 h 49"/>
                <a:gd name="T6" fmla="*/ 14 w 15"/>
                <a:gd name="T7" fmla="*/ 13 h 49"/>
                <a:gd name="T8" fmla="*/ 13 w 15"/>
                <a:gd name="T9" fmla="*/ 7 h 49"/>
                <a:gd name="T10" fmla="*/ 11 w 15"/>
                <a:gd name="T11" fmla="*/ 3 h 49"/>
                <a:gd name="T12" fmla="*/ 9 w 15"/>
                <a:gd name="T13" fmla="*/ 0 h 49"/>
                <a:gd name="T14" fmla="*/ 4 w 15"/>
                <a:gd name="T15" fmla="*/ 7 h 49"/>
                <a:gd name="T16" fmla="*/ 2 w 15"/>
                <a:gd name="T17" fmla="*/ 15 h 49"/>
                <a:gd name="T18" fmla="*/ 0 w 15"/>
                <a:gd name="T19" fmla="*/ 23 h 49"/>
                <a:gd name="T20" fmla="*/ 0 w 15"/>
                <a:gd name="T21" fmla="*/ 30 h 49"/>
                <a:gd name="T22" fmla="*/ 1 w 15"/>
                <a:gd name="T23" fmla="*/ 36 h 49"/>
                <a:gd name="T24" fmla="*/ 4 w 15"/>
                <a:gd name="T25" fmla="*/ 42 h 49"/>
                <a:gd name="T26" fmla="*/ 7 w 15"/>
                <a:gd name="T27" fmla="*/ 44 h 49"/>
                <a:gd name="T28" fmla="*/ 9 w 15"/>
                <a:gd name="T29" fmla="*/ 46 h 49"/>
                <a:gd name="T30" fmla="*/ 12 w 15"/>
                <a:gd name="T31" fmla="*/ 48 h 49"/>
                <a:gd name="T32" fmla="*/ 15 w 15"/>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solidFill>
              <a:srgbClr val="C0C0C0"/>
            </a:solidFill>
            <a:ln w="9525" cmpd="sng">
              <a:solidFill>
                <a:srgbClr val="FFFFFF"/>
              </a:solidFill>
              <a:prstDash val="solid"/>
              <a:round/>
              <a:headEnd/>
              <a:tailEnd/>
            </a:ln>
          </p:spPr>
          <p:txBody>
            <a:bodyPr/>
            <a:lstStyle/>
            <a:p>
              <a:endParaRPr lang="en-US"/>
            </a:p>
          </p:txBody>
        </p:sp>
        <p:sp>
          <p:nvSpPr>
            <p:cNvPr id="287" name="Freeform 286"/>
            <p:cNvSpPr>
              <a:spLocks/>
            </p:cNvSpPr>
            <p:nvPr/>
          </p:nvSpPr>
          <p:spPr bwMode="auto">
            <a:xfrm>
              <a:off x="5139" y="2387"/>
              <a:ext cx="15" cy="13"/>
            </a:xfrm>
            <a:custGeom>
              <a:avLst/>
              <a:gdLst>
                <a:gd name="T0" fmla="*/ 20 w 47"/>
                <a:gd name="T1" fmla="*/ 6 h 40"/>
                <a:gd name="T2" fmla="*/ 0 w 47"/>
                <a:gd name="T3" fmla="*/ 37 h 40"/>
                <a:gd name="T4" fmla="*/ 6 w 47"/>
                <a:gd name="T5" fmla="*/ 39 h 40"/>
                <a:gd name="T6" fmla="*/ 12 w 47"/>
                <a:gd name="T7" fmla="*/ 40 h 40"/>
                <a:gd name="T8" fmla="*/ 19 w 47"/>
                <a:gd name="T9" fmla="*/ 39 h 40"/>
                <a:gd name="T10" fmla="*/ 26 w 47"/>
                <a:gd name="T11" fmla="*/ 38 h 40"/>
                <a:gd name="T12" fmla="*/ 32 w 47"/>
                <a:gd name="T13" fmla="*/ 36 h 40"/>
                <a:gd name="T14" fmla="*/ 39 w 47"/>
                <a:gd name="T15" fmla="*/ 33 h 40"/>
                <a:gd name="T16" fmla="*/ 43 w 47"/>
                <a:gd name="T17" fmla="*/ 30 h 40"/>
                <a:gd name="T18" fmla="*/ 47 w 47"/>
                <a:gd name="T19" fmla="*/ 25 h 40"/>
                <a:gd name="T20" fmla="*/ 47 w 47"/>
                <a:gd name="T21" fmla="*/ 0 h 40"/>
                <a:gd name="T22" fmla="*/ 41 w 47"/>
                <a:gd name="T23" fmla="*/ 0 h 40"/>
                <a:gd name="T24" fmla="*/ 33 w 47"/>
                <a:gd name="T25" fmla="*/ 1 h 40"/>
                <a:gd name="T26" fmla="*/ 26 w 47"/>
                <a:gd name="T27" fmla="*/ 3 h 40"/>
                <a:gd name="T28" fmla="*/ 20 w 47"/>
                <a:gd name="T2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solidFill>
              <a:srgbClr val="C0C0C0"/>
            </a:solidFill>
            <a:ln w="9525" cmpd="sng">
              <a:solidFill>
                <a:srgbClr val="FFFFFF"/>
              </a:solidFill>
              <a:prstDash val="solid"/>
              <a:round/>
              <a:headEnd/>
              <a:tailEnd/>
            </a:ln>
          </p:spPr>
          <p:txBody>
            <a:bodyPr/>
            <a:lstStyle/>
            <a:p>
              <a:endParaRPr lang="en-US"/>
            </a:p>
          </p:txBody>
        </p:sp>
        <p:sp>
          <p:nvSpPr>
            <p:cNvPr id="288" name="Freeform 287"/>
            <p:cNvSpPr>
              <a:spLocks/>
            </p:cNvSpPr>
            <p:nvPr/>
          </p:nvSpPr>
          <p:spPr bwMode="auto">
            <a:xfrm>
              <a:off x="5184" y="2465"/>
              <a:ext cx="13" cy="10"/>
            </a:xfrm>
            <a:custGeom>
              <a:avLst/>
              <a:gdLst>
                <a:gd name="T0" fmla="*/ 0 w 39"/>
                <a:gd name="T1" fmla="*/ 0 h 31"/>
                <a:gd name="T2" fmla="*/ 3 w 39"/>
                <a:gd name="T3" fmla="*/ 8 h 31"/>
                <a:gd name="T4" fmla="*/ 6 w 39"/>
                <a:gd name="T5" fmla="*/ 13 h 31"/>
                <a:gd name="T6" fmla="*/ 12 w 39"/>
                <a:gd name="T7" fmla="*/ 19 h 31"/>
                <a:gd name="T8" fmla="*/ 17 w 39"/>
                <a:gd name="T9" fmla="*/ 23 h 31"/>
                <a:gd name="T10" fmla="*/ 23 w 39"/>
                <a:gd name="T11" fmla="*/ 26 h 31"/>
                <a:gd name="T12" fmla="*/ 28 w 39"/>
                <a:gd name="T13" fmla="*/ 29 h 31"/>
                <a:gd name="T14" fmla="*/ 34 w 39"/>
                <a:gd name="T15" fmla="*/ 31 h 31"/>
                <a:gd name="T16" fmla="*/ 39 w 39"/>
                <a:gd name="T17" fmla="*/ 31 h 31"/>
                <a:gd name="T18" fmla="*/ 33 w 39"/>
                <a:gd name="T19" fmla="*/ 22 h 31"/>
                <a:gd name="T20" fmla="*/ 25 w 39"/>
                <a:gd name="T21" fmla="*/ 14 h 31"/>
                <a:gd name="T22" fmla="*/ 16 w 39"/>
                <a:gd name="T23" fmla="*/ 7 h 31"/>
                <a:gd name="T24" fmla="*/ 6 w 3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solidFill>
              <a:srgbClr val="C0C0C0"/>
            </a:solidFill>
            <a:ln w="9525" cmpd="sng">
              <a:solidFill>
                <a:srgbClr val="FFFFFF"/>
              </a:solidFill>
              <a:prstDash val="solid"/>
              <a:round/>
              <a:headEnd/>
              <a:tailEnd/>
            </a:ln>
          </p:spPr>
          <p:txBody>
            <a:bodyPr/>
            <a:lstStyle/>
            <a:p>
              <a:endParaRPr lang="en-US"/>
            </a:p>
          </p:txBody>
        </p:sp>
        <p:sp>
          <p:nvSpPr>
            <p:cNvPr id="289" name="Freeform 288"/>
            <p:cNvSpPr>
              <a:spLocks/>
            </p:cNvSpPr>
            <p:nvPr/>
          </p:nvSpPr>
          <p:spPr bwMode="auto">
            <a:xfrm>
              <a:off x="5172" y="2410"/>
              <a:ext cx="10" cy="6"/>
            </a:xfrm>
            <a:custGeom>
              <a:avLst/>
              <a:gdLst>
                <a:gd name="T0" fmla="*/ 0 w 34"/>
                <a:gd name="T1" fmla="*/ 0 h 19"/>
                <a:gd name="T2" fmla="*/ 34 w 34"/>
                <a:gd name="T3" fmla="*/ 19 h 19"/>
                <a:gd name="T4" fmla="*/ 34 w 34"/>
                <a:gd name="T5" fmla="*/ 0 h 19"/>
                <a:gd name="T6" fmla="*/ 24 w 34"/>
                <a:gd name="T7" fmla="*/ 0 h 19"/>
                <a:gd name="T8" fmla="*/ 14 w 34"/>
                <a:gd name="T9" fmla="*/ 0 h 19"/>
                <a:gd name="T10" fmla="*/ 7 w 34"/>
                <a:gd name="T11" fmla="*/ 0 h 19"/>
                <a:gd name="T12" fmla="*/ 0 w 3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4" h="19">
                  <a:moveTo>
                    <a:pt x="0" y="0"/>
                  </a:moveTo>
                  <a:lnTo>
                    <a:pt x="34" y="19"/>
                  </a:lnTo>
                  <a:lnTo>
                    <a:pt x="34" y="0"/>
                  </a:lnTo>
                  <a:lnTo>
                    <a:pt x="24" y="0"/>
                  </a:lnTo>
                  <a:lnTo>
                    <a:pt x="14" y="0"/>
                  </a:lnTo>
                  <a:lnTo>
                    <a:pt x="7"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290" name="Freeform 289"/>
            <p:cNvSpPr>
              <a:spLocks/>
            </p:cNvSpPr>
            <p:nvPr/>
          </p:nvSpPr>
          <p:spPr bwMode="auto">
            <a:xfrm>
              <a:off x="5180" y="2471"/>
              <a:ext cx="6" cy="4"/>
            </a:xfrm>
            <a:custGeom>
              <a:avLst/>
              <a:gdLst>
                <a:gd name="T0" fmla="*/ 0 w 19"/>
                <a:gd name="T1" fmla="*/ 0 h 12"/>
                <a:gd name="T2" fmla="*/ 19 w 19"/>
                <a:gd name="T3" fmla="*/ 12 h 12"/>
                <a:gd name="T4" fmla="*/ 13 w 19"/>
                <a:gd name="T5" fmla="*/ 6 h 12"/>
                <a:gd name="T6" fmla="*/ 6 w 19"/>
                <a:gd name="T7" fmla="*/ 6 h 12"/>
              </a:gdLst>
              <a:ahLst/>
              <a:cxnLst>
                <a:cxn ang="0">
                  <a:pos x="T0" y="T1"/>
                </a:cxn>
                <a:cxn ang="0">
                  <a:pos x="T2" y="T3"/>
                </a:cxn>
                <a:cxn ang="0">
                  <a:pos x="T4" y="T5"/>
                </a:cxn>
                <a:cxn ang="0">
                  <a:pos x="T6" y="T7"/>
                </a:cxn>
              </a:cxnLst>
              <a:rect l="0" t="0" r="r" b="b"/>
              <a:pathLst>
                <a:path w="19" h="12">
                  <a:moveTo>
                    <a:pt x="0" y="0"/>
                  </a:moveTo>
                  <a:lnTo>
                    <a:pt x="19" y="12"/>
                  </a:lnTo>
                  <a:lnTo>
                    <a:pt x="13" y="6"/>
                  </a:lnTo>
                  <a:lnTo>
                    <a:pt x="6" y="6"/>
                  </a:lnTo>
                </a:path>
              </a:pathLst>
            </a:custGeom>
            <a:solidFill>
              <a:srgbClr val="C0C0C0"/>
            </a:solidFill>
            <a:ln w="9525" cmpd="sng">
              <a:solidFill>
                <a:srgbClr val="FFFFFF"/>
              </a:solidFill>
              <a:prstDash val="solid"/>
              <a:round/>
              <a:headEnd/>
              <a:tailEnd/>
            </a:ln>
          </p:spPr>
          <p:txBody>
            <a:bodyPr/>
            <a:lstStyle/>
            <a:p>
              <a:endParaRPr lang="en-US"/>
            </a:p>
          </p:txBody>
        </p:sp>
        <p:sp>
          <p:nvSpPr>
            <p:cNvPr id="291" name="Freeform 290"/>
            <p:cNvSpPr>
              <a:spLocks/>
            </p:cNvSpPr>
            <p:nvPr/>
          </p:nvSpPr>
          <p:spPr bwMode="auto">
            <a:xfrm>
              <a:off x="5062" y="2447"/>
              <a:ext cx="42" cy="55"/>
            </a:xfrm>
            <a:custGeom>
              <a:avLst/>
              <a:gdLst>
                <a:gd name="T0" fmla="*/ 113 w 126"/>
                <a:gd name="T1" fmla="*/ 0 h 166"/>
                <a:gd name="T2" fmla="*/ 117 w 126"/>
                <a:gd name="T3" fmla="*/ 5 h 166"/>
                <a:gd name="T4" fmla="*/ 121 w 126"/>
                <a:gd name="T5" fmla="*/ 10 h 166"/>
                <a:gd name="T6" fmla="*/ 124 w 126"/>
                <a:gd name="T7" fmla="*/ 13 h 166"/>
                <a:gd name="T8" fmla="*/ 125 w 126"/>
                <a:gd name="T9" fmla="*/ 17 h 166"/>
                <a:gd name="T10" fmla="*/ 126 w 126"/>
                <a:gd name="T11" fmla="*/ 20 h 166"/>
                <a:gd name="T12" fmla="*/ 126 w 126"/>
                <a:gd name="T13" fmla="*/ 25 h 166"/>
                <a:gd name="T14" fmla="*/ 123 w 126"/>
                <a:gd name="T15" fmla="*/ 32 h 166"/>
                <a:gd name="T16" fmla="*/ 118 w 126"/>
                <a:gd name="T17" fmla="*/ 41 h 166"/>
                <a:gd name="T18" fmla="*/ 113 w 126"/>
                <a:gd name="T19" fmla="*/ 50 h 166"/>
                <a:gd name="T20" fmla="*/ 106 w 126"/>
                <a:gd name="T21" fmla="*/ 61 h 166"/>
                <a:gd name="T22" fmla="*/ 91 w 126"/>
                <a:gd name="T23" fmla="*/ 83 h 166"/>
                <a:gd name="T24" fmla="*/ 72 w 126"/>
                <a:gd name="T25" fmla="*/ 104 h 166"/>
                <a:gd name="T26" fmla="*/ 53 w 126"/>
                <a:gd name="T27" fmla="*/ 126 h 166"/>
                <a:gd name="T28" fmla="*/ 34 w 126"/>
                <a:gd name="T29" fmla="*/ 144 h 166"/>
                <a:gd name="T30" fmla="*/ 25 w 126"/>
                <a:gd name="T31" fmla="*/ 152 h 166"/>
                <a:gd name="T32" fmla="*/ 16 w 126"/>
                <a:gd name="T33" fmla="*/ 158 h 166"/>
                <a:gd name="T34" fmla="*/ 7 w 126"/>
                <a:gd name="T35" fmla="*/ 163 h 166"/>
                <a:gd name="T36" fmla="*/ 0 w 126"/>
                <a:gd name="T37" fmla="*/ 166 h 166"/>
                <a:gd name="T38" fmla="*/ 0 w 126"/>
                <a:gd name="T39" fmla="*/ 160 h 166"/>
                <a:gd name="T40" fmla="*/ 0 w 126"/>
                <a:gd name="T41" fmla="*/ 153 h 166"/>
                <a:gd name="T42" fmla="*/ 0 w 126"/>
                <a:gd name="T43" fmla="*/ 145 h 166"/>
                <a:gd name="T44" fmla="*/ 0 w 126"/>
                <a:gd name="T45" fmla="*/ 136 h 166"/>
                <a:gd name="T46" fmla="*/ 3 w 126"/>
                <a:gd name="T47" fmla="*/ 131 h 166"/>
                <a:gd name="T48" fmla="*/ 6 w 126"/>
                <a:gd name="T49" fmla="*/ 128 h 166"/>
                <a:gd name="T50" fmla="*/ 12 w 126"/>
                <a:gd name="T51" fmla="*/ 124 h 166"/>
                <a:gd name="T52" fmla="*/ 16 w 126"/>
                <a:gd name="T53" fmla="*/ 121 h 166"/>
                <a:gd name="T54" fmla="*/ 26 w 126"/>
                <a:gd name="T55" fmla="*/ 116 h 166"/>
                <a:gd name="T56" fmla="*/ 33 w 126"/>
                <a:gd name="T57" fmla="*/ 110 h 166"/>
                <a:gd name="T58" fmla="*/ 40 w 126"/>
                <a:gd name="T59" fmla="*/ 104 h 166"/>
                <a:gd name="T60" fmla="*/ 48 w 126"/>
                <a:gd name="T61" fmla="*/ 96 h 166"/>
                <a:gd name="T62" fmla="*/ 53 w 126"/>
                <a:gd name="T63" fmla="*/ 89 h 166"/>
                <a:gd name="T64" fmla="*/ 58 w 126"/>
                <a:gd name="T65" fmla="*/ 82 h 166"/>
                <a:gd name="T66" fmla="*/ 67 w 126"/>
                <a:gd name="T67" fmla="*/ 66 h 166"/>
                <a:gd name="T68" fmla="*/ 72 w 126"/>
                <a:gd name="T69" fmla="*/ 50 h 166"/>
                <a:gd name="T70" fmla="*/ 79 w 126"/>
                <a:gd name="T71" fmla="*/ 36 h 166"/>
                <a:gd name="T72" fmla="*/ 87 w 126"/>
                <a:gd name="T73" fmla="*/ 23 h 166"/>
                <a:gd name="T74" fmla="*/ 92 w 126"/>
                <a:gd name="T75" fmla="*/ 16 h 166"/>
                <a:gd name="T76" fmla="*/ 97 w 126"/>
                <a:gd name="T77" fmla="*/ 11 h 166"/>
                <a:gd name="T78" fmla="*/ 104 w 126"/>
                <a:gd name="T79" fmla="*/ 5 h 166"/>
                <a:gd name="T80" fmla="*/ 113 w 126"/>
                <a:gd name="T8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solidFill>
              <a:srgbClr val="C0C0C0"/>
            </a:solidFill>
            <a:ln w="9525" cmpd="sng">
              <a:solidFill>
                <a:srgbClr val="FFFFFF"/>
              </a:solidFill>
              <a:prstDash val="solid"/>
              <a:round/>
              <a:headEnd/>
              <a:tailEnd/>
            </a:ln>
          </p:spPr>
          <p:txBody>
            <a:bodyPr/>
            <a:lstStyle/>
            <a:p>
              <a:endParaRPr lang="en-US"/>
            </a:p>
          </p:txBody>
        </p:sp>
        <p:sp>
          <p:nvSpPr>
            <p:cNvPr id="292" name="Freeform 291"/>
            <p:cNvSpPr>
              <a:spLocks/>
            </p:cNvSpPr>
            <p:nvPr/>
          </p:nvSpPr>
          <p:spPr bwMode="auto">
            <a:xfrm>
              <a:off x="5154" y="2465"/>
              <a:ext cx="85" cy="86"/>
            </a:xfrm>
            <a:custGeom>
              <a:avLst/>
              <a:gdLst>
                <a:gd name="T0" fmla="*/ 8 w 259"/>
                <a:gd name="T1" fmla="*/ 182 h 259"/>
                <a:gd name="T2" fmla="*/ 1 w 259"/>
                <a:gd name="T3" fmla="*/ 163 h 259"/>
                <a:gd name="T4" fmla="*/ 0 w 259"/>
                <a:gd name="T5" fmla="*/ 142 h 259"/>
                <a:gd name="T6" fmla="*/ 6 w 259"/>
                <a:gd name="T7" fmla="*/ 130 h 259"/>
                <a:gd name="T8" fmla="*/ 19 w 259"/>
                <a:gd name="T9" fmla="*/ 126 h 259"/>
                <a:gd name="T10" fmla="*/ 34 w 259"/>
                <a:gd name="T11" fmla="*/ 117 h 259"/>
                <a:gd name="T12" fmla="*/ 48 w 259"/>
                <a:gd name="T13" fmla="*/ 100 h 259"/>
                <a:gd name="T14" fmla="*/ 60 w 259"/>
                <a:gd name="T15" fmla="*/ 91 h 259"/>
                <a:gd name="T16" fmla="*/ 68 w 259"/>
                <a:gd name="T17" fmla="*/ 87 h 259"/>
                <a:gd name="T18" fmla="*/ 83 w 259"/>
                <a:gd name="T19" fmla="*/ 87 h 259"/>
                <a:gd name="T20" fmla="*/ 94 w 259"/>
                <a:gd name="T21" fmla="*/ 93 h 259"/>
                <a:gd name="T22" fmla="*/ 101 w 259"/>
                <a:gd name="T23" fmla="*/ 105 h 259"/>
                <a:gd name="T24" fmla="*/ 108 w 259"/>
                <a:gd name="T25" fmla="*/ 110 h 259"/>
                <a:gd name="T26" fmla="*/ 120 w 259"/>
                <a:gd name="T27" fmla="*/ 110 h 259"/>
                <a:gd name="T28" fmla="*/ 135 w 259"/>
                <a:gd name="T29" fmla="*/ 104 h 259"/>
                <a:gd name="T30" fmla="*/ 148 w 259"/>
                <a:gd name="T31" fmla="*/ 93 h 259"/>
                <a:gd name="T32" fmla="*/ 160 w 259"/>
                <a:gd name="T33" fmla="*/ 78 h 259"/>
                <a:gd name="T34" fmla="*/ 174 w 259"/>
                <a:gd name="T35" fmla="*/ 51 h 259"/>
                <a:gd name="T36" fmla="*/ 188 w 259"/>
                <a:gd name="T37" fmla="*/ 16 h 259"/>
                <a:gd name="T38" fmla="*/ 195 w 259"/>
                <a:gd name="T39" fmla="*/ 4 h 259"/>
                <a:gd name="T40" fmla="*/ 202 w 259"/>
                <a:gd name="T41" fmla="*/ 12 h 259"/>
                <a:gd name="T42" fmla="*/ 213 w 259"/>
                <a:gd name="T43" fmla="*/ 18 h 259"/>
                <a:gd name="T44" fmla="*/ 219 w 259"/>
                <a:gd name="T45" fmla="*/ 32 h 259"/>
                <a:gd name="T46" fmla="*/ 219 w 259"/>
                <a:gd name="T47" fmla="*/ 52 h 259"/>
                <a:gd name="T48" fmla="*/ 227 w 259"/>
                <a:gd name="T49" fmla="*/ 61 h 259"/>
                <a:gd name="T50" fmla="*/ 234 w 259"/>
                <a:gd name="T51" fmla="*/ 70 h 259"/>
                <a:gd name="T52" fmla="*/ 234 w 259"/>
                <a:gd name="T53" fmla="*/ 88 h 259"/>
                <a:gd name="T54" fmla="*/ 234 w 259"/>
                <a:gd name="T55" fmla="*/ 104 h 259"/>
                <a:gd name="T56" fmla="*/ 237 w 259"/>
                <a:gd name="T57" fmla="*/ 110 h 259"/>
                <a:gd name="T58" fmla="*/ 243 w 259"/>
                <a:gd name="T59" fmla="*/ 121 h 259"/>
                <a:gd name="T60" fmla="*/ 249 w 259"/>
                <a:gd name="T61" fmla="*/ 137 h 259"/>
                <a:gd name="T62" fmla="*/ 254 w 259"/>
                <a:gd name="T63" fmla="*/ 161 h 259"/>
                <a:gd name="T64" fmla="*/ 245 w 259"/>
                <a:gd name="T65" fmla="*/ 235 h 259"/>
                <a:gd name="T66" fmla="*/ 239 w 259"/>
                <a:gd name="T67" fmla="*/ 222 h 259"/>
                <a:gd name="T68" fmla="*/ 237 w 259"/>
                <a:gd name="T69" fmla="*/ 208 h 259"/>
                <a:gd name="T70" fmla="*/ 239 w 259"/>
                <a:gd name="T71" fmla="*/ 192 h 259"/>
                <a:gd name="T72" fmla="*/ 222 w 259"/>
                <a:gd name="T73" fmla="*/ 188 h 259"/>
                <a:gd name="T74" fmla="*/ 206 w 259"/>
                <a:gd name="T75" fmla="*/ 179 h 259"/>
                <a:gd name="T76" fmla="*/ 194 w 259"/>
                <a:gd name="T77" fmla="*/ 199 h 259"/>
                <a:gd name="T78" fmla="*/ 188 w 259"/>
                <a:gd name="T79" fmla="*/ 219 h 259"/>
                <a:gd name="T80" fmla="*/ 185 w 259"/>
                <a:gd name="T81" fmla="*/ 259 h 259"/>
                <a:gd name="T82" fmla="*/ 124 w 259"/>
                <a:gd name="T83" fmla="*/ 242 h 259"/>
                <a:gd name="T84" fmla="*/ 110 w 259"/>
                <a:gd name="T85" fmla="*/ 220 h 259"/>
                <a:gd name="T86" fmla="*/ 99 w 259"/>
                <a:gd name="T87" fmla="*/ 209 h 259"/>
                <a:gd name="T88" fmla="*/ 97 w 259"/>
                <a:gd name="T89" fmla="*/ 196 h 259"/>
                <a:gd name="T90" fmla="*/ 105 w 259"/>
                <a:gd name="T91" fmla="*/ 186 h 259"/>
                <a:gd name="T92" fmla="*/ 112 w 259"/>
                <a:gd name="T93" fmla="*/ 180 h 259"/>
                <a:gd name="T94" fmla="*/ 117 w 259"/>
                <a:gd name="T95" fmla="*/ 173 h 259"/>
                <a:gd name="T96" fmla="*/ 93 w 259"/>
                <a:gd name="T97" fmla="*/ 154 h 259"/>
                <a:gd name="T98" fmla="*/ 28 w 259"/>
                <a:gd name="T99" fmla="*/ 155 h 259"/>
                <a:gd name="T100" fmla="*/ 20 w 259"/>
                <a:gd name="T101" fmla="*/ 163 h 259"/>
                <a:gd name="T102" fmla="*/ 16 w 259"/>
                <a:gd name="T103" fmla="*/ 175 h 259"/>
                <a:gd name="T104" fmla="*/ 13 w 259"/>
                <a:gd name="T105" fmla="*/ 18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solidFill>
              <a:srgbClr val="C0C0C0"/>
            </a:solidFill>
            <a:ln w="9525" cmpd="sng">
              <a:solidFill>
                <a:srgbClr val="FFFFFF"/>
              </a:solidFill>
              <a:prstDash val="solid"/>
              <a:round/>
              <a:headEnd/>
              <a:tailEnd/>
            </a:ln>
          </p:spPr>
          <p:txBody>
            <a:bodyPr/>
            <a:lstStyle/>
            <a:p>
              <a:endParaRPr lang="en-US"/>
            </a:p>
          </p:txBody>
        </p:sp>
        <p:sp>
          <p:nvSpPr>
            <p:cNvPr id="293" name="Freeform 292"/>
            <p:cNvSpPr>
              <a:spLocks/>
            </p:cNvSpPr>
            <p:nvPr/>
          </p:nvSpPr>
          <p:spPr bwMode="auto">
            <a:xfrm>
              <a:off x="5104" y="2395"/>
              <a:ext cx="23" cy="31"/>
            </a:xfrm>
            <a:custGeom>
              <a:avLst/>
              <a:gdLst>
                <a:gd name="T0" fmla="*/ 72 w 72"/>
                <a:gd name="T1" fmla="*/ 43 h 92"/>
                <a:gd name="T2" fmla="*/ 72 w 72"/>
                <a:gd name="T3" fmla="*/ 92 h 92"/>
                <a:gd name="T4" fmla="*/ 65 w 72"/>
                <a:gd name="T5" fmla="*/ 86 h 92"/>
                <a:gd name="T6" fmla="*/ 58 w 72"/>
                <a:gd name="T7" fmla="*/ 81 h 92"/>
                <a:gd name="T8" fmla="*/ 51 w 72"/>
                <a:gd name="T9" fmla="*/ 75 h 92"/>
                <a:gd name="T10" fmla="*/ 46 w 72"/>
                <a:gd name="T11" fmla="*/ 69 h 92"/>
                <a:gd name="T12" fmla="*/ 38 w 72"/>
                <a:gd name="T13" fmla="*/ 58 h 92"/>
                <a:gd name="T14" fmla="*/ 32 w 72"/>
                <a:gd name="T15" fmla="*/ 46 h 92"/>
                <a:gd name="T16" fmla="*/ 25 w 72"/>
                <a:gd name="T17" fmla="*/ 34 h 92"/>
                <a:gd name="T18" fmla="*/ 19 w 72"/>
                <a:gd name="T19" fmla="*/ 23 h 92"/>
                <a:gd name="T20" fmla="*/ 11 w 72"/>
                <a:gd name="T21" fmla="*/ 12 h 92"/>
                <a:gd name="T22" fmla="*/ 0 w 72"/>
                <a:gd name="T23" fmla="*/ 0 h 92"/>
                <a:gd name="T24" fmla="*/ 25 w 72"/>
                <a:gd name="T25" fmla="*/ 12 h 92"/>
                <a:gd name="T26" fmla="*/ 44 w 72"/>
                <a:gd name="T27" fmla="*/ 21 h 92"/>
                <a:gd name="T28" fmla="*/ 51 w 72"/>
                <a:gd name="T29" fmla="*/ 26 h 92"/>
                <a:gd name="T30" fmla="*/ 58 w 72"/>
                <a:gd name="T31" fmla="*/ 31 h 92"/>
                <a:gd name="T32" fmla="*/ 66 w 72"/>
                <a:gd name="T33" fmla="*/ 36 h 92"/>
                <a:gd name="T34" fmla="*/ 72 w 72"/>
                <a:gd name="T35" fmla="*/ 4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solidFill>
              <a:srgbClr val="C0C0C0"/>
            </a:solidFill>
            <a:ln w="9525" cmpd="sng">
              <a:solidFill>
                <a:srgbClr val="FFFFFF"/>
              </a:solidFill>
              <a:prstDash val="solid"/>
              <a:round/>
              <a:headEnd/>
              <a:tailEnd/>
            </a:ln>
          </p:spPr>
          <p:txBody>
            <a:bodyPr/>
            <a:lstStyle/>
            <a:p>
              <a:endParaRPr lang="en-US"/>
            </a:p>
          </p:txBody>
        </p:sp>
        <p:sp>
          <p:nvSpPr>
            <p:cNvPr id="294" name="Freeform 293"/>
            <p:cNvSpPr>
              <a:spLocks/>
            </p:cNvSpPr>
            <p:nvPr/>
          </p:nvSpPr>
          <p:spPr bwMode="auto">
            <a:xfrm>
              <a:off x="5143" y="2436"/>
              <a:ext cx="16" cy="21"/>
            </a:xfrm>
            <a:custGeom>
              <a:avLst/>
              <a:gdLst>
                <a:gd name="T0" fmla="*/ 6 w 46"/>
                <a:gd name="T1" fmla="*/ 6 h 62"/>
                <a:gd name="T2" fmla="*/ 19 w 46"/>
                <a:gd name="T3" fmla="*/ 5 h 62"/>
                <a:gd name="T4" fmla="*/ 31 w 46"/>
                <a:gd name="T5" fmla="*/ 3 h 62"/>
                <a:gd name="T6" fmla="*/ 39 w 46"/>
                <a:gd name="T7" fmla="*/ 1 h 62"/>
                <a:gd name="T8" fmla="*/ 46 w 46"/>
                <a:gd name="T9" fmla="*/ 0 h 62"/>
                <a:gd name="T10" fmla="*/ 46 w 46"/>
                <a:gd name="T11" fmla="*/ 9 h 62"/>
                <a:gd name="T12" fmla="*/ 46 w 46"/>
                <a:gd name="T13" fmla="*/ 18 h 62"/>
                <a:gd name="T14" fmla="*/ 46 w 46"/>
                <a:gd name="T15" fmla="*/ 27 h 62"/>
                <a:gd name="T16" fmla="*/ 46 w 46"/>
                <a:gd name="T17" fmla="*/ 38 h 62"/>
                <a:gd name="T18" fmla="*/ 45 w 46"/>
                <a:gd name="T19" fmla="*/ 46 h 62"/>
                <a:gd name="T20" fmla="*/ 41 w 46"/>
                <a:gd name="T21" fmla="*/ 54 h 62"/>
                <a:gd name="T22" fmla="*/ 39 w 46"/>
                <a:gd name="T23" fmla="*/ 57 h 62"/>
                <a:gd name="T24" fmla="*/ 37 w 46"/>
                <a:gd name="T25" fmla="*/ 60 h 62"/>
                <a:gd name="T26" fmla="*/ 35 w 46"/>
                <a:gd name="T27" fmla="*/ 61 h 62"/>
                <a:gd name="T28" fmla="*/ 33 w 46"/>
                <a:gd name="T29" fmla="*/ 62 h 62"/>
                <a:gd name="T30" fmla="*/ 27 w 46"/>
                <a:gd name="T31" fmla="*/ 61 h 62"/>
                <a:gd name="T32" fmla="*/ 22 w 46"/>
                <a:gd name="T33" fmla="*/ 60 h 62"/>
                <a:gd name="T34" fmla="*/ 17 w 46"/>
                <a:gd name="T35" fmla="*/ 59 h 62"/>
                <a:gd name="T36" fmla="*/ 14 w 46"/>
                <a:gd name="T37" fmla="*/ 57 h 62"/>
                <a:gd name="T38" fmla="*/ 11 w 46"/>
                <a:gd name="T39" fmla="*/ 54 h 62"/>
                <a:gd name="T40" fmla="*/ 7 w 46"/>
                <a:gd name="T41" fmla="*/ 51 h 62"/>
                <a:gd name="T42" fmla="*/ 5 w 46"/>
                <a:gd name="T43" fmla="*/ 47 h 62"/>
                <a:gd name="T44" fmla="*/ 4 w 46"/>
                <a:gd name="T45" fmla="*/ 44 h 62"/>
                <a:gd name="T46" fmla="*/ 1 w 46"/>
                <a:gd name="T47" fmla="*/ 34 h 62"/>
                <a:gd name="T48" fmla="*/ 0 w 46"/>
                <a:gd name="T49" fmla="*/ 25 h 62"/>
                <a:gd name="T50" fmla="*/ 0 w 46"/>
                <a:gd name="T51" fmla="*/ 16 h 62"/>
                <a:gd name="T52" fmla="*/ 0 w 46"/>
                <a:gd name="T53" fmla="*/ 6 h 62"/>
                <a:gd name="T54" fmla="*/ 6 w 46"/>
                <a:gd name="T55"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solidFill>
              <a:srgbClr val="C0C0C0"/>
            </a:solidFill>
            <a:ln w="9525" cmpd="sng">
              <a:solidFill>
                <a:srgbClr val="FFFFFF"/>
              </a:solidFill>
              <a:prstDash val="solid"/>
              <a:round/>
              <a:headEnd/>
              <a:tailEnd/>
            </a:ln>
          </p:spPr>
          <p:txBody>
            <a:bodyPr/>
            <a:lstStyle/>
            <a:p>
              <a:endParaRPr lang="en-US"/>
            </a:p>
          </p:txBody>
        </p:sp>
        <p:sp>
          <p:nvSpPr>
            <p:cNvPr id="295" name="Freeform 294"/>
            <p:cNvSpPr>
              <a:spLocks/>
            </p:cNvSpPr>
            <p:nvPr/>
          </p:nvSpPr>
          <p:spPr bwMode="auto">
            <a:xfrm>
              <a:off x="5089" y="2295"/>
              <a:ext cx="50" cy="98"/>
            </a:xfrm>
            <a:custGeom>
              <a:avLst/>
              <a:gdLst>
                <a:gd name="T0" fmla="*/ 59 w 152"/>
                <a:gd name="T1" fmla="*/ 0 h 296"/>
                <a:gd name="T2" fmla="*/ 66 w 152"/>
                <a:gd name="T3" fmla="*/ 9 h 296"/>
                <a:gd name="T4" fmla="*/ 77 w 152"/>
                <a:gd name="T5" fmla="*/ 17 h 296"/>
                <a:gd name="T6" fmla="*/ 88 w 152"/>
                <a:gd name="T7" fmla="*/ 23 h 296"/>
                <a:gd name="T8" fmla="*/ 99 w 152"/>
                <a:gd name="T9" fmla="*/ 25 h 296"/>
                <a:gd name="T10" fmla="*/ 108 w 152"/>
                <a:gd name="T11" fmla="*/ 21 h 296"/>
                <a:gd name="T12" fmla="*/ 118 w 152"/>
                <a:gd name="T13" fmla="*/ 12 h 296"/>
                <a:gd name="T14" fmla="*/ 122 w 152"/>
                <a:gd name="T15" fmla="*/ 35 h 296"/>
                <a:gd name="T16" fmla="*/ 130 w 152"/>
                <a:gd name="T17" fmla="*/ 62 h 296"/>
                <a:gd name="T18" fmla="*/ 141 w 152"/>
                <a:gd name="T19" fmla="*/ 86 h 296"/>
                <a:gd name="T20" fmla="*/ 147 w 152"/>
                <a:gd name="T21" fmla="*/ 94 h 296"/>
                <a:gd name="T22" fmla="*/ 152 w 152"/>
                <a:gd name="T23" fmla="*/ 99 h 296"/>
                <a:gd name="T24" fmla="*/ 143 w 152"/>
                <a:gd name="T25" fmla="*/ 120 h 296"/>
                <a:gd name="T26" fmla="*/ 129 w 152"/>
                <a:gd name="T27" fmla="*/ 140 h 296"/>
                <a:gd name="T28" fmla="*/ 117 w 152"/>
                <a:gd name="T29" fmla="*/ 157 h 296"/>
                <a:gd name="T30" fmla="*/ 112 w 152"/>
                <a:gd name="T31" fmla="*/ 172 h 296"/>
                <a:gd name="T32" fmla="*/ 115 w 152"/>
                <a:gd name="T33" fmla="*/ 197 h 296"/>
                <a:gd name="T34" fmla="*/ 115 w 152"/>
                <a:gd name="T35" fmla="*/ 205 h 296"/>
                <a:gd name="T36" fmla="*/ 112 w 152"/>
                <a:gd name="T37" fmla="*/ 216 h 296"/>
                <a:gd name="T38" fmla="*/ 126 w 152"/>
                <a:gd name="T39" fmla="*/ 216 h 296"/>
                <a:gd name="T40" fmla="*/ 146 w 152"/>
                <a:gd name="T41" fmla="*/ 216 h 296"/>
                <a:gd name="T42" fmla="*/ 136 w 152"/>
                <a:gd name="T43" fmla="*/ 252 h 296"/>
                <a:gd name="T44" fmla="*/ 136 w 152"/>
                <a:gd name="T45" fmla="*/ 267 h 296"/>
                <a:gd name="T46" fmla="*/ 146 w 152"/>
                <a:gd name="T47" fmla="*/ 283 h 296"/>
                <a:gd name="T48" fmla="*/ 125 w 152"/>
                <a:gd name="T49" fmla="*/ 291 h 296"/>
                <a:gd name="T50" fmla="*/ 105 w 152"/>
                <a:gd name="T51" fmla="*/ 296 h 296"/>
                <a:gd name="T52" fmla="*/ 85 w 152"/>
                <a:gd name="T53" fmla="*/ 294 h 296"/>
                <a:gd name="T54" fmla="*/ 73 w 152"/>
                <a:gd name="T55" fmla="*/ 288 h 296"/>
                <a:gd name="T56" fmla="*/ 67 w 152"/>
                <a:gd name="T57" fmla="*/ 280 h 296"/>
                <a:gd name="T58" fmla="*/ 66 w 152"/>
                <a:gd name="T59" fmla="*/ 271 h 296"/>
                <a:gd name="T60" fmla="*/ 85 w 152"/>
                <a:gd name="T61" fmla="*/ 253 h 296"/>
                <a:gd name="T62" fmla="*/ 69 w 152"/>
                <a:gd name="T63" fmla="*/ 249 h 296"/>
                <a:gd name="T64" fmla="*/ 52 w 152"/>
                <a:gd name="T65" fmla="*/ 242 h 296"/>
                <a:gd name="T66" fmla="*/ 38 w 152"/>
                <a:gd name="T67" fmla="*/ 231 h 296"/>
                <a:gd name="T68" fmla="*/ 25 w 152"/>
                <a:gd name="T69" fmla="*/ 219 h 296"/>
                <a:gd name="T70" fmla="*/ 14 w 152"/>
                <a:gd name="T71" fmla="*/ 205 h 296"/>
                <a:gd name="T72" fmla="*/ 6 w 152"/>
                <a:gd name="T73" fmla="*/ 190 h 296"/>
                <a:gd name="T74" fmla="*/ 1 w 152"/>
                <a:gd name="T75" fmla="*/ 172 h 296"/>
                <a:gd name="T76" fmla="*/ 0 w 152"/>
                <a:gd name="T77" fmla="*/ 154 h 296"/>
                <a:gd name="T78" fmla="*/ 0 w 152"/>
                <a:gd name="T79" fmla="*/ 130 h 296"/>
                <a:gd name="T80" fmla="*/ 27 w 152"/>
                <a:gd name="T81" fmla="*/ 106 h 296"/>
                <a:gd name="T82" fmla="*/ 32 w 152"/>
                <a:gd name="T83" fmla="*/ 46 h 296"/>
                <a:gd name="T84" fmla="*/ 31 w 152"/>
                <a:gd name="T85" fmla="*/ 18 h 296"/>
                <a:gd name="T86" fmla="*/ 28 w 152"/>
                <a:gd name="T87" fmla="*/ 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solidFill>
              <a:srgbClr val="C0C0C0"/>
            </a:solidFill>
            <a:ln w="9525" cmpd="sng">
              <a:solidFill>
                <a:srgbClr val="FFFFFF"/>
              </a:solidFill>
              <a:prstDash val="solid"/>
              <a:round/>
              <a:headEnd/>
              <a:tailEnd/>
            </a:ln>
          </p:spPr>
          <p:txBody>
            <a:bodyPr/>
            <a:lstStyle/>
            <a:p>
              <a:endParaRPr lang="en-US"/>
            </a:p>
          </p:txBody>
        </p:sp>
        <p:sp>
          <p:nvSpPr>
            <p:cNvPr id="296" name="Freeform 295"/>
            <p:cNvSpPr>
              <a:spLocks/>
            </p:cNvSpPr>
            <p:nvPr/>
          </p:nvSpPr>
          <p:spPr bwMode="auto">
            <a:xfrm>
              <a:off x="5189" y="2442"/>
              <a:ext cx="8" cy="13"/>
            </a:xfrm>
            <a:custGeom>
              <a:avLst/>
              <a:gdLst>
                <a:gd name="T0" fmla="*/ 26 w 26"/>
                <a:gd name="T1" fmla="*/ 38 h 38"/>
                <a:gd name="T2" fmla="*/ 26 w 26"/>
                <a:gd name="T3" fmla="*/ 0 h 38"/>
                <a:gd name="T4" fmla="*/ 21 w 26"/>
                <a:gd name="T5" fmla="*/ 1 h 38"/>
                <a:gd name="T6" fmla="*/ 13 w 26"/>
                <a:gd name="T7" fmla="*/ 4 h 38"/>
                <a:gd name="T8" fmla="*/ 6 w 26"/>
                <a:gd name="T9" fmla="*/ 8 h 38"/>
                <a:gd name="T10" fmla="*/ 0 w 26"/>
                <a:gd name="T11" fmla="*/ 13 h 38"/>
                <a:gd name="T12" fmla="*/ 18 w 26"/>
                <a:gd name="T13" fmla="*/ 30 h 38"/>
                <a:gd name="T14" fmla="*/ 26 w 26"/>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8">
                  <a:moveTo>
                    <a:pt x="26" y="38"/>
                  </a:moveTo>
                  <a:lnTo>
                    <a:pt x="26" y="0"/>
                  </a:lnTo>
                  <a:lnTo>
                    <a:pt x="21" y="1"/>
                  </a:lnTo>
                  <a:lnTo>
                    <a:pt x="13" y="4"/>
                  </a:lnTo>
                  <a:lnTo>
                    <a:pt x="6" y="8"/>
                  </a:lnTo>
                  <a:lnTo>
                    <a:pt x="0" y="13"/>
                  </a:lnTo>
                  <a:lnTo>
                    <a:pt x="18" y="30"/>
                  </a:lnTo>
                  <a:lnTo>
                    <a:pt x="26" y="38"/>
                  </a:lnTo>
                </a:path>
              </a:pathLst>
            </a:custGeom>
            <a:solidFill>
              <a:srgbClr val="C0C0C0"/>
            </a:solidFill>
            <a:ln w="9525" cmpd="sng">
              <a:solidFill>
                <a:srgbClr val="FFFFFF"/>
              </a:solidFill>
              <a:prstDash val="solid"/>
              <a:round/>
              <a:headEnd/>
              <a:tailEnd/>
            </a:ln>
          </p:spPr>
          <p:txBody>
            <a:bodyPr/>
            <a:lstStyle/>
            <a:p>
              <a:endParaRPr lang="en-US"/>
            </a:p>
          </p:txBody>
        </p:sp>
        <p:sp>
          <p:nvSpPr>
            <p:cNvPr id="297" name="Freeform 296"/>
            <p:cNvSpPr>
              <a:spLocks/>
            </p:cNvSpPr>
            <p:nvPr/>
          </p:nvSpPr>
          <p:spPr bwMode="auto">
            <a:xfrm>
              <a:off x="5165" y="2420"/>
              <a:ext cx="10" cy="10"/>
            </a:xfrm>
            <a:custGeom>
              <a:avLst/>
              <a:gdLst>
                <a:gd name="T0" fmla="*/ 0 w 34"/>
                <a:gd name="T1" fmla="*/ 18 h 31"/>
                <a:gd name="T2" fmla="*/ 8 w 34"/>
                <a:gd name="T3" fmla="*/ 22 h 31"/>
                <a:gd name="T4" fmla="*/ 17 w 34"/>
                <a:gd name="T5" fmla="*/ 26 h 31"/>
                <a:gd name="T6" fmla="*/ 27 w 34"/>
                <a:gd name="T7" fmla="*/ 30 h 31"/>
                <a:gd name="T8" fmla="*/ 34 w 34"/>
                <a:gd name="T9" fmla="*/ 31 h 31"/>
                <a:gd name="T10" fmla="*/ 33 w 34"/>
                <a:gd name="T11" fmla="*/ 24 h 31"/>
                <a:gd name="T12" fmla="*/ 30 w 34"/>
                <a:gd name="T13" fmla="*/ 15 h 31"/>
                <a:gd name="T14" fmla="*/ 26 w 34"/>
                <a:gd name="T15" fmla="*/ 6 h 31"/>
                <a:gd name="T16" fmla="*/ 20 w 34"/>
                <a:gd name="T17" fmla="*/ 0 h 31"/>
                <a:gd name="T18" fmla="*/ 16 w 34"/>
                <a:gd name="T19" fmla="*/ 5 h 31"/>
                <a:gd name="T20" fmla="*/ 10 w 34"/>
                <a:gd name="T21" fmla="*/ 11 h 31"/>
                <a:gd name="T22" fmla="*/ 8 w 34"/>
                <a:gd name="T23" fmla="*/ 14 h 31"/>
                <a:gd name="T24" fmla="*/ 6 w 34"/>
                <a:gd name="T25" fmla="*/ 16 h 31"/>
                <a:gd name="T26" fmla="*/ 4 w 34"/>
                <a:gd name="T27" fmla="*/ 18 h 31"/>
                <a:gd name="T28" fmla="*/ 0 w 34"/>
                <a:gd name="T29"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solidFill>
              <a:srgbClr val="C0C0C0"/>
            </a:solidFill>
            <a:ln w="9525" cmpd="sng">
              <a:solidFill>
                <a:srgbClr val="FFFFFF"/>
              </a:solidFill>
              <a:prstDash val="solid"/>
              <a:round/>
              <a:headEnd/>
              <a:tailEnd/>
            </a:ln>
          </p:spPr>
          <p:txBody>
            <a:bodyPr/>
            <a:lstStyle/>
            <a:p>
              <a:endParaRPr lang="en-US"/>
            </a:p>
          </p:txBody>
        </p:sp>
        <p:sp>
          <p:nvSpPr>
            <p:cNvPr id="298" name="Freeform 297"/>
            <p:cNvSpPr>
              <a:spLocks/>
            </p:cNvSpPr>
            <p:nvPr/>
          </p:nvSpPr>
          <p:spPr bwMode="auto">
            <a:xfrm>
              <a:off x="5139" y="2418"/>
              <a:ext cx="6" cy="12"/>
            </a:xfrm>
            <a:custGeom>
              <a:avLst/>
              <a:gdLst>
                <a:gd name="T0" fmla="*/ 0 w 20"/>
                <a:gd name="T1" fmla="*/ 6 h 37"/>
                <a:gd name="T2" fmla="*/ 0 w 20"/>
                <a:gd name="T3" fmla="*/ 37 h 37"/>
                <a:gd name="T4" fmla="*/ 7 w 20"/>
                <a:gd name="T5" fmla="*/ 33 h 37"/>
                <a:gd name="T6" fmla="*/ 20 w 20"/>
                <a:gd name="T7" fmla="*/ 30 h 37"/>
                <a:gd name="T8" fmla="*/ 20 w 20"/>
                <a:gd name="T9" fmla="*/ 0 h 37"/>
                <a:gd name="T10" fmla="*/ 0 w 20"/>
                <a:gd name="T11" fmla="*/ 6 h 37"/>
              </a:gdLst>
              <a:ahLst/>
              <a:cxnLst>
                <a:cxn ang="0">
                  <a:pos x="T0" y="T1"/>
                </a:cxn>
                <a:cxn ang="0">
                  <a:pos x="T2" y="T3"/>
                </a:cxn>
                <a:cxn ang="0">
                  <a:pos x="T4" y="T5"/>
                </a:cxn>
                <a:cxn ang="0">
                  <a:pos x="T6" y="T7"/>
                </a:cxn>
                <a:cxn ang="0">
                  <a:pos x="T8" y="T9"/>
                </a:cxn>
                <a:cxn ang="0">
                  <a:pos x="T10" y="T11"/>
                </a:cxn>
              </a:cxnLst>
              <a:rect l="0" t="0" r="r" b="b"/>
              <a:pathLst>
                <a:path w="20" h="37">
                  <a:moveTo>
                    <a:pt x="0" y="6"/>
                  </a:moveTo>
                  <a:lnTo>
                    <a:pt x="0" y="37"/>
                  </a:lnTo>
                  <a:lnTo>
                    <a:pt x="7" y="33"/>
                  </a:lnTo>
                  <a:lnTo>
                    <a:pt x="20" y="30"/>
                  </a:lnTo>
                  <a:lnTo>
                    <a:pt x="20" y="0"/>
                  </a:lnTo>
                  <a:lnTo>
                    <a:pt x="0" y="6"/>
                  </a:lnTo>
                </a:path>
              </a:pathLst>
            </a:custGeom>
            <a:solidFill>
              <a:srgbClr val="C0C0C0"/>
            </a:solidFill>
            <a:ln w="9525" cmpd="sng">
              <a:solidFill>
                <a:srgbClr val="FFFFFF"/>
              </a:solidFill>
              <a:prstDash val="solid"/>
              <a:round/>
              <a:headEnd/>
              <a:tailEnd/>
            </a:ln>
          </p:spPr>
          <p:txBody>
            <a:bodyPr/>
            <a:lstStyle/>
            <a:p>
              <a:endParaRPr lang="en-US"/>
            </a:p>
          </p:txBody>
        </p:sp>
        <p:sp>
          <p:nvSpPr>
            <p:cNvPr id="299" name="Line 298"/>
            <p:cNvSpPr>
              <a:spLocks noChangeShapeType="1"/>
            </p:cNvSpPr>
            <p:nvPr/>
          </p:nvSpPr>
          <p:spPr bwMode="auto">
            <a:xfrm>
              <a:off x="5180" y="2449"/>
              <a:ext cx="1" cy="1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0" name="Freeform 299"/>
            <p:cNvSpPr>
              <a:spLocks/>
            </p:cNvSpPr>
            <p:nvPr/>
          </p:nvSpPr>
          <p:spPr bwMode="auto">
            <a:xfrm>
              <a:off x="5180" y="2453"/>
              <a:ext cx="4" cy="6"/>
            </a:xfrm>
            <a:custGeom>
              <a:avLst/>
              <a:gdLst>
                <a:gd name="T0" fmla="*/ 0 w 13"/>
                <a:gd name="T1" fmla="*/ 18 h 18"/>
                <a:gd name="T2" fmla="*/ 1 w 13"/>
                <a:gd name="T3" fmla="*/ 13 h 18"/>
                <a:gd name="T4" fmla="*/ 3 w 13"/>
                <a:gd name="T5" fmla="*/ 9 h 18"/>
                <a:gd name="T6" fmla="*/ 7 w 13"/>
                <a:gd name="T7" fmla="*/ 4 h 18"/>
                <a:gd name="T8" fmla="*/ 13 w 13"/>
                <a:gd name="T9" fmla="*/ 0 h 18"/>
              </a:gdLst>
              <a:ahLst/>
              <a:cxnLst>
                <a:cxn ang="0">
                  <a:pos x="T0" y="T1"/>
                </a:cxn>
                <a:cxn ang="0">
                  <a:pos x="T2" y="T3"/>
                </a:cxn>
                <a:cxn ang="0">
                  <a:pos x="T4" y="T5"/>
                </a:cxn>
                <a:cxn ang="0">
                  <a:pos x="T6" y="T7"/>
                </a:cxn>
                <a:cxn ang="0">
                  <a:pos x="T8" y="T9"/>
                </a:cxn>
              </a:cxnLst>
              <a:rect l="0" t="0" r="r" b="b"/>
              <a:pathLst>
                <a:path w="13" h="18">
                  <a:moveTo>
                    <a:pt x="0" y="18"/>
                  </a:moveTo>
                  <a:lnTo>
                    <a:pt x="1" y="13"/>
                  </a:lnTo>
                  <a:lnTo>
                    <a:pt x="3" y="9"/>
                  </a:lnTo>
                  <a:lnTo>
                    <a:pt x="7" y="4"/>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301" name="Line 300"/>
            <p:cNvSpPr>
              <a:spLocks noChangeShapeType="1"/>
            </p:cNvSpPr>
            <p:nvPr/>
          </p:nvSpPr>
          <p:spPr bwMode="auto">
            <a:xfrm flipH="1" flipV="1">
              <a:off x="5178" y="2447"/>
              <a:ext cx="6" cy="6"/>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2" name="Freeform 301"/>
            <p:cNvSpPr>
              <a:spLocks/>
            </p:cNvSpPr>
            <p:nvPr/>
          </p:nvSpPr>
          <p:spPr bwMode="auto">
            <a:xfrm>
              <a:off x="5116" y="2564"/>
              <a:ext cx="9" cy="10"/>
            </a:xfrm>
            <a:custGeom>
              <a:avLst/>
              <a:gdLst>
                <a:gd name="T0" fmla="*/ 0 w 27"/>
                <a:gd name="T1" fmla="*/ 0 h 31"/>
                <a:gd name="T2" fmla="*/ 20 w 27"/>
                <a:gd name="T3" fmla="*/ 31 h 31"/>
                <a:gd name="T4" fmla="*/ 27 w 27"/>
                <a:gd name="T5" fmla="*/ 13 h 31"/>
              </a:gdLst>
              <a:ahLst/>
              <a:cxnLst>
                <a:cxn ang="0">
                  <a:pos x="T0" y="T1"/>
                </a:cxn>
                <a:cxn ang="0">
                  <a:pos x="T2" y="T3"/>
                </a:cxn>
                <a:cxn ang="0">
                  <a:pos x="T4" y="T5"/>
                </a:cxn>
              </a:cxnLst>
              <a:rect l="0" t="0" r="r" b="b"/>
              <a:pathLst>
                <a:path w="27" h="31">
                  <a:moveTo>
                    <a:pt x="0" y="0"/>
                  </a:moveTo>
                  <a:lnTo>
                    <a:pt x="20" y="31"/>
                  </a:lnTo>
                  <a:lnTo>
                    <a:pt x="27" y="13"/>
                  </a:lnTo>
                </a:path>
              </a:pathLst>
            </a:custGeom>
            <a:solidFill>
              <a:srgbClr val="C0C0C0"/>
            </a:solidFill>
            <a:ln w="9525" cmpd="sng">
              <a:solidFill>
                <a:srgbClr val="FFFFFF"/>
              </a:solidFill>
              <a:prstDash val="solid"/>
              <a:round/>
              <a:headEnd/>
              <a:tailEnd/>
            </a:ln>
          </p:spPr>
          <p:txBody>
            <a:bodyPr/>
            <a:lstStyle/>
            <a:p>
              <a:endParaRPr lang="en-US"/>
            </a:p>
          </p:txBody>
        </p:sp>
        <p:sp>
          <p:nvSpPr>
            <p:cNvPr id="303" name="Freeform 302"/>
            <p:cNvSpPr>
              <a:spLocks/>
            </p:cNvSpPr>
            <p:nvPr/>
          </p:nvSpPr>
          <p:spPr bwMode="auto">
            <a:xfrm>
              <a:off x="5119" y="2568"/>
              <a:ext cx="6" cy="1"/>
            </a:xfrm>
            <a:custGeom>
              <a:avLst/>
              <a:gdLst>
                <a:gd name="T0" fmla="*/ 20 w 20"/>
                <a:gd name="T1" fmla="*/ 10 w 20"/>
                <a:gd name="T2" fmla="*/ 0 w 20"/>
              </a:gdLst>
              <a:ahLst/>
              <a:cxnLst>
                <a:cxn ang="0">
                  <a:pos x="T0" y="0"/>
                </a:cxn>
                <a:cxn ang="0">
                  <a:pos x="T1" y="0"/>
                </a:cxn>
                <a:cxn ang="0">
                  <a:pos x="T2" y="0"/>
                </a:cxn>
              </a:cxnLst>
              <a:rect l="0" t="0" r="r" b="b"/>
              <a:pathLst>
                <a:path w="20">
                  <a:moveTo>
                    <a:pt x="20" y="0"/>
                  </a:moveTo>
                  <a:lnTo>
                    <a:pt x="10" y="0"/>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304" name="Freeform 303"/>
            <p:cNvSpPr>
              <a:spLocks/>
            </p:cNvSpPr>
            <p:nvPr/>
          </p:nvSpPr>
          <p:spPr bwMode="auto">
            <a:xfrm>
              <a:off x="5127" y="2557"/>
              <a:ext cx="12" cy="5"/>
            </a:xfrm>
            <a:custGeom>
              <a:avLst/>
              <a:gdLst>
                <a:gd name="T0" fmla="*/ 0 w 34"/>
                <a:gd name="T1" fmla="*/ 13 h 13"/>
                <a:gd name="T2" fmla="*/ 6 w 34"/>
                <a:gd name="T3" fmla="*/ 13 h 13"/>
                <a:gd name="T4" fmla="*/ 10 w 34"/>
                <a:gd name="T5" fmla="*/ 11 h 13"/>
                <a:gd name="T6" fmla="*/ 16 w 34"/>
                <a:gd name="T7" fmla="*/ 10 h 13"/>
                <a:gd name="T8" fmla="*/ 20 w 34"/>
                <a:gd name="T9" fmla="*/ 7 h 13"/>
                <a:gd name="T10" fmla="*/ 28 w 34"/>
                <a:gd name="T11" fmla="*/ 2 h 13"/>
                <a:gd name="T12" fmla="*/ 34 w 34"/>
                <a:gd name="T13" fmla="*/ 0 h 13"/>
                <a:gd name="T14" fmla="*/ 25 w 34"/>
                <a:gd name="T15" fmla="*/ 0 h 13"/>
                <a:gd name="T16" fmla="*/ 15 w 3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
                  <a:moveTo>
                    <a:pt x="0" y="13"/>
                  </a:moveTo>
                  <a:lnTo>
                    <a:pt x="6" y="13"/>
                  </a:lnTo>
                  <a:lnTo>
                    <a:pt x="10" y="11"/>
                  </a:lnTo>
                  <a:lnTo>
                    <a:pt x="16" y="10"/>
                  </a:lnTo>
                  <a:lnTo>
                    <a:pt x="20" y="7"/>
                  </a:lnTo>
                  <a:lnTo>
                    <a:pt x="28" y="2"/>
                  </a:lnTo>
                  <a:lnTo>
                    <a:pt x="34" y="0"/>
                  </a:lnTo>
                  <a:lnTo>
                    <a:pt x="25" y="0"/>
                  </a:lnTo>
                  <a:lnTo>
                    <a:pt x="15" y="0"/>
                  </a:lnTo>
                </a:path>
              </a:pathLst>
            </a:custGeom>
            <a:solidFill>
              <a:srgbClr val="C0C0C0"/>
            </a:solidFill>
            <a:ln w="9525" cmpd="sng">
              <a:solidFill>
                <a:srgbClr val="FFFFFF"/>
              </a:solidFill>
              <a:prstDash val="solid"/>
              <a:round/>
              <a:headEnd/>
              <a:tailEnd/>
            </a:ln>
          </p:spPr>
          <p:txBody>
            <a:bodyPr/>
            <a:lstStyle/>
            <a:p>
              <a:endParaRPr lang="en-US"/>
            </a:p>
          </p:txBody>
        </p:sp>
        <p:sp>
          <p:nvSpPr>
            <p:cNvPr id="305" name="Freeform 304"/>
            <p:cNvSpPr>
              <a:spLocks/>
            </p:cNvSpPr>
            <p:nvPr/>
          </p:nvSpPr>
          <p:spPr bwMode="auto">
            <a:xfrm>
              <a:off x="5127" y="2547"/>
              <a:ext cx="12" cy="6"/>
            </a:xfrm>
            <a:custGeom>
              <a:avLst/>
              <a:gdLst>
                <a:gd name="T0" fmla="*/ 34 w 34"/>
                <a:gd name="T1" fmla="*/ 18 h 18"/>
                <a:gd name="T2" fmla="*/ 34 w 34"/>
                <a:gd name="T3" fmla="*/ 0 h 18"/>
                <a:gd name="T4" fmla="*/ 28 w 34"/>
                <a:gd name="T5" fmla="*/ 0 h 18"/>
                <a:gd name="T6" fmla="*/ 20 w 34"/>
                <a:gd name="T7" fmla="*/ 0 h 18"/>
                <a:gd name="T8" fmla="*/ 10 w 34"/>
                <a:gd name="T9" fmla="*/ 0 h 18"/>
                <a:gd name="T10" fmla="*/ 0 w 34"/>
                <a:gd name="T11" fmla="*/ 0 h 18"/>
                <a:gd name="T12" fmla="*/ 34 w 3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4" h="18">
                  <a:moveTo>
                    <a:pt x="34" y="18"/>
                  </a:moveTo>
                  <a:lnTo>
                    <a:pt x="34" y="0"/>
                  </a:lnTo>
                  <a:lnTo>
                    <a:pt x="28" y="0"/>
                  </a:lnTo>
                  <a:lnTo>
                    <a:pt x="20" y="0"/>
                  </a:lnTo>
                  <a:lnTo>
                    <a:pt x="10" y="0"/>
                  </a:lnTo>
                  <a:lnTo>
                    <a:pt x="0" y="0"/>
                  </a:lnTo>
                  <a:lnTo>
                    <a:pt x="34" y="18"/>
                  </a:lnTo>
                </a:path>
              </a:pathLst>
            </a:custGeom>
            <a:solidFill>
              <a:srgbClr val="C0C0C0"/>
            </a:solidFill>
            <a:ln w="9525" cmpd="sng">
              <a:solidFill>
                <a:srgbClr val="FFFFFF"/>
              </a:solidFill>
              <a:prstDash val="solid"/>
              <a:round/>
              <a:headEnd/>
              <a:tailEnd/>
            </a:ln>
          </p:spPr>
          <p:txBody>
            <a:bodyPr/>
            <a:lstStyle/>
            <a:p>
              <a:endParaRPr lang="en-US"/>
            </a:p>
          </p:txBody>
        </p:sp>
        <p:sp>
          <p:nvSpPr>
            <p:cNvPr id="306" name="Freeform 305"/>
            <p:cNvSpPr>
              <a:spLocks/>
            </p:cNvSpPr>
            <p:nvPr/>
          </p:nvSpPr>
          <p:spPr bwMode="auto">
            <a:xfrm>
              <a:off x="5141" y="2535"/>
              <a:ext cx="20" cy="8"/>
            </a:xfrm>
            <a:custGeom>
              <a:avLst/>
              <a:gdLst>
                <a:gd name="T0" fmla="*/ 53 w 59"/>
                <a:gd name="T1" fmla="*/ 25 h 25"/>
                <a:gd name="T2" fmla="*/ 56 w 59"/>
                <a:gd name="T3" fmla="*/ 12 h 25"/>
                <a:gd name="T4" fmla="*/ 59 w 59"/>
                <a:gd name="T5" fmla="*/ 0 h 25"/>
                <a:gd name="T6" fmla="*/ 44 w 59"/>
                <a:gd name="T7" fmla="*/ 0 h 25"/>
                <a:gd name="T8" fmla="*/ 27 w 59"/>
                <a:gd name="T9" fmla="*/ 0 h 25"/>
                <a:gd name="T10" fmla="*/ 19 w 59"/>
                <a:gd name="T11" fmla="*/ 1 h 25"/>
                <a:gd name="T12" fmla="*/ 12 w 59"/>
                <a:gd name="T13" fmla="*/ 2 h 25"/>
                <a:gd name="T14" fmla="*/ 5 w 59"/>
                <a:gd name="T15" fmla="*/ 4 h 25"/>
                <a:gd name="T16" fmla="*/ 0 w 59"/>
                <a:gd name="T17" fmla="*/ 6 h 25"/>
                <a:gd name="T18" fmla="*/ 13 w 59"/>
                <a:gd name="T19" fmla="*/ 14 h 25"/>
                <a:gd name="T20" fmla="*/ 26 w 59"/>
                <a:gd name="T21" fmla="*/ 20 h 25"/>
                <a:gd name="T22" fmla="*/ 33 w 59"/>
                <a:gd name="T23" fmla="*/ 22 h 25"/>
                <a:gd name="T24" fmla="*/ 38 w 59"/>
                <a:gd name="T25" fmla="*/ 24 h 25"/>
                <a:gd name="T26" fmla="*/ 46 w 59"/>
                <a:gd name="T27" fmla="*/ 25 h 25"/>
                <a:gd name="T28" fmla="*/ 53 w 59"/>
                <a:gd name="T2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solidFill>
              <a:srgbClr val="C0C0C0"/>
            </a:solidFill>
            <a:ln w="9525" cmpd="sng">
              <a:solidFill>
                <a:srgbClr val="FFFFFF"/>
              </a:solidFill>
              <a:prstDash val="solid"/>
              <a:round/>
              <a:headEnd/>
              <a:tailEnd/>
            </a:ln>
          </p:spPr>
          <p:txBody>
            <a:bodyPr/>
            <a:lstStyle/>
            <a:p>
              <a:endParaRPr lang="en-US"/>
            </a:p>
          </p:txBody>
        </p:sp>
        <p:sp>
          <p:nvSpPr>
            <p:cNvPr id="307" name="Line 306"/>
            <p:cNvSpPr>
              <a:spLocks noChangeShapeType="1"/>
            </p:cNvSpPr>
            <p:nvPr/>
          </p:nvSpPr>
          <p:spPr bwMode="auto">
            <a:xfrm flipV="1">
              <a:off x="5191" y="2516"/>
              <a:ext cx="6" cy="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8" name="Freeform 307"/>
          <p:cNvSpPr>
            <a:spLocks/>
          </p:cNvSpPr>
          <p:nvPr>
            <p:custDataLst>
              <p:tags r:id="rId209"/>
            </p:custDataLst>
          </p:nvPr>
        </p:nvSpPr>
        <p:spPr bwMode="auto">
          <a:xfrm>
            <a:off x="6903611" y="4944212"/>
            <a:ext cx="13751" cy="55563"/>
          </a:xfrm>
          <a:custGeom>
            <a:avLst/>
            <a:gdLst>
              <a:gd name="T0" fmla="*/ 0 w 33"/>
              <a:gd name="T1" fmla="*/ 43 h 43"/>
              <a:gd name="T2" fmla="*/ 1 w 33"/>
              <a:gd name="T3" fmla="*/ 34 h 43"/>
              <a:gd name="T4" fmla="*/ 2 w 33"/>
              <a:gd name="T5" fmla="*/ 27 h 43"/>
              <a:gd name="T6" fmla="*/ 5 w 33"/>
              <a:gd name="T7" fmla="*/ 21 h 43"/>
              <a:gd name="T8" fmla="*/ 9 w 33"/>
              <a:gd name="T9" fmla="*/ 15 h 43"/>
              <a:gd name="T10" fmla="*/ 14 w 33"/>
              <a:gd name="T11" fmla="*/ 9 h 43"/>
              <a:gd name="T12" fmla="*/ 20 w 33"/>
              <a:gd name="T13" fmla="*/ 5 h 43"/>
              <a:gd name="T14" fmla="*/ 26 w 33"/>
              <a:gd name="T15" fmla="*/ 2 h 43"/>
              <a:gd name="T16" fmla="*/ 33 w 33"/>
              <a:gd name="T17" fmla="*/ 0 h 43"/>
              <a:gd name="T18" fmla="*/ 33 w 33"/>
              <a:gd name="T19" fmla="*/ 25 h 43"/>
              <a:gd name="T20" fmla="*/ 23 w 33"/>
              <a:gd name="T21" fmla="*/ 27 h 43"/>
              <a:gd name="T22" fmla="*/ 18 w 33"/>
              <a:gd name="T23" fmla="*/ 29 h 43"/>
              <a:gd name="T24" fmla="*/ 16 w 33"/>
              <a:gd name="T25" fmla="*/ 32 h 43"/>
              <a:gd name="T26" fmla="*/ 16 w 33"/>
              <a:gd name="T27" fmla="*/ 34 h 43"/>
              <a:gd name="T28" fmla="*/ 16 w 33"/>
              <a:gd name="T29" fmla="*/ 36 h 43"/>
              <a:gd name="T30" fmla="*/ 14 w 33"/>
              <a:gd name="T31" fmla="*/ 38 h 43"/>
              <a:gd name="T32" fmla="*/ 10 w 33"/>
              <a:gd name="T33" fmla="*/ 41 h 43"/>
              <a:gd name="T34" fmla="*/ 0 w 33"/>
              <a:gd name="T3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9" name="Freeform 308"/>
          <p:cNvSpPr>
            <a:spLocks/>
          </p:cNvSpPr>
          <p:nvPr>
            <p:custDataLst>
              <p:tags r:id="rId210"/>
            </p:custDataLst>
          </p:nvPr>
        </p:nvSpPr>
        <p:spPr bwMode="auto">
          <a:xfrm>
            <a:off x="6976947" y="4883886"/>
            <a:ext cx="21389" cy="58738"/>
          </a:xfrm>
          <a:custGeom>
            <a:avLst/>
            <a:gdLst>
              <a:gd name="T0" fmla="*/ 0 w 54"/>
              <a:gd name="T1" fmla="*/ 55 h 92"/>
              <a:gd name="T2" fmla="*/ 1 w 54"/>
              <a:gd name="T3" fmla="*/ 51 h 92"/>
              <a:gd name="T4" fmla="*/ 2 w 54"/>
              <a:gd name="T5" fmla="*/ 46 h 92"/>
              <a:gd name="T6" fmla="*/ 3 w 54"/>
              <a:gd name="T7" fmla="*/ 42 h 92"/>
              <a:gd name="T8" fmla="*/ 6 w 54"/>
              <a:gd name="T9" fmla="*/ 37 h 92"/>
              <a:gd name="T10" fmla="*/ 11 w 54"/>
              <a:gd name="T11" fmla="*/ 29 h 92"/>
              <a:gd name="T12" fmla="*/ 18 w 54"/>
              <a:gd name="T13" fmla="*/ 21 h 92"/>
              <a:gd name="T14" fmla="*/ 31 w 54"/>
              <a:gd name="T15" fmla="*/ 7 h 92"/>
              <a:gd name="T16" fmla="*/ 41 w 54"/>
              <a:gd name="T17" fmla="*/ 0 h 92"/>
              <a:gd name="T18" fmla="*/ 54 w 54"/>
              <a:gd name="T19" fmla="*/ 12 h 92"/>
              <a:gd name="T20" fmla="*/ 51 w 54"/>
              <a:gd name="T21" fmla="*/ 21 h 92"/>
              <a:gd name="T22" fmla="*/ 47 w 54"/>
              <a:gd name="T23" fmla="*/ 29 h 92"/>
              <a:gd name="T24" fmla="*/ 44 w 54"/>
              <a:gd name="T25" fmla="*/ 35 h 92"/>
              <a:gd name="T26" fmla="*/ 41 w 54"/>
              <a:gd name="T27" fmla="*/ 41 h 92"/>
              <a:gd name="T28" fmla="*/ 33 w 54"/>
              <a:gd name="T29" fmla="*/ 49 h 92"/>
              <a:gd name="T30" fmla="*/ 28 w 54"/>
              <a:gd name="T31" fmla="*/ 55 h 92"/>
              <a:gd name="T32" fmla="*/ 26 w 54"/>
              <a:gd name="T33" fmla="*/ 64 h 92"/>
              <a:gd name="T34" fmla="*/ 26 w 54"/>
              <a:gd name="T35" fmla="*/ 74 h 92"/>
              <a:gd name="T36" fmla="*/ 24 w 54"/>
              <a:gd name="T37" fmla="*/ 83 h 92"/>
              <a:gd name="T38" fmla="*/ 20 w 54"/>
              <a:gd name="T39" fmla="*/ 92 h 92"/>
              <a:gd name="T40" fmla="*/ 14 w 54"/>
              <a:gd name="T41" fmla="*/ 83 h 92"/>
              <a:gd name="T42" fmla="*/ 8 w 54"/>
              <a:gd name="T43" fmla="*/ 74 h 92"/>
              <a:gd name="T44" fmla="*/ 5 w 54"/>
              <a:gd name="T45" fmla="*/ 70 h 92"/>
              <a:gd name="T46" fmla="*/ 2 w 54"/>
              <a:gd name="T47" fmla="*/ 64 h 92"/>
              <a:gd name="T48" fmla="*/ 1 w 54"/>
              <a:gd name="T49" fmla="*/ 60 h 92"/>
              <a:gd name="T50" fmla="*/ 0 w 54"/>
              <a:gd name="T51" fmla="*/ 5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0" name="Freeform 309"/>
          <p:cNvSpPr>
            <a:spLocks/>
          </p:cNvSpPr>
          <p:nvPr>
            <p:custDataLst>
              <p:tags r:id="rId211"/>
            </p:custDataLst>
          </p:nvPr>
        </p:nvSpPr>
        <p:spPr bwMode="auto">
          <a:xfrm>
            <a:off x="7022781" y="4763236"/>
            <a:ext cx="22918" cy="57150"/>
          </a:xfrm>
          <a:custGeom>
            <a:avLst/>
            <a:gdLst>
              <a:gd name="T0" fmla="*/ 0 w 60"/>
              <a:gd name="T1" fmla="*/ 0 h 18"/>
              <a:gd name="T2" fmla="*/ 19 w 60"/>
              <a:gd name="T3" fmla="*/ 4 h 18"/>
              <a:gd name="T4" fmla="*/ 37 w 60"/>
              <a:gd name="T5" fmla="*/ 9 h 18"/>
              <a:gd name="T6" fmla="*/ 45 w 60"/>
              <a:gd name="T7" fmla="*/ 11 h 18"/>
              <a:gd name="T8" fmla="*/ 51 w 60"/>
              <a:gd name="T9" fmla="*/ 13 h 18"/>
              <a:gd name="T10" fmla="*/ 56 w 60"/>
              <a:gd name="T11" fmla="*/ 16 h 18"/>
              <a:gd name="T12" fmla="*/ 60 w 60"/>
              <a:gd name="T13" fmla="*/ 18 h 18"/>
              <a:gd name="T14" fmla="*/ 38 w 60"/>
              <a:gd name="T15" fmla="*/ 18 h 18"/>
              <a:gd name="T16" fmla="*/ 23 w 60"/>
              <a:gd name="T17" fmla="*/ 18 h 18"/>
              <a:gd name="T18" fmla="*/ 10 w 60"/>
              <a:gd name="T19" fmla="*/ 18 h 18"/>
              <a:gd name="T20" fmla="*/ 0 w 60"/>
              <a:gd name="T21" fmla="*/ 18 h 18"/>
              <a:gd name="T22" fmla="*/ 0 w 60"/>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1" name="Freeform 310"/>
          <p:cNvSpPr>
            <a:spLocks/>
          </p:cNvSpPr>
          <p:nvPr>
            <p:custDataLst>
              <p:tags r:id="rId212"/>
            </p:custDataLst>
          </p:nvPr>
        </p:nvSpPr>
        <p:spPr bwMode="auto">
          <a:xfrm>
            <a:off x="7007502" y="4733074"/>
            <a:ext cx="24445" cy="57150"/>
          </a:xfrm>
          <a:custGeom>
            <a:avLst/>
            <a:gdLst>
              <a:gd name="T0" fmla="*/ 0 w 66"/>
              <a:gd name="T1" fmla="*/ 18 h 18"/>
              <a:gd name="T2" fmla="*/ 66 w 66"/>
              <a:gd name="T3" fmla="*/ 18 h 18"/>
              <a:gd name="T4" fmla="*/ 52 w 66"/>
              <a:gd name="T5" fmla="*/ 13 h 18"/>
              <a:gd name="T6" fmla="*/ 40 w 66"/>
              <a:gd name="T7" fmla="*/ 7 h 18"/>
              <a:gd name="T8" fmla="*/ 35 w 66"/>
              <a:gd name="T9" fmla="*/ 4 h 18"/>
              <a:gd name="T10" fmla="*/ 29 w 66"/>
              <a:gd name="T11" fmla="*/ 2 h 18"/>
              <a:gd name="T12" fmla="*/ 25 w 66"/>
              <a:gd name="T13" fmla="*/ 1 h 18"/>
              <a:gd name="T14" fmla="*/ 19 w 66"/>
              <a:gd name="T15" fmla="*/ 0 h 18"/>
              <a:gd name="T16" fmla="*/ 0 w 66"/>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18">
                <a:moveTo>
                  <a:pt x="0" y="18"/>
                </a:moveTo>
                <a:lnTo>
                  <a:pt x="66" y="18"/>
                </a:lnTo>
                <a:lnTo>
                  <a:pt x="52" y="13"/>
                </a:lnTo>
                <a:lnTo>
                  <a:pt x="40" y="7"/>
                </a:lnTo>
                <a:lnTo>
                  <a:pt x="35" y="4"/>
                </a:lnTo>
                <a:lnTo>
                  <a:pt x="29" y="2"/>
                </a:lnTo>
                <a:lnTo>
                  <a:pt x="25" y="1"/>
                </a:lnTo>
                <a:lnTo>
                  <a:pt x="19" y="0"/>
                </a:lnTo>
                <a:lnTo>
                  <a:pt x="0" y="1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2" name="Freeform 311"/>
          <p:cNvSpPr>
            <a:spLocks/>
          </p:cNvSpPr>
          <p:nvPr>
            <p:custDataLst>
              <p:tags r:id="rId213"/>
            </p:custDataLst>
          </p:nvPr>
        </p:nvSpPr>
        <p:spPr bwMode="auto">
          <a:xfrm>
            <a:off x="6839443" y="4629886"/>
            <a:ext cx="7640" cy="57150"/>
          </a:xfrm>
          <a:custGeom>
            <a:avLst/>
            <a:gdLst>
              <a:gd name="T0" fmla="*/ 0 w 17"/>
              <a:gd name="T1" fmla="*/ 36 h 42"/>
              <a:gd name="T2" fmla="*/ 13 w 17"/>
              <a:gd name="T3" fmla="*/ 42 h 42"/>
              <a:gd name="T4" fmla="*/ 14 w 17"/>
              <a:gd name="T5" fmla="*/ 33 h 42"/>
              <a:gd name="T6" fmla="*/ 16 w 17"/>
              <a:gd name="T7" fmla="*/ 23 h 42"/>
              <a:gd name="T8" fmla="*/ 17 w 17"/>
              <a:gd name="T9" fmla="*/ 18 h 42"/>
              <a:gd name="T10" fmla="*/ 16 w 17"/>
              <a:gd name="T11" fmla="*/ 12 h 42"/>
              <a:gd name="T12" fmla="*/ 16 w 17"/>
              <a:gd name="T13" fmla="*/ 6 h 42"/>
              <a:gd name="T14" fmla="*/ 13 w 17"/>
              <a:gd name="T15" fmla="*/ 0 h 42"/>
              <a:gd name="T16" fmla="*/ 0 w 17"/>
              <a:gd name="T17"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2">
                <a:moveTo>
                  <a:pt x="0" y="36"/>
                </a:moveTo>
                <a:lnTo>
                  <a:pt x="13" y="42"/>
                </a:lnTo>
                <a:lnTo>
                  <a:pt x="14" y="33"/>
                </a:lnTo>
                <a:lnTo>
                  <a:pt x="16" y="23"/>
                </a:lnTo>
                <a:lnTo>
                  <a:pt x="17" y="18"/>
                </a:lnTo>
                <a:lnTo>
                  <a:pt x="16" y="12"/>
                </a:lnTo>
                <a:lnTo>
                  <a:pt x="16" y="6"/>
                </a:lnTo>
                <a:lnTo>
                  <a:pt x="13" y="0"/>
                </a:lnTo>
                <a:lnTo>
                  <a:pt x="0" y="3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3" name="Freeform 312"/>
          <p:cNvSpPr>
            <a:spLocks/>
          </p:cNvSpPr>
          <p:nvPr>
            <p:custDataLst>
              <p:tags r:id="rId214"/>
            </p:custDataLst>
          </p:nvPr>
        </p:nvSpPr>
        <p:spPr bwMode="auto">
          <a:xfrm>
            <a:off x="6769164" y="4764825"/>
            <a:ext cx="29029" cy="58737"/>
          </a:xfrm>
          <a:custGeom>
            <a:avLst/>
            <a:gdLst>
              <a:gd name="T0" fmla="*/ 6 w 72"/>
              <a:gd name="T1" fmla="*/ 29 h 29"/>
              <a:gd name="T2" fmla="*/ 15 w 72"/>
              <a:gd name="T3" fmla="*/ 26 h 29"/>
              <a:gd name="T4" fmla="*/ 24 w 72"/>
              <a:gd name="T5" fmla="*/ 24 h 29"/>
              <a:gd name="T6" fmla="*/ 32 w 72"/>
              <a:gd name="T7" fmla="*/ 24 h 29"/>
              <a:gd name="T8" fmla="*/ 39 w 72"/>
              <a:gd name="T9" fmla="*/ 24 h 29"/>
              <a:gd name="T10" fmla="*/ 55 w 72"/>
              <a:gd name="T11" fmla="*/ 27 h 29"/>
              <a:gd name="T12" fmla="*/ 72 w 72"/>
              <a:gd name="T13" fmla="*/ 29 h 29"/>
              <a:gd name="T14" fmla="*/ 72 w 72"/>
              <a:gd name="T15" fmla="*/ 4 h 29"/>
              <a:gd name="T16" fmla="*/ 58 w 72"/>
              <a:gd name="T17" fmla="*/ 1 h 29"/>
              <a:gd name="T18" fmla="*/ 47 w 72"/>
              <a:gd name="T19" fmla="*/ 0 h 29"/>
              <a:gd name="T20" fmla="*/ 39 w 72"/>
              <a:gd name="T21" fmla="*/ 0 h 29"/>
              <a:gd name="T22" fmla="*/ 34 w 72"/>
              <a:gd name="T23" fmla="*/ 2 h 29"/>
              <a:gd name="T24" fmla="*/ 27 w 72"/>
              <a:gd name="T25" fmla="*/ 3 h 29"/>
              <a:gd name="T26" fmla="*/ 21 w 72"/>
              <a:gd name="T27" fmla="*/ 5 h 29"/>
              <a:gd name="T28" fmla="*/ 12 w 72"/>
              <a:gd name="T29" fmla="*/ 5 h 29"/>
              <a:gd name="T30" fmla="*/ 0 w 72"/>
              <a:gd name="T31" fmla="*/ 4 h 29"/>
              <a:gd name="T32" fmla="*/ 3 w 72"/>
              <a:gd name="T33" fmla="*/ 16 h 29"/>
              <a:gd name="T34" fmla="*/ 6 w 72"/>
              <a:gd name="T3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14" name="Freeform 313"/>
          <p:cNvSpPr>
            <a:spLocks/>
          </p:cNvSpPr>
          <p:nvPr>
            <p:custDataLst>
              <p:tags r:id="rId215"/>
            </p:custDataLst>
          </p:nvPr>
        </p:nvSpPr>
        <p:spPr bwMode="auto">
          <a:xfrm>
            <a:off x="6776803" y="4950562"/>
            <a:ext cx="18334" cy="55563"/>
          </a:xfrm>
          <a:custGeom>
            <a:avLst/>
            <a:gdLst>
              <a:gd name="T0" fmla="*/ 0 w 46"/>
              <a:gd name="T1" fmla="*/ 0 h 37"/>
              <a:gd name="T2" fmla="*/ 9 w 46"/>
              <a:gd name="T3" fmla="*/ 9 h 37"/>
              <a:gd name="T4" fmla="*/ 20 w 46"/>
              <a:gd name="T5" fmla="*/ 15 h 37"/>
              <a:gd name="T6" fmla="*/ 31 w 46"/>
              <a:gd name="T7" fmla="*/ 20 h 37"/>
              <a:gd name="T8" fmla="*/ 46 w 46"/>
              <a:gd name="T9" fmla="*/ 25 h 37"/>
              <a:gd name="T10" fmla="*/ 37 w 46"/>
              <a:gd name="T11" fmla="*/ 29 h 37"/>
              <a:gd name="T12" fmla="*/ 29 w 46"/>
              <a:gd name="T13" fmla="*/ 33 h 37"/>
              <a:gd name="T14" fmla="*/ 21 w 46"/>
              <a:gd name="T15" fmla="*/ 36 h 37"/>
              <a:gd name="T16" fmla="*/ 13 w 46"/>
              <a:gd name="T17" fmla="*/ 37 h 37"/>
              <a:gd name="T18" fmla="*/ 9 w 46"/>
              <a:gd name="T19" fmla="*/ 36 h 37"/>
              <a:gd name="T20" fmla="*/ 7 w 46"/>
              <a:gd name="T21" fmla="*/ 33 h 37"/>
              <a:gd name="T22" fmla="*/ 5 w 46"/>
              <a:gd name="T23" fmla="*/ 29 h 37"/>
              <a:gd name="T24" fmla="*/ 3 w 46"/>
              <a:gd name="T25" fmla="*/ 23 h 37"/>
              <a:gd name="T26" fmla="*/ 1 w 46"/>
              <a:gd name="T27" fmla="*/ 12 h 37"/>
              <a:gd name="T28" fmla="*/ 0 w 46"/>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5" name="Freeform 314"/>
          <p:cNvSpPr>
            <a:spLocks/>
          </p:cNvSpPr>
          <p:nvPr>
            <p:custDataLst>
              <p:tags r:id="rId216"/>
            </p:custDataLst>
          </p:nvPr>
        </p:nvSpPr>
        <p:spPr bwMode="auto">
          <a:xfrm>
            <a:off x="6885278" y="4769586"/>
            <a:ext cx="10695" cy="57150"/>
          </a:xfrm>
          <a:custGeom>
            <a:avLst/>
            <a:gdLst>
              <a:gd name="T0" fmla="*/ 0 w 26"/>
              <a:gd name="T1" fmla="*/ 0 h 19"/>
              <a:gd name="T2" fmla="*/ 26 w 26"/>
              <a:gd name="T3" fmla="*/ 19 h 19"/>
              <a:gd name="T4" fmla="*/ 26 w 26"/>
              <a:gd name="T5" fmla="*/ 9 h 19"/>
              <a:gd name="T6" fmla="*/ 26 w 26"/>
              <a:gd name="T7" fmla="*/ 0 h 19"/>
              <a:gd name="T8" fmla="*/ 15 w 26"/>
              <a:gd name="T9" fmla="*/ 0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lnTo>
                  <a:pt x="26" y="19"/>
                </a:lnTo>
                <a:lnTo>
                  <a:pt x="26" y="9"/>
                </a:lnTo>
                <a:lnTo>
                  <a:pt x="26" y="0"/>
                </a:lnTo>
                <a:lnTo>
                  <a:pt x="15"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6" name="Freeform 315"/>
          <p:cNvSpPr>
            <a:spLocks/>
          </p:cNvSpPr>
          <p:nvPr>
            <p:custDataLst>
              <p:tags r:id="rId217"/>
            </p:custDataLst>
          </p:nvPr>
        </p:nvSpPr>
        <p:spPr bwMode="auto">
          <a:xfrm>
            <a:off x="6750830" y="4764825"/>
            <a:ext cx="18334" cy="58737"/>
          </a:xfrm>
          <a:custGeom>
            <a:avLst/>
            <a:gdLst>
              <a:gd name="T0" fmla="*/ 2 w 43"/>
              <a:gd name="T1" fmla="*/ 0 h 31"/>
              <a:gd name="T2" fmla="*/ 1 w 43"/>
              <a:gd name="T3" fmla="*/ 12 h 31"/>
              <a:gd name="T4" fmla="*/ 0 w 43"/>
              <a:gd name="T5" fmla="*/ 23 h 31"/>
              <a:gd name="T6" fmla="*/ 0 w 43"/>
              <a:gd name="T7" fmla="*/ 26 h 31"/>
              <a:gd name="T8" fmla="*/ 0 w 43"/>
              <a:gd name="T9" fmla="*/ 29 h 31"/>
              <a:gd name="T10" fmla="*/ 0 w 43"/>
              <a:gd name="T11" fmla="*/ 31 h 31"/>
              <a:gd name="T12" fmla="*/ 2 w 43"/>
              <a:gd name="T13" fmla="*/ 31 h 31"/>
              <a:gd name="T14" fmla="*/ 13 w 43"/>
              <a:gd name="T15" fmla="*/ 22 h 31"/>
              <a:gd name="T16" fmla="*/ 25 w 43"/>
              <a:gd name="T17" fmla="*/ 13 h 31"/>
              <a:gd name="T18" fmla="*/ 35 w 43"/>
              <a:gd name="T19" fmla="*/ 5 h 31"/>
              <a:gd name="T20" fmla="*/ 43 w 43"/>
              <a:gd name="T21" fmla="*/ 0 h 31"/>
              <a:gd name="T22" fmla="*/ 2 w 4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 name="Freeform 316"/>
          <p:cNvSpPr>
            <a:spLocks/>
          </p:cNvSpPr>
          <p:nvPr>
            <p:custDataLst>
              <p:tags r:id="rId218"/>
            </p:custDataLst>
          </p:nvPr>
        </p:nvSpPr>
        <p:spPr bwMode="auto">
          <a:xfrm>
            <a:off x="6793609" y="4812449"/>
            <a:ext cx="29029" cy="57150"/>
          </a:xfrm>
          <a:custGeom>
            <a:avLst/>
            <a:gdLst>
              <a:gd name="T0" fmla="*/ 4 w 71"/>
              <a:gd name="T1" fmla="*/ 12 h 49"/>
              <a:gd name="T2" fmla="*/ 4 w 71"/>
              <a:gd name="T3" fmla="*/ 18 h 49"/>
              <a:gd name="T4" fmla="*/ 5 w 71"/>
              <a:gd name="T5" fmla="*/ 25 h 49"/>
              <a:gd name="T6" fmla="*/ 7 w 71"/>
              <a:gd name="T7" fmla="*/ 31 h 49"/>
              <a:gd name="T8" fmla="*/ 9 w 71"/>
              <a:gd name="T9" fmla="*/ 37 h 49"/>
              <a:gd name="T10" fmla="*/ 14 w 71"/>
              <a:gd name="T11" fmla="*/ 41 h 49"/>
              <a:gd name="T12" fmla="*/ 18 w 71"/>
              <a:gd name="T13" fmla="*/ 46 h 49"/>
              <a:gd name="T14" fmla="*/ 23 w 71"/>
              <a:gd name="T15" fmla="*/ 48 h 49"/>
              <a:gd name="T16" fmla="*/ 30 w 71"/>
              <a:gd name="T17" fmla="*/ 49 h 49"/>
              <a:gd name="T18" fmla="*/ 35 w 71"/>
              <a:gd name="T19" fmla="*/ 48 h 49"/>
              <a:gd name="T20" fmla="*/ 40 w 71"/>
              <a:gd name="T21" fmla="*/ 46 h 49"/>
              <a:gd name="T22" fmla="*/ 45 w 71"/>
              <a:gd name="T23" fmla="*/ 42 h 49"/>
              <a:gd name="T24" fmla="*/ 50 w 71"/>
              <a:gd name="T25" fmla="*/ 37 h 49"/>
              <a:gd name="T26" fmla="*/ 60 w 71"/>
              <a:gd name="T27" fmla="*/ 28 h 49"/>
              <a:gd name="T28" fmla="*/ 71 w 71"/>
              <a:gd name="T29" fmla="*/ 18 h 49"/>
              <a:gd name="T30" fmla="*/ 61 w 71"/>
              <a:gd name="T31" fmla="*/ 12 h 49"/>
              <a:gd name="T32" fmla="*/ 52 w 71"/>
              <a:gd name="T33" fmla="*/ 9 h 49"/>
              <a:gd name="T34" fmla="*/ 44 w 71"/>
              <a:gd name="T35" fmla="*/ 7 h 49"/>
              <a:gd name="T36" fmla="*/ 37 w 71"/>
              <a:gd name="T37" fmla="*/ 6 h 49"/>
              <a:gd name="T38" fmla="*/ 29 w 71"/>
              <a:gd name="T39" fmla="*/ 6 h 49"/>
              <a:gd name="T40" fmla="*/ 21 w 71"/>
              <a:gd name="T41" fmla="*/ 5 h 49"/>
              <a:gd name="T42" fmla="*/ 14 w 71"/>
              <a:gd name="T43" fmla="*/ 3 h 49"/>
              <a:gd name="T44" fmla="*/ 4 w 71"/>
              <a:gd name="T45" fmla="*/ 0 h 49"/>
              <a:gd name="T46" fmla="*/ 3 w 71"/>
              <a:gd name="T47" fmla="*/ 1 h 49"/>
              <a:gd name="T48" fmla="*/ 1 w 71"/>
              <a:gd name="T49" fmla="*/ 6 h 49"/>
              <a:gd name="T50" fmla="*/ 0 w 71"/>
              <a:gd name="T51" fmla="*/ 8 h 49"/>
              <a:gd name="T52" fmla="*/ 0 w 71"/>
              <a:gd name="T53" fmla="*/ 10 h 49"/>
              <a:gd name="T54" fmla="*/ 1 w 71"/>
              <a:gd name="T55" fmla="*/ 11 h 49"/>
              <a:gd name="T56" fmla="*/ 4 w 71"/>
              <a:gd name="T57"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18" name="Freeform 317"/>
          <p:cNvSpPr>
            <a:spLocks/>
          </p:cNvSpPr>
          <p:nvPr>
            <p:custDataLst>
              <p:tags r:id="rId219"/>
            </p:custDataLst>
          </p:nvPr>
        </p:nvSpPr>
        <p:spPr bwMode="auto">
          <a:xfrm>
            <a:off x="6602633" y="5015650"/>
            <a:ext cx="44306" cy="58737"/>
          </a:xfrm>
          <a:custGeom>
            <a:avLst/>
            <a:gdLst>
              <a:gd name="T0" fmla="*/ 46 w 112"/>
              <a:gd name="T1" fmla="*/ 2 h 26"/>
              <a:gd name="T2" fmla="*/ 56 w 112"/>
              <a:gd name="T3" fmla="*/ 2 h 26"/>
              <a:gd name="T4" fmla="*/ 66 w 112"/>
              <a:gd name="T5" fmla="*/ 3 h 26"/>
              <a:gd name="T6" fmla="*/ 74 w 112"/>
              <a:gd name="T7" fmla="*/ 4 h 26"/>
              <a:gd name="T8" fmla="*/ 84 w 112"/>
              <a:gd name="T9" fmla="*/ 6 h 26"/>
              <a:gd name="T10" fmla="*/ 92 w 112"/>
              <a:gd name="T11" fmla="*/ 9 h 26"/>
              <a:gd name="T12" fmla="*/ 100 w 112"/>
              <a:gd name="T13" fmla="*/ 12 h 26"/>
              <a:gd name="T14" fmla="*/ 106 w 112"/>
              <a:gd name="T15" fmla="*/ 16 h 26"/>
              <a:gd name="T16" fmla="*/ 112 w 112"/>
              <a:gd name="T17" fmla="*/ 20 h 26"/>
              <a:gd name="T18" fmla="*/ 110 w 112"/>
              <a:gd name="T19" fmla="*/ 22 h 26"/>
              <a:gd name="T20" fmla="*/ 105 w 112"/>
              <a:gd name="T21" fmla="*/ 23 h 26"/>
              <a:gd name="T22" fmla="*/ 101 w 112"/>
              <a:gd name="T23" fmla="*/ 25 h 26"/>
              <a:gd name="T24" fmla="*/ 95 w 112"/>
              <a:gd name="T25" fmla="*/ 25 h 26"/>
              <a:gd name="T26" fmla="*/ 87 w 112"/>
              <a:gd name="T27" fmla="*/ 26 h 26"/>
              <a:gd name="T28" fmla="*/ 79 w 112"/>
              <a:gd name="T29" fmla="*/ 26 h 26"/>
              <a:gd name="T30" fmla="*/ 66 w 112"/>
              <a:gd name="T31" fmla="*/ 24 h 26"/>
              <a:gd name="T32" fmla="*/ 41 w 112"/>
              <a:gd name="T33" fmla="*/ 19 h 26"/>
              <a:gd name="T34" fmla="*/ 16 w 112"/>
              <a:gd name="T35" fmla="*/ 13 h 26"/>
              <a:gd name="T36" fmla="*/ 0 w 112"/>
              <a:gd name="T37" fmla="*/ 8 h 26"/>
              <a:gd name="T38" fmla="*/ 5 w 112"/>
              <a:gd name="T39" fmla="*/ 4 h 26"/>
              <a:gd name="T40" fmla="*/ 11 w 112"/>
              <a:gd name="T41" fmla="*/ 2 h 26"/>
              <a:gd name="T42" fmla="*/ 18 w 112"/>
              <a:gd name="T43" fmla="*/ 1 h 26"/>
              <a:gd name="T44" fmla="*/ 25 w 112"/>
              <a:gd name="T45" fmla="*/ 0 h 26"/>
              <a:gd name="T46" fmla="*/ 37 w 112"/>
              <a:gd name="T47" fmla="*/ 1 h 26"/>
              <a:gd name="T48" fmla="*/ 46 w 112"/>
              <a:gd name="T49"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19" name="Freeform 318"/>
          <p:cNvSpPr>
            <a:spLocks/>
          </p:cNvSpPr>
          <p:nvPr>
            <p:custDataLst>
              <p:tags r:id="rId220"/>
            </p:custDataLst>
          </p:nvPr>
        </p:nvSpPr>
        <p:spPr bwMode="auto">
          <a:xfrm>
            <a:off x="6697358" y="5053750"/>
            <a:ext cx="13750" cy="58737"/>
          </a:xfrm>
          <a:custGeom>
            <a:avLst/>
            <a:gdLst>
              <a:gd name="T0" fmla="*/ 0 w 41"/>
              <a:gd name="T1" fmla="*/ 0 h 25"/>
              <a:gd name="T2" fmla="*/ 41 w 41"/>
              <a:gd name="T3" fmla="*/ 0 h 25"/>
              <a:gd name="T4" fmla="*/ 28 w 41"/>
              <a:gd name="T5" fmla="*/ 8 h 25"/>
              <a:gd name="T6" fmla="*/ 18 w 41"/>
              <a:gd name="T7" fmla="*/ 15 h 25"/>
              <a:gd name="T8" fmla="*/ 9 w 41"/>
              <a:gd name="T9" fmla="*/ 20 h 25"/>
              <a:gd name="T10" fmla="*/ 0 w 41"/>
              <a:gd name="T11" fmla="*/ 25 h 25"/>
              <a:gd name="T12" fmla="*/ 0 w 41"/>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41" h="25">
                <a:moveTo>
                  <a:pt x="0" y="0"/>
                </a:moveTo>
                <a:lnTo>
                  <a:pt x="41" y="0"/>
                </a:lnTo>
                <a:lnTo>
                  <a:pt x="28" y="8"/>
                </a:lnTo>
                <a:lnTo>
                  <a:pt x="18" y="15"/>
                </a:lnTo>
                <a:lnTo>
                  <a:pt x="9" y="20"/>
                </a:lnTo>
                <a:lnTo>
                  <a:pt x="0" y="25"/>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0" name="Freeform 319"/>
          <p:cNvSpPr>
            <a:spLocks/>
          </p:cNvSpPr>
          <p:nvPr>
            <p:custDataLst>
              <p:tags r:id="rId221"/>
            </p:custDataLst>
          </p:nvPr>
        </p:nvSpPr>
        <p:spPr bwMode="auto">
          <a:xfrm>
            <a:off x="6536937" y="4985487"/>
            <a:ext cx="35140" cy="55563"/>
          </a:xfrm>
          <a:custGeom>
            <a:avLst/>
            <a:gdLst>
              <a:gd name="T0" fmla="*/ 0 w 81"/>
              <a:gd name="T1" fmla="*/ 31 h 31"/>
              <a:gd name="T2" fmla="*/ 0 w 81"/>
              <a:gd name="T3" fmla="*/ 22 h 31"/>
              <a:gd name="T4" fmla="*/ 0 w 81"/>
              <a:gd name="T5" fmla="*/ 13 h 31"/>
              <a:gd name="T6" fmla="*/ 0 w 81"/>
              <a:gd name="T7" fmla="*/ 10 h 31"/>
              <a:gd name="T8" fmla="*/ 2 w 81"/>
              <a:gd name="T9" fmla="*/ 8 h 31"/>
              <a:gd name="T10" fmla="*/ 3 w 81"/>
              <a:gd name="T11" fmla="*/ 6 h 31"/>
              <a:gd name="T12" fmla="*/ 4 w 81"/>
              <a:gd name="T13" fmla="*/ 4 h 31"/>
              <a:gd name="T14" fmla="*/ 8 w 81"/>
              <a:gd name="T15" fmla="*/ 2 h 31"/>
              <a:gd name="T16" fmla="*/ 14 w 81"/>
              <a:gd name="T17" fmla="*/ 0 h 31"/>
              <a:gd name="T18" fmla="*/ 26 w 81"/>
              <a:gd name="T19" fmla="*/ 1 h 31"/>
              <a:gd name="T20" fmla="*/ 41 w 81"/>
              <a:gd name="T21" fmla="*/ 1 h 31"/>
              <a:gd name="T22" fmla="*/ 56 w 81"/>
              <a:gd name="T23" fmla="*/ 1 h 31"/>
              <a:gd name="T24" fmla="*/ 65 w 81"/>
              <a:gd name="T25" fmla="*/ 1 h 31"/>
              <a:gd name="T26" fmla="*/ 73 w 81"/>
              <a:gd name="T27" fmla="*/ 1 h 31"/>
              <a:gd name="T28" fmla="*/ 81 w 81"/>
              <a:gd name="T29" fmla="*/ 1 h 31"/>
              <a:gd name="T30" fmla="*/ 73 w 81"/>
              <a:gd name="T31" fmla="*/ 6 h 31"/>
              <a:gd name="T32" fmla="*/ 67 w 81"/>
              <a:gd name="T33" fmla="*/ 10 h 31"/>
              <a:gd name="T34" fmla="*/ 64 w 81"/>
              <a:gd name="T35" fmla="*/ 14 h 31"/>
              <a:gd name="T36" fmla="*/ 62 w 81"/>
              <a:gd name="T37" fmla="*/ 18 h 31"/>
              <a:gd name="T38" fmla="*/ 59 w 81"/>
              <a:gd name="T39" fmla="*/ 21 h 31"/>
              <a:gd name="T40" fmla="*/ 54 w 81"/>
              <a:gd name="T41" fmla="*/ 23 h 31"/>
              <a:gd name="T42" fmla="*/ 47 w 81"/>
              <a:gd name="T43" fmla="*/ 25 h 31"/>
              <a:gd name="T44" fmla="*/ 34 w 81"/>
              <a:gd name="T45" fmla="*/ 25 h 31"/>
              <a:gd name="T46" fmla="*/ 0 w 8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21" name="Freeform 320"/>
          <p:cNvSpPr>
            <a:spLocks/>
          </p:cNvSpPr>
          <p:nvPr>
            <p:custDataLst>
              <p:tags r:id="rId222"/>
            </p:custDataLst>
          </p:nvPr>
        </p:nvSpPr>
        <p:spPr bwMode="auto">
          <a:xfrm>
            <a:off x="6579715" y="4971199"/>
            <a:ext cx="38196" cy="55562"/>
          </a:xfrm>
          <a:custGeom>
            <a:avLst/>
            <a:gdLst>
              <a:gd name="T0" fmla="*/ 2 w 89"/>
              <a:gd name="T1" fmla="*/ 49 h 49"/>
              <a:gd name="T2" fmla="*/ 89 w 89"/>
              <a:gd name="T3" fmla="*/ 49 h 49"/>
              <a:gd name="T4" fmla="*/ 78 w 89"/>
              <a:gd name="T5" fmla="*/ 41 h 49"/>
              <a:gd name="T6" fmla="*/ 68 w 89"/>
              <a:gd name="T7" fmla="*/ 35 h 49"/>
              <a:gd name="T8" fmla="*/ 57 w 89"/>
              <a:gd name="T9" fmla="*/ 30 h 49"/>
              <a:gd name="T10" fmla="*/ 46 w 89"/>
              <a:gd name="T11" fmla="*/ 25 h 49"/>
              <a:gd name="T12" fmla="*/ 36 w 89"/>
              <a:gd name="T13" fmla="*/ 21 h 49"/>
              <a:gd name="T14" fmla="*/ 26 w 89"/>
              <a:gd name="T15" fmla="*/ 14 h 49"/>
              <a:gd name="T16" fmla="*/ 16 w 89"/>
              <a:gd name="T17" fmla="*/ 8 h 49"/>
              <a:gd name="T18" fmla="*/ 9 w 89"/>
              <a:gd name="T19" fmla="*/ 0 h 49"/>
              <a:gd name="T20" fmla="*/ 4 w 89"/>
              <a:gd name="T21" fmla="*/ 10 h 49"/>
              <a:gd name="T22" fmla="*/ 1 w 89"/>
              <a:gd name="T23" fmla="*/ 23 h 49"/>
              <a:gd name="T24" fmla="*/ 0 w 89"/>
              <a:gd name="T25" fmla="*/ 29 h 49"/>
              <a:gd name="T26" fmla="*/ 0 w 89"/>
              <a:gd name="T27" fmla="*/ 36 h 49"/>
              <a:gd name="T28" fmla="*/ 0 w 89"/>
              <a:gd name="T29" fmla="*/ 43 h 49"/>
              <a:gd name="T30" fmla="*/ 2 w 89"/>
              <a:gd name="T3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22" name="Freeform 321"/>
          <p:cNvSpPr>
            <a:spLocks/>
          </p:cNvSpPr>
          <p:nvPr>
            <p:custDataLst>
              <p:tags r:id="rId223"/>
            </p:custDataLst>
          </p:nvPr>
        </p:nvSpPr>
        <p:spPr bwMode="auto">
          <a:xfrm>
            <a:off x="6630133" y="4980725"/>
            <a:ext cx="35139" cy="58737"/>
          </a:xfrm>
          <a:custGeom>
            <a:avLst/>
            <a:gdLst>
              <a:gd name="T0" fmla="*/ 0 w 86"/>
              <a:gd name="T1" fmla="*/ 21 h 46"/>
              <a:gd name="T2" fmla="*/ 14 w 86"/>
              <a:gd name="T3" fmla="*/ 26 h 46"/>
              <a:gd name="T4" fmla="*/ 25 w 86"/>
              <a:gd name="T5" fmla="*/ 29 h 46"/>
              <a:gd name="T6" fmla="*/ 30 w 86"/>
              <a:gd name="T7" fmla="*/ 30 h 46"/>
              <a:gd name="T8" fmla="*/ 36 w 86"/>
              <a:gd name="T9" fmla="*/ 30 h 46"/>
              <a:gd name="T10" fmla="*/ 41 w 86"/>
              <a:gd name="T11" fmla="*/ 29 h 46"/>
              <a:gd name="T12" fmla="*/ 46 w 86"/>
              <a:gd name="T13" fmla="*/ 27 h 46"/>
              <a:gd name="T14" fmla="*/ 46 w 86"/>
              <a:gd name="T15" fmla="*/ 36 h 46"/>
              <a:gd name="T16" fmla="*/ 46 w 86"/>
              <a:gd name="T17" fmla="*/ 46 h 46"/>
              <a:gd name="T18" fmla="*/ 56 w 86"/>
              <a:gd name="T19" fmla="*/ 45 h 46"/>
              <a:gd name="T20" fmla="*/ 67 w 86"/>
              <a:gd name="T21" fmla="*/ 43 h 46"/>
              <a:gd name="T22" fmla="*/ 77 w 86"/>
              <a:gd name="T23" fmla="*/ 40 h 46"/>
              <a:gd name="T24" fmla="*/ 86 w 86"/>
              <a:gd name="T25" fmla="*/ 40 h 46"/>
              <a:gd name="T26" fmla="*/ 83 w 86"/>
              <a:gd name="T27" fmla="*/ 32 h 46"/>
              <a:gd name="T28" fmla="*/ 80 w 86"/>
              <a:gd name="T29" fmla="*/ 25 h 46"/>
              <a:gd name="T30" fmla="*/ 74 w 86"/>
              <a:gd name="T31" fmla="*/ 19 h 46"/>
              <a:gd name="T32" fmla="*/ 70 w 86"/>
              <a:gd name="T33" fmla="*/ 14 h 46"/>
              <a:gd name="T34" fmla="*/ 64 w 86"/>
              <a:gd name="T35" fmla="*/ 9 h 46"/>
              <a:gd name="T36" fmla="*/ 58 w 86"/>
              <a:gd name="T37" fmla="*/ 6 h 46"/>
              <a:gd name="T38" fmla="*/ 51 w 86"/>
              <a:gd name="T39" fmla="*/ 3 h 46"/>
              <a:gd name="T40" fmla="*/ 46 w 86"/>
              <a:gd name="T41" fmla="*/ 1 h 46"/>
              <a:gd name="T42" fmla="*/ 39 w 86"/>
              <a:gd name="T43" fmla="*/ 0 h 46"/>
              <a:gd name="T44" fmla="*/ 33 w 86"/>
              <a:gd name="T45" fmla="*/ 0 h 46"/>
              <a:gd name="T46" fmla="*/ 26 w 86"/>
              <a:gd name="T47" fmla="*/ 1 h 46"/>
              <a:gd name="T48" fmla="*/ 19 w 86"/>
              <a:gd name="T49" fmla="*/ 3 h 46"/>
              <a:gd name="T50" fmla="*/ 14 w 86"/>
              <a:gd name="T51" fmla="*/ 6 h 46"/>
              <a:gd name="T52" fmla="*/ 8 w 86"/>
              <a:gd name="T53" fmla="*/ 10 h 46"/>
              <a:gd name="T54" fmla="*/ 4 w 86"/>
              <a:gd name="T55" fmla="*/ 15 h 46"/>
              <a:gd name="T56" fmla="*/ 0 w 86"/>
              <a:gd name="T5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23" name="Freeform 322"/>
          <p:cNvSpPr>
            <a:spLocks/>
          </p:cNvSpPr>
          <p:nvPr>
            <p:custDataLst>
              <p:tags r:id="rId224"/>
            </p:custDataLst>
          </p:nvPr>
        </p:nvSpPr>
        <p:spPr bwMode="auto">
          <a:xfrm>
            <a:off x="6680550" y="4985487"/>
            <a:ext cx="24445" cy="55563"/>
          </a:xfrm>
          <a:custGeom>
            <a:avLst/>
            <a:gdLst>
              <a:gd name="T0" fmla="*/ 0 w 59"/>
              <a:gd name="T1" fmla="*/ 0 h 18"/>
              <a:gd name="T2" fmla="*/ 0 w 59"/>
              <a:gd name="T3" fmla="*/ 18 h 18"/>
              <a:gd name="T4" fmla="*/ 39 w 59"/>
              <a:gd name="T5" fmla="*/ 18 h 18"/>
              <a:gd name="T6" fmla="*/ 59 w 59"/>
              <a:gd name="T7" fmla="*/ 6 h 18"/>
              <a:gd name="T8" fmla="*/ 51 w 59"/>
              <a:gd name="T9" fmla="*/ 5 h 18"/>
              <a:gd name="T10" fmla="*/ 45 w 59"/>
              <a:gd name="T11" fmla="*/ 4 h 18"/>
              <a:gd name="T12" fmla="*/ 37 w 59"/>
              <a:gd name="T13" fmla="*/ 5 h 18"/>
              <a:gd name="T14" fmla="*/ 29 w 59"/>
              <a:gd name="T15" fmla="*/ 6 h 18"/>
              <a:gd name="T16" fmla="*/ 22 w 59"/>
              <a:gd name="T17" fmla="*/ 6 h 18"/>
              <a:gd name="T18" fmla="*/ 14 w 59"/>
              <a:gd name="T19" fmla="*/ 5 h 18"/>
              <a:gd name="T20" fmla="*/ 7 w 59"/>
              <a:gd name="T21" fmla="*/ 4 h 18"/>
              <a:gd name="T22" fmla="*/ 0 w 59"/>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24" name="Freeform 323"/>
          <p:cNvSpPr>
            <a:spLocks/>
          </p:cNvSpPr>
          <p:nvPr>
            <p:custDataLst>
              <p:tags r:id="rId225"/>
            </p:custDataLst>
          </p:nvPr>
        </p:nvSpPr>
        <p:spPr bwMode="auto">
          <a:xfrm>
            <a:off x="6750830" y="4977549"/>
            <a:ext cx="1528" cy="55562"/>
          </a:xfrm>
          <a:custGeom>
            <a:avLst/>
            <a:gdLst>
              <a:gd name="T0" fmla="*/ 4 w 4"/>
              <a:gd name="T1" fmla="*/ 19 h 19"/>
              <a:gd name="T2" fmla="*/ 4 w 4"/>
              <a:gd name="T3" fmla="*/ 0 h 19"/>
              <a:gd name="T4" fmla="*/ 2 w 4"/>
              <a:gd name="T5" fmla="*/ 1 h 19"/>
              <a:gd name="T6" fmla="*/ 1 w 4"/>
              <a:gd name="T7" fmla="*/ 3 h 19"/>
              <a:gd name="T8" fmla="*/ 0 w 4"/>
              <a:gd name="T9" fmla="*/ 6 h 19"/>
              <a:gd name="T10" fmla="*/ 0 w 4"/>
              <a:gd name="T11" fmla="*/ 10 h 19"/>
              <a:gd name="T12" fmla="*/ 0 w 4"/>
              <a:gd name="T13" fmla="*/ 14 h 19"/>
              <a:gd name="T14" fmla="*/ 1 w 4"/>
              <a:gd name="T15" fmla="*/ 16 h 19"/>
              <a:gd name="T16" fmla="*/ 2 w 4"/>
              <a:gd name="T17" fmla="*/ 19 h 19"/>
              <a:gd name="T18" fmla="*/ 4 w 4"/>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9">
                <a:moveTo>
                  <a:pt x="4" y="19"/>
                </a:moveTo>
                <a:lnTo>
                  <a:pt x="4" y="0"/>
                </a:lnTo>
                <a:lnTo>
                  <a:pt x="2" y="1"/>
                </a:lnTo>
                <a:lnTo>
                  <a:pt x="1" y="3"/>
                </a:lnTo>
                <a:lnTo>
                  <a:pt x="0" y="6"/>
                </a:lnTo>
                <a:lnTo>
                  <a:pt x="0" y="10"/>
                </a:lnTo>
                <a:lnTo>
                  <a:pt x="0" y="14"/>
                </a:lnTo>
                <a:lnTo>
                  <a:pt x="1" y="16"/>
                </a:lnTo>
                <a:lnTo>
                  <a:pt x="2" y="19"/>
                </a:lnTo>
                <a:lnTo>
                  <a:pt x="4"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5" name="Freeform 324"/>
          <p:cNvSpPr>
            <a:spLocks/>
          </p:cNvSpPr>
          <p:nvPr>
            <p:custDataLst>
              <p:tags r:id="rId226"/>
            </p:custDataLst>
          </p:nvPr>
        </p:nvSpPr>
        <p:spPr bwMode="auto">
          <a:xfrm>
            <a:off x="6341376" y="4791811"/>
            <a:ext cx="19862" cy="58738"/>
          </a:xfrm>
          <a:custGeom>
            <a:avLst/>
            <a:gdLst>
              <a:gd name="T0" fmla="*/ 0 w 46"/>
              <a:gd name="T1" fmla="*/ 50 h 50"/>
              <a:gd name="T2" fmla="*/ 7 w 46"/>
              <a:gd name="T3" fmla="*/ 0 h 50"/>
              <a:gd name="T4" fmla="*/ 23 w 46"/>
              <a:gd name="T5" fmla="*/ 8 h 50"/>
              <a:gd name="T6" fmla="*/ 34 w 46"/>
              <a:gd name="T7" fmla="*/ 14 h 50"/>
              <a:gd name="T8" fmla="*/ 37 w 46"/>
              <a:gd name="T9" fmla="*/ 18 h 50"/>
              <a:gd name="T10" fmla="*/ 41 w 46"/>
              <a:gd name="T11" fmla="*/ 22 h 50"/>
              <a:gd name="T12" fmla="*/ 44 w 46"/>
              <a:gd name="T13" fmla="*/ 30 h 50"/>
              <a:gd name="T14" fmla="*/ 46 w 46"/>
              <a:gd name="T15" fmla="*/ 38 h 50"/>
              <a:gd name="T16" fmla="*/ 34 w 46"/>
              <a:gd name="T17" fmla="*/ 42 h 50"/>
              <a:gd name="T18" fmla="*/ 21 w 46"/>
              <a:gd name="T19" fmla="*/ 46 h 50"/>
              <a:gd name="T20" fmla="*/ 8 w 46"/>
              <a:gd name="T21" fmla="*/ 49 h 50"/>
              <a:gd name="T22" fmla="*/ 0 w 46"/>
              <a:gd name="T2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6" name="Freeform 325"/>
          <p:cNvSpPr>
            <a:spLocks/>
          </p:cNvSpPr>
          <p:nvPr>
            <p:custDataLst>
              <p:tags r:id="rId227"/>
            </p:custDataLst>
          </p:nvPr>
        </p:nvSpPr>
        <p:spPr bwMode="auto">
          <a:xfrm>
            <a:off x="6289431" y="4764825"/>
            <a:ext cx="29029" cy="58737"/>
          </a:xfrm>
          <a:custGeom>
            <a:avLst/>
            <a:gdLst>
              <a:gd name="T0" fmla="*/ 0 w 66"/>
              <a:gd name="T1" fmla="*/ 0 h 80"/>
              <a:gd name="T2" fmla="*/ 10 w 66"/>
              <a:gd name="T3" fmla="*/ 0 h 80"/>
              <a:gd name="T4" fmla="*/ 18 w 66"/>
              <a:gd name="T5" fmla="*/ 0 h 80"/>
              <a:gd name="T6" fmla="*/ 26 w 66"/>
              <a:gd name="T7" fmla="*/ 0 h 80"/>
              <a:gd name="T8" fmla="*/ 33 w 66"/>
              <a:gd name="T9" fmla="*/ 0 h 80"/>
              <a:gd name="T10" fmla="*/ 33 w 66"/>
              <a:gd name="T11" fmla="*/ 7 h 80"/>
              <a:gd name="T12" fmla="*/ 34 w 66"/>
              <a:gd name="T13" fmla="*/ 14 h 80"/>
              <a:gd name="T14" fmla="*/ 36 w 66"/>
              <a:gd name="T15" fmla="*/ 21 h 80"/>
              <a:gd name="T16" fmla="*/ 38 w 66"/>
              <a:gd name="T17" fmla="*/ 27 h 80"/>
              <a:gd name="T18" fmla="*/ 44 w 66"/>
              <a:gd name="T19" fmla="*/ 36 h 80"/>
              <a:gd name="T20" fmla="*/ 49 w 66"/>
              <a:gd name="T21" fmla="*/ 45 h 80"/>
              <a:gd name="T22" fmla="*/ 56 w 66"/>
              <a:gd name="T23" fmla="*/ 52 h 80"/>
              <a:gd name="T24" fmla="*/ 61 w 66"/>
              <a:gd name="T25" fmla="*/ 60 h 80"/>
              <a:gd name="T26" fmla="*/ 62 w 66"/>
              <a:gd name="T27" fmla="*/ 65 h 80"/>
              <a:gd name="T28" fmla="*/ 65 w 66"/>
              <a:gd name="T29" fmla="*/ 69 h 80"/>
              <a:gd name="T30" fmla="*/ 66 w 66"/>
              <a:gd name="T31" fmla="*/ 75 h 80"/>
              <a:gd name="T32" fmla="*/ 66 w 66"/>
              <a:gd name="T33" fmla="*/ 80 h 80"/>
              <a:gd name="T34" fmla="*/ 0 w 66"/>
              <a:gd name="T35" fmla="*/ 18 h 80"/>
              <a:gd name="T36" fmla="*/ 0 w 66"/>
              <a:gd name="T3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7" name="Freeform 326"/>
          <p:cNvSpPr>
            <a:spLocks/>
          </p:cNvSpPr>
          <p:nvPr>
            <p:custDataLst>
              <p:tags r:id="rId228"/>
            </p:custDataLst>
          </p:nvPr>
        </p:nvSpPr>
        <p:spPr bwMode="auto">
          <a:xfrm>
            <a:off x="6130538" y="4748949"/>
            <a:ext cx="7640" cy="57150"/>
          </a:xfrm>
          <a:custGeom>
            <a:avLst/>
            <a:gdLst>
              <a:gd name="T0" fmla="*/ 20 w 20"/>
              <a:gd name="T1" fmla="*/ 48 h 48"/>
              <a:gd name="T2" fmla="*/ 20 w 20"/>
              <a:gd name="T3" fmla="*/ 39 h 48"/>
              <a:gd name="T4" fmla="*/ 19 w 20"/>
              <a:gd name="T5" fmla="*/ 32 h 48"/>
              <a:gd name="T6" fmla="*/ 16 w 20"/>
              <a:gd name="T7" fmla="*/ 25 h 48"/>
              <a:gd name="T8" fmla="*/ 14 w 20"/>
              <a:gd name="T9" fmla="*/ 19 h 48"/>
              <a:gd name="T10" fmla="*/ 12 w 20"/>
              <a:gd name="T11" fmla="*/ 14 h 48"/>
              <a:gd name="T12" fmla="*/ 9 w 20"/>
              <a:gd name="T13" fmla="*/ 9 h 48"/>
              <a:gd name="T14" fmla="*/ 4 w 20"/>
              <a:gd name="T15" fmla="*/ 4 h 48"/>
              <a:gd name="T16" fmla="*/ 0 w 20"/>
              <a:gd name="T17" fmla="*/ 0 h 48"/>
              <a:gd name="T18" fmla="*/ 0 w 20"/>
              <a:gd name="T19" fmla="*/ 8 h 48"/>
              <a:gd name="T20" fmla="*/ 2 w 20"/>
              <a:gd name="T21" fmla="*/ 17 h 48"/>
              <a:gd name="T22" fmla="*/ 4 w 20"/>
              <a:gd name="T23" fmla="*/ 24 h 48"/>
              <a:gd name="T24" fmla="*/ 8 w 20"/>
              <a:gd name="T25" fmla="*/ 31 h 48"/>
              <a:gd name="T26" fmla="*/ 14 w 20"/>
              <a:gd name="T27" fmla="*/ 41 h 48"/>
              <a:gd name="T28" fmla="*/ 20 w 20"/>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8" name="Line 327" descr="Horizontal dunkel"/>
          <p:cNvSpPr>
            <a:spLocks noChangeShapeType="1"/>
          </p:cNvSpPr>
          <p:nvPr>
            <p:custDataLst>
              <p:tags r:id="rId229"/>
            </p:custDataLst>
          </p:nvPr>
        </p:nvSpPr>
        <p:spPr bwMode="auto">
          <a:xfrm>
            <a:off x="6154984" y="4785461"/>
            <a:ext cx="4584" cy="6350"/>
          </a:xfrm>
          <a:prstGeom prst="line">
            <a:avLst/>
          </a:prstGeom>
          <a:no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9" name="Freeform 328"/>
          <p:cNvSpPr>
            <a:spLocks/>
          </p:cNvSpPr>
          <p:nvPr>
            <p:custDataLst>
              <p:tags r:id="rId230"/>
            </p:custDataLst>
          </p:nvPr>
        </p:nvSpPr>
        <p:spPr bwMode="auto">
          <a:xfrm>
            <a:off x="6151927" y="4785461"/>
            <a:ext cx="7640" cy="57150"/>
          </a:xfrm>
          <a:custGeom>
            <a:avLst/>
            <a:gdLst>
              <a:gd name="T0" fmla="*/ 20 w 20"/>
              <a:gd name="T1" fmla="*/ 12 h 12"/>
              <a:gd name="T2" fmla="*/ 20 w 20"/>
              <a:gd name="T3" fmla="*/ 8 h 12"/>
              <a:gd name="T4" fmla="*/ 18 w 20"/>
              <a:gd name="T5" fmla="*/ 5 h 12"/>
              <a:gd name="T6" fmla="*/ 15 w 20"/>
              <a:gd name="T7" fmla="*/ 3 h 12"/>
              <a:gd name="T8" fmla="*/ 13 w 20"/>
              <a:gd name="T9" fmla="*/ 2 h 12"/>
              <a:gd name="T10" fmla="*/ 7 w 20"/>
              <a:gd name="T11" fmla="*/ 0 h 12"/>
              <a:gd name="T12" fmla="*/ 0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20" y="12"/>
                </a:moveTo>
                <a:lnTo>
                  <a:pt x="20" y="8"/>
                </a:lnTo>
                <a:lnTo>
                  <a:pt x="18" y="5"/>
                </a:lnTo>
                <a:lnTo>
                  <a:pt x="15" y="3"/>
                </a:lnTo>
                <a:lnTo>
                  <a:pt x="13" y="2"/>
                </a:lnTo>
                <a:lnTo>
                  <a:pt x="7"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0" name="Freeform 329"/>
          <p:cNvSpPr>
            <a:spLocks/>
          </p:cNvSpPr>
          <p:nvPr>
            <p:custDataLst>
              <p:tags r:id="rId231"/>
            </p:custDataLst>
          </p:nvPr>
        </p:nvSpPr>
        <p:spPr bwMode="auto">
          <a:xfrm>
            <a:off x="6057204" y="4629886"/>
            <a:ext cx="21389" cy="57150"/>
          </a:xfrm>
          <a:custGeom>
            <a:avLst/>
            <a:gdLst>
              <a:gd name="T0" fmla="*/ 7 w 53"/>
              <a:gd name="T1" fmla="*/ 0 h 30"/>
              <a:gd name="T2" fmla="*/ 11 w 53"/>
              <a:gd name="T3" fmla="*/ 4 h 30"/>
              <a:gd name="T4" fmla="*/ 23 w 53"/>
              <a:gd name="T5" fmla="*/ 13 h 30"/>
              <a:gd name="T6" fmla="*/ 37 w 53"/>
              <a:gd name="T7" fmla="*/ 23 h 30"/>
              <a:gd name="T8" fmla="*/ 46 w 53"/>
              <a:gd name="T9" fmla="*/ 30 h 30"/>
              <a:gd name="T10" fmla="*/ 49 w 53"/>
              <a:gd name="T11" fmla="*/ 18 h 30"/>
              <a:gd name="T12" fmla="*/ 53 w 53"/>
              <a:gd name="T13" fmla="*/ 6 h 30"/>
              <a:gd name="T14" fmla="*/ 37 w 53"/>
              <a:gd name="T15" fmla="*/ 5 h 30"/>
              <a:gd name="T16" fmla="*/ 26 w 53"/>
              <a:gd name="T17" fmla="*/ 3 h 30"/>
              <a:gd name="T18" fmla="*/ 21 w 53"/>
              <a:gd name="T19" fmla="*/ 3 h 30"/>
              <a:gd name="T20" fmla="*/ 15 w 53"/>
              <a:gd name="T21" fmla="*/ 3 h 30"/>
              <a:gd name="T22" fmla="*/ 9 w 53"/>
              <a:gd name="T23" fmla="*/ 4 h 30"/>
              <a:gd name="T24" fmla="*/ 0 w 53"/>
              <a:gd name="T25" fmla="*/ 6 h 30"/>
              <a:gd name="T26" fmla="*/ 7 w 53"/>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1" name="Freeform 330"/>
          <p:cNvSpPr>
            <a:spLocks/>
          </p:cNvSpPr>
          <p:nvPr>
            <p:custDataLst>
              <p:tags r:id="rId232"/>
            </p:custDataLst>
          </p:nvPr>
        </p:nvSpPr>
        <p:spPr bwMode="auto">
          <a:xfrm>
            <a:off x="6565965" y="4993424"/>
            <a:ext cx="10694" cy="57150"/>
          </a:xfrm>
          <a:custGeom>
            <a:avLst/>
            <a:gdLst>
              <a:gd name="T0" fmla="*/ 0 w 33"/>
              <a:gd name="T1" fmla="*/ 6 h 31"/>
              <a:gd name="T2" fmla="*/ 4 w 33"/>
              <a:gd name="T3" fmla="*/ 21 h 31"/>
              <a:gd name="T4" fmla="*/ 7 w 33"/>
              <a:gd name="T5" fmla="*/ 31 h 31"/>
              <a:gd name="T6" fmla="*/ 22 w 33"/>
              <a:gd name="T7" fmla="*/ 31 h 31"/>
              <a:gd name="T8" fmla="*/ 33 w 33"/>
              <a:gd name="T9" fmla="*/ 31 h 31"/>
              <a:gd name="T10" fmla="*/ 33 w 33"/>
              <a:gd name="T11" fmla="*/ 0 h 31"/>
              <a:gd name="T12" fmla="*/ 27 w 33"/>
              <a:gd name="T13" fmla="*/ 0 h 31"/>
              <a:gd name="T14" fmla="*/ 19 w 33"/>
              <a:gd name="T15" fmla="*/ 0 h 31"/>
              <a:gd name="T16" fmla="*/ 10 w 33"/>
              <a:gd name="T17" fmla="*/ 0 h 31"/>
              <a:gd name="T18" fmla="*/ 0 w 33"/>
              <a:gd name="T19" fmla="*/ 0 h 31"/>
              <a:gd name="T20" fmla="*/ 0 w 33"/>
              <a:gd name="T21"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2" name="Freeform 331"/>
          <p:cNvSpPr>
            <a:spLocks/>
          </p:cNvSpPr>
          <p:nvPr>
            <p:custDataLst>
              <p:tags r:id="rId233"/>
            </p:custDataLst>
          </p:nvPr>
        </p:nvSpPr>
        <p:spPr bwMode="auto">
          <a:xfrm>
            <a:off x="7062504" y="4950562"/>
            <a:ext cx="27501" cy="55563"/>
          </a:xfrm>
          <a:custGeom>
            <a:avLst/>
            <a:gdLst>
              <a:gd name="T0" fmla="*/ 19 w 65"/>
              <a:gd name="T1" fmla="*/ 68 h 68"/>
              <a:gd name="T2" fmla="*/ 16 w 65"/>
              <a:gd name="T3" fmla="*/ 68 h 68"/>
              <a:gd name="T4" fmla="*/ 14 w 65"/>
              <a:gd name="T5" fmla="*/ 66 h 68"/>
              <a:gd name="T6" fmla="*/ 11 w 65"/>
              <a:gd name="T7" fmla="*/ 64 h 68"/>
              <a:gd name="T8" fmla="*/ 7 w 65"/>
              <a:gd name="T9" fmla="*/ 61 h 68"/>
              <a:gd name="T10" fmla="*/ 4 w 65"/>
              <a:gd name="T11" fmla="*/ 59 h 68"/>
              <a:gd name="T12" fmla="*/ 2 w 65"/>
              <a:gd name="T13" fmla="*/ 55 h 68"/>
              <a:gd name="T14" fmla="*/ 0 w 65"/>
              <a:gd name="T15" fmla="*/ 52 h 68"/>
              <a:gd name="T16" fmla="*/ 0 w 65"/>
              <a:gd name="T17" fmla="*/ 49 h 68"/>
              <a:gd name="T18" fmla="*/ 0 w 65"/>
              <a:gd name="T19" fmla="*/ 38 h 68"/>
              <a:gd name="T20" fmla="*/ 2 w 65"/>
              <a:gd name="T21" fmla="*/ 29 h 68"/>
              <a:gd name="T22" fmla="*/ 5 w 65"/>
              <a:gd name="T23" fmla="*/ 21 h 68"/>
              <a:gd name="T24" fmla="*/ 9 w 65"/>
              <a:gd name="T25" fmla="*/ 14 h 68"/>
              <a:gd name="T26" fmla="*/ 15 w 65"/>
              <a:gd name="T27" fmla="*/ 8 h 68"/>
              <a:gd name="T28" fmla="*/ 22 w 65"/>
              <a:gd name="T29" fmla="*/ 4 h 68"/>
              <a:gd name="T30" fmla="*/ 30 w 65"/>
              <a:gd name="T31" fmla="*/ 2 h 68"/>
              <a:gd name="T32" fmla="*/ 39 w 65"/>
              <a:gd name="T33" fmla="*/ 0 h 68"/>
              <a:gd name="T34" fmla="*/ 52 w 65"/>
              <a:gd name="T35" fmla="*/ 0 h 68"/>
              <a:gd name="T36" fmla="*/ 65 w 65"/>
              <a:gd name="T37" fmla="*/ 0 h 68"/>
              <a:gd name="T38" fmla="*/ 65 w 65"/>
              <a:gd name="T39" fmla="*/ 43 h 68"/>
              <a:gd name="T40" fmla="*/ 56 w 65"/>
              <a:gd name="T41" fmla="*/ 52 h 68"/>
              <a:gd name="T42" fmla="*/ 45 w 65"/>
              <a:gd name="T43" fmla="*/ 61 h 68"/>
              <a:gd name="T44" fmla="*/ 39 w 65"/>
              <a:gd name="T45" fmla="*/ 64 h 68"/>
              <a:gd name="T46" fmla="*/ 34 w 65"/>
              <a:gd name="T47" fmla="*/ 66 h 68"/>
              <a:gd name="T48" fmla="*/ 27 w 65"/>
              <a:gd name="T49" fmla="*/ 68 h 68"/>
              <a:gd name="T50" fmla="*/ 19 w 65"/>
              <a:gd name="T51"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3" name="Freeform 332"/>
          <p:cNvSpPr>
            <a:spLocks/>
          </p:cNvSpPr>
          <p:nvPr>
            <p:custDataLst>
              <p:tags r:id="rId234"/>
            </p:custDataLst>
          </p:nvPr>
        </p:nvSpPr>
        <p:spPr bwMode="auto">
          <a:xfrm>
            <a:off x="6040399" y="4533049"/>
            <a:ext cx="264311" cy="368300"/>
          </a:xfrm>
          <a:custGeom>
            <a:avLst/>
            <a:gdLst>
              <a:gd name="T0" fmla="*/ 502 w 625"/>
              <a:gd name="T1" fmla="*/ 337 h 694"/>
              <a:gd name="T2" fmla="*/ 484 w 625"/>
              <a:gd name="T3" fmla="*/ 341 h 694"/>
              <a:gd name="T4" fmla="*/ 479 w 625"/>
              <a:gd name="T5" fmla="*/ 382 h 694"/>
              <a:gd name="T6" fmla="*/ 515 w 625"/>
              <a:gd name="T7" fmla="*/ 404 h 694"/>
              <a:gd name="T8" fmla="*/ 534 w 625"/>
              <a:gd name="T9" fmla="*/ 405 h 694"/>
              <a:gd name="T10" fmla="*/ 550 w 625"/>
              <a:gd name="T11" fmla="*/ 424 h 694"/>
              <a:gd name="T12" fmla="*/ 560 w 625"/>
              <a:gd name="T13" fmla="*/ 459 h 694"/>
              <a:gd name="T14" fmla="*/ 572 w 625"/>
              <a:gd name="T15" fmla="*/ 474 h 694"/>
              <a:gd name="T16" fmla="*/ 588 w 625"/>
              <a:gd name="T17" fmla="*/ 483 h 694"/>
              <a:gd name="T18" fmla="*/ 614 w 625"/>
              <a:gd name="T19" fmla="*/ 487 h 694"/>
              <a:gd name="T20" fmla="*/ 625 w 625"/>
              <a:gd name="T21" fmla="*/ 505 h 694"/>
              <a:gd name="T22" fmla="*/ 625 w 625"/>
              <a:gd name="T23" fmla="*/ 539 h 694"/>
              <a:gd name="T24" fmla="*/ 618 w 625"/>
              <a:gd name="T25" fmla="*/ 603 h 694"/>
              <a:gd name="T26" fmla="*/ 611 w 625"/>
              <a:gd name="T27" fmla="*/ 672 h 694"/>
              <a:gd name="T28" fmla="*/ 562 w 625"/>
              <a:gd name="T29" fmla="*/ 693 h 694"/>
              <a:gd name="T30" fmla="*/ 539 w 625"/>
              <a:gd name="T31" fmla="*/ 693 h 694"/>
              <a:gd name="T32" fmla="*/ 394 w 625"/>
              <a:gd name="T33" fmla="*/ 564 h 694"/>
              <a:gd name="T34" fmla="*/ 397 w 625"/>
              <a:gd name="T35" fmla="*/ 552 h 694"/>
              <a:gd name="T36" fmla="*/ 394 w 625"/>
              <a:gd name="T37" fmla="*/ 539 h 694"/>
              <a:gd name="T38" fmla="*/ 338 w 625"/>
              <a:gd name="T39" fmla="*/ 488 h 694"/>
              <a:gd name="T40" fmla="*/ 305 w 625"/>
              <a:gd name="T41" fmla="*/ 453 h 694"/>
              <a:gd name="T42" fmla="*/ 293 w 625"/>
              <a:gd name="T43" fmla="*/ 419 h 694"/>
              <a:gd name="T44" fmla="*/ 291 w 625"/>
              <a:gd name="T45" fmla="*/ 381 h 694"/>
              <a:gd name="T46" fmla="*/ 285 w 625"/>
              <a:gd name="T47" fmla="*/ 360 h 694"/>
              <a:gd name="T48" fmla="*/ 268 w 625"/>
              <a:gd name="T49" fmla="*/ 342 h 694"/>
              <a:gd name="T50" fmla="*/ 241 w 625"/>
              <a:gd name="T51" fmla="*/ 310 h 694"/>
              <a:gd name="T52" fmla="*/ 224 w 625"/>
              <a:gd name="T53" fmla="*/ 269 h 694"/>
              <a:gd name="T54" fmla="*/ 213 w 625"/>
              <a:gd name="T55" fmla="*/ 238 h 694"/>
              <a:gd name="T56" fmla="*/ 190 w 625"/>
              <a:gd name="T57" fmla="*/ 212 h 694"/>
              <a:gd name="T58" fmla="*/ 150 w 625"/>
              <a:gd name="T59" fmla="*/ 171 h 694"/>
              <a:gd name="T60" fmla="*/ 136 w 625"/>
              <a:gd name="T61" fmla="*/ 146 h 694"/>
              <a:gd name="T62" fmla="*/ 112 w 625"/>
              <a:gd name="T63" fmla="*/ 132 h 694"/>
              <a:gd name="T64" fmla="*/ 80 w 625"/>
              <a:gd name="T65" fmla="*/ 113 h 694"/>
              <a:gd name="T66" fmla="*/ 49 w 625"/>
              <a:gd name="T67" fmla="*/ 85 h 694"/>
              <a:gd name="T68" fmla="*/ 23 w 625"/>
              <a:gd name="T69" fmla="*/ 51 h 694"/>
              <a:gd name="T70" fmla="*/ 5 w 625"/>
              <a:gd name="T71" fmla="*/ 19 h 694"/>
              <a:gd name="T72" fmla="*/ 10 w 625"/>
              <a:gd name="T73" fmla="*/ 4 h 694"/>
              <a:gd name="T74" fmla="*/ 37 w 625"/>
              <a:gd name="T75" fmla="*/ 13 h 694"/>
              <a:gd name="T76" fmla="*/ 84 w 625"/>
              <a:gd name="T77" fmla="*/ 16 h 694"/>
              <a:gd name="T78" fmla="*/ 116 w 625"/>
              <a:gd name="T79" fmla="*/ 20 h 694"/>
              <a:gd name="T80" fmla="*/ 138 w 625"/>
              <a:gd name="T81" fmla="*/ 27 h 694"/>
              <a:gd name="T82" fmla="*/ 156 w 625"/>
              <a:gd name="T83" fmla="*/ 42 h 694"/>
              <a:gd name="T84" fmla="*/ 204 w 625"/>
              <a:gd name="T85" fmla="*/ 109 h 694"/>
              <a:gd name="T86" fmla="*/ 254 w 625"/>
              <a:gd name="T87" fmla="*/ 163 h 694"/>
              <a:gd name="T88" fmla="*/ 299 w 625"/>
              <a:gd name="T89" fmla="*/ 202 h 694"/>
              <a:gd name="T90" fmla="*/ 329 w 625"/>
              <a:gd name="T91" fmla="*/ 219 h 694"/>
              <a:gd name="T92" fmla="*/ 366 w 625"/>
              <a:gd name="T93" fmla="*/ 227 h 694"/>
              <a:gd name="T94" fmla="*/ 388 w 625"/>
              <a:gd name="T95" fmla="*/ 230 h 694"/>
              <a:gd name="T96" fmla="*/ 401 w 625"/>
              <a:gd name="T97" fmla="*/ 241 h 694"/>
              <a:gd name="T98" fmla="*/ 416 w 625"/>
              <a:gd name="T99" fmla="*/ 260 h 694"/>
              <a:gd name="T100" fmla="*/ 427 w 625"/>
              <a:gd name="T101" fmla="*/ 265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4" name="Freeform 333"/>
          <p:cNvSpPr>
            <a:spLocks/>
          </p:cNvSpPr>
          <p:nvPr>
            <p:custDataLst>
              <p:tags r:id="rId235"/>
            </p:custDataLst>
          </p:nvPr>
        </p:nvSpPr>
        <p:spPr bwMode="auto">
          <a:xfrm>
            <a:off x="6368877" y="4582262"/>
            <a:ext cx="244450" cy="257175"/>
          </a:xfrm>
          <a:custGeom>
            <a:avLst/>
            <a:gdLst>
              <a:gd name="T0" fmla="*/ 516 w 585"/>
              <a:gd name="T1" fmla="*/ 28 h 493"/>
              <a:gd name="T2" fmla="*/ 495 w 585"/>
              <a:gd name="T3" fmla="*/ 55 h 493"/>
              <a:gd name="T4" fmla="*/ 512 w 585"/>
              <a:gd name="T5" fmla="*/ 93 h 493"/>
              <a:gd name="T6" fmla="*/ 534 w 585"/>
              <a:gd name="T7" fmla="*/ 130 h 493"/>
              <a:gd name="T8" fmla="*/ 573 w 585"/>
              <a:gd name="T9" fmla="*/ 177 h 493"/>
              <a:gd name="T10" fmla="*/ 580 w 585"/>
              <a:gd name="T11" fmla="*/ 205 h 493"/>
              <a:gd name="T12" fmla="*/ 547 w 585"/>
              <a:gd name="T13" fmla="*/ 204 h 493"/>
              <a:gd name="T14" fmla="*/ 516 w 585"/>
              <a:gd name="T15" fmla="*/ 233 h 493"/>
              <a:gd name="T16" fmla="*/ 506 w 585"/>
              <a:gd name="T17" fmla="*/ 246 h 493"/>
              <a:gd name="T18" fmla="*/ 518 w 585"/>
              <a:gd name="T19" fmla="*/ 271 h 493"/>
              <a:gd name="T20" fmla="*/ 525 w 585"/>
              <a:gd name="T21" fmla="*/ 294 h 493"/>
              <a:gd name="T22" fmla="*/ 505 w 585"/>
              <a:gd name="T23" fmla="*/ 308 h 493"/>
              <a:gd name="T24" fmla="*/ 459 w 585"/>
              <a:gd name="T25" fmla="*/ 323 h 493"/>
              <a:gd name="T26" fmla="*/ 443 w 585"/>
              <a:gd name="T27" fmla="*/ 354 h 493"/>
              <a:gd name="T28" fmla="*/ 445 w 585"/>
              <a:gd name="T29" fmla="*/ 415 h 493"/>
              <a:gd name="T30" fmla="*/ 430 w 585"/>
              <a:gd name="T31" fmla="*/ 454 h 493"/>
              <a:gd name="T32" fmla="*/ 400 w 585"/>
              <a:gd name="T33" fmla="*/ 472 h 493"/>
              <a:gd name="T34" fmla="*/ 370 w 585"/>
              <a:gd name="T35" fmla="*/ 488 h 493"/>
              <a:gd name="T36" fmla="*/ 341 w 585"/>
              <a:gd name="T37" fmla="*/ 493 h 493"/>
              <a:gd name="T38" fmla="*/ 329 w 585"/>
              <a:gd name="T39" fmla="*/ 487 h 493"/>
              <a:gd name="T40" fmla="*/ 327 w 585"/>
              <a:gd name="T41" fmla="*/ 471 h 493"/>
              <a:gd name="T42" fmla="*/ 304 w 585"/>
              <a:gd name="T43" fmla="*/ 451 h 493"/>
              <a:gd name="T44" fmla="*/ 251 w 585"/>
              <a:gd name="T45" fmla="*/ 454 h 493"/>
              <a:gd name="T46" fmla="*/ 219 w 585"/>
              <a:gd name="T47" fmla="*/ 462 h 493"/>
              <a:gd name="T48" fmla="*/ 176 w 585"/>
              <a:gd name="T49" fmla="*/ 440 h 493"/>
              <a:gd name="T50" fmla="*/ 122 w 585"/>
              <a:gd name="T51" fmla="*/ 436 h 493"/>
              <a:gd name="T52" fmla="*/ 95 w 585"/>
              <a:gd name="T53" fmla="*/ 429 h 493"/>
              <a:gd name="T54" fmla="*/ 81 w 585"/>
              <a:gd name="T55" fmla="*/ 366 h 493"/>
              <a:gd name="T56" fmla="*/ 58 w 585"/>
              <a:gd name="T57" fmla="*/ 310 h 493"/>
              <a:gd name="T58" fmla="*/ 35 w 585"/>
              <a:gd name="T59" fmla="*/ 292 h 493"/>
              <a:gd name="T60" fmla="*/ 12 w 585"/>
              <a:gd name="T61" fmla="*/ 260 h 493"/>
              <a:gd name="T62" fmla="*/ 5 w 585"/>
              <a:gd name="T63" fmla="*/ 204 h 493"/>
              <a:gd name="T64" fmla="*/ 31 w 585"/>
              <a:gd name="T65" fmla="*/ 153 h 493"/>
              <a:gd name="T66" fmla="*/ 54 w 585"/>
              <a:gd name="T67" fmla="*/ 141 h 493"/>
              <a:gd name="T68" fmla="*/ 75 w 585"/>
              <a:gd name="T69" fmla="*/ 152 h 493"/>
              <a:gd name="T70" fmla="*/ 97 w 585"/>
              <a:gd name="T71" fmla="*/ 187 h 493"/>
              <a:gd name="T72" fmla="*/ 129 w 585"/>
              <a:gd name="T73" fmla="*/ 214 h 493"/>
              <a:gd name="T74" fmla="*/ 170 w 585"/>
              <a:gd name="T75" fmla="*/ 213 h 493"/>
              <a:gd name="T76" fmla="*/ 221 w 585"/>
              <a:gd name="T77" fmla="*/ 189 h 493"/>
              <a:gd name="T78" fmla="*/ 233 w 585"/>
              <a:gd name="T79" fmla="*/ 172 h 493"/>
              <a:gd name="T80" fmla="*/ 288 w 585"/>
              <a:gd name="T81" fmla="*/ 178 h 493"/>
              <a:gd name="T82" fmla="*/ 326 w 585"/>
              <a:gd name="T83" fmla="*/ 181 h 493"/>
              <a:gd name="T84" fmla="*/ 337 w 585"/>
              <a:gd name="T85" fmla="*/ 170 h 493"/>
              <a:gd name="T86" fmla="*/ 362 w 585"/>
              <a:gd name="T87" fmla="*/ 158 h 493"/>
              <a:gd name="T88" fmla="*/ 383 w 585"/>
              <a:gd name="T89" fmla="*/ 136 h 493"/>
              <a:gd name="T90" fmla="*/ 415 w 585"/>
              <a:gd name="T91" fmla="*/ 79 h 493"/>
              <a:gd name="T92" fmla="*/ 427 w 585"/>
              <a:gd name="T93" fmla="*/ 25 h 493"/>
              <a:gd name="T94" fmla="*/ 447 w 585"/>
              <a:gd name="T95" fmla="*/ 6 h 493"/>
              <a:gd name="T96" fmla="*/ 479 w 585"/>
              <a:gd name="T97" fmla="*/ 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5" name="Freeform 334"/>
          <p:cNvSpPr>
            <a:spLocks/>
          </p:cNvSpPr>
          <p:nvPr>
            <p:custDataLst>
              <p:tags r:id="rId236"/>
            </p:custDataLst>
          </p:nvPr>
        </p:nvSpPr>
        <p:spPr bwMode="auto">
          <a:xfrm>
            <a:off x="6711107" y="4988661"/>
            <a:ext cx="88613" cy="57150"/>
          </a:xfrm>
          <a:custGeom>
            <a:avLst/>
            <a:gdLst>
              <a:gd name="T0" fmla="*/ 0 w 212"/>
              <a:gd name="T1" fmla="*/ 105 h 105"/>
              <a:gd name="T2" fmla="*/ 16 w 212"/>
              <a:gd name="T3" fmla="*/ 85 h 105"/>
              <a:gd name="T4" fmla="*/ 35 w 212"/>
              <a:gd name="T5" fmla="*/ 68 h 105"/>
              <a:gd name="T6" fmla="*/ 44 w 212"/>
              <a:gd name="T7" fmla="*/ 60 h 105"/>
              <a:gd name="T8" fmla="*/ 54 w 212"/>
              <a:gd name="T9" fmla="*/ 53 h 105"/>
              <a:gd name="T10" fmla="*/ 64 w 212"/>
              <a:gd name="T11" fmla="*/ 46 h 105"/>
              <a:gd name="T12" fmla="*/ 73 w 212"/>
              <a:gd name="T13" fmla="*/ 38 h 105"/>
              <a:gd name="T14" fmla="*/ 83 w 212"/>
              <a:gd name="T15" fmla="*/ 32 h 105"/>
              <a:gd name="T16" fmla="*/ 94 w 212"/>
              <a:gd name="T17" fmla="*/ 27 h 105"/>
              <a:gd name="T18" fmla="*/ 106 w 212"/>
              <a:gd name="T19" fmla="*/ 21 h 105"/>
              <a:gd name="T20" fmla="*/ 118 w 212"/>
              <a:gd name="T21" fmla="*/ 16 h 105"/>
              <a:gd name="T22" fmla="*/ 144 w 212"/>
              <a:gd name="T23" fmla="*/ 8 h 105"/>
              <a:gd name="T24" fmla="*/ 172 w 212"/>
              <a:gd name="T25" fmla="*/ 0 h 105"/>
              <a:gd name="T26" fmla="*/ 212 w 212"/>
              <a:gd name="T27" fmla="*/ 0 h 105"/>
              <a:gd name="T28" fmla="*/ 202 w 212"/>
              <a:gd name="T29" fmla="*/ 9 h 105"/>
              <a:gd name="T30" fmla="*/ 190 w 212"/>
              <a:gd name="T31" fmla="*/ 18 h 105"/>
              <a:gd name="T32" fmla="*/ 178 w 212"/>
              <a:gd name="T33" fmla="*/ 27 h 105"/>
              <a:gd name="T34" fmla="*/ 165 w 212"/>
              <a:gd name="T35" fmla="*/ 35 h 105"/>
              <a:gd name="T36" fmla="*/ 137 w 212"/>
              <a:gd name="T37" fmla="*/ 52 h 105"/>
              <a:gd name="T38" fmla="*/ 109 w 212"/>
              <a:gd name="T39" fmla="*/ 66 h 105"/>
              <a:gd name="T40" fmla="*/ 79 w 212"/>
              <a:gd name="T41" fmla="*/ 79 h 105"/>
              <a:gd name="T42" fmla="*/ 50 w 212"/>
              <a:gd name="T43" fmla="*/ 90 h 105"/>
              <a:gd name="T44" fmla="*/ 23 w 212"/>
              <a:gd name="T45" fmla="*/ 99 h 105"/>
              <a:gd name="T46" fmla="*/ 0 w 212"/>
              <a:gd name="T47"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6" name="Freeform 335"/>
          <p:cNvSpPr>
            <a:spLocks/>
          </p:cNvSpPr>
          <p:nvPr>
            <p:custDataLst>
              <p:tags r:id="rId237"/>
            </p:custDataLst>
          </p:nvPr>
        </p:nvSpPr>
        <p:spPr bwMode="auto">
          <a:xfrm>
            <a:off x="6822637" y="4655286"/>
            <a:ext cx="41250" cy="88900"/>
          </a:xfrm>
          <a:custGeom>
            <a:avLst/>
            <a:gdLst>
              <a:gd name="T0" fmla="*/ 0 w 92"/>
              <a:gd name="T1" fmla="*/ 81 h 166"/>
              <a:gd name="T2" fmla="*/ 0 w 92"/>
              <a:gd name="T3" fmla="*/ 148 h 166"/>
              <a:gd name="T4" fmla="*/ 5 w 92"/>
              <a:gd name="T5" fmla="*/ 144 h 166"/>
              <a:gd name="T6" fmla="*/ 12 w 92"/>
              <a:gd name="T7" fmla="*/ 139 h 166"/>
              <a:gd name="T8" fmla="*/ 14 w 92"/>
              <a:gd name="T9" fmla="*/ 137 h 166"/>
              <a:gd name="T10" fmla="*/ 17 w 92"/>
              <a:gd name="T11" fmla="*/ 135 h 166"/>
              <a:gd name="T12" fmla="*/ 18 w 92"/>
              <a:gd name="T13" fmla="*/ 132 h 166"/>
              <a:gd name="T14" fmla="*/ 19 w 92"/>
              <a:gd name="T15" fmla="*/ 130 h 166"/>
              <a:gd name="T16" fmla="*/ 20 w 92"/>
              <a:gd name="T17" fmla="*/ 138 h 166"/>
              <a:gd name="T18" fmla="*/ 24 w 92"/>
              <a:gd name="T19" fmla="*/ 148 h 166"/>
              <a:gd name="T20" fmla="*/ 27 w 92"/>
              <a:gd name="T21" fmla="*/ 154 h 166"/>
              <a:gd name="T22" fmla="*/ 30 w 92"/>
              <a:gd name="T23" fmla="*/ 159 h 166"/>
              <a:gd name="T24" fmla="*/ 35 w 92"/>
              <a:gd name="T25" fmla="*/ 163 h 166"/>
              <a:gd name="T26" fmla="*/ 39 w 92"/>
              <a:gd name="T27" fmla="*/ 166 h 166"/>
              <a:gd name="T28" fmla="*/ 41 w 92"/>
              <a:gd name="T29" fmla="*/ 158 h 166"/>
              <a:gd name="T30" fmla="*/ 41 w 92"/>
              <a:gd name="T31" fmla="*/ 148 h 166"/>
              <a:gd name="T32" fmla="*/ 41 w 92"/>
              <a:gd name="T33" fmla="*/ 137 h 166"/>
              <a:gd name="T34" fmla="*/ 41 w 92"/>
              <a:gd name="T35" fmla="*/ 126 h 166"/>
              <a:gd name="T36" fmla="*/ 40 w 92"/>
              <a:gd name="T37" fmla="*/ 107 h 166"/>
              <a:gd name="T38" fmla="*/ 39 w 92"/>
              <a:gd name="T39" fmla="*/ 99 h 166"/>
              <a:gd name="T40" fmla="*/ 48 w 92"/>
              <a:gd name="T41" fmla="*/ 100 h 166"/>
              <a:gd name="T42" fmla="*/ 57 w 92"/>
              <a:gd name="T43" fmla="*/ 102 h 166"/>
              <a:gd name="T44" fmla="*/ 64 w 92"/>
              <a:gd name="T45" fmla="*/ 105 h 166"/>
              <a:gd name="T46" fmla="*/ 71 w 92"/>
              <a:gd name="T47" fmla="*/ 108 h 166"/>
              <a:gd name="T48" fmla="*/ 76 w 92"/>
              <a:gd name="T49" fmla="*/ 111 h 166"/>
              <a:gd name="T50" fmla="*/ 82 w 92"/>
              <a:gd name="T51" fmla="*/ 114 h 166"/>
              <a:gd name="T52" fmla="*/ 87 w 92"/>
              <a:gd name="T53" fmla="*/ 116 h 166"/>
              <a:gd name="T54" fmla="*/ 92 w 92"/>
              <a:gd name="T55" fmla="*/ 118 h 166"/>
              <a:gd name="T56" fmla="*/ 85 w 92"/>
              <a:gd name="T57" fmla="*/ 103 h 166"/>
              <a:gd name="T58" fmla="*/ 81 w 92"/>
              <a:gd name="T59" fmla="*/ 89 h 166"/>
              <a:gd name="T60" fmla="*/ 76 w 92"/>
              <a:gd name="T61" fmla="*/ 75 h 166"/>
              <a:gd name="T62" fmla="*/ 73 w 92"/>
              <a:gd name="T63" fmla="*/ 60 h 166"/>
              <a:gd name="T64" fmla="*/ 70 w 92"/>
              <a:gd name="T65" fmla="*/ 47 h 166"/>
              <a:gd name="T66" fmla="*/ 67 w 92"/>
              <a:gd name="T67" fmla="*/ 34 h 166"/>
              <a:gd name="T68" fmla="*/ 63 w 92"/>
              <a:gd name="T69" fmla="*/ 23 h 166"/>
              <a:gd name="T70" fmla="*/ 59 w 92"/>
              <a:gd name="T71" fmla="*/ 13 h 166"/>
              <a:gd name="T72" fmla="*/ 59 w 92"/>
              <a:gd name="T73" fmla="*/ 19 h 166"/>
              <a:gd name="T74" fmla="*/ 59 w 92"/>
              <a:gd name="T75" fmla="*/ 25 h 166"/>
              <a:gd name="T76" fmla="*/ 50 w 92"/>
              <a:gd name="T77" fmla="*/ 23 h 166"/>
              <a:gd name="T78" fmla="*/ 42 w 92"/>
              <a:gd name="T79" fmla="*/ 19 h 166"/>
              <a:gd name="T80" fmla="*/ 35 w 92"/>
              <a:gd name="T81" fmla="*/ 15 h 166"/>
              <a:gd name="T82" fmla="*/ 29 w 92"/>
              <a:gd name="T83" fmla="*/ 11 h 166"/>
              <a:gd name="T84" fmla="*/ 23 w 92"/>
              <a:gd name="T85" fmla="*/ 7 h 166"/>
              <a:gd name="T86" fmla="*/ 16 w 92"/>
              <a:gd name="T87" fmla="*/ 3 h 166"/>
              <a:gd name="T88" fmla="*/ 8 w 92"/>
              <a:gd name="T89" fmla="*/ 1 h 166"/>
              <a:gd name="T90" fmla="*/ 0 w 92"/>
              <a:gd name="T91" fmla="*/ 0 h 166"/>
              <a:gd name="T92" fmla="*/ 0 w 92"/>
              <a:gd name="T93" fmla="*/ 10 h 166"/>
              <a:gd name="T94" fmla="*/ 0 w 92"/>
              <a:gd name="T95" fmla="*/ 19 h 166"/>
              <a:gd name="T96" fmla="*/ 0 w 92"/>
              <a:gd name="T97" fmla="*/ 33 h 166"/>
              <a:gd name="T98" fmla="*/ 0 w 92"/>
              <a:gd name="T99" fmla="*/ 52 h 166"/>
              <a:gd name="T100" fmla="*/ 0 w 92"/>
              <a:gd name="T101" fmla="*/ 70 h 166"/>
              <a:gd name="T102" fmla="*/ 0 w 92"/>
              <a:gd name="T103" fmla="*/ 8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7" name="Freeform 336"/>
          <p:cNvSpPr>
            <a:spLocks/>
          </p:cNvSpPr>
          <p:nvPr>
            <p:custDataLst>
              <p:tags r:id="rId238"/>
            </p:custDataLst>
          </p:nvPr>
        </p:nvSpPr>
        <p:spPr bwMode="auto">
          <a:xfrm>
            <a:off x="6834861" y="4799749"/>
            <a:ext cx="68751" cy="55562"/>
          </a:xfrm>
          <a:custGeom>
            <a:avLst/>
            <a:gdLst>
              <a:gd name="T0" fmla="*/ 7 w 166"/>
              <a:gd name="T1" fmla="*/ 0 h 62"/>
              <a:gd name="T2" fmla="*/ 14 w 166"/>
              <a:gd name="T3" fmla="*/ 3 h 62"/>
              <a:gd name="T4" fmla="*/ 22 w 166"/>
              <a:gd name="T5" fmla="*/ 6 h 62"/>
              <a:gd name="T6" fmla="*/ 30 w 166"/>
              <a:gd name="T7" fmla="*/ 7 h 62"/>
              <a:gd name="T8" fmla="*/ 36 w 166"/>
              <a:gd name="T9" fmla="*/ 8 h 62"/>
              <a:gd name="T10" fmla="*/ 48 w 166"/>
              <a:gd name="T11" fmla="*/ 8 h 62"/>
              <a:gd name="T12" fmla="*/ 58 w 166"/>
              <a:gd name="T13" fmla="*/ 7 h 62"/>
              <a:gd name="T14" fmla="*/ 69 w 166"/>
              <a:gd name="T15" fmla="*/ 5 h 62"/>
              <a:gd name="T16" fmla="*/ 80 w 166"/>
              <a:gd name="T17" fmla="*/ 3 h 62"/>
              <a:gd name="T18" fmla="*/ 92 w 166"/>
              <a:gd name="T19" fmla="*/ 1 h 62"/>
              <a:gd name="T20" fmla="*/ 106 w 166"/>
              <a:gd name="T21" fmla="*/ 0 h 62"/>
              <a:gd name="T22" fmla="*/ 111 w 166"/>
              <a:gd name="T23" fmla="*/ 1 h 62"/>
              <a:gd name="T24" fmla="*/ 115 w 166"/>
              <a:gd name="T25" fmla="*/ 2 h 62"/>
              <a:gd name="T26" fmla="*/ 120 w 166"/>
              <a:gd name="T27" fmla="*/ 5 h 62"/>
              <a:gd name="T28" fmla="*/ 124 w 166"/>
              <a:gd name="T29" fmla="*/ 8 h 62"/>
              <a:gd name="T30" fmla="*/ 132 w 166"/>
              <a:gd name="T31" fmla="*/ 17 h 62"/>
              <a:gd name="T32" fmla="*/ 138 w 166"/>
              <a:gd name="T33" fmla="*/ 26 h 62"/>
              <a:gd name="T34" fmla="*/ 145 w 166"/>
              <a:gd name="T35" fmla="*/ 36 h 62"/>
              <a:gd name="T36" fmla="*/ 151 w 166"/>
              <a:gd name="T37" fmla="*/ 45 h 62"/>
              <a:gd name="T38" fmla="*/ 155 w 166"/>
              <a:gd name="T39" fmla="*/ 49 h 62"/>
              <a:gd name="T40" fmla="*/ 158 w 166"/>
              <a:gd name="T41" fmla="*/ 52 h 62"/>
              <a:gd name="T42" fmla="*/ 162 w 166"/>
              <a:gd name="T43" fmla="*/ 54 h 62"/>
              <a:gd name="T44" fmla="*/ 166 w 166"/>
              <a:gd name="T45" fmla="*/ 56 h 62"/>
              <a:gd name="T46" fmla="*/ 159 w 166"/>
              <a:gd name="T47" fmla="*/ 57 h 62"/>
              <a:gd name="T48" fmla="*/ 151 w 166"/>
              <a:gd name="T49" fmla="*/ 59 h 62"/>
              <a:gd name="T50" fmla="*/ 143 w 166"/>
              <a:gd name="T51" fmla="*/ 61 h 62"/>
              <a:gd name="T52" fmla="*/ 133 w 166"/>
              <a:gd name="T53" fmla="*/ 62 h 62"/>
              <a:gd name="T54" fmla="*/ 125 w 166"/>
              <a:gd name="T55" fmla="*/ 61 h 62"/>
              <a:gd name="T56" fmla="*/ 119 w 166"/>
              <a:gd name="T57" fmla="*/ 58 h 62"/>
              <a:gd name="T58" fmla="*/ 112 w 166"/>
              <a:gd name="T59" fmla="*/ 54 h 62"/>
              <a:gd name="T60" fmla="*/ 106 w 166"/>
              <a:gd name="T61" fmla="*/ 50 h 62"/>
              <a:gd name="T62" fmla="*/ 100 w 166"/>
              <a:gd name="T63" fmla="*/ 45 h 62"/>
              <a:gd name="T64" fmla="*/ 93 w 166"/>
              <a:gd name="T65" fmla="*/ 41 h 62"/>
              <a:gd name="T66" fmla="*/ 87 w 166"/>
              <a:gd name="T67" fmla="*/ 39 h 62"/>
              <a:gd name="T68" fmla="*/ 79 w 166"/>
              <a:gd name="T69" fmla="*/ 38 h 62"/>
              <a:gd name="T70" fmla="*/ 56 w 166"/>
              <a:gd name="T71" fmla="*/ 38 h 62"/>
              <a:gd name="T72" fmla="*/ 35 w 166"/>
              <a:gd name="T73" fmla="*/ 39 h 62"/>
              <a:gd name="T74" fmla="*/ 26 w 166"/>
              <a:gd name="T75" fmla="*/ 41 h 62"/>
              <a:gd name="T76" fmla="*/ 19 w 166"/>
              <a:gd name="T77" fmla="*/ 43 h 62"/>
              <a:gd name="T78" fmla="*/ 12 w 166"/>
              <a:gd name="T79" fmla="*/ 46 h 62"/>
              <a:gd name="T80" fmla="*/ 7 w 166"/>
              <a:gd name="T81" fmla="*/ 50 h 62"/>
              <a:gd name="T82" fmla="*/ 2 w 166"/>
              <a:gd name="T83" fmla="*/ 45 h 62"/>
              <a:gd name="T84" fmla="*/ 1 w 166"/>
              <a:gd name="T85" fmla="*/ 40 h 62"/>
              <a:gd name="T86" fmla="*/ 0 w 166"/>
              <a:gd name="T87" fmla="*/ 34 h 62"/>
              <a:gd name="T88" fmla="*/ 1 w 166"/>
              <a:gd name="T89" fmla="*/ 28 h 62"/>
              <a:gd name="T90" fmla="*/ 4 w 166"/>
              <a:gd name="T91" fmla="*/ 15 h 62"/>
              <a:gd name="T92" fmla="*/ 7 w 166"/>
              <a:gd name="T9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8" name="Freeform 337"/>
          <p:cNvSpPr>
            <a:spLocks/>
          </p:cNvSpPr>
          <p:nvPr>
            <p:custDataLst>
              <p:tags r:id="rId239"/>
            </p:custDataLst>
          </p:nvPr>
        </p:nvSpPr>
        <p:spPr bwMode="auto">
          <a:xfrm>
            <a:off x="6908196" y="4723549"/>
            <a:ext cx="82502" cy="63500"/>
          </a:xfrm>
          <a:custGeom>
            <a:avLst/>
            <a:gdLst>
              <a:gd name="T0" fmla="*/ 33 w 193"/>
              <a:gd name="T1" fmla="*/ 35 h 121"/>
              <a:gd name="T2" fmla="*/ 48 w 193"/>
              <a:gd name="T3" fmla="*/ 25 h 121"/>
              <a:gd name="T4" fmla="*/ 68 w 193"/>
              <a:gd name="T5" fmla="*/ 12 h 121"/>
              <a:gd name="T6" fmla="*/ 84 w 193"/>
              <a:gd name="T7" fmla="*/ 4 h 121"/>
              <a:gd name="T8" fmla="*/ 94 w 193"/>
              <a:gd name="T9" fmla="*/ 1 h 121"/>
              <a:gd name="T10" fmla="*/ 105 w 193"/>
              <a:gd name="T11" fmla="*/ 1 h 121"/>
              <a:gd name="T12" fmla="*/ 116 w 193"/>
              <a:gd name="T13" fmla="*/ 3 h 121"/>
              <a:gd name="T14" fmla="*/ 131 w 193"/>
              <a:gd name="T15" fmla="*/ 10 h 121"/>
              <a:gd name="T16" fmla="*/ 148 w 193"/>
              <a:gd name="T17" fmla="*/ 21 h 121"/>
              <a:gd name="T18" fmla="*/ 162 w 193"/>
              <a:gd name="T19" fmla="*/ 28 h 121"/>
              <a:gd name="T20" fmla="*/ 173 w 193"/>
              <a:gd name="T21" fmla="*/ 30 h 121"/>
              <a:gd name="T22" fmla="*/ 179 w 193"/>
              <a:gd name="T23" fmla="*/ 48 h 121"/>
              <a:gd name="T24" fmla="*/ 178 w 193"/>
              <a:gd name="T25" fmla="*/ 66 h 121"/>
              <a:gd name="T26" fmla="*/ 182 w 193"/>
              <a:gd name="T27" fmla="*/ 75 h 121"/>
              <a:gd name="T28" fmla="*/ 187 w 193"/>
              <a:gd name="T29" fmla="*/ 89 h 121"/>
              <a:gd name="T30" fmla="*/ 188 w 193"/>
              <a:gd name="T31" fmla="*/ 102 h 121"/>
              <a:gd name="T32" fmla="*/ 191 w 193"/>
              <a:gd name="T33" fmla="*/ 109 h 121"/>
              <a:gd name="T34" fmla="*/ 188 w 193"/>
              <a:gd name="T35" fmla="*/ 114 h 121"/>
              <a:gd name="T36" fmla="*/ 177 w 193"/>
              <a:gd name="T37" fmla="*/ 118 h 121"/>
              <a:gd name="T38" fmla="*/ 159 w 193"/>
              <a:gd name="T39" fmla="*/ 121 h 121"/>
              <a:gd name="T40" fmla="*/ 116 w 193"/>
              <a:gd name="T41" fmla="*/ 119 h 121"/>
              <a:gd name="T42" fmla="*/ 72 w 193"/>
              <a:gd name="T43" fmla="*/ 116 h 121"/>
              <a:gd name="T44" fmla="*/ 63 w 193"/>
              <a:gd name="T45" fmla="*/ 110 h 121"/>
              <a:gd name="T46" fmla="*/ 56 w 193"/>
              <a:gd name="T47" fmla="*/ 100 h 121"/>
              <a:gd name="T48" fmla="*/ 54 w 193"/>
              <a:gd name="T49" fmla="*/ 87 h 121"/>
              <a:gd name="T50" fmla="*/ 47 w 193"/>
              <a:gd name="T51" fmla="*/ 79 h 121"/>
              <a:gd name="T52" fmla="*/ 31 w 193"/>
              <a:gd name="T53" fmla="*/ 75 h 121"/>
              <a:gd name="T54" fmla="*/ 13 w 193"/>
              <a:gd name="T55" fmla="*/ 69 h 121"/>
              <a:gd name="T56" fmla="*/ 3 w 193"/>
              <a:gd name="T57" fmla="*/ 62 h 121"/>
              <a:gd name="T58" fmla="*/ 0 w 193"/>
              <a:gd name="T59" fmla="*/ 58 h 121"/>
              <a:gd name="T60" fmla="*/ 1 w 193"/>
              <a:gd name="T61" fmla="*/ 51 h 121"/>
              <a:gd name="T62" fmla="*/ 7 w 193"/>
              <a:gd name="T63" fmla="*/ 45 h 121"/>
              <a:gd name="T64" fmla="*/ 20 w 193"/>
              <a:gd name="T65"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39" name="Freeform 338"/>
          <p:cNvSpPr>
            <a:spLocks/>
          </p:cNvSpPr>
          <p:nvPr>
            <p:custDataLst>
              <p:tags r:id="rId240"/>
            </p:custDataLst>
          </p:nvPr>
        </p:nvSpPr>
        <p:spPr bwMode="auto">
          <a:xfrm>
            <a:off x="6608745" y="4661636"/>
            <a:ext cx="160420" cy="230188"/>
          </a:xfrm>
          <a:custGeom>
            <a:avLst/>
            <a:gdLst>
              <a:gd name="T0" fmla="*/ 37 w 379"/>
              <a:gd name="T1" fmla="*/ 419 h 437"/>
              <a:gd name="T2" fmla="*/ 46 w 379"/>
              <a:gd name="T3" fmla="*/ 407 h 437"/>
              <a:gd name="T4" fmla="*/ 24 w 379"/>
              <a:gd name="T5" fmla="*/ 311 h 437"/>
              <a:gd name="T6" fmla="*/ 2 w 379"/>
              <a:gd name="T7" fmla="*/ 294 h 437"/>
              <a:gd name="T8" fmla="*/ 15 w 379"/>
              <a:gd name="T9" fmla="*/ 270 h 437"/>
              <a:gd name="T10" fmla="*/ 31 w 379"/>
              <a:gd name="T11" fmla="*/ 221 h 437"/>
              <a:gd name="T12" fmla="*/ 39 w 379"/>
              <a:gd name="T13" fmla="*/ 172 h 437"/>
              <a:gd name="T14" fmla="*/ 57 w 379"/>
              <a:gd name="T15" fmla="*/ 159 h 437"/>
              <a:gd name="T16" fmla="*/ 65 w 379"/>
              <a:gd name="T17" fmla="*/ 130 h 437"/>
              <a:gd name="T18" fmla="*/ 76 w 379"/>
              <a:gd name="T19" fmla="*/ 78 h 437"/>
              <a:gd name="T20" fmla="*/ 90 w 379"/>
              <a:gd name="T21" fmla="*/ 51 h 437"/>
              <a:gd name="T22" fmla="*/ 115 w 379"/>
              <a:gd name="T23" fmla="*/ 31 h 437"/>
              <a:gd name="T24" fmla="*/ 153 w 379"/>
              <a:gd name="T25" fmla="*/ 25 h 437"/>
              <a:gd name="T26" fmla="*/ 217 w 379"/>
              <a:gd name="T27" fmla="*/ 38 h 437"/>
              <a:gd name="T28" fmla="*/ 262 w 379"/>
              <a:gd name="T29" fmla="*/ 48 h 437"/>
              <a:gd name="T30" fmla="*/ 303 w 379"/>
              <a:gd name="T31" fmla="*/ 45 h 437"/>
              <a:gd name="T32" fmla="*/ 329 w 379"/>
              <a:gd name="T33" fmla="*/ 31 h 437"/>
              <a:gd name="T34" fmla="*/ 356 w 379"/>
              <a:gd name="T35" fmla="*/ 7 h 437"/>
              <a:gd name="T36" fmla="*/ 374 w 379"/>
              <a:gd name="T37" fmla="*/ 9 h 437"/>
              <a:gd name="T38" fmla="*/ 372 w 379"/>
              <a:gd name="T39" fmla="*/ 35 h 437"/>
              <a:gd name="T40" fmla="*/ 329 w 379"/>
              <a:gd name="T41" fmla="*/ 80 h 437"/>
              <a:gd name="T42" fmla="*/ 292 w 379"/>
              <a:gd name="T43" fmla="*/ 97 h 437"/>
              <a:gd name="T44" fmla="*/ 271 w 379"/>
              <a:gd name="T45" fmla="*/ 94 h 437"/>
              <a:gd name="T46" fmla="*/ 238 w 379"/>
              <a:gd name="T47" fmla="*/ 69 h 437"/>
              <a:gd name="T48" fmla="*/ 212 w 379"/>
              <a:gd name="T49" fmla="*/ 56 h 437"/>
              <a:gd name="T50" fmla="*/ 177 w 379"/>
              <a:gd name="T51" fmla="*/ 56 h 437"/>
              <a:gd name="T52" fmla="*/ 138 w 379"/>
              <a:gd name="T53" fmla="*/ 61 h 437"/>
              <a:gd name="T54" fmla="*/ 114 w 379"/>
              <a:gd name="T55" fmla="*/ 79 h 437"/>
              <a:gd name="T56" fmla="*/ 79 w 379"/>
              <a:gd name="T57" fmla="*/ 161 h 437"/>
              <a:gd name="T58" fmla="*/ 119 w 379"/>
              <a:gd name="T59" fmla="*/ 169 h 437"/>
              <a:gd name="T60" fmla="*/ 133 w 379"/>
              <a:gd name="T61" fmla="*/ 191 h 437"/>
              <a:gd name="T62" fmla="*/ 155 w 379"/>
              <a:gd name="T63" fmla="*/ 168 h 437"/>
              <a:gd name="T64" fmla="*/ 172 w 379"/>
              <a:gd name="T65" fmla="*/ 153 h 437"/>
              <a:gd name="T66" fmla="*/ 221 w 379"/>
              <a:gd name="T67" fmla="*/ 150 h 437"/>
              <a:gd name="T68" fmla="*/ 250 w 379"/>
              <a:gd name="T69" fmla="*/ 147 h 437"/>
              <a:gd name="T70" fmla="*/ 273 w 379"/>
              <a:gd name="T71" fmla="*/ 173 h 437"/>
              <a:gd name="T72" fmla="*/ 279 w 379"/>
              <a:gd name="T73" fmla="*/ 203 h 437"/>
              <a:gd name="T74" fmla="*/ 246 w 379"/>
              <a:gd name="T75" fmla="*/ 192 h 437"/>
              <a:gd name="T76" fmla="*/ 218 w 379"/>
              <a:gd name="T77" fmla="*/ 185 h 437"/>
              <a:gd name="T78" fmla="*/ 192 w 379"/>
              <a:gd name="T79" fmla="*/ 195 h 437"/>
              <a:gd name="T80" fmla="*/ 186 w 379"/>
              <a:gd name="T81" fmla="*/ 209 h 437"/>
              <a:gd name="T82" fmla="*/ 192 w 379"/>
              <a:gd name="T83" fmla="*/ 233 h 437"/>
              <a:gd name="T84" fmla="*/ 220 w 379"/>
              <a:gd name="T85" fmla="*/ 272 h 437"/>
              <a:gd name="T86" fmla="*/ 225 w 379"/>
              <a:gd name="T87" fmla="*/ 296 h 437"/>
              <a:gd name="T88" fmla="*/ 215 w 379"/>
              <a:gd name="T89" fmla="*/ 322 h 437"/>
              <a:gd name="T90" fmla="*/ 205 w 379"/>
              <a:gd name="T91" fmla="*/ 345 h 437"/>
              <a:gd name="T92" fmla="*/ 210 w 379"/>
              <a:gd name="T93" fmla="*/ 356 h 437"/>
              <a:gd name="T94" fmla="*/ 236 w 379"/>
              <a:gd name="T95" fmla="*/ 368 h 437"/>
              <a:gd name="T96" fmla="*/ 252 w 379"/>
              <a:gd name="T97" fmla="*/ 400 h 437"/>
              <a:gd name="T98" fmla="*/ 239 w 379"/>
              <a:gd name="T99" fmla="*/ 429 h 437"/>
              <a:gd name="T100" fmla="*/ 221 w 379"/>
              <a:gd name="T101" fmla="*/ 421 h 437"/>
              <a:gd name="T102" fmla="*/ 202 w 379"/>
              <a:gd name="T103" fmla="*/ 417 h 437"/>
              <a:gd name="T104" fmla="*/ 177 w 379"/>
              <a:gd name="T105" fmla="*/ 400 h 437"/>
              <a:gd name="T106" fmla="*/ 153 w 379"/>
              <a:gd name="T107" fmla="*/ 356 h 437"/>
              <a:gd name="T108" fmla="*/ 137 w 379"/>
              <a:gd name="T109" fmla="*/ 304 h 437"/>
              <a:gd name="T110" fmla="*/ 114 w 379"/>
              <a:gd name="T111" fmla="*/ 263 h 437"/>
              <a:gd name="T112" fmla="*/ 97 w 379"/>
              <a:gd name="T113" fmla="*/ 259 h 437"/>
              <a:gd name="T114" fmla="*/ 105 w 379"/>
              <a:gd name="T115" fmla="*/ 381 h 437"/>
              <a:gd name="T116" fmla="*/ 93 w 379"/>
              <a:gd name="T117" fmla="*/ 404 h 437"/>
              <a:gd name="T118" fmla="*/ 57 w 379"/>
              <a:gd name="T119" fmla="*/ 426 h 437"/>
              <a:gd name="T120" fmla="*/ 59 w 379"/>
              <a:gd name="T121"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40" name="Freeform 339"/>
          <p:cNvSpPr>
            <a:spLocks/>
          </p:cNvSpPr>
          <p:nvPr>
            <p:custDataLst>
              <p:tags r:id="rId241"/>
            </p:custDataLst>
          </p:nvPr>
        </p:nvSpPr>
        <p:spPr bwMode="auto">
          <a:xfrm>
            <a:off x="6286376" y="4902936"/>
            <a:ext cx="241394" cy="95250"/>
          </a:xfrm>
          <a:custGeom>
            <a:avLst/>
            <a:gdLst>
              <a:gd name="T0" fmla="*/ 11 w 578"/>
              <a:gd name="T1" fmla="*/ 50 h 184"/>
              <a:gd name="T2" fmla="*/ 24 w 578"/>
              <a:gd name="T3" fmla="*/ 32 h 184"/>
              <a:gd name="T4" fmla="*/ 41 w 578"/>
              <a:gd name="T5" fmla="*/ 7 h 184"/>
              <a:gd name="T6" fmla="*/ 54 w 578"/>
              <a:gd name="T7" fmla="*/ 0 h 184"/>
              <a:gd name="T8" fmla="*/ 79 w 578"/>
              <a:gd name="T9" fmla="*/ 2 h 184"/>
              <a:gd name="T10" fmla="*/ 95 w 578"/>
              <a:gd name="T11" fmla="*/ 2 h 184"/>
              <a:gd name="T12" fmla="*/ 101 w 578"/>
              <a:gd name="T13" fmla="*/ 5 h 184"/>
              <a:gd name="T14" fmla="*/ 115 w 578"/>
              <a:gd name="T15" fmla="*/ 15 h 184"/>
              <a:gd name="T16" fmla="*/ 147 w 578"/>
              <a:gd name="T17" fmla="*/ 27 h 184"/>
              <a:gd name="T18" fmla="*/ 168 w 578"/>
              <a:gd name="T19" fmla="*/ 37 h 184"/>
              <a:gd name="T20" fmla="*/ 178 w 578"/>
              <a:gd name="T21" fmla="*/ 53 h 184"/>
              <a:gd name="T22" fmla="*/ 192 w 578"/>
              <a:gd name="T23" fmla="*/ 61 h 184"/>
              <a:gd name="T24" fmla="*/ 231 w 578"/>
              <a:gd name="T25" fmla="*/ 60 h 184"/>
              <a:gd name="T26" fmla="*/ 277 w 578"/>
              <a:gd name="T27" fmla="*/ 51 h 184"/>
              <a:gd name="T28" fmla="*/ 299 w 578"/>
              <a:gd name="T29" fmla="*/ 39 h 184"/>
              <a:gd name="T30" fmla="*/ 314 w 578"/>
              <a:gd name="T31" fmla="*/ 34 h 184"/>
              <a:gd name="T32" fmla="*/ 327 w 578"/>
              <a:gd name="T33" fmla="*/ 35 h 184"/>
              <a:gd name="T34" fmla="*/ 339 w 578"/>
              <a:gd name="T35" fmla="*/ 31 h 184"/>
              <a:gd name="T36" fmla="*/ 366 w 578"/>
              <a:gd name="T37" fmla="*/ 34 h 184"/>
              <a:gd name="T38" fmla="*/ 399 w 578"/>
              <a:gd name="T39" fmla="*/ 59 h 184"/>
              <a:gd name="T40" fmla="*/ 428 w 578"/>
              <a:gd name="T41" fmla="*/ 89 h 184"/>
              <a:gd name="T42" fmla="*/ 456 w 578"/>
              <a:gd name="T43" fmla="*/ 105 h 184"/>
              <a:gd name="T44" fmla="*/ 479 w 578"/>
              <a:gd name="T45" fmla="*/ 107 h 184"/>
              <a:gd name="T46" fmla="*/ 493 w 578"/>
              <a:gd name="T47" fmla="*/ 108 h 184"/>
              <a:gd name="T48" fmla="*/ 505 w 578"/>
              <a:gd name="T49" fmla="*/ 125 h 184"/>
              <a:gd name="T50" fmla="*/ 522 w 578"/>
              <a:gd name="T51" fmla="*/ 140 h 184"/>
              <a:gd name="T52" fmla="*/ 534 w 578"/>
              <a:gd name="T53" fmla="*/ 139 h 184"/>
              <a:gd name="T54" fmla="*/ 546 w 578"/>
              <a:gd name="T55" fmla="*/ 128 h 184"/>
              <a:gd name="T56" fmla="*/ 558 w 578"/>
              <a:gd name="T57" fmla="*/ 134 h 184"/>
              <a:gd name="T58" fmla="*/ 571 w 578"/>
              <a:gd name="T59" fmla="*/ 145 h 184"/>
              <a:gd name="T60" fmla="*/ 578 w 578"/>
              <a:gd name="T61" fmla="*/ 160 h 184"/>
              <a:gd name="T62" fmla="*/ 575 w 578"/>
              <a:gd name="T63" fmla="*/ 173 h 184"/>
              <a:gd name="T64" fmla="*/ 567 w 578"/>
              <a:gd name="T65" fmla="*/ 182 h 184"/>
              <a:gd name="T66" fmla="*/ 551 w 578"/>
              <a:gd name="T67" fmla="*/ 178 h 184"/>
              <a:gd name="T68" fmla="*/ 526 w 578"/>
              <a:gd name="T69" fmla="*/ 170 h 184"/>
              <a:gd name="T70" fmla="*/ 491 w 578"/>
              <a:gd name="T71" fmla="*/ 172 h 184"/>
              <a:gd name="T72" fmla="*/ 462 w 578"/>
              <a:gd name="T73" fmla="*/ 170 h 184"/>
              <a:gd name="T74" fmla="*/ 451 w 578"/>
              <a:gd name="T75" fmla="*/ 160 h 184"/>
              <a:gd name="T76" fmla="*/ 438 w 578"/>
              <a:gd name="T77" fmla="*/ 154 h 184"/>
              <a:gd name="T78" fmla="*/ 426 w 578"/>
              <a:gd name="T79" fmla="*/ 160 h 184"/>
              <a:gd name="T80" fmla="*/ 416 w 578"/>
              <a:gd name="T81" fmla="*/ 170 h 184"/>
              <a:gd name="T82" fmla="*/ 398 w 578"/>
              <a:gd name="T83" fmla="*/ 171 h 184"/>
              <a:gd name="T84" fmla="*/ 328 w 578"/>
              <a:gd name="T85" fmla="*/ 153 h 184"/>
              <a:gd name="T86" fmla="*/ 277 w 578"/>
              <a:gd name="T87" fmla="*/ 132 h 184"/>
              <a:gd name="T88" fmla="*/ 266 w 578"/>
              <a:gd name="T89" fmla="*/ 123 h 184"/>
              <a:gd name="T90" fmla="*/ 230 w 578"/>
              <a:gd name="T91" fmla="*/ 119 h 184"/>
              <a:gd name="T92" fmla="*/ 201 w 578"/>
              <a:gd name="T93" fmla="*/ 113 h 184"/>
              <a:gd name="T94" fmla="*/ 168 w 578"/>
              <a:gd name="T95" fmla="*/ 111 h 184"/>
              <a:gd name="T96" fmla="*/ 146 w 578"/>
              <a:gd name="T97" fmla="*/ 111 h 184"/>
              <a:gd name="T98" fmla="*/ 124 w 578"/>
              <a:gd name="T99" fmla="*/ 105 h 184"/>
              <a:gd name="T100" fmla="*/ 120 w 578"/>
              <a:gd name="T101" fmla="*/ 99 h 184"/>
              <a:gd name="T102" fmla="*/ 69 w 578"/>
              <a:gd name="T103" fmla="*/ 97 h 184"/>
              <a:gd name="T104" fmla="*/ 46 w 578"/>
              <a:gd name="T105" fmla="*/ 88 h 184"/>
              <a:gd name="T106" fmla="*/ 0 w 578"/>
              <a:gd name="T107" fmla="*/ 5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41" name="Freeform 340"/>
          <p:cNvSpPr>
            <a:spLocks/>
          </p:cNvSpPr>
          <p:nvPr>
            <p:custDataLst>
              <p:tags r:id="rId242"/>
            </p:custDataLst>
          </p:nvPr>
        </p:nvSpPr>
        <p:spPr bwMode="auto">
          <a:xfrm>
            <a:off x="6941806" y="4760062"/>
            <a:ext cx="206254" cy="252413"/>
          </a:xfrm>
          <a:custGeom>
            <a:avLst/>
            <a:gdLst>
              <a:gd name="T0" fmla="*/ 482 w 491"/>
              <a:gd name="T1" fmla="*/ 479 h 481"/>
              <a:gd name="T2" fmla="*/ 457 w 491"/>
              <a:gd name="T3" fmla="*/ 465 h 481"/>
              <a:gd name="T4" fmla="*/ 422 w 491"/>
              <a:gd name="T5" fmla="*/ 434 h 481"/>
              <a:gd name="T6" fmla="*/ 412 w 491"/>
              <a:gd name="T7" fmla="*/ 417 h 481"/>
              <a:gd name="T8" fmla="*/ 376 w 491"/>
              <a:gd name="T9" fmla="*/ 410 h 481"/>
              <a:gd name="T10" fmla="*/ 360 w 491"/>
              <a:gd name="T11" fmla="*/ 406 h 481"/>
              <a:gd name="T12" fmla="*/ 350 w 491"/>
              <a:gd name="T13" fmla="*/ 396 h 481"/>
              <a:gd name="T14" fmla="*/ 346 w 491"/>
              <a:gd name="T15" fmla="*/ 374 h 481"/>
              <a:gd name="T16" fmla="*/ 342 w 491"/>
              <a:gd name="T17" fmla="*/ 332 h 481"/>
              <a:gd name="T18" fmla="*/ 327 w 491"/>
              <a:gd name="T19" fmla="*/ 303 h 481"/>
              <a:gd name="T20" fmla="*/ 319 w 491"/>
              <a:gd name="T21" fmla="*/ 277 h 481"/>
              <a:gd name="T22" fmla="*/ 314 w 491"/>
              <a:gd name="T23" fmla="*/ 244 h 481"/>
              <a:gd name="T24" fmla="*/ 292 w 491"/>
              <a:gd name="T25" fmla="*/ 223 h 481"/>
              <a:gd name="T26" fmla="*/ 260 w 491"/>
              <a:gd name="T27" fmla="*/ 205 h 481"/>
              <a:gd name="T28" fmla="*/ 221 w 491"/>
              <a:gd name="T29" fmla="*/ 190 h 481"/>
              <a:gd name="T30" fmla="*/ 178 w 491"/>
              <a:gd name="T31" fmla="*/ 181 h 481"/>
              <a:gd name="T32" fmla="*/ 133 w 491"/>
              <a:gd name="T33" fmla="*/ 178 h 481"/>
              <a:gd name="T34" fmla="*/ 133 w 491"/>
              <a:gd name="T35" fmla="*/ 156 h 481"/>
              <a:gd name="T36" fmla="*/ 110 w 491"/>
              <a:gd name="T37" fmla="*/ 145 h 481"/>
              <a:gd name="T38" fmla="*/ 85 w 491"/>
              <a:gd name="T39" fmla="*/ 130 h 481"/>
              <a:gd name="T40" fmla="*/ 66 w 491"/>
              <a:gd name="T41" fmla="*/ 111 h 481"/>
              <a:gd name="T42" fmla="*/ 73 w 491"/>
              <a:gd name="T43" fmla="*/ 133 h 481"/>
              <a:gd name="T44" fmla="*/ 54 w 491"/>
              <a:gd name="T45" fmla="*/ 147 h 481"/>
              <a:gd name="T46" fmla="*/ 40 w 491"/>
              <a:gd name="T47" fmla="*/ 178 h 481"/>
              <a:gd name="T48" fmla="*/ 24 w 491"/>
              <a:gd name="T49" fmla="*/ 220 h 481"/>
              <a:gd name="T50" fmla="*/ 13 w 491"/>
              <a:gd name="T51" fmla="*/ 265 h 481"/>
              <a:gd name="T52" fmla="*/ 14 w 491"/>
              <a:gd name="T53" fmla="*/ 237 h 481"/>
              <a:gd name="T54" fmla="*/ 23 w 491"/>
              <a:gd name="T55" fmla="*/ 209 h 481"/>
              <a:gd name="T56" fmla="*/ 32 w 491"/>
              <a:gd name="T57" fmla="*/ 181 h 481"/>
              <a:gd name="T58" fmla="*/ 30 w 491"/>
              <a:gd name="T59" fmla="*/ 143 h 481"/>
              <a:gd name="T60" fmla="*/ 17 w 491"/>
              <a:gd name="T61" fmla="*/ 111 h 481"/>
              <a:gd name="T62" fmla="*/ 0 w 491"/>
              <a:gd name="T63" fmla="*/ 73 h 481"/>
              <a:gd name="T64" fmla="*/ 34 w 491"/>
              <a:gd name="T65" fmla="*/ 59 h 481"/>
              <a:gd name="T66" fmla="*/ 59 w 491"/>
              <a:gd name="T67" fmla="*/ 55 h 481"/>
              <a:gd name="T68" fmla="*/ 84 w 491"/>
              <a:gd name="T69" fmla="*/ 58 h 481"/>
              <a:gd name="T70" fmla="*/ 102 w 491"/>
              <a:gd name="T71" fmla="*/ 66 h 481"/>
              <a:gd name="T72" fmla="*/ 121 w 491"/>
              <a:gd name="T73" fmla="*/ 82 h 481"/>
              <a:gd name="T74" fmla="*/ 140 w 491"/>
              <a:gd name="T75" fmla="*/ 111 h 481"/>
              <a:gd name="T76" fmla="*/ 183 w 491"/>
              <a:gd name="T77" fmla="*/ 103 h 481"/>
              <a:gd name="T78" fmla="*/ 196 w 491"/>
              <a:gd name="T79" fmla="*/ 96 h 481"/>
              <a:gd name="T80" fmla="*/ 200 w 491"/>
              <a:gd name="T81" fmla="*/ 90 h 481"/>
              <a:gd name="T82" fmla="*/ 207 w 491"/>
              <a:gd name="T83" fmla="*/ 73 h 481"/>
              <a:gd name="T84" fmla="*/ 232 w 491"/>
              <a:gd name="T85" fmla="*/ 54 h 481"/>
              <a:gd name="T86" fmla="*/ 254 w 491"/>
              <a:gd name="T87" fmla="*/ 49 h 481"/>
              <a:gd name="T88" fmla="*/ 263 w 491"/>
              <a:gd name="T89" fmla="*/ 30 h 481"/>
              <a:gd name="T90" fmla="*/ 280 w 491"/>
              <a:gd name="T91" fmla="*/ 9 h 481"/>
              <a:gd name="T92" fmla="*/ 300 w 491"/>
              <a:gd name="T93" fmla="*/ 1 h 481"/>
              <a:gd name="T94" fmla="*/ 323 w 491"/>
              <a:gd name="T95" fmla="*/ 0 h 481"/>
              <a:gd name="T96" fmla="*/ 351 w 491"/>
              <a:gd name="T97" fmla="*/ 8 h 481"/>
              <a:gd name="T98" fmla="*/ 399 w 491"/>
              <a:gd name="T99" fmla="*/ 38 h 481"/>
              <a:gd name="T100" fmla="*/ 428 w 491"/>
              <a:gd name="T101" fmla="*/ 53 h 481"/>
              <a:gd name="T102" fmla="*/ 459 w 491"/>
              <a:gd name="T103" fmla="*/ 60 h 481"/>
              <a:gd name="T104" fmla="*/ 491 w 491"/>
              <a:gd name="T105" fmla="*/ 67 h 481"/>
              <a:gd name="T106" fmla="*/ 491 w 491"/>
              <a:gd name="T107" fmla="*/ 32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42" name="Freeform 341"/>
          <p:cNvSpPr>
            <a:spLocks/>
          </p:cNvSpPr>
          <p:nvPr>
            <p:custDataLst>
              <p:tags r:id="rId243"/>
            </p:custDataLst>
          </p:nvPr>
        </p:nvSpPr>
        <p:spPr bwMode="auto">
          <a:xfrm>
            <a:off x="5528581" y="3591662"/>
            <a:ext cx="51946" cy="60325"/>
          </a:xfrm>
          <a:custGeom>
            <a:avLst/>
            <a:gdLst>
              <a:gd name="T0" fmla="*/ 0 w 133"/>
              <a:gd name="T1" fmla="*/ 19 h 117"/>
              <a:gd name="T2" fmla="*/ 72 w 133"/>
              <a:gd name="T3" fmla="*/ 0 h 117"/>
              <a:gd name="T4" fmla="*/ 81 w 133"/>
              <a:gd name="T5" fmla="*/ 6 h 117"/>
              <a:gd name="T6" fmla="*/ 91 w 133"/>
              <a:gd name="T7" fmla="*/ 14 h 117"/>
              <a:gd name="T8" fmla="*/ 101 w 133"/>
              <a:gd name="T9" fmla="*/ 25 h 117"/>
              <a:gd name="T10" fmla="*/ 109 w 133"/>
              <a:gd name="T11" fmla="*/ 37 h 117"/>
              <a:gd name="T12" fmla="*/ 118 w 133"/>
              <a:gd name="T13" fmla="*/ 49 h 117"/>
              <a:gd name="T14" fmla="*/ 126 w 133"/>
              <a:gd name="T15" fmla="*/ 62 h 117"/>
              <a:gd name="T16" fmla="*/ 128 w 133"/>
              <a:gd name="T17" fmla="*/ 68 h 117"/>
              <a:gd name="T18" fmla="*/ 130 w 133"/>
              <a:gd name="T19" fmla="*/ 74 h 117"/>
              <a:gd name="T20" fmla="*/ 131 w 133"/>
              <a:gd name="T21" fmla="*/ 80 h 117"/>
              <a:gd name="T22" fmla="*/ 133 w 133"/>
              <a:gd name="T23" fmla="*/ 86 h 117"/>
              <a:gd name="T24" fmla="*/ 131 w 133"/>
              <a:gd name="T25" fmla="*/ 92 h 117"/>
              <a:gd name="T26" fmla="*/ 128 w 133"/>
              <a:gd name="T27" fmla="*/ 97 h 117"/>
              <a:gd name="T28" fmla="*/ 124 w 133"/>
              <a:gd name="T29" fmla="*/ 102 h 117"/>
              <a:gd name="T30" fmla="*/ 118 w 133"/>
              <a:gd name="T31" fmla="*/ 107 h 117"/>
              <a:gd name="T32" fmla="*/ 113 w 133"/>
              <a:gd name="T33" fmla="*/ 111 h 117"/>
              <a:gd name="T34" fmla="*/ 107 w 133"/>
              <a:gd name="T35" fmla="*/ 114 h 117"/>
              <a:gd name="T36" fmla="*/ 103 w 133"/>
              <a:gd name="T37" fmla="*/ 117 h 117"/>
              <a:gd name="T38" fmla="*/ 100 w 133"/>
              <a:gd name="T39" fmla="*/ 117 h 117"/>
              <a:gd name="T40" fmla="*/ 72 w 133"/>
              <a:gd name="T41" fmla="*/ 95 h 117"/>
              <a:gd name="T42" fmla="*/ 45 w 133"/>
              <a:gd name="T43" fmla="*/ 70 h 117"/>
              <a:gd name="T44" fmla="*/ 32 w 133"/>
              <a:gd name="T45" fmla="*/ 58 h 117"/>
              <a:gd name="T46" fmla="*/ 18 w 133"/>
              <a:gd name="T47" fmla="*/ 46 h 117"/>
              <a:gd name="T48" fmla="*/ 8 w 133"/>
              <a:gd name="T49" fmla="*/ 33 h 117"/>
              <a:gd name="T50" fmla="*/ 0 w 133"/>
              <a:gd name="T51" fmla="*/ 1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solidFill>
            <a:srgbClr val="C0C0C0"/>
          </a:solidFill>
          <a:ln w="9525" cmpd="sng">
            <a:solidFill>
              <a:srgbClr val="FFFFFF"/>
            </a:solidFill>
            <a:prstDash val="solid"/>
            <a:round/>
            <a:headEnd/>
            <a:tailEnd/>
          </a:ln>
        </p:spPr>
        <p:txBody>
          <a:bodyPr/>
          <a:lstStyle/>
          <a:p>
            <a:endParaRPr lang="en-US"/>
          </a:p>
        </p:txBody>
      </p:sp>
      <p:sp>
        <p:nvSpPr>
          <p:cNvPr id="343" name="Freeform 342"/>
          <p:cNvSpPr>
            <a:spLocks/>
          </p:cNvSpPr>
          <p:nvPr>
            <p:custDataLst>
              <p:tags r:id="rId244"/>
            </p:custDataLst>
          </p:nvPr>
        </p:nvSpPr>
        <p:spPr bwMode="auto">
          <a:xfrm>
            <a:off x="4043548" y="2996349"/>
            <a:ext cx="212366" cy="177800"/>
          </a:xfrm>
          <a:custGeom>
            <a:avLst/>
            <a:gdLst>
              <a:gd name="T0" fmla="*/ 272 w 505"/>
              <a:gd name="T1" fmla="*/ 36 h 339"/>
              <a:gd name="T2" fmla="*/ 484 w 505"/>
              <a:gd name="T3" fmla="*/ 86 h 339"/>
              <a:gd name="T4" fmla="*/ 478 w 505"/>
              <a:gd name="T5" fmla="*/ 109 h 339"/>
              <a:gd name="T6" fmla="*/ 471 w 505"/>
              <a:gd name="T7" fmla="*/ 129 h 339"/>
              <a:gd name="T8" fmla="*/ 461 w 505"/>
              <a:gd name="T9" fmla="*/ 145 h 339"/>
              <a:gd name="T10" fmla="*/ 451 w 505"/>
              <a:gd name="T11" fmla="*/ 153 h 339"/>
              <a:gd name="T12" fmla="*/ 461 w 505"/>
              <a:gd name="T13" fmla="*/ 184 h 339"/>
              <a:gd name="T14" fmla="*/ 477 w 505"/>
              <a:gd name="T15" fmla="*/ 215 h 339"/>
              <a:gd name="T16" fmla="*/ 505 w 505"/>
              <a:gd name="T17" fmla="*/ 258 h 339"/>
              <a:gd name="T18" fmla="*/ 493 w 505"/>
              <a:gd name="T19" fmla="*/ 271 h 339"/>
              <a:gd name="T20" fmla="*/ 479 w 505"/>
              <a:gd name="T21" fmla="*/ 292 h 339"/>
              <a:gd name="T22" fmla="*/ 468 w 505"/>
              <a:gd name="T23" fmla="*/ 314 h 339"/>
              <a:gd name="T24" fmla="*/ 464 w 505"/>
              <a:gd name="T25" fmla="*/ 339 h 339"/>
              <a:gd name="T26" fmla="*/ 443 w 505"/>
              <a:gd name="T27" fmla="*/ 338 h 339"/>
              <a:gd name="T28" fmla="*/ 414 w 505"/>
              <a:gd name="T29" fmla="*/ 335 h 339"/>
              <a:gd name="T30" fmla="*/ 385 w 505"/>
              <a:gd name="T31" fmla="*/ 331 h 339"/>
              <a:gd name="T32" fmla="*/ 358 w 505"/>
              <a:gd name="T33" fmla="*/ 326 h 339"/>
              <a:gd name="T34" fmla="*/ 304 w 505"/>
              <a:gd name="T35" fmla="*/ 325 h 339"/>
              <a:gd name="T36" fmla="*/ 264 w 505"/>
              <a:gd name="T37" fmla="*/ 321 h 339"/>
              <a:gd name="T38" fmla="*/ 248 w 505"/>
              <a:gd name="T39" fmla="*/ 317 h 339"/>
              <a:gd name="T40" fmla="*/ 232 w 505"/>
              <a:gd name="T41" fmla="*/ 310 h 339"/>
              <a:gd name="T42" fmla="*/ 213 w 505"/>
              <a:gd name="T43" fmla="*/ 300 h 339"/>
              <a:gd name="T44" fmla="*/ 180 w 505"/>
              <a:gd name="T45" fmla="*/ 289 h 339"/>
              <a:gd name="T46" fmla="*/ 146 w 505"/>
              <a:gd name="T47" fmla="*/ 273 h 339"/>
              <a:gd name="T48" fmla="*/ 98 w 505"/>
              <a:gd name="T49" fmla="*/ 249 h 339"/>
              <a:gd name="T50" fmla="*/ 62 w 505"/>
              <a:gd name="T51" fmla="*/ 206 h 339"/>
              <a:gd name="T52" fmla="*/ 52 w 505"/>
              <a:gd name="T53" fmla="*/ 169 h 339"/>
              <a:gd name="T54" fmla="*/ 36 w 505"/>
              <a:gd name="T55" fmla="*/ 124 h 339"/>
              <a:gd name="T56" fmla="*/ 15 w 505"/>
              <a:gd name="T57" fmla="*/ 83 h 339"/>
              <a:gd name="T58" fmla="*/ 2 w 505"/>
              <a:gd name="T59" fmla="*/ 64 h 339"/>
              <a:gd name="T60" fmla="*/ 5 w 505"/>
              <a:gd name="T61" fmla="*/ 61 h 339"/>
              <a:gd name="T62" fmla="*/ 11 w 505"/>
              <a:gd name="T63" fmla="*/ 56 h 339"/>
              <a:gd name="T64" fmla="*/ 11 w 505"/>
              <a:gd name="T65" fmla="*/ 48 h 339"/>
              <a:gd name="T66" fmla="*/ 11 w 505"/>
              <a:gd name="T67" fmla="*/ 43 h 339"/>
              <a:gd name="T68" fmla="*/ 34 w 505"/>
              <a:gd name="T69" fmla="*/ 34 h 339"/>
              <a:gd name="T70" fmla="*/ 73 w 505"/>
              <a:gd name="T71" fmla="*/ 22 h 339"/>
              <a:gd name="T72" fmla="*/ 128 w 505"/>
              <a:gd name="T73" fmla="*/ 8 h 339"/>
              <a:gd name="T74" fmla="*/ 173 w 505"/>
              <a:gd name="T75" fmla="*/ 11 h 339"/>
              <a:gd name="T76" fmla="*/ 188 w 505"/>
              <a:gd name="T77" fmla="*/ 28 h 339"/>
              <a:gd name="T78" fmla="*/ 201 w 505"/>
              <a:gd name="T79" fmla="*/ 35 h 339"/>
              <a:gd name="T80" fmla="*/ 219 w 505"/>
              <a:gd name="T81" fmla="*/ 36 h 339"/>
              <a:gd name="T82" fmla="*/ 239 w 505"/>
              <a:gd name="T83" fmla="*/ 36 h 339"/>
              <a:gd name="T84" fmla="*/ 259 w 505"/>
              <a:gd name="T85" fmla="*/ 2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4" name="Freeform 343"/>
          <p:cNvSpPr>
            <a:spLocks/>
          </p:cNvSpPr>
          <p:nvPr>
            <p:custDataLst>
              <p:tags r:id="rId245"/>
            </p:custDataLst>
          </p:nvPr>
        </p:nvSpPr>
        <p:spPr bwMode="auto">
          <a:xfrm>
            <a:off x="4104660" y="3201136"/>
            <a:ext cx="140559" cy="71438"/>
          </a:xfrm>
          <a:custGeom>
            <a:avLst/>
            <a:gdLst>
              <a:gd name="T0" fmla="*/ 312 w 338"/>
              <a:gd name="T1" fmla="*/ 0 h 141"/>
              <a:gd name="T2" fmla="*/ 186 w 338"/>
              <a:gd name="T3" fmla="*/ 0 h 141"/>
              <a:gd name="T4" fmla="*/ 168 w 338"/>
              <a:gd name="T5" fmla="*/ 8 h 141"/>
              <a:gd name="T6" fmla="*/ 144 w 338"/>
              <a:gd name="T7" fmla="*/ 21 h 141"/>
              <a:gd name="T8" fmla="*/ 132 w 338"/>
              <a:gd name="T9" fmla="*/ 27 h 141"/>
              <a:gd name="T10" fmla="*/ 119 w 338"/>
              <a:gd name="T11" fmla="*/ 32 h 141"/>
              <a:gd name="T12" fmla="*/ 112 w 338"/>
              <a:gd name="T13" fmla="*/ 34 h 141"/>
              <a:gd name="T14" fmla="*/ 105 w 338"/>
              <a:gd name="T15" fmla="*/ 35 h 141"/>
              <a:gd name="T16" fmla="*/ 99 w 338"/>
              <a:gd name="T17" fmla="*/ 36 h 141"/>
              <a:gd name="T18" fmla="*/ 93 w 338"/>
              <a:gd name="T19" fmla="*/ 37 h 141"/>
              <a:gd name="T20" fmla="*/ 88 w 338"/>
              <a:gd name="T21" fmla="*/ 36 h 141"/>
              <a:gd name="T22" fmla="*/ 84 w 338"/>
              <a:gd name="T23" fmla="*/ 35 h 141"/>
              <a:gd name="T24" fmla="*/ 78 w 338"/>
              <a:gd name="T25" fmla="*/ 32 h 141"/>
              <a:gd name="T26" fmla="*/ 74 w 338"/>
              <a:gd name="T27" fmla="*/ 30 h 141"/>
              <a:gd name="T28" fmla="*/ 66 w 338"/>
              <a:gd name="T29" fmla="*/ 24 h 141"/>
              <a:gd name="T30" fmla="*/ 59 w 338"/>
              <a:gd name="T31" fmla="*/ 18 h 141"/>
              <a:gd name="T32" fmla="*/ 49 w 338"/>
              <a:gd name="T33" fmla="*/ 34 h 141"/>
              <a:gd name="T34" fmla="*/ 37 w 338"/>
              <a:gd name="T35" fmla="*/ 51 h 141"/>
              <a:gd name="T36" fmla="*/ 30 w 338"/>
              <a:gd name="T37" fmla="*/ 60 h 141"/>
              <a:gd name="T38" fmla="*/ 21 w 338"/>
              <a:gd name="T39" fmla="*/ 68 h 141"/>
              <a:gd name="T40" fmla="*/ 11 w 338"/>
              <a:gd name="T41" fmla="*/ 75 h 141"/>
              <a:gd name="T42" fmla="*/ 0 w 338"/>
              <a:gd name="T43" fmla="*/ 80 h 141"/>
              <a:gd name="T44" fmla="*/ 12 w 338"/>
              <a:gd name="T45" fmla="*/ 90 h 141"/>
              <a:gd name="T46" fmla="*/ 23 w 338"/>
              <a:gd name="T47" fmla="*/ 100 h 141"/>
              <a:gd name="T48" fmla="*/ 33 w 338"/>
              <a:gd name="T49" fmla="*/ 108 h 141"/>
              <a:gd name="T50" fmla="*/ 44 w 338"/>
              <a:gd name="T51" fmla="*/ 116 h 141"/>
              <a:gd name="T52" fmla="*/ 55 w 338"/>
              <a:gd name="T53" fmla="*/ 122 h 141"/>
              <a:gd name="T54" fmla="*/ 66 w 338"/>
              <a:gd name="T55" fmla="*/ 129 h 141"/>
              <a:gd name="T56" fmla="*/ 79 w 338"/>
              <a:gd name="T57" fmla="*/ 135 h 141"/>
              <a:gd name="T58" fmla="*/ 93 w 338"/>
              <a:gd name="T59" fmla="*/ 141 h 141"/>
              <a:gd name="T60" fmla="*/ 259 w 338"/>
              <a:gd name="T61" fmla="*/ 141 h 141"/>
              <a:gd name="T62" fmla="*/ 269 w 338"/>
              <a:gd name="T63" fmla="*/ 124 h 141"/>
              <a:gd name="T64" fmla="*/ 281 w 338"/>
              <a:gd name="T65" fmla="*/ 107 h 141"/>
              <a:gd name="T66" fmla="*/ 292 w 338"/>
              <a:gd name="T67" fmla="*/ 92 h 141"/>
              <a:gd name="T68" fmla="*/ 304 w 338"/>
              <a:gd name="T69" fmla="*/ 78 h 141"/>
              <a:gd name="T70" fmla="*/ 315 w 338"/>
              <a:gd name="T71" fmla="*/ 64 h 141"/>
              <a:gd name="T72" fmla="*/ 324 w 338"/>
              <a:gd name="T73" fmla="*/ 48 h 141"/>
              <a:gd name="T74" fmla="*/ 333 w 338"/>
              <a:gd name="T75" fmla="*/ 34 h 141"/>
              <a:gd name="T76" fmla="*/ 338 w 338"/>
              <a:gd name="T77" fmla="*/ 18 h 141"/>
              <a:gd name="T78" fmla="*/ 312 w 338"/>
              <a:gd name="T7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5" name="Freeform 344"/>
          <p:cNvSpPr>
            <a:spLocks/>
          </p:cNvSpPr>
          <p:nvPr>
            <p:custDataLst>
              <p:tags r:id="rId246"/>
            </p:custDataLst>
          </p:nvPr>
        </p:nvSpPr>
        <p:spPr bwMode="auto">
          <a:xfrm>
            <a:off x="4200914" y="2856650"/>
            <a:ext cx="106947" cy="65087"/>
          </a:xfrm>
          <a:custGeom>
            <a:avLst/>
            <a:gdLst>
              <a:gd name="T0" fmla="*/ 259 w 259"/>
              <a:gd name="T1" fmla="*/ 129 h 129"/>
              <a:gd name="T2" fmla="*/ 255 w 259"/>
              <a:gd name="T3" fmla="*/ 102 h 129"/>
              <a:gd name="T4" fmla="*/ 252 w 259"/>
              <a:gd name="T5" fmla="*/ 80 h 129"/>
              <a:gd name="T6" fmla="*/ 252 w 259"/>
              <a:gd name="T7" fmla="*/ 63 h 129"/>
              <a:gd name="T8" fmla="*/ 253 w 259"/>
              <a:gd name="T9" fmla="*/ 50 h 129"/>
              <a:gd name="T10" fmla="*/ 257 w 259"/>
              <a:gd name="T11" fmla="*/ 29 h 129"/>
              <a:gd name="T12" fmla="*/ 259 w 259"/>
              <a:gd name="T13" fmla="*/ 12 h 129"/>
              <a:gd name="T14" fmla="*/ 258 w 259"/>
              <a:gd name="T15" fmla="*/ 14 h 129"/>
              <a:gd name="T16" fmla="*/ 256 w 259"/>
              <a:gd name="T17" fmla="*/ 16 h 129"/>
              <a:gd name="T18" fmla="*/ 253 w 259"/>
              <a:gd name="T19" fmla="*/ 17 h 129"/>
              <a:gd name="T20" fmla="*/ 249 w 259"/>
              <a:gd name="T21" fmla="*/ 18 h 129"/>
              <a:gd name="T22" fmla="*/ 239 w 259"/>
              <a:gd name="T23" fmla="*/ 19 h 129"/>
              <a:gd name="T24" fmla="*/ 228 w 259"/>
              <a:gd name="T25" fmla="*/ 19 h 129"/>
              <a:gd name="T26" fmla="*/ 205 w 259"/>
              <a:gd name="T27" fmla="*/ 19 h 129"/>
              <a:gd name="T28" fmla="*/ 192 w 259"/>
              <a:gd name="T29" fmla="*/ 18 h 129"/>
              <a:gd name="T30" fmla="*/ 181 w 259"/>
              <a:gd name="T31" fmla="*/ 17 h 129"/>
              <a:gd name="T32" fmla="*/ 172 w 259"/>
              <a:gd name="T33" fmla="*/ 15 h 129"/>
              <a:gd name="T34" fmla="*/ 163 w 259"/>
              <a:gd name="T35" fmla="*/ 12 h 129"/>
              <a:gd name="T36" fmla="*/ 156 w 259"/>
              <a:gd name="T37" fmla="*/ 9 h 129"/>
              <a:gd name="T38" fmla="*/ 146 w 259"/>
              <a:gd name="T39" fmla="*/ 6 h 129"/>
              <a:gd name="T40" fmla="*/ 134 w 259"/>
              <a:gd name="T41" fmla="*/ 3 h 129"/>
              <a:gd name="T42" fmla="*/ 118 w 259"/>
              <a:gd name="T43" fmla="*/ 1 h 129"/>
              <a:gd name="T44" fmla="*/ 99 w 259"/>
              <a:gd name="T45" fmla="*/ 0 h 129"/>
              <a:gd name="T46" fmla="*/ 83 w 259"/>
              <a:gd name="T47" fmla="*/ 0 h 129"/>
              <a:gd name="T48" fmla="*/ 67 w 259"/>
              <a:gd name="T49" fmla="*/ 0 h 129"/>
              <a:gd name="T50" fmla="*/ 50 w 259"/>
              <a:gd name="T51" fmla="*/ 0 h 129"/>
              <a:gd name="T52" fmla="*/ 34 w 259"/>
              <a:gd name="T53" fmla="*/ 2 h 129"/>
              <a:gd name="T54" fmla="*/ 27 w 259"/>
              <a:gd name="T55" fmla="*/ 4 h 129"/>
              <a:gd name="T56" fmla="*/ 21 w 259"/>
              <a:gd name="T57" fmla="*/ 6 h 129"/>
              <a:gd name="T58" fmla="*/ 14 w 259"/>
              <a:gd name="T59" fmla="*/ 9 h 129"/>
              <a:gd name="T60" fmla="*/ 10 w 259"/>
              <a:gd name="T61" fmla="*/ 13 h 129"/>
              <a:gd name="T62" fmla="*/ 5 w 259"/>
              <a:gd name="T63" fmla="*/ 17 h 129"/>
              <a:gd name="T64" fmla="*/ 2 w 259"/>
              <a:gd name="T65" fmla="*/ 22 h 129"/>
              <a:gd name="T66" fmla="*/ 0 w 259"/>
              <a:gd name="T67" fmla="*/ 29 h 129"/>
              <a:gd name="T68" fmla="*/ 0 w 259"/>
              <a:gd name="T69" fmla="*/ 36 h 129"/>
              <a:gd name="T70" fmla="*/ 0 w 259"/>
              <a:gd name="T71" fmla="*/ 48 h 129"/>
              <a:gd name="T72" fmla="*/ 3 w 259"/>
              <a:gd name="T73" fmla="*/ 58 h 129"/>
              <a:gd name="T74" fmla="*/ 6 w 259"/>
              <a:gd name="T75" fmla="*/ 65 h 129"/>
              <a:gd name="T76" fmla="*/ 12 w 259"/>
              <a:gd name="T77" fmla="*/ 71 h 129"/>
              <a:gd name="T78" fmla="*/ 17 w 259"/>
              <a:gd name="T79" fmla="*/ 76 h 129"/>
              <a:gd name="T80" fmla="*/ 24 w 259"/>
              <a:gd name="T81" fmla="*/ 80 h 129"/>
              <a:gd name="T82" fmla="*/ 31 w 259"/>
              <a:gd name="T83" fmla="*/ 83 h 129"/>
              <a:gd name="T84" fmla="*/ 37 w 259"/>
              <a:gd name="T85" fmla="*/ 85 h 129"/>
              <a:gd name="T86" fmla="*/ 50 w 259"/>
              <a:gd name="T87" fmla="*/ 88 h 129"/>
              <a:gd name="T88" fmla="*/ 61 w 259"/>
              <a:gd name="T89" fmla="*/ 92 h 129"/>
              <a:gd name="T90" fmla="*/ 65 w 259"/>
              <a:gd name="T91" fmla="*/ 95 h 129"/>
              <a:gd name="T92" fmla="*/ 67 w 259"/>
              <a:gd name="T93" fmla="*/ 99 h 129"/>
              <a:gd name="T94" fmla="*/ 67 w 259"/>
              <a:gd name="T95" fmla="*/ 105 h 129"/>
              <a:gd name="T96" fmla="*/ 66 w 259"/>
              <a:gd name="T97" fmla="*/ 111 h 129"/>
              <a:gd name="T98" fmla="*/ 81 w 259"/>
              <a:gd name="T99" fmla="*/ 110 h 129"/>
              <a:gd name="T100" fmla="*/ 91 w 259"/>
              <a:gd name="T101" fmla="*/ 108 h 129"/>
              <a:gd name="T102" fmla="*/ 98 w 259"/>
              <a:gd name="T103" fmla="*/ 106 h 129"/>
              <a:gd name="T104" fmla="*/ 105 w 259"/>
              <a:gd name="T105" fmla="*/ 105 h 129"/>
              <a:gd name="T106" fmla="*/ 120 w 259"/>
              <a:gd name="T107" fmla="*/ 106 h 129"/>
              <a:gd name="T108" fmla="*/ 140 w 259"/>
              <a:gd name="T109" fmla="*/ 108 h 129"/>
              <a:gd name="T110" fmla="*/ 166 w 259"/>
              <a:gd name="T111" fmla="*/ 112 h 129"/>
              <a:gd name="T112" fmla="*/ 192 w 259"/>
              <a:gd name="T113" fmla="*/ 117 h 129"/>
              <a:gd name="T114" fmla="*/ 238 w 259"/>
              <a:gd name="T115" fmla="*/ 125 h 129"/>
              <a:gd name="T116" fmla="*/ 259 w 259"/>
              <a:gd name="T11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6" name="Freeform 345"/>
          <p:cNvSpPr>
            <a:spLocks/>
          </p:cNvSpPr>
          <p:nvPr>
            <p:custDataLst>
              <p:tags r:id="rId247"/>
            </p:custDataLst>
          </p:nvPr>
        </p:nvSpPr>
        <p:spPr bwMode="auto">
          <a:xfrm>
            <a:off x="4213136" y="3204312"/>
            <a:ext cx="172642" cy="142875"/>
          </a:xfrm>
          <a:custGeom>
            <a:avLst/>
            <a:gdLst>
              <a:gd name="T0" fmla="*/ 418 w 425"/>
              <a:gd name="T1" fmla="*/ 170 h 272"/>
              <a:gd name="T2" fmla="*/ 398 w 425"/>
              <a:gd name="T3" fmla="*/ 188 h 272"/>
              <a:gd name="T4" fmla="*/ 383 w 425"/>
              <a:gd name="T5" fmla="*/ 206 h 272"/>
              <a:gd name="T6" fmla="*/ 384 w 425"/>
              <a:gd name="T7" fmla="*/ 221 h 272"/>
              <a:gd name="T8" fmla="*/ 389 w 425"/>
              <a:gd name="T9" fmla="*/ 237 h 272"/>
              <a:gd name="T10" fmla="*/ 375 w 425"/>
              <a:gd name="T11" fmla="*/ 244 h 272"/>
              <a:gd name="T12" fmla="*/ 347 w 425"/>
              <a:gd name="T13" fmla="*/ 238 h 272"/>
              <a:gd name="T14" fmla="*/ 324 w 425"/>
              <a:gd name="T15" fmla="*/ 235 h 272"/>
              <a:gd name="T16" fmla="*/ 295 w 425"/>
              <a:gd name="T17" fmla="*/ 235 h 272"/>
              <a:gd name="T18" fmla="*/ 263 w 425"/>
              <a:gd name="T19" fmla="*/ 243 h 272"/>
              <a:gd name="T20" fmla="*/ 232 w 425"/>
              <a:gd name="T21" fmla="*/ 254 h 272"/>
              <a:gd name="T22" fmla="*/ 197 w 425"/>
              <a:gd name="T23" fmla="*/ 267 h 272"/>
              <a:gd name="T24" fmla="*/ 100 w 425"/>
              <a:gd name="T25" fmla="*/ 240 h 272"/>
              <a:gd name="T26" fmla="*/ 85 w 425"/>
              <a:gd name="T27" fmla="*/ 226 h 272"/>
              <a:gd name="T28" fmla="*/ 70 w 425"/>
              <a:gd name="T29" fmla="*/ 214 h 272"/>
              <a:gd name="T30" fmla="*/ 37 w 425"/>
              <a:gd name="T31" fmla="*/ 192 h 272"/>
              <a:gd name="T32" fmla="*/ 22 w 425"/>
              <a:gd name="T33" fmla="*/ 180 h 272"/>
              <a:gd name="T34" fmla="*/ 11 w 425"/>
              <a:gd name="T35" fmla="*/ 167 h 272"/>
              <a:gd name="T36" fmla="*/ 2 w 425"/>
              <a:gd name="T37" fmla="*/ 150 h 272"/>
              <a:gd name="T38" fmla="*/ 0 w 425"/>
              <a:gd name="T39" fmla="*/ 129 h 272"/>
              <a:gd name="T40" fmla="*/ 50 w 425"/>
              <a:gd name="T41" fmla="*/ 66 h 272"/>
              <a:gd name="T42" fmla="*/ 71 w 425"/>
              <a:gd name="T43" fmla="*/ 36 h 272"/>
              <a:gd name="T44" fmla="*/ 80 w 425"/>
              <a:gd name="T45" fmla="*/ 22 h 272"/>
              <a:gd name="T46" fmla="*/ 85 w 425"/>
              <a:gd name="T47" fmla="*/ 6 h 272"/>
              <a:gd name="T48" fmla="*/ 123 w 425"/>
              <a:gd name="T49" fmla="*/ 10 h 272"/>
              <a:gd name="T50" fmla="*/ 153 w 425"/>
              <a:gd name="T51" fmla="*/ 18 h 272"/>
              <a:gd name="T52" fmla="*/ 180 w 425"/>
              <a:gd name="T53" fmla="*/ 27 h 272"/>
              <a:gd name="T54" fmla="*/ 205 w 425"/>
              <a:gd name="T55" fmla="*/ 31 h 272"/>
              <a:gd name="T56" fmla="*/ 214 w 425"/>
              <a:gd name="T57" fmla="*/ 29 h 272"/>
              <a:gd name="T58" fmla="*/ 221 w 425"/>
              <a:gd name="T59" fmla="*/ 26 h 272"/>
              <a:gd name="T60" fmla="*/ 232 w 425"/>
              <a:gd name="T61" fmla="*/ 15 h 272"/>
              <a:gd name="T62" fmla="*/ 242 w 425"/>
              <a:gd name="T63" fmla="*/ 5 h 272"/>
              <a:gd name="T64" fmla="*/ 250 w 425"/>
              <a:gd name="T65" fmla="*/ 2 h 272"/>
              <a:gd name="T66" fmla="*/ 259 w 425"/>
              <a:gd name="T67" fmla="*/ 0 h 272"/>
              <a:gd name="T68" fmla="*/ 275 w 425"/>
              <a:gd name="T69" fmla="*/ 2 h 272"/>
              <a:gd name="T70" fmla="*/ 289 w 425"/>
              <a:gd name="T71" fmla="*/ 7 h 272"/>
              <a:gd name="T72" fmla="*/ 302 w 425"/>
              <a:gd name="T73" fmla="*/ 15 h 272"/>
              <a:gd name="T74" fmla="*/ 310 w 425"/>
              <a:gd name="T75" fmla="*/ 26 h 272"/>
              <a:gd name="T76" fmla="*/ 325 w 425"/>
              <a:gd name="T77" fmla="*/ 53 h 272"/>
              <a:gd name="T78" fmla="*/ 337 w 425"/>
              <a:gd name="T79" fmla="*/ 82 h 272"/>
              <a:gd name="T80" fmla="*/ 349 w 425"/>
              <a:gd name="T81" fmla="*/ 113 h 272"/>
              <a:gd name="T82" fmla="*/ 356 w 425"/>
              <a:gd name="T83" fmla="*/ 126 h 272"/>
              <a:gd name="T84" fmla="*/ 365 w 425"/>
              <a:gd name="T85" fmla="*/ 138 h 272"/>
              <a:gd name="T86" fmla="*/ 376 w 425"/>
              <a:gd name="T87" fmla="*/ 147 h 272"/>
              <a:gd name="T88" fmla="*/ 389 w 425"/>
              <a:gd name="T89" fmla="*/ 156 h 272"/>
              <a:gd name="T90" fmla="*/ 405 w 425"/>
              <a:gd name="T91" fmla="*/ 160 h 272"/>
              <a:gd name="T92" fmla="*/ 425 w 425"/>
              <a:gd name="T93" fmla="*/ 16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7" name="Freeform 346"/>
          <p:cNvSpPr>
            <a:spLocks/>
          </p:cNvSpPr>
          <p:nvPr>
            <p:custDataLst>
              <p:tags r:id="rId248"/>
            </p:custDataLst>
          </p:nvPr>
        </p:nvSpPr>
        <p:spPr bwMode="auto">
          <a:xfrm>
            <a:off x="2288094" y="4242537"/>
            <a:ext cx="13750" cy="55563"/>
          </a:xfrm>
          <a:custGeom>
            <a:avLst/>
            <a:gdLst>
              <a:gd name="T0" fmla="*/ 13 w 33"/>
              <a:gd name="T1" fmla="*/ 6 h 31"/>
              <a:gd name="T2" fmla="*/ 0 w 33"/>
              <a:gd name="T3" fmla="*/ 19 h 31"/>
              <a:gd name="T4" fmla="*/ 5 w 33"/>
              <a:gd name="T5" fmla="*/ 21 h 31"/>
              <a:gd name="T6" fmla="*/ 14 w 33"/>
              <a:gd name="T7" fmla="*/ 25 h 31"/>
              <a:gd name="T8" fmla="*/ 19 w 33"/>
              <a:gd name="T9" fmla="*/ 27 h 31"/>
              <a:gd name="T10" fmla="*/ 23 w 33"/>
              <a:gd name="T11" fmla="*/ 29 h 31"/>
              <a:gd name="T12" fmla="*/ 27 w 33"/>
              <a:gd name="T13" fmla="*/ 30 h 31"/>
              <a:gd name="T14" fmla="*/ 33 w 33"/>
              <a:gd name="T15" fmla="*/ 31 h 31"/>
              <a:gd name="T16" fmla="*/ 33 w 33"/>
              <a:gd name="T17" fmla="*/ 0 h 31"/>
              <a:gd name="T18" fmla="*/ 20 w 33"/>
              <a:gd name="T19" fmla="*/ 0 h 31"/>
              <a:gd name="T20" fmla="*/ 13 w 33"/>
              <a:gd name="T21"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solidFill>
            <a:srgbClr val="C0C0C0"/>
          </a:solidFill>
          <a:ln w="9525" cmpd="sng">
            <a:solidFill>
              <a:srgbClr val="FFFFFF"/>
            </a:solidFill>
            <a:prstDash val="solid"/>
            <a:round/>
            <a:headEnd/>
            <a:tailEnd/>
          </a:ln>
        </p:spPr>
        <p:txBody>
          <a:bodyPr/>
          <a:lstStyle/>
          <a:p>
            <a:endParaRPr lang="en-US"/>
          </a:p>
        </p:txBody>
      </p:sp>
      <p:sp>
        <p:nvSpPr>
          <p:cNvPr id="348" name="Freeform 347"/>
          <p:cNvSpPr>
            <a:spLocks/>
          </p:cNvSpPr>
          <p:nvPr>
            <p:custDataLst>
              <p:tags r:id="rId249"/>
            </p:custDataLst>
          </p:nvPr>
        </p:nvSpPr>
        <p:spPr bwMode="auto">
          <a:xfrm>
            <a:off x="4313972" y="3196375"/>
            <a:ext cx="82502" cy="79375"/>
          </a:xfrm>
          <a:custGeom>
            <a:avLst/>
            <a:gdLst>
              <a:gd name="T0" fmla="*/ 6 w 192"/>
              <a:gd name="T1" fmla="*/ 19 h 154"/>
              <a:gd name="T2" fmla="*/ 52 w 192"/>
              <a:gd name="T3" fmla="*/ 0 h 154"/>
              <a:gd name="T4" fmla="*/ 92 w 192"/>
              <a:gd name="T5" fmla="*/ 19 h 154"/>
              <a:gd name="T6" fmla="*/ 119 w 192"/>
              <a:gd name="T7" fmla="*/ 31 h 154"/>
              <a:gd name="T8" fmla="*/ 146 w 192"/>
              <a:gd name="T9" fmla="*/ 63 h 154"/>
              <a:gd name="T10" fmla="*/ 166 w 192"/>
              <a:gd name="T11" fmla="*/ 93 h 154"/>
              <a:gd name="T12" fmla="*/ 192 w 192"/>
              <a:gd name="T13" fmla="*/ 118 h 154"/>
              <a:gd name="T14" fmla="*/ 152 w 192"/>
              <a:gd name="T15" fmla="*/ 124 h 154"/>
              <a:gd name="T16" fmla="*/ 126 w 192"/>
              <a:gd name="T17" fmla="*/ 130 h 154"/>
              <a:gd name="T18" fmla="*/ 126 w 192"/>
              <a:gd name="T19" fmla="*/ 154 h 154"/>
              <a:gd name="T20" fmla="*/ 106 w 192"/>
              <a:gd name="T21" fmla="*/ 154 h 154"/>
              <a:gd name="T22" fmla="*/ 99 w 192"/>
              <a:gd name="T23" fmla="*/ 146 h 154"/>
              <a:gd name="T24" fmla="*/ 93 w 192"/>
              <a:gd name="T25" fmla="*/ 137 h 154"/>
              <a:gd name="T26" fmla="*/ 88 w 192"/>
              <a:gd name="T27" fmla="*/ 126 h 154"/>
              <a:gd name="T28" fmla="*/ 82 w 192"/>
              <a:gd name="T29" fmla="*/ 115 h 154"/>
              <a:gd name="T30" fmla="*/ 74 w 192"/>
              <a:gd name="T31" fmla="*/ 93 h 154"/>
              <a:gd name="T32" fmla="*/ 65 w 192"/>
              <a:gd name="T33" fmla="*/ 71 h 154"/>
              <a:gd name="T34" fmla="*/ 60 w 192"/>
              <a:gd name="T35" fmla="*/ 61 h 154"/>
              <a:gd name="T36" fmla="*/ 55 w 192"/>
              <a:gd name="T37" fmla="*/ 50 h 154"/>
              <a:gd name="T38" fmla="*/ 48 w 192"/>
              <a:gd name="T39" fmla="*/ 42 h 154"/>
              <a:gd name="T40" fmla="*/ 41 w 192"/>
              <a:gd name="T41" fmla="*/ 34 h 154"/>
              <a:gd name="T42" fmla="*/ 33 w 192"/>
              <a:gd name="T43" fmla="*/ 28 h 154"/>
              <a:gd name="T44" fmla="*/ 24 w 192"/>
              <a:gd name="T45" fmla="*/ 23 h 154"/>
              <a:gd name="T46" fmla="*/ 18 w 192"/>
              <a:gd name="T47" fmla="*/ 22 h 154"/>
              <a:gd name="T48" fmla="*/ 12 w 192"/>
              <a:gd name="T49" fmla="*/ 20 h 154"/>
              <a:gd name="T50" fmla="*/ 6 w 192"/>
              <a:gd name="T51" fmla="*/ 20 h 154"/>
              <a:gd name="T52" fmla="*/ 0 w 192"/>
              <a:gd name="T53" fmla="*/ 19 h 154"/>
              <a:gd name="T54" fmla="*/ 6 w 192"/>
              <a:gd name="T55" fmla="*/ 1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solidFill>
            <a:srgbClr val="C0C0C0"/>
          </a:solidFill>
          <a:ln w="9525" cmpd="sng">
            <a:solidFill>
              <a:srgbClr val="FFFFFF"/>
            </a:solidFill>
            <a:prstDash val="solid"/>
            <a:round/>
            <a:headEnd/>
            <a:tailEnd/>
          </a:ln>
        </p:spPr>
        <p:txBody>
          <a:bodyPr/>
          <a:lstStyle/>
          <a:p>
            <a:endParaRPr lang="en-US"/>
          </a:p>
        </p:txBody>
      </p:sp>
      <p:sp>
        <p:nvSpPr>
          <p:cNvPr id="349" name="Freeform 348"/>
          <p:cNvSpPr>
            <a:spLocks/>
          </p:cNvSpPr>
          <p:nvPr>
            <p:custDataLst>
              <p:tags r:id="rId250"/>
            </p:custDataLst>
          </p:nvPr>
        </p:nvSpPr>
        <p:spPr bwMode="auto">
          <a:xfrm>
            <a:off x="4234524" y="3078899"/>
            <a:ext cx="366675" cy="247650"/>
          </a:xfrm>
          <a:custGeom>
            <a:avLst/>
            <a:gdLst>
              <a:gd name="T0" fmla="*/ 392 w 877"/>
              <a:gd name="T1" fmla="*/ 340 h 469"/>
              <a:gd name="T2" fmla="*/ 319 w 877"/>
              <a:gd name="T3" fmla="*/ 253 h 469"/>
              <a:gd name="T4" fmla="*/ 206 w 877"/>
              <a:gd name="T5" fmla="*/ 241 h 469"/>
              <a:gd name="T6" fmla="*/ 191 w 877"/>
              <a:gd name="T7" fmla="*/ 243 h 469"/>
              <a:gd name="T8" fmla="*/ 178 w 877"/>
              <a:gd name="T9" fmla="*/ 251 h 469"/>
              <a:gd name="T10" fmla="*/ 162 w 877"/>
              <a:gd name="T11" fmla="*/ 267 h 469"/>
              <a:gd name="T12" fmla="*/ 151 w 877"/>
              <a:gd name="T13" fmla="*/ 271 h 469"/>
              <a:gd name="T14" fmla="*/ 121 w 877"/>
              <a:gd name="T15" fmla="*/ 268 h 469"/>
              <a:gd name="T16" fmla="*/ 79 w 877"/>
              <a:gd name="T17" fmla="*/ 255 h 469"/>
              <a:gd name="T18" fmla="*/ 26 w 877"/>
              <a:gd name="T19" fmla="*/ 247 h 469"/>
              <a:gd name="T20" fmla="*/ 8 w 877"/>
              <a:gd name="T21" fmla="*/ 212 h 469"/>
              <a:gd name="T22" fmla="*/ 13 w 877"/>
              <a:gd name="T23" fmla="*/ 187 h 469"/>
              <a:gd name="T24" fmla="*/ 13 w 877"/>
              <a:gd name="T25" fmla="*/ 180 h 469"/>
              <a:gd name="T26" fmla="*/ 23 w 877"/>
              <a:gd name="T27" fmla="*/ 144 h 469"/>
              <a:gd name="T28" fmla="*/ 44 w 877"/>
              <a:gd name="T29" fmla="*/ 112 h 469"/>
              <a:gd name="T30" fmla="*/ 54 w 877"/>
              <a:gd name="T31" fmla="*/ 92 h 469"/>
              <a:gd name="T32" fmla="*/ 26 w 877"/>
              <a:gd name="T33" fmla="*/ 50 h 469"/>
              <a:gd name="T34" fmla="*/ 173 w 877"/>
              <a:gd name="T35" fmla="*/ 26 h 469"/>
              <a:gd name="T36" fmla="*/ 339 w 877"/>
              <a:gd name="T37" fmla="*/ 50 h 469"/>
              <a:gd name="T38" fmla="*/ 392 w 877"/>
              <a:gd name="T39" fmla="*/ 13 h 469"/>
              <a:gd name="T40" fmla="*/ 485 w 877"/>
              <a:gd name="T41" fmla="*/ 0 h 469"/>
              <a:gd name="T42" fmla="*/ 579 w 877"/>
              <a:gd name="T43" fmla="*/ 38 h 469"/>
              <a:gd name="T44" fmla="*/ 638 w 877"/>
              <a:gd name="T45" fmla="*/ 111 h 469"/>
              <a:gd name="T46" fmla="*/ 725 w 877"/>
              <a:gd name="T47" fmla="*/ 111 h 469"/>
              <a:gd name="T48" fmla="*/ 838 w 877"/>
              <a:gd name="T49" fmla="*/ 155 h 469"/>
              <a:gd name="T50" fmla="*/ 864 w 877"/>
              <a:gd name="T51" fmla="*/ 235 h 469"/>
              <a:gd name="T52" fmla="*/ 804 w 877"/>
              <a:gd name="T53" fmla="*/ 272 h 469"/>
              <a:gd name="T54" fmla="*/ 754 w 877"/>
              <a:gd name="T55" fmla="*/ 313 h 469"/>
              <a:gd name="T56" fmla="*/ 688 w 877"/>
              <a:gd name="T57" fmla="*/ 330 h 469"/>
              <a:gd name="T58" fmla="*/ 663 w 877"/>
              <a:gd name="T59" fmla="*/ 343 h 469"/>
              <a:gd name="T60" fmla="*/ 648 w 877"/>
              <a:gd name="T61" fmla="*/ 358 h 469"/>
              <a:gd name="T62" fmla="*/ 646 w 877"/>
              <a:gd name="T63" fmla="*/ 375 h 469"/>
              <a:gd name="T64" fmla="*/ 653 w 877"/>
              <a:gd name="T65" fmla="*/ 390 h 469"/>
              <a:gd name="T66" fmla="*/ 666 w 877"/>
              <a:gd name="T67" fmla="*/ 401 h 469"/>
              <a:gd name="T68" fmla="*/ 711 w 877"/>
              <a:gd name="T69" fmla="*/ 396 h 469"/>
              <a:gd name="T70" fmla="*/ 741 w 877"/>
              <a:gd name="T71" fmla="*/ 394 h 469"/>
              <a:gd name="T72" fmla="*/ 734 w 877"/>
              <a:gd name="T73" fmla="*/ 403 h 469"/>
              <a:gd name="T74" fmla="*/ 716 w 877"/>
              <a:gd name="T75" fmla="*/ 421 h 469"/>
              <a:gd name="T76" fmla="*/ 698 w 877"/>
              <a:gd name="T77" fmla="*/ 438 h 469"/>
              <a:gd name="T78" fmla="*/ 689 w 877"/>
              <a:gd name="T79" fmla="*/ 419 h 469"/>
              <a:gd name="T80" fmla="*/ 671 w 877"/>
              <a:gd name="T81" fmla="*/ 408 h 469"/>
              <a:gd name="T82" fmla="*/ 666 w 877"/>
              <a:gd name="T83" fmla="*/ 423 h 469"/>
              <a:gd name="T84" fmla="*/ 643 w 877"/>
              <a:gd name="T85" fmla="*/ 442 h 469"/>
              <a:gd name="T86" fmla="*/ 619 w 877"/>
              <a:gd name="T87" fmla="*/ 460 h 469"/>
              <a:gd name="T88" fmla="*/ 611 w 877"/>
              <a:gd name="T89" fmla="*/ 469 h 469"/>
              <a:gd name="T90" fmla="*/ 595 w 877"/>
              <a:gd name="T91" fmla="*/ 464 h 469"/>
              <a:gd name="T92" fmla="*/ 584 w 877"/>
              <a:gd name="T93" fmla="*/ 455 h 469"/>
              <a:gd name="T94" fmla="*/ 575 w 877"/>
              <a:gd name="T95" fmla="*/ 439 h 469"/>
              <a:gd name="T96" fmla="*/ 572 w 877"/>
              <a:gd name="T97" fmla="*/ 408 h 469"/>
              <a:gd name="T98" fmla="*/ 548 w 877"/>
              <a:gd name="T99" fmla="*/ 404 h 469"/>
              <a:gd name="T100" fmla="*/ 518 w 877"/>
              <a:gd name="T101" fmla="*/ 389 h 469"/>
              <a:gd name="T102" fmla="*/ 559 w 877"/>
              <a:gd name="T103" fmla="*/ 379 h 469"/>
              <a:gd name="T104" fmla="*/ 625 w 877"/>
              <a:gd name="T105" fmla="*/ 370 h 469"/>
              <a:gd name="T106" fmla="*/ 493 w 877"/>
              <a:gd name="T107" fmla="*/ 354 h 469"/>
              <a:gd name="T108" fmla="*/ 445 w 877"/>
              <a:gd name="T109" fmla="*/ 333 h 469"/>
              <a:gd name="T110" fmla="*/ 398 w 877"/>
              <a:gd name="T111" fmla="*/ 369 h 469"/>
              <a:gd name="T112" fmla="*/ 380 w 877"/>
              <a:gd name="T113" fmla="*/ 395 h 469"/>
              <a:gd name="T114" fmla="*/ 353 w 877"/>
              <a:gd name="T115" fmla="*/ 400 h 469"/>
              <a:gd name="T116" fmla="*/ 328 w 877"/>
              <a:gd name="T117" fmla="*/ 392 h 469"/>
              <a:gd name="T118" fmla="*/ 306 w 877"/>
              <a:gd name="T119" fmla="*/ 37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50" name="Freeform 349"/>
          <p:cNvSpPr>
            <a:spLocks/>
          </p:cNvSpPr>
          <p:nvPr>
            <p:custDataLst>
              <p:tags r:id="rId251"/>
            </p:custDataLst>
          </p:nvPr>
        </p:nvSpPr>
        <p:spPr bwMode="auto">
          <a:xfrm>
            <a:off x="4726481" y="3421799"/>
            <a:ext cx="45834" cy="63500"/>
          </a:xfrm>
          <a:custGeom>
            <a:avLst/>
            <a:gdLst>
              <a:gd name="T0" fmla="*/ 48 w 107"/>
              <a:gd name="T1" fmla="*/ 0 h 123"/>
              <a:gd name="T2" fmla="*/ 81 w 107"/>
              <a:gd name="T3" fmla="*/ 31 h 123"/>
              <a:gd name="T4" fmla="*/ 94 w 107"/>
              <a:gd name="T5" fmla="*/ 67 h 123"/>
              <a:gd name="T6" fmla="*/ 107 w 107"/>
              <a:gd name="T7" fmla="*/ 86 h 123"/>
              <a:gd name="T8" fmla="*/ 107 w 107"/>
              <a:gd name="T9" fmla="*/ 117 h 123"/>
              <a:gd name="T10" fmla="*/ 107 w 107"/>
              <a:gd name="T11" fmla="*/ 123 h 123"/>
              <a:gd name="T12" fmla="*/ 88 w 107"/>
              <a:gd name="T13" fmla="*/ 114 h 123"/>
              <a:gd name="T14" fmla="*/ 73 w 107"/>
              <a:gd name="T15" fmla="*/ 105 h 123"/>
              <a:gd name="T16" fmla="*/ 61 w 107"/>
              <a:gd name="T17" fmla="*/ 98 h 123"/>
              <a:gd name="T18" fmla="*/ 54 w 107"/>
              <a:gd name="T19" fmla="*/ 92 h 123"/>
              <a:gd name="T20" fmla="*/ 51 w 107"/>
              <a:gd name="T21" fmla="*/ 83 h 123"/>
              <a:gd name="T22" fmla="*/ 48 w 107"/>
              <a:gd name="T23" fmla="*/ 73 h 123"/>
              <a:gd name="T24" fmla="*/ 39 w 107"/>
              <a:gd name="T25" fmla="*/ 74 h 123"/>
              <a:gd name="T26" fmla="*/ 32 w 107"/>
              <a:gd name="T27" fmla="*/ 73 h 123"/>
              <a:gd name="T28" fmla="*/ 26 w 107"/>
              <a:gd name="T29" fmla="*/ 72 h 123"/>
              <a:gd name="T30" fmla="*/ 21 w 107"/>
              <a:gd name="T31" fmla="*/ 70 h 123"/>
              <a:gd name="T32" fmla="*/ 17 w 107"/>
              <a:gd name="T33" fmla="*/ 67 h 123"/>
              <a:gd name="T34" fmla="*/ 14 w 107"/>
              <a:gd name="T35" fmla="*/ 63 h 123"/>
              <a:gd name="T36" fmla="*/ 11 w 107"/>
              <a:gd name="T37" fmla="*/ 59 h 123"/>
              <a:gd name="T38" fmla="*/ 9 w 107"/>
              <a:gd name="T39" fmla="*/ 54 h 123"/>
              <a:gd name="T40" fmla="*/ 4 w 107"/>
              <a:gd name="T41" fmla="*/ 31 h 123"/>
              <a:gd name="T42" fmla="*/ 0 w 107"/>
              <a:gd name="T43" fmla="*/ 6 h 123"/>
              <a:gd name="T44" fmla="*/ 34 w 107"/>
              <a:gd name="T45" fmla="*/ 0 h 123"/>
              <a:gd name="T46" fmla="*/ 48 w 107"/>
              <a:gd name="T4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solidFill>
            <a:srgbClr val="C0C0C0"/>
          </a:solidFill>
          <a:ln w="9525" cmpd="sng">
            <a:solidFill>
              <a:srgbClr val="FFFFFF"/>
            </a:solidFill>
            <a:prstDash val="solid"/>
            <a:round/>
            <a:headEnd/>
            <a:tailEnd/>
          </a:ln>
        </p:spPr>
        <p:txBody>
          <a:bodyPr/>
          <a:lstStyle/>
          <a:p>
            <a:endParaRPr lang="en-US"/>
          </a:p>
        </p:txBody>
      </p:sp>
      <p:sp>
        <p:nvSpPr>
          <p:cNvPr id="351" name="Freeform 350"/>
          <p:cNvSpPr>
            <a:spLocks/>
          </p:cNvSpPr>
          <p:nvPr>
            <p:custDataLst>
              <p:tags r:id="rId252"/>
            </p:custDataLst>
          </p:nvPr>
        </p:nvSpPr>
        <p:spPr bwMode="auto">
          <a:xfrm>
            <a:off x="5248991" y="3436086"/>
            <a:ext cx="200143" cy="122238"/>
          </a:xfrm>
          <a:custGeom>
            <a:avLst/>
            <a:gdLst>
              <a:gd name="T0" fmla="*/ 106 w 471"/>
              <a:gd name="T1" fmla="*/ 67 h 234"/>
              <a:gd name="T2" fmla="*/ 166 w 471"/>
              <a:gd name="T3" fmla="*/ 86 h 234"/>
              <a:gd name="T4" fmla="*/ 272 w 471"/>
              <a:gd name="T5" fmla="*/ 105 h 234"/>
              <a:gd name="T6" fmla="*/ 372 w 471"/>
              <a:gd name="T7" fmla="*/ 86 h 234"/>
              <a:gd name="T8" fmla="*/ 383 w 471"/>
              <a:gd name="T9" fmla="*/ 95 h 234"/>
              <a:gd name="T10" fmla="*/ 391 w 471"/>
              <a:gd name="T11" fmla="*/ 114 h 234"/>
              <a:gd name="T12" fmla="*/ 406 w 471"/>
              <a:gd name="T13" fmla="*/ 124 h 234"/>
              <a:gd name="T14" fmla="*/ 424 w 471"/>
              <a:gd name="T15" fmla="*/ 129 h 234"/>
              <a:gd name="T16" fmla="*/ 433 w 471"/>
              <a:gd name="T17" fmla="*/ 134 h 234"/>
              <a:gd name="T18" fmla="*/ 441 w 471"/>
              <a:gd name="T19" fmla="*/ 141 h 234"/>
              <a:gd name="T20" fmla="*/ 448 w 471"/>
              <a:gd name="T21" fmla="*/ 151 h 234"/>
              <a:gd name="T22" fmla="*/ 455 w 471"/>
              <a:gd name="T23" fmla="*/ 170 h 234"/>
              <a:gd name="T24" fmla="*/ 471 w 471"/>
              <a:gd name="T25" fmla="*/ 190 h 234"/>
              <a:gd name="T26" fmla="*/ 350 w 471"/>
              <a:gd name="T27" fmla="*/ 202 h 234"/>
              <a:gd name="T28" fmla="*/ 330 w 471"/>
              <a:gd name="T29" fmla="*/ 224 h 234"/>
              <a:gd name="T30" fmla="*/ 317 w 471"/>
              <a:gd name="T31" fmla="*/ 233 h 234"/>
              <a:gd name="T32" fmla="*/ 306 w 471"/>
              <a:gd name="T33" fmla="*/ 233 h 234"/>
              <a:gd name="T34" fmla="*/ 298 w 471"/>
              <a:gd name="T35" fmla="*/ 230 h 234"/>
              <a:gd name="T36" fmla="*/ 292 w 471"/>
              <a:gd name="T37" fmla="*/ 224 h 234"/>
              <a:gd name="T38" fmla="*/ 289 w 471"/>
              <a:gd name="T39" fmla="*/ 216 h 234"/>
              <a:gd name="T40" fmla="*/ 284 w 471"/>
              <a:gd name="T41" fmla="*/ 199 h 234"/>
              <a:gd name="T42" fmla="*/ 278 w 471"/>
              <a:gd name="T43" fmla="*/ 174 h 234"/>
              <a:gd name="T44" fmla="*/ 269 w 471"/>
              <a:gd name="T45" fmla="*/ 155 h 234"/>
              <a:gd name="T46" fmla="*/ 258 w 471"/>
              <a:gd name="T47" fmla="*/ 148 h 234"/>
              <a:gd name="T48" fmla="*/ 246 w 471"/>
              <a:gd name="T49" fmla="*/ 141 h 234"/>
              <a:gd name="T50" fmla="*/ 236 w 471"/>
              <a:gd name="T51" fmla="*/ 133 h 234"/>
              <a:gd name="T52" fmla="*/ 224 w 471"/>
              <a:gd name="T53" fmla="*/ 140 h 234"/>
              <a:gd name="T54" fmla="*/ 207 w 471"/>
              <a:gd name="T55" fmla="*/ 162 h 234"/>
              <a:gd name="T56" fmla="*/ 200 w 471"/>
              <a:gd name="T57" fmla="*/ 177 h 234"/>
              <a:gd name="T58" fmla="*/ 188 w 471"/>
              <a:gd name="T59" fmla="*/ 190 h 234"/>
              <a:gd name="T60" fmla="*/ 167 w 471"/>
              <a:gd name="T61" fmla="*/ 201 h 234"/>
              <a:gd name="T62" fmla="*/ 147 w 471"/>
              <a:gd name="T63" fmla="*/ 213 h 234"/>
              <a:gd name="T64" fmla="*/ 130 w 471"/>
              <a:gd name="T65" fmla="*/ 219 h 234"/>
              <a:gd name="T66" fmla="*/ 114 w 471"/>
              <a:gd name="T67" fmla="*/ 222 h 234"/>
              <a:gd name="T68" fmla="*/ 97 w 471"/>
              <a:gd name="T69" fmla="*/ 221 h 234"/>
              <a:gd name="T70" fmla="*/ 82 w 471"/>
              <a:gd name="T71" fmla="*/ 217 h 234"/>
              <a:gd name="T72" fmla="*/ 63 w 471"/>
              <a:gd name="T73" fmla="*/ 205 h 234"/>
              <a:gd name="T74" fmla="*/ 59 w 471"/>
              <a:gd name="T75" fmla="*/ 197 h 234"/>
              <a:gd name="T76" fmla="*/ 59 w 471"/>
              <a:gd name="T77" fmla="*/ 135 h 234"/>
              <a:gd name="T78" fmla="*/ 0 w 471"/>
              <a:gd name="T79" fmla="*/ 98 h 234"/>
              <a:gd name="T80" fmla="*/ 53 w 471"/>
              <a:gd name="T81" fmla="*/ 80 h 234"/>
              <a:gd name="T82" fmla="*/ 86 w 471"/>
              <a:gd name="T83" fmla="*/ 30 h 234"/>
              <a:gd name="T84" fmla="*/ 133 w 471"/>
              <a:gd name="T85" fmla="*/ 0 h 234"/>
              <a:gd name="T86" fmla="*/ 166 w 471"/>
              <a:gd name="T87" fmla="*/ 4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solidFill>
            <a:srgbClr val="C0C0C0"/>
          </a:solidFill>
          <a:ln w="9525" cmpd="sng">
            <a:solidFill>
              <a:srgbClr val="FFFFFF"/>
            </a:solidFill>
            <a:prstDash val="solid"/>
            <a:round/>
            <a:headEnd/>
            <a:tailEnd/>
          </a:ln>
        </p:spPr>
        <p:txBody>
          <a:bodyPr/>
          <a:lstStyle/>
          <a:p>
            <a:endParaRPr lang="en-US"/>
          </a:p>
        </p:txBody>
      </p:sp>
      <p:sp>
        <p:nvSpPr>
          <p:cNvPr id="352" name="Freeform 351"/>
          <p:cNvSpPr>
            <a:spLocks/>
          </p:cNvSpPr>
          <p:nvPr>
            <p:custDataLst>
              <p:tags r:id="rId253"/>
            </p:custDataLst>
          </p:nvPr>
        </p:nvSpPr>
        <p:spPr bwMode="auto">
          <a:xfrm>
            <a:off x="5296354" y="3364649"/>
            <a:ext cx="216949" cy="125412"/>
          </a:xfrm>
          <a:custGeom>
            <a:avLst/>
            <a:gdLst>
              <a:gd name="T0" fmla="*/ 106 w 525"/>
              <a:gd name="T1" fmla="*/ 185 h 241"/>
              <a:gd name="T2" fmla="*/ 173 w 525"/>
              <a:gd name="T3" fmla="*/ 148 h 241"/>
              <a:gd name="T4" fmla="*/ 93 w 525"/>
              <a:gd name="T5" fmla="*/ 105 h 241"/>
              <a:gd name="T6" fmla="*/ 47 w 525"/>
              <a:gd name="T7" fmla="*/ 117 h 241"/>
              <a:gd name="T8" fmla="*/ 66 w 525"/>
              <a:gd name="T9" fmla="*/ 61 h 241"/>
              <a:gd name="T10" fmla="*/ 40 w 525"/>
              <a:gd name="T11" fmla="*/ 43 h 241"/>
              <a:gd name="T12" fmla="*/ 112 w 525"/>
              <a:gd name="T13" fmla="*/ 25 h 241"/>
              <a:gd name="T14" fmla="*/ 186 w 525"/>
              <a:gd name="T15" fmla="*/ 0 h 241"/>
              <a:gd name="T16" fmla="*/ 312 w 525"/>
              <a:gd name="T17" fmla="*/ 19 h 241"/>
              <a:gd name="T18" fmla="*/ 439 w 525"/>
              <a:gd name="T19" fmla="*/ 25 h 241"/>
              <a:gd name="T20" fmla="*/ 525 w 525"/>
              <a:gd name="T21" fmla="*/ 55 h 241"/>
              <a:gd name="T22" fmla="*/ 519 w 525"/>
              <a:gd name="T23" fmla="*/ 69 h 241"/>
              <a:gd name="T24" fmla="*/ 510 w 525"/>
              <a:gd name="T25" fmla="*/ 82 h 241"/>
              <a:gd name="T26" fmla="*/ 499 w 525"/>
              <a:gd name="T27" fmla="*/ 92 h 241"/>
              <a:gd name="T28" fmla="*/ 485 w 525"/>
              <a:gd name="T29" fmla="*/ 99 h 241"/>
              <a:gd name="T30" fmla="*/ 442 w 525"/>
              <a:gd name="T31" fmla="*/ 103 h 241"/>
              <a:gd name="T32" fmla="*/ 418 w 525"/>
              <a:gd name="T33" fmla="*/ 107 h 241"/>
              <a:gd name="T34" fmla="*/ 407 w 525"/>
              <a:gd name="T35" fmla="*/ 111 h 241"/>
              <a:gd name="T36" fmla="*/ 399 w 525"/>
              <a:gd name="T37" fmla="*/ 117 h 241"/>
              <a:gd name="T38" fmla="*/ 387 w 525"/>
              <a:gd name="T39" fmla="*/ 136 h 241"/>
              <a:gd name="T40" fmla="*/ 378 w 525"/>
              <a:gd name="T41" fmla="*/ 147 h 241"/>
              <a:gd name="T42" fmla="*/ 365 w 525"/>
              <a:gd name="T43" fmla="*/ 154 h 241"/>
              <a:gd name="T44" fmla="*/ 305 w 525"/>
              <a:gd name="T45" fmla="*/ 166 h 241"/>
              <a:gd name="T46" fmla="*/ 273 w 525"/>
              <a:gd name="T47" fmla="*/ 173 h 241"/>
              <a:gd name="T48" fmla="*/ 260 w 525"/>
              <a:gd name="T49" fmla="*/ 178 h 241"/>
              <a:gd name="T50" fmla="*/ 261 w 525"/>
              <a:gd name="T51" fmla="*/ 192 h 241"/>
              <a:gd name="T52" fmla="*/ 263 w 525"/>
              <a:gd name="T53" fmla="*/ 203 h 241"/>
              <a:gd name="T54" fmla="*/ 273 w 525"/>
              <a:gd name="T55" fmla="*/ 222 h 241"/>
              <a:gd name="T56" fmla="*/ 219 w 525"/>
              <a:gd name="T57" fmla="*/ 228 h 241"/>
              <a:gd name="T58" fmla="*/ 112 w 525"/>
              <a:gd name="T59" fmla="*/ 234 h 241"/>
              <a:gd name="T60" fmla="*/ 20 w 525"/>
              <a:gd name="T61" fmla="*/ 222 h 241"/>
              <a:gd name="T62" fmla="*/ 53 w 525"/>
              <a:gd name="T63" fmla="*/ 16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solidFill>
            <a:srgbClr val="C0C0C0"/>
          </a:solidFill>
          <a:ln w="9525" cmpd="sng">
            <a:solidFill>
              <a:srgbClr val="FFFFFF"/>
            </a:solidFill>
            <a:prstDash val="solid"/>
            <a:round/>
            <a:headEnd/>
            <a:tailEnd/>
          </a:ln>
        </p:spPr>
        <p:txBody>
          <a:bodyPr/>
          <a:lstStyle/>
          <a:p>
            <a:endParaRPr lang="en-US"/>
          </a:p>
        </p:txBody>
      </p:sp>
      <p:sp>
        <p:nvSpPr>
          <p:cNvPr id="353" name="Freeform 352"/>
          <p:cNvSpPr>
            <a:spLocks/>
          </p:cNvSpPr>
          <p:nvPr>
            <p:custDataLst>
              <p:tags r:id="rId254"/>
            </p:custDataLst>
          </p:nvPr>
        </p:nvSpPr>
        <p:spPr bwMode="auto">
          <a:xfrm>
            <a:off x="4917456" y="3380524"/>
            <a:ext cx="330007" cy="227012"/>
          </a:xfrm>
          <a:custGeom>
            <a:avLst/>
            <a:gdLst>
              <a:gd name="T0" fmla="*/ 768 w 784"/>
              <a:gd name="T1" fmla="*/ 292 h 430"/>
              <a:gd name="T2" fmla="*/ 751 w 784"/>
              <a:gd name="T3" fmla="*/ 293 h 430"/>
              <a:gd name="T4" fmla="*/ 731 w 784"/>
              <a:gd name="T5" fmla="*/ 302 h 430"/>
              <a:gd name="T6" fmla="*/ 723 w 784"/>
              <a:gd name="T7" fmla="*/ 308 h 430"/>
              <a:gd name="T8" fmla="*/ 717 w 784"/>
              <a:gd name="T9" fmla="*/ 332 h 430"/>
              <a:gd name="T10" fmla="*/ 713 w 784"/>
              <a:gd name="T11" fmla="*/ 360 h 430"/>
              <a:gd name="T12" fmla="*/ 704 w 784"/>
              <a:gd name="T13" fmla="*/ 376 h 430"/>
              <a:gd name="T14" fmla="*/ 671 w 784"/>
              <a:gd name="T15" fmla="*/ 402 h 430"/>
              <a:gd name="T16" fmla="*/ 633 w 784"/>
              <a:gd name="T17" fmla="*/ 420 h 430"/>
              <a:gd name="T18" fmla="*/ 612 w 784"/>
              <a:gd name="T19" fmla="*/ 424 h 430"/>
              <a:gd name="T20" fmla="*/ 587 w 784"/>
              <a:gd name="T21" fmla="*/ 429 h 430"/>
              <a:gd name="T22" fmla="*/ 567 w 784"/>
              <a:gd name="T23" fmla="*/ 428 h 430"/>
              <a:gd name="T24" fmla="*/ 545 w 784"/>
              <a:gd name="T25" fmla="*/ 388 h 430"/>
              <a:gd name="T26" fmla="*/ 515 w 784"/>
              <a:gd name="T27" fmla="*/ 344 h 430"/>
              <a:gd name="T28" fmla="*/ 478 w 784"/>
              <a:gd name="T29" fmla="*/ 334 h 430"/>
              <a:gd name="T30" fmla="*/ 448 w 784"/>
              <a:gd name="T31" fmla="*/ 315 h 430"/>
              <a:gd name="T32" fmla="*/ 417 w 784"/>
              <a:gd name="T33" fmla="*/ 294 h 430"/>
              <a:gd name="T34" fmla="*/ 373 w 784"/>
              <a:gd name="T35" fmla="*/ 274 h 430"/>
              <a:gd name="T36" fmla="*/ 306 w 784"/>
              <a:gd name="T37" fmla="*/ 258 h 430"/>
              <a:gd name="T38" fmla="*/ 182 w 784"/>
              <a:gd name="T39" fmla="*/ 283 h 430"/>
              <a:gd name="T40" fmla="*/ 151 w 784"/>
              <a:gd name="T41" fmla="*/ 306 h 430"/>
              <a:gd name="T42" fmla="*/ 127 w 784"/>
              <a:gd name="T43" fmla="*/ 308 h 430"/>
              <a:gd name="T44" fmla="*/ 66 w 784"/>
              <a:gd name="T45" fmla="*/ 252 h 430"/>
              <a:gd name="T46" fmla="*/ 66 w 784"/>
              <a:gd name="T47" fmla="*/ 204 h 430"/>
              <a:gd name="T48" fmla="*/ 40 w 784"/>
              <a:gd name="T49" fmla="*/ 179 h 430"/>
              <a:gd name="T50" fmla="*/ 42 w 784"/>
              <a:gd name="T51" fmla="*/ 199 h 430"/>
              <a:gd name="T52" fmla="*/ 36 w 784"/>
              <a:gd name="T53" fmla="*/ 218 h 430"/>
              <a:gd name="T54" fmla="*/ 30 w 784"/>
              <a:gd name="T55" fmla="*/ 221 h 430"/>
              <a:gd name="T56" fmla="*/ 31 w 784"/>
              <a:gd name="T57" fmla="*/ 203 h 430"/>
              <a:gd name="T58" fmla="*/ 27 w 784"/>
              <a:gd name="T59" fmla="*/ 174 h 430"/>
              <a:gd name="T60" fmla="*/ 33 w 784"/>
              <a:gd name="T61" fmla="*/ 163 h 430"/>
              <a:gd name="T62" fmla="*/ 40 w 784"/>
              <a:gd name="T63" fmla="*/ 152 h 430"/>
              <a:gd name="T64" fmla="*/ 27 w 784"/>
              <a:gd name="T65" fmla="*/ 129 h 430"/>
              <a:gd name="T66" fmla="*/ 7 w 784"/>
              <a:gd name="T67" fmla="*/ 126 h 430"/>
              <a:gd name="T68" fmla="*/ 0 w 784"/>
              <a:gd name="T69" fmla="*/ 117 h 430"/>
              <a:gd name="T70" fmla="*/ 3 w 784"/>
              <a:gd name="T71" fmla="*/ 104 h 430"/>
              <a:gd name="T72" fmla="*/ 11 w 784"/>
              <a:gd name="T73" fmla="*/ 94 h 430"/>
              <a:gd name="T74" fmla="*/ 27 w 784"/>
              <a:gd name="T75" fmla="*/ 92 h 430"/>
              <a:gd name="T76" fmla="*/ 41 w 784"/>
              <a:gd name="T77" fmla="*/ 99 h 430"/>
              <a:gd name="T78" fmla="*/ 57 w 784"/>
              <a:gd name="T79" fmla="*/ 104 h 430"/>
              <a:gd name="T80" fmla="*/ 71 w 784"/>
              <a:gd name="T81" fmla="*/ 92 h 430"/>
              <a:gd name="T82" fmla="*/ 83 w 784"/>
              <a:gd name="T83" fmla="*/ 77 h 430"/>
              <a:gd name="T84" fmla="*/ 87 w 784"/>
              <a:gd name="T85" fmla="*/ 64 h 430"/>
              <a:gd name="T86" fmla="*/ 78 w 784"/>
              <a:gd name="T87" fmla="*/ 55 h 430"/>
              <a:gd name="T88" fmla="*/ 55 w 784"/>
              <a:gd name="T89" fmla="*/ 49 h 430"/>
              <a:gd name="T90" fmla="*/ 47 w 784"/>
              <a:gd name="T91" fmla="*/ 40 h 430"/>
              <a:gd name="T92" fmla="*/ 41 w 784"/>
              <a:gd name="T93" fmla="*/ 28 h 430"/>
              <a:gd name="T94" fmla="*/ 107 w 784"/>
              <a:gd name="T95" fmla="*/ 43 h 430"/>
              <a:gd name="T96" fmla="*/ 219 w 784"/>
              <a:gd name="T97" fmla="*/ 74 h 430"/>
              <a:gd name="T98" fmla="*/ 273 w 784"/>
              <a:gd name="T99" fmla="*/ 0 h 430"/>
              <a:gd name="T100" fmla="*/ 373 w 784"/>
              <a:gd name="T101" fmla="*/ 43 h 430"/>
              <a:gd name="T102" fmla="*/ 465 w 784"/>
              <a:gd name="T103" fmla="*/ 92 h 430"/>
              <a:gd name="T104" fmla="*/ 591 w 784"/>
              <a:gd name="T105" fmla="*/ 210 h 430"/>
              <a:gd name="T106" fmla="*/ 724 w 784"/>
              <a:gd name="T107" fmla="*/ 265 h 430"/>
              <a:gd name="T108" fmla="*/ 778 w 784"/>
              <a:gd name="T109" fmla="*/ 29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solidFill>
            <a:srgbClr val="C0C0C0"/>
          </a:solidFill>
          <a:ln w="9525" cmpd="sng">
            <a:solidFill>
              <a:srgbClr val="FFFFFF"/>
            </a:solidFill>
            <a:prstDash val="solid"/>
            <a:round/>
            <a:headEnd/>
            <a:tailEnd/>
          </a:ln>
        </p:spPr>
        <p:txBody>
          <a:bodyPr/>
          <a:lstStyle/>
          <a:p>
            <a:endParaRPr lang="en-US"/>
          </a:p>
        </p:txBody>
      </p:sp>
      <p:sp>
        <p:nvSpPr>
          <p:cNvPr id="354" name="Freeform 353"/>
          <p:cNvSpPr>
            <a:spLocks/>
          </p:cNvSpPr>
          <p:nvPr>
            <p:custDataLst>
              <p:tags r:id="rId255"/>
            </p:custDataLst>
          </p:nvPr>
        </p:nvSpPr>
        <p:spPr bwMode="auto">
          <a:xfrm>
            <a:off x="4156606" y="3267812"/>
            <a:ext cx="103891" cy="149225"/>
          </a:xfrm>
          <a:custGeom>
            <a:avLst/>
            <a:gdLst>
              <a:gd name="T0" fmla="*/ 30 w 246"/>
              <a:gd name="T1" fmla="*/ 27 h 284"/>
              <a:gd name="T2" fmla="*/ 28 w 246"/>
              <a:gd name="T3" fmla="*/ 24 h 284"/>
              <a:gd name="T4" fmla="*/ 24 w 246"/>
              <a:gd name="T5" fmla="*/ 17 h 284"/>
              <a:gd name="T6" fmla="*/ 35 w 246"/>
              <a:gd name="T7" fmla="*/ 5 h 284"/>
              <a:gd name="T8" fmla="*/ 67 w 246"/>
              <a:gd name="T9" fmla="*/ 1 h 284"/>
              <a:gd name="T10" fmla="*/ 126 w 246"/>
              <a:gd name="T11" fmla="*/ 12 h 284"/>
              <a:gd name="T12" fmla="*/ 131 w 246"/>
              <a:gd name="T13" fmla="*/ 30 h 284"/>
              <a:gd name="T14" fmla="*/ 139 w 246"/>
              <a:gd name="T15" fmla="*/ 46 h 284"/>
              <a:gd name="T16" fmla="*/ 151 w 246"/>
              <a:gd name="T17" fmla="*/ 57 h 284"/>
              <a:gd name="T18" fmla="*/ 165 w 246"/>
              <a:gd name="T19" fmla="*/ 67 h 284"/>
              <a:gd name="T20" fmla="*/ 191 w 246"/>
              <a:gd name="T21" fmla="*/ 87 h 284"/>
              <a:gd name="T22" fmla="*/ 203 w 246"/>
              <a:gd name="T23" fmla="*/ 101 h 284"/>
              <a:gd name="T24" fmla="*/ 212 w 246"/>
              <a:gd name="T25" fmla="*/ 117 h 284"/>
              <a:gd name="T26" fmla="*/ 226 w 246"/>
              <a:gd name="T27" fmla="*/ 117 h 284"/>
              <a:gd name="T28" fmla="*/ 221 w 246"/>
              <a:gd name="T29" fmla="*/ 124 h 284"/>
              <a:gd name="T30" fmla="*/ 221 w 246"/>
              <a:gd name="T31" fmla="*/ 129 h 284"/>
              <a:gd name="T32" fmla="*/ 228 w 246"/>
              <a:gd name="T33" fmla="*/ 140 h 284"/>
              <a:gd name="T34" fmla="*/ 239 w 246"/>
              <a:gd name="T35" fmla="*/ 154 h 284"/>
              <a:gd name="T36" fmla="*/ 244 w 246"/>
              <a:gd name="T37" fmla="*/ 162 h 284"/>
              <a:gd name="T38" fmla="*/ 246 w 246"/>
              <a:gd name="T39" fmla="*/ 173 h 284"/>
              <a:gd name="T40" fmla="*/ 241 w 246"/>
              <a:gd name="T41" fmla="*/ 184 h 284"/>
              <a:gd name="T42" fmla="*/ 233 w 246"/>
              <a:gd name="T43" fmla="*/ 192 h 284"/>
              <a:gd name="T44" fmla="*/ 223 w 246"/>
              <a:gd name="T45" fmla="*/ 198 h 284"/>
              <a:gd name="T46" fmla="*/ 220 w 246"/>
              <a:gd name="T47" fmla="*/ 204 h 284"/>
              <a:gd name="T48" fmla="*/ 189 w 246"/>
              <a:gd name="T49" fmla="*/ 215 h 284"/>
              <a:gd name="T50" fmla="*/ 164 w 246"/>
              <a:gd name="T51" fmla="*/ 230 h 284"/>
              <a:gd name="T52" fmla="*/ 113 w 246"/>
              <a:gd name="T53" fmla="*/ 265 h 284"/>
              <a:gd name="T54" fmla="*/ 88 w 246"/>
              <a:gd name="T55" fmla="*/ 231 h 284"/>
              <a:gd name="T56" fmla="*/ 79 w 246"/>
              <a:gd name="T57" fmla="*/ 220 h 284"/>
              <a:gd name="T58" fmla="*/ 72 w 246"/>
              <a:gd name="T59" fmla="*/ 216 h 284"/>
              <a:gd name="T60" fmla="*/ 60 w 246"/>
              <a:gd name="T61" fmla="*/ 217 h 284"/>
              <a:gd name="T62" fmla="*/ 54 w 246"/>
              <a:gd name="T63" fmla="*/ 221 h 284"/>
              <a:gd name="T64" fmla="*/ 49 w 246"/>
              <a:gd name="T65" fmla="*/ 228 h 284"/>
              <a:gd name="T66" fmla="*/ 48 w 246"/>
              <a:gd name="T67" fmla="*/ 236 h 284"/>
              <a:gd name="T68" fmla="*/ 45 w 246"/>
              <a:gd name="T69" fmla="*/ 257 h 284"/>
              <a:gd name="T70" fmla="*/ 41 w 246"/>
              <a:gd name="T71" fmla="*/ 270 h 284"/>
              <a:gd name="T72" fmla="*/ 33 w 246"/>
              <a:gd name="T73" fmla="*/ 284 h 284"/>
              <a:gd name="T74" fmla="*/ 26 w 246"/>
              <a:gd name="T75" fmla="*/ 243 h 284"/>
              <a:gd name="T76" fmla="*/ 17 w 246"/>
              <a:gd name="T77" fmla="*/ 227 h 284"/>
              <a:gd name="T78" fmla="*/ 11 w 246"/>
              <a:gd name="T79" fmla="*/ 221 h 284"/>
              <a:gd name="T80" fmla="*/ 0 w 246"/>
              <a:gd name="T81" fmla="*/ 216 h 284"/>
              <a:gd name="T82" fmla="*/ 1 w 246"/>
              <a:gd name="T83" fmla="*/ 204 h 284"/>
              <a:gd name="T84" fmla="*/ 4 w 246"/>
              <a:gd name="T85" fmla="*/ 193 h 284"/>
              <a:gd name="T86" fmla="*/ 15 w 246"/>
              <a:gd name="T87" fmla="*/ 176 h 284"/>
              <a:gd name="T88" fmla="*/ 31 w 246"/>
              <a:gd name="T89" fmla="*/ 161 h 284"/>
              <a:gd name="T90" fmla="*/ 46 w 246"/>
              <a:gd name="T91" fmla="*/ 141 h 284"/>
              <a:gd name="T92" fmla="*/ 33 w 246"/>
              <a:gd name="T93" fmla="*/ 4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284">
                <a:moveTo>
                  <a:pt x="33" y="44"/>
                </a:moveTo>
                <a:lnTo>
                  <a:pt x="30" y="27"/>
                </a:lnTo>
                <a:lnTo>
                  <a:pt x="28" y="24"/>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5" name="Freeform 354"/>
          <p:cNvSpPr>
            <a:spLocks/>
          </p:cNvSpPr>
          <p:nvPr>
            <p:custDataLst>
              <p:tags r:id="rId256"/>
            </p:custDataLst>
          </p:nvPr>
        </p:nvSpPr>
        <p:spPr bwMode="auto">
          <a:xfrm>
            <a:off x="4202441" y="3375762"/>
            <a:ext cx="65696" cy="60325"/>
          </a:xfrm>
          <a:custGeom>
            <a:avLst/>
            <a:gdLst>
              <a:gd name="T0" fmla="*/ 114 w 160"/>
              <a:gd name="T1" fmla="*/ 0 h 117"/>
              <a:gd name="T2" fmla="*/ 114 w 160"/>
              <a:gd name="T3" fmla="*/ 9 h 117"/>
              <a:gd name="T4" fmla="*/ 114 w 160"/>
              <a:gd name="T5" fmla="*/ 18 h 117"/>
              <a:gd name="T6" fmla="*/ 115 w 160"/>
              <a:gd name="T7" fmla="*/ 25 h 117"/>
              <a:gd name="T8" fmla="*/ 117 w 160"/>
              <a:gd name="T9" fmla="*/ 32 h 117"/>
              <a:gd name="T10" fmla="*/ 119 w 160"/>
              <a:gd name="T11" fmla="*/ 34 h 117"/>
              <a:gd name="T12" fmla="*/ 121 w 160"/>
              <a:gd name="T13" fmla="*/ 37 h 117"/>
              <a:gd name="T14" fmla="*/ 123 w 160"/>
              <a:gd name="T15" fmla="*/ 38 h 117"/>
              <a:gd name="T16" fmla="*/ 127 w 160"/>
              <a:gd name="T17" fmla="*/ 39 h 117"/>
              <a:gd name="T18" fmla="*/ 131 w 160"/>
              <a:gd name="T19" fmla="*/ 40 h 117"/>
              <a:gd name="T20" fmla="*/ 135 w 160"/>
              <a:gd name="T21" fmla="*/ 39 h 117"/>
              <a:gd name="T22" fmla="*/ 140 w 160"/>
              <a:gd name="T23" fmla="*/ 38 h 117"/>
              <a:gd name="T24" fmla="*/ 146 w 160"/>
              <a:gd name="T25" fmla="*/ 36 h 117"/>
              <a:gd name="T26" fmla="*/ 149 w 160"/>
              <a:gd name="T27" fmla="*/ 43 h 117"/>
              <a:gd name="T28" fmla="*/ 153 w 160"/>
              <a:gd name="T29" fmla="*/ 52 h 117"/>
              <a:gd name="T30" fmla="*/ 157 w 160"/>
              <a:gd name="T31" fmla="*/ 64 h 117"/>
              <a:gd name="T32" fmla="*/ 160 w 160"/>
              <a:gd name="T33" fmla="*/ 74 h 117"/>
              <a:gd name="T34" fmla="*/ 133 w 160"/>
              <a:gd name="T35" fmla="*/ 88 h 117"/>
              <a:gd name="T36" fmla="*/ 106 w 160"/>
              <a:gd name="T37" fmla="*/ 102 h 117"/>
              <a:gd name="T38" fmla="*/ 92 w 160"/>
              <a:gd name="T39" fmla="*/ 107 h 117"/>
              <a:gd name="T40" fmla="*/ 76 w 160"/>
              <a:gd name="T41" fmla="*/ 113 h 117"/>
              <a:gd name="T42" fmla="*/ 62 w 160"/>
              <a:gd name="T43" fmla="*/ 116 h 117"/>
              <a:gd name="T44" fmla="*/ 47 w 160"/>
              <a:gd name="T45" fmla="*/ 117 h 117"/>
              <a:gd name="T46" fmla="*/ 32 w 160"/>
              <a:gd name="T47" fmla="*/ 99 h 117"/>
              <a:gd name="T48" fmla="*/ 21 w 160"/>
              <a:gd name="T49" fmla="*/ 83 h 117"/>
              <a:gd name="T50" fmla="*/ 10 w 160"/>
              <a:gd name="T51" fmla="*/ 69 h 117"/>
              <a:gd name="T52" fmla="*/ 0 w 160"/>
              <a:gd name="T53" fmla="*/ 55 h 117"/>
              <a:gd name="T54" fmla="*/ 13 w 160"/>
              <a:gd name="T55" fmla="*/ 48 h 117"/>
              <a:gd name="T56" fmla="*/ 41 w 160"/>
              <a:gd name="T57" fmla="*/ 32 h 117"/>
              <a:gd name="T58" fmla="*/ 60 w 160"/>
              <a:gd name="T59" fmla="*/ 23 h 117"/>
              <a:gd name="T60" fmla="*/ 78 w 160"/>
              <a:gd name="T61" fmla="*/ 14 h 117"/>
              <a:gd name="T62" fmla="*/ 97 w 160"/>
              <a:gd name="T63" fmla="*/ 6 h 117"/>
              <a:gd name="T64" fmla="*/ 114 w 160"/>
              <a:gd name="T65"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6" name="Freeform 355"/>
          <p:cNvSpPr>
            <a:spLocks/>
          </p:cNvSpPr>
          <p:nvPr>
            <p:custDataLst>
              <p:tags r:id="rId257"/>
            </p:custDataLst>
          </p:nvPr>
        </p:nvSpPr>
        <p:spPr bwMode="auto">
          <a:xfrm>
            <a:off x="4283414" y="3999650"/>
            <a:ext cx="395703" cy="611187"/>
          </a:xfrm>
          <a:custGeom>
            <a:avLst/>
            <a:gdLst>
              <a:gd name="T0" fmla="*/ 742 w 943"/>
              <a:gd name="T1" fmla="*/ 5 h 1172"/>
              <a:gd name="T2" fmla="*/ 765 w 943"/>
              <a:gd name="T3" fmla="*/ 23 h 1172"/>
              <a:gd name="T4" fmla="*/ 803 w 943"/>
              <a:gd name="T5" fmla="*/ 30 h 1172"/>
              <a:gd name="T6" fmla="*/ 814 w 943"/>
              <a:gd name="T7" fmla="*/ 55 h 1172"/>
              <a:gd name="T8" fmla="*/ 835 w 943"/>
              <a:gd name="T9" fmla="*/ 109 h 1172"/>
              <a:gd name="T10" fmla="*/ 837 w 943"/>
              <a:gd name="T11" fmla="*/ 187 h 1172"/>
              <a:gd name="T12" fmla="*/ 857 w 943"/>
              <a:gd name="T13" fmla="*/ 243 h 1172"/>
              <a:gd name="T14" fmla="*/ 922 w 943"/>
              <a:gd name="T15" fmla="*/ 292 h 1172"/>
              <a:gd name="T16" fmla="*/ 879 w 943"/>
              <a:gd name="T17" fmla="*/ 361 h 1172"/>
              <a:gd name="T18" fmla="*/ 851 w 943"/>
              <a:gd name="T19" fmla="*/ 410 h 1172"/>
              <a:gd name="T20" fmla="*/ 809 w 943"/>
              <a:gd name="T21" fmla="*/ 635 h 1172"/>
              <a:gd name="T22" fmla="*/ 770 w 943"/>
              <a:gd name="T23" fmla="*/ 677 h 1172"/>
              <a:gd name="T24" fmla="*/ 763 w 943"/>
              <a:gd name="T25" fmla="*/ 721 h 1172"/>
              <a:gd name="T26" fmla="*/ 745 w 943"/>
              <a:gd name="T27" fmla="*/ 735 h 1172"/>
              <a:gd name="T28" fmla="*/ 723 w 943"/>
              <a:gd name="T29" fmla="*/ 798 h 1172"/>
              <a:gd name="T30" fmla="*/ 692 w 943"/>
              <a:gd name="T31" fmla="*/ 877 h 1172"/>
              <a:gd name="T32" fmla="*/ 662 w 943"/>
              <a:gd name="T33" fmla="*/ 903 h 1172"/>
              <a:gd name="T34" fmla="*/ 664 w 943"/>
              <a:gd name="T35" fmla="*/ 934 h 1172"/>
              <a:gd name="T36" fmla="*/ 686 w 943"/>
              <a:gd name="T37" fmla="*/ 939 h 1172"/>
              <a:gd name="T38" fmla="*/ 709 w 943"/>
              <a:gd name="T39" fmla="*/ 950 h 1172"/>
              <a:gd name="T40" fmla="*/ 742 w 943"/>
              <a:gd name="T41" fmla="*/ 971 h 1172"/>
              <a:gd name="T42" fmla="*/ 756 w 943"/>
              <a:gd name="T43" fmla="*/ 1007 h 1172"/>
              <a:gd name="T44" fmla="*/ 775 w 943"/>
              <a:gd name="T45" fmla="*/ 1043 h 1172"/>
              <a:gd name="T46" fmla="*/ 803 w 943"/>
              <a:gd name="T47" fmla="*/ 1053 h 1172"/>
              <a:gd name="T48" fmla="*/ 809 w 943"/>
              <a:gd name="T49" fmla="*/ 1094 h 1172"/>
              <a:gd name="T50" fmla="*/ 718 w 943"/>
              <a:gd name="T51" fmla="*/ 1115 h 1172"/>
              <a:gd name="T52" fmla="*/ 687 w 943"/>
              <a:gd name="T53" fmla="*/ 1157 h 1172"/>
              <a:gd name="T54" fmla="*/ 598 w 943"/>
              <a:gd name="T55" fmla="*/ 1170 h 1172"/>
              <a:gd name="T56" fmla="*/ 515 w 943"/>
              <a:gd name="T57" fmla="*/ 1158 h 1172"/>
              <a:gd name="T58" fmla="*/ 464 w 943"/>
              <a:gd name="T59" fmla="*/ 1123 h 1172"/>
              <a:gd name="T60" fmla="*/ 390 w 943"/>
              <a:gd name="T61" fmla="*/ 1125 h 1172"/>
              <a:gd name="T62" fmla="*/ 319 w 943"/>
              <a:gd name="T63" fmla="*/ 1120 h 1172"/>
              <a:gd name="T64" fmla="*/ 297 w 943"/>
              <a:gd name="T65" fmla="*/ 1104 h 1172"/>
              <a:gd name="T66" fmla="*/ 294 w 943"/>
              <a:gd name="T67" fmla="*/ 1075 h 1172"/>
              <a:gd name="T68" fmla="*/ 274 w 943"/>
              <a:gd name="T69" fmla="*/ 1029 h 1172"/>
              <a:gd name="T70" fmla="*/ 216 w 943"/>
              <a:gd name="T71" fmla="*/ 974 h 1172"/>
              <a:gd name="T72" fmla="*/ 193 w 943"/>
              <a:gd name="T73" fmla="*/ 925 h 1172"/>
              <a:gd name="T74" fmla="*/ 152 w 943"/>
              <a:gd name="T75" fmla="*/ 903 h 1172"/>
              <a:gd name="T76" fmla="*/ 120 w 943"/>
              <a:gd name="T77" fmla="*/ 846 h 1172"/>
              <a:gd name="T78" fmla="*/ 97 w 943"/>
              <a:gd name="T79" fmla="*/ 788 h 1172"/>
              <a:gd name="T80" fmla="*/ 65 w 943"/>
              <a:gd name="T81" fmla="*/ 758 h 1172"/>
              <a:gd name="T82" fmla="*/ 33 w 943"/>
              <a:gd name="T83" fmla="*/ 676 h 1172"/>
              <a:gd name="T84" fmla="*/ 4 w 943"/>
              <a:gd name="T85" fmla="*/ 611 h 1172"/>
              <a:gd name="T86" fmla="*/ 18 w 943"/>
              <a:gd name="T87" fmla="*/ 577 h 1172"/>
              <a:gd name="T88" fmla="*/ 29 w 943"/>
              <a:gd name="T89" fmla="*/ 521 h 1172"/>
              <a:gd name="T90" fmla="*/ 64 w 943"/>
              <a:gd name="T91" fmla="*/ 474 h 1172"/>
              <a:gd name="T92" fmla="*/ 113 w 943"/>
              <a:gd name="T93" fmla="*/ 222 h 1172"/>
              <a:gd name="T94" fmla="*/ 123 w 943"/>
              <a:gd name="T95" fmla="*/ 179 h 1172"/>
              <a:gd name="T96" fmla="*/ 153 w 943"/>
              <a:gd name="T97" fmla="*/ 171 h 1172"/>
              <a:gd name="T98" fmla="*/ 160 w 943"/>
              <a:gd name="T99" fmla="*/ 122 h 1172"/>
              <a:gd name="T100" fmla="*/ 159 w 943"/>
              <a:gd name="T101" fmla="*/ 67 h 1172"/>
              <a:gd name="T102" fmla="*/ 679 w 943"/>
              <a:gd name="T103" fmla="*/ 69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solidFill>
            <a:srgbClr val="C0C0C0"/>
          </a:solidFill>
          <a:ln w="9525" cmpd="sng">
            <a:solidFill>
              <a:srgbClr val="FFFFFF"/>
            </a:solidFill>
            <a:prstDash val="solid"/>
            <a:round/>
            <a:headEnd/>
            <a:tailEnd/>
          </a:ln>
        </p:spPr>
        <p:txBody>
          <a:bodyPr/>
          <a:lstStyle/>
          <a:p>
            <a:endParaRPr lang="en-US"/>
          </a:p>
        </p:txBody>
      </p:sp>
      <p:sp>
        <p:nvSpPr>
          <p:cNvPr id="357" name="Freeform 356"/>
          <p:cNvSpPr>
            <a:spLocks/>
          </p:cNvSpPr>
          <p:nvPr>
            <p:custDataLst>
              <p:tags r:id="rId258"/>
            </p:custDataLst>
          </p:nvPr>
        </p:nvSpPr>
        <p:spPr bwMode="auto">
          <a:xfrm>
            <a:off x="4749397" y="4339374"/>
            <a:ext cx="235283" cy="431800"/>
          </a:xfrm>
          <a:custGeom>
            <a:avLst/>
            <a:gdLst>
              <a:gd name="T0" fmla="*/ 98 w 556"/>
              <a:gd name="T1" fmla="*/ 62 h 819"/>
              <a:gd name="T2" fmla="*/ 112 w 556"/>
              <a:gd name="T3" fmla="*/ 56 h 819"/>
              <a:gd name="T4" fmla="*/ 129 w 556"/>
              <a:gd name="T5" fmla="*/ 69 h 819"/>
              <a:gd name="T6" fmla="*/ 149 w 556"/>
              <a:gd name="T7" fmla="*/ 85 h 819"/>
              <a:gd name="T8" fmla="*/ 171 w 556"/>
              <a:gd name="T9" fmla="*/ 92 h 819"/>
              <a:gd name="T10" fmla="*/ 215 w 556"/>
              <a:gd name="T11" fmla="*/ 88 h 819"/>
              <a:gd name="T12" fmla="*/ 257 w 556"/>
              <a:gd name="T13" fmla="*/ 82 h 819"/>
              <a:gd name="T14" fmla="*/ 291 w 556"/>
              <a:gd name="T15" fmla="*/ 79 h 819"/>
              <a:gd name="T16" fmla="*/ 301 w 556"/>
              <a:gd name="T17" fmla="*/ 74 h 819"/>
              <a:gd name="T18" fmla="*/ 301 w 556"/>
              <a:gd name="T19" fmla="*/ 68 h 819"/>
              <a:gd name="T20" fmla="*/ 355 w 556"/>
              <a:gd name="T21" fmla="*/ 63 h 819"/>
              <a:gd name="T22" fmla="*/ 434 w 556"/>
              <a:gd name="T23" fmla="*/ 45 h 819"/>
              <a:gd name="T24" fmla="*/ 479 w 556"/>
              <a:gd name="T25" fmla="*/ 28 h 819"/>
              <a:gd name="T26" fmla="*/ 514 w 556"/>
              <a:gd name="T27" fmla="*/ 8 h 819"/>
              <a:gd name="T28" fmla="*/ 547 w 556"/>
              <a:gd name="T29" fmla="*/ 31 h 819"/>
              <a:gd name="T30" fmla="*/ 555 w 556"/>
              <a:gd name="T31" fmla="*/ 57 h 819"/>
              <a:gd name="T32" fmla="*/ 552 w 556"/>
              <a:gd name="T33" fmla="*/ 113 h 819"/>
              <a:gd name="T34" fmla="*/ 532 w 556"/>
              <a:gd name="T35" fmla="*/ 174 h 819"/>
              <a:gd name="T36" fmla="*/ 502 w 556"/>
              <a:gd name="T37" fmla="*/ 231 h 819"/>
              <a:gd name="T38" fmla="*/ 447 w 556"/>
              <a:gd name="T39" fmla="*/ 321 h 819"/>
              <a:gd name="T40" fmla="*/ 423 w 556"/>
              <a:gd name="T41" fmla="*/ 375 h 819"/>
              <a:gd name="T42" fmla="*/ 410 w 556"/>
              <a:gd name="T43" fmla="*/ 415 h 819"/>
              <a:gd name="T44" fmla="*/ 379 w 556"/>
              <a:gd name="T45" fmla="*/ 473 h 819"/>
              <a:gd name="T46" fmla="*/ 330 w 556"/>
              <a:gd name="T47" fmla="*/ 531 h 819"/>
              <a:gd name="T48" fmla="*/ 288 w 556"/>
              <a:gd name="T49" fmla="*/ 566 h 819"/>
              <a:gd name="T50" fmla="*/ 239 w 556"/>
              <a:gd name="T51" fmla="*/ 600 h 819"/>
              <a:gd name="T52" fmla="*/ 168 w 556"/>
              <a:gd name="T53" fmla="*/ 651 h 819"/>
              <a:gd name="T54" fmla="*/ 143 w 556"/>
              <a:gd name="T55" fmla="*/ 680 h 819"/>
              <a:gd name="T56" fmla="*/ 131 w 556"/>
              <a:gd name="T57" fmla="*/ 700 h 819"/>
              <a:gd name="T58" fmla="*/ 116 w 556"/>
              <a:gd name="T59" fmla="*/ 717 h 819"/>
              <a:gd name="T60" fmla="*/ 71 w 556"/>
              <a:gd name="T61" fmla="*/ 745 h 819"/>
              <a:gd name="T62" fmla="*/ 19 w 556"/>
              <a:gd name="T63" fmla="*/ 801 h 819"/>
              <a:gd name="T64" fmla="*/ 2 w 556"/>
              <a:gd name="T65" fmla="*/ 564 h 819"/>
              <a:gd name="T66" fmla="*/ 3 w 556"/>
              <a:gd name="T67" fmla="*/ 554 h 819"/>
              <a:gd name="T68" fmla="*/ 27 w 556"/>
              <a:gd name="T69" fmla="*/ 533 h 819"/>
              <a:gd name="T70" fmla="*/ 42 w 556"/>
              <a:gd name="T71" fmla="*/ 516 h 819"/>
              <a:gd name="T72" fmla="*/ 60 w 556"/>
              <a:gd name="T73" fmla="*/ 497 h 819"/>
              <a:gd name="T74" fmla="*/ 111 w 556"/>
              <a:gd name="T75" fmla="*/ 480 h 819"/>
              <a:gd name="T76" fmla="*/ 119 w 556"/>
              <a:gd name="T77" fmla="*/ 470 h 819"/>
              <a:gd name="T78" fmla="*/ 129 w 556"/>
              <a:gd name="T79" fmla="*/ 452 h 819"/>
              <a:gd name="T80" fmla="*/ 152 w 556"/>
              <a:gd name="T81" fmla="*/ 440 h 819"/>
              <a:gd name="T82" fmla="*/ 174 w 556"/>
              <a:gd name="T83" fmla="*/ 439 h 819"/>
              <a:gd name="T84" fmla="*/ 196 w 556"/>
              <a:gd name="T85" fmla="*/ 439 h 819"/>
              <a:gd name="T86" fmla="*/ 228 w 556"/>
              <a:gd name="T87" fmla="*/ 429 h 819"/>
              <a:gd name="T88" fmla="*/ 251 w 556"/>
              <a:gd name="T89" fmla="*/ 405 h 819"/>
              <a:gd name="T90" fmla="*/ 265 w 556"/>
              <a:gd name="T91" fmla="*/ 379 h 819"/>
              <a:gd name="T92" fmla="*/ 296 w 556"/>
              <a:gd name="T93" fmla="*/ 347 h 819"/>
              <a:gd name="T94" fmla="*/ 354 w 556"/>
              <a:gd name="T95" fmla="*/ 293 h 819"/>
              <a:gd name="T96" fmla="*/ 377 w 556"/>
              <a:gd name="T97" fmla="*/ 266 h 819"/>
              <a:gd name="T98" fmla="*/ 324 w 556"/>
              <a:gd name="T99" fmla="*/ 246 h 819"/>
              <a:gd name="T100" fmla="*/ 257 w 556"/>
              <a:gd name="T101" fmla="*/ 228 h 819"/>
              <a:gd name="T102" fmla="*/ 184 w 556"/>
              <a:gd name="T103" fmla="*/ 209 h 819"/>
              <a:gd name="T104" fmla="*/ 149 w 556"/>
              <a:gd name="T105" fmla="*/ 187 h 819"/>
              <a:gd name="T106" fmla="*/ 112 w 556"/>
              <a:gd name="T107" fmla="*/ 154 h 819"/>
              <a:gd name="T108" fmla="*/ 89 w 556"/>
              <a:gd name="T109" fmla="*/ 121 h 819"/>
              <a:gd name="T110" fmla="*/ 77 w 556"/>
              <a:gd name="T111" fmla="*/ 80 h 819"/>
              <a:gd name="T112" fmla="*/ 65 w 556"/>
              <a:gd name="T113" fmla="*/ 87 h 819"/>
              <a:gd name="T114" fmla="*/ 84 w 556"/>
              <a:gd name="T115" fmla="*/ 68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solidFill>
            <a:srgbClr val="C0C0C0"/>
          </a:solidFill>
          <a:ln w="9525" cmpd="sng">
            <a:solidFill>
              <a:srgbClr val="FFFFFF"/>
            </a:solidFill>
            <a:prstDash val="solid"/>
            <a:round/>
            <a:headEnd/>
            <a:tailEnd/>
          </a:ln>
        </p:spPr>
        <p:txBody>
          <a:bodyPr/>
          <a:lstStyle/>
          <a:p>
            <a:endParaRPr lang="en-US"/>
          </a:p>
        </p:txBody>
      </p:sp>
      <p:sp>
        <p:nvSpPr>
          <p:cNvPr id="358" name="Freeform 357"/>
          <p:cNvSpPr>
            <a:spLocks/>
          </p:cNvSpPr>
          <p:nvPr>
            <p:custDataLst>
              <p:tags r:id="rId259"/>
            </p:custDataLst>
          </p:nvPr>
        </p:nvSpPr>
        <p:spPr bwMode="auto">
          <a:xfrm>
            <a:off x="4757036" y="4326675"/>
            <a:ext cx="36667" cy="58737"/>
          </a:xfrm>
          <a:custGeom>
            <a:avLst/>
            <a:gdLst>
              <a:gd name="T0" fmla="*/ 59 w 86"/>
              <a:gd name="T1" fmla="*/ 0 h 97"/>
              <a:gd name="T2" fmla="*/ 56 w 86"/>
              <a:gd name="T3" fmla="*/ 2 h 97"/>
              <a:gd name="T4" fmla="*/ 52 w 86"/>
              <a:gd name="T5" fmla="*/ 3 h 97"/>
              <a:gd name="T6" fmla="*/ 46 w 86"/>
              <a:gd name="T7" fmla="*/ 3 h 97"/>
              <a:gd name="T8" fmla="*/ 40 w 86"/>
              <a:gd name="T9" fmla="*/ 3 h 97"/>
              <a:gd name="T10" fmla="*/ 33 w 86"/>
              <a:gd name="T11" fmla="*/ 3 h 97"/>
              <a:gd name="T12" fmla="*/ 27 w 86"/>
              <a:gd name="T13" fmla="*/ 3 h 97"/>
              <a:gd name="T14" fmla="*/ 23 w 86"/>
              <a:gd name="T15" fmla="*/ 4 h 97"/>
              <a:gd name="T16" fmla="*/ 20 w 86"/>
              <a:gd name="T17" fmla="*/ 6 h 97"/>
              <a:gd name="T18" fmla="*/ 16 w 86"/>
              <a:gd name="T19" fmla="*/ 9 h 97"/>
              <a:gd name="T20" fmla="*/ 13 w 86"/>
              <a:gd name="T21" fmla="*/ 12 h 97"/>
              <a:gd name="T22" fmla="*/ 11 w 86"/>
              <a:gd name="T23" fmla="*/ 15 h 97"/>
              <a:gd name="T24" fmla="*/ 8 w 86"/>
              <a:gd name="T25" fmla="*/ 20 h 97"/>
              <a:gd name="T26" fmla="*/ 4 w 86"/>
              <a:gd name="T27" fmla="*/ 29 h 97"/>
              <a:gd name="T28" fmla="*/ 2 w 86"/>
              <a:gd name="T29" fmla="*/ 38 h 97"/>
              <a:gd name="T30" fmla="*/ 0 w 86"/>
              <a:gd name="T31" fmla="*/ 57 h 97"/>
              <a:gd name="T32" fmla="*/ 0 w 86"/>
              <a:gd name="T33" fmla="*/ 75 h 97"/>
              <a:gd name="T34" fmla="*/ 0 w 86"/>
              <a:gd name="T35" fmla="*/ 81 h 97"/>
              <a:gd name="T36" fmla="*/ 1 w 86"/>
              <a:gd name="T37" fmla="*/ 86 h 97"/>
              <a:gd name="T38" fmla="*/ 3 w 86"/>
              <a:gd name="T39" fmla="*/ 90 h 97"/>
              <a:gd name="T40" fmla="*/ 7 w 86"/>
              <a:gd name="T41" fmla="*/ 93 h 97"/>
              <a:gd name="T42" fmla="*/ 10 w 86"/>
              <a:gd name="T43" fmla="*/ 95 h 97"/>
              <a:gd name="T44" fmla="*/ 13 w 86"/>
              <a:gd name="T45" fmla="*/ 96 h 97"/>
              <a:gd name="T46" fmla="*/ 18 w 86"/>
              <a:gd name="T47" fmla="*/ 97 h 97"/>
              <a:gd name="T48" fmla="*/ 21 w 86"/>
              <a:gd name="T49" fmla="*/ 97 h 97"/>
              <a:gd name="T50" fmla="*/ 40 w 86"/>
              <a:gd name="T51" fmla="*/ 95 h 97"/>
              <a:gd name="T52" fmla="*/ 53 w 86"/>
              <a:gd name="T53" fmla="*/ 93 h 97"/>
              <a:gd name="T54" fmla="*/ 86 w 86"/>
              <a:gd name="T55" fmla="*/ 68 h 97"/>
              <a:gd name="T56" fmla="*/ 59 w 86"/>
              <a:gd name="T5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solidFill>
            <a:srgbClr val="C0C0C0"/>
          </a:solidFill>
          <a:ln w="9525" cmpd="sng">
            <a:solidFill>
              <a:srgbClr val="FFFFFF"/>
            </a:solidFill>
            <a:prstDash val="solid"/>
            <a:round/>
            <a:headEnd/>
            <a:tailEnd/>
          </a:ln>
        </p:spPr>
        <p:txBody>
          <a:bodyPr/>
          <a:lstStyle/>
          <a:p>
            <a:endParaRPr lang="en-US"/>
          </a:p>
        </p:txBody>
      </p:sp>
      <p:sp>
        <p:nvSpPr>
          <p:cNvPr id="359" name="Freeform 358"/>
          <p:cNvSpPr>
            <a:spLocks/>
          </p:cNvSpPr>
          <p:nvPr>
            <p:custDataLst>
              <p:tags r:id="rId260"/>
            </p:custDataLst>
          </p:nvPr>
        </p:nvSpPr>
        <p:spPr bwMode="auto">
          <a:xfrm>
            <a:off x="4563003" y="4237775"/>
            <a:ext cx="349869" cy="376237"/>
          </a:xfrm>
          <a:custGeom>
            <a:avLst/>
            <a:gdLst>
              <a:gd name="T0" fmla="*/ 182 w 845"/>
              <a:gd name="T1" fmla="*/ 36 h 720"/>
              <a:gd name="T2" fmla="*/ 205 w 845"/>
              <a:gd name="T3" fmla="*/ 28 h 720"/>
              <a:gd name="T4" fmla="*/ 247 w 845"/>
              <a:gd name="T5" fmla="*/ 0 h 720"/>
              <a:gd name="T6" fmla="*/ 273 w 845"/>
              <a:gd name="T7" fmla="*/ 12 h 720"/>
              <a:gd name="T8" fmla="*/ 327 w 845"/>
              <a:gd name="T9" fmla="*/ 37 h 720"/>
              <a:gd name="T10" fmla="*/ 380 w 845"/>
              <a:gd name="T11" fmla="*/ 67 h 720"/>
              <a:gd name="T12" fmla="*/ 426 w 845"/>
              <a:gd name="T13" fmla="*/ 98 h 720"/>
              <a:gd name="T14" fmla="*/ 442 w 845"/>
              <a:gd name="T15" fmla="*/ 125 h 720"/>
              <a:gd name="T16" fmla="*/ 443 w 845"/>
              <a:gd name="T17" fmla="*/ 140 h 720"/>
              <a:gd name="T18" fmla="*/ 458 w 845"/>
              <a:gd name="T19" fmla="*/ 147 h 720"/>
              <a:gd name="T20" fmla="*/ 499 w 845"/>
              <a:gd name="T21" fmla="*/ 178 h 720"/>
              <a:gd name="T22" fmla="*/ 506 w 845"/>
              <a:gd name="T23" fmla="*/ 172 h 720"/>
              <a:gd name="T24" fmla="*/ 488 w 845"/>
              <a:gd name="T25" fmla="*/ 184 h 720"/>
              <a:gd name="T26" fmla="*/ 481 w 845"/>
              <a:gd name="T27" fmla="*/ 202 h 720"/>
              <a:gd name="T28" fmla="*/ 481 w 845"/>
              <a:gd name="T29" fmla="*/ 252 h 720"/>
              <a:gd name="T30" fmla="*/ 493 w 845"/>
              <a:gd name="T31" fmla="*/ 264 h 720"/>
              <a:gd name="T32" fmla="*/ 526 w 845"/>
              <a:gd name="T33" fmla="*/ 265 h 720"/>
              <a:gd name="T34" fmla="*/ 545 w 845"/>
              <a:gd name="T35" fmla="*/ 319 h 720"/>
              <a:gd name="T36" fmla="*/ 583 w 845"/>
              <a:gd name="T37" fmla="*/ 361 h 720"/>
              <a:gd name="T38" fmla="*/ 645 w 845"/>
              <a:gd name="T39" fmla="*/ 400 h 720"/>
              <a:gd name="T40" fmla="*/ 738 w 845"/>
              <a:gd name="T41" fmla="*/ 430 h 720"/>
              <a:gd name="T42" fmla="*/ 845 w 845"/>
              <a:gd name="T43" fmla="*/ 449 h 720"/>
              <a:gd name="T44" fmla="*/ 811 w 845"/>
              <a:gd name="T45" fmla="*/ 482 h 720"/>
              <a:gd name="T46" fmla="*/ 731 w 845"/>
              <a:gd name="T47" fmla="*/ 547 h 720"/>
              <a:gd name="T48" fmla="*/ 712 w 845"/>
              <a:gd name="T49" fmla="*/ 579 h 720"/>
              <a:gd name="T50" fmla="*/ 697 w 845"/>
              <a:gd name="T51" fmla="*/ 617 h 720"/>
              <a:gd name="T52" fmla="*/ 674 w 845"/>
              <a:gd name="T53" fmla="*/ 629 h 720"/>
              <a:gd name="T54" fmla="*/ 580 w 845"/>
              <a:gd name="T55" fmla="*/ 655 h 720"/>
              <a:gd name="T56" fmla="*/ 559 w 845"/>
              <a:gd name="T57" fmla="*/ 671 h 720"/>
              <a:gd name="T58" fmla="*/ 525 w 845"/>
              <a:gd name="T59" fmla="*/ 681 h 720"/>
              <a:gd name="T60" fmla="*/ 482 w 845"/>
              <a:gd name="T61" fmla="*/ 693 h 720"/>
              <a:gd name="T62" fmla="*/ 461 w 845"/>
              <a:gd name="T63" fmla="*/ 680 h 720"/>
              <a:gd name="T64" fmla="*/ 427 w 845"/>
              <a:gd name="T65" fmla="*/ 679 h 720"/>
              <a:gd name="T66" fmla="*/ 405 w 845"/>
              <a:gd name="T67" fmla="*/ 699 h 720"/>
              <a:gd name="T68" fmla="*/ 390 w 845"/>
              <a:gd name="T69" fmla="*/ 714 h 720"/>
              <a:gd name="T70" fmla="*/ 360 w 845"/>
              <a:gd name="T71" fmla="*/ 720 h 720"/>
              <a:gd name="T72" fmla="*/ 318 w 845"/>
              <a:gd name="T73" fmla="*/ 714 h 720"/>
              <a:gd name="T74" fmla="*/ 289 w 845"/>
              <a:gd name="T75" fmla="*/ 698 h 720"/>
              <a:gd name="T76" fmla="*/ 246 w 845"/>
              <a:gd name="T77" fmla="*/ 671 h 720"/>
              <a:gd name="T78" fmla="*/ 181 w 845"/>
              <a:gd name="T79" fmla="*/ 661 h 720"/>
              <a:gd name="T80" fmla="*/ 140 w 845"/>
              <a:gd name="T81" fmla="*/ 653 h 720"/>
              <a:gd name="T82" fmla="*/ 151 w 845"/>
              <a:gd name="T83" fmla="*/ 614 h 720"/>
              <a:gd name="T84" fmla="*/ 127 w 845"/>
              <a:gd name="T85" fmla="*/ 596 h 720"/>
              <a:gd name="T86" fmla="*/ 108 w 845"/>
              <a:gd name="T87" fmla="*/ 583 h 720"/>
              <a:gd name="T88" fmla="*/ 93 w 845"/>
              <a:gd name="T89" fmla="*/ 551 h 720"/>
              <a:gd name="T90" fmla="*/ 77 w 845"/>
              <a:gd name="T91" fmla="*/ 511 h 720"/>
              <a:gd name="T92" fmla="*/ 49 w 845"/>
              <a:gd name="T93" fmla="*/ 489 h 720"/>
              <a:gd name="T94" fmla="*/ 16 w 845"/>
              <a:gd name="T95" fmla="*/ 477 h 720"/>
              <a:gd name="T96" fmla="*/ 5 w 845"/>
              <a:gd name="T97" fmla="*/ 472 h 720"/>
              <a:gd name="T98" fmla="*/ 2 w 845"/>
              <a:gd name="T99" fmla="*/ 448 h 720"/>
              <a:gd name="T100" fmla="*/ 21 w 845"/>
              <a:gd name="T101" fmla="*/ 422 h 720"/>
              <a:gd name="T102" fmla="*/ 55 w 845"/>
              <a:gd name="T103" fmla="*/ 413 h 720"/>
              <a:gd name="T104" fmla="*/ 67 w 845"/>
              <a:gd name="T105" fmla="*/ 321 h 720"/>
              <a:gd name="T106" fmla="*/ 82 w 845"/>
              <a:gd name="T107" fmla="*/ 275 h 720"/>
              <a:gd name="T108" fmla="*/ 95 w 845"/>
              <a:gd name="T109" fmla="*/ 260 h 720"/>
              <a:gd name="T110" fmla="*/ 103 w 845"/>
              <a:gd name="T111" fmla="*/ 236 h 720"/>
              <a:gd name="T112" fmla="*/ 116 w 845"/>
              <a:gd name="T113" fmla="*/ 206 h 720"/>
              <a:gd name="T114" fmla="*/ 148 w 845"/>
              <a:gd name="T115" fmla="*/ 178 h 720"/>
              <a:gd name="T116" fmla="*/ 167 w 845"/>
              <a:gd name="T117" fmla="*/ 16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solidFill>
            <a:schemeClr val="accent2"/>
          </a:solidFill>
          <a:ln w="9525" cmpd="sng">
            <a:solidFill>
              <a:srgbClr val="FFFFFF"/>
            </a:solidFill>
            <a:prstDash val="solid"/>
            <a:round/>
            <a:headEnd/>
            <a:tailEnd/>
          </a:ln>
        </p:spPr>
        <p:txBody>
          <a:bodyPr/>
          <a:lstStyle/>
          <a:p>
            <a:endParaRPr lang="en-US"/>
          </a:p>
        </p:txBody>
      </p:sp>
      <p:sp>
        <p:nvSpPr>
          <p:cNvPr id="360" name="Line 359"/>
          <p:cNvSpPr>
            <a:spLocks noChangeShapeType="1"/>
          </p:cNvSpPr>
          <p:nvPr>
            <p:custDataLst>
              <p:tags r:id="rId261"/>
            </p:custDataLst>
          </p:nvPr>
        </p:nvSpPr>
        <p:spPr bwMode="auto">
          <a:xfrm flipH="1">
            <a:off x="1540993" y="4756886"/>
            <a:ext cx="4584" cy="793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1" name="Freeform 360"/>
          <p:cNvSpPr>
            <a:spLocks/>
          </p:cNvSpPr>
          <p:nvPr>
            <p:custDataLst>
              <p:tags r:id="rId262"/>
            </p:custDataLst>
          </p:nvPr>
        </p:nvSpPr>
        <p:spPr bwMode="auto">
          <a:xfrm>
            <a:off x="1540992" y="4764825"/>
            <a:ext cx="12222" cy="58737"/>
          </a:xfrm>
          <a:custGeom>
            <a:avLst/>
            <a:gdLst>
              <a:gd name="T0" fmla="*/ 0 w 33"/>
              <a:gd name="T1" fmla="*/ 0 h 6"/>
              <a:gd name="T2" fmla="*/ 7 w 33"/>
              <a:gd name="T3" fmla="*/ 1 h 6"/>
              <a:gd name="T4" fmla="*/ 15 w 33"/>
              <a:gd name="T5" fmla="*/ 3 h 6"/>
              <a:gd name="T6" fmla="*/ 23 w 33"/>
              <a:gd name="T7" fmla="*/ 5 h 6"/>
              <a:gd name="T8" fmla="*/ 33 w 33"/>
              <a:gd name="T9" fmla="*/ 6 h 6"/>
            </a:gdLst>
            <a:ahLst/>
            <a:cxnLst>
              <a:cxn ang="0">
                <a:pos x="T0" y="T1"/>
              </a:cxn>
              <a:cxn ang="0">
                <a:pos x="T2" y="T3"/>
              </a:cxn>
              <a:cxn ang="0">
                <a:pos x="T4" y="T5"/>
              </a:cxn>
              <a:cxn ang="0">
                <a:pos x="T6" y="T7"/>
              </a:cxn>
              <a:cxn ang="0">
                <a:pos x="T8" y="T9"/>
              </a:cxn>
            </a:cxnLst>
            <a:rect l="0" t="0" r="r" b="b"/>
            <a:pathLst>
              <a:path w="33" h="6">
                <a:moveTo>
                  <a:pt x="0" y="0"/>
                </a:moveTo>
                <a:lnTo>
                  <a:pt x="7" y="1"/>
                </a:lnTo>
                <a:lnTo>
                  <a:pt x="15" y="3"/>
                </a:lnTo>
                <a:lnTo>
                  <a:pt x="23" y="5"/>
                </a:lnTo>
                <a:lnTo>
                  <a:pt x="33" y="6"/>
                </a:lnTo>
              </a:path>
            </a:pathLst>
          </a:custGeom>
          <a:solidFill>
            <a:srgbClr val="C0C0C0"/>
          </a:solidFill>
          <a:ln w="9525" cmpd="sng">
            <a:solidFill>
              <a:srgbClr val="FFFFFF"/>
            </a:solidFill>
            <a:prstDash val="solid"/>
            <a:round/>
            <a:headEnd/>
            <a:tailEnd/>
          </a:ln>
        </p:spPr>
        <p:txBody>
          <a:bodyPr/>
          <a:lstStyle/>
          <a:p>
            <a:endParaRPr lang="en-US"/>
          </a:p>
        </p:txBody>
      </p:sp>
      <p:sp>
        <p:nvSpPr>
          <p:cNvPr id="362" name="Freeform 361"/>
          <p:cNvSpPr>
            <a:spLocks/>
          </p:cNvSpPr>
          <p:nvPr>
            <p:custDataLst>
              <p:tags r:id="rId263"/>
            </p:custDataLst>
          </p:nvPr>
        </p:nvSpPr>
        <p:spPr bwMode="auto">
          <a:xfrm>
            <a:off x="1548632" y="4752124"/>
            <a:ext cx="4583" cy="57150"/>
          </a:xfrm>
          <a:custGeom>
            <a:avLst/>
            <a:gdLst>
              <a:gd name="T0" fmla="*/ 13 w 13"/>
              <a:gd name="T1" fmla="*/ 30 h 30"/>
              <a:gd name="T2" fmla="*/ 13 w 13"/>
              <a:gd name="T3" fmla="*/ 0 h 30"/>
              <a:gd name="T4" fmla="*/ 0 w 13"/>
              <a:gd name="T5" fmla="*/ 0 h 30"/>
            </a:gdLst>
            <a:ahLst/>
            <a:cxnLst>
              <a:cxn ang="0">
                <a:pos x="T0" y="T1"/>
              </a:cxn>
              <a:cxn ang="0">
                <a:pos x="T2" y="T3"/>
              </a:cxn>
              <a:cxn ang="0">
                <a:pos x="T4" y="T5"/>
              </a:cxn>
            </a:cxnLst>
            <a:rect l="0" t="0" r="r" b="b"/>
            <a:pathLst>
              <a:path w="13" h="30">
                <a:moveTo>
                  <a:pt x="13" y="30"/>
                </a:moveTo>
                <a:lnTo>
                  <a:pt x="13" y="0"/>
                </a:lnTo>
                <a:lnTo>
                  <a:pt x="0" y="0"/>
                </a:lnTo>
              </a:path>
            </a:pathLst>
          </a:custGeom>
          <a:solidFill>
            <a:srgbClr val="C0C0C0"/>
          </a:solidFill>
          <a:ln w="9525" cmpd="sng">
            <a:solidFill>
              <a:srgbClr val="FFFFFF"/>
            </a:solidFill>
            <a:prstDash val="solid"/>
            <a:round/>
            <a:headEnd/>
            <a:tailEnd/>
          </a:ln>
        </p:spPr>
        <p:txBody>
          <a:bodyPr/>
          <a:lstStyle/>
          <a:p>
            <a:endParaRPr lang="en-US"/>
          </a:p>
        </p:txBody>
      </p:sp>
      <p:grpSp>
        <p:nvGrpSpPr>
          <p:cNvPr id="363" name="Group 362"/>
          <p:cNvGrpSpPr>
            <a:grpSpLocks/>
          </p:cNvGrpSpPr>
          <p:nvPr>
            <p:custDataLst>
              <p:tags r:id="rId264"/>
            </p:custDataLst>
          </p:nvPr>
        </p:nvGrpSpPr>
        <p:grpSpPr bwMode="auto">
          <a:xfrm>
            <a:off x="1540993" y="4687037"/>
            <a:ext cx="401815" cy="201613"/>
            <a:chOff x="912" y="2626"/>
            <a:chExt cx="311" cy="127"/>
          </a:xfrm>
        </p:grpSpPr>
        <p:sp>
          <p:nvSpPr>
            <p:cNvPr id="364" name="Freeform 363"/>
            <p:cNvSpPr>
              <a:spLocks/>
            </p:cNvSpPr>
            <p:nvPr/>
          </p:nvSpPr>
          <p:spPr bwMode="auto">
            <a:xfrm>
              <a:off x="1110" y="2626"/>
              <a:ext cx="113" cy="127"/>
            </a:xfrm>
            <a:custGeom>
              <a:avLst/>
              <a:gdLst>
                <a:gd name="T0" fmla="*/ 312 w 352"/>
                <a:gd name="T1" fmla="*/ 79 h 387"/>
                <a:gd name="T2" fmla="*/ 286 w 352"/>
                <a:gd name="T3" fmla="*/ 79 h 387"/>
                <a:gd name="T4" fmla="*/ 265 w 352"/>
                <a:gd name="T5" fmla="*/ 79 h 387"/>
                <a:gd name="T6" fmla="*/ 249 w 352"/>
                <a:gd name="T7" fmla="*/ 74 h 387"/>
                <a:gd name="T8" fmla="*/ 222 w 352"/>
                <a:gd name="T9" fmla="*/ 59 h 387"/>
                <a:gd name="T10" fmla="*/ 168 w 352"/>
                <a:gd name="T11" fmla="*/ 20 h 387"/>
                <a:gd name="T12" fmla="*/ 137 w 352"/>
                <a:gd name="T13" fmla="*/ 6 h 387"/>
                <a:gd name="T14" fmla="*/ 129 w 352"/>
                <a:gd name="T15" fmla="*/ 19 h 387"/>
                <a:gd name="T16" fmla="*/ 119 w 352"/>
                <a:gd name="T17" fmla="*/ 29 h 387"/>
                <a:gd name="T18" fmla="*/ 107 w 352"/>
                <a:gd name="T19" fmla="*/ 35 h 387"/>
                <a:gd name="T20" fmla="*/ 86 w 352"/>
                <a:gd name="T21" fmla="*/ 56 h 387"/>
                <a:gd name="T22" fmla="*/ 53 w 352"/>
                <a:gd name="T23" fmla="*/ 97 h 387"/>
                <a:gd name="T24" fmla="*/ 30 w 352"/>
                <a:gd name="T25" fmla="*/ 131 h 387"/>
                <a:gd name="T26" fmla="*/ 17 w 352"/>
                <a:gd name="T27" fmla="*/ 154 h 387"/>
                <a:gd name="T28" fmla="*/ 7 w 352"/>
                <a:gd name="T29" fmla="*/ 177 h 387"/>
                <a:gd name="T30" fmla="*/ 0 w 352"/>
                <a:gd name="T31" fmla="*/ 198 h 387"/>
                <a:gd name="T32" fmla="*/ 0 w 352"/>
                <a:gd name="T33" fmla="*/ 213 h 387"/>
                <a:gd name="T34" fmla="*/ 3 w 352"/>
                <a:gd name="T35" fmla="*/ 222 h 387"/>
                <a:gd name="T36" fmla="*/ 9 w 352"/>
                <a:gd name="T37" fmla="*/ 231 h 387"/>
                <a:gd name="T38" fmla="*/ 24 w 352"/>
                <a:gd name="T39" fmla="*/ 241 h 387"/>
                <a:gd name="T40" fmla="*/ 39 w 352"/>
                <a:gd name="T41" fmla="*/ 245 h 387"/>
                <a:gd name="T42" fmla="*/ 52 w 352"/>
                <a:gd name="T43" fmla="*/ 245 h 387"/>
                <a:gd name="T44" fmla="*/ 63 w 352"/>
                <a:gd name="T45" fmla="*/ 241 h 387"/>
                <a:gd name="T46" fmla="*/ 73 w 352"/>
                <a:gd name="T47" fmla="*/ 236 h 387"/>
                <a:gd name="T48" fmla="*/ 78 w 352"/>
                <a:gd name="T49" fmla="*/ 236 h 387"/>
                <a:gd name="T50" fmla="*/ 80 w 352"/>
                <a:gd name="T51" fmla="*/ 238 h 387"/>
                <a:gd name="T52" fmla="*/ 80 w 352"/>
                <a:gd name="T53" fmla="*/ 257 h 387"/>
                <a:gd name="T54" fmla="*/ 76 w 352"/>
                <a:gd name="T55" fmla="*/ 279 h 387"/>
                <a:gd name="T56" fmla="*/ 71 w 352"/>
                <a:gd name="T57" fmla="*/ 290 h 387"/>
                <a:gd name="T58" fmla="*/ 73 w 352"/>
                <a:gd name="T59" fmla="*/ 307 h 387"/>
                <a:gd name="T60" fmla="*/ 80 w 352"/>
                <a:gd name="T61" fmla="*/ 331 h 387"/>
                <a:gd name="T62" fmla="*/ 89 w 352"/>
                <a:gd name="T63" fmla="*/ 351 h 387"/>
                <a:gd name="T64" fmla="*/ 122 w 352"/>
                <a:gd name="T65" fmla="*/ 373 h 387"/>
                <a:gd name="T66" fmla="*/ 142 w 352"/>
                <a:gd name="T67" fmla="*/ 385 h 387"/>
                <a:gd name="T68" fmla="*/ 152 w 352"/>
                <a:gd name="T69" fmla="*/ 386 h 387"/>
                <a:gd name="T70" fmla="*/ 163 w 352"/>
                <a:gd name="T71" fmla="*/ 377 h 387"/>
                <a:gd name="T72" fmla="*/ 173 w 352"/>
                <a:gd name="T73" fmla="*/ 363 h 387"/>
                <a:gd name="T74" fmla="*/ 178 w 352"/>
                <a:gd name="T75" fmla="*/ 350 h 387"/>
                <a:gd name="T76" fmla="*/ 181 w 352"/>
                <a:gd name="T77" fmla="*/ 338 h 387"/>
                <a:gd name="T78" fmla="*/ 184 w 352"/>
                <a:gd name="T79" fmla="*/ 323 h 387"/>
                <a:gd name="T80" fmla="*/ 195 w 352"/>
                <a:gd name="T81" fmla="*/ 304 h 387"/>
                <a:gd name="T82" fmla="*/ 216 w 352"/>
                <a:gd name="T83" fmla="*/ 281 h 387"/>
                <a:gd name="T84" fmla="*/ 238 w 352"/>
                <a:gd name="T85" fmla="*/ 263 h 387"/>
                <a:gd name="T86" fmla="*/ 264 w 352"/>
                <a:gd name="T87" fmla="*/ 249 h 387"/>
                <a:gd name="T88" fmla="*/ 300 w 352"/>
                <a:gd name="T89" fmla="*/ 229 h 387"/>
                <a:gd name="T90" fmla="*/ 324 w 352"/>
                <a:gd name="T91" fmla="*/ 212 h 387"/>
                <a:gd name="T92" fmla="*/ 338 w 352"/>
                <a:gd name="T93" fmla="*/ 199 h 387"/>
                <a:gd name="T94" fmla="*/ 346 w 352"/>
                <a:gd name="T95" fmla="*/ 185 h 387"/>
                <a:gd name="T96" fmla="*/ 352 w 352"/>
                <a:gd name="T97" fmla="*/ 169 h 387"/>
                <a:gd name="T98" fmla="*/ 351 w 352"/>
                <a:gd name="T99" fmla="*/ 149 h 387"/>
                <a:gd name="T100" fmla="*/ 344 w 352"/>
                <a:gd name="T101" fmla="*/ 125 h 387"/>
                <a:gd name="T102" fmla="*/ 330 w 352"/>
                <a:gd name="T103" fmla="*/ 9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5" name="Freeform 364"/>
            <p:cNvSpPr>
              <a:spLocks/>
            </p:cNvSpPr>
            <p:nvPr/>
          </p:nvSpPr>
          <p:spPr bwMode="auto">
            <a:xfrm>
              <a:off x="923" y="2662"/>
              <a:ext cx="17" cy="26"/>
            </a:xfrm>
            <a:custGeom>
              <a:avLst/>
              <a:gdLst>
                <a:gd name="T0" fmla="*/ 14 w 52"/>
                <a:gd name="T1" fmla="*/ 0 h 78"/>
                <a:gd name="T2" fmla="*/ 20 w 52"/>
                <a:gd name="T3" fmla="*/ 0 h 78"/>
                <a:gd name="T4" fmla="*/ 25 w 52"/>
                <a:gd name="T5" fmla="*/ 2 h 78"/>
                <a:gd name="T6" fmla="*/ 30 w 52"/>
                <a:gd name="T7" fmla="*/ 6 h 78"/>
                <a:gd name="T8" fmla="*/ 36 w 52"/>
                <a:gd name="T9" fmla="*/ 9 h 78"/>
                <a:gd name="T10" fmla="*/ 40 w 52"/>
                <a:gd name="T11" fmla="*/ 13 h 78"/>
                <a:gd name="T12" fmla="*/ 45 w 52"/>
                <a:gd name="T13" fmla="*/ 17 h 78"/>
                <a:gd name="T14" fmla="*/ 47 w 52"/>
                <a:gd name="T15" fmla="*/ 21 h 78"/>
                <a:gd name="T16" fmla="*/ 48 w 52"/>
                <a:gd name="T17" fmla="*/ 24 h 78"/>
                <a:gd name="T18" fmla="*/ 51 w 52"/>
                <a:gd name="T19" fmla="*/ 34 h 78"/>
                <a:gd name="T20" fmla="*/ 52 w 52"/>
                <a:gd name="T21" fmla="*/ 41 h 78"/>
                <a:gd name="T22" fmla="*/ 51 w 52"/>
                <a:gd name="T23" fmla="*/ 46 h 78"/>
                <a:gd name="T24" fmla="*/ 49 w 52"/>
                <a:gd name="T25" fmla="*/ 50 h 78"/>
                <a:gd name="T26" fmla="*/ 47 w 52"/>
                <a:gd name="T27" fmla="*/ 54 h 78"/>
                <a:gd name="T28" fmla="*/ 44 w 52"/>
                <a:gd name="T29" fmla="*/ 60 h 78"/>
                <a:gd name="T30" fmla="*/ 41 w 52"/>
                <a:gd name="T31" fmla="*/ 65 h 78"/>
                <a:gd name="T32" fmla="*/ 41 w 52"/>
                <a:gd name="T33" fmla="*/ 73 h 78"/>
                <a:gd name="T34" fmla="*/ 29 w 52"/>
                <a:gd name="T35" fmla="*/ 75 h 78"/>
                <a:gd name="T36" fmla="*/ 16 w 52"/>
                <a:gd name="T37" fmla="*/ 78 h 78"/>
                <a:gd name="T38" fmla="*/ 11 w 52"/>
                <a:gd name="T39" fmla="*/ 78 h 78"/>
                <a:gd name="T40" fmla="*/ 5 w 52"/>
                <a:gd name="T41" fmla="*/ 78 h 78"/>
                <a:gd name="T42" fmla="*/ 4 w 52"/>
                <a:gd name="T43" fmla="*/ 78 h 78"/>
                <a:gd name="T44" fmla="*/ 2 w 52"/>
                <a:gd name="T45" fmla="*/ 77 h 78"/>
                <a:gd name="T46" fmla="*/ 2 w 52"/>
                <a:gd name="T47" fmla="*/ 75 h 78"/>
                <a:gd name="T48" fmla="*/ 1 w 52"/>
                <a:gd name="T49" fmla="*/ 73 h 78"/>
                <a:gd name="T50" fmla="*/ 0 w 52"/>
                <a:gd name="T51" fmla="*/ 69 h 78"/>
                <a:gd name="T52" fmla="*/ 1 w 52"/>
                <a:gd name="T53" fmla="*/ 64 h 78"/>
                <a:gd name="T54" fmla="*/ 3 w 52"/>
                <a:gd name="T55" fmla="*/ 60 h 78"/>
                <a:gd name="T56" fmla="*/ 7 w 52"/>
                <a:gd name="T57" fmla="*/ 56 h 78"/>
                <a:gd name="T58" fmla="*/ 17 w 52"/>
                <a:gd name="T59" fmla="*/ 47 h 78"/>
                <a:gd name="T60" fmla="*/ 28 w 52"/>
                <a:gd name="T61" fmla="*/ 42 h 78"/>
                <a:gd name="T62" fmla="*/ 24 w 52"/>
                <a:gd name="T63" fmla="*/ 32 h 78"/>
                <a:gd name="T64" fmla="*/ 21 w 52"/>
                <a:gd name="T65" fmla="*/ 21 h 78"/>
                <a:gd name="T66" fmla="*/ 18 w 52"/>
                <a:gd name="T67" fmla="*/ 10 h 78"/>
                <a:gd name="T68" fmla="*/ 14 w 52"/>
                <a:gd name="T6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6" name="Freeform 365"/>
            <p:cNvSpPr>
              <a:spLocks/>
            </p:cNvSpPr>
            <p:nvPr/>
          </p:nvSpPr>
          <p:spPr bwMode="auto">
            <a:xfrm>
              <a:off x="912" y="2666"/>
              <a:ext cx="9" cy="10"/>
            </a:xfrm>
            <a:custGeom>
              <a:avLst/>
              <a:gdLst>
                <a:gd name="T0" fmla="*/ 13 w 33"/>
                <a:gd name="T1" fmla="*/ 6 h 30"/>
                <a:gd name="T2" fmla="*/ 0 w 33"/>
                <a:gd name="T3" fmla="*/ 24 h 30"/>
                <a:gd name="T4" fmla="*/ 7 w 33"/>
                <a:gd name="T5" fmla="*/ 25 h 30"/>
                <a:gd name="T6" fmla="*/ 15 w 33"/>
                <a:gd name="T7" fmla="*/ 27 h 30"/>
                <a:gd name="T8" fmla="*/ 23 w 33"/>
                <a:gd name="T9" fmla="*/ 29 h 30"/>
                <a:gd name="T10" fmla="*/ 33 w 33"/>
                <a:gd name="T11" fmla="*/ 30 h 30"/>
                <a:gd name="T12" fmla="*/ 33 w 33"/>
                <a:gd name="T13" fmla="*/ 0 h 30"/>
                <a:gd name="T14" fmla="*/ 20 w 33"/>
                <a:gd name="T15" fmla="*/ 0 h 30"/>
                <a:gd name="T16" fmla="*/ 13 w 33"/>
                <a:gd name="T1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0">
                  <a:moveTo>
                    <a:pt x="13" y="6"/>
                  </a:moveTo>
                  <a:lnTo>
                    <a:pt x="0" y="24"/>
                  </a:lnTo>
                  <a:lnTo>
                    <a:pt x="7" y="25"/>
                  </a:lnTo>
                  <a:lnTo>
                    <a:pt x="15" y="27"/>
                  </a:lnTo>
                  <a:lnTo>
                    <a:pt x="23" y="29"/>
                  </a:lnTo>
                  <a:lnTo>
                    <a:pt x="33" y="30"/>
                  </a:lnTo>
                  <a:lnTo>
                    <a:pt x="33" y="0"/>
                  </a:lnTo>
                  <a:lnTo>
                    <a:pt x="20" y="0"/>
                  </a:lnTo>
                  <a:lnTo>
                    <a:pt x="13"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67" name="Freeform 366"/>
          <p:cNvSpPr>
            <a:spLocks/>
          </p:cNvSpPr>
          <p:nvPr>
            <p:custDataLst>
              <p:tags r:id="rId265"/>
            </p:custDataLst>
          </p:nvPr>
        </p:nvSpPr>
        <p:spPr bwMode="auto">
          <a:xfrm>
            <a:off x="5051903" y="5404586"/>
            <a:ext cx="18334" cy="58738"/>
          </a:xfrm>
          <a:custGeom>
            <a:avLst/>
            <a:gdLst>
              <a:gd name="T0" fmla="*/ 13 w 47"/>
              <a:gd name="T1" fmla="*/ 0 h 28"/>
              <a:gd name="T2" fmla="*/ 25 w 47"/>
              <a:gd name="T3" fmla="*/ 0 h 28"/>
              <a:gd name="T4" fmla="*/ 31 w 47"/>
              <a:gd name="T5" fmla="*/ 2 h 28"/>
              <a:gd name="T6" fmla="*/ 33 w 47"/>
              <a:gd name="T7" fmla="*/ 4 h 28"/>
              <a:gd name="T8" fmla="*/ 33 w 47"/>
              <a:gd name="T9" fmla="*/ 6 h 28"/>
              <a:gd name="T10" fmla="*/ 32 w 47"/>
              <a:gd name="T11" fmla="*/ 8 h 28"/>
              <a:gd name="T12" fmla="*/ 33 w 47"/>
              <a:gd name="T13" fmla="*/ 10 h 28"/>
              <a:gd name="T14" fmla="*/ 37 w 47"/>
              <a:gd name="T15" fmla="*/ 12 h 28"/>
              <a:gd name="T16" fmla="*/ 47 w 47"/>
              <a:gd name="T17" fmla="*/ 12 h 28"/>
              <a:gd name="T18" fmla="*/ 42 w 47"/>
              <a:gd name="T19" fmla="*/ 19 h 28"/>
              <a:gd name="T20" fmla="*/ 37 w 47"/>
              <a:gd name="T21" fmla="*/ 25 h 28"/>
              <a:gd name="T22" fmla="*/ 33 w 47"/>
              <a:gd name="T23" fmla="*/ 27 h 28"/>
              <a:gd name="T24" fmla="*/ 28 w 47"/>
              <a:gd name="T25" fmla="*/ 28 h 28"/>
              <a:gd name="T26" fmla="*/ 16 w 47"/>
              <a:gd name="T27" fmla="*/ 27 h 28"/>
              <a:gd name="T28" fmla="*/ 0 w 47"/>
              <a:gd name="T29" fmla="*/ 25 h 28"/>
              <a:gd name="T30" fmla="*/ 1 w 47"/>
              <a:gd name="T31" fmla="*/ 19 h 28"/>
              <a:gd name="T32" fmla="*/ 2 w 47"/>
              <a:gd name="T33" fmla="*/ 15 h 28"/>
              <a:gd name="T34" fmla="*/ 4 w 47"/>
              <a:gd name="T35" fmla="*/ 13 h 28"/>
              <a:gd name="T36" fmla="*/ 6 w 47"/>
              <a:gd name="T37" fmla="*/ 12 h 28"/>
              <a:gd name="T38" fmla="*/ 9 w 47"/>
              <a:gd name="T39" fmla="*/ 11 h 28"/>
              <a:gd name="T40" fmla="*/ 11 w 47"/>
              <a:gd name="T41" fmla="*/ 9 h 28"/>
              <a:gd name="T42" fmla="*/ 13 w 47"/>
              <a:gd name="T43" fmla="*/ 5 h 28"/>
              <a:gd name="T44" fmla="*/ 13 w 47"/>
              <a:gd name="T4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368" name="Freeform 367"/>
          <p:cNvSpPr>
            <a:spLocks/>
          </p:cNvSpPr>
          <p:nvPr>
            <p:custDataLst>
              <p:tags r:id="rId266"/>
            </p:custDataLst>
          </p:nvPr>
        </p:nvSpPr>
        <p:spPr bwMode="auto">
          <a:xfrm>
            <a:off x="5024403" y="5431574"/>
            <a:ext cx="22918" cy="57150"/>
          </a:xfrm>
          <a:custGeom>
            <a:avLst/>
            <a:gdLst>
              <a:gd name="T0" fmla="*/ 13 w 53"/>
              <a:gd name="T1" fmla="*/ 0 h 33"/>
              <a:gd name="T2" fmla="*/ 26 w 53"/>
              <a:gd name="T3" fmla="*/ 1 h 33"/>
              <a:gd name="T4" fmla="*/ 34 w 53"/>
              <a:gd name="T5" fmla="*/ 1 h 33"/>
              <a:gd name="T6" fmla="*/ 37 w 53"/>
              <a:gd name="T7" fmla="*/ 3 h 33"/>
              <a:gd name="T8" fmla="*/ 37 w 53"/>
              <a:gd name="T9" fmla="*/ 4 h 33"/>
              <a:gd name="T10" fmla="*/ 37 w 53"/>
              <a:gd name="T11" fmla="*/ 6 h 33"/>
              <a:gd name="T12" fmla="*/ 39 w 53"/>
              <a:gd name="T13" fmla="*/ 8 h 33"/>
              <a:gd name="T14" fmla="*/ 44 w 53"/>
              <a:gd name="T15" fmla="*/ 10 h 33"/>
              <a:gd name="T16" fmla="*/ 53 w 53"/>
              <a:gd name="T17" fmla="*/ 12 h 33"/>
              <a:gd name="T18" fmla="*/ 48 w 53"/>
              <a:gd name="T19" fmla="*/ 22 h 33"/>
              <a:gd name="T20" fmla="*/ 44 w 53"/>
              <a:gd name="T21" fmla="*/ 28 h 33"/>
              <a:gd name="T22" fmla="*/ 42 w 53"/>
              <a:gd name="T23" fmla="*/ 31 h 33"/>
              <a:gd name="T24" fmla="*/ 38 w 53"/>
              <a:gd name="T25" fmla="*/ 32 h 33"/>
              <a:gd name="T26" fmla="*/ 36 w 53"/>
              <a:gd name="T27" fmla="*/ 33 h 33"/>
              <a:gd name="T28" fmla="*/ 34 w 53"/>
              <a:gd name="T29" fmla="*/ 33 h 33"/>
              <a:gd name="T30" fmla="*/ 20 w 53"/>
              <a:gd name="T31" fmla="*/ 30 h 33"/>
              <a:gd name="T32" fmla="*/ 0 w 53"/>
              <a:gd name="T33" fmla="*/ 24 h 33"/>
              <a:gd name="T34" fmla="*/ 0 w 53"/>
              <a:gd name="T35" fmla="*/ 19 h 33"/>
              <a:gd name="T36" fmla="*/ 2 w 53"/>
              <a:gd name="T37" fmla="*/ 16 h 33"/>
              <a:gd name="T38" fmla="*/ 4 w 53"/>
              <a:gd name="T39" fmla="*/ 14 h 33"/>
              <a:gd name="T40" fmla="*/ 7 w 53"/>
              <a:gd name="T41" fmla="*/ 12 h 33"/>
              <a:gd name="T42" fmla="*/ 9 w 53"/>
              <a:gd name="T43" fmla="*/ 11 h 33"/>
              <a:gd name="T44" fmla="*/ 11 w 53"/>
              <a:gd name="T45" fmla="*/ 9 h 33"/>
              <a:gd name="T46" fmla="*/ 12 w 53"/>
              <a:gd name="T47" fmla="*/ 6 h 33"/>
              <a:gd name="T48" fmla="*/ 13 w 53"/>
              <a:gd name="T4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solidFill>
            <a:schemeClr val="accent2"/>
          </a:solidFill>
          <a:ln w="9525" cmpd="sng">
            <a:solidFill>
              <a:srgbClr val="FFFFFF"/>
            </a:solidFill>
            <a:prstDash val="solid"/>
            <a:round/>
            <a:headEnd/>
            <a:tailEnd/>
          </a:ln>
        </p:spPr>
        <p:txBody>
          <a:bodyPr/>
          <a:lstStyle/>
          <a:p>
            <a:endParaRPr lang="en-US"/>
          </a:p>
        </p:txBody>
      </p:sp>
      <p:grpSp>
        <p:nvGrpSpPr>
          <p:cNvPr id="369" name="Group 368"/>
          <p:cNvGrpSpPr>
            <a:grpSpLocks/>
          </p:cNvGrpSpPr>
          <p:nvPr>
            <p:custDataLst>
              <p:tags r:id="rId267"/>
            </p:custDataLst>
          </p:nvPr>
        </p:nvGrpSpPr>
        <p:grpSpPr bwMode="auto">
          <a:xfrm>
            <a:off x="4871622" y="4923575"/>
            <a:ext cx="161948" cy="103187"/>
            <a:chOff x="3481" y="2773"/>
            <a:chExt cx="125" cy="65"/>
          </a:xfrm>
        </p:grpSpPr>
        <p:sp>
          <p:nvSpPr>
            <p:cNvPr id="370" name="Freeform 369"/>
            <p:cNvSpPr>
              <a:spLocks/>
            </p:cNvSpPr>
            <p:nvPr/>
          </p:nvSpPr>
          <p:spPr bwMode="auto">
            <a:xfrm>
              <a:off x="3583" y="2798"/>
              <a:ext cx="5" cy="6"/>
            </a:xfrm>
            <a:custGeom>
              <a:avLst/>
              <a:gdLst>
                <a:gd name="T0" fmla="*/ 13 w 13"/>
                <a:gd name="T1" fmla="*/ 0 h 18"/>
                <a:gd name="T2" fmla="*/ 10 w 13"/>
                <a:gd name="T3" fmla="*/ 9 h 18"/>
                <a:gd name="T4" fmla="*/ 6 w 13"/>
                <a:gd name="T5" fmla="*/ 18 h 18"/>
                <a:gd name="T6" fmla="*/ 5 w 13"/>
                <a:gd name="T7" fmla="*/ 17 h 18"/>
                <a:gd name="T8" fmla="*/ 3 w 13"/>
                <a:gd name="T9" fmla="*/ 14 h 18"/>
                <a:gd name="T10" fmla="*/ 1 w 13"/>
                <a:gd name="T11" fmla="*/ 10 h 18"/>
                <a:gd name="T12" fmla="*/ 0 w 13"/>
                <a:gd name="T13" fmla="*/ 6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3" y="0"/>
                  </a:moveTo>
                  <a:lnTo>
                    <a:pt x="10" y="9"/>
                  </a:lnTo>
                  <a:lnTo>
                    <a:pt x="6" y="18"/>
                  </a:lnTo>
                  <a:lnTo>
                    <a:pt x="5" y="17"/>
                  </a:lnTo>
                  <a:lnTo>
                    <a:pt x="3" y="14"/>
                  </a:lnTo>
                  <a:lnTo>
                    <a:pt x="1" y="10"/>
                  </a:lnTo>
                  <a:lnTo>
                    <a:pt x="0" y="6"/>
                  </a:lnTo>
                </a:path>
              </a:pathLst>
            </a:custGeom>
            <a:solidFill>
              <a:srgbClr val="C0C0C0"/>
            </a:solidFill>
            <a:ln w="9525" cmpd="sng">
              <a:solidFill>
                <a:srgbClr val="FFFFFF"/>
              </a:solidFill>
              <a:prstDash val="solid"/>
              <a:round/>
              <a:headEnd/>
              <a:tailEnd/>
            </a:ln>
          </p:spPr>
          <p:txBody>
            <a:bodyPr/>
            <a:lstStyle/>
            <a:p>
              <a:endParaRPr lang="en-US"/>
            </a:p>
          </p:txBody>
        </p:sp>
        <p:sp>
          <p:nvSpPr>
            <p:cNvPr id="371" name="Line 370"/>
            <p:cNvSpPr>
              <a:spLocks noChangeShapeType="1"/>
            </p:cNvSpPr>
            <p:nvPr/>
          </p:nvSpPr>
          <p:spPr bwMode="auto">
            <a:xfrm>
              <a:off x="3583" y="2800"/>
              <a:ext cx="2" cy="1"/>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2" name="Freeform 371"/>
            <p:cNvSpPr>
              <a:spLocks/>
            </p:cNvSpPr>
            <p:nvPr/>
          </p:nvSpPr>
          <p:spPr bwMode="auto">
            <a:xfrm>
              <a:off x="3554" y="2819"/>
              <a:ext cx="5" cy="6"/>
            </a:xfrm>
            <a:custGeom>
              <a:avLst/>
              <a:gdLst>
                <a:gd name="T0" fmla="*/ 14 w 14"/>
                <a:gd name="T1" fmla="*/ 19 h 19"/>
                <a:gd name="T2" fmla="*/ 0 w 14"/>
                <a:gd name="T3" fmla="*/ 0 h 19"/>
                <a:gd name="T4" fmla="*/ 14 w 14"/>
                <a:gd name="T5" fmla="*/ 19 h 19"/>
              </a:gdLst>
              <a:ahLst/>
              <a:cxnLst>
                <a:cxn ang="0">
                  <a:pos x="T0" y="T1"/>
                </a:cxn>
                <a:cxn ang="0">
                  <a:pos x="T2" y="T3"/>
                </a:cxn>
                <a:cxn ang="0">
                  <a:pos x="T4" y="T5"/>
                </a:cxn>
              </a:cxnLst>
              <a:rect l="0" t="0" r="r" b="b"/>
              <a:pathLst>
                <a:path w="14" h="19">
                  <a:moveTo>
                    <a:pt x="14" y="19"/>
                  </a:moveTo>
                  <a:lnTo>
                    <a:pt x="0" y="0"/>
                  </a:lnTo>
                  <a:lnTo>
                    <a:pt x="14" y="19"/>
                  </a:lnTo>
                </a:path>
              </a:pathLst>
            </a:custGeom>
            <a:solidFill>
              <a:srgbClr val="C0C0C0"/>
            </a:solidFill>
            <a:ln w="9525" cmpd="sng">
              <a:solidFill>
                <a:srgbClr val="FFFFFF"/>
              </a:solidFill>
              <a:prstDash val="solid"/>
              <a:round/>
              <a:headEnd/>
              <a:tailEnd/>
            </a:ln>
          </p:spPr>
          <p:txBody>
            <a:bodyPr/>
            <a:lstStyle/>
            <a:p>
              <a:endParaRPr lang="en-US"/>
            </a:p>
          </p:txBody>
        </p:sp>
        <p:sp>
          <p:nvSpPr>
            <p:cNvPr id="373" name="Freeform 372"/>
            <p:cNvSpPr>
              <a:spLocks/>
            </p:cNvSpPr>
            <p:nvPr/>
          </p:nvSpPr>
          <p:spPr bwMode="auto">
            <a:xfrm>
              <a:off x="3528" y="2832"/>
              <a:ext cx="2" cy="6"/>
            </a:xfrm>
            <a:custGeom>
              <a:avLst/>
              <a:gdLst>
                <a:gd name="T0" fmla="*/ 0 w 7"/>
                <a:gd name="T1" fmla="*/ 6 h 18"/>
                <a:gd name="T2" fmla="*/ 7 w 7"/>
                <a:gd name="T3" fmla="*/ 18 h 18"/>
                <a:gd name="T4" fmla="*/ 0 w 7"/>
                <a:gd name="T5" fmla="*/ 18 h 18"/>
                <a:gd name="T6" fmla="*/ 0 w 7"/>
                <a:gd name="T7" fmla="*/ 0 h 18"/>
                <a:gd name="T8" fmla="*/ 7 w 7"/>
                <a:gd name="T9" fmla="*/ 0 h 18"/>
              </a:gdLst>
              <a:ahLst/>
              <a:cxnLst>
                <a:cxn ang="0">
                  <a:pos x="T0" y="T1"/>
                </a:cxn>
                <a:cxn ang="0">
                  <a:pos x="T2" y="T3"/>
                </a:cxn>
                <a:cxn ang="0">
                  <a:pos x="T4" y="T5"/>
                </a:cxn>
                <a:cxn ang="0">
                  <a:pos x="T6" y="T7"/>
                </a:cxn>
                <a:cxn ang="0">
                  <a:pos x="T8" y="T9"/>
                </a:cxn>
              </a:cxnLst>
              <a:rect l="0" t="0" r="r" b="b"/>
              <a:pathLst>
                <a:path w="7" h="18">
                  <a:moveTo>
                    <a:pt x="0" y="6"/>
                  </a:moveTo>
                  <a:lnTo>
                    <a:pt x="7" y="18"/>
                  </a:lnTo>
                  <a:lnTo>
                    <a:pt x="0" y="18"/>
                  </a:lnTo>
                  <a:lnTo>
                    <a:pt x="0" y="0"/>
                  </a:lnTo>
                  <a:lnTo>
                    <a:pt x="7" y="0"/>
                  </a:lnTo>
                </a:path>
              </a:pathLst>
            </a:custGeom>
            <a:solidFill>
              <a:srgbClr val="C0C0C0"/>
            </a:solidFill>
            <a:ln w="9525" cmpd="sng">
              <a:solidFill>
                <a:srgbClr val="FFFFFF"/>
              </a:solidFill>
              <a:prstDash val="solid"/>
              <a:round/>
              <a:headEnd/>
              <a:tailEnd/>
            </a:ln>
          </p:spPr>
          <p:txBody>
            <a:bodyPr/>
            <a:lstStyle/>
            <a:p>
              <a:endParaRPr lang="en-US"/>
            </a:p>
          </p:txBody>
        </p:sp>
        <p:sp>
          <p:nvSpPr>
            <p:cNvPr id="374" name="Freeform 373"/>
            <p:cNvSpPr>
              <a:spLocks/>
            </p:cNvSpPr>
            <p:nvPr/>
          </p:nvSpPr>
          <p:spPr bwMode="auto">
            <a:xfrm>
              <a:off x="3599" y="2773"/>
              <a:ext cx="7" cy="4"/>
            </a:xfrm>
            <a:custGeom>
              <a:avLst/>
              <a:gdLst>
                <a:gd name="T0" fmla="*/ 20 w 20"/>
                <a:gd name="T1" fmla="*/ 12 h 12"/>
                <a:gd name="T2" fmla="*/ 10 w 20"/>
                <a:gd name="T3" fmla="*/ 9 h 12"/>
                <a:gd name="T4" fmla="*/ 0 w 20"/>
                <a:gd name="T5" fmla="*/ 6 h 12"/>
                <a:gd name="T6" fmla="*/ 1 w 20"/>
                <a:gd name="T7" fmla="*/ 5 h 12"/>
                <a:gd name="T8" fmla="*/ 3 w 20"/>
                <a:gd name="T9" fmla="*/ 3 h 12"/>
                <a:gd name="T10" fmla="*/ 8 w 20"/>
                <a:gd name="T11" fmla="*/ 1 h 12"/>
                <a:gd name="T12" fmla="*/ 13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20" y="12"/>
                  </a:moveTo>
                  <a:lnTo>
                    <a:pt x="10" y="9"/>
                  </a:lnTo>
                  <a:lnTo>
                    <a:pt x="0" y="6"/>
                  </a:lnTo>
                  <a:lnTo>
                    <a:pt x="1" y="5"/>
                  </a:lnTo>
                  <a:lnTo>
                    <a:pt x="3" y="3"/>
                  </a:lnTo>
                  <a:lnTo>
                    <a:pt x="8" y="1"/>
                  </a:lnTo>
                  <a:lnTo>
                    <a:pt x="13" y="0"/>
                  </a:lnTo>
                </a:path>
              </a:pathLst>
            </a:custGeom>
            <a:solidFill>
              <a:srgbClr val="C0C0C0"/>
            </a:solidFill>
            <a:ln w="9525" cmpd="sng">
              <a:solidFill>
                <a:srgbClr val="FFFFFF"/>
              </a:solidFill>
              <a:prstDash val="solid"/>
              <a:round/>
              <a:headEnd/>
              <a:tailEnd/>
            </a:ln>
          </p:spPr>
          <p:txBody>
            <a:bodyPr/>
            <a:lstStyle/>
            <a:p>
              <a:endParaRPr lang="en-US"/>
            </a:p>
          </p:txBody>
        </p:sp>
        <p:sp>
          <p:nvSpPr>
            <p:cNvPr id="375" name="Line 374"/>
            <p:cNvSpPr>
              <a:spLocks noChangeShapeType="1"/>
            </p:cNvSpPr>
            <p:nvPr/>
          </p:nvSpPr>
          <p:spPr bwMode="auto">
            <a:xfrm>
              <a:off x="3603" y="2773"/>
              <a:ext cx="1" cy="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6" name="Freeform 375"/>
            <p:cNvSpPr>
              <a:spLocks/>
            </p:cNvSpPr>
            <p:nvPr/>
          </p:nvSpPr>
          <p:spPr bwMode="auto">
            <a:xfrm>
              <a:off x="3481" y="2828"/>
              <a:ext cx="7" cy="6"/>
            </a:xfrm>
            <a:custGeom>
              <a:avLst/>
              <a:gdLst>
                <a:gd name="T0" fmla="*/ 0 w 20"/>
                <a:gd name="T1" fmla="*/ 0 h 18"/>
                <a:gd name="T2" fmla="*/ 0 w 20"/>
                <a:gd name="T3" fmla="*/ 18 h 18"/>
                <a:gd name="T4" fmla="*/ 20 w 20"/>
                <a:gd name="T5" fmla="*/ 18 h 18"/>
              </a:gdLst>
              <a:ahLst/>
              <a:cxnLst>
                <a:cxn ang="0">
                  <a:pos x="T0" y="T1"/>
                </a:cxn>
                <a:cxn ang="0">
                  <a:pos x="T2" y="T3"/>
                </a:cxn>
                <a:cxn ang="0">
                  <a:pos x="T4" y="T5"/>
                </a:cxn>
              </a:cxnLst>
              <a:rect l="0" t="0" r="r" b="b"/>
              <a:pathLst>
                <a:path w="20" h="18">
                  <a:moveTo>
                    <a:pt x="0" y="0"/>
                  </a:moveTo>
                  <a:lnTo>
                    <a:pt x="0" y="18"/>
                  </a:lnTo>
                  <a:lnTo>
                    <a:pt x="20" y="18"/>
                  </a:lnTo>
                </a:path>
              </a:pathLst>
            </a:custGeom>
            <a:solidFill>
              <a:srgbClr val="C0C0C0"/>
            </a:solidFill>
            <a:ln w="9525" cmpd="sng">
              <a:solidFill>
                <a:srgbClr val="FFFFFF"/>
              </a:solidFill>
              <a:prstDash val="solid"/>
              <a:round/>
              <a:headEnd/>
              <a:tailEnd/>
            </a:ln>
          </p:spPr>
          <p:txBody>
            <a:bodyPr/>
            <a:lstStyle/>
            <a:p>
              <a:endParaRPr lang="en-US"/>
            </a:p>
          </p:txBody>
        </p:sp>
        <p:sp>
          <p:nvSpPr>
            <p:cNvPr id="377" name="Freeform 376"/>
            <p:cNvSpPr>
              <a:spLocks/>
            </p:cNvSpPr>
            <p:nvPr/>
          </p:nvSpPr>
          <p:spPr bwMode="auto">
            <a:xfrm>
              <a:off x="3485" y="2830"/>
              <a:ext cx="3" cy="4"/>
            </a:xfrm>
            <a:custGeom>
              <a:avLst/>
              <a:gdLst>
                <a:gd name="T0" fmla="*/ 7 w 7"/>
                <a:gd name="T1" fmla="*/ 12 h 12"/>
                <a:gd name="T2" fmla="*/ 4 w 7"/>
                <a:gd name="T3" fmla="*/ 6 h 12"/>
                <a:gd name="T4" fmla="*/ 0 w 7"/>
                <a:gd name="T5" fmla="*/ 0 h 12"/>
              </a:gdLst>
              <a:ahLst/>
              <a:cxnLst>
                <a:cxn ang="0">
                  <a:pos x="T0" y="T1"/>
                </a:cxn>
                <a:cxn ang="0">
                  <a:pos x="T2" y="T3"/>
                </a:cxn>
                <a:cxn ang="0">
                  <a:pos x="T4" y="T5"/>
                </a:cxn>
              </a:cxnLst>
              <a:rect l="0" t="0" r="r" b="b"/>
              <a:pathLst>
                <a:path w="7" h="12">
                  <a:moveTo>
                    <a:pt x="7" y="12"/>
                  </a:moveTo>
                  <a:lnTo>
                    <a:pt x="4" y="6"/>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378" name="Freeform 377"/>
            <p:cNvSpPr>
              <a:spLocks/>
            </p:cNvSpPr>
            <p:nvPr/>
          </p:nvSpPr>
          <p:spPr bwMode="auto">
            <a:xfrm>
              <a:off x="3481" y="2828"/>
              <a:ext cx="7" cy="6"/>
            </a:xfrm>
            <a:custGeom>
              <a:avLst/>
              <a:gdLst>
                <a:gd name="T0" fmla="*/ 0 w 20"/>
                <a:gd name="T1" fmla="*/ 0 h 18"/>
                <a:gd name="T2" fmla="*/ 0 w 20"/>
                <a:gd name="T3" fmla="*/ 18 h 18"/>
                <a:gd name="T4" fmla="*/ 20 w 20"/>
                <a:gd name="T5" fmla="*/ 18 h 18"/>
                <a:gd name="T6" fmla="*/ 17 w 20"/>
                <a:gd name="T7" fmla="*/ 12 h 18"/>
                <a:gd name="T8" fmla="*/ 13 w 20"/>
                <a:gd name="T9" fmla="*/ 6 h 18"/>
                <a:gd name="T10" fmla="*/ 0 w 20"/>
                <a:gd name="T11" fmla="*/ 0 h 18"/>
              </a:gdLst>
              <a:ahLst/>
              <a:cxnLst>
                <a:cxn ang="0">
                  <a:pos x="T0" y="T1"/>
                </a:cxn>
                <a:cxn ang="0">
                  <a:pos x="T2" y="T3"/>
                </a:cxn>
                <a:cxn ang="0">
                  <a:pos x="T4" y="T5"/>
                </a:cxn>
                <a:cxn ang="0">
                  <a:pos x="T6" y="T7"/>
                </a:cxn>
                <a:cxn ang="0">
                  <a:pos x="T8" y="T9"/>
                </a:cxn>
                <a:cxn ang="0">
                  <a:pos x="T10" y="T11"/>
                </a:cxn>
              </a:cxnLst>
              <a:rect l="0" t="0" r="r" b="b"/>
              <a:pathLst>
                <a:path w="20" h="18">
                  <a:moveTo>
                    <a:pt x="0" y="0"/>
                  </a:moveTo>
                  <a:lnTo>
                    <a:pt x="0" y="18"/>
                  </a:lnTo>
                  <a:lnTo>
                    <a:pt x="20" y="18"/>
                  </a:lnTo>
                  <a:lnTo>
                    <a:pt x="17" y="12"/>
                  </a:lnTo>
                  <a:lnTo>
                    <a:pt x="13" y="6"/>
                  </a:lnTo>
                  <a:lnTo>
                    <a:pt x="0" y="0"/>
                  </a:lnTo>
                </a:path>
              </a:pathLst>
            </a:custGeom>
            <a:solidFill>
              <a:srgbClr val="C0C0C0"/>
            </a:solidFill>
            <a:ln w="9525" cmpd="sng">
              <a:solidFill>
                <a:srgbClr val="FFFFFF"/>
              </a:solidFill>
              <a:prstDash val="solid"/>
              <a:round/>
              <a:headEnd/>
              <a:tailEnd/>
            </a:ln>
          </p:spPr>
          <p:txBody>
            <a:bodyPr/>
            <a:lstStyle/>
            <a:p>
              <a:endParaRPr lang="en-US"/>
            </a:p>
          </p:txBody>
        </p:sp>
        <p:sp>
          <p:nvSpPr>
            <p:cNvPr id="379" name="Freeform 378"/>
            <p:cNvSpPr>
              <a:spLocks/>
            </p:cNvSpPr>
            <p:nvPr/>
          </p:nvSpPr>
          <p:spPr bwMode="auto">
            <a:xfrm>
              <a:off x="3528" y="2832"/>
              <a:ext cx="2" cy="6"/>
            </a:xfrm>
            <a:custGeom>
              <a:avLst/>
              <a:gdLst>
                <a:gd name="T0" fmla="*/ 0 w 7"/>
                <a:gd name="T1" fmla="*/ 6 h 18"/>
                <a:gd name="T2" fmla="*/ 7 w 7"/>
                <a:gd name="T3" fmla="*/ 18 h 18"/>
                <a:gd name="T4" fmla="*/ 0 w 7"/>
                <a:gd name="T5" fmla="*/ 18 h 18"/>
                <a:gd name="T6" fmla="*/ 0 w 7"/>
                <a:gd name="T7" fmla="*/ 0 h 18"/>
                <a:gd name="T8" fmla="*/ 7 w 7"/>
                <a:gd name="T9" fmla="*/ 0 h 18"/>
                <a:gd name="T10" fmla="*/ 0 w 7"/>
                <a:gd name="T11" fmla="*/ 6 h 18"/>
              </a:gdLst>
              <a:ahLst/>
              <a:cxnLst>
                <a:cxn ang="0">
                  <a:pos x="T0" y="T1"/>
                </a:cxn>
                <a:cxn ang="0">
                  <a:pos x="T2" y="T3"/>
                </a:cxn>
                <a:cxn ang="0">
                  <a:pos x="T4" y="T5"/>
                </a:cxn>
                <a:cxn ang="0">
                  <a:pos x="T6" y="T7"/>
                </a:cxn>
                <a:cxn ang="0">
                  <a:pos x="T8" y="T9"/>
                </a:cxn>
                <a:cxn ang="0">
                  <a:pos x="T10" y="T11"/>
                </a:cxn>
              </a:cxnLst>
              <a:rect l="0" t="0" r="r" b="b"/>
              <a:pathLst>
                <a:path w="7" h="18">
                  <a:moveTo>
                    <a:pt x="0" y="6"/>
                  </a:moveTo>
                  <a:lnTo>
                    <a:pt x="7" y="18"/>
                  </a:lnTo>
                  <a:lnTo>
                    <a:pt x="0" y="18"/>
                  </a:lnTo>
                  <a:lnTo>
                    <a:pt x="0" y="0"/>
                  </a:lnTo>
                  <a:lnTo>
                    <a:pt x="7" y="0"/>
                  </a:lnTo>
                  <a:lnTo>
                    <a:pt x="0" y="6"/>
                  </a:lnTo>
                </a:path>
              </a:pathLst>
            </a:custGeom>
            <a:solidFill>
              <a:srgbClr val="C0C0C0"/>
            </a:solidFill>
            <a:ln w="9525" cmpd="sng">
              <a:solidFill>
                <a:srgbClr val="FFFFFF"/>
              </a:solidFill>
              <a:prstDash val="solid"/>
              <a:round/>
              <a:headEnd/>
              <a:tailEnd/>
            </a:ln>
          </p:spPr>
          <p:txBody>
            <a:bodyPr/>
            <a:lstStyle/>
            <a:p>
              <a:endParaRPr lang="en-US"/>
            </a:p>
          </p:txBody>
        </p:sp>
        <p:sp>
          <p:nvSpPr>
            <p:cNvPr id="380" name="Freeform 379"/>
            <p:cNvSpPr>
              <a:spLocks/>
            </p:cNvSpPr>
            <p:nvPr/>
          </p:nvSpPr>
          <p:spPr bwMode="auto">
            <a:xfrm>
              <a:off x="3583" y="2798"/>
              <a:ext cx="5" cy="6"/>
            </a:xfrm>
            <a:custGeom>
              <a:avLst/>
              <a:gdLst>
                <a:gd name="T0" fmla="*/ 13 w 13"/>
                <a:gd name="T1" fmla="*/ 0 h 18"/>
                <a:gd name="T2" fmla="*/ 10 w 13"/>
                <a:gd name="T3" fmla="*/ 9 h 18"/>
                <a:gd name="T4" fmla="*/ 6 w 13"/>
                <a:gd name="T5" fmla="*/ 18 h 18"/>
                <a:gd name="T6" fmla="*/ 5 w 13"/>
                <a:gd name="T7" fmla="*/ 17 h 18"/>
                <a:gd name="T8" fmla="*/ 3 w 13"/>
                <a:gd name="T9" fmla="*/ 14 h 18"/>
                <a:gd name="T10" fmla="*/ 1 w 13"/>
                <a:gd name="T11" fmla="*/ 10 h 18"/>
                <a:gd name="T12" fmla="*/ 0 w 13"/>
                <a:gd name="T13" fmla="*/ 6 h 18"/>
                <a:gd name="T14" fmla="*/ 6 w 13"/>
                <a:gd name="T15" fmla="*/ 6 h 18"/>
                <a:gd name="T16" fmla="*/ 13 w 13"/>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8">
                  <a:moveTo>
                    <a:pt x="13" y="0"/>
                  </a:moveTo>
                  <a:lnTo>
                    <a:pt x="10" y="9"/>
                  </a:lnTo>
                  <a:lnTo>
                    <a:pt x="6" y="18"/>
                  </a:lnTo>
                  <a:lnTo>
                    <a:pt x="5" y="17"/>
                  </a:lnTo>
                  <a:lnTo>
                    <a:pt x="3" y="14"/>
                  </a:lnTo>
                  <a:lnTo>
                    <a:pt x="1" y="10"/>
                  </a:lnTo>
                  <a:lnTo>
                    <a:pt x="0" y="6"/>
                  </a:lnTo>
                  <a:lnTo>
                    <a:pt x="6" y="6"/>
                  </a:lnTo>
                  <a:lnTo>
                    <a:pt x="13" y="0"/>
                  </a:lnTo>
                </a:path>
              </a:pathLst>
            </a:custGeom>
            <a:solidFill>
              <a:srgbClr val="C0C0C0"/>
            </a:solidFill>
            <a:ln w="9525" cmpd="sng">
              <a:solidFill>
                <a:srgbClr val="FFFFFF"/>
              </a:solidFill>
              <a:prstDash val="solid"/>
              <a:round/>
              <a:headEnd/>
              <a:tailEnd/>
            </a:ln>
          </p:spPr>
          <p:txBody>
            <a:bodyPr/>
            <a:lstStyle/>
            <a:p>
              <a:endParaRPr lang="en-US"/>
            </a:p>
          </p:txBody>
        </p:sp>
      </p:grpSp>
      <p:sp>
        <p:nvSpPr>
          <p:cNvPr id="381" name="Freeform 380"/>
          <p:cNvSpPr>
            <a:spLocks/>
          </p:cNvSpPr>
          <p:nvPr>
            <p:custDataLst>
              <p:tags r:id="rId268"/>
            </p:custDataLst>
          </p:nvPr>
        </p:nvSpPr>
        <p:spPr bwMode="auto">
          <a:xfrm>
            <a:off x="4032854" y="4915637"/>
            <a:ext cx="307090" cy="379413"/>
          </a:xfrm>
          <a:custGeom>
            <a:avLst/>
            <a:gdLst>
              <a:gd name="T0" fmla="*/ 60 w 736"/>
              <a:gd name="T1" fmla="*/ 685 h 721"/>
              <a:gd name="T2" fmla="*/ 91 w 736"/>
              <a:gd name="T3" fmla="*/ 668 h 721"/>
              <a:gd name="T4" fmla="*/ 126 w 736"/>
              <a:gd name="T5" fmla="*/ 668 h 721"/>
              <a:gd name="T6" fmla="*/ 196 w 736"/>
              <a:gd name="T7" fmla="*/ 692 h 721"/>
              <a:gd name="T8" fmla="*/ 245 w 736"/>
              <a:gd name="T9" fmla="*/ 705 h 721"/>
              <a:gd name="T10" fmla="*/ 292 w 736"/>
              <a:gd name="T11" fmla="*/ 703 h 721"/>
              <a:gd name="T12" fmla="*/ 611 w 736"/>
              <a:gd name="T13" fmla="*/ 717 h 721"/>
              <a:gd name="T14" fmla="*/ 651 w 736"/>
              <a:gd name="T15" fmla="*/ 707 h 721"/>
              <a:gd name="T16" fmla="*/ 627 w 736"/>
              <a:gd name="T17" fmla="*/ 657 h 721"/>
              <a:gd name="T18" fmla="*/ 664 w 736"/>
              <a:gd name="T19" fmla="*/ 433 h 721"/>
              <a:gd name="T20" fmla="*/ 709 w 736"/>
              <a:gd name="T21" fmla="*/ 429 h 721"/>
              <a:gd name="T22" fmla="*/ 723 w 736"/>
              <a:gd name="T23" fmla="*/ 416 h 721"/>
              <a:gd name="T24" fmla="*/ 734 w 736"/>
              <a:gd name="T25" fmla="*/ 360 h 721"/>
              <a:gd name="T26" fmla="*/ 722 w 736"/>
              <a:gd name="T27" fmla="*/ 302 h 721"/>
              <a:gd name="T28" fmla="*/ 708 w 736"/>
              <a:gd name="T29" fmla="*/ 304 h 721"/>
              <a:gd name="T30" fmla="*/ 676 w 736"/>
              <a:gd name="T31" fmla="*/ 300 h 721"/>
              <a:gd name="T32" fmla="*/ 634 w 736"/>
              <a:gd name="T33" fmla="*/ 299 h 721"/>
              <a:gd name="T34" fmla="*/ 623 w 736"/>
              <a:gd name="T35" fmla="*/ 290 h 721"/>
              <a:gd name="T36" fmla="*/ 617 w 736"/>
              <a:gd name="T37" fmla="*/ 253 h 721"/>
              <a:gd name="T38" fmla="*/ 607 w 736"/>
              <a:gd name="T39" fmla="*/ 219 h 721"/>
              <a:gd name="T40" fmla="*/ 597 w 736"/>
              <a:gd name="T41" fmla="*/ 186 h 721"/>
              <a:gd name="T42" fmla="*/ 607 w 736"/>
              <a:gd name="T43" fmla="*/ 167 h 721"/>
              <a:gd name="T44" fmla="*/ 617 w 736"/>
              <a:gd name="T45" fmla="*/ 148 h 721"/>
              <a:gd name="T46" fmla="*/ 611 w 736"/>
              <a:gd name="T47" fmla="*/ 100 h 721"/>
              <a:gd name="T48" fmla="*/ 544 w 736"/>
              <a:gd name="T49" fmla="*/ 70 h 721"/>
              <a:gd name="T50" fmla="*/ 477 w 736"/>
              <a:gd name="T51" fmla="*/ 66 h 721"/>
              <a:gd name="T52" fmla="*/ 471 w 736"/>
              <a:gd name="T53" fmla="*/ 81 h 721"/>
              <a:gd name="T54" fmla="*/ 463 w 736"/>
              <a:gd name="T55" fmla="*/ 101 h 721"/>
              <a:gd name="T56" fmla="*/ 440 w 736"/>
              <a:gd name="T57" fmla="*/ 122 h 721"/>
              <a:gd name="T58" fmla="*/ 392 w 736"/>
              <a:gd name="T59" fmla="*/ 130 h 721"/>
              <a:gd name="T60" fmla="*/ 364 w 736"/>
              <a:gd name="T61" fmla="*/ 115 h 721"/>
              <a:gd name="T62" fmla="*/ 339 w 736"/>
              <a:gd name="T63" fmla="*/ 82 h 721"/>
              <a:gd name="T64" fmla="*/ 319 w 736"/>
              <a:gd name="T65" fmla="*/ 39 h 721"/>
              <a:gd name="T66" fmla="*/ 312 w 736"/>
              <a:gd name="T67" fmla="*/ 0 h 721"/>
              <a:gd name="T68" fmla="*/ 30 w 736"/>
              <a:gd name="T69" fmla="*/ 15 h 721"/>
              <a:gd name="T70" fmla="*/ 47 w 736"/>
              <a:gd name="T71" fmla="*/ 29 h 721"/>
              <a:gd name="T72" fmla="*/ 75 w 736"/>
              <a:gd name="T73" fmla="*/ 75 h 721"/>
              <a:gd name="T74" fmla="*/ 102 w 736"/>
              <a:gd name="T75" fmla="*/ 130 h 721"/>
              <a:gd name="T76" fmla="*/ 103 w 736"/>
              <a:gd name="T77" fmla="*/ 171 h 721"/>
              <a:gd name="T78" fmla="*/ 93 w 736"/>
              <a:gd name="T79" fmla="*/ 203 h 721"/>
              <a:gd name="T80" fmla="*/ 96 w 736"/>
              <a:gd name="T81" fmla="*/ 229 h 721"/>
              <a:gd name="T82" fmla="*/ 119 w 736"/>
              <a:gd name="T83" fmla="*/ 272 h 721"/>
              <a:gd name="T84" fmla="*/ 131 w 736"/>
              <a:gd name="T85" fmla="*/ 307 h 721"/>
              <a:gd name="T86" fmla="*/ 127 w 736"/>
              <a:gd name="T87" fmla="*/ 352 h 721"/>
              <a:gd name="T88" fmla="*/ 106 w 736"/>
              <a:gd name="T89" fmla="*/ 403 h 721"/>
              <a:gd name="T90" fmla="*/ 77 w 736"/>
              <a:gd name="T91" fmla="*/ 446 h 721"/>
              <a:gd name="T92" fmla="*/ 41 w 736"/>
              <a:gd name="T93" fmla="*/ 477 h 721"/>
              <a:gd name="T94" fmla="*/ 25 w 736"/>
              <a:gd name="T95" fmla="*/ 591 h 721"/>
              <a:gd name="T96" fmla="*/ 11 w 736"/>
              <a:gd name="T97" fmla="*/ 627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solidFill>
            <a:srgbClr val="C0C0C0"/>
          </a:solidFill>
          <a:ln w="9525" cmpd="sng">
            <a:solidFill>
              <a:srgbClr val="FFFFFF"/>
            </a:solidFill>
            <a:prstDash val="solid"/>
            <a:round/>
            <a:headEnd/>
            <a:tailEnd/>
          </a:ln>
        </p:spPr>
        <p:txBody>
          <a:bodyPr/>
          <a:lstStyle/>
          <a:p>
            <a:endParaRPr lang="en-US"/>
          </a:p>
        </p:txBody>
      </p:sp>
      <p:sp>
        <p:nvSpPr>
          <p:cNvPr id="382" name="Freeform 381"/>
          <p:cNvSpPr>
            <a:spLocks/>
          </p:cNvSpPr>
          <p:nvPr>
            <p:custDataLst>
              <p:tags r:id="rId269"/>
            </p:custDataLst>
          </p:nvPr>
        </p:nvSpPr>
        <p:spPr bwMode="auto">
          <a:xfrm>
            <a:off x="4043548" y="4888650"/>
            <a:ext cx="15278" cy="60325"/>
          </a:xfrm>
          <a:custGeom>
            <a:avLst/>
            <a:gdLst>
              <a:gd name="T0" fmla="*/ 0 w 39"/>
              <a:gd name="T1" fmla="*/ 31 h 31"/>
              <a:gd name="T2" fmla="*/ 12 w 39"/>
              <a:gd name="T3" fmla="*/ 28 h 31"/>
              <a:gd name="T4" fmla="*/ 22 w 39"/>
              <a:gd name="T5" fmla="*/ 28 h 31"/>
              <a:gd name="T6" fmla="*/ 26 w 39"/>
              <a:gd name="T7" fmla="*/ 28 h 31"/>
              <a:gd name="T8" fmla="*/ 30 w 39"/>
              <a:gd name="T9" fmla="*/ 28 h 31"/>
              <a:gd name="T10" fmla="*/ 35 w 39"/>
              <a:gd name="T11" fmla="*/ 27 h 31"/>
              <a:gd name="T12" fmla="*/ 39 w 39"/>
              <a:gd name="T13" fmla="*/ 25 h 31"/>
              <a:gd name="T14" fmla="*/ 39 w 39"/>
              <a:gd name="T15" fmla="*/ 0 h 31"/>
              <a:gd name="T16" fmla="*/ 26 w 39"/>
              <a:gd name="T17" fmla="*/ 0 h 31"/>
              <a:gd name="T18" fmla="*/ 17 w 39"/>
              <a:gd name="T19" fmla="*/ 0 h 31"/>
              <a:gd name="T20" fmla="*/ 8 w 39"/>
              <a:gd name="T21" fmla="*/ 0 h 31"/>
              <a:gd name="T22" fmla="*/ 0 w 39"/>
              <a:gd name="T23" fmla="*/ 0 h 31"/>
              <a:gd name="T24" fmla="*/ 0 w 39"/>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solidFill>
            <a:srgbClr val="C0C0C0"/>
          </a:solidFill>
          <a:ln w="9525" cmpd="sng">
            <a:solidFill>
              <a:srgbClr val="FFFFFF"/>
            </a:solidFill>
            <a:prstDash val="solid"/>
            <a:round/>
            <a:headEnd/>
            <a:tailEnd/>
          </a:ln>
        </p:spPr>
        <p:txBody>
          <a:bodyPr/>
          <a:lstStyle/>
          <a:p>
            <a:endParaRPr lang="en-US"/>
          </a:p>
        </p:txBody>
      </p:sp>
      <p:sp>
        <p:nvSpPr>
          <p:cNvPr id="383" name="Freeform 382"/>
          <p:cNvSpPr>
            <a:spLocks/>
          </p:cNvSpPr>
          <p:nvPr>
            <p:custDataLst>
              <p:tags r:id="rId270"/>
            </p:custDataLst>
          </p:nvPr>
        </p:nvSpPr>
        <p:spPr bwMode="auto">
          <a:xfrm>
            <a:off x="4141328" y="5431574"/>
            <a:ext cx="381953" cy="398462"/>
          </a:xfrm>
          <a:custGeom>
            <a:avLst/>
            <a:gdLst>
              <a:gd name="T0" fmla="*/ 899 w 903"/>
              <a:gd name="T1" fmla="*/ 291 h 759"/>
              <a:gd name="T2" fmla="*/ 863 w 903"/>
              <a:gd name="T3" fmla="*/ 388 h 759"/>
              <a:gd name="T4" fmla="*/ 832 w 903"/>
              <a:gd name="T5" fmla="*/ 414 h 759"/>
              <a:gd name="T6" fmla="*/ 761 w 903"/>
              <a:gd name="T7" fmla="*/ 507 h 759"/>
              <a:gd name="T8" fmla="*/ 720 w 903"/>
              <a:gd name="T9" fmla="*/ 561 h 759"/>
              <a:gd name="T10" fmla="*/ 647 w 903"/>
              <a:gd name="T11" fmla="*/ 613 h 759"/>
              <a:gd name="T12" fmla="*/ 583 w 903"/>
              <a:gd name="T13" fmla="*/ 666 h 759"/>
              <a:gd name="T14" fmla="*/ 557 w 903"/>
              <a:gd name="T15" fmla="*/ 698 h 759"/>
              <a:gd name="T16" fmla="*/ 520 w 903"/>
              <a:gd name="T17" fmla="*/ 705 h 759"/>
              <a:gd name="T18" fmla="*/ 496 w 903"/>
              <a:gd name="T19" fmla="*/ 710 h 759"/>
              <a:gd name="T20" fmla="*/ 485 w 903"/>
              <a:gd name="T21" fmla="*/ 727 h 759"/>
              <a:gd name="T22" fmla="*/ 372 w 903"/>
              <a:gd name="T23" fmla="*/ 727 h 759"/>
              <a:gd name="T24" fmla="*/ 339 w 903"/>
              <a:gd name="T25" fmla="*/ 732 h 759"/>
              <a:gd name="T26" fmla="*/ 316 w 903"/>
              <a:gd name="T27" fmla="*/ 732 h 759"/>
              <a:gd name="T28" fmla="*/ 286 w 903"/>
              <a:gd name="T29" fmla="*/ 727 h 759"/>
              <a:gd name="T30" fmla="*/ 263 w 903"/>
              <a:gd name="T31" fmla="*/ 737 h 759"/>
              <a:gd name="T32" fmla="*/ 146 w 903"/>
              <a:gd name="T33" fmla="*/ 759 h 759"/>
              <a:gd name="T34" fmla="*/ 116 w 903"/>
              <a:gd name="T35" fmla="*/ 753 h 759"/>
              <a:gd name="T36" fmla="*/ 90 w 903"/>
              <a:gd name="T37" fmla="*/ 739 h 759"/>
              <a:gd name="T38" fmla="*/ 76 w 903"/>
              <a:gd name="T39" fmla="*/ 719 h 759"/>
              <a:gd name="T40" fmla="*/ 79 w 903"/>
              <a:gd name="T41" fmla="*/ 697 h 759"/>
              <a:gd name="T42" fmla="*/ 75 w 903"/>
              <a:gd name="T43" fmla="*/ 628 h 759"/>
              <a:gd name="T44" fmla="*/ 79 w 903"/>
              <a:gd name="T45" fmla="*/ 608 h 759"/>
              <a:gd name="T46" fmla="*/ 68 w 903"/>
              <a:gd name="T47" fmla="*/ 572 h 759"/>
              <a:gd name="T48" fmla="*/ 22 w 903"/>
              <a:gd name="T49" fmla="*/ 516 h 759"/>
              <a:gd name="T50" fmla="*/ 12 w 903"/>
              <a:gd name="T51" fmla="*/ 484 h 759"/>
              <a:gd name="T52" fmla="*/ 10 w 903"/>
              <a:gd name="T53" fmla="*/ 439 h 759"/>
              <a:gd name="T54" fmla="*/ 0 w 903"/>
              <a:gd name="T55" fmla="*/ 377 h 759"/>
              <a:gd name="T56" fmla="*/ 39 w 903"/>
              <a:gd name="T57" fmla="*/ 377 h 759"/>
              <a:gd name="T58" fmla="*/ 57 w 903"/>
              <a:gd name="T59" fmla="*/ 396 h 759"/>
              <a:gd name="T60" fmla="*/ 94 w 903"/>
              <a:gd name="T61" fmla="*/ 410 h 759"/>
              <a:gd name="T62" fmla="*/ 135 w 903"/>
              <a:gd name="T63" fmla="*/ 411 h 759"/>
              <a:gd name="T64" fmla="*/ 160 w 903"/>
              <a:gd name="T65" fmla="*/ 400 h 759"/>
              <a:gd name="T66" fmla="*/ 182 w 903"/>
              <a:gd name="T67" fmla="*/ 372 h 759"/>
              <a:gd name="T68" fmla="*/ 197 w 903"/>
              <a:gd name="T69" fmla="*/ 229 h 759"/>
              <a:gd name="T70" fmla="*/ 204 w 903"/>
              <a:gd name="T71" fmla="*/ 184 h 759"/>
              <a:gd name="T72" fmla="*/ 210 w 903"/>
              <a:gd name="T73" fmla="*/ 168 h 759"/>
              <a:gd name="T74" fmla="*/ 239 w 903"/>
              <a:gd name="T75" fmla="*/ 178 h 759"/>
              <a:gd name="T76" fmla="*/ 245 w 903"/>
              <a:gd name="T77" fmla="*/ 238 h 759"/>
              <a:gd name="T78" fmla="*/ 247 w 903"/>
              <a:gd name="T79" fmla="*/ 274 h 759"/>
              <a:gd name="T80" fmla="*/ 256 w 903"/>
              <a:gd name="T81" fmla="*/ 287 h 759"/>
              <a:gd name="T82" fmla="*/ 287 w 903"/>
              <a:gd name="T83" fmla="*/ 295 h 759"/>
              <a:gd name="T84" fmla="*/ 312 w 903"/>
              <a:gd name="T85" fmla="*/ 293 h 759"/>
              <a:gd name="T86" fmla="*/ 333 w 903"/>
              <a:gd name="T87" fmla="*/ 272 h 759"/>
              <a:gd name="T88" fmla="*/ 350 w 903"/>
              <a:gd name="T89" fmla="*/ 234 h 759"/>
              <a:gd name="T90" fmla="*/ 368 w 903"/>
              <a:gd name="T91" fmla="*/ 201 h 759"/>
              <a:gd name="T92" fmla="*/ 387 w 903"/>
              <a:gd name="T93" fmla="*/ 191 h 759"/>
              <a:gd name="T94" fmla="*/ 414 w 903"/>
              <a:gd name="T95" fmla="*/ 193 h 759"/>
              <a:gd name="T96" fmla="*/ 451 w 903"/>
              <a:gd name="T97" fmla="*/ 208 h 759"/>
              <a:gd name="T98" fmla="*/ 478 w 903"/>
              <a:gd name="T99" fmla="*/ 216 h 759"/>
              <a:gd name="T100" fmla="*/ 512 w 903"/>
              <a:gd name="T101" fmla="*/ 213 h 759"/>
              <a:gd name="T102" fmla="*/ 531 w 903"/>
              <a:gd name="T103" fmla="*/ 200 h 759"/>
              <a:gd name="T104" fmla="*/ 564 w 903"/>
              <a:gd name="T105" fmla="*/ 127 h 759"/>
              <a:gd name="T106" fmla="*/ 620 w 903"/>
              <a:gd name="T107" fmla="*/ 80 h 759"/>
              <a:gd name="T108" fmla="*/ 732 w 903"/>
              <a:gd name="T109" fmla="*/ 11 h 759"/>
              <a:gd name="T110" fmla="*/ 806 w 903"/>
              <a:gd name="T111" fmla="*/ 3 h 759"/>
              <a:gd name="T112" fmla="*/ 830 w 903"/>
              <a:gd name="T113" fmla="*/ 6 h 759"/>
              <a:gd name="T114" fmla="*/ 854 w 903"/>
              <a:gd name="T115" fmla="*/ 35 h 759"/>
              <a:gd name="T116" fmla="*/ 873 w 903"/>
              <a:gd name="T117" fmla="*/ 71 h 759"/>
              <a:gd name="T118" fmla="*/ 883 w 903"/>
              <a:gd name="T119" fmla="*/ 107 h 759"/>
              <a:gd name="T120" fmla="*/ 868 w 903"/>
              <a:gd name="T121" fmla="*/ 207 h 759"/>
              <a:gd name="T122" fmla="*/ 830 w 903"/>
              <a:gd name="T123" fmla="*/ 204 h 759"/>
              <a:gd name="T124" fmla="*/ 826 w 903"/>
              <a:gd name="T125" fmla="*/ 28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solidFill>
            <a:schemeClr val="accent2"/>
          </a:solidFill>
          <a:ln w="9525" cap="flat" cmpd="sng">
            <a:solidFill>
              <a:srgbClr val="FFFFFF"/>
            </a:solidFill>
            <a:prstDash val="solid"/>
            <a:round/>
            <a:headEnd type="none" w="med" len="med"/>
            <a:tailEnd type="none" w="med" len="med"/>
          </a:ln>
          <a:effectLst/>
        </p:spPr>
        <p:txBody>
          <a:bodyPr/>
          <a:lstStyle/>
          <a:p>
            <a:endParaRPr lang="en-US"/>
          </a:p>
        </p:txBody>
      </p:sp>
      <p:sp>
        <p:nvSpPr>
          <p:cNvPr id="384" name="Freeform 383"/>
          <p:cNvSpPr>
            <a:spLocks/>
          </p:cNvSpPr>
          <p:nvPr>
            <p:custDataLst>
              <p:tags r:id="rId271"/>
            </p:custDataLst>
          </p:nvPr>
        </p:nvSpPr>
        <p:spPr bwMode="auto">
          <a:xfrm>
            <a:off x="4283414" y="3999650"/>
            <a:ext cx="395703" cy="611187"/>
          </a:xfrm>
          <a:custGeom>
            <a:avLst/>
            <a:gdLst>
              <a:gd name="T0" fmla="*/ 742 w 943"/>
              <a:gd name="T1" fmla="*/ 5 h 1172"/>
              <a:gd name="T2" fmla="*/ 765 w 943"/>
              <a:gd name="T3" fmla="*/ 23 h 1172"/>
              <a:gd name="T4" fmla="*/ 803 w 943"/>
              <a:gd name="T5" fmla="*/ 30 h 1172"/>
              <a:gd name="T6" fmla="*/ 814 w 943"/>
              <a:gd name="T7" fmla="*/ 55 h 1172"/>
              <a:gd name="T8" fmla="*/ 835 w 943"/>
              <a:gd name="T9" fmla="*/ 109 h 1172"/>
              <a:gd name="T10" fmla="*/ 837 w 943"/>
              <a:gd name="T11" fmla="*/ 187 h 1172"/>
              <a:gd name="T12" fmla="*/ 857 w 943"/>
              <a:gd name="T13" fmla="*/ 243 h 1172"/>
              <a:gd name="T14" fmla="*/ 922 w 943"/>
              <a:gd name="T15" fmla="*/ 292 h 1172"/>
              <a:gd name="T16" fmla="*/ 879 w 943"/>
              <a:gd name="T17" fmla="*/ 361 h 1172"/>
              <a:gd name="T18" fmla="*/ 851 w 943"/>
              <a:gd name="T19" fmla="*/ 410 h 1172"/>
              <a:gd name="T20" fmla="*/ 809 w 943"/>
              <a:gd name="T21" fmla="*/ 635 h 1172"/>
              <a:gd name="T22" fmla="*/ 770 w 943"/>
              <a:gd name="T23" fmla="*/ 677 h 1172"/>
              <a:gd name="T24" fmla="*/ 763 w 943"/>
              <a:gd name="T25" fmla="*/ 721 h 1172"/>
              <a:gd name="T26" fmla="*/ 745 w 943"/>
              <a:gd name="T27" fmla="*/ 735 h 1172"/>
              <a:gd name="T28" fmla="*/ 723 w 943"/>
              <a:gd name="T29" fmla="*/ 798 h 1172"/>
              <a:gd name="T30" fmla="*/ 692 w 943"/>
              <a:gd name="T31" fmla="*/ 877 h 1172"/>
              <a:gd name="T32" fmla="*/ 662 w 943"/>
              <a:gd name="T33" fmla="*/ 903 h 1172"/>
              <a:gd name="T34" fmla="*/ 664 w 943"/>
              <a:gd name="T35" fmla="*/ 934 h 1172"/>
              <a:gd name="T36" fmla="*/ 686 w 943"/>
              <a:gd name="T37" fmla="*/ 939 h 1172"/>
              <a:gd name="T38" fmla="*/ 709 w 943"/>
              <a:gd name="T39" fmla="*/ 950 h 1172"/>
              <a:gd name="T40" fmla="*/ 742 w 943"/>
              <a:gd name="T41" fmla="*/ 971 h 1172"/>
              <a:gd name="T42" fmla="*/ 756 w 943"/>
              <a:gd name="T43" fmla="*/ 1007 h 1172"/>
              <a:gd name="T44" fmla="*/ 775 w 943"/>
              <a:gd name="T45" fmla="*/ 1043 h 1172"/>
              <a:gd name="T46" fmla="*/ 803 w 943"/>
              <a:gd name="T47" fmla="*/ 1053 h 1172"/>
              <a:gd name="T48" fmla="*/ 809 w 943"/>
              <a:gd name="T49" fmla="*/ 1094 h 1172"/>
              <a:gd name="T50" fmla="*/ 718 w 943"/>
              <a:gd name="T51" fmla="*/ 1115 h 1172"/>
              <a:gd name="T52" fmla="*/ 687 w 943"/>
              <a:gd name="T53" fmla="*/ 1157 h 1172"/>
              <a:gd name="T54" fmla="*/ 598 w 943"/>
              <a:gd name="T55" fmla="*/ 1170 h 1172"/>
              <a:gd name="T56" fmla="*/ 515 w 943"/>
              <a:gd name="T57" fmla="*/ 1158 h 1172"/>
              <a:gd name="T58" fmla="*/ 464 w 943"/>
              <a:gd name="T59" fmla="*/ 1123 h 1172"/>
              <a:gd name="T60" fmla="*/ 390 w 943"/>
              <a:gd name="T61" fmla="*/ 1125 h 1172"/>
              <a:gd name="T62" fmla="*/ 319 w 943"/>
              <a:gd name="T63" fmla="*/ 1120 h 1172"/>
              <a:gd name="T64" fmla="*/ 297 w 943"/>
              <a:gd name="T65" fmla="*/ 1104 h 1172"/>
              <a:gd name="T66" fmla="*/ 294 w 943"/>
              <a:gd name="T67" fmla="*/ 1075 h 1172"/>
              <a:gd name="T68" fmla="*/ 274 w 943"/>
              <a:gd name="T69" fmla="*/ 1029 h 1172"/>
              <a:gd name="T70" fmla="*/ 216 w 943"/>
              <a:gd name="T71" fmla="*/ 974 h 1172"/>
              <a:gd name="T72" fmla="*/ 193 w 943"/>
              <a:gd name="T73" fmla="*/ 925 h 1172"/>
              <a:gd name="T74" fmla="*/ 152 w 943"/>
              <a:gd name="T75" fmla="*/ 903 h 1172"/>
              <a:gd name="T76" fmla="*/ 120 w 943"/>
              <a:gd name="T77" fmla="*/ 846 h 1172"/>
              <a:gd name="T78" fmla="*/ 97 w 943"/>
              <a:gd name="T79" fmla="*/ 788 h 1172"/>
              <a:gd name="T80" fmla="*/ 65 w 943"/>
              <a:gd name="T81" fmla="*/ 758 h 1172"/>
              <a:gd name="T82" fmla="*/ 33 w 943"/>
              <a:gd name="T83" fmla="*/ 676 h 1172"/>
              <a:gd name="T84" fmla="*/ 4 w 943"/>
              <a:gd name="T85" fmla="*/ 611 h 1172"/>
              <a:gd name="T86" fmla="*/ 18 w 943"/>
              <a:gd name="T87" fmla="*/ 577 h 1172"/>
              <a:gd name="T88" fmla="*/ 29 w 943"/>
              <a:gd name="T89" fmla="*/ 521 h 1172"/>
              <a:gd name="T90" fmla="*/ 64 w 943"/>
              <a:gd name="T91" fmla="*/ 474 h 1172"/>
              <a:gd name="T92" fmla="*/ 113 w 943"/>
              <a:gd name="T93" fmla="*/ 222 h 1172"/>
              <a:gd name="T94" fmla="*/ 123 w 943"/>
              <a:gd name="T95" fmla="*/ 179 h 1172"/>
              <a:gd name="T96" fmla="*/ 153 w 943"/>
              <a:gd name="T97" fmla="*/ 171 h 1172"/>
              <a:gd name="T98" fmla="*/ 160 w 943"/>
              <a:gd name="T99" fmla="*/ 122 h 1172"/>
              <a:gd name="T100" fmla="*/ 159 w 943"/>
              <a:gd name="T101" fmla="*/ 67 h 1172"/>
              <a:gd name="T102" fmla="*/ 679 w 943"/>
              <a:gd name="T103" fmla="*/ 69 h 1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solidFill>
            <a:srgbClr val="C0C0C0"/>
          </a:solidFill>
          <a:ln w="9525" cmpd="sng">
            <a:solidFill>
              <a:srgbClr val="FFFFFF"/>
            </a:solidFill>
            <a:prstDash val="solid"/>
            <a:round/>
            <a:headEnd/>
            <a:tailEnd/>
          </a:ln>
        </p:spPr>
        <p:txBody>
          <a:bodyPr/>
          <a:lstStyle/>
          <a:p>
            <a:endParaRPr lang="en-US"/>
          </a:p>
        </p:txBody>
      </p:sp>
      <p:grpSp>
        <p:nvGrpSpPr>
          <p:cNvPr id="385" name="Group 384"/>
          <p:cNvGrpSpPr>
            <a:grpSpLocks/>
          </p:cNvGrpSpPr>
          <p:nvPr>
            <p:custDataLst>
              <p:tags r:id="rId272"/>
            </p:custDataLst>
          </p:nvPr>
        </p:nvGrpSpPr>
        <p:grpSpPr bwMode="auto">
          <a:xfrm>
            <a:off x="3113111" y="4201261"/>
            <a:ext cx="77918" cy="82550"/>
            <a:chOff x="2352" y="2343"/>
            <a:chExt cx="65" cy="53"/>
          </a:xfrm>
        </p:grpSpPr>
        <p:sp>
          <p:nvSpPr>
            <p:cNvPr id="386" name="Freeform 385"/>
            <p:cNvSpPr>
              <a:spLocks/>
            </p:cNvSpPr>
            <p:nvPr/>
          </p:nvSpPr>
          <p:spPr bwMode="auto">
            <a:xfrm>
              <a:off x="2352" y="2343"/>
              <a:ext cx="16" cy="11"/>
            </a:xfrm>
            <a:custGeom>
              <a:avLst/>
              <a:gdLst>
                <a:gd name="T0" fmla="*/ 46 w 51"/>
                <a:gd name="T1" fmla="*/ 0 h 33"/>
                <a:gd name="T2" fmla="*/ 0 w 51"/>
                <a:gd name="T3" fmla="*/ 5 h 33"/>
                <a:gd name="T4" fmla="*/ 4 w 51"/>
                <a:gd name="T5" fmla="*/ 28 h 33"/>
                <a:gd name="T6" fmla="*/ 10 w 51"/>
                <a:gd name="T7" fmla="*/ 33 h 33"/>
                <a:gd name="T8" fmla="*/ 35 w 51"/>
                <a:gd name="T9" fmla="*/ 25 h 33"/>
                <a:gd name="T10" fmla="*/ 48 w 51"/>
                <a:gd name="T11" fmla="*/ 15 h 33"/>
                <a:gd name="T12" fmla="*/ 51 w 51"/>
                <a:gd name="T13" fmla="*/ 8 h 33"/>
                <a:gd name="T14" fmla="*/ 46 w 51"/>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33">
                  <a:moveTo>
                    <a:pt x="46" y="0"/>
                  </a:moveTo>
                  <a:lnTo>
                    <a:pt x="0" y="5"/>
                  </a:lnTo>
                  <a:lnTo>
                    <a:pt x="4" y="28"/>
                  </a:lnTo>
                  <a:lnTo>
                    <a:pt x="10" y="33"/>
                  </a:lnTo>
                  <a:lnTo>
                    <a:pt x="35" y="25"/>
                  </a:lnTo>
                  <a:lnTo>
                    <a:pt x="48" y="15"/>
                  </a:lnTo>
                  <a:lnTo>
                    <a:pt x="51" y="8"/>
                  </a:lnTo>
                  <a:lnTo>
                    <a:pt x="46" y="0"/>
                  </a:lnTo>
                </a:path>
              </a:pathLst>
            </a:custGeom>
            <a:solidFill>
              <a:srgbClr val="C0C0C0"/>
            </a:solidFill>
            <a:ln w="9525" cmpd="sng">
              <a:solidFill>
                <a:srgbClr val="FFFFFF"/>
              </a:solidFill>
              <a:prstDash val="solid"/>
              <a:round/>
              <a:headEnd/>
              <a:tailEnd/>
            </a:ln>
          </p:spPr>
          <p:txBody>
            <a:bodyPr/>
            <a:lstStyle/>
            <a:p>
              <a:endParaRPr lang="en-US"/>
            </a:p>
          </p:txBody>
        </p:sp>
        <p:sp>
          <p:nvSpPr>
            <p:cNvPr id="387" name="Freeform 386"/>
            <p:cNvSpPr>
              <a:spLocks/>
            </p:cNvSpPr>
            <p:nvPr/>
          </p:nvSpPr>
          <p:spPr bwMode="auto">
            <a:xfrm>
              <a:off x="2372" y="2354"/>
              <a:ext cx="20" cy="7"/>
            </a:xfrm>
            <a:custGeom>
              <a:avLst/>
              <a:gdLst>
                <a:gd name="T0" fmla="*/ 61 w 61"/>
                <a:gd name="T1" fmla="*/ 6 h 20"/>
                <a:gd name="T2" fmla="*/ 53 w 61"/>
                <a:gd name="T3" fmla="*/ 2 h 20"/>
                <a:gd name="T4" fmla="*/ 0 w 61"/>
                <a:gd name="T5" fmla="*/ 0 h 20"/>
                <a:gd name="T6" fmla="*/ 2 w 61"/>
                <a:gd name="T7" fmla="*/ 14 h 20"/>
                <a:gd name="T8" fmla="*/ 7 w 61"/>
                <a:gd name="T9" fmla="*/ 20 h 20"/>
                <a:gd name="T10" fmla="*/ 18 w 61"/>
                <a:gd name="T11" fmla="*/ 13 h 20"/>
                <a:gd name="T12" fmla="*/ 61 w 61"/>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61" h="20">
                  <a:moveTo>
                    <a:pt x="61" y="6"/>
                  </a:moveTo>
                  <a:lnTo>
                    <a:pt x="53" y="2"/>
                  </a:lnTo>
                  <a:lnTo>
                    <a:pt x="0" y="0"/>
                  </a:lnTo>
                  <a:lnTo>
                    <a:pt x="2" y="14"/>
                  </a:lnTo>
                  <a:lnTo>
                    <a:pt x="7" y="20"/>
                  </a:lnTo>
                  <a:lnTo>
                    <a:pt x="18" y="13"/>
                  </a:lnTo>
                  <a:lnTo>
                    <a:pt x="61" y="6"/>
                  </a:lnTo>
                </a:path>
              </a:pathLst>
            </a:custGeom>
            <a:solidFill>
              <a:srgbClr val="C0C0C0"/>
            </a:solidFill>
            <a:ln w="9525" cmpd="sng">
              <a:solidFill>
                <a:srgbClr val="FFFFFF"/>
              </a:solidFill>
              <a:prstDash val="solid"/>
              <a:round/>
              <a:headEnd/>
              <a:tailEnd/>
            </a:ln>
          </p:spPr>
          <p:txBody>
            <a:bodyPr/>
            <a:lstStyle/>
            <a:p>
              <a:endParaRPr lang="en-US"/>
            </a:p>
          </p:txBody>
        </p:sp>
        <p:sp>
          <p:nvSpPr>
            <p:cNvPr id="388" name="Freeform 387"/>
            <p:cNvSpPr>
              <a:spLocks/>
            </p:cNvSpPr>
            <p:nvPr/>
          </p:nvSpPr>
          <p:spPr bwMode="auto">
            <a:xfrm>
              <a:off x="2407" y="2346"/>
              <a:ext cx="5" cy="12"/>
            </a:xfrm>
            <a:custGeom>
              <a:avLst/>
              <a:gdLst>
                <a:gd name="T0" fmla="*/ 2 w 15"/>
                <a:gd name="T1" fmla="*/ 0 h 36"/>
                <a:gd name="T2" fmla="*/ 0 w 15"/>
                <a:gd name="T3" fmla="*/ 20 h 36"/>
                <a:gd name="T4" fmla="*/ 0 w 15"/>
                <a:gd name="T5" fmla="*/ 36 h 36"/>
                <a:gd name="T6" fmla="*/ 11 w 15"/>
                <a:gd name="T7" fmla="*/ 35 h 36"/>
                <a:gd name="T8" fmla="*/ 15 w 15"/>
                <a:gd name="T9" fmla="*/ 14 h 36"/>
                <a:gd name="T10" fmla="*/ 2 w 15"/>
                <a:gd name="T11" fmla="*/ 0 h 36"/>
              </a:gdLst>
              <a:ahLst/>
              <a:cxnLst>
                <a:cxn ang="0">
                  <a:pos x="T0" y="T1"/>
                </a:cxn>
                <a:cxn ang="0">
                  <a:pos x="T2" y="T3"/>
                </a:cxn>
                <a:cxn ang="0">
                  <a:pos x="T4" y="T5"/>
                </a:cxn>
                <a:cxn ang="0">
                  <a:pos x="T6" y="T7"/>
                </a:cxn>
                <a:cxn ang="0">
                  <a:pos x="T8" y="T9"/>
                </a:cxn>
                <a:cxn ang="0">
                  <a:pos x="T10" y="T11"/>
                </a:cxn>
              </a:cxnLst>
              <a:rect l="0" t="0" r="r" b="b"/>
              <a:pathLst>
                <a:path w="15" h="36">
                  <a:moveTo>
                    <a:pt x="2" y="0"/>
                  </a:moveTo>
                  <a:lnTo>
                    <a:pt x="0" y="20"/>
                  </a:lnTo>
                  <a:lnTo>
                    <a:pt x="0" y="36"/>
                  </a:lnTo>
                  <a:lnTo>
                    <a:pt x="11" y="35"/>
                  </a:lnTo>
                  <a:lnTo>
                    <a:pt x="15" y="14"/>
                  </a:lnTo>
                  <a:lnTo>
                    <a:pt x="2" y="0"/>
                  </a:lnTo>
                </a:path>
              </a:pathLst>
            </a:custGeom>
            <a:solidFill>
              <a:srgbClr val="C0C0C0"/>
            </a:solidFill>
            <a:ln w="9525" cmpd="sng">
              <a:solidFill>
                <a:srgbClr val="FFFFFF"/>
              </a:solidFill>
              <a:prstDash val="solid"/>
              <a:round/>
              <a:headEnd/>
              <a:tailEnd/>
            </a:ln>
          </p:spPr>
          <p:txBody>
            <a:bodyPr/>
            <a:lstStyle/>
            <a:p>
              <a:endParaRPr lang="en-US"/>
            </a:p>
          </p:txBody>
        </p:sp>
        <p:sp>
          <p:nvSpPr>
            <p:cNvPr id="389" name="Freeform 388"/>
            <p:cNvSpPr>
              <a:spLocks/>
            </p:cNvSpPr>
            <p:nvPr/>
          </p:nvSpPr>
          <p:spPr bwMode="auto">
            <a:xfrm>
              <a:off x="2406" y="2361"/>
              <a:ext cx="11" cy="11"/>
            </a:xfrm>
            <a:custGeom>
              <a:avLst/>
              <a:gdLst>
                <a:gd name="T0" fmla="*/ 4 w 37"/>
                <a:gd name="T1" fmla="*/ 4 h 33"/>
                <a:gd name="T2" fmla="*/ 22 w 37"/>
                <a:gd name="T3" fmla="*/ 0 h 33"/>
                <a:gd name="T4" fmla="*/ 35 w 37"/>
                <a:gd name="T5" fmla="*/ 6 h 33"/>
                <a:gd name="T6" fmla="*/ 37 w 37"/>
                <a:gd name="T7" fmla="*/ 22 h 33"/>
                <a:gd name="T8" fmla="*/ 24 w 37"/>
                <a:gd name="T9" fmla="*/ 33 h 33"/>
                <a:gd name="T10" fmla="*/ 11 w 37"/>
                <a:gd name="T11" fmla="*/ 33 h 33"/>
                <a:gd name="T12" fmla="*/ 2 w 37"/>
                <a:gd name="T13" fmla="*/ 24 h 33"/>
                <a:gd name="T14" fmla="*/ 0 w 37"/>
                <a:gd name="T15" fmla="*/ 16 h 33"/>
                <a:gd name="T16" fmla="*/ 4 w 37"/>
                <a:gd name="T17"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3">
                  <a:moveTo>
                    <a:pt x="4" y="4"/>
                  </a:moveTo>
                  <a:lnTo>
                    <a:pt x="22" y="0"/>
                  </a:lnTo>
                  <a:lnTo>
                    <a:pt x="35" y="6"/>
                  </a:lnTo>
                  <a:lnTo>
                    <a:pt x="37" y="22"/>
                  </a:lnTo>
                  <a:lnTo>
                    <a:pt x="24" y="33"/>
                  </a:lnTo>
                  <a:lnTo>
                    <a:pt x="11" y="33"/>
                  </a:lnTo>
                  <a:lnTo>
                    <a:pt x="2" y="24"/>
                  </a:lnTo>
                  <a:lnTo>
                    <a:pt x="0" y="16"/>
                  </a:lnTo>
                  <a:lnTo>
                    <a:pt x="4" y="4"/>
                  </a:lnTo>
                </a:path>
              </a:pathLst>
            </a:custGeom>
            <a:solidFill>
              <a:srgbClr val="C0C0C0"/>
            </a:solidFill>
            <a:ln w="9525" cmpd="sng">
              <a:solidFill>
                <a:srgbClr val="FFFFFF"/>
              </a:solidFill>
              <a:prstDash val="solid"/>
              <a:round/>
              <a:headEnd/>
              <a:tailEnd/>
            </a:ln>
          </p:spPr>
          <p:txBody>
            <a:bodyPr/>
            <a:lstStyle/>
            <a:p>
              <a:endParaRPr lang="en-US"/>
            </a:p>
          </p:txBody>
        </p:sp>
        <p:sp>
          <p:nvSpPr>
            <p:cNvPr id="390" name="Freeform 389"/>
            <p:cNvSpPr>
              <a:spLocks/>
            </p:cNvSpPr>
            <p:nvPr/>
          </p:nvSpPr>
          <p:spPr bwMode="auto">
            <a:xfrm>
              <a:off x="2388" y="2378"/>
              <a:ext cx="16" cy="18"/>
            </a:xfrm>
            <a:custGeom>
              <a:avLst/>
              <a:gdLst>
                <a:gd name="T0" fmla="*/ 2 w 49"/>
                <a:gd name="T1" fmla="*/ 0 h 54"/>
                <a:gd name="T2" fmla="*/ 0 w 49"/>
                <a:gd name="T3" fmla="*/ 0 h 54"/>
                <a:gd name="T4" fmla="*/ 2 w 49"/>
                <a:gd name="T5" fmla="*/ 50 h 54"/>
                <a:gd name="T6" fmla="*/ 18 w 49"/>
                <a:gd name="T7" fmla="*/ 54 h 54"/>
                <a:gd name="T8" fmla="*/ 44 w 49"/>
                <a:gd name="T9" fmla="*/ 45 h 54"/>
                <a:gd name="T10" fmla="*/ 49 w 49"/>
                <a:gd name="T11" fmla="*/ 31 h 54"/>
                <a:gd name="T12" fmla="*/ 40 w 49"/>
                <a:gd name="T13" fmla="*/ 21 h 54"/>
                <a:gd name="T14" fmla="*/ 19 w 49"/>
                <a:gd name="T15" fmla="*/ 8 h 54"/>
                <a:gd name="T16" fmla="*/ 2 w 49"/>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4">
                  <a:moveTo>
                    <a:pt x="2" y="0"/>
                  </a:moveTo>
                  <a:lnTo>
                    <a:pt x="0" y="0"/>
                  </a:lnTo>
                  <a:lnTo>
                    <a:pt x="2" y="50"/>
                  </a:lnTo>
                  <a:lnTo>
                    <a:pt x="18" y="54"/>
                  </a:lnTo>
                  <a:lnTo>
                    <a:pt x="44" y="45"/>
                  </a:lnTo>
                  <a:lnTo>
                    <a:pt x="49" y="31"/>
                  </a:lnTo>
                  <a:lnTo>
                    <a:pt x="40" y="21"/>
                  </a:lnTo>
                  <a:lnTo>
                    <a:pt x="19" y="8"/>
                  </a:lnTo>
                  <a:lnTo>
                    <a:pt x="2" y="0"/>
                  </a:lnTo>
                </a:path>
              </a:pathLst>
            </a:custGeom>
            <a:solidFill>
              <a:srgbClr val="C0C0C0"/>
            </a:solidFill>
            <a:ln w="9525" cmpd="sng">
              <a:solidFill>
                <a:srgbClr val="FFFFFF"/>
              </a:solidFill>
              <a:prstDash val="solid"/>
              <a:round/>
              <a:headEnd/>
              <a:tailEnd/>
            </a:ln>
          </p:spPr>
          <p:txBody>
            <a:bodyPr/>
            <a:lstStyle/>
            <a:p>
              <a:endParaRPr lang="en-US"/>
            </a:p>
          </p:txBody>
        </p:sp>
        <p:sp>
          <p:nvSpPr>
            <p:cNvPr id="391" name="Freeform 390"/>
            <p:cNvSpPr>
              <a:spLocks/>
            </p:cNvSpPr>
            <p:nvPr/>
          </p:nvSpPr>
          <p:spPr bwMode="auto">
            <a:xfrm>
              <a:off x="2374" y="2388"/>
              <a:ext cx="9" cy="7"/>
            </a:xfrm>
            <a:custGeom>
              <a:avLst/>
              <a:gdLst>
                <a:gd name="T0" fmla="*/ 18 w 26"/>
                <a:gd name="T1" fmla="*/ 0 h 22"/>
                <a:gd name="T2" fmla="*/ 3 w 26"/>
                <a:gd name="T3" fmla="*/ 2 h 22"/>
                <a:gd name="T4" fmla="*/ 0 w 26"/>
                <a:gd name="T5" fmla="*/ 15 h 22"/>
                <a:gd name="T6" fmla="*/ 6 w 26"/>
                <a:gd name="T7" fmla="*/ 21 h 22"/>
                <a:gd name="T8" fmla="*/ 19 w 26"/>
                <a:gd name="T9" fmla="*/ 22 h 22"/>
                <a:gd name="T10" fmla="*/ 26 w 26"/>
                <a:gd name="T11" fmla="*/ 11 h 22"/>
                <a:gd name="T12" fmla="*/ 18 w 26"/>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6" h="22">
                  <a:moveTo>
                    <a:pt x="18" y="0"/>
                  </a:moveTo>
                  <a:lnTo>
                    <a:pt x="3" y="2"/>
                  </a:lnTo>
                  <a:lnTo>
                    <a:pt x="0" y="15"/>
                  </a:lnTo>
                  <a:lnTo>
                    <a:pt x="6" y="21"/>
                  </a:lnTo>
                  <a:lnTo>
                    <a:pt x="19" y="22"/>
                  </a:lnTo>
                  <a:lnTo>
                    <a:pt x="26" y="11"/>
                  </a:lnTo>
                  <a:lnTo>
                    <a:pt x="18" y="0"/>
                  </a:lnTo>
                </a:path>
              </a:pathLst>
            </a:custGeom>
            <a:solidFill>
              <a:srgbClr val="C0C0C0"/>
            </a:solidFill>
            <a:ln w="9525" cmpd="sng">
              <a:solidFill>
                <a:srgbClr val="FFFFFF"/>
              </a:solidFill>
              <a:prstDash val="solid"/>
              <a:round/>
              <a:headEnd/>
              <a:tailEnd/>
            </a:ln>
          </p:spPr>
          <p:txBody>
            <a:bodyPr/>
            <a:lstStyle/>
            <a:p>
              <a:endParaRPr lang="en-US"/>
            </a:p>
          </p:txBody>
        </p:sp>
      </p:grpSp>
      <p:grpSp>
        <p:nvGrpSpPr>
          <p:cNvPr id="392" name="Group 391"/>
          <p:cNvGrpSpPr>
            <a:grpSpLocks/>
          </p:cNvGrpSpPr>
          <p:nvPr>
            <p:custDataLst>
              <p:tags r:id="rId273"/>
            </p:custDataLst>
          </p:nvPr>
        </p:nvGrpSpPr>
        <p:grpSpPr bwMode="auto">
          <a:xfrm>
            <a:off x="1039871" y="2261337"/>
            <a:ext cx="1825735" cy="1133475"/>
            <a:chOff x="527" y="1110"/>
            <a:chExt cx="1410" cy="709"/>
          </a:xfrm>
        </p:grpSpPr>
        <p:sp>
          <p:nvSpPr>
            <p:cNvPr id="393" name="Freeform 392"/>
            <p:cNvSpPr>
              <a:spLocks/>
            </p:cNvSpPr>
            <p:nvPr/>
          </p:nvSpPr>
          <p:spPr bwMode="auto">
            <a:xfrm>
              <a:off x="1401" y="1427"/>
              <a:ext cx="31" cy="17"/>
            </a:xfrm>
            <a:custGeom>
              <a:avLst/>
              <a:gdLst>
                <a:gd name="T0" fmla="*/ 0 w 98"/>
                <a:gd name="T1" fmla="*/ 41 h 54"/>
                <a:gd name="T2" fmla="*/ 5 w 98"/>
                <a:gd name="T3" fmla="*/ 46 h 54"/>
                <a:gd name="T4" fmla="*/ 13 w 98"/>
                <a:gd name="T5" fmla="*/ 50 h 54"/>
                <a:gd name="T6" fmla="*/ 23 w 98"/>
                <a:gd name="T7" fmla="*/ 53 h 54"/>
                <a:gd name="T8" fmla="*/ 32 w 98"/>
                <a:gd name="T9" fmla="*/ 54 h 54"/>
                <a:gd name="T10" fmla="*/ 38 w 98"/>
                <a:gd name="T11" fmla="*/ 54 h 54"/>
                <a:gd name="T12" fmla="*/ 45 w 98"/>
                <a:gd name="T13" fmla="*/ 53 h 54"/>
                <a:gd name="T14" fmla="*/ 50 w 98"/>
                <a:gd name="T15" fmla="*/ 51 h 54"/>
                <a:gd name="T16" fmla="*/ 56 w 98"/>
                <a:gd name="T17" fmla="*/ 49 h 54"/>
                <a:gd name="T18" fmla="*/ 67 w 98"/>
                <a:gd name="T19" fmla="*/ 42 h 54"/>
                <a:gd name="T20" fmla="*/ 75 w 98"/>
                <a:gd name="T21" fmla="*/ 35 h 54"/>
                <a:gd name="T22" fmla="*/ 84 w 98"/>
                <a:gd name="T23" fmla="*/ 28 h 54"/>
                <a:gd name="T24" fmla="*/ 91 w 98"/>
                <a:gd name="T25" fmla="*/ 20 h 54"/>
                <a:gd name="T26" fmla="*/ 95 w 98"/>
                <a:gd name="T27" fmla="*/ 12 h 54"/>
                <a:gd name="T28" fmla="*/ 98 w 98"/>
                <a:gd name="T29" fmla="*/ 4 h 54"/>
                <a:gd name="T30" fmla="*/ 91 w 98"/>
                <a:gd name="T31" fmla="*/ 2 h 54"/>
                <a:gd name="T32" fmla="*/ 83 w 98"/>
                <a:gd name="T33" fmla="*/ 0 h 54"/>
                <a:gd name="T34" fmla="*/ 75 w 98"/>
                <a:gd name="T35" fmla="*/ 0 h 54"/>
                <a:gd name="T36" fmla="*/ 68 w 98"/>
                <a:gd name="T37" fmla="*/ 0 h 54"/>
                <a:gd name="T38" fmla="*/ 59 w 98"/>
                <a:gd name="T39" fmla="*/ 1 h 54"/>
                <a:gd name="T40" fmla="*/ 51 w 98"/>
                <a:gd name="T41" fmla="*/ 3 h 54"/>
                <a:gd name="T42" fmla="*/ 43 w 98"/>
                <a:gd name="T43" fmla="*/ 6 h 54"/>
                <a:gd name="T44" fmla="*/ 37 w 98"/>
                <a:gd name="T45" fmla="*/ 9 h 54"/>
                <a:gd name="T46" fmla="*/ 23 w 98"/>
                <a:gd name="T47" fmla="*/ 17 h 54"/>
                <a:gd name="T48" fmla="*/ 12 w 98"/>
                <a:gd name="T49" fmla="*/ 25 h 54"/>
                <a:gd name="T50" fmla="*/ 7 w 98"/>
                <a:gd name="T51" fmla="*/ 29 h 54"/>
                <a:gd name="T52" fmla="*/ 4 w 98"/>
                <a:gd name="T53" fmla="*/ 33 h 54"/>
                <a:gd name="T54" fmla="*/ 1 w 98"/>
                <a:gd name="T55" fmla="*/ 37 h 54"/>
                <a:gd name="T56" fmla="*/ 0 w 98"/>
                <a:gd name="T57" fmla="*/ 4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4" name="Freeform 393"/>
            <p:cNvSpPr>
              <a:spLocks/>
            </p:cNvSpPr>
            <p:nvPr/>
          </p:nvSpPr>
          <p:spPr bwMode="auto">
            <a:xfrm>
              <a:off x="1387" y="1551"/>
              <a:ext cx="21" cy="8"/>
            </a:xfrm>
            <a:custGeom>
              <a:avLst/>
              <a:gdLst>
                <a:gd name="T0" fmla="*/ 0 w 67"/>
                <a:gd name="T1" fmla="*/ 27 h 28"/>
                <a:gd name="T2" fmla="*/ 11 w 67"/>
                <a:gd name="T3" fmla="*/ 28 h 28"/>
                <a:gd name="T4" fmla="*/ 21 w 67"/>
                <a:gd name="T5" fmla="*/ 27 h 28"/>
                <a:gd name="T6" fmla="*/ 31 w 67"/>
                <a:gd name="T7" fmla="*/ 25 h 28"/>
                <a:gd name="T8" fmla="*/ 41 w 67"/>
                <a:gd name="T9" fmla="*/ 21 h 28"/>
                <a:gd name="T10" fmla="*/ 49 w 67"/>
                <a:gd name="T11" fmla="*/ 17 h 28"/>
                <a:gd name="T12" fmla="*/ 57 w 67"/>
                <a:gd name="T13" fmla="*/ 12 h 28"/>
                <a:gd name="T14" fmla="*/ 63 w 67"/>
                <a:gd name="T15" fmla="*/ 7 h 28"/>
                <a:gd name="T16" fmla="*/ 67 w 67"/>
                <a:gd name="T17" fmla="*/ 3 h 28"/>
                <a:gd name="T18" fmla="*/ 57 w 67"/>
                <a:gd name="T19" fmla="*/ 1 h 28"/>
                <a:gd name="T20" fmla="*/ 46 w 67"/>
                <a:gd name="T21" fmla="*/ 0 h 28"/>
                <a:gd name="T22" fmla="*/ 36 w 67"/>
                <a:gd name="T23" fmla="*/ 1 h 28"/>
                <a:gd name="T24" fmla="*/ 26 w 67"/>
                <a:gd name="T25" fmla="*/ 3 h 28"/>
                <a:gd name="T26" fmla="*/ 17 w 67"/>
                <a:gd name="T27" fmla="*/ 7 h 28"/>
                <a:gd name="T28" fmla="*/ 10 w 67"/>
                <a:gd name="T29" fmla="*/ 12 h 28"/>
                <a:gd name="T30" fmla="*/ 7 w 67"/>
                <a:gd name="T31" fmla="*/ 15 h 28"/>
                <a:gd name="T32" fmla="*/ 4 w 67"/>
                <a:gd name="T33" fmla="*/ 19 h 28"/>
                <a:gd name="T34" fmla="*/ 2 w 67"/>
                <a:gd name="T35" fmla="*/ 22 h 28"/>
                <a:gd name="T36" fmla="*/ 0 w 67"/>
                <a:gd name="T3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5" name="Freeform 394"/>
            <p:cNvSpPr>
              <a:spLocks/>
            </p:cNvSpPr>
            <p:nvPr/>
          </p:nvSpPr>
          <p:spPr bwMode="auto">
            <a:xfrm>
              <a:off x="1332" y="1608"/>
              <a:ext cx="11" cy="11"/>
            </a:xfrm>
            <a:custGeom>
              <a:avLst/>
              <a:gdLst>
                <a:gd name="T0" fmla="*/ 0 w 32"/>
                <a:gd name="T1" fmla="*/ 18 h 36"/>
                <a:gd name="T2" fmla="*/ 1 w 32"/>
                <a:gd name="T3" fmla="*/ 24 h 36"/>
                <a:gd name="T4" fmla="*/ 4 w 32"/>
                <a:gd name="T5" fmla="*/ 29 h 36"/>
                <a:gd name="T6" fmla="*/ 6 w 32"/>
                <a:gd name="T7" fmla="*/ 32 h 36"/>
                <a:gd name="T8" fmla="*/ 8 w 32"/>
                <a:gd name="T9" fmla="*/ 34 h 36"/>
                <a:gd name="T10" fmla="*/ 11 w 32"/>
                <a:gd name="T11" fmla="*/ 36 h 36"/>
                <a:gd name="T12" fmla="*/ 13 w 32"/>
                <a:gd name="T13" fmla="*/ 36 h 36"/>
                <a:gd name="T14" fmla="*/ 32 w 32"/>
                <a:gd name="T15" fmla="*/ 36 h 36"/>
                <a:gd name="T16" fmla="*/ 32 w 32"/>
                <a:gd name="T17" fmla="*/ 22 h 36"/>
                <a:gd name="T18" fmla="*/ 31 w 32"/>
                <a:gd name="T19" fmla="*/ 14 h 36"/>
                <a:gd name="T20" fmla="*/ 30 w 32"/>
                <a:gd name="T21" fmla="*/ 7 h 36"/>
                <a:gd name="T22" fmla="*/ 26 w 32"/>
                <a:gd name="T23" fmla="*/ 0 h 36"/>
                <a:gd name="T24" fmla="*/ 19 w 32"/>
                <a:gd name="T25" fmla="*/ 2 h 36"/>
                <a:gd name="T26" fmla="*/ 11 w 32"/>
                <a:gd name="T27" fmla="*/ 7 h 36"/>
                <a:gd name="T28" fmla="*/ 6 w 32"/>
                <a:gd name="T29" fmla="*/ 10 h 36"/>
                <a:gd name="T30" fmla="*/ 3 w 32"/>
                <a:gd name="T31" fmla="*/ 13 h 36"/>
                <a:gd name="T32" fmla="*/ 1 w 32"/>
                <a:gd name="T33" fmla="*/ 16 h 36"/>
                <a:gd name="T34" fmla="*/ 0 w 32"/>
                <a:gd name="T3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6" name="Freeform 395"/>
            <p:cNvSpPr>
              <a:spLocks/>
            </p:cNvSpPr>
            <p:nvPr/>
          </p:nvSpPr>
          <p:spPr bwMode="auto">
            <a:xfrm>
              <a:off x="1279" y="1314"/>
              <a:ext cx="46" cy="17"/>
            </a:xfrm>
            <a:custGeom>
              <a:avLst/>
              <a:gdLst>
                <a:gd name="T0" fmla="*/ 0 w 146"/>
                <a:gd name="T1" fmla="*/ 43 h 52"/>
                <a:gd name="T2" fmla="*/ 11 w 146"/>
                <a:gd name="T3" fmla="*/ 46 h 52"/>
                <a:gd name="T4" fmla="*/ 22 w 146"/>
                <a:gd name="T5" fmla="*/ 48 h 52"/>
                <a:gd name="T6" fmla="*/ 33 w 146"/>
                <a:gd name="T7" fmla="*/ 51 h 52"/>
                <a:gd name="T8" fmla="*/ 43 w 146"/>
                <a:gd name="T9" fmla="*/ 52 h 52"/>
                <a:gd name="T10" fmla="*/ 63 w 146"/>
                <a:gd name="T11" fmla="*/ 52 h 52"/>
                <a:gd name="T12" fmla="*/ 82 w 146"/>
                <a:gd name="T13" fmla="*/ 51 h 52"/>
                <a:gd name="T14" fmla="*/ 117 w 146"/>
                <a:gd name="T15" fmla="*/ 46 h 52"/>
                <a:gd name="T16" fmla="*/ 146 w 146"/>
                <a:gd name="T17" fmla="*/ 43 h 52"/>
                <a:gd name="T18" fmla="*/ 144 w 146"/>
                <a:gd name="T19" fmla="*/ 36 h 52"/>
                <a:gd name="T20" fmla="*/ 142 w 146"/>
                <a:gd name="T21" fmla="*/ 30 h 52"/>
                <a:gd name="T22" fmla="*/ 139 w 146"/>
                <a:gd name="T23" fmla="*/ 24 h 52"/>
                <a:gd name="T24" fmla="*/ 137 w 146"/>
                <a:gd name="T25" fmla="*/ 19 h 52"/>
                <a:gd name="T26" fmla="*/ 134 w 146"/>
                <a:gd name="T27" fmla="*/ 15 h 52"/>
                <a:gd name="T28" fmla="*/ 129 w 146"/>
                <a:gd name="T29" fmla="*/ 11 h 52"/>
                <a:gd name="T30" fmla="*/ 125 w 146"/>
                <a:gd name="T31" fmla="*/ 8 h 52"/>
                <a:gd name="T32" fmla="*/ 121 w 146"/>
                <a:gd name="T33" fmla="*/ 6 h 52"/>
                <a:gd name="T34" fmla="*/ 111 w 146"/>
                <a:gd name="T35" fmla="*/ 2 h 52"/>
                <a:gd name="T36" fmla="*/ 101 w 146"/>
                <a:gd name="T37" fmla="*/ 0 h 52"/>
                <a:gd name="T38" fmla="*/ 89 w 146"/>
                <a:gd name="T39" fmla="*/ 1 h 52"/>
                <a:gd name="T40" fmla="*/ 78 w 146"/>
                <a:gd name="T41" fmla="*/ 2 h 52"/>
                <a:gd name="T42" fmla="*/ 66 w 146"/>
                <a:gd name="T43" fmla="*/ 5 h 52"/>
                <a:gd name="T44" fmla="*/ 54 w 146"/>
                <a:gd name="T45" fmla="*/ 9 h 52"/>
                <a:gd name="T46" fmla="*/ 43 w 146"/>
                <a:gd name="T47" fmla="*/ 14 h 52"/>
                <a:gd name="T48" fmla="*/ 32 w 146"/>
                <a:gd name="T49" fmla="*/ 19 h 52"/>
                <a:gd name="T50" fmla="*/ 22 w 146"/>
                <a:gd name="T51" fmla="*/ 25 h 52"/>
                <a:gd name="T52" fmla="*/ 13 w 146"/>
                <a:gd name="T53" fmla="*/ 31 h 52"/>
                <a:gd name="T54" fmla="*/ 5 w 146"/>
                <a:gd name="T55" fmla="*/ 37 h 52"/>
                <a:gd name="T56" fmla="*/ 0 w 146"/>
                <a:gd name="T5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7" name="Freeform 396"/>
            <p:cNvSpPr>
              <a:spLocks/>
            </p:cNvSpPr>
            <p:nvPr/>
          </p:nvSpPr>
          <p:spPr bwMode="auto">
            <a:xfrm>
              <a:off x="1261" y="1252"/>
              <a:ext cx="20" cy="10"/>
            </a:xfrm>
            <a:custGeom>
              <a:avLst/>
              <a:gdLst>
                <a:gd name="T0" fmla="*/ 60 w 60"/>
                <a:gd name="T1" fmla="*/ 0 h 31"/>
                <a:gd name="T2" fmla="*/ 49 w 60"/>
                <a:gd name="T3" fmla="*/ 0 h 31"/>
                <a:gd name="T4" fmla="*/ 38 w 60"/>
                <a:gd name="T5" fmla="*/ 0 h 31"/>
                <a:gd name="T6" fmla="*/ 31 w 60"/>
                <a:gd name="T7" fmla="*/ 0 h 31"/>
                <a:gd name="T8" fmla="*/ 27 w 60"/>
                <a:gd name="T9" fmla="*/ 0 h 31"/>
                <a:gd name="T10" fmla="*/ 18 w 60"/>
                <a:gd name="T11" fmla="*/ 0 h 31"/>
                <a:gd name="T12" fmla="*/ 9 w 60"/>
                <a:gd name="T13" fmla="*/ 2 h 31"/>
                <a:gd name="T14" fmla="*/ 5 w 60"/>
                <a:gd name="T15" fmla="*/ 3 h 31"/>
                <a:gd name="T16" fmla="*/ 2 w 60"/>
                <a:gd name="T17" fmla="*/ 5 h 31"/>
                <a:gd name="T18" fmla="*/ 1 w 60"/>
                <a:gd name="T19" fmla="*/ 8 h 31"/>
                <a:gd name="T20" fmla="*/ 0 w 60"/>
                <a:gd name="T21" fmla="*/ 12 h 31"/>
                <a:gd name="T22" fmla="*/ 1 w 60"/>
                <a:gd name="T23" fmla="*/ 15 h 31"/>
                <a:gd name="T24" fmla="*/ 2 w 60"/>
                <a:gd name="T25" fmla="*/ 18 h 31"/>
                <a:gd name="T26" fmla="*/ 5 w 60"/>
                <a:gd name="T27" fmla="*/ 22 h 31"/>
                <a:gd name="T28" fmla="*/ 9 w 60"/>
                <a:gd name="T29" fmla="*/ 24 h 31"/>
                <a:gd name="T30" fmla="*/ 12 w 60"/>
                <a:gd name="T31" fmla="*/ 27 h 31"/>
                <a:gd name="T32" fmla="*/ 18 w 60"/>
                <a:gd name="T33" fmla="*/ 29 h 31"/>
                <a:gd name="T34" fmla="*/ 22 w 60"/>
                <a:gd name="T35" fmla="*/ 31 h 31"/>
                <a:gd name="T36" fmla="*/ 27 w 60"/>
                <a:gd name="T37" fmla="*/ 31 h 31"/>
                <a:gd name="T38" fmla="*/ 32 w 60"/>
                <a:gd name="T39" fmla="*/ 30 h 31"/>
                <a:gd name="T40" fmla="*/ 37 w 60"/>
                <a:gd name="T41" fmla="*/ 28 h 31"/>
                <a:gd name="T42" fmla="*/ 43 w 60"/>
                <a:gd name="T43" fmla="*/ 24 h 31"/>
                <a:gd name="T44" fmla="*/ 48 w 60"/>
                <a:gd name="T45" fmla="*/ 18 h 31"/>
                <a:gd name="T46" fmla="*/ 57 w 60"/>
                <a:gd name="T47" fmla="*/ 10 h 31"/>
                <a:gd name="T48" fmla="*/ 60 w 60"/>
                <a:gd name="T49" fmla="*/ 6 h 31"/>
                <a:gd name="T50" fmla="*/ 60 w 60"/>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8" name="Freeform 397"/>
            <p:cNvSpPr>
              <a:spLocks/>
            </p:cNvSpPr>
            <p:nvPr/>
          </p:nvSpPr>
          <p:spPr bwMode="auto">
            <a:xfrm>
              <a:off x="1730" y="1713"/>
              <a:ext cx="26" cy="20"/>
            </a:xfrm>
            <a:custGeom>
              <a:avLst/>
              <a:gdLst>
                <a:gd name="T0" fmla="*/ 0 w 80"/>
                <a:gd name="T1" fmla="*/ 43 h 62"/>
                <a:gd name="T2" fmla="*/ 1 w 80"/>
                <a:gd name="T3" fmla="*/ 46 h 62"/>
                <a:gd name="T4" fmla="*/ 1 w 80"/>
                <a:gd name="T5" fmla="*/ 49 h 62"/>
                <a:gd name="T6" fmla="*/ 3 w 80"/>
                <a:gd name="T7" fmla="*/ 51 h 62"/>
                <a:gd name="T8" fmla="*/ 4 w 80"/>
                <a:gd name="T9" fmla="*/ 53 h 62"/>
                <a:gd name="T10" fmla="*/ 10 w 80"/>
                <a:gd name="T11" fmla="*/ 57 h 62"/>
                <a:gd name="T12" fmla="*/ 15 w 80"/>
                <a:gd name="T13" fmla="*/ 59 h 62"/>
                <a:gd name="T14" fmla="*/ 28 w 80"/>
                <a:gd name="T15" fmla="*/ 62 h 62"/>
                <a:gd name="T16" fmla="*/ 40 w 80"/>
                <a:gd name="T17" fmla="*/ 62 h 62"/>
                <a:gd name="T18" fmla="*/ 45 w 80"/>
                <a:gd name="T19" fmla="*/ 62 h 62"/>
                <a:gd name="T20" fmla="*/ 49 w 80"/>
                <a:gd name="T21" fmla="*/ 59 h 62"/>
                <a:gd name="T22" fmla="*/ 54 w 80"/>
                <a:gd name="T23" fmla="*/ 57 h 62"/>
                <a:gd name="T24" fmla="*/ 58 w 80"/>
                <a:gd name="T25" fmla="*/ 54 h 62"/>
                <a:gd name="T26" fmla="*/ 65 w 80"/>
                <a:gd name="T27" fmla="*/ 47 h 62"/>
                <a:gd name="T28" fmla="*/ 70 w 80"/>
                <a:gd name="T29" fmla="*/ 38 h 62"/>
                <a:gd name="T30" fmla="*/ 74 w 80"/>
                <a:gd name="T31" fmla="*/ 28 h 62"/>
                <a:gd name="T32" fmla="*/ 78 w 80"/>
                <a:gd name="T33" fmla="*/ 18 h 62"/>
                <a:gd name="T34" fmla="*/ 79 w 80"/>
                <a:gd name="T35" fmla="*/ 8 h 62"/>
                <a:gd name="T36" fmla="*/ 80 w 80"/>
                <a:gd name="T37" fmla="*/ 0 h 62"/>
                <a:gd name="T38" fmla="*/ 71 w 80"/>
                <a:gd name="T39" fmla="*/ 0 h 62"/>
                <a:gd name="T40" fmla="*/ 59 w 80"/>
                <a:gd name="T41" fmla="*/ 3 h 62"/>
                <a:gd name="T42" fmla="*/ 46 w 80"/>
                <a:gd name="T43" fmla="*/ 8 h 62"/>
                <a:gd name="T44" fmla="*/ 33 w 80"/>
                <a:gd name="T45" fmla="*/ 13 h 62"/>
                <a:gd name="T46" fmla="*/ 21 w 80"/>
                <a:gd name="T47" fmla="*/ 19 h 62"/>
                <a:gd name="T48" fmla="*/ 10 w 80"/>
                <a:gd name="T49" fmla="*/ 26 h 62"/>
                <a:gd name="T50" fmla="*/ 6 w 80"/>
                <a:gd name="T51" fmla="*/ 30 h 62"/>
                <a:gd name="T52" fmla="*/ 3 w 80"/>
                <a:gd name="T53" fmla="*/ 34 h 62"/>
                <a:gd name="T54" fmla="*/ 1 w 80"/>
                <a:gd name="T55" fmla="*/ 39 h 62"/>
                <a:gd name="T56" fmla="*/ 0 w 80"/>
                <a:gd name="T57" fmla="*/ 4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 name="Freeform 398"/>
            <p:cNvSpPr>
              <a:spLocks/>
            </p:cNvSpPr>
            <p:nvPr/>
          </p:nvSpPr>
          <p:spPr bwMode="auto">
            <a:xfrm>
              <a:off x="1583" y="1674"/>
              <a:ext cx="33" cy="16"/>
            </a:xfrm>
            <a:custGeom>
              <a:avLst/>
              <a:gdLst>
                <a:gd name="T0" fmla="*/ 80 w 106"/>
                <a:gd name="T1" fmla="*/ 13 h 49"/>
                <a:gd name="T2" fmla="*/ 72 w 106"/>
                <a:gd name="T3" fmla="*/ 12 h 49"/>
                <a:gd name="T4" fmla="*/ 66 w 106"/>
                <a:gd name="T5" fmla="*/ 11 h 49"/>
                <a:gd name="T6" fmla="*/ 59 w 106"/>
                <a:gd name="T7" fmla="*/ 8 h 49"/>
                <a:gd name="T8" fmla="*/ 53 w 106"/>
                <a:gd name="T9" fmla="*/ 6 h 49"/>
                <a:gd name="T10" fmla="*/ 47 w 106"/>
                <a:gd name="T11" fmla="*/ 4 h 49"/>
                <a:gd name="T12" fmla="*/ 41 w 106"/>
                <a:gd name="T13" fmla="*/ 2 h 49"/>
                <a:gd name="T14" fmla="*/ 34 w 106"/>
                <a:gd name="T15" fmla="*/ 0 h 49"/>
                <a:gd name="T16" fmla="*/ 26 w 106"/>
                <a:gd name="T17" fmla="*/ 0 h 49"/>
                <a:gd name="T18" fmla="*/ 15 w 106"/>
                <a:gd name="T19" fmla="*/ 0 h 49"/>
                <a:gd name="T20" fmla="*/ 0 w 106"/>
                <a:gd name="T21" fmla="*/ 0 h 49"/>
                <a:gd name="T22" fmla="*/ 9 w 106"/>
                <a:gd name="T23" fmla="*/ 11 h 49"/>
                <a:gd name="T24" fmla="*/ 17 w 106"/>
                <a:gd name="T25" fmla="*/ 21 h 49"/>
                <a:gd name="T26" fmla="*/ 26 w 106"/>
                <a:gd name="T27" fmla="*/ 29 h 49"/>
                <a:gd name="T28" fmla="*/ 34 w 106"/>
                <a:gd name="T29" fmla="*/ 36 h 49"/>
                <a:gd name="T30" fmla="*/ 42 w 106"/>
                <a:gd name="T31" fmla="*/ 42 h 49"/>
                <a:gd name="T32" fmla="*/ 52 w 106"/>
                <a:gd name="T33" fmla="*/ 46 h 49"/>
                <a:gd name="T34" fmla="*/ 61 w 106"/>
                <a:gd name="T35" fmla="*/ 48 h 49"/>
                <a:gd name="T36" fmla="*/ 72 w 106"/>
                <a:gd name="T37" fmla="*/ 49 h 49"/>
                <a:gd name="T38" fmla="*/ 79 w 106"/>
                <a:gd name="T39" fmla="*/ 48 h 49"/>
                <a:gd name="T40" fmla="*/ 87 w 106"/>
                <a:gd name="T41" fmla="*/ 45 h 49"/>
                <a:gd name="T42" fmla="*/ 97 w 106"/>
                <a:gd name="T43" fmla="*/ 39 h 49"/>
                <a:gd name="T44" fmla="*/ 106 w 106"/>
                <a:gd name="T45" fmla="*/ 31 h 49"/>
                <a:gd name="T46" fmla="*/ 101 w 106"/>
                <a:gd name="T47" fmla="*/ 30 h 49"/>
                <a:gd name="T48" fmla="*/ 98 w 106"/>
                <a:gd name="T49" fmla="*/ 28 h 49"/>
                <a:gd name="T50" fmla="*/ 93 w 106"/>
                <a:gd name="T51" fmla="*/ 25 h 49"/>
                <a:gd name="T52" fmla="*/ 90 w 106"/>
                <a:gd name="T53" fmla="*/ 22 h 49"/>
                <a:gd name="T54" fmla="*/ 88 w 106"/>
                <a:gd name="T55" fmla="*/ 19 h 49"/>
                <a:gd name="T56" fmla="*/ 84 w 106"/>
                <a:gd name="T57" fmla="*/ 16 h 49"/>
                <a:gd name="T58" fmla="*/ 82 w 106"/>
                <a:gd name="T59" fmla="*/ 14 h 49"/>
                <a:gd name="T60" fmla="*/ 80 w 106"/>
                <a:gd name="T61" fmla="*/ 1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0" name="Freeform 399"/>
            <p:cNvSpPr>
              <a:spLocks/>
            </p:cNvSpPr>
            <p:nvPr/>
          </p:nvSpPr>
          <p:spPr bwMode="auto">
            <a:xfrm>
              <a:off x="1599" y="1713"/>
              <a:ext cx="15" cy="7"/>
            </a:xfrm>
            <a:custGeom>
              <a:avLst/>
              <a:gdLst>
                <a:gd name="T0" fmla="*/ 0 w 47"/>
                <a:gd name="T1" fmla="*/ 19 h 22"/>
                <a:gd name="T2" fmla="*/ 5 w 47"/>
                <a:gd name="T3" fmla="*/ 21 h 22"/>
                <a:gd name="T4" fmla="*/ 12 w 47"/>
                <a:gd name="T5" fmla="*/ 22 h 22"/>
                <a:gd name="T6" fmla="*/ 18 w 47"/>
                <a:gd name="T7" fmla="*/ 22 h 22"/>
                <a:gd name="T8" fmla="*/ 26 w 47"/>
                <a:gd name="T9" fmla="*/ 21 h 22"/>
                <a:gd name="T10" fmla="*/ 33 w 47"/>
                <a:gd name="T11" fmla="*/ 19 h 22"/>
                <a:gd name="T12" fmla="*/ 38 w 47"/>
                <a:gd name="T13" fmla="*/ 15 h 22"/>
                <a:gd name="T14" fmla="*/ 41 w 47"/>
                <a:gd name="T15" fmla="*/ 12 h 22"/>
                <a:gd name="T16" fmla="*/ 44 w 47"/>
                <a:gd name="T17" fmla="*/ 9 h 22"/>
                <a:gd name="T18" fmla="*/ 45 w 47"/>
                <a:gd name="T19" fmla="*/ 5 h 22"/>
                <a:gd name="T20" fmla="*/ 47 w 47"/>
                <a:gd name="T21" fmla="*/ 0 h 22"/>
                <a:gd name="T22" fmla="*/ 0 w 47"/>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1" name="Freeform 400"/>
            <p:cNvSpPr>
              <a:spLocks/>
            </p:cNvSpPr>
            <p:nvPr/>
          </p:nvSpPr>
          <p:spPr bwMode="auto">
            <a:xfrm>
              <a:off x="1608" y="1742"/>
              <a:ext cx="17" cy="11"/>
            </a:xfrm>
            <a:custGeom>
              <a:avLst/>
              <a:gdLst>
                <a:gd name="T0" fmla="*/ 53 w 53"/>
                <a:gd name="T1" fmla="*/ 0 h 32"/>
                <a:gd name="T2" fmla="*/ 37 w 53"/>
                <a:gd name="T3" fmla="*/ 9 h 32"/>
                <a:gd name="T4" fmla="*/ 23 w 53"/>
                <a:gd name="T5" fmla="*/ 18 h 32"/>
                <a:gd name="T6" fmla="*/ 11 w 53"/>
                <a:gd name="T7" fmla="*/ 26 h 32"/>
                <a:gd name="T8" fmla="*/ 0 w 53"/>
                <a:gd name="T9" fmla="*/ 32 h 32"/>
                <a:gd name="T10" fmla="*/ 13 w 53"/>
                <a:gd name="T11" fmla="*/ 32 h 32"/>
                <a:gd name="T12" fmla="*/ 26 w 53"/>
                <a:gd name="T13" fmla="*/ 32 h 32"/>
                <a:gd name="T14" fmla="*/ 39 w 53"/>
                <a:gd name="T15" fmla="*/ 32 h 32"/>
                <a:gd name="T16" fmla="*/ 53 w 53"/>
                <a:gd name="T17" fmla="*/ 32 h 32"/>
                <a:gd name="T18" fmla="*/ 53 w 53"/>
                <a:gd name="T19" fmla="*/ 24 h 32"/>
                <a:gd name="T20" fmla="*/ 53 w 53"/>
                <a:gd name="T21" fmla="*/ 16 h 32"/>
                <a:gd name="T22" fmla="*/ 53 w 53"/>
                <a:gd name="T23" fmla="*/ 9 h 32"/>
                <a:gd name="T24" fmla="*/ 53 w 53"/>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2" name="Freeform 401"/>
            <p:cNvSpPr>
              <a:spLocks/>
            </p:cNvSpPr>
            <p:nvPr/>
          </p:nvSpPr>
          <p:spPr bwMode="auto">
            <a:xfrm>
              <a:off x="1450" y="1438"/>
              <a:ext cx="14" cy="12"/>
            </a:xfrm>
            <a:custGeom>
              <a:avLst/>
              <a:gdLst>
                <a:gd name="T0" fmla="*/ 27 w 46"/>
                <a:gd name="T1" fmla="*/ 3 h 34"/>
                <a:gd name="T2" fmla="*/ 0 w 46"/>
                <a:gd name="T3" fmla="*/ 16 h 34"/>
                <a:gd name="T4" fmla="*/ 0 w 46"/>
                <a:gd name="T5" fmla="*/ 34 h 34"/>
                <a:gd name="T6" fmla="*/ 27 w 46"/>
                <a:gd name="T7" fmla="*/ 34 h 34"/>
                <a:gd name="T8" fmla="*/ 31 w 46"/>
                <a:gd name="T9" fmla="*/ 32 h 34"/>
                <a:gd name="T10" fmla="*/ 35 w 46"/>
                <a:gd name="T11" fmla="*/ 28 h 34"/>
                <a:gd name="T12" fmla="*/ 39 w 46"/>
                <a:gd name="T13" fmla="*/ 25 h 34"/>
                <a:gd name="T14" fmla="*/ 42 w 46"/>
                <a:gd name="T15" fmla="*/ 21 h 34"/>
                <a:gd name="T16" fmla="*/ 44 w 46"/>
                <a:gd name="T17" fmla="*/ 17 h 34"/>
                <a:gd name="T18" fmla="*/ 45 w 46"/>
                <a:gd name="T19" fmla="*/ 13 h 34"/>
                <a:gd name="T20" fmla="*/ 46 w 46"/>
                <a:gd name="T21" fmla="*/ 8 h 34"/>
                <a:gd name="T22" fmla="*/ 46 w 46"/>
                <a:gd name="T23" fmla="*/ 3 h 34"/>
                <a:gd name="T24" fmla="*/ 46 w 46"/>
                <a:gd name="T25" fmla="*/ 1 h 34"/>
                <a:gd name="T26" fmla="*/ 44 w 46"/>
                <a:gd name="T27" fmla="*/ 0 h 34"/>
                <a:gd name="T28" fmla="*/ 42 w 46"/>
                <a:gd name="T29" fmla="*/ 0 h 34"/>
                <a:gd name="T30" fmla="*/ 39 w 46"/>
                <a:gd name="T31" fmla="*/ 0 h 34"/>
                <a:gd name="T32" fmla="*/ 32 w 46"/>
                <a:gd name="T33" fmla="*/ 2 h 34"/>
                <a:gd name="T34" fmla="*/ 27 w 46"/>
                <a:gd name="T35"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3" name="Freeform 402"/>
            <p:cNvSpPr>
              <a:spLocks/>
            </p:cNvSpPr>
            <p:nvPr/>
          </p:nvSpPr>
          <p:spPr bwMode="auto">
            <a:xfrm>
              <a:off x="1305" y="1224"/>
              <a:ext cx="16" cy="8"/>
            </a:xfrm>
            <a:custGeom>
              <a:avLst/>
              <a:gdLst>
                <a:gd name="T0" fmla="*/ 0 w 48"/>
                <a:gd name="T1" fmla="*/ 25 h 25"/>
                <a:gd name="T2" fmla="*/ 14 w 48"/>
                <a:gd name="T3" fmla="*/ 25 h 25"/>
                <a:gd name="T4" fmla="*/ 28 w 48"/>
                <a:gd name="T5" fmla="*/ 25 h 25"/>
                <a:gd name="T6" fmla="*/ 30 w 48"/>
                <a:gd name="T7" fmla="*/ 24 h 25"/>
                <a:gd name="T8" fmla="*/ 33 w 48"/>
                <a:gd name="T9" fmla="*/ 22 h 25"/>
                <a:gd name="T10" fmla="*/ 37 w 48"/>
                <a:gd name="T11" fmla="*/ 18 h 25"/>
                <a:gd name="T12" fmla="*/ 40 w 48"/>
                <a:gd name="T13" fmla="*/ 15 h 25"/>
                <a:gd name="T14" fmla="*/ 45 w 48"/>
                <a:gd name="T15" fmla="*/ 7 h 25"/>
                <a:gd name="T16" fmla="*/ 48 w 48"/>
                <a:gd name="T17" fmla="*/ 0 h 25"/>
                <a:gd name="T18" fmla="*/ 40 w 48"/>
                <a:gd name="T19" fmla="*/ 1 h 25"/>
                <a:gd name="T20" fmla="*/ 33 w 48"/>
                <a:gd name="T21" fmla="*/ 2 h 25"/>
                <a:gd name="T22" fmla="*/ 28 w 48"/>
                <a:gd name="T23" fmla="*/ 5 h 25"/>
                <a:gd name="T24" fmla="*/ 21 w 48"/>
                <a:gd name="T25" fmla="*/ 8 h 25"/>
                <a:gd name="T26" fmla="*/ 11 w 48"/>
                <a:gd name="T27" fmla="*/ 16 h 25"/>
                <a:gd name="T28" fmla="*/ 0 w 48"/>
                <a:gd name="T2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4" name="Freeform 403"/>
            <p:cNvSpPr>
              <a:spLocks/>
            </p:cNvSpPr>
            <p:nvPr/>
          </p:nvSpPr>
          <p:spPr bwMode="auto">
            <a:xfrm>
              <a:off x="1343" y="1188"/>
              <a:ext cx="8" cy="11"/>
            </a:xfrm>
            <a:custGeom>
              <a:avLst/>
              <a:gdLst>
                <a:gd name="T0" fmla="*/ 0 w 30"/>
                <a:gd name="T1" fmla="*/ 0 h 37"/>
                <a:gd name="T2" fmla="*/ 0 w 30"/>
                <a:gd name="T3" fmla="*/ 37 h 37"/>
                <a:gd name="T4" fmla="*/ 11 w 30"/>
                <a:gd name="T5" fmla="*/ 36 h 37"/>
                <a:gd name="T6" fmla="*/ 20 w 30"/>
                <a:gd name="T7" fmla="*/ 34 h 37"/>
                <a:gd name="T8" fmla="*/ 22 w 30"/>
                <a:gd name="T9" fmla="*/ 33 h 37"/>
                <a:gd name="T10" fmla="*/ 26 w 30"/>
                <a:gd name="T11" fmla="*/ 32 h 37"/>
                <a:gd name="T12" fmla="*/ 28 w 30"/>
                <a:gd name="T13" fmla="*/ 30 h 37"/>
                <a:gd name="T14" fmla="*/ 29 w 30"/>
                <a:gd name="T15" fmla="*/ 28 h 37"/>
                <a:gd name="T16" fmla="*/ 30 w 30"/>
                <a:gd name="T17" fmla="*/ 23 h 37"/>
                <a:gd name="T18" fmla="*/ 30 w 30"/>
                <a:gd name="T19" fmla="*/ 16 h 37"/>
                <a:gd name="T20" fmla="*/ 29 w 30"/>
                <a:gd name="T21" fmla="*/ 9 h 37"/>
                <a:gd name="T22" fmla="*/ 27 w 30"/>
                <a:gd name="T23" fmla="*/ 0 h 37"/>
                <a:gd name="T24" fmla="*/ 0 w 3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5" name="Freeform 404"/>
            <p:cNvSpPr>
              <a:spLocks/>
            </p:cNvSpPr>
            <p:nvPr/>
          </p:nvSpPr>
          <p:spPr bwMode="auto">
            <a:xfrm>
              <a:off x="1334" y="1208"/>
              <a:ext cx="36" cy="16"/>
            </a:xfrm>
            <a:custGeom>
              <a:avLst/>
              <a:gdLst>
                <a:gd name="T0" fmla="*/ 33 w 113"/>
                <a:gd name="T1" fmla="*/ 3 h 46"/>
                <a:gd name="T2" fmla="*/ 22 w 113"/>
                <a:gd name="T3" fmla="*/ 3 h 46"/>
                <a:gd name="T4" fmla="*/ 12 w 113"/>
                <a:gd name="T5" fmla="*/ 5 h 46"/>
                <a:gd name="T6" fmla="*/ 7 w 113"/>
                <a:gd name="T7" fmla="*/ 7 h 46"/>
                <a:gd name="T8" fmla="*/ 3 w 113"/>
                <a:gd name="T9" fmla="*/ 11 h 46"/>
                <a:gd name="T10" fmla="*/ 1 w 113"/>
                <a:gd name="T11" fmla="*/ 15 h 46"/>
                <a:gd name="T12" fmla="*/ 0 w 113"/>
                <a:gd name="T13" fmla="*/ 21 h 46"/>
                <a:gd name="T14" fmla="*/ 6 w 113"/>
                <a:gd name="T15" fmla="*/ 27 h 46"/>
                <a:gd name="T16" fmla="*/ 10 w 113"/>
                <a:gd name="T17" fmla="*/ 33 h 46"/>
                <a:gd name="T18" fmla="*/ 16 w 113"/>
                <a:gd name="T19" fmla="*/ 37 h 46"/>
                <a:gd name="T20" fmla="*/ 20 w 113"/>
                <a:gd name="T21" fmla="*/ 41 h 46"/>
                <a:gd name="T22" fmla="*/ 25 w 113"/>
                <a:gd name="T23" fmla="*/ 43 h 46"/>
                <a:gd name="T24" fmla="*/ 30 w 113"/>
                <a:gd name="T25" fmla="*/ 45 h 46"/>
                <a:gd name="T26" fmla="*/ 35 w 113"/>
                <a:gd name="T27" fmla="*/ 46 h 46"/>
                <a:gd name="T28" fmla="*/ 40 w 113"/>
                <a:gd name="T29" fmla="*/ 46 h 46"/>
                <a:gd name="T30" fmla="*/ 56 w 113"/>
                <a:gd name="T31" fmla="*/ 46 h 46"/>
                <a:gd name="T32" fmla="*/ 70 w 113"/>
                <a:gd name="T33" fmla="*/ 43 h 46"/>
                <a:gd name="T34" fmla="*/ 76 w 113"/>
                <a:gd name="T35" fmla="*/ 41 h 46"/>
                <a:gd name="T36" fmla="*/ 81 w 113"/>
                <a:gd name="T37" fmla="*/ 38 h 46"/>
                <a:gd name="T38" fmla="*/ 87 w 113"/>
                <a:gd name="T39" fmla="*/ 36 h 46"/>
                <a:gd name="T40" fmla="*/ 91 w 113"/>
                <a:gd name="T41" fmla="*/ 33 h 46"/>
                <a:gd name="T42" fmla="*/ 99 w 113"/>
                <a:gd name="T43" fmla="*/ 27 h 46"/>
                <a:gd name="T44" fmla="*/ 106 w 113"/>
                <a:gd name="T45" fmla="*/ 20 h 46"/>
                <a:gd name="T46" fmla="*/ 110 w 113"/>
                <a:gd name="T47" fmla="*/ 12 h 46"/>
                <a:gd name="T48" fmla="*/ 113 w 113"/>
                <a:gd name="T49" fmla="*/ 3 h 46"/>
                <a:gd name="T50" fmla="*/ 99 w 113"/>
                <a:gd name="T51" fmla="*/ 1 h 46"/>
                <a:gd name="T52" fmla="*/ 87 w 113"/>
                <a:gd name="T53" fmla="*/ 0 h 46"/>
                <a:gd name="T54" fmla="*/ 76 w 113"/>
                <a:gd name="T55" fmla="*/ 0 h 46"/>
                <a:gd name="T56" fmla="*/ 66 w 113"/>
                <a:gd name="T57" fmla="*/ 1 h 46"/>
                <a:gd name="T58" fmla="*/ 48 w 113"/>
                <a:gd name="T59" fmla="*/ 2 h 46"/>
                <a:gd name="T60" fmla="*/ 33 w 113"/>
                <a:gd name="T61"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6" name="Freeform 405"/>
            <p:cNvSpPr>
              <a:spLocks/>
            </p:cNvSpPr>
            <p:nvPr/>
          </p:nvSpPr>
          <p:spPr bwMode="auto">
            <a:xfrm>
              <a:off x="1365" y="1201"/>
              <a:ext cx="49" cy="28"/>
            </a:xfrm>
            <a:custGeom>
              <a:avLst/>
              <a:gdLst>
                <a:gd name="T0" fmla="*/ 0 w 153"/>
                <a:gd name="T1" fmla="*/ 79 h 82"/>
                <a:gd name="T2" fmla="*/ 2 w 153"/>
                <a:gd name="T3" fmla="*/ 81 h 82"/>
                <a:gd name="T4" fmla="*/ 6 w 153"/>
                <a:gd name="T5" fmla="*/ 82 h 82"/>
                <a:gd name="T6" fmla="*/ 10 w 153"/>
                <a:gd name="T7" fmla="*/ 82 h 82"/>
                <a:gd name="T8" fmla="*/ 14 w 153"/>
                <a:gd name="T9" fmla="*/ 82 h 82"/>
                <a:gd name="T10" fmla="*/ 23 w 153"/>
                <a:gd name="T11" fmla="*/ 80 h 82"/>
                <a:gd name="T12" fmla="*/ 33 w 153"/>
                <a:gd name="T13" fmla="*/ 79 h 82"/>
                <a:gd name="T14" fmla="*/ 40 w 153"/>
                <a:gd name="T15" fmla="*/ 79 h 82"/>
                <a:gd name="T16" fmla="*/ 47 w 153"/>
                <a:gd name="T17" fmla="*/ 78 h 82"/>
                <a:gd name="T18" fmla="*/ 56 w 153"/>
                <a:gd name="T19" fmla="*/ 76 h 82"/>
                <a:gd name="T20" fmla="*/ 65 w 153"/>
                <a:gd name="T21" fmla="*/ 74 h 82"/>
                <a:gd name="T22" fmla="*/ 83 w 153"/>
                <a:gd name="T23" fmla="*/ 68 h 82"/>
                <a:gd name="T24" fmla="*/ 103 w 153"/>
                <a:gd name="T25" fmla="*/ 59 h 82"/>
                <a:gd name="T26" fmla="*/ 112 w 153"/>
                <a:gd name="T27" fmla="*/ 54 h 82"/>
                <a:gd name="T28" fmla="*/ 121 w 153"/>
                <a:gd name="T29" fmla="*/ 49 h 82"/>
                <a:gd name="T30" fmla="*/ 129 w 153"/>
                <a:gd name="T31" fmla="*/ 43 h 82"/>
                <a:gd name="T32" fmla="*/ 136 w 153"/>
                <a:gd name="T33" fmla="*/ 38 h 82"/>
                <a:gd name="T34" fmla="*/ 142 w 153"/>
                <a:gd name="T35" fmla="*/ 32 h 82"/>
                <a:gd name="T36" fmla="*/ 147 w 153"/>
                <a:gd name="T37" fmla="*/ 25 h 82"/>
                <a:gd name="T38" fmla="*/ 150 w 153"/>
                <a:gd name="T39" fmla="*/ 19 h 82"/>
                <a:gd name="T40" fmla="*/ 153 w 153"/>
                <a:gd name="T41" fmla="*/ 12 h 82"/>
                <a:gd name="T42" fmla="*/ 134 w 153"/>
                <a:gd name="T43" fmla="*/ 8 h 82"/>
                <a:gd name="T44" fmla="*/ 115 w 153"/>
                <a:gd name="T45" fmla="*/ 3 h 82"/>
                <a:gd name="T46" fmla="*/ 96 w 153"/>
                <a:gd name="T47" fmla="*/ 1 h 82"/>
                <a:gd name="T48" fmla="*/ 77 w 153"/>
                <a:gd name="T49" fmla="*/ 0 h 82"/>
                <a:gd name="T50" fmla="*/ 68 w 153"/>
                <a:gd name="T51" fmla="*/ 1 h 82"/>
                <a:gd name="T52" fmla="*/ 60 w 153"/>
                <a:gd name="T53" fmla="*/ 1 h 82"/>
                <a:gd name="T54" fmla="*/ 52 w 153"/>
                <a:gd name="T55" fmla="*/ 2 h 82"/>
                <a:gd name="T56" fmla="*/ 45 w 153"/>
                <a:gd name="T57" fmla="*/ 4 h 82"/>
                <a:gd name="T58" fmla="*/ 38 w 153"/>
                <a:gd name="T59" fmla="*/ 7 h 82"/>
                <a:gd name="T60" fmla="*/ 34 w 153"/>
                <a:gd name="T61" fmla="*/ 10 h 82"/>
                <a:gd name="T62" fmla="*/ 30 w 153"/>
                <a:gd name="T63" fmla="*/ 14 h 82"/>
                <a:gd name="T64" fmla="*/ 26 w 153"/>
                <a:gd name="T65" fmla="*/ 18 h 82"/>
                <a:gd name="T66" fmla="*/ 32 w 153"/>
                <a:gd name="T67" fmla="*/ 23 h 82"/>
                <a:gd name="T68" fmla="*/ 36 w 153"/>
                <a:gd name="T69" fmla="*/ 29 h 82"/>
                <a:gd name="T70" fmla="*/ 38 w 153"/>
                <a:gd name="T71" fmla="*/ 32 h 82"/>
                <a:gd name="T72" fmla="*/ 42 w 153"/>
                <a:gd name="T73" fmla="*/ 34 h 82"/>
                <a:gd name="T74" fmla="*/ 44 w 153"/>
                <a:gd name="T75" fmla="*/ 36 h 82"/>
                <a:gd name="T76" fmla="*/ 46 w 153"/>
                <a:gd name="T77" fmla="*/ 36 h 82"/>
                <a:gd name="T78" fmla="*/ 40 w 153"/>
                <a:gd name="T79" fmla="*/ 41 h 82"/>
                <a:gd name="T80" fmla="*/ 33 w 153"/>
                <a:gd name="T81" fmla="*/ 46 h 82"/>
                <a:gd name="T82" fmla="*/ 29 w 153"/>
                <a:gd name="T83" fmla="*/ 52 h 82"/>
                <a:gd name="T84" fmla="*/ 23 w 153"/>
                <a:gd name="T85" fmla="*/ 57 h 82"/>
                <a:gd name="T86" fmla="*/ 18 w 153"/>
                <a:gd name="T87" fmla="*/ 64 h 82"/>
                <a:gd name="T88" fmla="*/ 13 w 153"/>
                <a:gd name="T89" fmla="*/ 69 h 82"/>
                <a:gd name="T90" fmla="*/ 7 w 153"/>
                <a:gd name="T91" fmla="*/ 75 h 82"/>
                <a:gd name="T92" fmla="*/ 0 w 153"/>
                <a:gd name="T93"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7" name="Freeform 406"/>
            <p:cNvSpPr>
              <a:spLocks/>
            </p:cNvSpPr>
            <p:nvPr/>
          </p:nvSpPr>
          <p:spPr bwMode="auto">
            <a:xfrm>
              <a:off x="1414" y="1217"/>
              <a:ext cx="29" cy="17"/>
            </a:xfrm>
            <a:custGeom>
              <a:avLst/>
              <a:gdLst>
                <a:gd name="T0" fmla="*/ 0 w 86"/>
                <a:gd name="T1" fmla="*/ 37 h 50"/>
                <a:gd name="T2" fmla="*/ 5 w 86"/>
                <a:gd name="T3" fmla="*/ 41 h 50"/>
                <a:gd name="T4" fmla="*/ 11 w 86"/>
                <a:gd name="T5" fmla="*/ 44 h 50"/>
                <a:gd name="T6" fmla="*/ 16 w 86"/>
                <a:gd name="T7" fmla="*/ 47 h 50"/>
                <a:gd name="T8" fmla="*/ 23 w 86"/>
                <a:gd name="T9" fmla="*/ 48 h 50"/>
                <a:gd name="T10" fmla="*/ 35 w 86"/>
                <a:gd name="T11" fmla="*/ 49 h 50"/>
                <a:gd name="T12" fmla="*/ 46 w 86"/>
                <a:gd name="T13" fmla="*/ 50 h 50"/>
                <a:gd name="T14" fmla="*/ 58 w 86"/>
                <a:gd name="T15" fmla="*/ 49 h 50"/>
                <a:gd name="T16" fmla="*/ 67 w 86"/>
                <a:gd name="T17" fmla="*/ 48 h 50"/>
                <a:gd name="T18" fmla="*/ 73 w 86"/>
                <a:gd name="T19" fmla="*/ 47 h 50"/>
                <a:gd name="T20" fmla="*/ 79 w 86"/>
                <a:gd name="T21" fmla="*/ 44 h 50"/>
                <a:gd name="T22" fmla="*/ 82 w 86"/>
                <a:gd name="T23" fmla="*/ 41 h 50"/>
                <a:gd name="T24" fmla="*/ 84 w 86"/>
                <a:gd name="T25" fmla="*/ 37 h 50"/>
                <a:gd name="T26" fmla="*/ 85 w 86"/>
                <a:gd name="T27" fmla="*/ 32 h 50"/>
                <a:gd name="T28" fmla="*/ 86 w 86"/>
                <a:gd name="T29" fmla="*/ 25 h 50"/>
                <a:gd name="T30" fmla="*/ 85 w 86"/>
                <a:gd name="T31" fmla="*/ 17 h 50"/>
                <a:gd name="T32" fmla="*/ 84 w 86"/>
                <a:gd name="T33" fmla="*/ 10 h 50"/>
                <a:gd name="T34" fmla="*/ 83 w 86"/>
                <a:gd name="T35" fmla="*/ 7 h 50"/>
                <a:gd name="T36" fmla="*/ 81 w 86"/>
                <a:gd name="T37" fmla="*/ 5 h 50"/>
                <a:gd name="T38" fmla="*/ 77 w 86"/>
                <a:gd name="T39" fmla="*/ 2 h 50"/>
                <a:gd name="T40" fmla="*/ 73 w 86"/>
                <a:gd name="T41" fmla="*/ 0 h 50"/>
                <a:gd name="T42" fmla="*/ 0 w 86"/>
                <a:gd name="T43"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8" name="Freeform 407"/>
            <p:cNvSpPr>
              <a:spLocks/>
            </p:cNvSpPr>
            <p:nvPr/>
          </p:nvSpPr>
          <p:spPr bwMode="auto">
            <a:xfrm>
              <a:off x="1379" y="1163"/>
              <a:ext cx="55" cy="25"/>
            </a:xfrm>
            <a:custGeom>
              <a:avLst/>
              <a:gdLst>
                <a:gd name="T0" fmla="*/ 119 w 172"/>
                <a:gd name="T1" fmla="*/ 61 h 74"/>
                <a:gd name="T2" fmla="*/ 109 w 172"/>
                <a:gd name="T3" fmla="*/ 61 h 74"/>
                <a:gd name="T4" fmla="*/ 99 w 172"/>
                <a:gd name="T5" fmla="*/ 61 h 74"/>
                <a:gd name="T6" fmla="*/ 90 w 172"/>
                <a:gd name="T7" fmla="*/ 61 h 74"/>
                <a:gd name="T8" fmla="*/ 80 w 172"/>
                <a:gd name="T9" fmla="*/ 61 h 74"/>
                <a:gd name="T10" fmla="*/ 60 w 172"/>
                <a:gd name="T11" fmla="*/ 74 h 74"/>
                <a:gd name="T12" fmla="*/ 33 w 172"/>
                <a:gd name="T13" fmla="*/ 74 h 74"/>
                <a:gd name="T14" fmla="*/ 36 w 172"/>
                <a:gd name="T15" fmla="*/ 61 h 74"/>
                <a:gd name="T16" fmla="*/ 39 w 172"/>
                <a:gd name="T17" fmla="*/ 49 h 74"/>
                <a:gd name="T18" fmla="*/ 30 w 172"/>
                <a:gd name="T19" fmla="*/ 49 h 74"/>
                <a:gd name="T20" fmla="*/ 23 w 172"/>
                <a:gd name="T21" fmla="*/ 48 h 74"/>
                <a:gd name="T22" fmla="*/ 15 w 172"/>
                <a:gd name="T23" fmla="*/ 47 h 74"/>
                <a:gd name="T24" fmla="*/ 9 w 172"/>
                <a:gd name="T25" fmla="*/ 45 h 74"/>
                <a:gd name="T26" fmla="*/ 5 w 172"/>
                <a:gd name="T27" fmla="*/ 42 h 74"/>
                <a:gd name="T28" fmla="*/ 2 w 172"/>
                <a:gd name="T29" fmla="*/ 39 h 74"/>
                <a:gd name="T30" fmla="*/ 1 w 172"/>
                <a:gd name="T31" fmla="*/ 35 h 74"/>
                <a:gd name="T32" fmla="*/ 0 w 172"/>
                <a:gd name="T33" fmla="*/ 31 h 74"/>
                <a:gd name="T34" fmla="*/ 1 w 172"/>
                <a:gd name="T35" fmla="*/ 26 h 74"/>
                <a:gd name="T36" fmla="*/ 2 w 172"/>
                <a:gd name="T37" fmla="*/ 21 h 74"/>
                <a:gd name="T38" fmla="*/ 5 w 172"/>
                <a:gd name="T39" fmla="*/ 17 h 74"/>
                <a:gd name="T40" fmla="*/ 8 w 172"/>
                <a:gd name="T41" fmla="*/ 14 h 74"/>
                <a:gd name="T42" fmla="*/ 13 w 172"/>
                <a:gd name="T43" fmla="*/ 10 h 74"/>
                <a:gd name="T44" fmla="*/ 18 w 172"/>
                <a:gd name="T45" fmla="*/ 7 h 74"/>
                <a:gd name="T46" fmla="*/ 24 w 172"/>
                <a:gd name="T47" fmla="*/ 5 h 74"/>
                <a:gd name="T48" fmla="*/ 29 w 172"/>
                <a:gd name="T49" fmla="*/ 4 h 74"/>
                <a:gd name="T50" fmla="*/ 42 w 172"/>
                <a:gd name="T51" fmla="*/ 1 h 74"/>
                <a:gd name="T52" fmla="*/ 56 w 172"/>
                <a:gd name="T53" fmla="*/ 0 h 74"/>
                <a:gd name="T54" fmla="*/ 69 w 172"/>
                <a:gd name="T55" fmla="*/ 0 h 74"/>
                <a:gd name="T56" fmla="*/ 80 w 172"/>
                <a:gd name="T57" fmla="*/ 0 h 74"/>
                <a:gd name="T58" fmla="*/ 94 w 172"/>
                <a:gd name="T59" fmla="*/ 1 h 74"/>
                <a:gd name="T60" fmla="*/ 106 w 172"/>
                <a:gd name="T61" fmla="*/ 4 h 74"/>
                <a:gd name="T62" fmla="*/ 117 w 172"/>
                <a:gd name="T63" fmla="*/ 7 h 74"/>
                <a:gd name="T64" fmla="*/ 128 w 172"/>
                <a:gd name="T65" fmla="*/ 13 h 74"/>
                <a:gd name="T66" fmla="*/ 139 w 172"/>
                <a:gd name="T67" fmla="*/ 17 h 74"/>
                <a:gd name="T68" fmla="*/ 150 w 172"/>
                <a:gd name="T69" fmla="*/ 21 h 74"/>
                <a:gd name="T70" fmla="*/ 161 w 172"/>
                <a:gd name="T71" fmla="*/ 24 h 74"/>
                <a:gd name="T72" fmla="*/ 172 w 172"/>
                <a:gd name="T73" fmla="*/ 25 h 74"/>
                <a:gd name="T74" fmla="*/ 172 w 172"/>
                <a:gd name="T75" fmla="*/ 43 h 74"/>
                <a:gd name="T76" fmla="*/ 169 w 172"/>
                <a:gd name="T77" fmla="*/ 48 h 74"/>
                <a:gd name="T78" fmla="*/ 165 w 172"/>
                <a:gd name="T79" fmla="*/ 53 h 74"/>
                <a:gd name="T80" fmla="*/ 161 w 172"/>
                <a:gd name="T81" fmla="*/ 57 h 74"/>
                <a:gd name="T82" fmla="*/ 158 w 172"/>
                <a:gd name="T83" fmla="*/ 60 h 74"/>
                <a:gd name="T84" fmla="*/ 153 w 172"/>
                <a:gd name="T85" fmla="*/ 62 h 74"/>
                <a:gd name="T86" fmla="*/ 149 w 172"/>
                <a:gd name="T87" fmla="*/ 63 h 74"/>
                <a:gd name="T88" fmla="*/ 146 w 172"/>
                <a:gd name="T89" fmla="*/ 65 h 74"/>
                <a:gd name="T90" fmla="*/ 141 w 172"/>
                <a:gd name="T91" fmla="*/ 65 h 74"/>
                <a:gd name="T92" fmla="*/ 131 w 172"/>
                <a:gd name="T93" fmla="*/ 65 h 74"/>
                <a:gd name="T94" fmla="*/ 121 w 172"/>
                <a:gd name="T95" fmla="*/ 63 h 74"/>
                <a:gd name="T96" fmla="*/ 112 w 172"/>
                <a:gd name="T97" fmla="*/ 59 h 74"/>
                <a:gd name="T98" fmla="*/ 99 w 172"/>
                <a:gd name="T99" fmla="*/ 55 h 74"/>
                <a:gd name="T100" fmla="*/ 106 w 172"/>
                <a:gd name="T101" fmla="*/ 55 h 74"/>
                <a:gd name="T102" fmla="*/ 119 w 172"/>
                <a:gd name="T103"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 name="Freeform 408"/>
            <p:cNvSpPr>
              <a:spLocks/>
            </p:cNvSpPr>
            <p:nvPr/>
          </p:nvSpPr>
          <p:spPr bwMode="auto">
            <a:xfrm>
              <a:off x="1450" y="1171"/>
              <a:ext cx="38" cy="17"/>
            </a:xfrm>
            <a:custGeom>
              <a:avLst/>
              <a:gdLst>
                <a:gd name="T0" fmla="*/ 27 w 120"/>
                <a:gd name="T1" fmla="*/ 49 h 49"/>
                <a:gd name="T2" fmla="*/ 47 w 120"/>
                <a:gd name="T3" fmla="*/ 49 h 49"/>
                <a:gd name="T4" fmla="*/ 64 w 120"/>
                <a:gd name="T5" fmla="*/ 48 h 49"/>
                <a:gd name="T6" fmla="*/ 78 w 120"/>
                <a:gd name="T7" fmla="*/ 46 h 49"/>
                <a:gd name="T8" fmla="*/ 90 w 120"/>
                <a:gd name="T9" fmla="*/ 43 h 49"/>
                <a:gd name="T10" fmla="*/ 96 w 120"/>
                <a:gd name="T11" fmla="*/ 39 h 49"/>
                <a:gd name="T12" fmla="*/ 100 w 120"/>
                <a:gd name="T13" fmla="*/ 37 h 49"/>
                <a:gd name="T14" fmla="*/ 104 w 120"/>
                <a:gd name="T15" fmla="*/ 34 h 49"/>
                <a:gd name="T16" fmla="*/ 108 w 120"/>
                <a:gd name="T17" fmla="*/ 31 h 49"/>
                <a:gd name="T18" fmla="*/ 114 w 120"/>
                <a:gd name="T19" fmla="*/ 22 h 49"/>
                <a:gd name="T20" fmla="*/ 120 w 120"/>
                <a:gd name="T21" fmla="*/ 12 h 49"/>
                <a:gd name="T22" fmla="*/ 102 w 120"/>
                <a:gd name="T23" fmla="*/ 6 h 49"/>
                <a:gd name="T24" fmla="*/ 84 w 120"/>
                <a:gd name="T25" fmla="*/ 3 h 49"/>
                <a:gd name="T26" fmla="*/ 66 w 120"/>
                <a:gd name="T27" fmla="*/ 1 h 49"/>
                <a:gd name="T28" fmla="*/ 50 w 120"/>
                <a:gd name="T29" fmla="*/ 0 h 49"/>
                <a:gd name="T30" fmla="*/ 34 w 120"/>
                <a:gd name="T31" fmla="*/ 1 h 49"/>
                <a:gd name="T32" fmla="*/ 20 w 120"/>
                <a:gd name="T33" fmla="*/ 2 h 49"/>
                <a:gd name="T34" fmla="*/ 9 w 120"/>
                <a:gd name="T35" fmla="*/ 4 h 49"/>
                <a:gd name="T36" fmla="*/ 0 w 120"/>
                <a:gd name="T37" fmla="*/ 6 h 49"/>
                <a:gd name="T38" fmla="*/ 0 w 120"/>
                <a:gd name="T39" fmla="*/ 30 h 49"/>
                <a:gd name="T40" fmla="*/ 2 w 120"/>
                <a:gd name="T41" fmla="*/ 35 h 49"/>
                <a:gd name="T42" fmla="*/ 6 w 120"/>
                <a:gd name="T43" fmla="*/ 38 h 49"/>
                <a:gd name="T44" fmla="*/ 9 w 120"/>
                <a:gd name="T45" fmla="*/ 41 h 49"/>
                <a:gd name="T46" fmla="*/ 13 w 120"/>
                <a:gd name="T47" fmla="*/ 45 h 49"/>
                <a:gd name="T48" fmla="*/ 20 w 120"/>
                <a:gd name="T49" fmla="*/ 48 h 49"/>
                <a:gd name="T50" fmla="*/ 27 w 120"/>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 name="Freeform 409"/>
            <p:cNvSpPr>
              <a:spLocks/>
            </p:cNvSpPr>
            <p:nvPr/>
          </p:nvSpPr>
          <p:spPr bwMode="auto">
            <a:xfrm>
              <a:off x="1441" y="1194"/>
              <a:ext cx="26" cy="19"/>
            </a:xfrm>
            <a:custGeom>
              <a:avLst/>
              <a:gdLst>
                <a:gd name="T0" fmla="*/ 33 w 85"/>
                <a:gd name="T1" fmla="*/ 0 h 61"/>
                <a:gd name="T2" fmla="*/ 22 w 85"/>
                <a:gd name="T3" fmla="*/ 5 h 61"/>
                <a:gd name="T4" fmla="*/ 11 w 85"/>
                <a:gd name="T5" fmla="*/ 12 h 61"/>
                <a:gd name="T6" fmla="*/ 6 w 85"/>
                <a:gd name="T7" fmla="*/ 17 h 61"/>
                <a:gd name="T8" fmla="*/ 3 w 85"/>
                <a:gd name="T9" fmla="*/ 21 h 61"/>
                <a:gd name="T10" fmla="*/ 0 w 85"/>
                <a:gd name="T11" fmla="*/ 25 h 61"/>
                <a:gd name="T12" fmla="*/ 0 w 85"/>
                <a:gd name="T13" fmla="*/ 31 h 61"/>
                <a:gd name="T14" fmla="*/ 0 w 85"/>
                <a:gd name="T15" fmla="*/ 34 h 61"/>
                <a:gd name="T16" fmla="*/ 1 w 85"/>
                <a:gd name="T17" fmla="*/ 37 h 61"/>
                <a:gd name="T18" fmla="*/ 2 w 85"/>
                <a:gd name="T19" fmla="*/ 40 h 61"/>
                <a:gd name="T20" fmla="*/ 5 w 85"/>
                <a:gd name="T21" fmla="*/ 43 h 61"/>
                <a:gd name="T22" fmla="*/ 11 w 85"/>
                <a:gd name="T23" fmla="*/ 48 h 61"/>
                <a:gd name="T24" fmla="*/ 18 w 85"/>
                <a:gd name="T25" fmla="*/ 53 h 61"/>
                <a:gd name="T26" fmla="*/ 27 w 85"/>
                <a:gd name="T27" fmla="*/ 56 h 61"/>
                <a:gd name="T28" fmla="*/ 36 w 85"/>
                <a:gd name="T29" fmla="*/ 59 h 61"/>
                <a:gd name="T30" fmla="*/ 45 w 85"/>
                <a:gd name="T31" fmla="*/ 61 h 61"/>
                <a:gd name="T32" fmla="*/ 53 w 85"/>
                <a:gd name="T33" fmla="*/ 61 h 61"/>
                <a:gd name="T34" fmla="*/ 56 w 85"/>
                <a:gd name="T35" fmla="*/ 61 h 61"/>
                <a:gd name="T36" fmla="*/ 59 w 85"/>
                <a:gd name="T37" fmla="*/ 60 h 61"/>
                <a:gd name="T38" fmla="*/ 62 w 85"/>
                <a:gd name="T39" fmla="*/ 59 h 61"/>
                <a:gd name="T40" fmla="*/ 66 w 85"/>
                <a:gd name="T41" fmla="*/ 57 h 61"/>
                <a:gd name="T42" fmla="*/ 72 w 85"/>
                <a:gd name="T43" fmla="*/ 52 h 61"/>
                <a:gd name="T44" fmla="*/ 77 w 85"/>
                <a:gd name="T45" fmla="*/ 47 h 61"/>
                <a:gd name="T46" fmla="*/ 80 w 85"/>
                <a:gd name="T47" fmla="*/ 40 h 61"/>
                <a:gd name="T48" fmla="*/ 83 w 85"/>
                <a:gd name="T49" fmla="*/ 33 h 61"/>
                <a:gd name="T50" fmla="*/ 85 w 85"/>
                <a:gd name="T51" fmla="*/ 25 h 61"/>
                <a:gd name="T52" fmla="*/ 85 w 85"/>
                <a:gd name="T53" fmla="*/ 18 h 61"/>
                <a:gd name="T54" fmla="*/ 33 w 85"/>
                <a:gd name="T5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 name="Freeform 410"/>
            <p:cNvSpPr>
              <a:spLocks/>
            </p:cNvSpPr>
            <p:nvPr/>
          </p:nvSpPr>
          <p:spPr bwMode="auto">
            <a:xfrm>
              <a:off x="1254" y="1188"/>
              <a:ext cx="31" cy="6"/>
            </a:xfrm>
            <a:custGeom>
              <a:avLst/>
              <a:gdLst>
                <a:gd name="T0" fmla="*/ 0 w 100"/>
                <a:gd name="T1" fmla="*/ 6 h 19"/>
                <a:gd name="T2" fmla="*/ 7 w 100"/>
                <a:gd name="T3" fmla="*/ 11 h 19"/>
                <a:gd name="T4" fmla="*/ 13 w 100"/>
                <a:gd name="T5" fmla="*/ 15 h 19"/>
                <a:gd name="T6" fmla="*/ 21 w 100"/>
                <a:gd name="T7" fmla="*/ 18 h 19"/>
                <a:gd name="T8" fmla="*/ 27 w 100"/>
                <a:gd name="T9" fmla="*/ 19 h 19"/>
                <a:gd name="T10" fmla="*/ 100 w 100"/>
                <a:gd name="T11" fmla="*/ 6 h 19"/>
                <a:gd name="T12" fmla="*/ 73 w 100"/>
                <a:gd name="T13" fmla="*/ 2 h 19"/>
                <a:gd name="T14" fmla="*/ 47 w 100"/>
                <a:gd name="T15" fmla="*/ 0 h 19"/>
                <a:gd name="T16" fmla="*/ 36 w 100"/>
                <a:gd name="T17" fmla="*/ 0 h 19"/>
                <a:gd name="T18" fmla="*/ 24 w 100"/>
                <a:gd name="T19" fmla="*/ 1 h 19"/>
                <a:gd name="T20" fmla="*/ 12 w 100"/>
                <a:gd name="T21" fmla="*/ 3 h 19"/>
                <a:gd name="T22" fmla="*/ 0 w 100"/>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2" name="Freeform 411"/>
            <p:cNvSpPr>
              <a:spLocks/>
            </p:cNvSpPr>
            <p:nvPr/>
          </p:nvSpPr>
          <p:spPr bwMode="auto">
            <a:xfrm>
              <a:off x="1272" y="1168"/>
              <a:ext cx="53" cy="15"/>
            </a:xfrm>
            <a:custGeom>
              <a:avLst/>
              <a:gdLst>
                <a:gd name="T0" fmla="*/ 0 w 166"/>
                <a:gd name="T1" fmla="*/ 27 h 45"/>
                <a:gd name="T2" fmla="*/ 0 w 166"/>
                <a:gd name="T3" fmla="*/ 29 h 45"/>
                <a:gd name="T4" fmla="*/ 3 w 166"/>
                <a:gd name="T5" fmla="*/ 31 h 45"/>
                <a:gd name="T6" fmla="*/ 8 w 166"/>
                <a:gd name="T7" fmla="*/ 33 h 45"/>
                <a:gd name="T8" fmla="*/ 13 w 166"/>
                <a:gd name="T9" fmla="*/ 35 h 45"/>
                <a:gd name="T10" fmla="*/ 27 w 166"/>
                <a:gd name="T11" fmla="*/ 38 h 45"/>
                <a:gd name="T12" fmla="*/ 44 w 166"/>
                <a:gd name="T13" fmla="*/ 41 h 45"/>
                <a:gd name="T14" fmla="*/ 75 w 166"/>
                <a:gd name="T15" fmla="*/ 44 h 45"/>
                <a:gd name="T16" fmla="*/ 92 w 166"/>
                <a:gd name="T17" fmla="*/ 45 h 45"/>
                <a:gd name="T18" fmla="*/ 166 w 166"/>
                <a:gd name="T19" fmla="*/ 27 h 45"/>
                <a:gd name="T20" fmla="*/ 157 w 166"/>
                <a:gd name="T21" fmla="*/ 25 h 45"/>
                <a:gd name="T22" fmla="*/ 137 w 166"/>
                <a:gd name="T23" fmla="*/ 19 h 45"/>
                <a:gd name="T24" fmla="*/ 110 w 166"/>
                <a:gd name="T25" fmla="*/ 11 h 45"/>
                <a:gd name="T26" fmla="*/ 80 w 166"/>
                <a:gd name="T27" fmla="*/ 4 h 45"/>
                <a:gd name="T28" fmla="*/ 65 w 166"/>
                <a:gd name="T29" fmla="*/ 2 h 45"/>
                <a:gd name="T30" fmla="*/ 50 w 166"/>
                <a:gd name="T31" fmla="*/ 1 h 45"/>
                <a:gd name="T32" fmla="*/ 36 w 166"/>
                <a:gd name="T33" fmla="*/ 0 h 45"/>
                <a:gd name="T34" fmla="*/ 24 w 166"/>
                <a:gd name="T35" fmla="*/ 2 h 45"/>
                <a:gd name="T36" fmla="*/ 19 w 166"/>
                <a:gd name="T37" fmla="*/ 3 h 45"/>
                <a:gd name="T38" fmla="*/ 14 w 166"/>
                <a:gd name="T39" fmla="*/ 5 h 45"/>
                <a:gd name="T40" fmla="*/ 10 w 166"/>
                <a:gd name="T41" fmla="*/ 7 h 45"/>
                <a:gd name="T42" fmla="*/ 7 w 166"/>
                <a:gd name="T43" fmla="*/ 10 h 45"/>
                <a:gd name="T44" fmla="*/ 3 w 166"/>
                <a:gd name="T45" fmla="*/ 13 h 45"/>
                <a:gd name="T46" fmla="*/ 1 w 166"/>
                <a:gd name="T47" fmla="*/ 17 h 45"/>
                <a:gd name="T48" fmla="*/ 0 w 166"/>
                <a:gd name="T49" fmla="*/ 22 h 45"/>
                <a:gd name="T50" fmla="*/ 0 w 166"/>
                <a:gd name="T51" fmla="*/ 2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3" name="Freeform 412"/>
            <p:cNvSpPr>
              <a:spLocks/>
            </p:cNvSpPr>
            <p:nvPr/>
          </p:nvSpPr>
          <p:spPr bwMode="auto">
            <a:xfrm>
              <a:off x="1488" y="1422"/>
              <a:ext cx="11" cy="8"/>
            </a:xfrm>
            <a:custGeom>
              <a:avLst/>
              <a:gdLst>
                <a:gd name="T0" fmla="*/ 0 w 33"/>
                <a:gd name="T1" fmla="*/ 0 h 25"/>
                <a:gd name="T2" fmla="*/ 0 w 33"/>
                <a:gd name="T3" fmla="*/ 9 h 25"/>
                <a:gd name="T4" fmla="*/ 3 w 33"/>
                <a:gd name="T5" fmla="*/ 15 h 25"/>
                <a:gd name="T6" fmla="*/ 6 w 33"/>
                <a:gd name="T7" fmla="*/ 20 h 25"/>
                <a:gd name="T8" fmla="*/ 11 w 33"/>
                <a:gd name="T9" fmla="*/ 22 h 25"/>
                <a:gd name="T10" fmla="*/ 16 w 33"/>
                <a:gd name="T11" fmla="*/ 24 h 25"/>
                <a:gd name="T12" fmla="*/ 22 w 33"/>
                <a:gd name="T13" fmla="*/ 25 h 25"/>
                <a:gd name="T14" fmla="*/ 27 w 33"/>
                <a:gd name="T15" fmla="*/ 25 h 25"/>
                <a:gd name="T16" fmla="*/ 33 w 33"/>
                <a:gd name="T17" fmla="*/ 25 h 25"/>
                <a:gd name="T18" fmla="*/ 33 w 33"/>
                <a:gd name="T19" fmla="*/ 0 h 25"/>
                <a:gd name="T20" fmla="*/ 24 w 33"/>
                <a:gd name="T21" fmla="*/ 0 h 25"/>
                <a:gd name="T22" fmla="*/ 16 w 33"/>
                <a:gd name="T23" fmla="*/ 0 h 25"/>
                <a:gd name="T24" fmla="*/ 9 w 33"/>
                <a:gd name="T25" fmla="*/ 0 h 25"/>
                <a:gd name="T26" fmla="*/ 0 w 33"/>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4" name="Freeform 413"/>
            <p:cNvSpPr>
              <a:spLocks/>
            </p:cNvSpPr>
            <p:nvPr/>
          </p:nvSpPr>
          <p:spPr bwMode="auto">
            <a:xfrm>
              <a:off x="1605" y="1729"/>
              <a:ext cx="16" cy="20"/>
            </a:xfrm>
            <a:custGeom>
              <a:avLst/>
              <a:gdLst>
                <a:gd name="T0" fmla="*/ 0 w 48"/>
                <a:gd name="T1" fmla="*/ 62 h 62"/>
                <a:gd name="T2" fmla="*/ 12 w 48"/>
                <a:gd name="T3" fmla="*/ 56 h 62"/>
                <a:gd name="T4" fmla="*/ 22 w 48"/>
                <a:gd name="T5" fmla="*/ 50 h 62"/>
                <a:gd name="T6" fmla="*/ 30 w 48"/>
                <a:gd name="T7" fmla="*/ 43 h 62"/>
                <a:gd name="T8" fmla="*/ 37 w 48"/>
                <a:gd name="T9" fmla="*/ 36 h 62"/>
                <a:gd name="T10" fmla="*/ 41 w 48"/>
                <a:gd name="T11" fmla="*/ 28 h 62"/>
                <a:gd name="T12" fmla="*/ 44 w 48"/>
                <a:gd name="T13" fmla="*/ 19 h 62"/>
                <a:gd name="T14" fmla="*/ 47 w 48"/>
                <a:gd name="T15" fmla="*/ 9 h 62"/>
                <a:gd name="T16" fmla="*/ 48 w 48"/>
                <a:gd name="T17" fmla="*/ 0 h 62"/>
                <a:gd name="T18" fmla="*/ 40 w 48"/>
                <a:gd name="T19" fmla="*/ 3 h 62"/>
                <a:gd name="T20" fmla="*/ 32 w 48"/>
                <a:gd name="T21" fmla="*/ 6 h 62"/>
                <a:gd name="T22" fmla="*/ 23 w 48"/>
                <a:gd name="T23" fmla="*/ 10 h 62"/>
                <a:gd name="T24" fmla="*/ 17 w 48"/>
                <a:gd name="T25" fmla="*/ 15 h 62"/>
                <a:gd name="T26" fmla="*/ 10 w 48"/>
                <a:gd name="T27" fmla="*/ 21 h 62"/>
                <a:gd name="T28" fmla="*/ 6 w 48"/>
                <a:gd name="T29" fmla="*/ 27 h 62"/>
                <a:gd name="T30" fmla="*/ 4 w 48"/>
                <a:gd name="T31" fmla="*/ 31 h 62"/>
                <a:gd name="T32" fmla="*/ 3 w 48"/>
                <a:gd name="T33" fmla="*/ 35 h 62"/>
                <a:gd name="T34" fmla="*/ 1 w 48"/>
                <a:gd name="T35" fmla="*/ 39 h 62"/>
                <a:gd name="T36" fmla="*/ 0 w 48"/>
                <a:gd name="T37" fmla="*/ 43 h 62"/>
                <a:gd name="T38" fmla="*/ 0 w 48"/>
                <a:gd name="T39" fmla="*/ 52 h 62"/>
                <a:gd name="T40" fmla="*/ 0 w 48"/>
                <a:gd name="T4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5" name="Freeform 414"/>
            <p:cNvSpPr>
              <a:spLocks/>
            </p:cNvSpPr>
            <p:nvPr/>
          </p:nvSpPr>
          <p:spPr bwMode="auto">
            <a:xfrm>
              <a:off x="1554" y="1729"/>
              <a:ext cx="36" cy="20"/>
            </a:xfrm>
            <a:custGeom>
              <a:avLst/>
              <a:gdLst>
                <a:gd name="T0" fmla="*/ 47 w 113"/>
                <a:gd name="T1" fmla="*/ 0 h 62"/>
                <a:gd name="T2" fmla="*/ 36 w 113"/>
                <a:gd name="T3" fmla="*/ 7 h 62"/>
                <a:gd name="T4" fmla="*/ 23 w 113"/>
                <a:gd name="T5" fmla="*/ 17 h 62"/>
                <a:gd name="T6" fmla="*/ 11 w 113"/>
                <a:gd name="T7" fmla="*/ 27 h 62"/>
                <a:gd name="T8" fmla="*/ 0 w 113"/>
                <a:gd name="T9" fmla="*/ 37 h 62"/>
                <a:gd name="T10" fmla="*/ 22 w 113"/>
                <a:gd name="T11" fmla="*/ 46 h 62"/>
                <a:gd name="T12" fmla="*/ 41 w 113"/>
                <a:gd name="T13" fmla="*/ 54 h 62"/>
                <a:gd name="T14" fmla="*/ 51 w 113"/>
                <a:gd name="T15" fmla="*/ 57 h 62"/>
                <a:gd name="T16" fmla="*/ 62 w 113"/>
                <a:gd name="T17" fmla="*/ 59 h 62"/>
                <a:gd name="T18" fmla="*/ 73 w 113"/>
                <a:gd name="T19" fmla="*/ 61 h 62"/>
                <a:gd name="T20" fmla="*/ 87 w 113"/>
                <a:gd name="T21" fmla="*/ 62 h 62"/>
                <a:gd name="T22" fmla="*/ 97 w 113"/>
                <a:gd name="T23" fmla="*/ 61 h 62"/>
                <a:gd name="T24" fmla="*/ 106 w 113"/>
                <a:gd name="T25" fmla="*/ 58 h 62"/>
                <a:gd name="T26" fmla="*/ 109 w 113"/>
                <a:gd name="T27" fmla="*/ 56 h 62"/>
                <a:gd name="T28" fmla="*/ 111 w 113"/>
                <a:gd name="T29" fmla="*/ 54 h 62"/>
                <a:gd name="T30" fmla="*/ 113 w 113"/>
                <a:gd name="T31" fmla="*/ 52 h 62"/>
                <a:gd name="T32" fmla="*/ 113 w 113"/>
                <a:gd name="T33" fmla="*/ 49 h 62"/>
                <a:gd name="T34" fmla="*/ 91 w 113"/>
                <a:gd name="T35" fmla="*/ 41 h 62"/>
                <a:gd name="T36" fmla="*/ 70 w 113"/>
                <a:gd name="T37" fmla="*/ 32 h 62"/>
                <a:gd name="T38" fmla="*/ 65 w 113"/>
                <a:gd name="T39" fmla="*/ 29 h 62"/>
                <a:gd name="T40" fmla="*/ 61 w 113"/>
                <a:gd name="T41" fmla="*/ 26 h 62"/>
                <a:gd name="T42" fmla="*/ 57 w 113"/>
                <a:gd name="T43" fmla="*/ 23 h 62"/>
                <a:gd name="T44" fmla="*/ 54 w 113"/>
                <a:gd name="T45" fmla="*/ 20 h 62"/>
                <a:gd name="T46" fmla="*/ 51 w 113"/>
                <a:gd name="T47" fmla="*/ 16 h 62"/>
                <a:gd name="T48" fmla="*/ 48 w 113"/>
                <a:gd name="T49" fmla="*/ 10 h 62"/>
                <a:gd name="T50" fmla="*/ 47 w 113"/>
                <a:gd name="T51" fmla="*/ 5 h 62"/>
                <a:gd name="T52" fmla="*/ 47 w 113"/>
                <a:gd name="T5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6" name="Freeform 415"/>
            <p:cNvSpPr>
              <a:spLocks/>
            </p:cNvSpPr>
            <p:nvPr/>
          </p:nvSpPr>
          <p:spPr bwMode="auto">
            <a:xfrm>
              <a:off x="1748" y="1188"/>
              <a:ext cx="29" cy="15"/>
            </a:xfrm>
            <a:custGeom>
              <a:avLst/>
              <a:gdLst>
                <a:gd name="T0" fmla="*/ 0 w 93"/>
                <a:gd name="T1" fmla="*/ 0 h 50"/>
                <a:gd name="T2" fmla="*/ 15 w 93"/>
                <a:gd name="T3" fmla="*/ 0 h 50"/>
                <a:gd name="T4" fmla="*/ 30 w 93"/>
                <a:gd name="T5" fmla="*/ 1 h 50"/>
                <a:gd name="T6" fmla="*/ 45 w 93"/>
                <a:gd name="T7" fmla="*/ 2 h 50"/>
                <a:gd name="T8" fmla="*/ 59 w 93"/>
                <a:gd name="T9" fmla="*/ 5 h 50"/>
                <a:gd name="T10" fmla="*/ 64 w 93"/>
                <a:gd name="T11" fmla="*/ 7 h 50"/>
                <a:gd name="T12" fmla="*/ 71 w 93"/>
                <a:gd name="T13" fmla="*/ 9 h 50"/>
                <a:gd name="T14" fmla="*/ 75 w 93"/>
                <a:gd name="T15" fmla="*/ 12 h 50"/>
                <a:gd name="T16" fmla="*/ 81 w 93"/>
                <a:gd name="T17" fmla="*/ 16 h 50"/>
                <a:gd name="T18" fmla="*/ 85 w 93"/>
                <a:gd name="T19" fmla="*/ 20 h 50"/>
                <a:gd name="T20" fmla="*/ 89 w 93"/>
                <a:gd name="T21" fmla="*/ 25 h 50"/>
                <a:gd name="T22" fmla="*/ 91 w 93"/>
                <a:gd name="T23" fmla="*/ 30 h 50"/>
                <a:gd name="T24" fmla="*/ 93 w 93"/>
                <a:gd name="T25" fmla="*/ 37 h 50"/>
                <a:gd name="T26" fmla="*/ 79 w 93"/>
                <a:gd name="T27" fmla="*/ 37 h 50"/>
                <a:gd name="T28" fmla="*/ 68 w 93"/>
                <a:gd name="T29" fmla="*/ 39 h 50"/>
                <a:gd name="T30" fmla="*/ 60 w 93"/>
                <a:gd name="T31" fmla="*/ 41 h 50"/>
                <a:gd name="T32" fmla="*/ 52 w 93"/>
                <a:gd name="T33" fmla="*/ 43 h 50"/>
                <a:gd name="T34" fmla="*/ 42 w 93"/>
                <a:gd name="T35" fmla="*/ 47 h 50"/>
                <a:gd name="T36" fmla="*/ 33 w 93"/>
                <a:gd name="T37" fmla="*/ 50 h 50"/>
                <a:gd name="T38" fmla="*/ 30 w 93"/>
                <a:gd name="T39" fmla="*/ 50 h 50"/>
                <a:gd name="T40" fmla="*/ 28 w 93"/>
                <a:gd name="T41" fmla="*/ 48 h 50"/>
                <a:gd name="T42" fmla="*/ 26 w 93"/>
                <a:gd name="T43" fmla="*/ 47 h 50"/>
                <a:gd name="T44" fmla="*/ 25 w 93"/>
                <a:gd name="T45" fmla="*/ 45 h 50"/>
                <a:gd name="T46" fmla="*/ 23 w 93"/>
                <a:gd name="T47" fmla="*/ 41 h 50"/>
                <a:gd name="T48" fmla="*/ 22 w 93"/>
                <a:gd name="T49" fmla="*/ 36 h 50"/>
                <a:gd name="T50" fmla="*/ 22 w 93"/>
                <a:gd name="T51" fmla="*/ 31 h 50"/>
                <a:gd name="T52" fmla="*/ 23 w 93"/>
                <a:gd name="T53" fmla="*/ 26 h 50"/>
                <a:gd name="T54" fmla="*/ 24 w 93"/>
                <a:gd name="T55" fmla="*/ 22 h 50"/>
                <a:gd name="T56" fmla="*/ 26 w 93"/>
                <a:gd name="T57" fmla="*/ 19 h 50"/>
                <a:gd name="T58" fmla="*/ 0 w 93"/>
                <a:gd name="T59" fmla="*/ 19 h 50"/>
                <a:gd name="T60" fmla="*/ 0 w 93"/>
                <a:gd name="T6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7" name="Freeform 416"/>
            <p:cNvSpPr>
              <a:spLocks/>
            </p:cNvSpPr>
            <p:nvPr/>
          </p:nvSpPr>
          <p:spPr bwMode="auto">
            <a:xfrm>
              <a:off x="1436" y="1246"/>
              <a:ext cx="331" cy="198"/>
            </a:xfrm>
            <a:custGeom>
              <a:avLst/>
              <a:gdLst>
                <a:gd name="T0" fmla="*/ 20 w 1029"/>
                <a:gd name="T1" fmla="*/ 112 h 604"/>
                <a:gd name="T2" fmla="*/ 67 w 1029"/>
                <a:gd name="T3" fmla="*/ 60 h 604"/>
                <a:gd name="T4" fmla="*/ 266 w 1029"/>
                <a:gd name="T5" fmla="*/ 0 h 604"/>
                <a:gd name="T6" fmla="*/ 205 w 1029"/>
                <a:gd name="T7" fmla="*/ 47 h 604"/>
                <a:gd name="T8" fmla="*/ 180 w 1029"/>
                <a:gd name="T9" fmla="*/ 105 h 604"/>
                <a:gd name="T10" fmla="*/ 274 w 1029"/>
                <a:gd name="T11" fmla="*/ 60 h 604"/>
                <a:gd name="T12" fmla="*/ 397 w 1029"/>
                <a:gd name="T13" fmla="*/ 14 h 604"/>
                <a:gd name="T14" fmla="*/ 438 w 1029"/>
                <a:gd name="T15" fmla="*/ 23 h 604"/>
                <a:gd name="T16" fmla="*/ 433 w 1029"/>
                <a:gd name="T17" fmla="*/ 71 h 604"/>
                <a:gd name="T18" fmla="*/ 581 w 1029"/>
                <a:gd name="T19" fmla="*/ 80 h 604"/>
                <a:gd name="T20" fmla="*/ 675 w 1029"/>
                <a:gd name="T21" fmla="*/ 89 h 604"/>
                <a:gd name="T22" fmla="*/ 749 w 1029"/>
                <a:gd name="T23" fmla="*/ 111 h 604"/>
                <a:gd name="T24" fmla="*/ 749 w 1029"/>
                <a:gd name="T25" fmla="*/ 134 h 604"/>
                <a:gd name="T26" fmla="*/ 711 w 1029"/>
                <a:gd name="T27" fmla="*/ 184 h 604"/>
                <a:gd name="T28" fmla="*/ 799 w 1029"/>
                <a:gd name="T29" fmla="*/ 168 h 604"/>
                <a:gd name="T30" fmla="*/ 866 w 1029"/>
                <a:gd name="T31" fmla="*/ 191 h 604"/>
                <a:gd name="T32" fmla="*/ 856 w 1029"/>
                <a:gd name="T33" fmla="*/ 239 h 604"/>
                <a:gd name="T34" fmla="*/ 788 w 1029"/>
                <a:gd name="T35" fmla="*/ 248 h 604"/>
                <a:gd name="T36" fmla="*/ 859 w 1029"/>
                <a:gd name="T37" fmla="*/ 284 h 604"/>
                <a:gd name="T38" fmla="*/ 903 w 1029"/>
                <a:gd name="T39" fmla="*/ 327 h 604"/>
                <a:gd name="T40" fmla="*/ 977 w 1029"/>
                <a:gd name="T41" fmla="*/ 329 h 604"/>
                <a:gd name="T42" fmla="*/ 1029 w 1029"/>
                <a:gd name="T43" fmla="*/ 351 h 604"/>
                <a:gd name="T44" fmla="*/ 939 w 1029"/>
                <a:gd name="T45" fmla="*/ 409 h 604"/>
                <a:gd name="T46" fmla="*/ 899 w 1029"/>
                <a:gd name="T47" fmla="*/ 417 h 604"/>
                <a:gd name="T48" fmla="*/ 874 w 1029"/>
                <a:gd name="T49" fmla="*/ 443 h 604"/>
                <a:gd name="T50" fmla="*/ 830 w 1029"/>
                <a:gd name="T51" fmla="*/ 414 h 604"/>
                <a:gd name="T52" fmla="*/ 851 w 1029"/>
                <a:gd name="T53" fmla="*/ 393 h 604"/>
                <a:gd name="T54" fmla="*/ 792 w 1029"/>
                <a:gd name="T55" fmla="*/ 379 h 604"/>
                <a:gd name="T56" fmla="*/ 759 w 1029"/>
                <a:gd name="T57" fmla="*/ 364 h 604"/>
                <a:gd name="T58" fmla="*/ 744 w 1029"/>
                <a:gd name="T59" fmla="*/ 394 h 604"/>
                <a:gd name="T60" fmla="*/ 747 w 1029"/>
                <a:gd name="T61" fmla="*/ 445 h 604"/>
                <a:gd name="T62" fmla="*/ 795 w 1029"/>
                <a:gd name="T63" fmla="*/ 523 h 604"/>
                <a:gd name="T64" fmla="*/ 771 w 1029"/>
                <a:gd name="T65" fmla="*/ 547 h 604"/>
                <a:gd name="T66" fmla="*/ 708 w 1029"/>
                <a:gd name="T67" fmla="*/ 556 h 604"/>
                <a:gd name="T68" fmla="*/ 618 w 1029"/>
                <a:gd name="T69" fmla="*/ 517 h 604"/>
                <a:gd name="T70" fmla="*/ 668 w 1029"/>
                <a:gd name="T71" fmla="*/ 567 h 604"/>
                <a:gd name="T72" fmla="*/ 665 w 1029"/>
                <a:gd name="T73" fmla="*/ 604 h 604"/>
                <a:gd name="T74" fmla="*/ 518 w 1029"/>
                <a:gd name="T75" fmla="*/ 570 h 604"/>
                <a:gd name="T76" fmla="*/ 471 w 1029"/>
                <a:gd name="T77" fmla="*/ 523 h 604"/>
                <a:gd name="T78" fmla="*/ 410 w 1029"/>
                <a:gd name="T79" fmla="*/ 473 h 604"/>
                <a:gd name="T80" fmla="*/ 367 w 1029"/>
                <a:gd name="T81" fmla="*/ 453 h 604"/>
                <a:gd name="T82" fmla="*/ 392 w 1029"/>
                <a:gd name="T83" fmla="*/ 433 h 604"/>
                <a:gd name="T84" fmla="*/ 459 w 1029"/>
                <a:gd name="T85" fmla="*/ 399 h 604"/>
                <a:gd name="T86" fmla="*/ 500 w 1029"/>
                <a:gd name="T87" fmla="*/ 378 h 604"/>
                <a:gd name="T88" fmla="*/ 577 w 1029"/>
                <a:gd name="T89" fmla="*/ 380 h 604"/>
                <a:gd name="T90" fmla="*/ 614 w 1029"/>
                <a:gd name="T91" fmla="*/ 395 h 604"/>
                <a:gd name="T92" fmla="*/ 687 w 1029"/>
                <a:gd name="T93" fmla="*/ 387 h 604"/>
                <a:gd name="T94" fmla="*/ 581 w 1029"/>
                <a:gd name="T95" fmla="*/ 355 h 604"/>
                <a:gd name="T96" fmla="*/ 542 w 1029"/>
                <a:gd name="T97" fmla="*/ 361 h 604"/>
                <a:gd name="T98" fmla="*/ 539 w 1029"/>
                <a:gd name="T99" fmla="*/ 350 h 604"/>
                <a:gd name="T100" fmla="*/ 576 w 1029"/>
                <a:gd name="T101" fmla="*/ 306 h 604"/>
                <a:gd name="T102" fmla="*/ 576 w 1029"/>
                <a:gd name="T103" fmla="*/ 274 h 604"/>
                <a:gd name="T104" fmla="*/ 524 w 1029"/>
                <a:gd name="T105" fmla="*/ 254 h 604"/>
                <a:gd name="T106" fmla="*/ 473 w 1029"/>
                <a:gd name="T107" fmla="*/ 198 h 604"/>
                <a:gd name="T108" fmla="*/ 434 w 1029"/>
                <a:gd name="T109" fmla="*/ 168 h 604"/>
                <a:gd name="T110" fmla="*/ 408 w 1029"/>
                <a:gd name="T111" fmla="*/ 163 h 604"/>
                <a:gd name="T112" fmla="*/ 378 w 1029"/>
                <a:gd name="T113" fmla="*/ 203 h 604"/>
                <a:gd name="T114" fmla="*/ 207 w 1029"/>
                <a:gd name="T115" fmla="*/ 174 h 604"/>
                <a:gd name="T116" fmla="*/ 114 w 1029"/>
                <a:gd name="T117" fmla="*/ 189 h 604"/>
                <a:gd name="T118" fmla="*/ 79 w 1029"/>
                <a:gd name="T119" fmla="*/ 187 h 604"/>
                <a:gd name="T120" fmla="*/ 16 w 1029"/>
                <a:gd name="T121" fmla="*/ 180 h 604"/>
                <a:gd name="T122" fmla="*/ 9 w 1029"/>
                <a:gd name="T123" fmla="*/ 158 h 604"/>
                <a:gd name="T124" fmla="*/ 75 w 1029"/>
                <a:gd name="T125" fmla="*/ 14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8" name="Freeform 417"/>
            <p:cNvSpPr>
              <a:spLocks/>
            </p:cNvSpPr>
            <p:nvPr/>
          </p:nvSpPr>
          <p:spPr bwMode="auto">
            <a:xfrm>
              <a:off x="1528" y="1110"/>
              <a:ext cx="409" cy="105"/>
            </a:xfrm>
            <a:custGeom>
              <a:avLst/>
              <a:gdLst>
                <a:gd name="T0" fmla="*/ 797 w 1268"/>
                <a:gd name="T1" fmla="*/ 38 h 321"/>
                <a:gd name="T2" fmla="*/ 813 w 1268"/>
                <a:gd name="T3" fmla="*/ 16 h 321"/>
                <a:gd name="T4" fmla="*/ 846 w 1268"/>
                <a:gd name="T5" fmla="*/ 10 h 321"/>
                <a:gd name="T6" fmla="*/ 865 w 1268"/>
                <a:gd name="T7" fmla="*/ 25 h 321"/>
                <a:gd name="T8" fmla="*/ 938 w 1268"/>
                <a:gd name="T9" fmla="*/ 14 h 321"/>
                <a:gd name="T10" fmla="*/ 1020 w 1268"/>
                <a:gd name="T11" fmla="*/ 1 h 321"/>
                <a:gd name="T12" fmla="*/ 1084 w 1268"/>
                <a:gd name="T13" fmla="*/ 17 h 321"/>
                <a:gd name="T14" fmla="*/ 1133 w 1268"/>
                <a:gd name="T15" fmla="*/ 20 h 321"/>
                <a:gd name="T16" fmla="*/ 1268 w 1268"/>
                <a:gd name="T17" fmla="*/ 32 h 321"/>
                <a:gd name="T18" fmla="*/ 1242 w 1268"/>
                <a:gd name="T19" fmla="*/ 50 h 321"/>
                <a:gd name="T20" fmla="*/ 1163 w 1268"/>
                <a:gd name="T21" fmla="*/ 64 h 321"/>
                <a:gd name="T22" fmla="*/ 1053 w 1268"/>
                <a:gd name="T23" fmla="*/ 77 h 321"/>
                <a:gd name="T24" fmla="*/ 1029 w 1268"/>
                <a:gd name="T25" fmla="*/ 96 h 321"/>
                <a:gd name="T26" fmla="*/ 999 w 1268"/>
                <a:gd name="T27" fmla="*/ 104 h 321"/>
                <a:gd name="T28" fmla="*/ 942 w 1268"/>
                <a:gd name="T29" fmla="*/ 102 h 321"/>
                <a:gd name="T30" fmla="*/ 930 w 1268"/>
                <a:gd name="T31" fmla="*/ 118 h 321"/>
                <a:gd name="T32" fmla="*/ 747 w 1268"/>
                <a:gd name="T33" fmla="*/ 133 h 321"/>
                <a:gd name="T34" fmla="*/ 666 w 1268"/>
                <a:gd name="T35" fmla="*/ 156 h 321"/>
                <a:gd name="T36" fmla="*/ 635 w 1268"/>
                <a:gd name="T37" fmla="*/ 181 h 321"/>
                <a:gd name="T38" fmla="*/ 591 w 1268"/>
                <a:gd name="T39" fmla="*/ 167 h 321"/>
                <a:gd name="T40" fmla="*/ 570 w 1268"/>
                <a:gd name="T41" fmla="*/ 181 h 321"/>
                <a:gd name="T42" fmla="*/ 590 w 1268"/>
                <a:gd name="T43" fmla="*/ 207 h 321"/>
                <a:gd name="T44" fmla="*/ 545 w 1268"/>
                <a:gd name="T45" fmla="*/ 237 h 321"/>
                <a:gd name="T46" fmla="*/ 483 w 1268"/>
                <a:gd name="T47" fmla="*/ 236 h 321"/>
                <a:gd name="T48" fmla="*/ 404 w 1268"/>
                <a:gd name="T49" fmla="*/ 242 h 321"/>
                <a:gd name="T50" fmla="*/ 405 w 1268"/>
                <a:gd name="T51" fmla="*/ 257 h 321"/>
                <a:gd name="T52" fmla="*/ 392 w 1268"/>
                <a:gd name="T53" fmla="*/ 293 h 321"/>
                <a:gd name="T54" fmla="*/ 333 w 1268"/>
                <a:gd name="T55" fmla="*/ 320 h 321"/>
                <a:gd name="T56" fmla="*/ 290 w 1268"/>
                <a:gd name="T57" fmla="*/ 296 h 321"/>
                <a:gd name="T58" fmla="*/ 253 w 1268"/>
                <a:gd name="T59" fmla="*/ 285 h 321"/>
                <a:gd name="T60" fmla="*/ 96 w 1268"/>
                <a:gd name="T61" fmla="*/ 276 h 321"/>
                <a:gd name="T62" fmla="*/ 0 w 1268"/>
                <a:gd name="T63" fmla="*/ 285 h 321"/>
                <a:gd name="T64" fmla="*/ 10 w 1268"/>
                <a:gd name="T65" fmla="*/ 266 h 321"/>
                <a:gd name="T66" fmla="*/ 56 w 1268"/>
                <a:gd name="T67" fmla="*/ 246 h 321"/>
                <a:gd name="T68" fmla="*/ 143 w 1268"/>
                <a:gd name="T69" fmla="*/ 235 h 321"/>
                <a:gd name="T70" fmla="*/ 170 w 1268"/>
                <a:gd name="T71" fmla="*/ 225 h 321"/>
                <a:gd name="T72" fmla="*/ 190 w 1268"/>
                <a:gd name="T73" fmla="*/ 217 h 321"/>
                <a:gd name="T74" fmla="*/ 219 w 1268"/>
                <a:gd name="T75" fmla="*/ 232 h 321"/>
                <a:gd name="T76" fmla="*/ 247 w 1268"/>
                <a:gd name="T77" fmla="*/ 247 h 321"/>
                <a:gd name="T78" fmla="*/ 208 w 1268"/>
                <a:gd name="T79" fmla="*/ 207 h 321"/>
                <a:gd name="T80" fmla="*/ 193 w 1268"/>
                <a:gd name="T81" fmla="*/ 200 h 321"/>
                <a:gd name="T82" fmla="*/ 197 w 1268"/>
                <a:gd name="T83" fmla="*/ 181 h 321"/>
                <a:gd name="T84" fmla="*/ 246 w 1268"/>
                <a:gd name="T85" fmla="*/ 174 h 321"/>
                <a:gd name="T86" fmla="*/ 365 w 1268"/>
                <a:gd name="T87" fmla="*/ 186 h 321"/>
                <a:gd name="T88" fmla="*/ 418 w 1268"/>
                <a:gd name="T89" fmla="*/ 174 h 321"/>
                <a:gd name="T90" fmla="*/ 322 w 1268"/>
                <a:gd name="T91" fmla="*/ 169 h 321"/>
                <a:gd name="T92" fmla="*/ 299 w 1268"/>
                <a:gd name="T93" fmla="*/ 149 h 321"/>
                <a:gd name="T94" fmla="*/ 378 w 1268"/>
                <a:gd name="T95" fmla="*/ 137 h 321"/>
                <a:gd name="T96" fmla="*/ 438 w 1268"/>
                <a:gd name="T97" fmla="*/ 155 h 321"/>
                <a:gd name="T98" fmla="*/ 478 w 1268"/>
                <a:gd name="T99" fmla="*/ 124 h 321"/>
                <a:gd name="T100" fmla="*/ 664 w 1268"/>
                <a:gd name="T101" fmla="*/ 87 h 321"/>
                <a:gd name="T102" fmla="*/ 589 w 1268"/>
                <a:gd name="T103" fmla="*/ 110 h 321"/>
                <a:gd name="T104" fmla="*/ 449 w 1268"/>
                <a:gd name="T105" fmla="*/ 111 h 321"/>
                <a:gd name="T106" fmla="*/ 312 w 1268"/>
                <a:gd name="T107" fmla="*/ 116 h 321"/>
                <a:gd name="T108" fmla="*/ 253 w 1268"/>
                <a:gd name="T109" fmla="*/ 101 h 321"/>
                <a:gd name="T110" fmla="*/ 219 w 1268"/>
                <a:gd name="T111" fmla="*/ 80 h 321"/>
                <a:gd name="T112" fmla="*/ 253 w 1268"/>
                <a:gd name="T113" fmla="*/ 71 h 321"/>
                <a:gd name="T114" fmla="*/ 446 w 1268"/>
                <a:gd name="T115" fmla="*/ 47 h 321"/>
                <a:gd name="T116" fmla="*/ 618 w 1268"/>
                <a:gd name="T117" fmla="*/ 32 h 321"/>
                <a:gd name="T118" fmla="*/ 674 w 1268"/>
                <a:gd name="T119" fmla="*/ 20 h 321"/>
                <a:gd name="T120" fmla="*/ 757 w 1268"/>
                <a:gd name="T121" fmla="*/ 26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9" name="Freeform 418"/>
            <p:cNvSpPr>
              <a:spLocks/>
            </p:cNvSpPr>
            <p:nvPr/>
          </p:nvSpPr>
          <p:spPr bwMode="auto">
            <a:xfrm>
              <a:off x="553" y="1660"/>
              <a:ext cx="51" cy="38"/>
            </a:xfrm>
            <a:custGeom>
              <a:avLst/>
              <a:gdLst>
                <a:gd name="T0" fmla="*/ 0 w 160"/>
                <a:gd name="T1" fmla="*/ 0 h 117"/>
                <a:gd name="T2" fmla="*/ 1 w 160"/>
                <a:gd name="T3" fmla="*/ 10 h 117"/>
                <a:gd name="T4" fmla="*/ 4 w 160"/>
                <a:gd name="T5" fmla="*/ 19 h 117"/>
                <a:gd name="T6" fmla="*/ 9 w 160"/>
                <a:gd name="T7" fmla="*/ 29 h 117"/>
                <a:gd name="T8" fmla="*/ 15 w 160"/>
                <a:gd name="T9" fmla="*/ 39 h 117"/>
                <a:gd name="T10" fmla="*/ 22 w 160"/>
                <a:gd name="T11" fmla="*/ 48 h 117"/>
                <a:gd name="T12" fmla="*/ 31 w 160"/>
                <a:gd name="T13" fmla="*/ 59 h 117"/>
                <a:gd name="T14" fmla="*/ 41 w 160"/>
                <a:gd name="T15" fmla="*/ 68 h 117"/>
                <a:gd name="T16" fmla="*/ 51 w 160"/>
                <a:gd name="T17" fmla="*/ 77 h 117"/>
                <a:gd name="T18" fmla="*/ 62 w 160"/>
                <a:gd name="T19" fmla="*/ 85 h 117"/>
                <a:gd name="T20" fmla="*/ 73 w 160"/>
                <a:gd name="T21" fmla="*/ 93 h 117"/>
                <a:gd name="T22" fmla="*/ 84 w 160"/>
                <a:gd name="T23" fmla="*/ 99 h 117"/>
                <a:gd name="T24" fmla="*/ 95 w 160"/>
                <a:gd name="T25" fmla="*/ 105 h 117"/>
                <a:gd name="T26" fmla="*/ 106 w 160"/>
                <a:gd name="T27" fmla="*/ 111 h 117"/>
                <a:gd name="T28" fmla="*/ 116 w 160"/>
                <a:gd name="T29" fmla="*/ 114 h 117"/>
                <a:gd name="T30" fmla="*/ 124 w 160"/>
                <a:gd name="T31" fmla="*/ 117 h 117"/>
                <a:gd name="T32" fmla="*/ 133 w 160"/>
                <a:gd name="T33" fmla="*/ 117 h 117"/>
                <a:gd name="T34" fmla="*/ 139 w 160"/>
                <a:gd name="T35" fmla="*/ 116 h 117"/>
                <a:gd name="T36" fmla="*/ 146 w 160"/>
                <a:gd name="T37" fmla="*/ 113 h 117"/>
                <a:gd name="T38" fmla="*/ 153 w 160"/>
                <a:gd name="T39" fmla="*/ 110 h 117"/>
                <a:gd name="T40" fmla="*/ 160 w 160"/>
                <a:gd name="T41" fmla="*/ 104 h 117"/>
                <a:gd name="T42" fmla="*/ 150 w 160"/>
                <a:gd name="T43" fmla="*/ 91 h 117"/>
                <a:gd name="T44" fmla="*/ 141 w 160"/>
                <a:gd name="T45" fmla="*/ 79 h 117"/>
                <a:gd name="T46" fmla="*/ 138 w 160"/>
                <a:gd name="T47" fmla="*/ 73 h 117"/>
                <a:gd name="T48" fmla="*/ 135 w 160"/>
                <a:gd name="T49" fmla="*/ 66 h 117"/>
                <a:gd name="T50" fmla="*/ 133 w 160"/>
                <a:gd name="T51" fmla="*/ 58 h 117"/>
                <a:gd name="T52" fmla="*/ 133 w 160"/>
                <a:gd name="T53" fmla="*/ 49 h 117"/>
                <a:gd name="T54" fmla="*/ 127 w 160"/>
                <a:gd name="T55" fmla="*/ 48 h 117"/>
                <a:gd name="T56" fmla="*/ 118 w 160"/>
                <a:gd name="T57" fmla="*/ 45 h 117"/>
                <a:gd name="T58" fmla="*/ 108 w 160"/>
                <a:gd name="T59" fmla="*/ 40 h 117"/>
                <a:gd name="T60" fmla="*/ 97 w 160"/>
                <a:gd name="T61" fmla="*/ 34 h 117"/>
                <a:gd name="T62" fmla="*/ 87 w 160"/>
                <a:gd name="T63" fmla="*/ 28 h 117"/>
                <a:gd name="T64" fmla="*/ 77 w 160"/>
                <a:gd name="T65" fmla="*/ 21 h 117"/>
                <a:gd name="T66" fmla="*/ 74 w 160"/>
                <a:gd name="T67" fmla="*/ 17 h 117"/>
                <a:gd name="T68" fmla="*/ 71 w 160"/>
                <a:gd name="T69" fmla="*/ 13 h 117"/>
                <a:gd name="T70" fmla="*/ 68 w 160"/>
                <a:gd name="T71" fmla="*/ 10 h 117"/>
                <a:gd name="T72" fmla="*/ 66 w 160"/>
                <a:gd name="T73" fmla="*/ 6 h 117"/>
                <a:gd name="T74" fmla="*/ 60 w 160"/>
                <a:gd name="T75" fmla="*/ 6 h 117"/>
                <a:gd name="T76" fmla="*/ 52 w 160"/>
                <a:gd name="T77" fmla="*/ 6 h 117"/>
                <a:gd name="T78" fmla="*/ 43 w 160"/>
                <a:gd name="T79" fmla="*/ 4 h 117"/>
                <a:gd name="T80" fmla="*/ 33 w 160"/>
                <a:gd name="T81" fmla="*/ 0 h 117"/>
                <a:gd name="T82" fmla="*/ 0 w 160"/>
                <a:gd name="T83"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0" name="Freeform 419"/>
            <p:cNvSpPr>
              <a:spLocks/>
            </p:cNvSpPr>
            <p:nvPr/>
          </p:nvSpPr>
          <p:spPr bwMode="auto">
            <a:xfrm>
              <a:off x="527" y="1592"/>
              <a:ext cx="26" cy="46"/>
            </a:xfrm>
            <a:custGeom>
              <a:avLst/>
              <a:gdLst>
                <a:gd name="T0" fmla="*/ 40 w 80"/>
                <a:gd name="T1" fmla="*/ 123 h 141"/>
                <a:gd name="T2" fmla="*/ 80 w 80"/>
                <a:gd name="T3" fmla="*/ 36 h 141"/>
                <a:gd name="T4" fmla="*/ 80 w 80"/>
                <a:gd name="T5" fmla="*/ 18 h 141"/>
                <a:gd name="T6" fmla="*/ 68 w 80"/>
                <a:gd name="T7" fmla="*/ 17 h 141"/>
                <a:gd name="T8" fmla="*/ 59 w 80"/>
                <a:gd name="T9" fmla="*/ 16 h 141"/>
                <a:gd name="T10" fmla="*/ 53 w 80"/>
                <a:gd name="T11" fmla="*/ 14 h 141"/>
                <a:gd name="T12" fmla="*/ 47 w 80"/>
                <a:gd name="T13" fmla="*/ 11 h 141"/>
                <a:gd name="T14" fmla="*/ 44 w 80"/>
                <a:gd name="T15" fmla="*/ 8 h 141"/>
                <a:gd name="T16" fmla="*/ 42 w 80"/>
                <a:gd name="T17" fmla="*/ 5 h 141"/>
                <a:gd name="T18" fmla="*/ 41 w 80"/>
                <a:gd name="T19" fmla="*/ 2 h 141"/>
                <a:gd name="T20" fmla="*/ 40 w 80"/>
                <a:gd name="T21" fmla="*/ 0 h 141"/>
                <a:gd name="T22" fmla="*/ 0 w 80"/>
                <a:gd name="T23" fmla="*/ 0 h 141"/>
                <a:gd name="T24" fmla="*/ 0 w 80"/>
                <a:gd name="T25" fmla="*/ 23 h 141"/>
                <a:gd name="T26" fmla="*/ 0 w 80"/>
                <a:gd name="T27" fmla="*/ 40 h 141"/>
                <a:gd name="T28" fmla="*/ 0 w 80"/>
                <a:gd name="T29" fmla="*/ 52 h 141"/>
                <a:gd name="T30" fmla="*/ 0 w 80"/>
                <a:gd name="T31" fmla="*/ 61 h 141"/>
                <a:gd name="T32" fmla="*/ 1 w 80"/>
                <a:gd name="T33" fmla="*/ 69 h 141"/>
                <a:gd name="T34" fmla="*/ 3 w 80"/>
                <a:gd name="T35" fmla="*/ 78 h 141"/>
                <a:gd name="T36" fmla="*/ 7 w 80"/>
                <a:gd name="T37" fmla="*/ 88 h 141"/>
                <a:gd name="T38" fmla="*/ 11 w 80"/>
                <a:gd name="T39" fmla="*/ 99 h 141"/>
                <a:gd name="T40" fmla="*/ 20 w 80"/>
                <a:gd name="T41" fmla="*/ 121 h 141"/>
                <a:gd name="T42" fmla="*/ 27 w 80"/>
                <a:gd name="T43" fmla="*/ 141 h 141"/>
                <a:gd name="T44" fmla="*/ 31 w 80"/>
                <a:gd name="T45" fmla="*/ 135 h 141"/>
                <a:gd name="T46" fmla="*/ 33 w 80"/>
                <a:gd name="T47" fmla="*/ 129 h 141"/>
                <a:gd name="T48" fmla="*/ 34 w 80"/>
                <a:gd name="T49" fmla="*/ 127 h 141"/>
                <a:gd name="T50" fmla="*/ 36 w 80"/>
                <a:gd name="T51" fmla="*/ 125 h 141"/>
                <a:gd name="T52" fmla="*/ 38 w 80"/>
                <a:gd name="T53" fmla="*/ 123 h 141"/>
                <a:gd name="T54" fmla="*/ 40 w 80"/>
                <a:gd name="T55" fmla="*/ 1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1" name="Freeform 420"/>
            <p:cNvSpPr>
              <a:spLocks/>
            </p:cNvSpPr>
            <p:nvPr/>
          </p:nvSpPr>
          <p:spPr bwMode="auto">
            <a:xfrm>
              <a:off x="1379" y="1383"/>
              <a:ext cx="83" cy="41"/>
            </a:xfrm>
            <a:custGeom>
              <a:avLst/>
              <a:gdLst>
                <a:gd name="T0" fmla="*/ 0 w 259"/>
                <a:gd name="T1" fmla="*/ 93 h 124"/>
                <a:gd name="T2" fmla="*/ 0 w 259"/>
                <a:gd name="T3" fmla="*/ 96 h 124"/>
                <a:gd name="T4" fmla="*/ 2 w 259"/>
                <a:gd name="T5" fmla="*/ 100 h 124"/>
                <a:gd name="T6" fmla="*/ 4 w 259"/>
                <a:gd name="T7" fmla="*/ 103 h 124"/>
                <a:gd name="T8" fmla="*/ 6 w 259"/>
                <a:gd name="T9" fmla="*/ 106 h 124"/>
                <a:gd name="T10" fmla="*/ 14 w 259"/>
                <a:gd name="T11" fmla="*/ 111 h 124"/>
                <a:gd name="T12" fmla="*/ 23 w 259"/>
                <a:gd name="T13" fmla="*/ 115 h 124"/>
                <a:gd name="T14" fmla="*/ 31 w 259"/>
                <a:gd name="T15" fmla="*/ 120 h 124"/>
                <a:gd name="T16" fmla="*/ 41 w 259"/>
                <a:gd name="T17" fmla="*/ 122 h 124"/>
                <a:gd name="T18" fmla="*/ 51 w 259"/>
                <a:gd name="T19" fmla="*/ 124 h 124"/>
                <a:gd name="T20" fmla="*/ 60 w 259"/>
                <a:gd name="T21" fmla="*/ 124 h 124"/>
                <a:gd name="T22" fmla="*/ 68 w 259"/>
                <a:gd name="T23" fmla="*/ 124 h 124"/>
                <a:gd name="T24" fmla="*/ 75 w 259"/>
                <a:gd name="T25" fmla="*/ 123 h 124"/>
                <a:gd name="T26" fmla="*/ 81 w 259"/>
                <a:gd name="T27" fmla="*/ 122 h 124"/>
                <a:gd name="T28" fmla="*/ 87 w 259"/>
                <a:gd name="T29" fmla="*/ 120 h 124"/>
                <a:gd name="T30" fmla="*/ 97 w 259"/>
                <a:gd name="T31" fmla="*/ 114 h 124"/>
                <a:gd name="T32" fmla="*/ 106 w 259"/>
                <a:gd name="T33" fmla="*/ 108 h 124"/>
                <a:gd name="T34" fmla="*/ 115 w 259"/>
                <a:gd name="T35" fmla="*/ 103 h 124"/>
                <a:gd name="T36" fmla="*/ 125 w 259"/>
                <a:gd name="T37" fmla="*/ 98 h 124"/>
                <a:gd name="T38" fmla="*/ 130 w 259"/>
                <a:gd name="T39" fmla="*/ 96 h 124"/>
                <a:gd name="T40" fmla="*/ 137 w 259"/>
                <a:gd name="T41" fmla="*/ 94 h 124"/>
                <a:gd name="T42" fmla="*/ 145 w 259"/>
                <a:gd name="T43" fmla="*/ 93 h 124"/>
                <a:gd name="T44" fmla="*/ 152 w 259"/>
                <a:gd name="T45" fmla="*/ 93 h 124"/>
                <a:gd name="T46" fmla="*/ 162 w 259"/>
                <a:gd name="T47" fmla="*/ 94 h 124"/>
                <a:gd name="T48" fmla="*/ 171 w 259"/>
                <a:gd name="T49" fmla="*/ 96 h 124"/>
                <a:gd name="T50" fmla="*/ 180 w 259"/>
                <a:gd name="T51" fmla="*/ 99 h 124"/>
                <a:gd name="T52" fmla="*/ 188 w 259"/>
                <a:gd name="T53" fmla="*/ 103 h 124"/>
                <a:gd name="T54" fmla="*/ 204 w 259"/>
                <a:gd name="T55" fmla="*/ 111 h 124"/>
                <a:gd name="T56" fmla="*/ 219 w 259"/>
                <a:gd name="T57" fmla="*/ 117 h 124"/>
                <a:gd name="T58" fmla="*/ 259 w 259"/>
                <a:gd name="T59" fmla="*/ 117 h 124"/>
                <a:gd name="T60" fmla="*/ 259 w 259"/>
                <a:gd name="T61" fmla="*/ 99 h 124"/>
                <a:gd name="T62" fmla="*/ 252 w 259"/>
                <a:gd name="T63" fmla="*/ 98 h 124"/>
                <a:gd name="T64" fmla="*/ 244 w 259"/>
                <a:gd name="T65" fmla="*/ 96 h 124"/>
                <a:gd name="T66" fmla="*/ 236 w 259"/>
                <a:gd name="T67" fmla="*/ 94 h 124"/>
                <a:gd name="T68" fmla="*/ 226 w 259"/>
                <a:gd name="T69" fmla="*/ 93 h 124"/>
                <a:gd name="T70" fmla="*/ 230 w 259"/>
                <a:gd name="T71" fmla="*/ 85 h 124"/>
                <a:gd name="T72" fmla="*/ 236 w 259"/>
                <a:gd name="T73" fmla="*/ 79 h 124"/>
                <a:gd name="T74" fmla="*/ 240 w 259"/>
                <a:gd name="T75" fmla="*/ 74 h 124"/>
                <a:gd name="T76" fmla="*/ 246 w 259"/>
                <a:gd name="T77" fmla="*/ 69 h 124"/>
                <a:gd name="T78" fmla="*/ 238 w 259"/>
                <a:gd name="T79" fmla="*/ 61 h 124"/>
                <a:gd name="T80" fmla="*/ 230 w 259"/>
                <a:gd name="T81" fmla="*/ 56 h 124"/>
                <a:gd name="T82" fmla="*/ 222 w 259"/>
                <a:gd name="T83" fmla="*/ 50 h 124"/>
                <a:gd name="T84" fmla="*/ 214 w 259"/>
                <a:gd name="T85" fmla="*/ 46 h 124"/>
                <a:gd name="T86" fmla="*/ 197 w 259"/>
                <a:gd name="T87" fmla="*/ 37 h 124"/>
                <a:gd name="T88" fmla="*/ 182 w 259"/>
                <a:gd name="T89" fmla="*/ 30 h 124"/>
                <a:gd name="T90" fmla="*/ 166 w 259"/>
                <a:gd name="T91" fmla="*/ 23 h 124"/>
                <a:gd name="T92" fmla="*/ 153 w 259"/>
                <a:gd name="T93" fmla="*/ 17 h 124"/>
                <a:gd name="T94" fmla="*/ 147 w 259"/>
                <a:gd name="T95" fmla="*/ 13 h 124"/>
                <a:gd name="T96" fmla="*/ 141 w 259"/>
                <a:gd name="T97" fmla="*/ 10 h 124"/>
                <a:gd name="T98" fmla="*/ 137 w 259"/>
                <a:gd name="T99" fmla="*/ 5 h 124"/>
                <a:gd name="T100" fmla="*/ 132 w 259"/>
                <a:gd name="T101" fmla="*/ 0 h 124"/>
                <a:gd name="T102" fmla="*/ 124 w 259"/>
                <a:gd name="T103" fmla="*/ 3 h 124"/>
                <a:gd name="T104" fmla="*/ 114 w 259"/>
                <a:gd name="T105" fmla="*/ 7 h 124"/>
                <a:gd name="T106" fmla="*/ 105 w 259"/>
                <a:gd name="T107" fmla="*/ 12 h 124"/>
                <a:gd name="T108" fmla="*/ 95 w 259"/>
                <a:gd name="T109" fmla="*/ 17 h 124"/>
                <a:gd name="T110" fmla="*/ 75 w 259"/>
                <a:gd name="T111" fmla="*/ 29 h 124"/>
                <a:gd name="T112" fmla="*/ 57 w 259"/>
                <a:gd name="T113" fmla="*/ 42 h 124"/>
                <a:gd name="T114" fmla="*/ 38 w 259"/>
                <a:gd name="T115" fmla="*/ 56 h 124"/>
                <a:gd name="T116" fmla="*/ 23 w 259"/>
                <a:gd name="T117" fmla="*/ 70 h 124"/>
                <a:gd name="T118" fmla="*/ 9 w 259"/>
                <a:gd name="T119" fmla="*/ 83 h 124"/>
                <a:gd name="T120" fmla="*/ 0 w 259"/>
                <a:gd name="T121" fmla="*/ 9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2" name="Freeform 421"/>
            <p:cNvSpPr>
              <a:spLocks/>
            </p:cNvSpPr>
            <p:nvPr/>
          </p:nvSpPr>
          <p:spPr bwMode="auto">
            <a:xfrm>
              <a:off x="1509" y="1389"/>
              <a:ext cx="38" cy="19"/>
            </a:xfrm>
            <a:custGeom>
              <a:avLst/>
              <a:gdLst>
                <a:gd name="T0" fmla="*/ 0 w 119"/>
                <a:gd name="T1" fmla="*/ 32 h 57"/>
                <a:gd name="T2" fmla="*/ 7 w 119"/>
                <a:gd name="T3" fmla="*/ 35 h 57"/>
                <a:gd name="T4" fmla="*/ 14 w 119"/>
                <a:gd name="T5" fmla="*/ 38 h 57"/>
                <a:gd name="T6" fmla="*/ 20 w 119"/>
                <a:gd name="T7" fmla="*/ 42 h 57"/>
                <a:gd name="T8" fmla="*/ 26 w 119"/>
                <a:gd name="T9" fmla="*/ 47 h 57"/>
                <a:gd name="T10" fmla="*/ 32 w 119"/>
                <a:gd name="T11" fmla="*/ 51 h 57"/>
                <a:gd name="T12" fmla="*/ 36 w 119"/>
                <a:gd name="T13" fmla="*/ 54 h 57"/>
                <a:gd name="T14" fmla="*/ 41 w 119"/>
                <a:gd name="T15" fmla="*/ 56 h 57"/>
                <a:gd name="T16" fmla="*/ 47 w 119"/>
                <a:gd name="T17" fmla="*/ 57 h 57"/>
                <a:gd name="T18" fmla="*/ 55 w 119"/>
                <a:gd name="T19" fmla="*/ 57 h 57"/>
                <a:gd name="T20" fmla="*/ 62 w 119"/>
                <a:gd name="T21" fmla="*/ 56 h 57"/>
                <a:gd name="T22" fmla="*/ 70 w 119"/>
                <a:gd name="T23" fmla="*/ 55 h 57"/>
                <a:gd name="T24" fmla="*/ 77 w 119"/>
                <a:gd name="T25" fmla="*/ 53 h 57"/>
                <a:gd name="T26" fmla="*/ 83 w 119"/>
                <a:gd name="T27" fmla="*/ 50 h 57"/>
                <a:gd name="T28" fmla="*/ 89 w 119"/>
                <a:gd name="T29" fmla="*/ 48 h 57"/>
                <a:gd name="T30" fmla="*/ 93 w 119"/>
                <a:gd name="T31" fmla="*/ 44 h 57"/>
                <a:gd name="T32" fmla="*/ 97 w 119"/>
                <a:gd name="T33" fmla="*/ 40 h 57"/>
                <a:gd name="T34" fmla="*/ 106 w 119"/>
                <a:gd name="T35" fmla="*/ 32 h 57"/>
                <a:gd name="T36" fmla="*/ 112 w 119"/>
                <a:gd name="T37" fmla="*/ 23 h 57"/>
                <a:gd name="T38" fmla="*/ 116 w 119"/>
                <a:gd name="T39" fmla="*/ 13 h 57"/>
                <a:gd name="T40" fmla="*/ 119 w 119"/>
                <a:gd name="T41" fmla="*/ 1 h 57"/>
                <a:gd name="T42" fmla="*/ 101 w 119"/>
                <a:gd name="T43" fmla="*/ 0 h 57"/>
                <a:gd name="T44" fmla="*/ 82 w 119"/>
                <a:gd name="T45" fmla="*/ 0 h 57"/>
                <a:gd name="T46" fmla="*/ 63 w 119"/>
                <a:gd name="T47" fmla="*/ 2 h 57"/>
                <a:gd name="T48" fmla="*/ 45 w 119"/>
                <a:gd name="T49" fmla="*/ 5 h 57"/>
                <a:gd name="T50" fmla="*/ 36 w 119"/>
                <a:gd name="T51" fmla="*/ 7 h 57"/>
                <a:gd name="T52" fmla="*/ 28 w 119"/>
                <a:gd name="T53" fmla="*/ 10 h 57"/>
                <a:gd name="T54" fmla="*/ 22 w 119"/>
                <a:gd name="T55" fmla="*/ 13 h 57"/>
                <a:gd name="T56" fmla="*/ 15 w 119"/>
                <a:gd name="T57" fmla="*/ 16 h 57"/>
                <a:gd name="T58" fmla="*/ 10 w 119"/>
                <a:gd name="T59" fmla="*/ 19 h 57"/>
                <a:gd name="T60" fmla="*/ 5 w 119"/>
                <a:gd name="T61" fmla="*/ 23 h 57"/>
                <a:gd name="T62" fmla="*/ 2 w 119"/>
                <a:gd name="T63" fmla="*/ 27 h 57"/>
                <a:gd name="T64" fmla="*/ 0 w 119"/>
                <a:gd name="T65" fmla="*/ 3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3" name="Freeform 422"/>
            <p:cNvSpPr>
              <a:spLocks/>
            </p:cNvSpPr>
            <p:nvPr/>
          </p:nvSpPr>
          <p:spPr bwMode="auto">
            <a:xfrm>
              <a:off x="1554" y="1335"/>
              <a:ext cx="34" cy="17"/>
            </a:xfrm>
            <a:custGeom>
              <a:avLst/>
              <a:gdLst>
                <a:gd name="T0" fmla="*/ 0 w 107"/>
                <a:gd name="T1" fmla="*/ 50 h 52"/>
                <a:gd name="T2" fmla="*/ 6 w 107"/>
                <a:gd name="T3" fmla="*/ 51 h 52"/>
                <a:gd name="T4" fmla="*/ 9 w 107"/>
                <a:gd name="T5" fmla="*/ 52 h 52"/>
                <a:gd name="T6" fmla="*/ 13 w 107"/>
                <a:gd name="T7" fmla="*/ 52 h 52"/>
                <a:gd name="T8" fmla="*/ 17 w 107"/>
                <a:gd name="T9" fmla="*/ 52 h 52"/>
                <a:gd name="T10" fmla="*/ 24 w 107"/>
                <a:gd name="T11" fmla="*/ 50 h 52"/>
                <a:gd name="T12" fmla="*/ 34 w 107"/>
                <a:gd name="T13" fmla="*/ 50 h 52"/>
                <a:gd name="T14" fmla="*/ 43 w 107"/>
                <a:gd name="T15" fmla="*/ 49 h 52"/>
                <a:gd name="T16" fmla="*/ 53 w 107"/>
                <a:gd name="T17" fmla="*/ 48 h 52"/>
                <a:gd name="T18" fmla="*/ 62 w 107"/>
                <a:gd name="T19" fmla="*/ 47 h 52"/>
                <a:gd name="T20" fmla="*/ 70 w 107"/>
                <a:gd name="T21" fmla="*/ 43 h 52"/>
                <a:gd name="T22" fmla="*/ 79 w 107"/>
                <a:gd name="T23" fmla="*/ 40 h 52"/>
                <a:gd name="T24" fmla="*/ 88 w 107"/>
                <a:gd name="T25" fmla="*/ 36 h 52"/>
                <a:gd name="T26" fmla="*/ 97 w 107"/>
                <a:gd name="T27" fmla="*/ 31 h 52"/>
                <a:gd name="T28" fmla="*/ 107 w 107"/>
                <a:gd name="T29" fmla="*/ 24 h 52"/>
                <a:gd name="T30" fmla="*/ 107 w 107"/>
                <a:gd name="T31" fmla="*/ 0 h 52"/>
                <a:gd name="T32" fmla="*/ 98 w 107"/>
                <a:gd name="T33" fmla="*/ 1 h 52"/>
                <a:gd name="T34" fmla="*/ 86 w 107"/>
                <a:gd name="T35" fmla="*/ 3 h 52"/>
                <a:gd name="T36" fmla="*/ 72 w 107"/>
                <a:gd name="T37" fmla="*/ 7 h 52"/>
                <a:gd name="T38" fmla="*/ 56 w 107"/>
                <a:gd name="T39" fmla="*/ 13 h 52"/>
                <a:gd name="T40" fmla="*/ 41 w 107"/>
                <a:gd name="T41" fmla="*/ 20 h 52"/>
                <a:gd name="T42" fmla="*/ 25 w 107"/>
                <a:gd name="T43" fmla="*/ 28 h 52"/>
                <a:gd name="T44" fmla="*/ 19 w 107"/>
                <a:gd name="T45" fmla="*/ 33 h 52"/>
                <a:gd name="T46" fmla="*/ 12 w 107"/>
                <a:gd name="T47" fmla="*/ 38 h 52"/>
                <a:gd name="T48" fmla="*/ 6 w 107"/>
                <a:gd name="T49" fmla="*/ 43 h 52"/>
                <a:gd name="T50" fmla="*/ 0 w 107"/>
                <a:gd name="T51"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4" name="Freeform 423"/>
            <p:cNvSpPr>
              <a:spLocks/>
            </p:cNvSpPr>
            <p:nvPr/>
          </p:nvSpPr>
          <p:spPr bwMode="auto">
            <a:xfrm>
              <a:off x="1381" y="1244"/>
              <a:ext cx="79" cy="32"/>
            </a:xfrm>
            <a:custGeom>
              <a:avLst/>
              <a:gdLst>
                <a:gd name="T0" fmla="*/ 27 w 246"/>
                <a:gd name="T1" fmla="*/ 99 h 99"/>
                <a:gd name="T2" fmla="*/ 22 w 246"/>
                <a:gd name="T3" fmla="*/ 97 h 99"/>
                <a:gd name="T4" fmla="*/ 17 w 246"/>
                <a:gd name="T5" fmla="*/ 96 h 99"/>
                <a:gd name="T6" fmla="*/ 12 w 246"/>
                <a:gd name="T7" fmla="*/ 93 h 99"/>
                <a:gd name="T8" fmla="*/ 9 w 246"/>
                <a:gd name="T9" fmla="*/ 90 h 99"/>
                <a:gd name="T10" fmla="*/ 6 w 246"/>
                <a:gd name="T11" fmla="*/ 86 h 99"/>
                <a:gd name="T12" fmla="*/ 2 w 246"/>
                <a:gd name="T13" fmla="*/ 82 h 99"/>
                <a:gd name="T14" fmla="*/ 1 w 246"/>
                <a:gd name="T15" fmla="*/ 78 h 99"/>
                <a:gd name="T16" fmla="*/ 0 w 246"/>
                <a:gd name="T17" fmla="*/ 73 h 99"/>
                <a:gd name="T18" fmla="*/ 0 w 246"/>
                <a:gd name="T19" fmla="*/ 69 h 99"/>
                <a:gd name="T20" fmla="*/ 1 w 246"/>
                <a:gd name="T21" fmla="*/ 65 h 99"/>
                <a:gd name="T22" fmla="*/ 3 w 246"/>
                <a:gd name="T23" fmla="*/ 60 h 99"/>
                <a:gd name="T24" fmla="*/ 5 w 246"/>
                <a:gd name="T25" fmla="*/ 56 h 99"/>
                <a:gd name="T26" fmla="*/ 10 w 246"/>
                <a:gd name="T27" fmla="*/ 49 h 99"/>
                <a:gd name="T28" fmla="*/ 18 w 246"/>
                <a:gd name="T29" fmla="*/ 41 h 99"/>
                <a:gd name="T30" fmla="*/ 25 w 246"/>
                <a:gd name="T31" fmla="*/ 34 h 99"/>
                <a:gd name="T32" fmla="*/ 35 w 246"/>
                <a:gd name="T33" fmla="*/ 28 h 99"/>
                <a:gd name="T34" fmla="*/ 46 w 246"/>
                <a:gd name="T35" fmla="*/ 23 h 99"/>
                <a:gd name="T36" fmla="*/ 57 w 246"/>
                <a:gd name="T37" fmla="*/ 18 h 99"/>
                <a:gd name="T38" fmla="*/ 69 w 246"/>
                <a:gd name="T39" fmla="*/ 14 h 99"/>
                <a:gd name="T40" fmla="*/ 81 w 246"/>
                <a:gd name="T41" fmla="*/ 10 h 99"/>
                <a:gd name="T42" fmla="*/ 92 w 246"/>
                <a:gd name="T43" fmla="*/ 7 h 99"/>
                <a:gd name="T44" fmla="*/ 104 w 246"/>
                <a:gd name="T45" fmla="*/ 4 h 99"/>
                <a:gd name="T46" fmla="*/ 124 w 246"/>
                <a:gd name="T47" fmla="*/ 1 h 99"/>
                <a:gd name="T48" fmla="*/ 140 w 246"/>
                <a:gd name="T49" fmla="*/ 0 h 99"/>
                <a:gd name="T50" fmla="*/ 168 w 246"/>
                <a:gd name="T51" fmla="*/ 0 h 99"/>
                <a:gd name="T52" fmla="*/ 193 w 246"/>
                <a:gd name="T53" fmla="*/ 1 h 99"/>
                <a:gd name="T54" fmla="*/ 219 w 246"/>
                <a:gd name="T55" fmla="*/ 2 h 99"/>
                <a:gd name="T56" fmla="*/ 246 w 246"/>
                <a:gd name="T57" fmla="*/ 6 h 99"/>
                <a:gd name="T58" fmla="*/ 244 w 246"/>
                <a:gd name="T59" fmla="*/ 11 h 99"/>
                <a:gd name="T60" fmla="*/ 241 w 246"/>
                <a:gd name="T61" fmla="*/ 15 h 99"/>
                <a:gd name="T62" fmla="*/ 236 w 246"/>
                <a:gd name="T63" fmla="*/ 20 h 99"/>
                <a:gd name="T64" fmla="*/ 231 w 246"/>
                <a:gd name="T65" fmla="*/ 26 h 99"/>
                <a:gd name="T66" fmla="*/ 215 w 246"/>
                <a:gd name="T67" fmla="*/ 36 h 99"/>
                <a:gd name="T68" fmla="*/ 199 w 246"/>
                <a:gd name="T69" fmla="*/ 46 h 99"/>
                <a:gd name="T70" fmla="*/ 180 w 246"/>
                <a:gd name="T71" fmla="*/ 55 h 99"/>
                <a:gd name="T72" fmla="*/ 162 w 246"/>
                <a:gd name="T73" fmla="*/ 61 h 99"/>
                <a:gd name="T74" fmla="*/ 152 w 246"/>
                <a:gd name="T75" fmla="*/ 64 h 99"/>
                <a:gd name="T76" fmla="*/ 143 w 246"/>
                <a:gd name="T77" fmla="*/ 66 h 99"/>
                <a:gd name="T78" fmla="*/ 134 w 246"/>
                <a:gd name="T79" fmla="*/ 67 h 99"/>
                <a:gd name="T80" fmla="*/ 126 w 246"/>
                <a:gd name="T81" fmla="*/ 67 h 99"/>
                <a:gd name="T82" fmla="*/ 120 w 246"/>
                <a:gd name="T83" fmla="*/ 67 h 99"/>
                <a:gd name="T84" fmla="*/ 110 w 246"/>
                <a:gd name="T85" fmla="*/ 67 h 99"/>
                <a:gd name="T86" fmla="*/ 100 w 246"/>
                <a:gd name="T87" fmla="*/ 67 h 99"/>
                <a:gd name="T88" fmla="*/ 93 w 246"/>
                <a:gd name="T89" fmla="*/ 67 h 99"/>
                <a:gd name="T90" fmla="*/ 88 w 246"/>
                <a:gd name="T91" fmla="*/ 69 h 99"/>
                <a:gd name="T92" fmla="*/ 80 w 246"/>
                <a:gd name="T93" fmla="*/ 72 h 99"/>
                <a:gd name="T94" fmla="*/ 72 w 246"/>
                <a:gd name="T95" fmla="*/ 77 h 99"/>
                <a:gd name="T96" fmla="*/ 63 w 246"/>
                <a:gd name="T97" fmla="*/ 83 h 99"/>
                <a:gd name="T98" fmla="*/ 53 w 246"/>
                <a:gd name="T99" fmla="*/ 88 h 99"/>
                <a:gd name="T100" fmla="*/ 44 w 246"/>
                <a:gd name="T101" fmla="*/ 93 h 99"/>
                <a:gd name="T102" fmla="*/ 35 w 246"/>
                <a:gd name="T103" fmla="*/ 96 h 99"/>
                <a:gd name="T104" fmla="*/ 27 w 246"/>
                <a:gd name="T10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5" name="Freeform 424"/>
            <p:cNvSpPr>
              <a:spLocks/>
            </p:cNvSpPr>
            <p:nvPr/>
          </p:nvSpPr>
          <p:spPr bwMode="auto">
            <a:xfrm>
              <a:off x="1294" y="1248"/>
              <a:ext cx="76" cy="40"/>
            </a:xfrm>
            <a:custGeom>
              <a:avLst/>
              <a:gdLst>
                <a:gd name="T0" fmla="*/ 33 w 233"/>
                <a:gd name="T1" fmla="*/ 88 h 123"/>
                <a:gd name="T2" fmla="*/ 10 w 233"/>
                <a:gd name="T3" fmla="*/ 78 h 123"/>
                <a:gd name="T4" fmla="*/ 0 w 233"/>
                <a:gd name="T5" fmla="*/ 55 h 123"/>
                <a:gd name="T6" fmla="*/ 20 w 233"/>
                <a:gd name="T7" fmla="*/ 37 h 123"/>
                <a:gd name="T8" fmla="*/ 40 w 233"/>
                <a:gd name="T9" fmla="*/ 37 h 123"/>
                <a:gd name="T10" fmla="*/ 61 w 233"/>
                <a:gd name="T11" fmla="*/ 37 h 123"/>
                <a:gd name="T12" fmla="*/ 72 w 233"/>
                <a:gd name="T13" fmla="*/ 36 h 123"/>
                <a:gd name="T14" fmla="*/ 83 w 233"/>
                <a:gd name="T15" fmla="*/ 33 h 123"/>
                <a:gd name="T16" fmla="*/ 104 w 233"/>
                <a:gd name="T17" fmla="*/ 23 h 123"/>
                <a:gd name="T18" fmla="*/ 123 w 233"/>
                <a:gd name="T19" fmla="*/ 11 h 123"/>
                <a:gd name="T20" fmla="*/ 146 w 233"/>
                <a:gd name="T21" fmla="*/ 0 h 123"/>
                <a:gd name="T22" fmla="*/ 161 w 233"/>
                <a:gd name="T23" fmla="*/ 8 h 123"/>
                <a:gd name="T24" fmla="*/ 181 w 233"/>
                <a:gd name="T25" fmla="*/ 12 h 123"/>
                <a:gd name="T26" fmla="*/ 190 w 233"/>
                <a:gd name="T27" fmla="*/ 10 h 123"/>
                <a:gd name="T28" fmla="*/ 201 w 233"/>
                <a:gd name="T29" fmla="*/ 6 h 123"/>
                <a:gd name="T30" fmla="*/ 213 w 233"/>
                <a:gd name="T31" fmla="*/ 0 h 123"/>
                <a:gd name="T32" fmla="*/ 232 w 233"/>
                <a:gd name="T33" fmla="*/ 6 h 123"/>
                <a:gd name="T34" fmla="*/ 228 w 233"/>
                <a:gd name="T35" fmla="*/ 18 h 123"/>
                <a:gd name="T36" fmla="*/ 219 w 233"/>
                <a:gd name="T37" fmla="*/ 25 h 123"/>
                <a:gd name="T38" fmla="*/ 207 w 233"/>
                <a:gd name="T39" fmla="*/ 30 h 123"/>
                <a:gd name="T40" fmla="*/ 201 w 233"/>
                <a:gd name="T41" fmla="*/ 43 h 123"/>
                <a:gd name="T42" fmla="*/ 206 w 233"/>
                <a:gd name="T43" fmla="*/ 62 h 123"/>
                <a:gd name="T44" fmla="*/ 185 w 233"/>
                <a:gd name="T45" fmla="*/ 85 h 123"/>
                <a:gd name="T46" fmla="*/ 157 w 233"/>
                <a:gd name="T47" fmla="*/ 96 h 123"/>
                <a:gd name="T48" fmla="*/ 139 w 233"/>
                <a:gd name="T49" fmla="*/ 98 h 123"/>
                <a:gd name="T50" fmla="*/ 116 w 233"/>
                <a:gd name="T51" fmla="*/ 100 h 123"/>
                <a:gd name="T52" fmla="*/ 96 w 233"/>
                <a:gd name="T53" fmla="*/ 106 h 123"/>
                <a:gd name="T54" fmla="*/ 82 w 233"/>
                <a:gd name="T55" fmla="*/ 115 h 123"/>
                <a:gd name="T56" fmla="*/ 67 w 233"/>
                <a:gd name="T57" fmla="*/ 122 h 123"/>
                <a:gd name="T58" fmla="*/ 58 w 233"/>
                <a:gd name="T59" fmla="*/ 122 h 123"/>
                <a:gd name="T60" fmla="*/ 53 w 233"/>
                <a:gd name="T61" fmla="*/ 115 h 123"/>
                <a:gd name="T62" fmla="*/ 48 w 233"/>
                <a:gd name="T63" fmla="*/ 10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6" name="Freeform 425"/>
            <p:cNvSpPr>
              <a:spLocks/>
            </p:cNvSpPr>
            <p:nvPr/>
          </p:nvSpPr>
          <p:spPr bwMode="auto">
            <a:xfrm>
              <a:off x="983" y="1236"/>
              <a:ext cx="157" cy="56"/>
            </a:xfrm>
            <a:custGeom>
              <a:avLst/>
              <a:gdLst>
                <a:gd name="T0" fmla="*/ 0 w 484"/>
                <a:gd name="T1" fmla="*/ 147 h 172"/>
                <a:gd name="T2" fmla="*/ 3 w 484"/>
                <a:gd name="T3" fmla="*/ 156 h 172"/>
                <a:gd name="T4" fmla="*/ 9 w 484"/>
                <a:gd name="T5" fmla="*/ 162 h 172"/>
                <a:gd name="T6" fmla="*/ 17 w 484"/>
                <a:gd name="T7" fmla="*/ 167 h 172"/>
                <a:gd name="T8" fmla="*/ 31 w 484"/>
                <a:gd name="T9" fmla="*/ 170 h 172"/>
                <a:gd name="T10" fmla="*/ 51 w 484"/>
                <a:gd name="T11" fmla="*/ 172 h 172"/>
                <a:gd name="T12" fmla="*/ 73 w 484"/>
                <a:gd name="T13" fmla="*/ 172 h 172"/>
                <a:gd name="T14" fmla="*/ 99 w 484"/>
                <a:gd name="T15" fmla="*/ 167 h 172"/>
                <a:gd name="T16" fmla="*/ 139 w 484"/>
                <a:gd name="T17" fmla="*/ 156 h 172"/>
                <a:gd name="T18" fmla="*/ 189 w 484"/>
                <a:gd name="T19" fmla="*/ 135 h 172"/>
                <a:gd name="T20" fmla="*/ 240 w 484"/>
                <a:gd name="T21" fmla="*/ 113 h 172"/>
                <a:gd name="T22" fmla="*/ 287 w 484"/>
                <a:gd name="T23" fmla="*/ 100 h 172"/>
                <a:gd name="T24" fmla="*/ 350 w 484"/>
                <a:gd name="T25" fmla="*/ 87 h 172"/>
                <a:gd name="T26" fmla="*/ 401 w 484"/>
                <a:gd name="T27" fmla="*/ 75 h 172"/>
                <a:gd name="T28" fmla="*/ 434 w 484"/>
                <a:gd name="T29" fmla="*/ 64 h 172"/>
                <a:gd name="T30" fmla="*/ 461 w 484"/>
                <a:gd name="T31" fmla="*/ 52 h 172"/>
                <a:gd name="T32" fmla="*/ 475 w 484"/>
                <a:gd name="T33" fmla="*/ 42 h 172"/>
                <a:gd name="T34" fmla="*/ 482 w 484"/>
                <a:gd name="T35" fmla="*/ 35 h 172"/>
                <a:gd name="T36" fmla="*/ 449 w 484"/>
                <a:gd name="T37" fmla="*/ 26 h 172"/>
                <a:gd name="T38" fmla="*/ 387 w 484"/>
                <a:gd name="T39" fmla="*/ 16 h 172"/>
                <a:gd name="T40" fmla="*/ 331 w 484"/>
                <a:gd name="T41" fmla="*/ 6 h 172"/>
                <a:gd name="T42" fmla="*/ 272 w 484"/>
                <a:gd name="T43" fmla="*/ 0 h 172"/>
                <a:gd name="T44" fmla="*/ 225 w 484"/>
                <a:gd name="T45" fmla="*/ 0 h 172"/>
                <a:gd name="T46" fmla="*/ 203 w 484"/>
                <a:gd name="T47" fmla="*/ 4 h 172"/>
                <a:gd name="T48" fmla="*/ 186 w 484"/>
                <a:gd name="T49" fmla="*/ 8 h 172"/>
                <a:gd name="T50" fmla="*/ 176 w 484"/>
                <a:gd name="T51" fmla="*/ 6 h 172"/>
                <a:gd name="T52" fmla="*/ 169 w 484"/>
                <a:gd name="T53" fmla="*/ 3 h 172"/>
                <a:gd name="T54" fmla="*/ 165 w 484"/>
                <a:gd name="T55" fmla="*/ 8 h 172"/>
                <a:gd name="T56" fmla="*/ 161 w 484"/>
                <a:gd name="T57" fmla="*/ 24 h 172"/>
                <a:gd name="T58" fmla="*/ 154 w 484"/>
                <a:gd name="T59" fmla="*/ 36 h 172"/>
                <a:gd name="T60" fmla="*/ 144 w 484"/>
                <a:gd name="T61" fmla="*/ 46 h 172"/>
                <a:gd name="T62" fmla="*/ 127 w 484"/>
                <a:gd name="T63" fmla="*/ 58 h 172"/>
                <a:gd name="T64" fmla="*/ 97 w 484"/>
                <a:gd name="T65" fmla="*/ 69 h 172"/>
                <a:gd name="T66" fmla="*/ 66 w 484"/>
                <a:gd name="T67" fmla="*/ 78 h 172"/>
                <a:gd name="T68" fmla="*/ 38 w 484"/>
                <a:gd name="T69" fmla="*/ 88 h 172"/>
                <a:gd name="T70" fmla="*/ 19 w 484"/>
                <a:gd name="T71" fmla="*/ 98 h 172"/>
                <a:gd name="T72" fmla="*/ 10 w 484"/>
                <a:gd name="T73" fmla="*/ 107 h 172"/>
                <a:gd name="T74" fmla="*/ 3 w 484"/>
                <a:gd name="T75" fmla="*/ 119 h 172"/>
                <a:gd name="T76" fmla="*/ 0 w 484"/>
                <a:gd name="T77" fmla="*/ 13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7" name="Freeform 426"/>
            <p:cNvSpPr>
              <a:spLocks/>
            </p:cNvSpPr>
            <p:nvPr/>
          </p:nvSpPr>
          <p:spPr bwMode="auto">
            <a:xfrm>
              <a:off x="1043" y="1255"/>
              <a:ext cx="221" cy="79"/>
            </a:xfrm>
            <a:custGeom>
              <a:avLst/>
              <a:gdLst>
                <a:gd name="T0" fmla="*/ 317 w 684"/>
                <a:gd name="T1" fmla="*/ 5 h 240"/>
                <a:gd name="T2" fmla="*/ 304 w 684"/>
                <a:gd name="T3" fmla="*/ 27 h 240"/>
                <a:gd name="T4" fmla="*/ 297 w 684"/>
                <a:gd name="T5" fmla="*/ 41 h 240"/>
                <a:gd name="T6" fmla="*/ 299 w 684"/>
                <a:gd name="T7" fmla="*/ 43 h 240"/>
                <a:gd name="T8" fmla="*/ 337 w 684"/>
                <a:gd name="T9" fmla="*/ 39 h 240"/>
                <a:gd name="T10" fmla="*/ 372 w 684"/>
                <a:gd name="T11" fmla="*/ 19 h 240"/>
                <a:gd name="T12" fmla="*/ 379 w 684"/>
                <a:gd name="T13" fmla="*/ 38 h 240"/>
                <a:gd name="T14" fmla="*/ 377 w 684"/>
                <a:gd name="T15" fmla="*/ 55 h 240"/>
                <a:gd name="T16" fmla="*/ 405 w 684"/>
                <a:gd name="T17" fmla="*/ 69 h 240"/>
                <a:gd name="T18" fmla="*/ 511 w 684"/>
                <a:gd name="T19" fmla="*/ 51 h 240"/>
                <a:gd name="T20" fmla="*/ 514 w 684"/>
                <a:gd name="T21" fmla="*/ 70 h 240"/>
                <a:gd name="T22" fmla="*/ 541 w 684"/>
                <a:gd name="T23" fmla="*/ 63 h 240"/>
                <a:gd name="T24" fmla="*/ 557 w 684"/>
                <a:gd name="T25" fmla="*/ 45 h 240"/>
                <a:gd name="T26" fmla="*/ 558 w 684"/>
                <a:gd name="T27" fmla="*/ 19 h 240"/>
                <a:gd name="T28" fmla="*/ 563 w 684"/>
                <a:gd name="T29" fmla="*/ 8 h 240"/>
                <a:gd name="T30" fmla="*/ 579 w 684"/>
                <a:gd name="T31" fmla="*/ 0 h 240"/>
                <a:gd name="T32" fmla="*/ 624 w 684"/>
                <a:gd name="T33" fmla="*/ 3 h 240"/>
                <a:gd name="T34" fmla="*/ 645 w 684"/>
                <a:gd name="T35" fmla="*/ 0 h 240"/>
                <a:gd name="T36" fmla="*/ 657 w 684"/>
                <a:gd name="T37" fmla="*/ 39 h 240"/>
                <a:gd name="T38" fmla="*/ 653 w 684"/>
                <a:gd name="T39" fmla="*/ 70 h 240"/>
                <a:gd name="T40" fmla="*/ 637 w 684"/>
                <a:gd name="T41" fmla="*/ 101 h 240"/>
                <a:gd name="T42" fmla="*/ 618 w 684"/>
                <a:gd name="T43" fmla="*/ 124 h 240"/>
                <a:gd name="T44" fmla="*/ 648 w 684"/>
                <a:gd name="T45" fmla="*/ 137 h 240"/>
                <a:gd name="T46" fmla="*/ 672 w 684"/>
                <a:gd name="T47" fmla="*/ 145 h 240"/>
                <a:gd name="T48" fmla="*/ 684 w 684"/>
                <a:gd name="T49" fmla="*/ 180 h 240"/>
                <a:gd name="T50" fmla="*/ 639 w 684"/>
                <a:gd name="T51" fmla="*/ 185 h 240"/>
                <a:gd name="T52" fmla="*/ 608 w 684"/>
                <a:gd name="T53" fmla="*/ 181 h 240"/>
                <a:gd name="T54" fmla="*/ 574 w 684"/>
                <a:gd name="T55" fmla="*/ 180 h 240"/>
                <a:gd name="T56" fmla="*/ 564 w 684"/>
                <a:gd name="T57" fmla="*/ 184 h 240"/>
                <a:gd name="T58" fmla="*/ 542 w 684"/>
                <a:gd name="T59" fmla="*/ 200 h 240"/>
                <a:gd name="T60" fmla="*/ 524 w 684"/>
                <a:gd name="T61" fmla="*/ 209 h 240"/>
                <a:gd name="T62" fmla="*/ 493 w 684"/>
                <a:gd name="T63" fmla="*/ 209 h 240"/>
                <a:gd name="T64" fmla="*/ 452 w 684"/>
                <a:gd name="T65" fmla="*/ 204 h 240"/>
                <a:gd name="T66" fmla="*/ 422 w 684"/>
                <a:gd name="T67" fmla="*/ 198 h 240"/>
                <a:gd name="T68" fmla="*/ 337 w 684"/>
                <a:gd name="T69" fmla="*/ 211 h 240"/>
                <a:gd name="T70" fmla="*/ 231 w 684"/>
                <a:gd name="T71" fmla="*/ 230 h 240"/>
                <a:gd name="T72" fmla="*/ 169 w 684"/>
                <a:gd name="T73" fmla="*/ 238 h 240"/>
                <a:gd name="T74" fmla="*/ 124 w 684"/>
                <a:gd name="T75" fmla="*/ 238 h 240"/>
                <a:gd name="T76" fmla="*/ 100 w 684"/>
                <a:gd name="T77" fmla="*/ 228 h 240"/>
                <a:gd name="T78" fmla="*/ 67 w 684"/>
                <a:gd name="T79" fmla="*/ 208 h 240"/>
                <a:gd name="T80" fmla="*/ 29 w 684"/>
                <a:gd name="T81" fmla="*/ 196 h 240"/>
                <a:gd name="T82" fmla="*/ 0 w 684"/>
                <a:gd name="T83" fmla="*/ 173 h 240"/>
                <a:gd name="T84" fmla="*/ 64 w 684"/>
                <a:gd name="T85" fmla="*/ 159 h 240"/>
                <a:gd name="T86" fmla="*/ 100 w 684"/>
                <a:gd name="T87" fmla="*/ 154 h 240"/>
                <a:gd name="T88" fmla="*/ 156 w 684"/>
                <a:gd name="T89" fmla="*/ 160 h 240"/>
                <a:gd name="T90" fmla="*/ 201 w 684"/>
                <a:gd name="T91" fmla="*/ 165 h 240"/>
                <a:gd name="T92" fmla="*/ 224 w 684"/>
                <a:gd name="T93" fmla="*/ 162 h 240"/>
                <a:gd name="T94" fmla="*/ 26 w 684"/>
                <a:gd name="T95" fmla="*/ 136 h 240"/>
                <a:gd name="T96" fmla="*/ 52 w 684"/>
                <a:gd name="T97" fmla="*/ 128 h 240"/>
                <a:gd name="T98" fmla="*/ 109 w 684"/>
                <a:gd name="T99" fmla="*/ 117 h 240"/>
                <a:gd name="T100" fmla="*/ 165 w 684"/>
                <a:gd name="T101" fmla="*/ 108 h 240"/>
                <a:gd name="T102" fmla="*/ 187 w 684"/>
                <a:gd name="T103" fmla="*/ 99 h 240"/>
                <a:gd name="T104" fmla="*/ 166 w 684"/>
                <a:gd name="T105" fmla="*/ 93 h 240"/>
                <a:gd name="T106" fmla="*/ 125 w 684"/>
                <a:gd name="T107" fmla="*/ 98 h 240"/>
                <a:gd name="T108" fmla="*/ 71 w 684"/>
                <a:gd name="T109" fmla="*/ 110 h 240"/>
                <a:gd name="T110" fmla="*/ 52 w 684"/>
                <a:gd name="T111" fmla="*/ 106 h 240"/>
                <a:gd name="T112" fmla="*/ 55 w 684"/>
                <a:gd name="T113" fmla="*/ 90 h 240"/>
                <a:gd name="T114" fmla="*/ 54 w 684"/>
                <a:gd name="T115" fmla="*/ 81 h 240"/>
                <a:gd name="T116" fmla="*/ 59 w 684"/>
                <a:gd name="T117" fmla="*/ 7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8" name="Freeform 427"/>
            <p:cNvSpPr>
              <a:spLocks/>
            </p:cNvSpPr>
            <p:nvPr/>
          </p:nvSpPr>
          <p:spPr bwMode="auto">
            <a:xfrm>
              <a:off x="1645" y="1643"/>
              <a:ext cx="108" cy="93"/>
            </a:xfrm>
            <a:custGeom>
              <a:avLst/>
              <a:gdLst>
                <a:gd name="T0" fmla="*/ 180 w 332"/>
                <a:gd name="T1" fmla="*/ 38 h 287"/>
                <a:gd name="T2" fmla="*/ 202 w 332"/>
                <a:gd name="T3" fmla="*/ 24 h 287"/>
                <a:gd name="T4" fmla="*/ 226 w 332"/>
                <a:gd name="T5" fmla="*/ 7 h 287"/>
                <a:gd name="T6" fmla="*/ 240 w 332"/>
                <a:gd name="T7" fmla="*/ 1 h 287"/>
                <a:gd name="T8" fmla="*/ 246 w 332"/>
                <a:gd name="T9" fmla="*/ 1 h 287"/>
                <a:gd name="T10" fmla="*/ 245 w 332"/>
                <a:gd name="T11" fmla="*/ 12 h 287"/>
                <a:gd name="T12" fmla="*/ 234 w 332"/>
                <a:gd name="T13" fmla="*/ 33 h 287"/>
                <a:gd name="T14" fmla="*/ 217 w 332"/>
                <a:gd name="T15" fmla="*/ 55 h 287"/>
                <a:gd name="T16" fmla="*/ 202 w 332"/>
                <a:gd name="T17" fmla="*/ 67 h 287"/>
                <a:gd name="T18" fmla="*/ 191 w 332"/>
                <a:gd name="T19" fmla="*/ 71 h 287"/>
                <a:gd name="T20" fmla="*/ 191 w 332"/>
                <a:gd name="T21" fmla="*/ 73 h 287"/>
                <a:gd name="T22" fmla="*/ 201 w 332"/>
                <a:gd name="T23" fmla="*/ 74 h 287"/>
                <a:gd name="T24" fmla="*/ 216 w 332"/>
                <a:gd name="T25" fmla="*/ 72 h 287"/>
                <a:gd name="T26" fmla="*/ 224 w 332"/>
                <a:gd name="T27" fmla="*/ 77 h 287"/>
                <a:gd name="T28" fmla="*/ 217 w 332"/>
                <a:gd name="T29" fmla="*/ 88 h 287"/>
                <a:gd name="T30" fmla="*/ 214 w 332"/>
                <a:gd name="T31" fmla="*/ 97 h 287"/>
                <a:gd name="T32" fmla="*/ 217 w 332"/>
                <a:gd name="T33" fmla="*/ 105 h 287"/>
                <a:gd name="T34" fmla="*/ 249 w 332"/>
                <a:gd name="T35" fmla="*/ 113 h 287"/>
                <a:gd name="T36" fmla="*/ 308 w 332"/>
                <a:gd name="T37" fmla="*/ 124 h 287"/>
                <a:gd name="T38" fmla="*/ 322 w 332"/>
                <a:gd name="T39" fmla="*/ 131 h 287"/>
                <a:gd name="T40" fmla="*/ 315 w 332"/>
                <a:gd name="T41" fmla="*/ 140 h 287"/>
                <a:gd name="T42" fmla="*/ 303 w 332"/>
                <a:gd name="T43" fmla="*/ 149 h 287"/>
                <a:gd name="T44" fmla="*/ 299 w 332"/>
                <a:gd name="T45" fmla="*/ 154 h 287"/>
                <a:gd name="T46" fmla="*/ 302 w 332"/>
                <a:gd name="T47" fmla="*/ 160 h 287"/>
                <a:gd name="T48" fmla="*/ 308 w 332"/>
                <a:gd name="T49" fmla="*/ 168 h 287"/>
                <a:gd name="T50" fmla="*/ 319 w 332"/>
                <a:gd name="T51" fmla="*/ 176 h 287"/>
                <a:gd name="T52" fmla="*/ 329 w 332"/>
                <a:gd name="T53" fmla="*/ 184 h 287"/>
                <a:gd name="T54" fmla="*/ 290 w 332"/>
                <a:gd name="T55" fmla="*/ 211 h 287"/>
                <a:gd name="T56" fmla="*/ 241 w 332"/>
                <a:gd name="T57" fmla="*/ 241 h 287"/>
                <a:gd name="T58" fmla="*/ 207 w 332"/>
                <a:gd name="T59" fmla="*/ 268 h 287"/>
                <a:gd name="T60" fmla="*/ 173 w 332"/>
                <a:gd name="T61" fmla="*/ 244 h 287"/>
                <a:gd name="T62" fmla="*/ 182 w 332"/>
                <a:gd name="T63" fmla="*/ 243 h 287"/>
                <a:gd name="T64" fmla="*/ 189 w 332"/>
                <a:gd name="T65" fmla="*/ 240 h 287"/>
                <a:gd name="T66" fmla="*/ 200 w 332"/>
                <a:gd name="T67" fmla="*/ 232 h 287"/>
                <a:gd name="T68" fmla="*/ 149 w 332"/>
                <a:gd name="T69" fmla="*/ 232 h 287"/>
                <a:gd name="T70" fmla="*/ 101 w 332"/>
                <a:gd name="T71" fmla="*/ 232 h 287"/>
                <a:gd name="T72" fmla="*/ 58 w 332"/>
                <a:gd name="T73" fmla="*/ 232 h 287"/>
                <a:gd name="T74" fmla="*/ 27 w 332"/>
                <a:gd name="T75" fmla="*/ 232 h 287"/>
                <a:gd name="T76" fmla="*/ 11 w 332"/>
                <a:gd name="T77" fmla="*/ 227 h 287"/>
                <a:gd name="T78" fmla="*/ 3 w 332"/>
                <a:gd name="T79" fmla="*/ 222 h 287"/>
                <a:gd name="T80" fmla="*/ 0 w 332"/>
                <a:gd name="T81" fmla="*/ 213 h 287"/>
                <a:gd name="T82" fmla="*/ 4 w 332"/>
                <a:gd name="T83" fmla="*/ 205 h 287"/>
                <a:gd name="T84" fmla="*/ 13 w 332"/>
                <a:gd name="T85" fmla="*/ 197 h 287"/>
                <a:gd name="T86" fmla="*/ 41 w 332"/>
                <a:gd name="T87" fmla="*/ 179 h 287"/>
                <a:gd name="T88" fmla="*/ 73 w 332"/>
                <a:gd name="T89" fmla="*/ 162 h 287"/>
                <a:gd name="T90" fmla="*/ 85 w 332"/>
                <a:gd name="T91" fmla="*/ 152 h 287"/>
                <a:gd name="T92" fmla="*/ 93 w 332"/>
                <a:gd name="T93" fmla="*/ 145 h 287"/>
                <a:gd name="T94" fmla="*/ 106 w 332"/>
                <a:gd name="T95" fmla="*/ 130 h 287"/>
                <a:gd name="T96" fmla="*/ 116 w 332"/>
                <a:gd name="T97" fmla="*/ 114 h 287"/>
                <a:gd name="T98" fmla="*/ 130 w 332"/>
                <a:gd name="T99" fmla="*/ 79 h 287"/>
                <a:gd name="T100" fmla="*/ 138 w 332"/>
                <a:gd name="T101" fmla="*/ 64 h 287"/>
                <a:gd name="T102" fmla="*/ 147 w 332"/>
                <a:gd name="T103" fmla="*/ 52 h 287"/>
                <a:gd name="T104" fmla="*/ 158 w 332"/>
                <a:gd name="T105" fmla="*/ 43 h 287"/>
                <a:gd name="T106" fmla="*/ 173 w 332"/>
                <a:gd name="T107" fmla="*/ 4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9" name="Freeform 428"/>
            <p:cNvSpPr>
              <a:spLocks/>
            </p:cNvSpPr>
            <p:nvPr/>
          </p:nvSpPr>
          <p:spPr bwMode="auto">
            <a:xfrm>
              <a:off x="1102" y="1190"/>
              <a:ext cx="111" cy="27"/>
            </a:xfrm>
            <a:custGeom>
              <a:avLst/>
              <a:gdLst>
                <a:gd name="T0" fmla="*/ 106 w 345"/>
                <a:gd name="T1" fmla="*/ 86 h 86"/>
                <a:gd name="T2" fmla="*/ 119 w 345"/>
                <a:gd name="T3" fmla="*/ 81 h 86"/>
                <a:gd name="T4" fmla="*/ 133 w 345"/>
                <a:gd name="T5" fmla="*/ 76 h 86"/>
                <a:gd name="T6" fmla="*/ 148 w 345"/>
                <a:gd name="T7" fmla="*/ 72 h 86"/>
                <a:gd name="T8" fmla="*/ 164 w 345"/>
                <a:gd name="T9" fmla="*/ 69 h 86"/>
                <a:gd name="T10" fmla="*/ 197 w 345"/>
                <a:gd name="T11" fmla="*/ 63 h 86"/>
                <a:gd name="T12" fmla="*/ 231 w 345"/>
                <a:gd name="T13" fmla="*/ 57 h 86"/>
                <a:gd name="T14" fmla="*/ 247 w 345"/>
                <a:gd name="T15" fmla="*/ 53 h 86"/>
                <a:gd name="T16" fmla="*/ 264 w 345"/>
                <a:gd name="T17" fmla="*/ 50 h 86"/>
                <a:gd name="T18" fmla="*/ 279 w 345"/>
                <a:gd name="T19" fmla="*/ 46 h 86"/>
                <a:gd name="T20" fmla="*/ 294 w 345"/>
                <a:gd name="T21" fmla="*/ 40 h 86"/>
                <a:gd name="T22" fmla="*/ 309 w 345"/>
                <a:gd name="T23" fmla="*/ 35 h 86"/>
                <a:gd name="T24" fmla="*/ 322 w 345"/>
                <a:gd name="T25" fmla="*/ 28 h 86"/>
                <a:gd name="T26" fmla="*/ 334 w 345"/>
                <a:gd name="T27" fmla="*/ 21 h 86"/>
                <a:gd name="T28" fmla="*/ 345 w 345"/>
                <a:gd name="T29" fmla="*/ 13 h 86"/>
                <a:gd name="T30" fmla="*/ 335 w 345"/>
                <a:gd name="T31" fmla="*/ 12 h 86"/>
                <a:gd name="T32" fmla="*/ 326 w 345"/>
                <a:gd name="T33" fmla="*/ 11 h 86"/>
                <a:gd name="T34" fmla="*/ 317 w 345"/>
                <a:gd name="T35" fmla="*/ 9 h 86"/>
                <a:gd name="T36" fmla="*/ 309 w 345"/>
                <a:gd name="T37" fmla="*/ 6 h 86"/>
                <a:gd name="T38" fmla="*/ 300 w 345"/>
                <a:gd name="T39" fmla="*/ 4 h 86"/>
                <a:gd name="T40" fmla="*/ 291 w 345"/>
                <a:gd name="T41" fmla="*/ 2 h 86"/>
                <a:gd name="T42" fmla="*/ 281 w 345"/>
                <a:gd name="T43" fmla="*/ 1 h 86"/>
                <a:gd name="T44" fmla="*/ 272 w 345"/>
                <a:gd name="T45" fmla="*/ 0 h 86"/>
                <a:gd name="T46" fmla="*/ 259 w 345"/>
                <a:gd name="T47" fmla="*/ 1 h 86"/>
                <a:gd name="T48" fmla="*/ 245 w 345"/>
                <a:gd name="T49" fmla="*/ 3 h 86"/>
                <a:gd name="T50" fmla="*/ 227 w 345"/>
                <a:gd name="T51" fmla="*/ 5 h 86"/>
                <a:gd name="T52" fmla="*/ 209 w 345"/>
                <a:gd name="T53" fmla="*/ 9 h 86"/>
                <a:gd name="T54" fmla="*/ 168 w 345"/>
                <a:gd name="T55" fmla="*/ 18 h 86"/>
                <a:gd name="T56" fmla="*/ 126 w 345"/>
                <a:gd name="T57" fmla="*/ 29 h 86"/>
                <a:gd name="T58" fmla="*/ 104 w 345"/>
                <a:gd name="T59" fmla="*/ 36 h 86"/>
                <a:gd name="T60" fmla="*/ 85 w 345"/>
                <a:gd name="T61" fmla="*/ 42 h 86"/>
                <a:gd name="T62" fmla="*/ 66 w 345"/>
                <a:gd name="T63" fmla="*/ 50 h 86"/>
                <a:gd name="T64" fmla="*/ 47 w 345"/>
                <a:gd name="T65" fmla="*/ 58 h 86"/>
                <a:gd name="T66" fmla="*/ 32 w 345"/>
                <a:gd name="T67" fmla="*/ 65 h 86"/>
                <a:gd name="T68" fmla="*/ 19 w 345"/>
                <a:gd name="T69" fmla="*/ 72 h 86"/>
                <a:gd name="T70" fmla="*/ 8 w 345"/>
                <a:gd name="T71" fmla="*/ 79 h 86"/>
                <a:gd name="T72" fmla="*/ 0 w 345"/>
                <a:gd name="T73" fmla="*/ 86 h 86"/>
                <a:gd name="T74" fmla="*/ 106 w 345"/>
                <a:gd name="T7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0" name="Freeform 429"/>
            <p:cNvSpPr>
              <a:spLocks/>
            </p:cNvSpPr>
            <p:nvPr/>
          </p:nvSpPr>
          <p:spPr bwMode="auto">
            <a:xfrm>
              <a:off x="1158" y="1199"/>
              <a:ext cx="149" cy="43"/>
            </a:xfrm>
            <a:custGeom>
              <a:avLst/>
              <a:gdLst>
                <a:gd name="T0" fmla="*/ 19 w 464"/>
                <a:gd name="T1" fmla="*/ 86 h 130"/>
                <a:gd name="T2" fmla="*/ 77 w 464"/>
                <a:gd name="T3" fmla="*/ 81 h 130"/>
                <a:gd name="T4" fmla="*/ 103 w 464"/>
                <a:gd name="T5" fmla="*/ 81 h 130"/>
                <a:gd name="T6" fmla="*/ 92 w 464"/>
                <a:gd name="T7" fmla="*/ 89 h 130"/>
                <a:gd name="T8" fmla="*/ 81 w 464"/>
                <a:gd name="T9" fmla="*/ 100 h 130"/>
                <a:gd name="T10" fmla="*/ 73 w 464"/>
                <a:gd name="T11" fmla="*/ 112 h 130"/>
                <a:gd name="T12" fmla="*/ 73 w 464"/>
                <a:gd name="T13" fmla="*/ 119 h 130"/>
                <a:gd name="T14" fmla="*/ 79 w 464"/>
                <a:gd name="T15" fmla="*/ 124 h 130"/>
                <a:gd name="T16" fmla="*/ 92 w 464"/>
                <a:gd name="T17" fmla="*/ 129 h 130"/>
                <a:gd name="T18" fmla="*/ 109 w 464"/>
                <a:gd name="T19" fmla="*/ 129 h 130"/>
                <a:gd name="T20" fmla="*/ 128 w 464"/>
                <a:gd name="T21" fmla="*/ 127 h 130"/>
                <a:gd name="T22" fmla="*/ 157 w 464"/>
                <a:gd name="T23" fmla="*/ 119 h 130"/>
                <a:gd name="T24" fmla="*/ 196 w 464"/>
                <a:gd name="T25" fmla="*/ 108 h 130"/>
                <a:gd name="T26" fmla="*/ 226 w 464"/>
                <a:gd name="T27" fmla="*/ 101 h 130"/>
                <a:gd name="T28" fmla="*/ 248 w 464"/>
                <a:gd name="T29" fmla="*/ 99 h 130"/>
                <a:gd name="T30" fmla="*/ 266 w 464"/>
                <a:gd name="T31" fmla="*/ 99 h 130"/>
                <a:gd name="T32" fmla="*/ 304 w 464"/>
                <a:gd name="T33" fmla="*/ 99 h 130"/>
                <a:gd name="T34" fmla="*/ 333 w 464"/>
                <a:gd name="T35" fmla="*/ 98 h 130"/>
                <a:gd name="T36" fmla="*/ 376 w 464"/>
                <a:gd name="T37" fmla="*/ 93 h 130"/>
                <a:gd name="T38" fmla="*/ 415 w 464"/>
                <a:gd name="T39" fmla="*/ 83 h 130"/>
                <a:gd name="T40" fmla="*/ 449 w 464"/>
                <a:gd name="T41" fmla="*/ 66 h 130"/>
                <a:gd name="T42" fmla="*/ 455 w 464"/>
                <a:gd name="T43" fmla="*/ 51 h 130"/>
                <a:gd name="T44" fmla="*/ 439 w 464"/>
                <a:gd name="T45" fmla="*/ 48 h 130"/>
                <a:gd name="T46" fmla="*/ 413 w 464"/>
                <a:gd name="T47" fmla="*/ 48 h 130"/>
                <a:gd name="T48" fmla="*/ 396 w 464"/>
                <a:gd name="T49" fmla="*/ 46 h 130"/>
                <a:gd name="T50" fmla="*/ 406 w 464"/>
                <a:gd name="T51" fmla="*/ 36 h 130"/>
                <a:gd name="T52" fmla="*/ 413 w 464"/>
                <a:gd name="T53" fmla="*/ 22 h 130"/>
                <a:gd name="T54" fmla="*/ 418 w 464"/>
                <a:gd name="T55" fmla="*/ 7 h 130"/>
                <a:gd name="T56" fmla="*/ 378 w 464"/>
                <a:gd name="T57" fmla="*/ 0 h 130"/>
                <a:gd name="T58" fmla="*/ 360 w 464"/>
                <a:gd name="T59" fmla="*/ 19 h 130"/>
                <a:gd name="T60" fmla="*/ 343 w 464"/>
                <a:gd name="T61" fmla="*/ 41 h 130"/>
                <a:gd name="T62" fmla="*/ 323 w 464"/>
                <a:gd name="T63" fmla="*/ 59 h 130"/>
                <a:gd name="T64" fmla="*/ 312 w 464"/>
                <a:gd name="T65" fmla="*/ 65 h 130"/>
                <a:gd name="T66" fmla="*/ 298 w 464"/>
                <a:gd name="T67" fmla="*/ 68 h 130"/>
                <a:gd name="T68" fmla="*/ 278 w 464"/>
                <a:gd name="T69" fmla="*/ 66 h 130"/>
                <a:gd name="T70" fmla="*/ 262 w 464"/>
                <a:gd name="T71" fmla="*/ 63 h 130"/>
                <a:gd name="T72" fmla="*/ 239 w 464"/>
                <a:gd name="T73" fmla="*/ 54 h 130"/>
                <a:gd name="T74" fmla="*/ 205 w 464"/>
                <a:gd name="T75" fmla="*/ 31 h 130"/>
                <a:gd name="T76" fmla="*/ 180 w 464"/>
                <a:gd name="T77" fmla="*/ 29 h 130"/>
                <a:gd name="T78" fmla="*/ 150 w 464"/>
                <a:gd name="T79" fmla="*/ 31 h 130"/>
                <a:gd name="T80" fmla="*/ 117 w 464"/>
                <a:gd name="T81" fmla="*/ 37 h 130"/>
                <a:gd name="T82" fmla="*/ 85 w 464"/>
                <a:gd name="T83" fmla="*/ 45 h 130"/>
                <a:gd name="T84" fmla="*/ 54 w 464"/>
                <a:gd name="T85" fmla="*/ 54 h 130"/>
                <a:gd name="T86" fmla="*/ 29 w 464"/>
                <a:gd name="T87" fmla="*/ 65 h 130"/>
                <a:gd name="T88" fmla="*/ 9 w 464"/>
                <a:gd name="T89" fmla="*/ 77 h 130"/>
                <a:gd name="T90" fmla="*/ 0 w 464"/>
                <a:gd name="T91" fmla="*/ 8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 name="Freeform 430"/>
            <p:cNvSpPr>
              <a:spLocks/>
            </p:cNvSpPr>
            <p:nvPr/>
          </p:nvSpPr>
          <p:spPr bwMode="auto">
            <a:xfrm>
              <a:off x="1472" y="1205"/>
              <a:ext cx="153" cy="31"/>
            </a:xfrm>
            <a:custGeom>
              <a:avLst/>
              <a:gdLst>
                <a:gd name="T0" fmla="*/ 63 w 472"/>
                <a:gd name="T1" fmla="*/ 0 h 92"/>
                <a:gd name="T2" fmla="*/ 44 w 472"/>
                <a:gd name="T3" fmla="*/ 0 h 92"/>
                <a:gd name="T4" fmla="*/ 24 w 472"/>
                <a:gd name="T5" fmla="*/ 0 h 92"/>
                <a:gd name="T6" fmla="*/ 12 w 472"/>
                <a:gd name="T7" fmla="*/ 3 h 92"/>
                <a:gd name="T8" fmla="*/ 7 w 472"/>
                <a:gd name="T9" fmla="*/ 8 h 92"/>
                <a:gd name="T10" fmla="*/ 7 w 472"/>
                <a:gd name="T11" fmla="*/ 16 h 92"/>
                <a:gd name="T12" fmla="*/ 10 w 472"/>
                <a:gd name="T13" fmla="*/ 23 h 92"/>
                <a:gd name="T14" fmla="*/ 15 w 472"/>
                <a:gd name="T15" fmla="*/ 32 h 92"/>
                <a:gd name="T16" fmla="*/ 14 w 472"/>
                <a:gd name="T17" fmla="*/ 41 h 92"/>
                <a:gd name="T18" fmla="*/ 4 w 472"/>
                <a:gd name="T19" fmla="*/ 50 h 92"/>
                <a:gd name="T20" fmla="*/ 1 w 472"/>
                <a:gd name="T21" fmla="*/ 57 h 92"/>
                <a:gd name="T22" fmla="*/ 2 w 472"/>
                <a:gd name="T23" fmla="*/ 64 h 92"/>
                <a:gd name="T24" fmla="*/ 14 w 472"/>
                <a:gd name="T25" fmla="*/ 69 h 92"/>
                <a:gd name="T26" fmla="*/ 48 w 472"/>
                <a:gd name="T27" fmla="*/ 76 h 92"/>
                <a:gd name="T28" fmla="*/ 109 w 472"/>
                <a:gd name="T29" fmla="*/ 85 h 92"/>
                <a:gd name="T30" fmla="*/ 167 w 472"/>
                <a:gd name="T31" fmla="*/ 91 h 92"/>
                <a:gd name="T32" fmla="*/ 365 w 472"/>
                <a:gd name="T33" fmla="*/ 92 h 92"/>
                <a:gd name="T34" fmla="*/ 374 w 472"/>
                <a:gd name="T35" fmla="*/ 81 h 92"/>
                <a:gd name="T36" fmla="*/ 385 w 472"/>
                <a:gd name="T37" fmla="*/ 75 h 92"/>
                <a:gd name="T38" fmla="*/ 397 w 472"/>
                <a:gd name="T39" fmla="*/ 73 h 92"/>
                <a:gd name="T40" fmla="*/ 411 w 472"/>
                <a:gd name="T41" fmla="*/ 73 h 92"/>
                <a:gd name="T42" fmla="*/ 441 w 472"/>
                <a:gd name="T43" fmla="*/ 76 h 92"/>
                <a:gd name="T44" fmla="*/ 456 w 472"/>
                <a:gd name="T45" fmla="*/ 76 h 92"/>
                <a:gd name="T46" fmla="*/ 472 w 472"/>
                <a:gd name="T47" fmla="*/ 73 h 92"/>
                <a:gd name="T48" fmla="*/ 465 w 472"/>
                <a:gd name="T49" fmla="*/ 33 h 92"/>
                <a:gd name="T50" fmla="*/ 453 w 472"/>
                <a:gd name="T51" fmla="*/ 26 h 92"/>
                <a:gd name="T52" fmla="*/ 443 w 472"/>
                <a:gd name="T53" fmla="*/ 18 h 92"/>
                <a:gd name="T54" fmla="*/ 432 w 472"/>
                <a:gd name="T55" fmla="*/ 13 h 92"/>
                <a:gd name="T56" fmla="*/ 416 w 472"/>
                <a:gd name="T57" fmla="*/ 12 h 92"/>
                <a:gd name="T58" fmla="*/ 396 w 472"/>
                <a:gd name="T59" fmla="*/ 15 h 92"/>
                <a:gd name="T60" fmla="*/ 367 w 472"/>
                <a:gd name="T61" fmla="*/ 22 h 92"/>
                <a:gd name="T62" fmla="*/ 328 w 472"/>
                <a:gd name="T63" fmla="*/ 33 h 92"/>
                <a:gd name="T64" fmla="*/ 298 w 472"/>
                <a:gd name="T65" fmla="*/ 39 h 92"/>
                <a:gd name="T66" fmla="*/ 276 w 472"/>
                <a:gd name="T67" fmla="*/ 42 h 92"/>
                <a:gd name="T68" fmla="*/ 236 w 472"/>
                <a:gd name="T69" fmla="*/ 42 h 92"/>
                <a:gd name="T70" fmla="*/ 191 w 472"/>
                <a:gd name="T71" fmla="*/ 42 h 92"/>
                <a:gd name="T72" fmla="*/ 156 w 472"/>
                <a:gd name="T73" fmla="*/ 42 h 92"/>
                <a:gd name="T74" fmla="*/ 120 w 472"/>
                <a:gd name="T75" fmla="*/ 42 h 92"/>
                <a:gd name="T76" fmla="*/ 91 w 472"/>
                <a:gd name="T77" fmla="*/ 41 h 92"/>
                <a:gd name="T78" fmla="*/ 78 w 472"/>
                <a:gd name="T79" fmla="*/ 36 h 92"/>
                <a:gd name="T80" fmla="*/ 70 w 472"/>
                <a:gd name="T81" fmla="*/ 27 h 92"/>
                <a:gd name="T82" fmla="*/ 67 w 472"/>
                <a:gd name="T83" fmla="*/ 17 h 92"/>
                <a:gd name="T84" fmla="*/ 69 w 472"/>
                <a:gd name="T85" fmla="*/ 8 h 92"/>
                <a:gd name="T86" fmla="*/ 74 w 472"/>
                <a:gd name="T87" fmla="*/ 2 h 92"/>
                <a:gd name="T88" fmla="*/ 74 w 472"/>
                <a:gd name="T8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2" name="Freeform 431"/>
            <p:cNvSpPr>
              <a:spLocks/>
            </p:cNvSpPr>
            <p:nvPr/>
          </p:nvSpPr>
          <p:spPr bwMode="auto">
            <a:xfrm>
              <a:off x="1513" y="1136"/>
              <a:ext cx="106" cy="45"/>
            </a:xfrm>
            <a:custGeom>
              <a:avLst/>
              <a:gdLst>
                <a:gd name="T0" fmla="*/ 145 w 326"/>
                <a:gd name="T1" fmla="*/ 107 h 135"/>
                <a:gd name="T2" fmla="*/ 203 w 326"/>
                <a:gd name="T3" fmla="*/ 97 h 135"/>
                <a:gd name="T4" fmla="*/ 262 w 326"/>
                <a:gd name="T5" fmla="*/ 84 h 135"/>
                <a:gd name="T6" fmla="*/ 300 w 326"/>
                <a:gd name="T7" fmla="*/ 74 h 135"/>
                <a:gd name="T8" fmla="*/ 318 w 326"/>
                <a:gd name="T9" fmla="*/ 66 h 135"/>
                <a:gd name="T10" fmla="*/ 322 w 326"/>
                <a:gd name="T11" fmla="*/ 56 h 135"/>
                <a:gd name="T12" fmla="*/ 312 w 326"/>
                <a:gd name="T13" fmla="*/ 48 h 135"/>
                <a:gd name="T14" fmla="*/ 300 w 326"/>
                <a:gd name="T15" fmla="*/ 41 h 135"/>
                <a:gd name="T16" fmla="*/ 286 w 326"/>
                <a:gd name="T17" fmla="*/ 37 h 135"/>
                <a:gd name="T18" fmla="*/ 263 w 326"/>
                <a:gd name="T19" fmla="*/ 32 h 135"/>
                <a:gd name="T20" fmla="*/ 230 w 326"/>
                <a:gd name="T21" fmla="*/ 30 h 135"/>
                <a:gd name="T22" fmla="*/ 209 w 326"/>
                <a:gd name="T23" fmla="*/ 30 h 135"/>
                <a:gd name="T24" fmla="*/ 202 w 326"/>
                <a:gd name="T25" fmla="*/ 24 h 135"/>
                <a:gd name="T26" fmla="*/ 196 w 326"/>
                <a:gd name="T27" fmla="*/ 17 h 135"/>
                <a:gd name="T28" fmla="*/ 191 w 326"/>
                <a:gd name="T29" fmla="*/ 9 h 135"/>
                <a:gd name="T30" fmla="*/ 180 w 326"/>
                <a:gd name="T31" fmla="*/ 5 h 135"/>
                <a:gd name="T32" fmla="*/ 162 w 326"/>
                <a:gd name="T33" fmla="*/ 1 h 135"/>
                <a:gd name="T34" fmla="*/ 135 w 326"/>
                <a:gd name="T35" fmla="*/ 1 h 135"/>
                <a:gd name="T36" fmla="*/ 87 w 326"/>
                <a:gd name="T37" fmla="*/ 8 h 135"/>
                <a:gd name="T38" fmla="*/ 49 w 326"/>
                <a:gd name="T39" fmla="*/ 17 h 135"/>
                <a:gd name="T40" fmla="*/ 27 w 326"/>
                <a:gd name="T41" fmla="*/ 26 h 135"/>
                <a:gd name="T42" fmla="*/ 11 w 326"/>
                <a:gd name="T43" fmla="*/ 37 h 135"/>
                <a:gd name="T44" fmla="*/ 3 w 326"/>
                <a:gd name="T45" fmla="*/ 46 h 135"/>
                <a:gd name="T46" fmla="*/ 1 w 326"/>
                <a:gd name="T47" fmla="*/ 52 h 135"/>
                <a:gd name="T48" fmla="*/ 34 w 326"/>
                <a:gd name="T49" fmla="*/ 74 h 135"/>
                <a:gd name="T50" fmla="*/ 56 w 326"/>
                <a:gd name="T51" fmla="*/ 81 h 135"/>
                <a:gd name="T52" fmla="*/ 41 w 326"/>
                <a:gd name="T53" fmla="*/ 90 h 135"/>
                <a:gd name="T54" fmla="*/ 38 w 326"/>
                <a:gd name="T55" fmla="*/ 99 h 135"/>
                <a:gd name="T56" fmla="*/ 44 w 326"/>
                <a:gd name="T57" fmla="*/ 114 h 135"/>
                <a:gd name="T58" fmla="*/ 48 w 326"/>
                <a:gd name="T59" fmla="*/ 128 h 135"/>
                <a:gd name="T60" fmla="*/ 55 w 326"/>
                <a:gd name="T61" fmla="*/ 134 h 135"/>
                <a:gd name="T62" fmla="*/ 69 w 326"/>
                <a:gd name="T63" fmla="*/ 135 h 135"/>
                <a:gd name="T64" fmla="*/ 86 w 326"/>
                <a:gd name="T65" fmla="*/ 131 h 135"/>
                <a:gd name="T66" fmla="*/ 101 w 326"/>
                <a:gd name="T67" fmla="*/ 127 h 135"/>
                <a:gd name="T68" fmla="*/ 117 w 326"/>
                <a:gd name="T69" fmla="*/ 124 h 135"/>
                <a:gd name="T70" fmla="*/ 120 w 326"/>
                <a:gd name="T71" fmla="*/ 1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3" name="Freeform 432"/>
            <p:cNvSpPr>
              <a:spLocks/>
            </p:cNvSpPr>
            <p:nvPr/>
          </p:nvSpPr>
          <p:spPr bwMode="auto">
            <a:xfrm>
              <a:off x="1584" y="1245"/>
              <a:ext cx="51" cy="18"/>
            </a:xfrm>
            <a:custGeom>
              <a:avLst/>
              <a:gdLst>
                <a:gd name="T0" fmla="*/ 46 w 159"/>
                <a:gd name="T1" fmla="*/ 53 h 56"/>
                <a:gd name="T2" fmla="*/ 40 w 159"/>
                <a:gd name="T3" fmla="*/ 52 h 56"/>
                <a:gd name="T4" fmla="*/ 34 w 159"/>
                <a:gd name="T5" fmla="*/ 49 h 56"/>
                <a:gd name="T6" fmla="*/ 26 w 159"/>
                <a:gd name="T7" fmla="*/ 45 h 56"/>
                <a:gd name="T8" fmla="*/ 18 w 159"/>
                <a:gd name="T9" fmla="*/ 38 h 56"/>
                <a:gd name="T10" fmla="*/ 10 w 159"/>
                <a:gd name="T11" fmla="*/ 31 h 56"/>
                <a:gd name="T12" fmla="*/ 5 w 159"/>
                <a:gd name="T13" fmla="*/ 24 h 56"/>
                <a:gd name="T14" fmla="*/ 3 w 159"/>
                <a:gd name="T15" fmla="*/ 21 h 56"/>
                <a:gd name="T16" fmla="*/ 1 w 159"/>
                <a:gd name="T17" fmla="*/ 17 h 56"/>
                <a:gd name="T18" fmla="*/ 0 w 159"/>
                <a:gd name="T19" fmla="*/ 13 h 56"/>
                <a:gd name="T20" fmla="*/ 0 w 159"/>
                <a:gd name="T21" fmla="*/ 10 h 56"/>
                <a:gd name="T22" fmla="*/ 21 w 159"/>
                <a:gd name="T23" fmla="*/ 10 h 56"/>
                <a:gd name="T24" fmla="*/ 39 w 159"/>
                <a:gd name="T25" fmla="*/ 10 h 56"/>
                <a:gd name="T26" fmla="*/ 52 w 159"/>
                <a:gd name="T27" fmla="*/ 10 h 56"/>
                <a:gd name="T28" fmla="*/ 59 w 159"/>
                <a:gd name="T29" fmla="*/ 10 h 56"/>
                <a:gd name="T30" fmla="*/ 83 w 159"/>
                <a:gd name="T31" fmla="*/ 6 h 56"/>
                <a:gd name="T32" fmla="*/ 117 w 159"/>
                <a:gd name="T33" fmla="*/ 0 h 56"/>
                <a:gd name="T34" fmla="*/ 125 w 159"/>
                <a:gd name="T35" fmla="*/ 0 h 56"/>
                <a:gd name="T36" fmla="*/ 132 w 159"/>
                <a:gd name="T37" fmla="*/ 0 h 56"/>
                <a:gd name="T38" fmla="*/ 140 w 159"/>
                <a:gd name="T39" fmla="*/ 0 h 56"/>
                <a:gd name="T40" fmla="*/ 147 w 159"/>
                <a:gd name="T41" fmla="*/ 2 h 56"/>
                <a:gd name="T42" fmla="*/ 151 w 159"/>
                <a:gd name="T43" fmla="*/ 5 h 56"/>
                <a:gd name="T44" fmla="*/ 155 w 159"/>
                <a:gd name="T45" fmla="*/ 9 h 56"/>
                <a:gd name="T46" fmla="*/ 158 w 159"/>
                <a:gd name="T47" fmla="*/ 15 h 56"/>
                <a:gd name="T48" fmla="*/ 159 w 159"/>
                <a:gd name="T49" fmla="*/ 22 h 56"/>
                <a:gd name="T50" fmla="*/ 158 w 159"/>
                <a:gd name="T51" fmla="*/ 30 h 56"/>
                <a:gd name="T52" fmla="*/ 155 w 159"/>
                <a:gd name="T53" fmla="*/ 37 h 56"/>
                <a:gd name="T54" fmla="*/ 151 w 159"/>
                <a:gd name="T55" fmla="*/ 44 h 56"/>
                <a:gd name="T56" fmla="*/ 146 w 159"/>
                <a:gd name="T57" fmla="*/ 48 h 56"/>
                <a:gd name="T58" fmla="*/ 139 w 159"/>
                <a:gd name="T59" fmla="*/ 52 h 56"/>
                <a:gd name="T60" fmla="*/ 132 w 159"/>
                <a:gd name="T61" fmla="*/ 54 h 56"/>
                <a:gd name="T62" fmla="*/ 124 w 159"/>
                <a:gd name="T63" fmla="*/ 55 h 56"/>
                <a:gd name="T64" fmla="*/ 115 w 159"/>
                <a:gd name="T65" fmla="*/ 56 h 56"/>
                <a:gd name="T66" fmla="*/ 77 w 159"/>
                <a:gd name="T67" fmla="*/ 55 h 56"/>
                <a:gd name="T68" fmla="*/ 46 w 159"/>
                <a:gd name="T6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4" name="Freeform 433"/>
            <p:cNvSpPr>
              <a:spLocks/>
            </p:cNvSpPr>
            <p:nvPr/>
          </p:nvSpPr>
          <p:spPr bwMode="auto">
            <a:xfrm>
              <a:off x="534" y="1280"/>
              <a:ext cx="1205" cy="539"/>
            </a:xfrm>
            <a:custGeom>
              <a:avLst/>
              <a:gdLst>
                <a:gd name="T0" fmla="*/ 2931 w 3734"/>
                <a:gd name="T1" fmla="*/ 1362 h 1644"/>
                <a:gd name="T2" fmla="*/ 2556 w 3734"/>
                <a:gd name="T3" fmla="*/ 1522 h 1644"/>
                <a:gd name="T4" fmla="*/ 2312 w 3734"/>
                <a:gd name="T5" fmla="*/ 1592 h 1644"/>
                <a:gd name="T6" fmla="*/ 2294 w 3734"/>
                <a:gd name="T7" fmla="*/ 1634 h 1644"/>
                <a:gd name="T8" fmla="*/ 2177 w 3734"/>
                <a:gd name="T9" fmla="*/ 1607 h 1644"/>
                <a:gd name="T10" fmla="*/ 2279 w 3734"/>
                <a:gd name="T11" fmla="*/ 1512 h 1644"/>
                <a:gd name="T12" fmla="*/ 2166 w 3734"/>
                <a:gd name="T13" fmla="*/ 1416 h 1644"/>
                <a:gd name="T14" fmla="*/ 2094 w 3734"/>
                <a:gd name="T15" fmla="*/ 1295 h 1644"/>
                <a:gd name="T16" fmla="*/ 1947 w 3734"/>
                <a:gd name="T17" fmla="*/ 1317 h 1644"/>
                <a:gd name="T18" fmla="*/ 1771 w 3734"/>
                <a:gd name="T19" fmla="*/ 1281 h 1644"/>
                <a:gd name="T20" fmla="*/ 261 w 3734"/>
                <a:gd name="T21" fmla="*/ 1235 h 1644"/>
                <a:gd name="T22" fmla="*/ 127 w 3734"/>
                <a:gd name="T23" fmla="*/ 1125 h 1644"/>
                <a:gd name="T24" fmla="*/ 151 w 3734"/>
                <a:gd name="T25" fmla="*/ 1040 h 1644"/>
                <a:gd name="T26" fmla="*/ 147 w 3734"/>
                <a:gd name="T27" fmla="*/ 927 h 1644"/>
                <a:gd name="T28" fmla="*/ 259 w 3734"/>
                <a:gd name="T29" fmla="*/ 859 h 1644"/>
                <a:gd name="T30" fmla="*/ 250 w 3734"/>
                <a:gd name="T31" fmla="*/ 747 h 1644"/>
                <a:gd name="T32" fmla="*/ 128 w 3734"/>
                <a:gd name="T33" fmla="*/ 665 h 1644"/>
                <a:gd name="T34" fmla="*/ 602 w 3734"/>
                <a:gd name="T35" fmla="*/ 114 h 1644"/>
                <a:gd name="T36" fmla="*/ 1146 w 3734"/>
                <a:gd name="T37" fmla="*/ 105 h 1644"/>
                <a:gd name="T38" fmla="*/ 1296 w 3734"/>
                <a:gd name="T39" fmla="*/ 117 h 1644"/>
                <a:gd name="T40" fmla="*/ 1641 w 3734"/>
                <a:gd name="T41" fmla="*/ 166 h 1644"/>
                <a:gd name="T42" fmla="*/ 1771 w 3734"/>
                <a:gd name="T43" fmla="*/ 206 h 1644"/>
                <a:gd name="T44" fmla="*/ 2076 w 3734"/>
                <a:gd name="T45" fmla="*/ 193 h 1644"/>
                <a:gd name="T46" fmla="*/ 2286 w 3734"/>
                <a:gd name="T47" fmla="*/ 216 h 1644"/>
                <a:gd name="T48" fmla="*/ 2365 w 3734"/>
                <a:gd name="T49" fmla="*/ 216 h 1644"/>
                <a:gd name="T50" fmla="*/ 2518 w 3734"/>
                <a:gd name="T51" fmla="*/ 123 h 1644"/>
                <a:gd name="T52" fmla="*/ 2587 w 3734"/>
                <a:gd name="T53" fmla="*/ 2 h 1644"/>
                <a:gd name="T54" fmla="*/ 2644 w 3734"/>
                <a:gd name="T55" fmla="*/ 105 h 1644"/>
                <a:gd name="T56" fmla="*/ 2664 w 3734"/>
                <a:gd name="T57" fmla="*/ 166 h 1644"/>
                <a:gd name="T58" fmla="*/ 2716 w 3734"/>
                <a:gd name="T59" fmla="*/ 196 h 1644"/>
                <a:gd name="T60" fmla="*/ 2891 w 3734"/>
                <a:gd name="T61" fmla="*/ 121 h 1644"/>
                <a:gd name="T62" fmla="*/ 3036 w 3734"/>
                <a:gd name="T63" fmla="*/ 135 h 1644"/>
                <a:gd name="T64" fmla="*/ 2883 w 3734"/>
                <a:gd name="T65" fmla="*/ 271 h 1644"/>
                <a:gd name="T66" fmla="*/ 2790 w 3734"/>
                <a:gd name="T67" fmla="*/ 289 h 1644"/>
                <a:gd name="T68" fmla="*/ 2569 w 3734"/>
                <a:gd name="T69" fmla="*/ 304 h 1644"/>
                <a:gd name="T70" fmla="*/ 2501 w 3734"/>
                <a:gd name="T71" fmla="*/ 402 h 1644"/>
                <a:gd name="T72" fmla="*/ 2333 w 3734"/>
                <a:gd name="T73" fmla="*/ 471 h 1644"/>
                <a:gd name="T74" fmla="*/ 2087 w 3734"/>
                <a:gd name="T75" fmla="*/ 625 h 1644"/>
                <a:gd name="T76" fmla="*/ 2106 w 3734"/>
                <a:gd name="T77" fmla="*/ 793 h 1644"/>
                <a:gd name="T78" fmla="*/ 2360 w 3734"/>
                <a:gd name="T79" fmla="*/ 907 h 1644"/>
                <a:gd name="T80" fmla="*/ 2443 w 3734"/>
                <a:gd name="T81" fmla="*/ 1059 h 1644"/>
                <a:gd name="T82" fmla="*/ 2614 w 3734"/>
                <a:gd name="T83" fmla="*/ 987 h 1644"/>
                <a:gd name="T84" fmla="*/ 2848 w 3734"/>
                <a:gd name="T85" fmla="*/ 785 h 1644"/>
                <a:gd name="T86" fmla="*/ 2896 w 3734"/>
                <a:gd name="T87" fmla="*/ 597 h 1644"/>
                <a:gd name="T88" fmla="*/ 3156 w 3734"/>
                <a:gd name="T89" fmla="*/ 500 h 1644"/>
                <a:gd name="T90" fmla="*/ 3276 w 3734"/>
                <a:gd name="T91" fmla="*/ 592 h 1644"/>
                <a:gd name="T92" fmla="*/ 3226 w 3734"/>
                <a:gd name="T93" fmla="*/ 736 h 1644"/>
                <a:gd name="T94" fmla="*/ 3492 w 3734"/>
                <a:gd name="T95" fmla="*/ 613 h 1644"/>
                <a:gd name="T96" fmla="*/ 3545 w 3734"/>
                <a:gd name="T97" fmla="*/ 774 h 1644"/>
                <a:gd name="T98" fmla="*/ 3662 w 3734"/>
                <a:gd name="T99" fmla="*/ 924 h 1644"/>
                <a:gd name="T100" fmla="*/ 3616 w 3734"/>
                <a:gd name="T101" fmla="*/ 961 h 1644"/>
                <a:gd name="T102" fmla="*/ 3694 w 3734"/>
                <a:gd name="T103" fmla="*/ 1028 h 1644"/>
                <a:gd name="T104" fmla="*/ 3556 w 3734"/>
                <a:gd name="T105" fmla="*/ 1108 h 1644"/>
                <a:gd name="T106" fmla="*/ 3151 w 3734"/>
                <a:gd name="T107" fmla="*/ 1168 h 1644"/>
                <a:gd name="T108" fmla="*/ 2853 w 3734"/>
                <a:gd name="T109" fmla="*/ 1335 h 1644"/>
                <a:gd name="T110" fmla="*/ 2905 w 3734"/>
                <a:gd name="T111" fmla="*/ 1337 h 1644"/>
                <a:gd name="T112" fmla="*/ 3216 w 3734"/>
                <a:gd name="T113" fmla="*/ 1256 h 1644"/>
                <a:gd name="T114" fmla="*/ 3066 w 3734"/>
                <a:gd name="T115" fmla="*/ 1298 h 1644"/>
                <a:gd name="T116" fmla="*/ 3138 w 3734"/>
                <a:gd name="T117" fmla="*/ 1391 h 1644"/>
                <a:gd name="T118" fmla="*/ 3248 w 3734"/>
                <a:gd name="T119" fmla="*/ 1473 h 1644"/>
                <a:gd name="T120" fmla="*/ 3018 w 3734"/>
                <a:gd name="T121" fmla="*/ 1564 h 1644"/>
                <a:gd name="T122" fmla="*/ 3189 w 3734"/>
                <a:gd name="T123" fmla="*/ 1466 h 1644"/>
                <a:gd name="T124" fmla="*/ 3016 w 3734"/>
                <a:gd name="T125" fmla="*/ 1484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35" name="Freeform 434"/>
          <p:cNvSpPr>
            <a:spLocks/>
          </p:cNvSpPr>
          <p:nvPr>
            <p:custDataLst>
              <p:tags r:id="rId274"/>
            </p:custDataLst>
          </p:nvPr>
        </p:nvSpPr>
        <p:spPr bwMode="auto">
          <a:xfrm>
            <a:off x="4475919" y="4606074"/>
            <a:ext cx="122225" cy="158750"/>
          </a:xfrm>
          <a:custGeom>
            <a:avLst/>
            <a:gdLst>
              <a:gd name="T0" fmla="*/ 265 w 292"/>
              <a:gd name="T1" fmla="*/ 10 h 308"/>
              <a:gd name="T2" fmla="*/ 276 w 292"/>
              <a:gd name="T3" fmla="*/ 37 h 308"/>
              <a:gd name="T4" fmla="*/ 286 w 292"/>
              <a:gd name="T5" fmla="*/ 91 h 308"/>
              <a:gd name="T6" fmla="*/ 292 w 292"/>
              <a:gd name="T7" fmla="*/ 144 h 308"/>
              <a:gd name="T8" fmla="*/ 291 w 292"/>
              <a:gd name="T9" fmla="*/ 161 h 308"/>
              <a:gd name="T10" fmla="*/ 286 w 292"/>
              <a:gd name="T11" fmla="*/ 179 h 308"/>
              <a:gd name="T12" fmla="*/ 269 w 292"/>
              <a:gd name="T13" fmla="*/ 206 h 308"/>
              <a:gd name="T14" fmla="*/ 231 w 292"/>
              <a:gd name="T15" fmla="*/ 185 h 308"/>
              <a:gd name="T16" fmla="*/ 165 w 292"/>
              <a:gd name="T17" fmla="*/ 258 h 308"/>
              <a:gd name="T18" fmla="*/ 132 w 292"/>
              <a:gd name="T19" fmla="*/ 278 h 308"/>
              <a:gd name="T20" fmla="*/ 59 w 292"/>
              <a:gd name="T21" fmla="*/ 296 h 308"/>
              <a:gd name="T22" fmla="*/ 32 w 292"/>
              <a:gd name="T23" fmla="*/ 308 h 308"/>
              <a:gd name="T24" fmla="*/ 6 w 292"/>
              <a:gd name="T25" fmla="*/ 308 h 308"/>
              <a:gd name="T26" fmla="*/ 9 w 292"/>
              <a:gd name="T27" fmla="*/ 297 h 308"/>
              <a:gd name="T28" fmla="*/ 11 w 292"/>
              <a:gd name="T29" fmla="*/ 286 h 308"/>
              <a:gd name="T30" fmla="*/ 7 w 292"/>
              <a:gd name="T31" fmla="*/ 265 h 308"/>
              <a:gd name="T32" fmla="*/ 2 w 292"/>
              <a:gd name="T33" fmla="*/ 246 h 308"/>
              <a:gd name="T34" fmla="*/ 0 w 292"/>
              <a:gd name="T35" fmla="*/ 228 h 308"/>
              <a:gd name="T36" fmla="*/ 3 w 292"/>
              <a:gd name="T37" fmla="*/ 205 h 308"/>
              <a:gd name="T38" fmla="*/ 12 w 292"/>
              <a:gd name="T39" fmla="*/ 188 h 308"/>
              <a:gd name="T40" fmla="*/ 26 w 292"/>
              <a:gd name="T41" fmla="*/ 174 h 308"/>
              <a:gd name="T42" fmla="*/ 42 w 292"/>
              <a:gd name="T43" fmla="*/ 161 h 308"/>
              <a:gd name="T44" fmla="*/ 77 w 292"/>
              <a:gd name="T45" fmla="*/ 135 h 308"/>
              <a:gd name="T46" fmla="*/ 93 w 292"/>
              <a:gd name="T47" fmla="*/ 119 h 308"/>
              <a:gd name="T48" fmla="*/ 105 w 292"/>
              <a:gd name="T49" fmla="*/ 98 h 308"/>
              <a:gd name="T50" fmla="*/ 98 w 292"/>
              <a:gd name="T51" fmla="*/ 96 h 308"/>
              <a:gd name="T52" fmla="*/ 92 w 292"/>
              <a:gd name="T53" fmla="*/ 91 h 308"/>
              <a:gd name="T54" fmla="*/ 82 w 292"/>
              <a:gd name="T55" fmla="*/ 73 h 308"/>
              <a:gd name="T56" fmla="*/ 74 w 292"/>
              <a:gd name="T57" fmla="*/ 50 h 308"/>
              <a:gd name="T58" fmla="*/ 72 w 292"/>
              <a:gd name="T59" fmla="*/ 24 h 308"/>
              <a:gd name="T60" fmla="*/ 90 w 292"/>
              <a:gd name="T61" fmla="*/ 19 h 308"/>
              <a:gd name="T62" fmla="*/ 105 w 292"/>
              <a:gd name="T63" fmla="*/ 20 h 308"/>
              <a:gd name="T64" fmla="*/ 132 w 292"/>
              <a:gd name="T65" fmla="*/ 24 h 308"/>
              <a:gd name="T66" fmla="*/ 169 w 292"/>
              <a:gd name="T67" fmla="*/ 21 h 308"/>
              <a:gd name="T68" fmla="*/ 210 w 292"/>
              <a:gd name="T69" fmla="*/ 12 h 308"/>
              <a:gd name="T70" fmla="*/ 259 w 292"/>
              <a:gd name="T7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solidFill>
            <a:schemeClr val="accent2"/>
          </a:solidFill>
          <a:ln w="9525" cmpd="sng">
            <a:solidFill>
              <a:srgbClr val="FFFFFF"/>
            </a:solidFill>
            <a:prstDash val="solid"/>
            <a:round/>
            <a:headEnd/>
            <a:tailEnd/>
          </a:ln>
        </p:spPr>
        <p:txBody>
          <a:bodyPr/>
          <a:lstStyle/>
          <a:p>
            <a:endParaRPr lang="en-US"/>
          </a:p>
        </p:txBody>
      </p:sp>
      <p:sp>
        <p:nvSpPr>
          <p:cNvPr id="436" name="Freeform 435"/>
          <p:cNvSpPr>
            <a:spLocks/>
          </p:cNvSpPr>
          <p:nvPr>
            <p:custDataLst>
              <p:tags r:id="rId275"/>
            </p:custDataLst>
          </p:nvPr>
        </p:nvSpPr>
        <p:spPr bwMode="auto">
          <a:xfrm>
            <a:off x="4578282" y="4756886"/>
            <a:ext cx="6111" cy="57150"/>
          </a:xfrm>
          <a:custGeom>
            <a:avLst/>
            <a:gdLst>
              <a:gd name="T0" fmla="*/ 11 w 14"/>
              <a:gd name="T1" fmla="*/ 0 h 7"/>
              <a:gd name="T2" fmla="*/ 13 w 14"/>
              <a:gd name="T3" fmla="*/ 3 h 7"/>
              <a:gd name="T4" fmla="*/ 14 w 14"/>
              <a:gd name="T5" fmla="*/ 7 h 7"/>
              <a:gd name="T6" fmla="*/ 0 w 14"/>
              <a:gd name="T7" fmla="*/ 7 h 7"/>
              <a:gd name="T8" fmla="*/ 11 w 14"/>
              <a:gd name="T9" fmla="*/ 0 h 7"/>
            </a:gdLst>
            <a:ahLst/>
            <a:cxnLst>
              <a:cxn ang="0">
                <a:pos x="T0" y="T1"/>
              </a:cxn>
              <a:cxn ang="0">
                <a:pos x="T2" y="T3"/>
              </a:cxn>
              <a:cxn ang="0">
                <a:pos x="T4" y="T5"/>
              </a:cxn>
              <a:cxn ang="0">
                <a:pos x="T6" y="T7"/>
              </a:cxn>
              <a:cxn ang="0">
                <a:pos x="T8" y="T9"/>
              </a:cxn>
            </a:cxnLst>
            <a:rect l="0" t="0" r="r" b="b"/>
            <a:pathLst>
              <a:path w="14" h="7">
                <a:moveTo>
                  <a:pt x="11" y="0"/>
                </a:moveTo>
                <a:lnTo>
                  <a:pt x="13" y="3"/>
                </a:lnTo>
                <a:lnTo>
                  <a:pt x="14" y="7"/>
                </a:lnTo>
                <a:lnTo>
                  <a:pt x="0" y="7"/>
                </a:lnTo>
                <a:lnTo>
                  <a:pt x="11" y="0"/>
                </a:lnTo>
              </a:path>
            </a:pathLst>
          </a:custGeom>
          <a:solidFill>
            <a:srgbClr val="C0C0C0"/>
          </a:solidFill>
          <a:ln w="9525" cmpd="sng">
            <a:solidFill>
              <a:srgbClr val="FFFFFF"/>
            </a:solidFill>
            <a:prstDash val="solid"/>
            <a:round/>
            <a:headEnd/>
            <a:tailEnd/>
          </a:ln>
        </p:spPr>
        <p:txBody>
          <a:bodyPr/>
          <a:lstStyle/>
          <a:p>
            <a:endParaRPr lang="en-US"/>
          </a:p>
        </p:txBody>
      </p:sp>
      <p:sp>
        <p:nvSpPr>
          <p:cNvPr id="437" name="Freeform 436"/>
          <p:cNvSpPr>
            <a:spLocks/>
          </p:cNvSpPr>
          <p:nvPr>
            <p:custDataLst>
              <p:tags r:id="rId276"/>
            </p:custDataLst>
          </p:nvPr>
        </p:nvSpPr>
        <p:spPr bwMode="auto">
          <a:xfrm>
            <a:off x="4087856" y="3993299"/>
            <a:ext cx="239866" cy="500062"/>
          </a:xfrm>
          <a:custGeom>
            <a:avLst/>
            <a:gdLst>
              <a:gd name="T0" fmla="*/ 81 w 581"/>
              <a:gd name="T1" fmla="*/ 115 h 955"/>
              <a:gd name="T2" fmla="*/ 104 w 581"/>
              <a:gd name="T3" fmla="*/ 152 h 955"/>
              <a:gd name="T4" fmla="*/ 111 w 581"/>
              <a:gd name="T5" fmla="*/ 180 h 955"/>
              <a:gd name="T6" fmla="*/ 95 w 581"/>
              <a:gd name="T7" fmla="*/ 234 h 955"/>
              <a:gd name="T8" fmla="*/ 96 w 581"/>
              <a:gd name="T9" fmla="*/ 325 h 955"/>
              <a:gd name="T10" fmla="*/ 93 w 581"/>
              <a:gd name="T11" fmla="*/ 363 h 955"/>
              <a:gd name="T12" fmla="*/ 82 w 581"/>
              <a:gd name="T13" fmla="*/ 396 h 955"/>
              <a:gd name="T14" fmla="*/ 59 w 581"/>
              <a:gd name="T15" fmla="*/ 429 h 955"/>
              <a:gd name="T16" fmla="*/ 31 w 581"/>
              <a:gd name="T17" fmla="*/ 461 h 955"/>
              <a:gd name="T18" fmla="*/ 17 w 581"/>
              <a:gd name="T19" fmla="*/ 481 h 955"/>
              <a:gd name="T20" fmla="*/ 2 w 581"/>
              <a:gd name="T21" fmla="*/ 542 h 955"/>
              <a:gd name="T22" fmla="*/ 69 w 581"/>
              <a:gd name="T23" fmla="*/ 616 h 955"/>
              <a:gd name="T24" fmla="*/ 69 w 581"/>
              <a:gd name="T25" fmla="*/ 634 h 955"/>
              <a:gd name="T26" fmla="*/ 74 w 581"/>
              <a:gd name="T27" fmla="*/ 665 h 955"/>
              <a:gd name="T28" fmla="*/ 74 w 581"/>
              <a:gd name="T29" fmla="*/ 696 h 955"/>
              <a:gd name="T30" fmla="*/ 78 w 581"/>
              <a:gd name="T31" fmla="*/ 733 h 955"/>
              <a:gd name="T32" fmla="*/ 94 w 581"/>
              <a:gd name="T33" fmla="*/ 778 h 955"/>
              <a:gd name="T34" fmla="*/ 105 w 581"/>
              <a:gd name="T35" fmla="*/ 792 h 955"/>
              <a:gd name="T36" fmla="*/ 68 w 581"/>
              <a:gd name="T37" fmla="*/ 794 h 955"/>
              <a:gd name="T38" fmla="*/ 42 w 581"/>
              <a:gd name="T39" fmla="*/ 802 h 955"/>
              <a:gd name="T40" fmla="*/ 36 w 581"/>
              <a:gd name="T41" fmla="*/ 812 h 955"/>
              <a:gd name="T42" fmla="*/ 42 w 581"/>
              <a:gd name="T43" fmla="*/ 842 h 955"/>
              <a:gd name="T44" fmla="*/ 69 w 581"/>
              <a:gd name="T45" fmla="*/ 876 h 955"/>
              <a:gd name="T46" fmla="*/ 87 w 581"/>
              <a:gd name="T47" fmla="*/ 899 h 955"/>
              <a:gd name="T48" fmla="*/ 100 w 581"/>
              <a:gd name="T49" fmla="*/ 927 h 955"/>
              <a:gd name="T50" fmla="*/ 156 w 581"/>
              <a:gd name="T51" fmla="*/ 955 h 955"/>
              <a:gd name="T52" fmla="*/ 189 w 581"/>
              <a:gd name="T53" fmla="*/ 942 h 955"/>
              <a:gd name="T54" fmla="*/ 248 w 581"/>
              <a:gd name="T55" fmla="*/ 929 h 955"/>
              <a:gd name="T56" fmla="*/ 279 w 581"/>
              <a:gd name="T57" fmla="*/ 921 h 955"/>
              <a:gd name="T58" fmla="*/ 297 w 581"/>
              <a:gd name="T59" fmla="*/ 904 h 955"/>
              <a:gd name="T60" fmla="*/ 302 w 581"/>
              <a:gd name="T61" fmla="*/ 892 h 955"/>
              <a:gd name="T62" fmla="*/ 302 w 581"/>
              <a:gd name="T63" fmla="*/ 868 h 955"/>
              <a:gd name="T64" fmla="*/ 338 w 581"/>
              <a:gd name="T65" fmla="*/ 871 h 955"/>
              <a:gd name="T66" fmla="*/ 367 w 581"/>
              <a:gd name="T67" fmla="*/ 866 h 955"/>
              <a:gd name="T68" fmla="*/ 389 w 581"/>
              <a:gd name="T69" fmla="*/ 856 h 955"/>
              <a:gd name="T70" fmla="*/ 405 w 581"/>
              <a:gd name="T71" fmla="*/ 842 h 955"/>
              <a:gd name="T72" fmla="*/ 432 w 581"/>
              <a:gd name="T73" fmla="*/ 807 h 955"/>
              <a:gd name="T74" fmla="*/ 460 w 581"/>
              <a:gd name="T75" fmla="*/ 773 h 955"/>
              <a:gd name="T76" fmla="*/ 477 w 581"/>
              <a:gd name="T77" fmla="*/ 760 h 955"/>
              <a:gd name="T78" fmla="*/ 502 w 581"/>
              <a:gd name="T79" fmla="*/ 752 h 955"/>
              <a:gd name="T80" fmla="*/ 521 w 581"/>
              <a:gd name="T81" fmla="*/ 745 h 955"/>
              <a:gd name="T82" fmla="*/ 499 w 581"/>
              <a:gd name="T83" fmla="*/ 697 h 955"/>
              <a:gd name="T84" fmla="*/ 484 w 581"/>
              <a:gd name="T85" fmla="*/ 653 h 955"/>
              <a:gd name="T86" fmla="*/ 472 w 581"/>
              <a:gd name="T87" fmla="*/ 623 h 955"/>
              <a:gd name="T88" fmla="*/ 481 w 581"/>
              <a:gd name="T89" fmla="*/ 610 h 955"/>
              <a:gd name="T90" fmla="*/ 487 w 581"/>
              <a:gd name="T91" fmla="*/ 579 h 955"/>
              <a:gd name="T92" fmla="*/ 494 w 581"/>
              <a:gd name="T93" fmla="*/ 541 h 955"/>
              <a:gd name="T94" fmla="*/ 505 w 581"/>
              <a:gd name="T95" fmla="*/ 519 h 955"/>
              <a:gd name="T96" fmla="*/ 532 w 581"/>
              <a:gd name="T97" fmla="*/ 486 h 955"/>
              <a:gd name="T98" fmla="*/ 570 w 581"/>
              <a:gd name="T99" fmla="*/ 461 h 955"/>
              <a:gd name="T100" fmla="*/ 129 w 581"/>
              <a:gd name="T101" fmla="*/ 0 h 955"/>
              <a:gd name="T102" fmla="*/ 98 w 581"/>
              <a:gd name="T103" fmla="*/ 5 h 955"/>
              <a:gd name="T104" fmla="*/ 69 w 581"/>
              <a:gd name="T105" fmla="*/ 2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solidFill>
            <a:srgbClr val="C0C0C0"/>
          </a:solidFill>
          <a:ln w="9525" cmpd="sng">
            <a:solidFill>
              <a:srgbClr val="FFFFFF"/>
            </a:solidFill>
            <a:prstDash val="solid"/>
            <a:round/>
            <a:headEnd/>
            <a:tailEnd/>
          </a:ln>
        </p:spPr>
        <p:txBody>
          <a:bodyPr/>
          <a:lstStyle/>
          <a:p>
            <a:endParaRPr lang="en-US"/>
          </a:p>
        </p:txBody>
      </p:sp>
      <p:sp>
        <p:nvSpPr>
          <p:cNvPr id="438" name="Freeform 437"/>
          <p:cNvSpPr>
            <a:spLocks/>
          </p:cNvSpPr>
          <p:nvPr>
            <p:custDataLst>
              <p:tags r:id="rId277"/>
            </p:custDataLst>
          </p:nvPr>
        </p:nvSpPr>
        <p:spPr bwMode="auto">
          <a:xfrm>
            <a:off x="3776182" y="3375761"/>
            <a:ext cx="15278" cy="57150"/>
          </a:xfrm>
          <a:custGeom>
            <a:avLst/>
            <a:gdLst>
              <a:gd name="T0" fmla="*/ 26 w 45"/>
              <a:gd name="T1" fmla="*/ 0 h 36"/>
              <a:gd name="T2" fmla="*/ 0 w 45"/>
              <a:gd name="T3" fmla="*/ 18 h 36"/>
              <a:gd name="T4" fmla="*/ 23 w 45"/>
              <a:gd name="T5" fmla="*/ 36 h 36"/>
              <a:gd name="T6" fmla="*/ 45 w 45"/>
              <a:gd name="T7" fmla="*/ 15 h 36"/>
              <a:gd name="T8" fmla="*/ 26 w 45"/>
              <a:gd name="T9" fmla="*/ 0 h 36"/>
            </a:gdLst>
            <a:ahLst/>
            <a:cxnLst>
              <a:cxn ang="0">
                <a:pos x="T0" y="T1"/>
              </a:cxn>
              <a:cxn ang="0">
                <a:pos x="T2" y="T3"/>
              </a:cxn>
              <a:cxn ang="0">
                <a:pos x="T4" y="T5"/>
              </a:cxn>
              <a:cxn ang="0">
                <a:pos x="T6" y="T7"/>
              </a:cxn>
              <a:cxn ang="0">
                <a:pos x="T8" y="T9"/>
              </a:cxn>
            </a:cxnLst>
            <a:rect l="0" t="0" r="r" b="b"/>
            <a:pathLst>
              <a:path w="45" h="36">
                <a:moveTo>
                  <a:pt x="26" y="0"/>
                </a:moveTo>
                <a:lnTo>
                  <a:pt x="0" y="18"/>
                </a:lnTo>
                <a:lnTo>
                  <a:pt x="23" y="36"/>
                </a:lnTo>
                <a:lnTo>
                  <a:pt x="45" y="15"/>
                </a:lnTo>
                <a:lnTo>
                  <a:pt x="26" y="0"/>
                </a:lnTo>
                <a:close/>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39" name="Group 438"/>
          <p:cNvGrpSpPr>
            <a:grpSpLocks/>
          </p:cNvGrpSpPr>
          <p:nvPr>
            <p:custDataLst>
              <p:tags r:id="rId278"/>
            </p:custDataLst>
          </p:nvPr>
        </p:nvGrpSpPr>
        <p:grpSpPr bwMode="auto">
          <a:xfrm>
            <a:off x="2139895" y="5436337"/>
            <a:ext cx="369730" cy="1031875"/>
            <a:chOff x="1589" y="3126"/>
            <a:chExt cx="290" cy="657"/>
          </a:xfrm>
        </p:grpSpPr>
        <p:sp>
          <p:nvSpPr>
            <p:cNvPr id="440" name="Freeform 439"/>
            <p:cNvSpPr>
              <a:spLocks/>
            </p:cNvSpPr>
            <p:nvPr/>
          </p:nvSpPr>
          <p:spPr bwMode="auto">
            <a:xfrm>
              <a:off x="1748" y="3531"/>
              <a:ext cx="15" cy="17"/>
            </a:xfrm>
            <a:custGeom>
              <a:avLst/>
              <a:gdLst>
                <a:gd name="T0" fmla="*/ 46 w 46"/>
                <a:gd name="T1" fmla="*/ 12 h 51"/>
                <a:gd name="T2" fmla="*/ 19 w 46"/>
                <a:gd name="T3" fmla="*/ 0 h 51"/>
                <a:gd name="T4" fmla="*/ 13 w 46"/>
                <a:gd name="T5" fmla="*/ 5 h 51"/>
                <a:gd name="T6" fmla="*/ 7 w 46"/>
                <a:gd name="T7" fmla="*/ 9 h 51"/>
                <a:gd name="T8" fmla="*/ 4 w 46"/>
                <a:gd name="T9" fmla="*/ 12 h 51"/>
                <a:gd name="T10" fmla="*/ 2 w 46"/>
                <a:gd name="T11" fmla="*/ 14 h 51"/>
                <a:gd name="T12" fmla="*/ 0 w 46"/>
                <a:gd name="T13" fmla="*/ 16 h 51"/>
                <a:gd name="T14" fmla="*/ 0 w 46"/>
                <a:gd name="T15" fmla="*/ 19 h 51"/>
                <a:gd name="T16" fmla="*/ 0 w 46"/>
                <a:gd name="T17" fmla="*/ 24 h 51"/>
                <a:gd name="T18" fmla="*/ 2 w 46"/>
                <a:gd name="T19" fmla="*/ 29 h 51"/>
                <a:gd name="T20" fmla="*/ 4 w 46"/>
                <a:gd name="T21" fmla="*/ 36 h 51"/>
                <a:gd name="T22" fmla="*/ 7 w 46"/>
                <a:gd name="T23" fmla="*/ 41 h 51"/>
                <a:gd name="T24" fmla="*/ 10 w 46"/>
                <a:gd name="T25" fmla="*/ 46 h 51"/>
                <a:gd name="T26" fmla="*/ 13 w 46"/>
                <a:gd name="T27" fmla="*/ 49 h 51"/>
                <a:gd name="T28" fmla="*/ 15 w 46"/>
                <a:gd name="T29" fmla="*/ 50 h 51"/>
                <a:gd name="T30" fmla="*/ 16 w 46"/>
                <a:gd name="T31" fmla="*/ 51 h 51"/>
                <a:gd name="T32" fmla="*/ 18 w 46"/>
                <a:gd name="T33" fmla="*/ 51 h 51"/>
                <a:gd name="T34" fmla="*/ 19 w 46"/>
                <a:gd name="T35" fmla="*/ 50 h 51"/>
                <a:gd name="T36" fmla="*/ 35 w 46"/>
                <a:gd name="T37" fmla="*/ 50 h 51"/>
                <a:gd name="T38" fmla="*/ 46 w 46"/>
                <a:gd name="T39" fmla="*/ 50 h 51"/>
                <a:gd name="T40" fmla="*/ 46 w 46"/>
                <a:gd name="T41" fmla="*/ 37 h 51"/>
                <a:gd name="T42" fmla="*/ 46 w 46"/>
                <a:gd name="T43" fmla="*/ 26 h 51"/>
                <a:gd name="T44" fmla="*/ 46 w 46"/>
                <a:gd name="T45" fmla="*/ 18 h 51"/>
                <a:gd name="T46" fmla="*/ 46 w 46"/>
                <a:gd name="T4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1" name="Freeform 440"/>
            <p:cNvSpPr>
              <a:spLocks/>
            </p:cNvSpPr>
            <p:nvPr/>
          </p:nvSpPr>
          <p:spPr bwMode="auto">
            <a:xfrm>
              <a:off x="1759" y="3730"/>
              <a:ext cx="63" cy="53"/>
            </a:xfrm>
            <a:custGeom>
              <a:avLst/>
              <a:gdLst>
                <a:gd name="T0" fmla="*/ 0 w 192"/>
                <a:gd name="T1" fmla="*/ 0 h 158"/>
                <a:gd name="T2" fmla="*/ 0 w 192"/>
                <a:gd name="T3" fmla="*/ 14 h 158"/>
                <a:gd name="T4" fmla="*/ 2 w 192"/>
                <a:gd name="T5" fmla="*/ 26 h 158"/>
                <a:gd name="T6" fmla="*/ 4 w 192"/>
                <a:gd name="T7" fmla="*/ 38 h 158"/>
                <a:gd name="T8" fmla="*/ 7 w 192"/>
                <a:gd name="T9" fmla="*/ 50 h 158"/>
                <a:gd name="T10" fmla="*/ 11 w 192"/>
                <a:gd name="T11" fmla="*/ 61 h 158"/>
                <a:gd name="T12" fmla="*/ 15 w 192"/>
                <a:gd name="T13" fmla="*/ 71 h 158"/>
                <a:gd name="T14" fmla="*/ 21 w 192"/>
                <a:gd name="T15" fmla="*/ 81 h 158"/>
                <a:gd name="T16" fmla="*/ 25 w 192"/>
                <a:gd name="T17" fmla="*/ 90 h 158"/>
                <a:gd name="T18" fmla="*/ 47 w 192"/>
                <a:gd name="T19" fmla="*/ 122 h 158"/>
                <a:gd name="T20" fmla="*/ 66 w 192"/>
                <a:gd name="T21" fmla="*/ 148 h 158"/>
                <a:gd name="T22" fmla="*/ 72 w 192"/>
                <a:gd name="T23" fmla="*/ 151 h 158"/>
                <a:gd name="T24" fmla="*/ 79 w 192"/>
                <a:gd name="T25" fmla="*/ 153 h 158"/>
                <a:gd name="T26" fmla="*/ 85 w 192"/>
                <a:gd name="T27" fmla="*/ 155 h 158"/>
                <a:gd name="T28" fmla="*/ 92 w 192"/>
                <a:gd name="T29" fmla="*/ 156 h 158"/>
                <a:gd name="T30" fmla="*/ 105 w 192"/>
                <a:gd name="T31" fmla="*/ 158 h 158"/>
                <a:gd name="T32" fmla="*/ 119 w 192"/>
                <a:gd name="T33" fmla="*/ 158 h 158"/>
                <a:gd name="T34" fmla="*/ 152 w 192"/>
                <a:gd name="T35" fmla="*/ 155 h 158"/>
                <a:gd name="T36" fmla="*/ 192 w 192"/>
                <a:gd name="T37" fmla="*/ 154 h 158"/>
                <a:gd name="T38" fmla="*/ 184 w 192"/>
                <a:gd name="T39" fmla="*/ 153 h 158"/>
                <a:gd name="T40" fmla="*/ 176 w 192"/>
                <a:gd name="T41" fmla="*/ 152 h 158"/>
                <a:gd name="T42" fmla="*/ 168 w 192"/>
                <a:gd name="T43" fmla="*/ 151 h 158"/>
                <a:gd name="T44" fmla="*/ 160 w 192"/>
                <a:gd name="T45" fmla="*/ 149 h 158"/>
                <a:gd name="T46" fmla="*/ 145 w 192"/>
                <a:gd name="T47" fmla="*/ 144 h 158"/>
                <a:gd name="T48" fmla="*/ 129 w 192"/>
                <a:gd name="T49" fmla="*/ 138 h 158"/>
                <a:gd name="T50" fmla="*/ 115 w 192"/>
                <a:gd name="T51" fmla="*/ 130 h 158"/>
                <a:gd name="T52" fmla="*/ 101 w 192"/>
                <a:gd name="T53" fmla="*/ 120 h 158"/>
                <a:gd name="T54" fmla="*/ 87 w 192"/>
                <a:gd name="T55" fmla="*/ 110 h 158"/>
                <a:gd name="T56" fmla="*/ 75 w 192"/>
                <a:gd name="T57" fmla="*/ 98 h 158"/>
                <a:gd name="T58" fmla="*/ 63 w 192"/>
                <a:gd name="T59" fmla="*/ 87 h 158"/>
                <a:gd name="T60" fmla="*/ 52 w 192"/>
                <a:gd name="T61" fmla="*/ 75 h 158"/>
                <a:gd name="T62" fmla="*/ 42 w 192"/>
                <a:gd name="T63" fmla="*/ 63 h 158"/>
                <a:gd name="T64" fmla="*/ 35 w 192"/>
                <a:gd name="T65" fmla="*/ 50 h 158"/>
                <a:gd name="T66" fmla="*/ 27 w 192"/>
                <a:gd name="T67" fmla="*/ 38 h 158"/>
                <a:gd name="T68" fmla="*/ 21 w 192"/>
                <a:gd name="T69" fmla="*/ 26 h 158"/>
                <a:gd name="T70" fmla="*/ 16 w 192"/>
                <a:gd name="T71" fmla="*/ 16 h 158"/>
                <a:gd name="T72" fmla="*/ 13 w 192"/>
                <a:gd name="T73" fmla="*/ 6 h 158"/>
                <a:gd name="T74" fmla="*/ 0 w 192"/>
                <a:gd name="T7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2" name="Freeform 441"/>
            <p:cNvSpPr>
              <a:spLocks/>
            </p:cNvSpPr>
            <p:nvPr/>
          </p:nvSpPr>
          <p:spPr bwMode="auto">
            <a:xfrm>
              <a:off x="1589" y="3126"/>
              <a:ext cx="290" cy="606"/>
            </a:xfrm>
            <a:custGeom>
              <a:avLst/>
              <a:gdLst>
                <a:gd name="T0" fmla="*/ 772 w 884"/>
                <a:gd name="T1" fmla="*/ 415 h 1818"/>
                <a:gd name="T2" fmla="*/ 873 w 884"/>
                <a:gd name="T3" fmla="*/ 342 h 1818"/>
                <a:gd name="T4" fmla="*/ 884 w 884"/>
                <a:gd name="T5" fmla="*/ 232 h 1818"/>
                <a:gd name="T6" fmla="*/ 840 w 884"/>
                <a:gd name="T7" fmla="*/ 192 h 1818"/>
                <a:gd name="T8" fmla="*/ 841 w 884"/>
                <a:gd name="T9" fmla="*/ 262 h 1818"/>
                <a:gd name="T10" fmla="*/ 774 w 884"/>
                <a:gd name="T11" fmla="*/ 328 h 1818"/>
                <a:gd name="T12" fmla="*/ 667 w 884"/>
                <a:gd name="T13" fmla="*/ 331 h 1818"/>
                <a:gd name="T14" fmla="*/ 625 w 884"/>
                <a:gd name="T15" fmla="*/ 290 h 1818"/>
                <a:gd name="T16" fmla="*/ 658 w 884"/>
                <a:gd name="T17" fmla="*/ 215 h 1818"/>
                <a:gd name="T18" fmla="*/ 544 w 884"/>
                <a:gd name="T19" fmla="*/ 148 h 1818"/>
                <a:gd name="T20" fmla="*/ 425 w 884"/>
                <a:gd name="T21" fmla="*/ 87 h 1818"/>
                <a:gd name="T22" fmla="*/ 373 w 884"/>
                <a:gd name="T23" fmla="*/ 10 h 1818"/>
                <a:gd name="T24" fmla="*/ 286 w 884"/>
                <a:gd name="T25" fmla="*/ 22 h 1818"/>
                <a:gd name="T26" fmla="*/ 234 w 884"/>
                <a:gd name="T27" fmla="*/ 24 h 1818"/>
                <a:gd name="T28" fmla="*/ 171 w 884"/>
                <a:gd name="T29" fmla="*/ 8 h 1818"/>
                <a:gd name="T30" fmla="*/ 98 w 884"/>
                <a:gd name="T31" fmla="*/ 54 h 1818"/>
                <a:gd name="T32" fmla="*/ 67 w 884"/>
                <a:gd name="T33" fmla="*/ 116 h 1818"/>
                <a:gd name="T34" fmla="*/ 27 w 884"/>
                <a:gd name="T35" fmla="*/ 179 h 1818"/>
                <a:gd name="T36" fmla="*/ 55 w 884"/>
                <a:gd name="T37" fmla="*/ 251 h 1818"/>
                <a:gd name="T38" fmla="*/ 51 w 884"/>
                <a:gd name="T39" fmla="*/ 319 h 1818"/>
                <a:gd name="T40" fmla="*/ 0 w 884"/>
                <a:gd name="T41" fmla="*/ 432 h 1818"/>
                <a:gd name="T42" fmla="*/ 12 w 884"/>
                <a:gd name="T43" fmla="*/ 609 h 1818"/>
                <a:gd name="T44" fmla="*/ 76 w 884"/>
                <a:gd name="T45" fmla="*/ 696 h 1818"/>
                <a:gd name="T46" fmla="*/ 60 w 884"/>
                <a:gd name="T47" fmla="*/ 753 h 1818"/>
                <a:gd name="T48" fmla="*/ 60 w 884"/>
                <a:gd name="T49" fmla="*/ 808 h 1818"/>
                <a:gd name="T50" fmla="*/ 81 w 884"/>
                <a:gd name="T51" fmla="*/ 850 h 1818"/>
                <a:gd name="T52" fmla="*/ 53 w 884"/>
                <a:gd name="T53" fmla="*/ 900 h 1818"/>
                <a:gd name="T54" fmla="*/ 82 w 884"/>
                <a:gd name="T55" fmla="*/ 983 h 1818"/>
                <a:gd name="T56" fmla="*/ 81 w 884"/>
                <a:gd name="T57" fmla="*/ 1055 h 1818"/>
                <a:gd name="T58" fmla="*/ 78 w 884"/>
                <a:gd name="T59" fmla="*/ 1152 h 1818"/>
                <a:gd name="T60" fmla="*/ 137 w 884"/>
                <a:gd name="T61" fmla="*/ 1265 h 1818"/>
                <a:gd name="T62" fmla="*/ 198 w 884"/>
                <a:gd name="T63" fmla="*/ 1394 h 1818"/>
                <a:gd name="T64" fmla="*/ 217 w 884"/>
                <a:gd name="T65" fmla="*/ 1463 h 1818"/>
                <a:gd name="T66" fmla="*/ 230 w 884"/>
                <a:gd name="T67" fmla="*/ 1526 h 1818"/>
                <a:gd name="T68" fmla="*/ 213 w 884"/>
                <a:gd name="T69" fmla="*/ 1590 h 1818"/>
                <a:gd name="T70" fmla="*/ 201 w 884"/>
                <a:gd name="T71" fmla="*/ 1644 h 1818"/>
                <a:gd name="T72" fmla="*/ 228 w 884"/>
                <a:gd name="T73" fmla="*/ 1718 h 1818"/>
                <a:gd name="T74" fmla="*/ 311 w 884"/>
                <a:gd name="T75" fmla="*/ 1772 h 1818"/>
                <a:gd name="T76" fmla="*/ 392 w 884"/>
                <a:gd name="T77" fmla="*/ 1798 h 1818"/>
                <a:gd name="T78" fmla="*/ 451 w 884"/>
                <a:gd name="T79" fmla="*/ 1786 h 1818"/>
                <a:gd name="T80" fmla="*/ 454 w 884"/>
                <a:gd name="T81" fmla="*/ 1703 h 1818"/>
                <a:gd name="T82" fmla="*/ 470 w 884"/>
                <a:gd name="T83" fmla="*/ 1612 h 1818"/>
                <a:gd name="T84" fmla="*/ 495 w 884"/>
                <a:gd name="T85" fmla="*/ 1509 h 1818"/>
                <a:gd name="T86" fmla="*/ 420 w 884"/>
                <a:gd name="T87" fmla="*/ 1486 h 1818"/>
                <a:gd name="T88" fmla="*/ 401 w 884"/>
                <a:gd name="T89" fmla="*/ 1430 h 1818"/>
                <a:gd name="T90" fmla="*/ 453 w 884"/>
                <a:gd name="T91" fmla="*/ 1395 h 1818"/>
                <a:gd name="T92" fmla="*/ 484 w 884"/>
                <a:gd name="T93" fmla="*/ 1332 h 1818"/>
                <a:gd name="T94" fmla="*/ 455 w 884"/>
                <a:gd name="T95" fmla="*/ 1224 h 1818"/>
                <a:gd name="T96" fmla="*/ 425 w 884"/>
                <a:gd name="T97" fmla="*/ 1141 h 1818"/>
                <a:gd name="T98" fmla="*/ 518 w 884"/>
                <a:gd name="T99" fmla="*/ 1166 h 1818"/>
                <a:gd name="T100" fmla="*/ 568 w 884"/>
                <a:gd name="T101" fmla="*/ 1151 h 1818"/>
                <a:gd name="T102" fmla="*/ 558 w 884"/>
                <a:gd name="T103" fmla="*/ 1078 h 1818"/>
                <a:gd name="T104" fmla="*/ 565 w 884"/>
                <a:gd name="T105" fmla="*/ 1030 h 1818"/>
                <a:gd name="T106" fmla="*/ 676 w 884"/>
                <a:gd name="T107" fmla="*/ 1023 h 1818"/>
                <a:gd name="T108" fmla="*/ 795 w 884"/>
                <a:gd name="T109" fmla="*/ 973 h 1818"/>
                <a:gd name="T110" fmla="*/ 816 w 884"/>
                <a:gd name="T111" fmla="*/ 882 h 1818"/>
                <a:gd name="T112" fmla="*/ 781 w 884"/>
                <a:gd name="T113" fmla="*/ 852 h 1818"/>
                <a:gd name="T114" fmla="*/ 758 w 884"/>
                <a:gd name="T115" fmla="*/ 810 h 1818"/>
                <a:gd name="T116" fmla="*/ 692 w 884"/>
                <a:gd name="T117" fmla="*/ 752 h 1818"/>
                <a:gd name="T118" fmla="*/ 701 w 884"/>
                <a:gd name="T119" fmla="*/ 532 h 1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43" name="Freeform 442"/>
          <p:cNvSpPr>
            <a:spLocks/>
          </p:cNvSpPr>
          <p:nvPr>
            <p:custDataLst>
              <p:tags r:id="rId279"/>
            </p:custDataLst>
          </p:nvPr>
        </p:nvSpPr>
        <p:spPr bwMode="auto">
          <a:xfrm>
            <a:off x="4747870" y="3388461"/>
            <a:ext cx="119169" cy="109538"/>
          </a:xfrm>
          <a:custGeom>
            <a:avLst/>
            <a:gdLst>
              <a:gd name="T0" fmla="*/ 33 w 279"/>
              <a:gd name="T1" fmla="*/ 87 h 204"/>
              <a:gd name="T2" fmla="*/ 59 w 279"/>
              <a:gd name="T3" fmla="*/ 142 h 204"/>
              <a:gd name="T4" fmla="*/ 59 w 279"/>
              <a:gd name="T5" fmla="*/ 179 h 204"/>
              <a:gd name="T6" fmla="*/ 102 w 279"/>
              <a:gd name="T7" fmla="*/ 196 h 204"/>
              <a:gd name="T8" fmla="*/ 122 w 279"/>
              <a:gd name="T9" fmla="*/ 202 h 204"/>
              <a:gd name="T10" fmla="*/ 139 w 279"/>
              <a:gd name="T11" fmla="*/ 204 h 204"/>
              <a:gd name="T12" fmla="*/ 146 w 279"/>
              <a:gd name="T13" fmla="*/ 201 h 204"/>
              <a:gd name="T14" fmla="*/ 151 w 279"/>
              <a:gd name="T15" fmla="*/ 194 h 204"/>
              <a:gd name="T16" fmla="*/ 160 w 279"/>
              <a:gd name="T17" fmla="*/ 172 h 204"/>
              <a:gd name="T18" fmla="*/ 172 w 279"/>
              <a:gd name="T19" fmla="*/ 149 h 204"/>
              <a:gd name="T20" fmla="*/ 181 w 279"/>
              <a:gd name="T21" fmla="*/ 141 h 204"/>
              <a:gd name="T22" fmla="*/ 192 w 279"/>
              <a:gd name="T23" fmla="*/ 136 h 204"/>
              <a:gd name="T24" fmla="*/ 209 w 279"/>
              <a:gd name="T25" fmla="*/ 138 h 204"/>
              <a:gd name="T26" fmla="*/ 220 w 279"/>
              <a:gd name="T27" fmla="*/ 142 h 204"/>
              <a:gd name="T28" fmla="*/ 228 w 279"/>
              <a:gd name="T29" fmla="*/ 148 h 204"/>
              <a:gd name="T30" fmla="*/ 231 w 279"/>
              <a:gd name="T31" fmla="*/ 154 h 204"/>
              <a:gd name="T32" fmla="*/ 234 w 279"/>
              <a:gd name="T33" fmla="*/ 164 h 204"/>
              <a:gd name="T34" fmla="*/ 231 w 279"/>
              <a:gd name="T35" fmla="*/ 167 h 204"/>
              <a:gd name="T36" fmla="*/ 234 w 279"/>
              <a:gd name="T37" fmla="*/ 153 h 204"/>
              <a:gd name="T38" fmla="*/ 238 w 279"/>
              <a:gd name="T39" fmla="*/ 140 h 204"/>
              <a:gd name="T40" fmla="*/ 245 w 279"/>
              <a:gd name="T41" fmla="*/ 117 h 204"/>
              <a:gd name="T42" fmla="*/ 254 w 279"/>
              <a:gd name="T43" fmla="*/ 115 h 204"/>
              <a:gd name="T44" fmla="*/ 264 w 279"/>
              <a:gd name="T45" fmla="*/ 110 h 204"/>
              <a:gd name="T46" fmla="*/ 279 w 279"/>
              <a:gd name="T47" fmla="*/ 99 h 204"/>
              <a:gd name="T48" fmla="*/ 252 w 279"/>
              <a:gd name="T49" fmla="*/ 75 h 204"/>
              <a:gd name="T50" fmla="*/ 227 w 279"/>
              <a:gd name="T51" fmla="*/ 58 h 204"/>
              <a:gd name="T52" fmla="*/ 204 w 279"/>
              <a:gd name="T53" fmla="*/ 44 h 204"/>
              <a:gd name="T54" fmla="*/ 185 w 279"/>
              <a:gd name="T55" fmla="*/ 31 h 204"/>
              <a:gd name="T56" fmla="*/ 146 w 279"/>
              <a:gd name="T57" fmla="*/ 68 h 204"/>
              <a:gd name="T58" fmla="*/ 79 w 279"/>
              <a:gd name="T59" fmla="*/ 25 h 204"/>
              <a:gd name="T60" fmla="*/ 52 w 279"/>
              <a:gd name="T61" fmla="*/ 12 h 204"/>
              <a:gd name="T62" fmla="*/ 46 w 279"/>
              <a:gd name="T63" fmla="*/ 62 h 204"/>
              <a:gd name="T64" fmla="*/ 0 w 279"/>
              <a:gd name="T65" fmla="*/ 5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solidFill>
            <a:srgbClr val="C0C0C0"/>
          </a:solidFill>
          <a:ln w="9525" cmpd="sng">
            <a:solidFill>
              <a:srgbClr val="FFFFFF"/>
            </a:solidFill>
            <a:prstDash val="solid"/>
            <a:round/>
            <a:headEnd/>
            <a:tailEnd/>
          </a:ln>
        </p:spPr>
        <p:txBody>
          <a:bodyPr/>
          <a:lstStyle/>
          <a:p>
            <a:endParaRPr lang="en-US"/>
          </a:p>
        </p:txBody>
      </p:sp>
      <p:sp>
        <p:nvSpPr>
          <p:cNvPr id="444" name="Freeform 443"/>
          <p:cNvSpPr>
            <a:spLocks/>
          </p:cNvSpPr>
          <p:nvPr>
            <p:custDataLst>
              <p:tags r:id="rId280"/>
            </p:custDataLst>
          </p:nvPr>
        </p:nvSpPr>
        <p:spPr bwMode="auto">
          <a:xfrm>
            <a:off x="4234524" y="2961424"/>
            <a:ext cx="201671" cy="150812"/>
          </a:xfrm>
          <a:custGeom>
            <a:avLst/>
            <a:gdLst>
              <a:gd name="T0" fmla="*/ 252 w 485"/>
              <a:gd name="T1" fmla="*/ 20 h 291"/>
              <a:gd name="T2" fmla="*/ 300 w 485"/>
              <a:gd name="T3" fmla="*/ 44 h 291"/>
              <a:gd name="T4" fmla="*/ 372 w 485"/>
              <a:gd name="T5" fmla="*/ 44 h 291"/>
              <a:gd name="T6" fmla="*/ 425 w 485"/>
              <a:gd name="T7" fmla="*/ 131 h 291"/>
              <a:gd name="T8" fmla="*/ 485 w 485"/>
              <a:gd name="T9" fmla="*/ 167 h 291"/>
              <a:gd name="T10" fmla="*/ 412 w 485"/>
              <a:gd name="T11" fmla="*/ 173 h 291"/>
              <a:gd name="T12" fmla="*/ 433 w 485"/>
              <a:gd name="T13" fmla="*/ 210 h 291"/>
              <a:gd name="T14" fmla="*/ 392 w 485"/>
              <a:gd name="T15" fmla="*/ 241 h 291"/>
              <a:gd name="T16" fmla="*/ 385 w 485"/>
              <a:gd name="T17" fmla="*/ 291 h 291"/>
              <a:gd name="T18" fmla="*/ 285 w 485"/>
              <a:gd name="T19" fmla="*/ 266 h 291"/>
              <a:gd name="T20" fmla="*/ 173 w 485"/>
              <a:gd name="T21" fmla="*/ 254 h 291"/>
              <a:gd name="T22" fmla="*/ 60 w 485"/>
              <a:gd name="T23" fmla="*/ 266 h 291"/>
              <a:gd name="T24" fmla="*/ 15 w 485"/>
              <a:gd name="T25" fmla="*/ 271 h 291"/>
              <a:gd name="T26" fmla="*/ 8 w 485"/>
              <a:gd name="T27" fmla="*/ 257 h 291"/>
              <a:gd name="T28" fmla="*/ 3 w 485"/>
              <a:gd name="T29" fmla="*/ 244 h 291"/>
              <a:gd name="T30" fmla="*/ 0 w 485"/>
              <a:gd name="T31" fmla="*/ 229 h 291"/>
              <a:gd name="T32" fmla="*/ 5 w 485"/>
              <a:gd name="T33" fmla="*/ 219 h 291"/>
              <a:gd name="T34" fmla="*/ 14 w 485"/>
              <a:gd name="T35" fmla="*/ 207 h 291"/>
              <a:gd name="T36" fmla="*/ 23 w 485"/>
              <a:gd name="T37" fmla="*/ 189 h 291"/>
              <a:gd name="T38" fmla="*/ 31 w 485"/>
              <a:gd name="T39" fmla="*/ 166 h 291"/>
              <a:gd name="T40" fmla="*/ 41 w 485"/>
              <a:gd name="T41" fmla="*/ 137 h 291"/>
              <a:gd name="T42" fmla="*/ 48 w 485"/>
              <a:gd name="T43" fmla="*/ 126 h 291"/>
              <a:gd name="T44" fmla="*/ 60 w 485"/>
              <a:gd name="T45" fmla="*/ 119 h 291"/>
              <a:gd name="T46" fmla="*/ 87 w 485"/>
              <a:gd name="T47" fmla="*/ 111 h 291"/>
              <a:gd name="T48" fmla="*/ 89 w 485"/>
              <a:gd name="T49" fmla="*/ 106 h 291"/>
              <a:gd name="T50" fmla="*/ 94 w 485"/>
              <a:gd name="T51" fmla="*/ 100 h 291"/>
              <a:gd name="T52" fmla="*/ 101 w 485"/>
              <a:gd name="T53" fmla="*/ 95 h 291"/>
              <a:gd name="T54" fmla="*/ 106 w 485"/>
              <a:gd name="T55" fmla="*/ 93 h 291"/>
              <a:gd name="T56" fmla="*/ 106 w 485"/>
              <a:gd name="T57" fmla="*/ 76 h 291"/>
              <a:gd name="T58" fmla="*/ 109 w 485"/>
              <a:gd name="T59" fmla="*/ 70 h 291"/>
              <a:gd name="T60" fmla="*/ 113 w 485"/>
              <a:gd name="T61" fmla="*/ 67 h 291"/>
              <a:gd name="T62" fmla="*/ 122 w 485"/>
              <a:gd name="T63" fmla="*/ 69 h 291"/>
              <a:gd name="T64" fmla="*/ 128 w 485"/>
              <a:gd name="T65" fmla="*/ 69 h 291"/>
              <a:gd name="T66" fmla="*/ 132 w 485"/>
              <a:gd name="T67" fmla="*/ 66 h 291"/>
              <a:gd name="T68" fmla="*/ 134 w 485"/>
              <a:gd name="T69" fmla="*/ 56 h 291"/>
              <a:gd name="T70" fmla="*/ 139 w 485"/>
              <a:gd name="T71" fmla="*/ 44 h 291"/>
              <a:gd name="T72" fmla="*/ 144 w 485"/>
              <a:gd name="T73" fmla="*/ 39 h 291"/>
              <a:gd name="T74" fmla="*/ 213 w 485"/>
              <a:gd name="T75"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solidFill>
            <a:srgbClr val="C0C0C0"/>
          </a:solidFill>
          <a:ln w="9525" cmpd="sng">
            <a:solidFill>
              <a:srgbClr val="FFFFFF"/>
            </a:solidFill>
            <a:prstDash val="solid"/>
            <a:round/>
            <a:headEnd/>
            <a:tailEnd/>
          </a:ln>
        </p:spPr>
        <p:txBody>
          <a:bodyPr/>
          <a:lstStyle/>
          <a:p>
            <a:endParaRPr lang="en-US"/>
          </a:p>
        </p:txBody>
      </p:sp>
      <p:sp>
        <p:nvSpPr>
          <p:cNvPr id="445" name="Freeform 444"/>
          <p:cNvSpPr>
            <a:spLocks/>
          </p:cNvSpPr>
          <p:nvPr>
            <p:custDataLst>
              <p:tags r:id="rId281"/>
            </p:custDataLst>
          </p:nvPr>
        </p:nvSpPr>
        <p:spPr bwMode="auto">
          <a:xfrm>
            <a:off x="4097021" y="3293212"/>
            <a:ext cx="79446" cy="87313"/>
          </a:xfrm>
          <a:custGeom>
            <a:avLst/>
            <a:gdLst>
              <a:gd name="T0" fmla="*/ 86 w 186"/>
              <a:gd name="T1" fmla="*/ 147 h 166"/>
              <a:gd name="T2" fmla="*/ 83 w 186"/>
              <a:gd name="T3" fmla="*/ 136 h 166"/>
              <a:gd name="T4" fmla="*/ 78 w 186"/>
              <a:gd name="T5" fmla="*/ 127 h 166"/>
              <a:gd name="T6" fmla="*/ 74 w 186"/>
              <a:gd name="T7" fmla="*/ 118 h 166"/>
              <a:gd name="T8" fmla="*/ 70 w 186"/>
              <a:gd name="T9" fmla="*/ 110 h 166"/>
              <a:gd name="T10" fmla="*/ 60 w 186"/>
              <a:gd name="T11" fmla="*/ 95 h 166"/>
              <a:gd name="T12" fmla="*/ 49 w 186"/>
              <a:gd name="T13" fmla="*/ 82 h 166"/>
              <a:gd name="T14" fmla="*/ 37 w 186"/>
              <a:gd name="T15" fmla="*/ 70 h 166"/>
              <a:gd name="T16" fmla="*/ 25 w 186"/>
              <a:gd name="T17" fmla="*/ 56 h 166"/>
              <a:gd name="T18" fmla="*/ 13 w 186"/>
              <a:gd name="T19" fmla="*/ 38 h 166"/>
              <a:gd name="T20" fmla="*/ 0 w 186"/>
              <a:gd name="T21" fmla="*/ 18 h 166"/>
              <a:gd name="T22" fmla="*/ 0 w 186"/>
              <a:gd name="T23" fmla="*/ 0 h 166"/>
              <a:gd name="T24" fmla="*/ 7 w 186"/>
              <a:gd name="T25" fmla="*/ 2 h 166"/>
              <a:gd name="T26" fmla="*/ 14 w 186"/>
              <a:gd name="T27" fmla="*/ 3 h 166"/>
              <a:gd name="T28" fmla="*/ 20 w 186"/>
              <a:gd name="T29" fmla="*/ 4 h 166"/>
              <a:gd name="T30" fmla="*/ 27 w 186"/>
              <a:gd name="T31" fmla="*/ 4 h 166"/>
              <a:gd name="T32" fmla="*/ 33 w 186"/>
              <a:gd name="T33" fmla="*/ 4 h 166"/>
              <a:gd name="T34" fmla="*/ 40 w 186"/>
              <a:gd name="T35" fmla="*/ 3 h 166"/>
              <a:gd name="T36" fmla="*/ 47 w 186"/>
              <a:gd name="T37" fmla="*/ 2 h 166"/>
              <a:gd name="T38" fmla="*/ 53 w 186"/>
              <a:gd name="T39" fmla="*/ 0 h 166"/>
              <a:gd name="T40" fmla="*/ 140 w 186"/>
              <a:gd name="T41" fmla="*/ 12 h 166"/>
              <a:gd name="T42" fmla="*/ 186 w 186"/>
              <a:gd name="T43" fmla="*/ 91 h 166"/>
              <a:gd name="T44" fmla="*/ 171 w 186"/>
              <a:gd name="T45" fmla="*/ 112 h 166"/>
              <a:gd name="T46" fmla="*/ 155 w 186"/>
              <a:gd name="T47" fmla="*/ 129 h 166"/>
              <a:gd name="T48" fmla="*/ 149 w 186"/>
              <a:gd name="T49" fmla="*/ 137 h 166"/>
              <a:gd name="T50" fmla="*/ 144 w 186"/>
              <a:gd name="T51" fmla="*/ 145 h 166"/>
              <a:gd name="T52" fmla="*/ 142 w 186"/>
              <a:gd name="T53" fmla="*/ 150 h 166"/>
              <a:gd name="T54" fmla="*/ 141 w 186"/>
              <a:gd name="T55" fmla="*/ 156 h 166"/>
              <a:gd name="T56" fmla="*/ 140 w 186"/>
              <a:gd name="T57" fmla="*/ 161 h 166"/>
              <a:gd name="T58" fmla="*/ 140 w 186"/>
              <a:gd name="T59" fmla="*/ 166 h 166"/>
              <a:gd name="T60" fmla="*/ 86 w 186"/>
              <a:gd name="T61" fmla="*/ 14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6" name="Freeform 445"/>
          <p:cNvSpPr>
            <a:spLocks/>
          </p:cNvSpPr>
          <p:nvPr>
            <p:custDataLst>
              <p:tags r:id="rId282"/>
            </p:custDataLst>
          </p:nvPr>
        </p:nvSpPr>
        <p:spPr bwMode="auto">
          <a:xfrm>
            <a:off x="2523376" y="4729899"/>
            <a:ext cx="79446" cy="57150"/>
          </a:xfrm>
          <a:custGeom>
            <a:avLst/>
            <a:gdLst>
              <a:gd name="T0" fmla="*/ 153 w 186"/>
              <a:gd name="T1" fmla="*/ 21 h 104"/>
              <a:gd name="T2" fmla="*/ 146 w 186"/>
              <a:gd name="T3" fmla="*/ 21 h 104"/>
              <a:gd name="T4" fmla="*/ 141 w 186"/>
              <a:gd name="T5" fmla="*/ 20 h 104"/>
              <a:gd name="T6" fmla="*/ 136 w 186"/>
              <a:gd name="T7" fmla="*/ 18 h 104"/>
              <a:gd name="T8" fmla="*/ 133 w 186"/>
              <a:gd name="T9" fmla="*/ 15 h 104"/>
              <a:gd name="T10" fmla="*/ 130 w 186"/>
              <a:gd name="T11" fmla="*/ 13 h 104"/>
              <a:gd name="T12" fmla="*/ 125 w 186"/>
              <a:gd name="T13" fmla="*/ 11 h 104"/>
              <a:gd name="T14" fmla="*/ 120 w 186"/>
              <a:gd name="T15" fmla="*/ 10 h 104"/>
              <a:gd name="T16" fmla="*/ 113 w 186"/>
              <a:gd name="T17" fmla="*/ 9 h 104"/>
              <a:gd name="T18" fmla="*/ 100 w 186"/>
              <a:gd name="T19" fmla="*/ 8 h 104"/>
              <a:gd name="T20" fmla="*/ 88 w 186"/>
              <a:gd name="T21" fmla="*/ 6 h 104"/>
              <a:gd name="T22" fmla="*/ 75 w 186"/>
              <a:gd name="T23" fmla="*/ 3 h 104"/>
              <a:gd name="T24" fmla="*/ 64 w 186"/>
              <a:gd name="T25" fmla="*/ 1 h 104"/>
              <a:gd name="T26" fmla="*/ 60 w 186"/>
              <a:gd name="T27" fmla="*/ 0 h 104"/>
              <a:gd name="T28" fmla="*/ 54 w 186"/>
              <a:gd name="T29" fmla="*/ 0 h 104"/>
              <a:gd name="T30" fmla="*/ 51 w 186"/>
              <a:gd name="T31" fmla="*/ 1 h 104"/>
              <a:gd name="T32" fmla="*/ 46 w 186"/>
              <a:gd name="T33" fmla="*/ 2 h 104"/>
              <a:gd name="T34" fmla="*/ 44 w 186"/>
              <a:gd name="T35" fmla="*/ 4 h 104"/>
              <a:gd name="T36" fmla="*/ 42 w 186"/>
              <a:gd name="T37" fmla="*/ 6 h 104"/>
              <a:gd name="T38" fmla="*/ 41 w 186"/>
              <a:gd name="T39" fmla="*/ 10 h 104"/>
              <a:gd name="T40" fmla="*/ 40 w 186"/>
              <a:gd name="T41" fmla="*/ 15 h 104"/>
              <a:gd name="T42" fmla="*/ 34 w 186"/>
              <a:gd name="T43" fmla="*/ 27 h 104"/>
              <a:gd name="T44" fmla="*/ 20 w 186"/>
              <a:gd name="T45" fmla="*/ 47 h 104"/>
              <a:gd name="T46" fmla="*/ 7 w 186"/>
              <a:gd name="T47" fmla="*/ 66 h 104"/>
              <a:gd name="T48" fmla="*/ 0 w 186"/>
              <a:gd name="T49" fmla="*/ 77 h 104"/>
              <a:gd name="T50" fmla="*/ 8 w 186"/>
              <a:gd name="T51" fmla="*/ 77 h 104"/>
              <a:gd name="T52" fmla="*/ 16 w 186"/>
              <a:gd name="T53" fmla="*/ 78 h 104"/>
              <a:gd name="T54" fmla="*/ 21 w 186"/>
              <a:gd name="T55" fmla="*/ 79 h 104"/>
              <a:gd name="T56" fmla="*/ 25 w 186"/>
              <a:gd name="T57" fmla="*/ 81 h 104"/>
              <a:gd name="T58" fmla="*/ 33 w 186"/>
              <a:gd name="T59" fmla="*/ 85 h 104"/>
              <a:gd name="T60" fmla="*/ 40 w 186"/>
              <a:gd name="T61" fmla="*/ 89 h 104"/>
              <a:gd name="T62" fmla="*/ 45 w 186"/>
              <a:gd name="T63" fmla="*/ 94 h 104"/>
              <a:gd name="T64" fmla="*/ 52 w 186"/>
              <a:gd name="T65" fmla="*/ 98 h 104"/>
              <a:gd name="T66" fmla="*/ 56 w 186"/>
              <a:gd name="T67" fmla="*/ 100 h 104"/>
              <a:gd name="T68" fmla="*/ 61 w 186"/>
              <a:gd name="T69" fmla="*/ 101 h 104"/>
              <a:gd name="T70" fmla="*/ 66 w 186"/>
              <a:gd name="T71" fmla="*/ 102 h 104"/>
              <a:gd name="T72" fmla="*/ 74 w 186"/>
              <a:gd name="T73" fmla="*/ 102 h 104"/>
              <a:gd name="T74" fmla="*/ 107 w 186"/>
              <a:gd name="T75" fmla="*/ 103 h 104"/>
              <a:gd name="T76" fmla="*/ 131 w 186"/>
              <a:gd name="T77" fmla="*/ 104 h 104"/>
              <a:gd name="T78" fmla="*/ 135 w 186"/>
              <a:gd name="T79" fmla="*/ 103 h 104"/>
              <a:gd name="T80" fmla="*/ 139 w 186"/>
              <a:gd name="T81" fmla="*/ 102 h 104"/>
              <a:gd name="T82" fmla="*/ 142 w 186"/>
              <a:gd name="T83" fmla="*/ 100 h 104"/>
              <a:gd name="T84" fmla="*/ 145 w 186"/>
              <a:gd name="T85" fmla="*/ 97 h 104"/>
              <a:gd name="T86" fmla="*/ 147 w 186"/>
              <a:gd name="T87" fmla="*/ 94 h 104"/>
              <a:gd name="T88" fmla="*/ 150 w 186"/>
              <a:gd name="T89" fmla="*/ 88 h 104"/>
              <a:gd name="T90" fmla="*/ 152 w 186"/>
              <a:gd name="T91" fmla="*/ 83 h 104"/>
              <a:gd name="T92" fmla="*/ 153 w 186"/>
              <a:gd name="T93" fmla="*/ 77 h 104"/>
              <a:gd name="T94" fmla="*/ 186 w 186"/>
              <a:gd name="T95" fmla="*/ 27 h 104"/>
              <a:gd name="T96" fmla="*/ 153 w 186"/>
              <a:gd name="T97" fmla="*/ 2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7" name="Freeform 446"/>
          <p:cNvSpPr>
            <a:spLocks/>
          </p:cNvSpPr>
          <p:nvPr>
            <p:custDataLst>
              <p:tags r:id="rId283"/>
            </p:custDataLst>
          </p:nvPr>
        </p:nvSpPr>
        <p:spPr bwMode="auto">
          <a:xfrm>
            <a:off x="4249803" y="3328136"/>
            <a:ext cx="128336" cy="96838"/>
          </a:xfrm>
          <a:custGeom>
            <a:avLst/>
            <a:gdLst>
              <a:gd name="T0" fmla="*/ 79 w 311"/>
              <a:gd name="T1" fmla="*/ 38 h 179"/>
              <a:gd name="T2" fmla="*/ 115 w 311"/>
              <a:gd name="T3" fmla="*/ 26 h 179"/>
              <a:gd name="T4" fmla="*/ 148 w 311"/>
              <a:gd name="T5" fmla="*/ 14 h 179"/>
              <a:gd name="T6" fmla="*/ 178 w 311"/>
              <a:gd name="T7" fmla="*/ 4 h 179"/>
              <a:gd name="T8" fmla="*/ 211 w 311"/>
              <a:gd name="T9" fmla="*/ 0 h 179"/>
              <a:gd name="T10" fmla="*/ 236 w 311"/>
              <a:gd name="T11" fmla="*/ 2 h 179"/>
              <a:gd name="T12" fmla="*/ 256 w 311"/>
              <a:gd name="T13" fmla="*/ 6 h 179"/>
              <a:gd name="T14" fmla="*/ 292 w 311"/>
              <a:gd name="T15" fmla="*/ 12 h 179"/>
              <a:gd name="T16" fmla="*/ 287 w 311"/>
              <a:gd name="T17" fmla="*/ 28 h 179"/>
              <a:gd name="T18" fmla="*/ 278 w 311"/>
              <a:gd name="T19" fmla="*/ 42 h 179"/>
              <a:gd name="T20" fmla="*/ 269 w 311"/>
              <a:gd name="T21" fmla="*/ 53 h 179"/>
              <a:gd name="T22" fmla="*/ 265 w 311"/>
              <a:gd name="T23" fmla="*/ 62 h 179"/>
              <a:gd name="T24" fmla="*/ 266 w 311"/>
              <a:gd name="T25" fmla="*/ 66 h 179"/>
              <a:gd name="T26" fmla="*/ 271 w 311"/>
              <a:gd name="T27" fmla="*/ 71 h 179"/>
              <a:gd name="T28" fmla="*/ 285 w 311"/>
              <a:gd name="T29" fmla="*/ 79 h 179"/>
              <a:gd name="T30" fmla="*/ 311 w 311"/>
              <a:gd name="T31" fmla="*/ 93 h 179"/>
              <a:gd name="T32" fmla="*/ 287 w 311"/>
              <a:gd name="T33" fmla="*/ 107 h 179"/>
              <a:gd name="T34" fmla="*/ 281 w 311"/>
              <a:gd name="T35" fmla="*/ 115 h 179"/>
              <a:gd name="T36" fmla="*/ 278 w 311"/>
              <a:gd name="T37" fmla="*/ 129 h 179"/>
              <a:gd name="T38" fmla="*/ 252 w 311"/>
              <a:gd name="T39" fmla="*/ 136 h 179"/>
              <a:gd name="T40" fmla="*/ 211 w 311"/>
              <a:gd name="T41" fmla="*/ 148 h 179"/>
              <a:gd name="T42" fmla="*/ 191 w 311"/>
              <a:gd name="T43" fmla="*/ 168 h 179"/>
              <a:gd name="T44" fmla="*/ 178 w 311"/>
              <a:gd name="T45" fmla="*/ 176 h 179"/>
              <a:gd name="T46" fmla="*/ 165 w 311"/>
              <a:gd name="T47" fmla="*/ 179 h 179"/>
              <a:gd name="T48" fmla="*/ 151 w 311"/>
              <a:gd name="T49" fmla="*/ 175 h 179"/>
              <a:gd name="T50" fmla="*/ 137 w 311"/>
              <a:gd name="T51" fmla="*/ 167 h 179"/>
              <a:gd name="T52" fmla="*/ 120 w 311"/>
              <a:gd name="T53" fmla="*/ 158 h 179"/>
              <a:gd name="T54" fmla="*/ 98 w 311"/>
              <a:gd name="T55" fmla="*/ 155 h 179"/>
              <a:gd name="T56" fmla="*/ 66 w 311"/>
              <a:gd name="T57" fmla="*/ 155 h 179"/>
              <a:gd name="T58" fmla="*/ 51 w 311"/>
              <a:gd name="T59" fmla="*/ 157 h 179"/>
              <a:gd name="T60" fmla="*/ 39 w 311"/>
              <a:gd name="T61" fmla="*/ 161 h 179"/>
              <a:gd name="T62" fmla="*/ 36 w 311"/>
              <a:gd name="T63" fmla="*/ 142 h 179"/>
              <a:gd name="T64" fmla="*/ 32 w 311"/>
              <a:gd name="T65" fmla="*/ 123 h 179"/>
              <a:gd name="T66" fmla="*/ 21 w 311"/>
              <a:gd name="T67" fmla="*/ 128 h 179"/>
              <a:gd name="T68" fmla="*/ 13 w 311"/>
              <a:gd name="T69" fmla="*/ 129 h 179"/>
              <a:gd name="T70" fmla="*/ 7 w 311"/>
              <a:gd name="T71" fmla="*/ 126 h 179"/>
              <a:gd name="T72" fmla="*/ 3 w 311"/>
              <a:gd name="T73" fmla="*/ 121 h 179"/>
              <a:gd name="T74" fmla="*/ 0 w 311"/>
              <a:gd name="T75" fmla="*/ 105 h 179"/>
              <a:gd name="T76" fmla="*/ 0 w 311"/>
              <a:gd name="T77" fmla="*/ 87 h 179"/>
              <a:gd name="T78" fmla="*/ 3 w 311"/>
              <a:gd name="T79" fmla="*/ 82 h 179"/>
              <a:gd name="T80" fmla="*/ 13 w 311"/>
              <a:gd name="T81" fmla="*/ 78 h 179"/>
              <a:gd name="T82" fmla="*/ 21 w 311"/>
              <a:gd name="T83" fmla="*/ 72 h 179"/>
              <a:gd name="T84" fmla="*/ 25 w 311"/>
              <a:gd name="T85" fmla="*/ 68 h 179"/>
              <a:gd name="T86" fmla="*/ 26 w 311"/>
              <a:gd name="T87" fmla="*/ 62 h 179"/>
              <a:gd name="T88" fmla="*/ 24 w 311"/>
              <a:gd name="T89" fmla="*/ 51 h 179"/>
              <a:gd name="T90" fmla="*/ 19 w 311"/>
              <a:gd name="T91" fmla="*/ 43 h 179"/>
              <a:gd name="T92" fmla="*/ 8 w 311"/>
              <a:gd name="T93" fmla="*/ 29 h 179"/>
              <a:gd name="T94" fmla="*/ 1 w 311"/>
              <a:gd name="T95" fmla="*/ 18 h 179"/>
              <a:gd name="T96" fmla="*/ 1 w 311"/>
              <a:gd name="T97" fmla="*/ 13 h 179"/>
              <a:gd name="T98" fmla="*/ 6 w 311"/>
              <a:gd name="T99" fmla="*/ 6 h 179"/>
              <a:gd name="T100" fmla="*/ 0 w 311"/>
              <a:gd name="T101"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8" name="Freeform 447"/>
          <p:cNvSpPr>
            <a:spLocks/>
          </p:cNvSpPr>
          <p:nvPr>
            <p:custDataLst>
              <p:tags r:id="rId284"/>
            </p:custDataLst>
          </p:nvPr>
        </p:nvSpPr>
        <p:spPr bwMode="auto">
          <a:xfrm>
            <a:off x="3629511" y="4255236"/>
            <a:ext cx="171115" cy="165100"/>
          </a:xfrm>
          <a:custGeom>
            <a:avLst/>
            <a:gdLst>
              <a:gd name="T0" fmla="*/ 6 w 405"/>
              <a:gd name="T1" fmla="*/ 260 h 314"/>
              <a:gd name="T2" fmla="*/ 13 w 405"/>
              <a:gd name="T3" fmla="*/ 237 h 314"/>
              <a:gd name="T4" fmla="*/ 17 w 405"/>
              <a:gd name="T5" fmla="*/ 202 h 314"/>
              <a:gd name="T6" fmla="*/ 23 w 405"/>
              <a:gd name="T7" fmla="*/ 173 h 314"/>
              <a:gd name="T8" fmla="*/ 32 w 405"/>
              <a:gd name="T9" fmla="*/ 162 h 314"/>
              <a:gd name="T10" fmla="*/ 48 w 405"/>
              <a:gd name="T11" fmla="*/ 150 h 314"/>
              <a:gd name="T12" fmla="*/ 72 w 405"/>
              <a:gd name="T13" fmla="*/ 141 h 314"/>
              <a:gd name="T14" fmla="*/ 93 w 405"/>
              <a:gd name="T15" fmla="*/ 134 h 314"/>
              <a:gd name="T16" fmla="*/ 104 w 405"/>
              <a:gd name="T17" fmla="*/ 125 h 314"/>
              <a:gd name="T18" fmla="*/ 113 w 405"/>
              <a:gd name="T19" fmla="*/ 114 h 314"/>
              <a:gd name="T20" fmla="*/ 123 w 405"/>
              <a:gd name="T21" fmla="*/ 93 h 314"/>
              <a:gd name="T22" fmla="*/ 136 w 405"/>
              <a:gd name="T23" fmla="*/ 69 h 314"/>
              <a:gd name="T24" fmla="*/ 147 w 405"/>
              <a:gd name="T25" fmla="*/ 55 h 314"/>
              <a:gd name="T26" fmla="*/ 155 w 405"/>
              <a:gd name="T27" fmla="*/ 51 h 314"/>
              <a:gd name="T28" fmla="*/ 170 w 405"/>
              <a:gd name="T29" fmla="*/ 51 h 314"/>
              <a:gd name="T30" fmla="*/ 189 w 405"/>
              <a:gd name="T31" fmla="*/ 48 h 314"/>
              <a:gd name="T32" fmla="*/ 213 w 405"/>
              <a:gd name="T33" fmla="*/ 35 h 314"/>
              <a:gd name="T34" fmla="*/ 237 w 405"/>
              <a:gd name="T35" fmla="*/ 20 h 314"/>
              <a:gd name="T36" fmla="*/ 257 w 405"/>
              <a:gd name="T37" fmla="*/ 11 h 314"/>
              <a:gd name="T38" fmla="*/ 282 w 405"/>
              <a:gd name="T39" fmla="*/ 4 h 314"/>
              <a:gd name="T40" fmla="*/ 314 w 405"/>
              <a:gd name="T41" fmla="*/ 0 h 314"/>
              <a:gd name="T42" fmla="*/ 332 w 405"/>
              <a:gd name="T43" fmla="*/ 14 h 314"/>
              <a:gd name="T44" fmla="*/ 337 w 405"/>
              <a:gd name="T45" fmla="*/ 34 h 314"/>
              <a:gd name="T46" fmla="*/ 343 w 405"/>
              <a:gd name="T47" fmla="*/ 50 h 314"/>
              <a:gd name="T48" fmla="*/ 352 w 405"/>
              <a:gd name="T49" fmla="*/ 62 h 314"/>
              <a:gd name="T50" fmla="*/ 368 w 405"/>
              <a:gd name="T51" fmla="*/ 74 h 314"/>
              <a:gd name="T52" fmla="*/ 382 w 405"/>
              <a:gd name="T53" fmla="*/ 85 h 314"/>
              <a:gd name="T54" fmla="*/ 390 w 405"/>
              <a:gd name="T55" fmla="*/ 93 h 314"/>
              <a:gd name="T56" fmla="*/ 396 w 405"/>
              <a:gd name="T57" fmla="*/ 115 h 314"/>
              <a:gd name="T58" fmla="*/ 398 w 405"/>
              <a:gd name="T59" fmla="*/ 143 h 314"/>
              <a:gd name="T60" fmla="*/ 398 w 405"/>
              <a:gd name="T61" fmla="*/ 170 h 314"/>
              <a:gd name="T62" fmla="*/ 402 w 405"/>
              <a:gd name="T63" fmla="*/ 196 h 314"/>
              <a:gd name="T64" fmla="*/ 398 w 405"/>
              <a:gd name="T65" fmla="*/ 217 h 314"/>
              <a:gd name="T66" fmla="*/ 382 w 405"/>
              <a:gd name="T67" fmla="*/ 226 h 314"/>
              <a:gd name="T68" fmla="*/ 365 w 405"/>
              <a:gd name="T69" fmla="*/ 241 h 314"/>
              <a:gd name="T70" fmla="*/ 363 w 405"/>
              <a:gd name="T71" fmla="*/ 237 h 314"/>
              <a:gd name="T72" fmla="*/ 358 w 405"/>
              <a:gd name="T73" fmla="*/ 233 h 314"/>
              <a:gd name="T74" fmla="*/ 342 w 405"/>
              <a:gd name="T75" fmla="*/ 227 h 314"/>
              <a:gd name="T76" fmla="*/ 319 w 405"/>
              <a:gd name="T77" fmla="*/ 223 h 314"/>
              <a:gd name="T78" fmla="*/ 152 w 405"/>
              <a:gd name="T79" fmla="*/ 241 h 314"/>
              <a:gd name="T80" fmla="*/ 150 w 405"/>
              <a:gd name="T81" fmla="*/ 257 h 314"/>
              <a:gd name="T82" fmla="*/ 150 w 405"/>
              <a:gd name="T83" fmla="*/ 274 h 314"/>
              <a:gd name="T84" fmla="*/ 152 w 405"/>
              <a:gd name="T85" fmla="*/ 314 h 314"/>
              <a:gd name="T86" fmla="*/ 139 w 405"/>
              <a:gd name="T87" fmla="*/ 312 h 314"/>
              <a:gd name="T88" fmla="*/ 126 w 405"/>
              <a:gd name="T89" fmla="*/ 305 h 314"/>
              <a:gd name="T90" fmla="*/ 100 w 405"/>
              <a:gd name="T91" fmla="*/ 290 h 314"/>
              <a:gd name="T92" fmla="*/ 89 w 405"/>
              <a:gd name="T93" fmla="*/ 307 h 314"/>
              <a:gd name="T94" fmla="*/ 82 w 405"/>
              <a:gd name="T95" fmla="*/ 312 h 314"/>
              <a:gd name="T96" fmla="*/ 73 w 405"/>
              <a:gd name="T97" fmla="*/ 314 h 314"/>
              <a:gd name="T98" fmla="*/ 60 w 405"/>
              <a:gd name="T99" fmla="*/ 311 h 314"/>
              <a:gd name="T100" fmla="*/ 47 w 405"/>
              <a:gd name="T101" fmla="*/ 302 h 314"/>
              <a:gd name="T102" fmla="*/ 28 w 405"/>
              <a:gd name="T103" fmla="*/ 291 h 314"/>
              <a:gd name="T104" fmla="*/ 0 w 405"/>
              <a:gd name="T105" fmla="*/ 28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solidFill>
            <a:schemeClr val="accent2"/>
          </a:solidFill>
          <a:ln w="9525" cmpd="sng">
            <a:solidFill>
              <a:srgbClr val="FFFFFF"/>
            </a:solidFill>
            <a:prstDash val="solid"/>
            <a:round/>
            <a:headEnd/>
            <a:tailEnd/>
          </a:ln>
        </p:spPr>
        <p:txBody>
          <a:bodyPr/>
          <a:lstStyle/>
          <a:p>
            <a:endParaRPr lang="en-US"/>
          </a:p>
        </p:txBody>
      </p:sp>
      <p:sp>
        <p:nvSpPr>
          <p:cNvPr id="449" name="Freeform 448"/>
          <p:cNvSpPr>
            <a:spLocks/>
          </p:cNvSpPr>
          <p:nvPr>
            <p:custDataLst>
              <p:tags r:id="rId285"/>
            </p:custDataLst>
          </p:nvPr>
        </p:nvSpPr>
        <p:spPr bwMode="auto">
          <a:xfrm>
            <a:off x="3964102" y="4323499"/>
            <a:ext cx="186393" cy="349250"/>
          </a:xfrm>
          <a:custGeom>
            <a:avLst/>
            <a:gdLst>
              <a:gd name="T0" fmla="*/ 335 w 453"/>
              <a:gd name="T1" fmla="*/ 36 h 661"/>
              <a:gd name="T2" fmla="*/ 321 w 453"/>
              <a:gd name="T3" fmla="*/ 98 h 661"/>
              <a:gd name="T4" fmla="*/ 277 w 453"/>
              <a:gd name="T5" fmla="*/ 162 h 661"/>
              <a:gd name="T6" fmla="*/ 253 w 453"/>
              <a:gd name="T7" fmla="*/ 219 h 661"/>
              <a:gd name="T8" fmla="*/ 232 w 453"/>
              <a:gd name="T9" fmla="*/ 272 h 661"/>
              <a:gd name="T10" fmla="*/ 209 w 453"/>
              <a:gd name="T11" fmla="*/ 329 h 661"/>
              <a:gd name="T12" fmla="*/ 196 w 453"/>
              <a:gd name="T13" fmla="*/ 362 h 661"/>
              <a:gd name="T14" fmla="*/ 180 w 453"/>
              <a:gd name="T15" fmla="*/ 380 h 661"/>
              <a:gd name="T16" fmla="*/ 167 w 453"/>
              <a:gd name="T17" fmla="*/ 390 h 661"/>
              <a:gd name="T18" fmla="*/ 141 w 453"/>
              <a:gd name="T19" fmla="*/ 382 h 661"/>
              <a:gd name="T20" fmla="*/ 121 w 453"/>
              <a:gd name="T21" fmla="*/ 370 h 661"/>
              <a:gd name="T22" fmla="*/ 94 w 453"/>
              <a:gd name="T23" fmla="*/ 367 h 661"/>
              <a:gd name="T24" fmla="*/ 64 w 453"/>
              <a:gd name="T25" fmla="*/ 380 h 661"/>
              <a:gd name="T26" fmla="*/ 44 w 453"/>
              <a:gd name="T27" fmla="*/ 403 h 661"/>
              <a:gd name="T28" fmla="*/ 21 w 453"/>
              <a:gd name="T29" fmla="*/ 454 h 661"/>
              <a:gd name="T30" fmla="*/ 7 w 453"/>
              <a:gd name="T31" fmla="*/ 482 h 661"/>
              <a:gd name="T32" fmla="*/ 1 w 453"/>
              <a:gd name="T33" fmla="*/ 500 h 661"/>
              <a:gd name="T34" fmla="*/ 8 w 453"/>
              <a:gd name="T35" fmla="*/ 517 h 661"/>
              <a:gd name="T36" fmla="*/ 20 w 453"/>
              <a:gd name="T37" fmla="*/ 526 h 661"/>
              <a:gd name="T38" fmla="*/ 55 w 453"/>
              <a:gd name="T39" fmla="*/ 526 h 661"/>
              <a:gd name="T40" fmla="*/ 71 w 453"/>
              <a:gd name="T41" fmla="*/ 548 h 661"/>
              <a:gd name="T42" fmla="*/ 73 w 453"/>
              <a:gd name="T43" fmla="*/ 590 h 661"/>
              <a:gd name="T44" fmla="*/ 67 w 453"/>
              <a:gd name="T45" fmla="*/ 630 h 661"/>
              <a:gd name="T46" fmla="*/ 433 w 453"/>
              <a:gd name="T47" fmla="*/ 661 h 661"/>
              <a:gd name="T48" fmla="*/ 442 w 453"/>
              <a:gd name="T49" fmla="*/ 582 h 661"/>
              <a:gd name="T50" fmla="*/ 415 w 453"/>
              <a:gd name="T51" fmla="*/ 568 h 661"/>
              <a:gd name="T52" fmla="*/ 373 w 453"/>
              <a:gd name="T53" fmla="*/ 557 h 661"/>
              <a:gd name="T54" fmla="*/ 353 w 453"/>
              <a:gd name="T55" fmla="*/ 549 h 661"/>
              <a:gd name="T56" fmla="*/ 340 w 453"/>
              <a:gd name="T57" fmla="*/ 537 h 661"/>
              <a:gd name="T58" fmla="*/ 333 w 453"/>
              <a:gd name="T59" fmla="*/ 515 h 661"/>
              <a:gd name="T60" fmla="*/ 333 w 453"/>
              <a:gd name="T61" fmla="*/ 464 h 661"/>
              <a:gd name="T62" fmla="*/ 337 w 453"/>
              <a:gd name="T63" fmla="*/ 428 h 661"/>
              <a:gd name="T64" fmla="*/ 351 w 453"/>
              <a:gd name="T65" fmla="*/ 397 h 661"/>
              <a:gd name="T66" fmla="*/ 373 w 453"/>
              <a:gd name="T67" fmla="*/ 364 h 661"/>
              <a:gd name="T68" fmla="*/ 392 w 453"/>
              <a:gd name="T69" fmla="*/ 330 h 661"/>
              <a:gd name="T70" fmla="*/ 399 w 453"/>
              <a:gd name="T71" fmla="*/ 297 h 661"/>
              <a:gd name="T72" fmla="*/ 389 w 453"/>
              <a:gd name="T73" fmla="*/ 267 h 661"/>
              <a:gd name="T74" fmla="*/ 373 w 453"/>
              <a:gd name="T75" fmla="*/ 246 h 661"/>
              <a:gd name="T76" fmla="*/ 343 w 453"/>
              <a:gd name="T77" fmla="*/ 217 h 661"/>
              <a:gd name="T78" fmla="*/ 333 w 453"/>
              <a:gd name="T79" fmla="*/ 192 h 661"/>
              <a:gd name="T80" fmla="*/ 335 w 453"/>
              <a:gd name="T81" fmla="*/ 173 h 661"/>
              <a:gd name="T82" fmla="*/ 353 w 453"/>
              <a:gd name="T83" fmla="*/ 164 h 661"/>
              <a:gd name="T84" fmla="*/ 406 w 453"/>
              <a:gd name="T85" fmla="*/ 162 h 661"/>
              <a:gd name="T86" fmla="*/ 395 w 453"/>
              <a:gd name="T87" fmla="*/ 151 h 661"/>
              <a:gd name="T88" fmla="*/ 379 w 453"/>
              <a:gd name="T89" fmla="*/ 117 h 661"/>
              <a:gd name="T90" fmla="*/ 371 w 453"/>
              <a:gd name="T91" fmla="*/ 73 h 661"/>
              <a:gd name="T92" fmla="*/ 373 w 453"/>
              <a:gd name="T93" fmla="*/ 45 h 661"/>
              <a:gd name="T94" fmla="*/ 367 w 453"/>
              <a:gd name="T95" fmla="*/ 11 h 661"/>
              <a:gd name="T96" fmla="*/ 347 w 453"/>
              <a:gd name="T97"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solidFill>
            <a:schemeClr val="accent2"/>
          </a:solidFill>
          <a:ln w="9525" cmpd="sng">
            <a:solidFill>
              <a:srgbClr val="FFFFFF"/>
            </a:solidFill>
            <a:prstDash val="solid"/>
            <a:round/>
            <a:headEnd/>
            <a:tailEnd/>
          </a:ln>
        </p:spPr>
        <p:txBody>
          <a:bodyPr/>
          <a:lstStyle/>
          <a:p>
            <a:endParaRPr lang="en-US"/>
          </a:p>
        </p:txBody>
      </p:sp>
      <p:sp>
        <p:nvSpPr>
          <p:cNvPr id="450" name="Freeform 449"/>
          <p:cNvSpPr>
            <a:spLocks/>
          </p:cNvSpPr>
          <p:nvPr>
            <p:custDataLst>
              <p:tags r:id="rId286"/>
            </p:custDataLst>
          </p:nvPr>
        </p:nvSpPr>
        <p:spPr bwMode="auto">
          <a:xfrm>
            <a:off x="6323043" y="4082199"/>
            <a:ext cx="53474" cy="57150"/>
          </a:xfrm>
          <a:custGeom>
            <a:avLst/>
            <a:gdLst>
              <a:gd name="T0" fmla="*/ 0 w 126"/>
              <a:gd name="T1" fmla="*/ 56 h 105"/>
              <a:gd name="T2" fmla="*/ 4 w 126"/>
              <a:gd name="T3" fmla="*/ 49 h 105"/>
              <a:gd name="T4" fmla="*/ 10 w 126"/>
              <a:gd name="T5" fmla="*/ 41 h 105"/>
              <a:gd name="T6" fmla="*/ 16 w 126"/>
              <a:gd name="T7" fmla="*/ 33 h 105"/>
              <a:gd name="T8" fmla="*/ 24 w 126"/>
              <a:gd name="T9" fmla="*/ 25 h 105"/>
              <a:gd name="T10" fmla="*/ 37 w 126"/>
              <a:gd name="T11" fmla="*/ 11 h 105"/>
              <a:gd name="T12" fmla="*/ 47 w 126"/>
              <a:gd name="T13" fmla="*/ 0 h 105"/>
              <a:gd name="T14" fmla="*/ 113 w 126"/>
              <a:gd name="T15" fmla="*/ 0 h 105"/>
              <a:gd name="T16" fmla="*/ 114 w 126"/>
              <a:gd name="T17" fmla="*/ 4 h 105"/>
              <a:gd name="T18" fmla="*/ 115 w 126"/>
              <a:gd name="T19" fmla="*/ 8 h 105"/>
              <a:gd name="T20" fmla="*/ 117 w 126"/>
              <a:gd name="T21" fmla="*/ 12 h 105"/>
              <a:gd name="T22" fmla="*/ 119 w 126"/>
              <a:gd name="T23" fmla="*/ 14 h 105"/>
              <a:gd name="T24" fmla="*/ 124 w 126"/>
              <a:gd name="T25" fmla="*/ 20 h 105"/>
              <a:gd name="T26" fmla="*/ 126 w 126"/>
              <a:gd name="T27" fmla="*/ 24 h 105"/>
              <a:gd name="T28" fmla="*/ 126 w 126"/>
              <a:gd name="T29" fmla="*/ 32 h 105"/>
              <a:gd name="T30" fmla="*/ 125 w 126"/>
              <a:gd name="T31" fmla="*/ 41 h 105"/>
              <a:gd name="T32" fmla="*/ 124 w 126"/>
              <a:gd name="T33" fmla="*/ 48 h 105"/>
              <a:gd name="T34" fmla="*/ 122 w 126"/>
              <a:gd name="T35" fmla="*/ 55 h 105"/>
              <a:gd name="T36" fmla="*/ 119 w 126"/>
              <a:gd name="T37" fmla="*/ 62 h 105"/>
              <a:gd name="T38" fmla="*/ 116 w 126"/>
              <a:gd name="T39" fmla="*/ 69 h 105"/>
              <a:gd name="T40" fmla="*/ 112 w 126"/>
              <a:gd name="T41" fmla="*/ 75 h 105"/>
              <a:gd name="T42" fmla="*/ 108 w 126"/>
              <a:gd name="T43" fmla="*/ 81 h 105"/>
              <a:gd name="T44" fmla="*/ 104 w 126"/>
              <a:gd name="T45" fmla="*/ 86 h 105"/>
              <a:gd name="T46" fmla="*/ 99 w 126"/>
              <a:gd name="T47" fmla="*/ 90 h 105"/>
              <a:gd name="T48" fmla="*/ 93 w 126"/>
              <a:gd name="T49" fmla="*/ 94 h 105"/>
              <a:gd name="T50" fmla="*/ 88 w 126"/>
              <a:gd name="T51" fmla="*/ 99 h 105"/>
              <a:gd name="T52" fmla="*/ 81 w 126"/>
              <a:gd name="T53" fmla="*/ 101 h 105"/>
              <a:gd name="T54" fmla="*/ 74 w 126"/>
              <a:gd name="T55" fmla="*/ 103 h 105"/>
              <a:gd name="T56" fmla="*/ 67 w 126"/>
              <a:gd name="T57" fmla="*/ 105 h 105"/>
              <a:gd name="T58" fmla="*/ 60 w 126"/>
              <a:gd name="T59" fmla="*/ 105 h 105"/>
              <a:gd name="T60" fmla="*/ 48 w 126"/>
              <a:gd name="T61" fmla="*/ 104 h 105"/>
              <a:gd name="T62" fmla="*/ 38 w 126"/>
              <a:gd name="T63" fmla="*/ 102 h 105"/>
              <a:gd name="T64" fmla="*/ 31 w 126"/>
              <a:gd name="T65" fmla="*/ 98 h 105"/>
              <a:gd name="T66" fmla="*/ 24 w 126"/>
              <a:gd name="T67" fmla="*/ 92 h 105"/>
              <a:gd name="T68" fmla="*/ 20 w 126"/>
              <a:gd name="T69" fmla="*/ 86 h 105"/>
              <a:gd name="T70" fmla="*/ 16 w 126"/>
              <a:gd name="T71" fmla="*/ 78 h 105"/>
              <a:gd name="T72" fmla="*/ 14 w 126"/>
              <a:gd name="T73" fmla="*/ 70 h 105"/>
              <a:gd name="T74" fmla="*/ 13 w 126"/>
              <a:gd name="T75" fmla="*/ 62 h 105"/>
              <a:gd name="T76" fmla="*/ 0 w 126"/>
              <a:gd name="T77" fmla="*/ 5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solidFill>
            <a:srgbClr val="C0C0C0"/>
          </a:solidFill>
          <a:ln w="9525" cmpd="sng">
            <a:solidFill>
              <a:srgbClr val="FFFFFF"/>
            </a:solidFill>
            <a:prstDash val="solid"/>
            <a:round/>
            <a:headEnd/>
            <a:tailEnd/>
          </a:ln>
        </p:spPr>
        <p:txBody>
          <a:bodyPr/>
          <a:lstStyle/>
          <a:p>
            <a:endParaRPr lang="en-US"/>
          </a:p>
        </p:txBody>
      </p:sp>
      <p:sp>
        <p:nvSpPr>
          <p:cNvPr id="451" name="Freeform 450"/>
          <p:cNvSpPr>
            <a:spLocks/>
          </p:cNvSpPr>
          <p:nvPr>
            <p:custDataLst>
              <p:tags r:id="rId287"/>
            </p:custDataLst>
          </p:nvPr>
        </p:nvSpPr>
        <p:spPr bwMode="auto">
          <a:xfrm>
            <a:off x="1852666" y="4345725"/>
            <a:ext cx="287229" cy="523875"/>
          </a:xfrm>
          <a:custGeom>
            <a:avLst/>
            <a:gdLst>
              <a:gd name="T0" fmla="*/ 671 w 684"/>
              <a:gd name="T1" fmla="*/ 573 h 998"/>
              <a:gd name="T2" fmla="*/ 680 w 684"/>
              <a:gd name="T3" fmla="*/ 550 h 998"/>
              <a:gd name="T4" fmla="*/ 671 w 684"/>
              <a:gd name="T5" fmla="*/ 491 h 998"/>
              <a:gd name="T6" fmla="*/ 659 w 684"/>
              <a:gd name="T7" fmla="*/ 423 h 998"/>
              <a:gd name="T8" fmla="*/ 678 w 684"/>
              <a:gd name="T9" fmla="*/ 389 h 998"/>
              <a:gd name="T10" fmla="*/ 557 w 684"/>
              <a:gd name="T11" fmla="*/ 361 h 998"/>
              <a:gd name="T12" fmla="*/ 533 w 684"/>
              <a:gd name="T13" fmla="*/ 326 h 998"/>
              <a:gd name="T14" fmla="*/ 462 w 684"/>
              <a:gd name="T15" fmla="*/ 310 h 998"/>
              <a:gd name="T16" fmla="*/ 402 w 684"/>
              <a:gd name="T17" fmla="*/ 270 h 998"/>
              <a:gd name="T18" fmla="*/ 375 w 684"/>
              <a:gd name="T19" fmla="*/ 201 h 998"/>
              <a:gd name="T20" fmla="*/ 375 w 684"/>
              <a:gd name="T21" fmla="*/ 133 h 998"/>
              <a:gd name="T22" fmla="*/ 395 w 684"/>
              <a:gd name="T23" fmla="*/ 84 h 998"/>
              <a:gd name="T24" fmla="*/ 435 w 684"/>
              <a:gd name="T25" fmla="*/ 48 h 998"/>
              <a:gd name="T26" fmla="*/ 463 w 684"/>
              <a:gd name="T27" fmla="*/ 11 h 998"/>
              <a:gd name="T28" fmla="*/ 389 w 684"/>
              <a:gd name="T29" fmla="*/ 39 h 998"/>
              <a:gd name="T30" fmla="*/ 335 w 684"/>
              <a:gd name="T31" fmla="*/ 68 h 998"/>
              <a:gd name="T32" fmla="*/ 304 w 684"/>
              <a:gd name="T33" fmla="*/ 78 h 998"/>
              <a:gd name="T34" fmla="*/ 278 w 684"/>
              <a:gd name="T35" fmla="*/ 84 h 998"/>
              <a:gd name="T36" fmla="*/ 241 w 684"/>
              <a:gd name="T37" fmla="*/ 81 h 998"/>
              <a:gd name="T38" fmla="*/ 217 w 684"/>
              <a:gd name="T39" fmla="*/ 108 h 998"/>
              <a:gd name="T40" fmla="*/ 196 w 684"/>
              <a:gd name="T41" fmla="*/ 175 h 998"/>
              <a:gd name="T42" fmla="*/ 157 w 684"/>
              <a:gd name="T43" fmla="*/ 227 h 998"/>
              <a:gd name="T44" fmla="*/ 107 w 684"/>
              <a:gd name="T45" fmla="*/ 284 h 998"/>
              <a:gd name="T46" fmla="*/ 90 w 684"/>
              <a:gd name="T47" fmla="*/ 317 h 998"/>
              <a:gd name="T48" fmla="*/ 86 w 684"/>
              <a:gd name="T49" fmla="*/ 356 h 998"/>
              <a:gd name="T50" fmla="*/ 97 w 684"/>
              <a:gd name="T51" fmla="*/ 382 h 998"/>
              <a:gd name="T52" fmla="*/ 97 w 684"/>
              <a:gd name="T53" fmla="*/ 451 h 998"/>
              <a:gd name="T54" fmla="*/ 95 w 684"/>
              <a:gd name="T55" fmla="*/ 525 h 998"/>
              <a:gd name="T56" fmla="*/ 72 w 684"/>
              <a:gd name="T57" fmla="*/ 563 h 998"/>
              <a:gd name="T58" fmla="*/ 37 w 684"/>
              <a:gd name="T59" fmla="*/ 592 h 998"/>
              <a:gd name="T60" fmla="*/ 11 w 684"/>
              <a:gd name="T61" fmla="*/ 612 h 998"/>
              <a:gd name="T62" fmla="*/ 30 w 684"/>
              <a:gd name="T63" fmla="*/ 668 h 998"/>
              <a:gd name="T64" fmla="*/ 123 w 684"/>
              <a:gd name="T65" fmla="*/ 725 h 998"/>
              <a:gd name="T66" fmla="*/ 175 w 684"/>
              <a:gd name="T67" fmla="*/ 728 h 998"/>
              <a:gd name="T68" fmla="*/ 234 w 684"/>
              <a:gd name="T69" fmla="*/ 746 h 998"/>
              <a:gd name="T70" fmla="*/ 299 w 684"/>
              <a:gd name="T71" fmla="*/ 795 h 998"/>
              <a:gd name="T72" fmla="*/ 337 w 684"/>
              <a:gd name="T73" fmla="*/ 850 h 998"/>
              <a:gd name="T74" fmla="*/ 367 w 684"/>
              <a:gd name="T75" fmla="*/ 881 h 998"/>
              <a:gd name="T76" fmla="*/ 412 w 684"/>
              <a:gd name="T77" fmla="*/ 886 h 998"/>
              <a:gd name="T78" fmla="*/ 462 w 684"/>
              <a:gd name="T79" fmla="*/ 876 h 998"/>
              <a:gd name="T80" fmla="*/ 492 w 684"/>
              <a:gd name="T81" fmla="*/ 878 h 998"/>
              <a:gd name="T82" fmla="*/ 515 w 684"/>
              <a:gd name="T83" fmla="*/ 904 h 998"/>
              <a:gd name="T84" fmla="*/ 513 w 684"/>
              <a:gd name="T85" fmla="*/ 922 h 998"/>
              <a:gd name="T86" fmla="*/ 488 w 684"/>
              <a:gd name="T87" fmla="*/ 937 h 998"/>
              <a:gd name="T88" fmla="*/ 488 w 684"/>
              <a:gd name="T89" fmla="*/ 963 h 998"/>
              <a:gd name="T90" fmla="*/ 511 w 684"/>
              <a:gd name="T91" fmla="*/ 994 h 998"/>
              <a:gd name="T92" fmla="*/ 542 w 684"/>
              <a:gd name="T93" fmla="*/ 962 h 998"/>
              <a:gd name="T94" fmla="*/ 566 w 684"/>
              <a:gd name="T95" fmla="*/ 861 h 998"/>
              <a:gd name="T96" fmla="*/ 571 w 684"/>
              <a:gd name="T97" fmla="*/ 803 h 998"/>
              <a:gd name="T98" fmla="*/ 555 w 684"/>
              <a:gd name="T99" fmla="*/ 771 h 998"/>
              <a:gd name="T100" fmla="*/ 523 w 684"/>
              <a:gd name="T101" fmla="*/ 749 h 998"/>
              <a:gd name="T102" fmla="*/ 521 w 684"/>
              <a:gd name="T103" fmla="*/ 723 h 998"/>
              <a:gd name="T104" fmla="*/ 566 w 684"/>
              <a:gd name="T105" fmla="*/ 700 h 998"/>
              <a:gd name="T106" fmla="*/ 556 w 684"/>
              <a:gd name="T107" fmla="*/ 665 h 998"/>
              <a:gd name="T108" fmla="*/ 556 w 684"/>
              <a:gd name="T109" fmla="*/ 649 h 998"/>
              <a:gd name="T110" fmla="*/ 655 w 684"/>
              <a:gd name="T111" fmla="*/ 628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2" name="Freeform 451"/>
          <p:cNvSpPr>
            <a:spLocks/>
          </p:cNvSpPr>
          <p:nvPr>
            <p:custDataLst>
              <p:tags r:id="rId288"/>
            </p:custDataLst>
          </p:nvPr>
        </p:nvSpPr>
        <p:spPr bwMode="auto">
          <a:xfrm>
            <a:off x="4020632" y="4614011"/>
            <a:ext cx="180282" cy="274638"/>
          </a:xfrm>
          <a:custGeom>
            <a:avLst/>
            <a:gdLst>
              <a:gd name="T0" fmla="*/ 429 w 429"/>
              <a:gd name="T1" fmla="*/ 22 h 524"/>
              <a:gd name="T2" fmla="*/ 428 w 429"/>
              <a:gd name="T3" fmla="*/ 43 h 524"/>
              <a:gd name="T4" fmla="*/ 424 w 429"/>
              <a:gd name="T5" fmla="*/ 54 h 524"/>
              <a:gd name="T6" fmla="*/ 415 w 429"/>
              <a:gd name="T7" fmla="*/ 67 h 524"/>
              <a:gd name="T8" fmla="*/ 413 w 429"/>
              <a:gd name="T9" fmla="*/ 81 h 524"/>
              <a:gd name="T10" fmla="*/ 414 w 429"/>
              <a:gd name="T11" fmla="*/ 160 h 524"/>
              <a:gd name="T12" fmla="*/ 408 w 429"/>
              <a:gd name="T13" fmla="*/ 207 h 524"/>
              <a:gd name="T14" fmla="*/ 396 w 429"/>
              <a:gd name="T15" fmla="*/ 241 h 524"/>
              <a:gd name="T16" fmla="*/ 372 w 429"/>
              <a:gd name="T17" fmla="*/ 278 h 524"/>
              <a:gd name="T18" fmla="*/ 338 w 429"/>
              <a:gd name="T19" fmla="*/ 309 h 524"/>
              <a:gd name="T20" fmla="*/ 319 w 429"/>
              <a:gd name="T21" fmla="*/ 333 h 524"/>
              <a:gd name="T22" fmla="*/ 312 w 429"/>
              <a:gd name="T23" fmla="*/ 412 h 524"/>
              <a:gd name="T24" fmla="*/ 304 w 429"/>
              <a:gd name="T25" fmla="*/ 439 h 524"/>
              <a:gd name="T26" fmla="*/ 290 w 429"/>
              <a:gd name="T27" fmla="*/ 448 h 524"/>
              <a:gd name="T28" fmla="*/ 269 w 429"/>
              <a:gd name="T29" fmla="*/ 455 h 524"/>
              <a:gd name="T30" fmla="*/ 253 w 429"/>
              <a:gd name="T31" fmla="*/ 472 h 524"/>
              <a:gd name="T32" fmla="*/ 234 w 429"/>
              <a:gd name="T33" fmla="*/ 500 h 524"/>
              <a:gd name="T34" fmla="*/ 223 w 429"/>
              <a:gd name="T35" fmla="*/ 505 h 524"/>
              <a:gd name="T36" fmla="*/ 201 w 429"/>
              <a:gd name="T37" fmla="*/ 504 h 524"/>
              <a:gd name="T38" fmla="*/ 189 w 429"/>
              <a:gd name="T39" fmla="*/ 498 h 524"/>
              <a:gd name="T40" fmla="*/ 145 w 429"/>
              <a:gd name="T41" fmla="*/ 500 h 524"/>
              <a:gd name="T42" fmla="*/ 123 w 429"/>
              <a:gd name="T43" fmla="*/ 500 h 524"/>
              <a:gd name="T44" fmla="*/ 113 w 429"/>
              <a:gd name="T45" fmla="*/ 494 h 524"/>
              <a:gd name="T46" fmla="*/ 95 w 429"/>
              <a:gd name="T47" fmla="*/ 493 h 524"/>
              <a:gd name="T48" fmla="*/ 78 w 429"/>
              <a:gd name="T49" fmla="*/ 502 h 524"/>
              <a:gd name="T50" fmla="*/ 62 w 429"/>
              <a:gd name="T51" fmla="*/ 519 h 524"/>
              <a:gd name="T52" fmla="*/ 27 w 429"/>
              <a:gd name="T53" fmla="*/ 491 h 524"/>
              <a:gd name="T54" fmla="*/ 6 w 429"/>
              <a:gd name="T55" fmla="*/ 447 h 524"/>
              <a:gd name="T56" fmla="*/ 25 w 429"/>
              <a:gd name="T57" fmla="*/ 430 h 524"/>
              <a:gd name="T58" fmla="*/ 42 w 429"/>
              <a:gd name="T59" fmla="*/ 424 h 524"/>
              <a:gd name="T60" fmla="*/ 61 w 429"/>
              <a:gd name="T61" fmla="*/ 428 h 524"/>
              <a:gd name="T62" fmla="*/ 58 w 429"/>
              <a:gd name="T63" fmla="*/ 418 h 524"/>
              <a:gd name="T64" fmla="*/ 45 w 429"/>
              <a:gd name="T65" fmla="*/ 386 h 524"/>
              <a:gd name="T66" fmla="*/ 47 w 429"/>
              <a:gd name="T67" fmla="*/ 366 h 524"/>
              <a:gd name="T68" fmla="*/ 57 w 429"/>
              <a:gd name="T69" fmla="*/ 356 h 524"/>
              <a:gd name="T70" fmla="*/ 71 w 429"/>
              <a:gd name="T71" fmla="*/ 352 h 524"/>
              <a:gd name="T72" fmla="*/ 89 w 429"/>
              <a:gd name="T73" fmla="*/ 337 h 524"/>
              <a:gd name="T74" fmla="*/ 104 w 429"/>
              <a:gd name="T75" fmla="*/ 333 h 524"/>
              <a:gd name="T76" fmla="*/ 115 w 429"/>
              <a:gd name="T77" fmla="*/ 342 h 524"/>
              <a:gd name="T78" fmla="*/ 135 w 429"/>
              <a:gd name="T79" fmla="*/ 359 h 524"/>
              <a:gd name="T80" fmla="*/ 154 w 429"/>
              <a:gd name="T81" fmla="*/ 351 h 524"/>
              <a:gd name="T82" fmla="*/ 181 w 429"/>
              <a:gd name="T83" fmla="*/ 353 h 524"/>
              <a:gd name="T84" fmla="*/ 199 w 429"/>
              <a:gd name="T85" fmla="*/ 340 h 524"/>
              <a:gd name="T86" fmla="*/ 210 w 429"/>
              <a:gd name="T87" fmla="*/ 315 h 524"/>
              <a:gd name="T88" fmla="*/ 213 w 429"/>
              <a:gd name="T89" fmla="*/ 290 h 524"/>
              <a:gd name="T90" fmla="*/ 215 w 429"/>
              <a:gd name="T91" fmla="*/ 269 h 524"/>
              <a:gd name="T92" fmla="*/ 201 w 429"/>
              <a:gd name="T93" fmla="*/ 236 h 524"/>
              <a:gd name="T94" fmla="*/ 188 w 429"/>
              <a:gd name="T95" fmla="*/ 203 h 524"/>
              <a:gd name="T96" fmla="*/ 207 w 429"/>
              <a:gd name="T97" fmla="*/ 177 h 524"/>
              <a:gd name="T98" fmla="*/ 210 w 429"/>
              <a:gd name="T99" fmla="*/ 164 h 524"/>
              <a:gd name="T100" fmla="*/ 200 w 429"/>
              <a:gd name="T101" fmla="*/ 155 h 524"/>
              <a:gd name="T102" fmla="*/ 197 w 429"/>
              <a:gd name="T103" fmla="*/ 137 h 524"/>
              <a:gd name="T104" fmla="*/ 188 w 429"/>
              <a:gd name="T105" fmla="*/ 129 h 524"/>
              <a:gd name="T106" fmla="*/ 161 w 429"/>
              <a:gd name="T107" fmla="*/ 132 h 524"/>
              <a:gd name="T108" fmla="*/ 137 w 429"/>
              <a:gd name="T109" fmla="*/ 131 h 524"/>
              <a:gd name="T110" fmla="*/ 125 w 429"/>
              <a:gd name="T111" fmla="*/ 119 h 524"/>
              <a:gd name="T112" fmla="*/ 123 w 429"/>
              <a:gd name="T113" fmla="*/ 103 h 524"/>
              <a:gd name="T114" fmla="*/ 132 w 429"/>
              <a:gd name="T115" fmla="*/ 76 h 524"/>
              <a:gd name="T116" fmla="*/ 306 w 429"/>
              <a:gd name="T117" fmla="*/ 38 h 524"/>
              <a:gd name="T118" fmla="*/ 323 w 429"/>
              <a:gd name="T119" fmla="*/ 17 h 524"/>
              <a:gd name="T120" fmla="*/ 343 w 429"/>
              <a:gd name="T121" fmla="*/ 7 h 524"/>
              <a:gd name="T122" fmla="*/ 374 w 429"/>
              <a:gd name="T123" fmla="*/ 5 h 524"/>
              <a:gd name="T124" fmla="*/ 408 w 429"/>
              <a:gd name="T125" fmla="*/ 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solidFill>
            <a:srgbClr val="C0C0C0"/>
          </a:solidFill>
          <a:ln w="9525" cmpd="sng">
            <a:solidFill>
              <a:srgbClr val="FFFFFF"/>
            </a:solidFill>
            <a:prstDash val="solid"/>
            <a:round/>
            <a:headEnd/>
            <a:tailEnd/>
          </a:ln>
        </p:spPr>
        <p:txBody>
          <a:bodyPr/>
          <a:lstStyle/>
          <a:p>
            <a:endParaRPr lang="en-US"/>
          </a:p>
        </p:txBody>
      </p:sp>
      <p:sp>
        <p:nvSpPr>
          <p:cNvPr id="453" name="Freeform 452"/>
          <p:cNvSpPr>
            <a:spLocks/>
          </p:cNvSpPr>
          <p:nvPr>
            <p:custDataLst>
              <p:tags r:id="rId289"/>
            </p:custDataLst>
          </p:nvPr>
        </p:nvSpPr>
        <p:spPr bwMode="auto">
          <a:xfrm>
            <a:off x="4051187" y="3256699"/>
            <a:ext cx="122225" cy="114300"/>
          </a:xfrm>
          <a:custGeom>
            <a:avLst/>
            <a:gdLst>
              <a:gd name="T0" fmla="*/ 259 w 292"/>
              <a:gd name="T1" fmla="*/ 93 h 223"/>
              <a:gd name="T2" fmla="*/ 166 w 292"/>
              <a:gd name="T3" fmla="*/ 77 h 223"/>
              <a:gd name="T4" fmla="*/ 152 w 292"/>
              <a:gd name="T5" fmla="*/ 79 h 223"/>
              <a:gd name="T6" fmla="*/ 139 w 292"/>
              <a:gd name="T7" fmla="*/ 79 h 223"/>
              <a:gd name="T8" fmla="*/ 126 w 292"/>
              <a:gd name="T9" fmla="*/ 77 h 223"/>
              <a:gd name="T10" fmla="*/ 119 w 292"/>
              <a:gd name="T11" fmla="*/ 93 h 223"/>
              <a:gd name="T12" fmla="*/ 144 w 292"/>
              <a:gd name="T13" fmla="*/ 131 h 223"/>
              <a:gd name="T14" fmla="*/ 168 w 292"/>
              <a:gd name="T15" fmla="*/ 157 h 223"/>
              <a:gd name="T16" fmla="*/ 189 w 292"/>
              <a:gd name="T17" fmla="*/ 185 h 223"/>
              <a:gd name="T18" fmla="*/ 197 w 292"/>
              <a:gd name="T19" fmla="*/ 202 h 223"/>
              <a:gd name="T20" fmla="*/ 205 w 292"/>
              <a:gd name="T21" fmla="*/ 222 h 223"/>
              <a:gd name="T22" fmla="*/ 175 w 292"/>
              <a:gd name="T23" fmla="*/ 223 h 223"/>
              <a:gd name="T24" fmla="*/ 161 w 292"/>
              <a:gd name="T25" fmla="*/ 222 h 223"/>
              <a:gd name="T26" fmla="*/ 146 w 292"/>
              <a:gd name="T27" fmla="*/ 216 h 223"/>
              <a:gd name="T28" fmla="*/ 134 w 292"/>
              <a:gd name="T29" fmla="*/ 209 h 223"/>
              <a:gd name="T30" fmla="*/ 127 w 292"/>
              <a:gd name="T31" fmla="*/ 198 h 223"/>
              <a:gd name="T32" fmla="*/ 121 w 292"/>
              <a:gd name="T33" fmla="*/ 187 h 223"/>
              <a:gd name="T34" fmla="*/ 113 w 292"/>
              <a:gd name="T35" fmla="*/ 180 h 223"/>
              <a:gd name="T36" fmla="*/ 91 w 292"/>
              <a:gd name="T37" fmla="*/ 145 h 223"/>
              <a:gd name="T38" fmla="*/ 68 w 292"/>
              <a:gd name="T39" fmla="*/ 113 h 223"/>
              <a:gd name="T40" fmla="*/ 55 w 292"/>
              <a:gd name="T41" fmla="*/ 99 h 223"/>
              <a:gd name="T42" fmla="*/ 42 w 292"/>
              <a:gd name="T43" fmla="*/ 87 h 223"/>
              <a:gd name="T44" fmla="*/ 27 w 292"/>
              <a:gd name="T45" fmla="*/ 79 h 223"/>
              <a:gd name="T46" fmla="*/ 13 w 292"/>
              <a:gd name="T47" fmla="*/ 75 h 223"/>
              <a:gd name="T48" fmla="*/ 4 w 292"/>
              <a:gd name="T49" fmla="*/ 65 h 223"/>
              <a:gd name="T50" fmla="*/ 1 w 292"/>
              <a:gd name="T51" fmla="*/ 58 h 223"/>
              <a:gd name="T52" fmla="*/ 0 w 292"/>
              <a:gd name="T53" fmla="*/ 49 h 223"/>
              <a:gd name="T54" fmla="*/ 40 w 292"/>
              <a:gd name="T55" fmla="*/ 55 h 223"/>
              <a:gd name="T56" fmla="*/ 70 w 292"/>
              <a:gd name="T57" fmla="*/ 55 h 223"/>
              <a:gd name="T58" fmla="*/ 91 w 292"/>
              <a:gd name="T59" fmla="*/ 50 h 223"/>
              <a:gd name="T60" fmla="*/ 106 w 292"/>
              <a:gd name="T61" fmla="*/ 41 h 223"/>
              <a:gd name="T62" fmla="*/ 127 w 292"/>
              <a:gd name="T63" fmla="*/ 20 h 223"/>
              <a:gd name="T64" fmla="*/ 138 w 292"/>
              <a:gd name="T65" fmla="*/ 9 h 223"/>
              <a:gd name="T66" fmla="*/ 152 w 292"/>
              <a:gd name="T67" fmla="*/ 0 h 223"/>
              <a:gd name="T68" fmla="*/ 172 w 292"/>
              <a:gd name="T69" fmla="*/ 14 h 223"/>
              <a:gd name="T70" fmla="*/ 194 w 292"/>
              <a:gd name="T71" fmla="*/ 26 h 223"/>
              <a:gd name="T72" fmla="*/ 218 w 292"/>
              <a:gd name="T73" fmla="*/ 34 h 223"/>
              <a:gd name="T74" fmla="*/ 246 w 292"/>
              <a:gd name="T75" fmla="*/ 37 h 223"/>
              <a:gd name="T76" fmla="*/ 262 w 292"/>
              <a:gd name="T77" fmla="*/ 34 h 223"/>
              <a:gd name="T78" fmla="*/ 279 w 292"/>
              <a:gd name="T79" fmla="*/ 31 h 223"/>
              <a:gd name="T80" fmla="*/ 285 w 292"/>
              <a:gd name="T81" fmla="*/ 47 h 223"/>
              <a:gd name="T82" fmla="*/ 287 w 292"/>
              <a:gd name="T83" fmla="*/ 49 h 223"/>
              <a:gd name="T84" fmla="*/ 292 w 292"/>
              <a:gd name="T85" fmla="*/ 6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7" y="49"/>
                </a:lnTo>
                <a:lnTo>
                  <a:pt x="289" y="52"/>
                </a:lnTo>
                <a:lnTo>
                  <a:pt x="292" y="6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4" name="Freeform 453"/>
          <p:cNvSpPr>
            <a:spLocks/>
          </p:cNvSpPr>
          <p:nvPr>
            <p:custDataLst>
              <p:tags r:id="rId290"/>
            </p:custDataLst>
          </p:nvPr>
        </p:nvSpPr>
        <p:spPr bwMode="auto">
          <a:xfrm>
            <a:off x="4003825" y="3115411"/>
            <a:ext cx="161948" cy="77788"/>
          </a:xfrm>
          <a:custGeom>
            <a:avLst/>
            <a:gdLst>
              <a:gd name="T0" fmla="*/ 375 w 379"/>
              <a:gd name="T1" fmla="*/ 94 h 147"/>
              <a:gd name="T2" fmla="*/ 360 w 379"/>
              <a:gd name="T3" fmla="*/ 101 h 147"/>
              <a:gd name="T4" fmla="*/ 354 w 379"/>
              <a:gd name="T5" fmla="*/ 108 h 147"/>
              <a:gd name="T6" fmla="*/ 347 w 379"/>
              <a:gd name="T7" fmla="*/ 117 h 147"/>
              <a:gd name="T8" fmla="*/ 333 w 379"/>
              <a:gd name="T9" fmla="*/ 127 h 147"/>
              <a:gd name="T10" fmla="*/ 320 w 379"/>
              <a:gd name="T11" fmla="*/ 131 h 147"/>
              <a:gd name="T12" fmla="*/ 311 w 379"/>
              <a:gd name="T13" fmla="*/ 132 h 147"/>
              <a:gd name="T14" fmla="*/ 301 w 379"/>
              <a:gd name="T15" fmla="*/ 130 h 147"/>
              <a:gd name="T16" fmla="*/ 291 w 379"/>
              <a:gd name="T17" fmla="*/ 126 h 147"/>
              <a:gd name="T18" fmla="*/ 281 w 379"/>
              <a:gd name="T19" fmla="*/ 119 h 147"/>
              <a:gd name="T20" fmla="*/ 275 w 379"/>
              <a:gd name="T21" fmla="*/ 116 h 147"/>
              <a:gd name="T22" fmla="*/ 269 w 379"/>
              <a:gd name="T23" fmla="*/ 118 h 147"/>
              <a:gd name="T24" fmla="*/ 267 w 379"/>
              <a:gd name="T25" fmla="*/ 123 h 147"/>
              <a:gd name="T26" fmla="*/ 266 w 379"/>
              <a:gd name="T27" fmla="*/ 140 h 147"/>
              <a:gd name="T28" fmla="*/ 257 w 379"/>
              <a:gd name="T29" fmla="*/ 145 h 147"/>
              <a:gd name="T30" fmla="*/ 244 w 379"/>
              <a:gd name="T31" fmla="*/ 140 h 147"/>
              <a:gd name="T32" fmla="*/ 229 w 379"/>
              <a:gd name="T33" fmla="*/ 131 h 147"/>
              <a:gd name="T34" fmla="*/ 113 w 379"/>
              <a:gd name="T35" fmla="*/ 141 h 147"/>
              <a:gd name="T36" fmla="*/ 80 w 379"/>
              <a:gd name="T37" fmla="*/ 124 h 147"/>
              <a:gd name="T38" fmla="*/ 58 w 379"/>
              <a:gd name="T39" fmla="*/ 109 h 147"/>
              <a:gd name="T40" fmla="*/ 45 w 379"/>
              <a:gd name="T41" fmla="*/ 94 h 147"/>
              <a:gd name="T42" fmla="*/ 37 w 379"/>
              <a:gd name="T43" fmla="*/ 82 h 147"/>
              <a:gd name="T44" fmla="*/ 26 w 379"/>
              <a:gd name="T45" fmla="*/ 59 h 147"/>
              <a:gd name="T46" fmla="*/ 16 w 379"/>
              <a:gd name="T47" fmla="*/ 48 h 147"/>
              <a:gd name="T48" fmla="*/ 0 w 379"/>
              <a:gd name="T49" fmla="*/ 36 h 147"/>
              <a:gd name="T50" fmla="*/ 29 w 379"/>
              <a:gd name="T51" fmla="*/ 40 h 147"/>
              <a:gd name="T52" fmla="*/ 52 w 379"/>
              <a:gd name="T53" fmla="*/ 38 h 147"/>
              <a:gd name="T54" fmla="*/ 72 w 379"/>
              <a:gd name="T55" fmla="*/ 33 h 147"/>
              <a:gd name="T56" fmla="*/ 87 w 379"/>
              <a:gd name="T57" fmla="*/ 25 h 147"/>
              <a:gd name="T58" fmla="*/ 119 w 379"/>
              <a:gd name="T59" fmla="*/ 8 h 147"/>
              <a:gd name="T60" fmla="*/ 138 w 379"/>
              <a:gd name="T61" fmla="*/ 2 h 147"/>
              <a:gd name="T62" fmla="*/ 159 w 379"/>
              <a:gd name="T63" fmla="*/ 0 h 147"/>
              <a:gd name="T64" fmla="*/ 200 w 379"/>
              <a:gd name="T65" fmla="*/ 23 h 147"/>
              <a:gd name="T66" fmla="*/ 244 w 379"/>
              <a:gd name="T67" fmla="*/ 45 h 147"/>
              <a:gd name="T68" fmla="*/ 292 w 379"/>
              <a:gd name="T69" fmla="*/ 67 h 147"/>
              <a:gd name="T70" fmla="*/ 333 w 379"/>
              <a:gd name="T71" fmla="*/ 80 h 147"/>
              <a:gd name="T72" fmla="*/ 354 w 379"/>
              <a:gd name="T73" fmla="*/ 86 h 147"/>
              <a:gd name="T74" fmla="*/ 379 w 379"/>
              <a:gd name="T75" fmla="*/ 9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5" name="Freeform 454"/>
          <p:cNvSpPr>
            <a:spLocks/>
          </p:cNvSpPr>
          <p:nvPr>
            <p:custDataLst>
              <p:tags r:id="rId291"/>
            </p:custDataLst>
          </p:nvPr>
        </p:nvSpPr>
        <p:spPr bwMode="auto">
          <a:xfrm>
            <a:off x="3968685" y="2970950"/>
            <a:ext cx="29028" cy="60325"/>
          </a:xfrm>
          <a:custGeom>
            <a:avLst/>
            <a:gdLst>
              <a:gd name="T0" fmla="*/ 0 w 61"/>
              <a:gd name="T1" fmla="*/ 0 h 67"/>
              <a:gd name="T2" fmla="*/ 0 w 61"/>
              <a:gd name="T3" fmla="*/ 9 h 67"/>
              <a:gd name="T4" fmla="*/ 0 w 61"/>
              <a:gd name="T5" fmla="*/ 18 h 67"/>
              <a:gd name="T6" fmla="*/ 1 w 61"/>
              <a:gd name="T7" fmla="*/ 24 h 67"/>
              <a:gd name="T8" fmla="*/ 2 w 61"/>
              <a:gd name="T9" fmla="*/ 30 h 67"/>
              <a:gd name="T10" fmla="*/ 3 w 61"/>
              <a:gd name="T11" fmla="*/ 36 h 67"/>
              <a:gd name="T12" fmla="*/ 6 w 61"/>
              <a:gd name="T13" fmla="*/ 42 h 67"/>
              <a:gd name="T14" fmla="*/ 12 w 61"/>
              <a:gd name="T15" fmla="*/ 55 h 67"/>
              <a:gd name="T16" fmla="*/ 21 w 61"/>
              <a:gd name="T17" fmla="*/ 67 h 67"/>
              <a:gd name="T18" fmla="*/ 28 w 61"/>
              <a:gd name="T19" fmla="*/ 65 h 67"/>
              <a:gd name="T20" fmla="*/ 35 w 61"/>
              <a:gd name="T21" fmla="*/ 61 h 67"/>
              <a:gd name="T22" fmla="*/ 42 w 61"/>
              <a:gd name="T23" fmla="*/ 58 h 67"/>
              <a:gd name="T24" fmla="*/ 48 w 61"/>
              <a:gd name="T25" fmla="*/ 53 h 67"/>
              <a:gd name="T26" fmla="*/ 53 w 61"/>
              <a:gd name="T27" fmla="*/ 47 h 67"/>
              <a:gd name="T28" fmla="*/ 57 w 61"/>
              <a:gd name="T29" fmla="*/ 40 h 67"/>
              <a:gd name="T30" fmla="*/ 59 w 61"/>
              <a:gd name="T31" fmla="*/ 32 h 67"/>
              <a:gd name="T32" fmla="*/ 61 w 61"/>
              <a:gd name="T33" fmla="*/ 24 h 67"/>
              <a:gd name="T34" fmla="*/ 53 w 61"/>
              <a:gd name="T35" fmla="*/ 14 h 67"/>
              <a:gd name="T36" fmla="*/ 41 w 61"/>
              <a:gd name="T37" fmla="*/ 0 h 67"/>
              <a:gd name="T38" fmla="*/ 28 w 61"/>
              <a:gd name="T39" fmla="*/ 3 h 67"/>
              <a:gd name="T40" fmla="*/ 18 w 61"/>
              <a:gd name="T41" fmla="*/ 4 h 67"/>
              <a:gd name="T42" fmla="*/ 13 w 61"/>
              <a:gd name="T43" fmla="*/ 4 h 67"/>
              <a:gd name="T44" fmla="*/ 10 w 61"/>
              <a:gd name="T45" fmla="*/ 3 h 67"/>
              <a:gd name="T46" fmla="*/ 6 w 61"/>
              <a:gd name="T47" fmla="*/ 2 h 67"/>
              <a:gd name="T48" fmla="*/ 0 w 61"/>
              <a:gd name="T4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6" name="Freeform 455"/>
          <p:cNvSpPr>
            <a:spLocks/>
          </p:cNvSpPr>
          <p:nvPr>
            <p:custDataLst>
              <p:tags r:id="rId292"/>
            </p:custDataLst>
          </p:nvPr>
        </p:nvSpPr>
        <p:spPr bwMode="auto">
          <a:xfrm>
            <a:off x="3941185" y="2975711"/>
            <a:ext cx="24445" cy="58738"/>
          </a:xfrm>
          <a:custGeom>
            <a:avLst/>
            <a:gdLst>
              <a:gd name="T0" fmla="*/ 0 w 60"/>
              <a:gd name="T1" fmla="*/ 6 h 55"/>
              <a:gd name="T2" fmla="*/ 0 w 60"/>
              <a:gd name="T3" fmla="*/ 24 h 55"/>
              <a:gd name="T4" fmla="*/ 5 w 60"/>
              <a:gd name="T5" fmla="*/ 32 h 55"/>
              <a:gd name="T6" fmla="*/ 10 w 60"/>
              <a:gd name="T7" fmla="*/ 40 h 55"/>
              <a:gd name="T8" fmla="*/ 16 w 60"/>
              <a:gd name="T9" fmla="*/ 45 h 55"/>
              <a:gd name="T10" fmla="*/ 21 w 60"/>
              <a:gd name="T11" fmla="*/ 49 h 55"/>
              <a:gd name="T12" fmla="*/ 27 w 60"/>
              <a:gd name="T13" fmla="*/ 52 h 55"/>
              <a:gd name="T14" fmla="*/ 33 w 60"/>
              <a:gd name="T15" fmla="*/ 54 h 55"/>
              <a:gd name="T16" fmla="*/ 40 w 60"/>
              <a:gd name="T17" fmla="*/ 55 h 55"/>
              <a:gd name="T18" fmla="*/ 46 w 60"/>
              <a:gd name="T19" fmla="*/ 55 h 55"/>
              <a:gd name="T20" fmla="*/ 53 w 60"/>
              <a:gd name="T21" fmla="*/ 52 h 55"/>
              <a:gd name="T22" fmla="*/ 60 w 60"/>
              <a:gd name="T23" fmla="*/ 49 h 55"/>
              <a:gd name="T24" fmla="*/ 50 w 60"/>
              <a:gd name="T25" fmla="*/ 34 h 55"/>
              <a:gd name="T26" fmla="*/ 42 w 60"/>
              <a:gd name="T27" fmla="*/ 22 h 55"/>
              <a:gd name="T28" fmla="*/ 39 w 60"/>
              <a:gd name="T29" fmla="*/ 17 h 55"/>
              <a:gd name="T30" fmla="*/ 35 w 60"/>
              <a:gd name="T31" fmla="*/ 12 h 55"/>
              <a:gd name="T32" fmla="*/ 34 w 60"/>
              <a:gd name="T33" fmla="*/ 6 h 55"/>
              <a:gd name="T34" fmla="*/ 33 w 60"/>
              <a:gd name="T35" fmla="*/ 0 h 55"/>
              <a:gd name="T36" fmla="*/ 23 w 60"/>
              <a:gd name="T37" fmla="*/ 1 h 55"/>
              <a:gd name="T38" fmla="*/ 15 w 60"/>
              <a:gd name="T39" fmla="*/ 3 h 55"/>
              <a:gd name="T40" fmla="*/ 7 w 60"/>
              <a:gd name="T41" fmla="*/ 5 h 55"/>
              <a:gd name="T42" fmla="*/ 0 w 60"/>
              <a:gd name="T43" fmla="*/ 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solidFill>
            <a:srgbClr val="C0C0C0"/>
          </a:solidFill>
          <a:ln w="9525" cmpd="sng">
            <a:solidFill>
              <a:srgbClr val="FFFFFF"/>
            </a:solidFill>
            <a:prstDash val="solid"/>
            <a:round/>
            <a:headEnd/>
            <a:tailEnd/>
          </a:ln>
        </p:spPr>
        <p:txBody>
          <a:bodyPr/>
          <a:lstStyle/>
          <a:p>
            <a:endParaRPr lang="en-US"/>
          </a:p>
        </p:txBody>
      </p:sp>
      <p:sp>
        <p:nvSpPr>
          <p:cNvPr id="457" name="Freeform 456"/>
          <p:cNvSpPr>
            <a:spLocks/>
          </p:cNvSpPr>
          <p:nvPr>
            <p:custDataLst>
              <p:tags r:id="rId293"/>
            </p:custDataLst>
          </p:nvPr>
        </p:nvSpPr>
        <p:spPr bwMode="auto">
          <a:xfrm>
            <a:off x="3912156" y="2921736"/>
            <a:ext cx="50418" cy="77788"/>
          </a:xfrm>
          <a:custGeom>
            <a:avLst/>
            <a:gdLst>
              <a:gd name="T0" fmla="*/ 74 w 120"/>
              <a:gd name="T1" fmla="*/ 129 h 148"/>
              <a:gd name="T2" fmla="*/ 70 w 120"/>
              <a:gd name="T3" fmla="*/ 131 h 148"/>
              <a:gd name="T4" fmla="*/ 67 w 120"/>
              <a:gd name="T5" fmla="*/ 132 h 148"/>
              <a:gd name="T6" fmla="*/ 64 w 120"/>
              <a:gd name="T7" fmla="*/ 133 h 148"/>
              <a:gd name="T8" fmla="*/ 60 w 120"/>
              <a:gd name="T9" fmla="*/ 133 h 148"/>
              <a:gd name="T10" fmla="*/ 56 w 120"/>
              <a:gd name="T11" fmla="*/ 133 h 148"/>
              <a:gd name="T12" fmla="*/ 53 w 120"/>
              <a:gd name="T13" fmla="*/ 132 h 148"/>
              <a:gd name="T14" fmla="*/ 50 w 120"/>
              <a:gd name="T15" fmla="*/ 131 h 148"/>
              <a:gd name="T16" fmla="*/ 47 w 120"/>
              <a:gd name="T17" fmla="*/ 129 h 148"/>
              <a:gd name="T18" fmla="*/ 41 w 120"/>
              <a:gd name="T19" fmla="*/ 128 h 148"/>
              <a:gd name="T20" fmla="*/ 34 w 120"/>
              <a:gd name="T21" fmla="*/ 125 h 148"/>
              <a:gd name="T22" fmla="*/ 26 w 120"/>
              <a:gd name="T23" fmla="*/ 120 h 148"/>
              <a:gd name="T24" fmla="*/ 19 w 120"/>
              <a:gd name="T25" fmla="*/ 115 h 148"/>
              <a:gd name="T26" fmla="*/ 11 w 120"/>
              <a:gd name="T27" fmla="*/ 108 h 148"/>
              <a:gd name="T28" fmla="*/ 6 w 120"/>
              <a:gd name="T29" fmla="*/ 101 h 148"/>
              <a:gd name="T30" fmla="*/ 3 w 120"/>
              <a:gd name="T31" fmla="*/ 97 h 148"/>
              <a:gd name="T32" fmla="*/ 2 w 120"/>
              <a:gd name="T33" fmla="*/ 94 h 148"/>
              <a:gd name="T34" fmla="*/ 1 w 120"/>
              <a:gd name="T35" fmla="*/ 90 h 148"/>
              <a:gd name="T36" fmla="*/ 0 w 120"/>
              <a:gd name="T37" fmla="*/ 87 h 148"/>
              <a:gd name="T38" fmla="*/ 2 w 120"/>
              <a:gd name="T39" fmla="*/ 73 h 148"/>
              <a:gd name="T40" fmla="*/ 8 w 120"/>
              <a:gd name="T41" fmla="*/ 55 h 148"/>
              <a:gd name="T42" fmla="*/ 14 w 120"/>
              <a:gd name="T43" fmla="*/ 35 h 148"/>
              <a:gd name="T44" fmla="*/ 20 w 120"/>
              <a:gd name="T45" fmla="*/ 18 h 148"/>
              <a:gd name="T46" fmla="*/ 32 w 120"/>
              <a:gd name="T47" fmla="*/ 17 h 148"/>
              <a:gd name="T48" fmla="*/ 42 w 120"/>
              <a:gd name="T49" fmla="*/ 16 h 148"/>
              <a:gd name="T50" fmla="*/ 51 w 120"/>
              <a:gd name="T51" fmla="*/ 14 h 148"/>
              <a:gd name="T52" fmla="*/ 58 w 120"/>
              <a:gd name="T53" fmla="*/ 11 h 148"/>
              <a:gd name="T54" fmla="*/ 70 w 120"/>
              <a:gd name="T55" fmla="*/ 5 h 148"/>
              <a:gd name="T56" fmla="*/ 80 w 120"/>
              <a:gd name="T57" fmla="*/ 0 h 148"/>
              <a:gd name="T58" fmla="*/ 85 w 120"/>
              <a:gd name="T59" fmla="*/ 2 h 148"/>
              <a:gd name="T60" fmla="*/ 93 w 120"/>
              <a:gd name="T61" fmla="*/ 7 h 148"/>
              <a:gd name="T62" fmla="*/ 98 w 120"/>
              <a:gd name="T63" fmla="*/ 10 h 148"/>
              <a:gd name="T64" fmla="*/ 102 w 120"/>
              <a:gd name="T65" fmla="*/ 13 h 148"/>
              <a:gd name="T66" fmla="*/ 106 w 120"/>
              <a:gd name="T67" fmla="*/ 16 h 148"/>
              <a:gd name="T68" fmla="*/ 107 w 120"/>
              <a:gd name="T69" fmla="*/ 18 h 148"/>
              <a:gd name="T70" fmla="*/ 100 w 120"/>
              <a:gd name="T71" fmla="*/ 28 h 148"/>
              <a:gd name="T72" fmla="*/ 93 w 120"/>
              <a:gd name="T73" fmla="*/ 37 h 148"/>
              <a:gd name="T74" fmla="*/ 95 w 120"/>
              <a:gd name="T75" fmla="*/ 42 h 148"/>
              <a:gd name="T76" fmla="*/ 98 w 120"/>
              <a:gd name="T77" fmla="*/ 49 h 148"/>
              <a:gd name="T78" fmla="*/ 102 w 120"/>
              <a:gd name="T79" fmla="*/ 56 h 148"/>
              <a:gd name="T80" fmla="*/ 107 w 120"/>
              <a:gd name="T81" fmla="*/ 63 h 148"/>
              <a:gd name="T82" fmla="*/ 115 w 120"/>
              <a:gd name="T83" fmla="*/ 75 h 148"/>
              <a:gd name="T84" fmla="*/ 120 w 120"/>
              <a:gd name="T85" fmla="*/ 79 h 148"/>
              <a:gd name="T86" fmla="*/ 113 w 120"/>
              <a:gd name="T87" fmla="*/ 81 h 148"/>
              <a:gd name="T88" fmla="*/ 107 w 120"/>
              <a:gd name="T89" fmla="*/ 84 h 148"/>
              <a:gd name="T90" fmla="*/ 100 w 120"/>
              <a:gd name="T91" fmla="*/ 87 h 148"/>
              <a:gd name="T92" fmla="*/ 96 w 120"/>
              <a:gd name="T93" fmla="*/ 91 h 148"/>
              <a:gd name="T94" fmla="*/ 90 w 120"/>
              <a:gd name="T95" fmla="*/ 95 h 148"/>
              <a:gd name="T96" fmla="*/ 87 w 120"/>
              <a:gd name="T97" fmla="*/ 99 h 148"/>
              <a:gd name="T98" fmla="*/ 82 w 120"/>
              <a:gd name="T99" fmla="*/ 104 h 148"/>
              <a:gd name="T100" fmla="*/ 80 w 120"/>
              <a:gd name="T101" fmla="*/ 109 h 148"/>
              <a:gd name="T102" fmla="*/ 78 w 120"/>
              <a:gd name="T103" fmla="*/ 114 h 148"/>
              <a:gd name="T104" fmla="*/ 77 w 120"/>
              <a:gd name="T105" fmla="*/ 120 h 148"/>
              <a:gd name="T106" fmla="*/ 76 w 120"/>
              <a:gd name="T107" fmla="*/ 125 h 148"/>
              <a:gd name="T108" fmla="*/ 75 w 120"/>
              <a:gd name="T109" fmla="*/ 130 h 148"/>
              <a:gd name="T110" fmla="*/ 76 w 120"/>
              <a:gd name="T111" fmla="*/ 135 h 148"/>
              <a:gd name="T112" fmla="*/ 77 w 120"/>
              <a:gd name="T113" fmla="*/ 140 h 148"/>
              <a:gd name="T114" fmla="*/ 78 w 120"/>
              <a:gd name="T115" fmla="*/ 144 h 148"/>
              <a:gd name="T116" fmla="*/ 80 w 120"/>
              <a:gd name="T117" fmla="*/ 148 h 148"/>
              <a:gd name="T118" fmla="*/ 74 w 120"/>
              <a:gd name="T119" fmla="*/ 12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8" name="Freeform 457"/>
          <p:cNvSpPr>
            <a:spLocks/>
          </p:cNvSpPr>
          <p:nvPr>
            <p:custDataLst>
              <p:tags r:id="rId294"/>
            </p:custDataLst>
          </p:nvPr>
        </p:nvSpPr>
        <p:spPr bwMode="auto">
          <a:xfrm>
            <a:off x="4327720" y="3726600"/>
            <a:ext cx="262784" cy="307975"/>
          </a:xfrm>
          <a:custGeom>
            <a:avLst/>
            <a:gdLst>
              <a:gd name="T0" fmla="*/ 21 w 631"/>
              <a:gd name="T1" fmla="*/ 2 h 592"/>
              <a:gd name="T2" fmla="*/ 32 w 631"/>
              <a:gd name="T3" fmla="*/ 4 h 592"/>
              <a:gd name="T4" fmla="*/ 54 w 631"/>
              <a:gd name="T5" fmla="*/ 8 h 592"/>
              <a:gd name="T6" fmla="*/ 78 w 631"/>
              <a:gd name="T7" fmla="*/ 11 h 592"/>
              <a:gd name="T8" fmla="*/ 104 w 631"/>
              <a:gd name="T9" fmla="*/ 19 h 592"/>
              <a:gd name="T10" fmla="*/ 130 w 631"/>
              <a:gd name="T11" fmla="*/ 32 h 592"/>
              <a:gd name="T12" fmla="*/ 146 w 631"/>
              <a:gd name="T13" fmla="*/ 40 h 592"/>
              <a:gd name="T14" fmla="*/ 159 w 631"/>
              <a:gd name="T15" fmla="*/ 43 h 592"/>
              <a:gd name="T16" fmla="*/ 189 w 631"/>
              <a:gd name="T17" fmla="*/ 43 h 592"/>
              <a:gd name="T18" fmla="*/ 227 w 631"/>
              <a:gd name="T19" fmla="*/ 37 h 592"/>
              <a:gd name="T20" fmla="*/ 277 w 631"/>
              <a:gd name="T21" fmla="*/ 23 h 592"/>
              <a:gd name="T22" fmla="*/ 399 w 631"/>
              <a:gd name="T23" fmla="*/ 38 h 592"/>
              <a:gd name="T24" fmla="*/ 403 w 631"/>
              <a:gd name="T25" fmla="*/ 69 h 592"/>
              <a:gd name="T26" fmla="*/ 410 w 631"/>
              <a:gd name="T27" fmla="*/ 95 h 592"/>
              <a:gd name="T28" fmla="*/ 417 w 631"/>
              <a:gd name="T29" fmla="*/ 119 h 592"/>
              <a:gd name="T30" fmla="*/ 427 w 631"/>
              <a:gd name="T31" fmla="*/ 140 h 592"/>
              <a:gd name="T32" fmla="*/ 450 w 631"/>
              <a:gd name="T33" fmla="*/ 175 h 592"/>
              <a:gd name="T34" fmla="*/ 472 w 631"/>
              <a:gd name="T35" fmla="*/ 204 h 592"/>
              <a:gd name="T36" fmla="*/ 482 w 631"/>
              <a:gd name="T37" fmla="*/ 222 h 592"/>
              <a:gd name="T38" fmla="*/ 485 w 631"/>
              <a:gd name="T39" fmla="*/ 240 h 592"/>
              <a:gd name="T40" fmla="*/ 491 w 631"/>
              <a:gd name="T41" fmla="*/ 255 h 592"/>
              <a:gd name="T42" fmla="*/ 496 w 631"/>
              <a:gd name="T43" fmla="*/ 261 h 592"/>
              <a:gd name="T44" fmla="*/ 505 w 631"/>
              <a:gd name="T45" fmla="*/ 266 h 592"/>
              <a:gd name="T46" fmla="*/ 513 w 631"/>
              <a:gd name="T47" fmla="*/ 270 h 592"/>
              <a:gd name="T48" fmla="*/ 519 w 631"/>
              <a:gd name="T49" fmla="*/ 278 h 592"/>
              <a:gd name="T50" fmla="*/ 533 w 631"/>
              <a:gd name="T51" fmla="*/ 303 h 592"/>
              <a:gd name="T52" fmla="*/ 541 w 631"/>
              <a:gd name="T53" fmla="*/ 331 h 592"/>
              <a:gd name="T54" fmla="*/ 545 w 631"/>
              <a:gd name="T55" fmla="*/ 358 h 592"/>
              <a:gd name="T56" fmla="*/ 548 w 631"/>
              <a:gd name="T57" fmla="*/ 368 h 592"/>
              <a:gd name="T58" fmla="*/ 557 w 631"/>
              <a:gd name="T59" fmla="*/ 381 h 592"/>
              <a:gd name="T60" fmla="*/ 583 w 631"/>
              <a:gd name="T61" fmla="*/ 415 h 592"/>
              <a:gd name="T62" fmla="*/ 612 w 631"/>
              <a:gd name="T63" fmla="*/ 447 h 592"/>
              <a:gd name="T64" fmla="*/ 631 w 631"/>
              <a:gd name="T65" fmla="*/ 463 h 592"/>
              <a:gd name="T66" fmla="*/ 612 w 631"/>
              <a:gd name="T67" fmla="*/ 481 h 592"/>
              <a:gd name="T68" fmla="*/ 624 w 631"/>
              <a:gd name="T69" fmla="*/ 496 h 592"/>
              <a:gd name="T70" fmla="*/ 626 w 631"/>
              <a:gd name="T71" fmla="*/ 507 h 592"/>
              <a:gd name="T72" fmla="*/ 626 w 631"/>
              <a:gd name="T73" fmla="*/ 516 h 592"/>
              <a:gd name="T74" fmla="*/ 631 w 631"/>
              <a:gd name="T75" fmla="*/ 531 h 592"/>
              <a:gd name="T76" fmla="*/ 626 w 631"/>
              <a:gd name="T77" fmla="*/ 539 h 592"/>
              <a:gd name="T78" fmla="*/ 617 w 631"/>
              <a:gd name="T79" fmla="*/ 548 h 592"/>
              <a:gd name="T80" fmla="*/ 592 w 631"/>
              <a:gd name="T81" fmla="*/ 569 h 592"/>
              <a:gd name="T82" fmla="*/ 558 w 631"/>
              <a:gd name="T83" fmla="*/ 592 h 592"/>
              <a:gd name="T84" fmla="*/ 46 w 631"/>
              <a:gd name="T85" fmla="*/ 174 h 592"/>
              <a:gd name="T86" fmla="*/ 25 w 631"/>
              <a:gd name="T87" fmla="*/ 157 h 592"/>
              <a:gd name="T88" fmla="*/ 11 w 631"/>
              <a:gd name="T89" fmla="*/ 138 h 592"/>
              <a:gd name="T90" fmla="*/ 2 w 631"/>
              <a:gd name="T91" fmla="*/ 117 h 592"/>
              <a:gd name="T92" fmla="*/ 0 w 631"/>
              <a:gd name="T93" fmla="*/ 93 h 592"/>
              <a:gd name="T94" fmla="*/ 3 w 631"/>
              <a:gd name="T95" fmla="*/ 89 h 592"/>
              <a:gd name="T96" fmla="*/ 10 w 631"/>
              <a:gd name="T97" fmla="*/ 83 h 592"/>
              <a:gd name="T98" fmla="*/ 17 w 631"/>
              <a:gd name="T99" fmla="*/ 77 h 592"/>
              <a:gd name="T100" fmla="*/ 20 w 631"/>
              <a:gd name="T101" fmla="*/ 69 h 592"/>
              <a:gd name="T102" fmla="*/ 18 w 631"/>
              <a:gd name="T103" fmla="*/ 53 h 592"/>
              <a:gd name="T104" fmla="*/ 13 w 631"/>
              <a:gd name="T105" fmla="*/ 42 h 592"/>
              <a:gd name="T106" fmla="*/ 9 w 631"/>
              <a:gd name="T107" fmla="*/ 34 h 592"/>
              <a:gd name="T108" fmla="*/ 7 w 631"/>
              <a:gd name="T109" fmla="*/ 26 h 592"/>
              <a:gd name="T110" fmla="*/ 13 w 631"/>
              <a:gd name="T111" fmla="*/ 0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459" name="Freeform 458"/>
          <p:cNvSpPr>
            <a:spLocks/>
          </p:cNvSpPr>
          <p:nvPr>
            <p:custDataLst>
              <p:tags r:id="rId295"/>
            </p:custDataLst>
          </p:nvPr>
        </p:nvSpPr>
        <p:spPr bwMode="auto">
          <a:xfrm>
            <a:off x="3938129" y="3361474"/>
            <a:ext cx="16805" cy="57150"/>
          </a:xfrm>
          <a:custGeom>
            <a:avLst/>
            <a:gdLst>
              <a:gd name="T0" fmla="*/ 7 w 40"/>
              <a:gd name="T1" fmla="*/ 31 h 93"/>
              <a:gd name="T2" fmla="*/ 10 w 40"/>
              <a:gd name="T3" fmla="*/ 30 h 93"/>
              <a:gd name="T4" fmla="*/ 14 w 40"/>
              <a:gd name="T5" fmla="*/ 26 h 93"/>
              <a:gd name="T6" fmla="*/ 20 w 40"/>
              <a:gd name="T7" fmla="*/ 20 h 93"/>
              <a:gd name="T8" fmla="*/ 25 w 40"/>
              <a:gd name="T9" fmla="*/ 15 h 93"/>
              <a:gd name="T10" fmla="*/ 35 w 40"/>
              <a:gd name="T11" fmla="*/ 4 h 93"/>
              <a:gd name="T12" fmla="*/ 40 w 40"/>
              <a:gd name="T13" fmla="*/ 0 h 93"/>
              <a:gd name="T14" fmla="*/ 37 w 40"/>
              <a:gd name="T15" fmla="*/ 26 h 93"/>
              <a:gd name="T16" fmla="*/ 35 w 40"/>
              <a:gd name="T17" fmla="*/ 53 h 93"/>
              <a:gd name="T18" fmla="*/ 34 w 40"/>
              <a:gd name="T19" fmla="*/ 65 h 93"/>
              <a:gd name="T20" fmla="*/ 34 w 40"/>
              <a:gd name="T21" fmla="*/ 77 h 93"/>
              <a:gd name="T22" fmla="*/ 35 w 40"/>
              <a:gd name="T23" fmla="*/ 82 h 93"/>
              <a:gd name="T24" fmla="*/ 36 w 40"/>
              <a:gd name="T25" fmla="*/ 86 h 93"/>
              <a:gd name="T26" fmla="*/ 37 w 40"/>
              <a:gd name="T27" fmla="*/ 90 h 93"/>
              <a:gd name="T28" fmla="*/ 40 w 40"/>
              <a:gd name="T29" fmla="*/ 93 h 93"/>
              <a:gd name="T30" fmla="*/ 26 w 40"/>
              <a:gd name="T31" fmla="*/ 93 h 93"/>
              <a:gd name="T32" fmla="*/ 13 w 40"/>
              <a:gd name="T33" fmla="*/ 93 h 93"/>
              <a:gd name="T34" fmla="*/ 11 w 40"/>
              <a:gd name="T35" fmla="*/ 92 h 93"/>
              <a:gd name="T36" fmla="*/ 8 w 40"/>
              <a:gd name="T37" fmla="*/ 91 h 93"/>
              <a:gd name="T38" fmla="*/ 6 w 40"/>
              <a:gd name="T39" fmla="*/ 88 h 93"/>
              <a:gd name="T40" fmla="*/ 4 w 40"/>
              <a:gd name="T41" fmla="*/ 86 h 93"/>
              <a:gd name="T42" fmla="*/ 1 w 40"/>
              <a:gd name="T43" fmla="*/ 80 h 93"/>
              <a:gd name="T44" fmla="*/ 0 w 40"/>
              <a:gd name="T45" fmla="*/ 73 h 93"/>
              <a:gd name="T46" fmla="*/ 1 w 40"/>
              <a:gd name="T47" fmla="*/ 64 h 93"/>
              <a:gd name="T48" fmla="*/ 3 w 40"/>
              <a:gd name="T49" fmla="*/ 50 h 93"/>
              <a:gd name="T50" fmla="*/ 6 w 40"/>
              <a:gd name="T51" fmla="*/ 37 h 93"/>
              <a:gd name="T52" fmla="*/ 7 w 40"/>
              <a:gd name="T53" fmla="*/ 3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0" name="Freeform 459"/>
          <p:cNvSpPr>
            <a:spLocks/>
          </p:cNvSpPr>
          <p:nvPr>
            <p:custDataLst>
              <p:tags r:id="rId296"/>
            </p:custDataLst>
          </p:nvPr>
        </p:nvSpPr>
        <p:spPr bwMode="auto">
          <a:xfrm>
            <a:off x="3591316" y="3112236"/>
            <a:ext cx="284173" cy="273050"/>
          </a:xfrm>
          <a:custGeom>
            <a:avLst/>
            <a:gdLst>
              <a:gd name="T0" fmla="*/ 149 w 664"/>
              <a:gd name="T1" fmla="*/ 445 h 518"/>
              <a:gd name="T2" fmla="*/ 151 w 664"/>
              <a:gd name="T3" fmla="*/ 431 h 518"/>
              <a:gd name="T4" fmla="*/ 146 w 664"/>
              <a:gd name="T5" fmla="*/ 400 h 518"/>
              <a:gd name="T6" fmla="*/ 151 w 664"/>
              <a:gd name="T7" fmla="*/ 353 h 518"/>
              <a:gd name="T8" fmla="*/ 146 w 664"/>
              <a:gd name="T9" fmla="*/ 298 h 518"/>
              <a:gd name="T10" fmla="*/ 134 w 664"/>
              <a:gd name="T11" fmla="*/ 251 h 518"/>
              <a:gd name="T12" fmla="*/ 109 w 664"/>
              <a:gd name="T13" fmla="*/ 241 h 518"/>
              <a:gd name="T14" fmla="*/ 20 w 664"/>
              <a:gd name="T15" fmla="*/ 192 h 518"/>
              <a:gd name="T16" fmla="*/ 24 w 664"/>
              <a:gd name="T17" fmla="*/ 171 h 518"/>
              <a:gd name="T18" fmla="*/ 36 w 664"/>
              <a:gd name="T19" fmla="*/ 159 h 518"/>
              <a:gd name="T20" fmla="*/ 48 w 664"/>
              <a:gd name="T21" fmla="*/ 148 h 518"/>
              <a:gd name="T22" fmla="*/ 100 w 664"/>
              <a:gd name="T23" fmla="*/ 155 h 518"/>
              <a:gd name="T24" fmla="*/ 125 w 664"/>
              <a:gd name="T25" fmla="*/ 152 h 518"/>
              <a:gd name="T26" fmla="*/ 147 w 664"/>
              <a:gd name="T27" fmla="*/ 157 h 518"/>
              <a:gd name="T28" fmla="*/ 165 w 664"/>
              <a:gd name="T29" fmla="*/ 94 h 518"/>
              <a:gd name="T30" fmla="*/ 185 w 664"/>
              <a:gd name="T31" fmla="*/ 109 h 518"/>
              <a:gd name="T32" fmla="*/ 207 w 664"/>
              <a:gd name="T33" fmla="*/ 110 h 518"/>
              <a:gd name="T34" fmla="*/ 236 w 664"/>
              <a:gd name="T35" fmla="*/ 99 h 518"/>
              <a:gd name="T36" fmla="*/ 264 w 664"/>
              <a:gd name="T37" fmla="*/ 80 h 518"/>
              <a:gd name="T38" fmla="*/ 289 w 664"/>
              <a:gd name="T39" fmla="*/ 57 h 518"/>
              <a:gd name="T40" fmla="*/ 308 w 664"/>
              <a:gd name="T41" fmla="*/ 32 h 518"/>
              <a:gd name="T42" fmla="*/ 318 w 664"/>
              <a:gd name="T43" fmla="*/ 12 h 518"/>
              <a:gd name="T44" fmla="*/ 370 w 664"/>
              <a:gd name="T45" fmla="*/ 4 h 518"/>
              <a:gd name="T46" fmla="*/ 404 w 664"/>
              <a:gd name="T47" fmla="*/ 32 h 518"/>
              <a:gd name="T48" fmla="*/ 457 w 664"/>
              <a:gd name="T49" fmla="*/ 61 h 518"/>
              <a:gd name="T50" fmla="*/ 511 w 664"/>
              <a:gd name="T51" fmla="*/ 90 h 518"/>
              <a:gd name="T52" fmla="*/ 552 w 664"/>
              <a:gd name="T53" fmla="*/ 107 h 518"/>
              <a:gd name="T54" fmla="*/ 578 w 664"/>
              <a:gd name="T55" fmla="*/ 116 h 518"/>
              <a:gd name="T56" fmla="*/ 623 w 664"/>
              <a:gd name="T57" fmla="*/ 121 h 518"/>
              <a:gd name="T58" fmla="*/ 658 w 664"/>
              <a:gd name="T59" fmla="*/ 136 h 518"/>
              <a:gd name="T60" fmla="*/ 645 w 664"/>
              <a:gd name="T61" fmla="*/ 166 h 518"/>
              <a:gd name="T62" fmla="*/ 620 w 664"/>
              <a:gd name="T63" fmla="*/ 236 h 518"/>
              <a:gd name="T64" fmla="*/ 598 w 664"/>
              <a:gd name="T65" fmla="*/ 272 h 518"/>
              <a:gd name="T66" fmla="*/ 585 w 664"/>
              <a:gd name="T67" fmla="*/ 286 h 518"/>
              <a:gd name="T68" fmla="*/ 599 w 664"/>
              <a:gd name="T69" fmla="*/ 298 h 518"/>
              <a:gd name="T70" fmla="*/ 618 w 664"/>
              <a:gd name="T71" fmla="*/ 307 h 518"/>
              <a:gd name="T72" fmla="*/ 623 w 664"/>
              <a:gd name="T73" fmla="*/ 334 h 518"/>
              <a:gd name="T74" fmla="*/ 620 w 664"/>
              <a:gd name="T75" fmla="*/ 347 h 518"/>
              <a:gd name="T76" fmla="*/ 618 w 664"/>
              <a:gd name="T77" fmla="*/ 372 h 518"/>
              <a:gd name="T78" fmla="*/ 622 w 664"/>
              <a:gd name="T79" fmla="*/ 399 h 518"/>
              <a:gd name="T80" fmla="*/ 632 w 664"/>
              <a:gd name="T81" fmla="*/ 423 h 518"/>
              <a:gd name="T82" fmla="*/ 608 w 664"/>
              <a:gd name="T83" fmla="*/ 457 h 518"/>
              <a:gd name="T84" fmla="*/ 569 w 664"/>
              <a:gd name="T85" fmla="*/ 484 h 518"/>
              <a:gd name="T86" fmla="*/ 542 w 664"/>
              <a:gd name="T87" fmla="*/ 489 h 518"/>
              <a:gd name="T88" fmla="*/ 509 w 664"/>
              <a:gd name="T89" fmla="*/ 481 h 518"/>
              <a:gd name="T90" fmla="*/ 477 w 664"/>
              <a:gd name="T91" fmla="*/ 460 h 518"/>
              <a:gd name="T92" fmla="*/ 463 w 664"/>
              <a:gd name="T93" fmla="*/ 456 h 518"/>
              <a:gd name="T94" fmla="*/ 443 w 664"/>
              <a:gd name="T95" fmla="*/ 457 h 518"/>
              <a:gd name="T96" fmla="*/ 423 w 664"/>
              <a:gd name="T97" fmla="*/ 465 h 518"/>
              <a:gd name="T98" fmla="*/ 406 w 664"/>
              <a:gd name="T99" fmla="*/ 477 h 518"/>
              <a:gd name="T100" fmla="*/ 388 w 664"/>
              <a:gd name="T101" fmla="*/ 503 h 518"/>
              <a:gd name="T102" fmla="*/ 385 w 664"/>
              <a:gd name="T103" fmla="*/ 517 h 518"/>
              <a:gd name="T104" fmla="*/ 333 w 664"/>
              <a:gd name="T105" fmla="*/ 515 h 518"/>
              <a:gd name="T106" fmla="*/ 317 w 664"/>
              <a:gd name="T107" fmla="*/ 507 h 518"/>
              <a:gd name="T108" fmla="*/ 307 w 664"/>
              <a:gd name="T109" fmla="*/ 500 h 518"/>
              <a:gd name="T110" fmla="*/ 296 w 664"/>
              <a:gd name="T111" fmla="*/ 508 h 518"/>
              <a:gd name="T112" fmla="*/ 287 w 664"/>
              <a:gd name="T113" fmla="*/ 516 h 518"/>
              <a:gd name="T114" fmla="*/ 268 w 664"/>
              <a:gd name="T115" fmla="*/ 516 h 518"/>
              <a:gd name="T116" fmla="*/ 227 w 664"/>
              <a:gd name="T117" fmla="*/ 506 h 518"/>
              <a:gd name="T118" fmla="*/ 185 w 664"/>
              <a:gd name="T119" fmla="*/ 487 h 518"/>
              <a:gd name="T120" fmla="*/ 160 w 664"/>
              <a:gd name="T121" fmla="*/ 469 h 518"/>
              <a:gd name="T122" fmla="*/ 146 w 664"/>
              <a:gd name="T123" fmla="*/ 45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1" name="Freeform 460"/>
          <p:cNvSpPr>
            <a:spLocks/>
          </p:cNvSpPr>
          <p:nvPr>
            <p:custDataLst>
              <p:tags r:id="rId297"/>
            </p:custDataLst>
          </p:nvPr>
        </p:nvSpPr>
        <p:spPr bwMode="auto">
          <a:xfrm>
            <a:off x="4631755" y="3347186"/>
            <a:ext cx="145142" cy="82550"/>
          </a:xfrm>
          <a:custGeom>
            <a:avLst/>
            <a:gdLst>
              <a:gd name="T0" fmla="*/ 332 w 352"/>
              <a:gd name="T1" fmla="*/ 91 h 153"/>
              <a:gd name="T2" fmla="*/ 352 w 352"/>
              <a:gd name="T3" fmla="*/ 153 h 153"/>
              <a:gd name="T4" fmla="*/ 326 w 352"/>
              <a:gd name="T5" fmla="*/ 141 h 153"/>
              <a:gd name="T6" fmla="*/ 299 w 352"/>
              <a:gd name="T7" fmla="*/ 129 h 153"/>
              <a:gd name="T8" fmla="*/ 266 w 352"/>
              <a:gd name="T9" fmla="*/ 141 h 153"/>
              <a:gd name="T10" fmla="*/ 232 w 352"/>
              <a:gd name="T11" fmla="*/ 141 h 153"/>
              <a:gd name="T12" fmla="*/ 227 w 352"/>
              <a:gd name="T13" fmla="*/ 135 h 153"/>
              <a:gd name="T14" fmla="*/ 226 w 352"/>
              <a:gd name="T15" fmla="*/ 135 h 153"/>
              <a:gd name="T16" fmla="*/ 219 w 352"/>
              <a:gd name="T17" fmla="*/ 129 h 153"/>
              <a:gd name="T18" fmla="*/ 213 w 352"/>
              <a:gd name="T19" fmla="*/ 125 h 153"/>
              <a:gd name="T20" fmla="*/ 205 w 352"/>
              <a:gd name="T21" fmla="*/ 121 h 153"/>
              <a:gd name="T22" fmla="*/ 197 w 352"/>
              <a:gd name="T23" fmla="*/ 118 h 153"/>
              <a:gd name="T24" fmla="*/ 181 w 352"/>
              <a:gd name="T25" fmla="*/ 113 h 153"/>
              <a:gd name="T26" fmla="*/ 163 w 352"/>
              <a:gd name="T27" fmla="*/ 110 h 153"/>
              <a:gd name="T28" fmla="*/ 126 w 352"/>
              <a:gd name="T29" fmla="*/ 107 h 153"/>
              <a:gd name="T30" fmla="*/ 86 w 352"/>
              <a:gd name="T31" fmla="*/ 104 h 153"/>
              <a:gd name="T32" fmla="*/ 85 w 352"/>
              <a:gd name="T33" fmla="*/ 94 h 153"/>
              <a:gd name="T34" fmla="*/ 82 w 352"/>
              <a:gd name="T35" fmla="*/ 84 h 153"/>
              <a:gd name="T36" fmla="*/ 80 w 352"/>
              <a:gd name="T37" fmla="*/ 75 h 153"/>
              <a:gd name="T38" fmla="*/ 75 w 352"/>
              <a:gd name="T39" fmla="*/ 67 h 153"/>
              <a:gd name="T40" fmla="*/ 71 w 352"/>
              <a:gd name="T41" fmla="*/ 59 h 153"/>
              <a:gd name="T42" fmla="*/ 67 w 352"/>
              <a:gd name="T43" fmla="*/ 52 h 153"/>
              <a:gd name="T44" fmla="*/ 61 w 352"/>
              <a:gd name="T45" fmla="*/ 44 h 153"/>
              <a:gd name="T46" fmla="*/ 56 w 352"/>
              <a:gd name="T47" fmla="*/ 37 h 153"/>
              <a:gd name="T48" fmla="*/ 44 w 352"/>
              <a:gd name="T49" fmla="*/ 26 h 153"/>
              <a:gd name="T50" fmla="*/ 29 w 352"/>
              <a:gd name="T51" fmla="*/ 16 h 153"/>
              <a:gd name="T52" fmla="*/ 15 w 352"/>
              <a:gd name="T53" fmla="*/ 7 h 153"/>
              <a:gd name="T54" fmla="*/ 0 w 352"/>
              <a:gd name="T55" fmla="*/ 0 h 153"/>
              <a:gd name="T56" fmla="*/ 7 w 352"/>
              <a:gd name="T57" fmla="*/ 0 h 153"/>
              <a:gd name="T58" fmla="*/ 60 w 352"/>
              <a:gd name="T59" fmla="*/ 18 h 153"/>
              <a:gd name="T60" fmla="*/ 106 w 352"/>
              <a:gd name="T61" fmla="*/ 30 h 153"/>
              <a:gd name="T62" fmla="*/ 134 w 352"/>
              <a:gd name="T63" fmla="*/ 18 h 153"/>
              <a:gd name="T64" fmla="*/ 180 w 352"/>
              <a:gd name="T65" fmla="*/ 36 h 153"/>
              <a:gd name="T66" fmla="*/ 206 w 352"/>
              <a:gd name="T67" fmla="*/ 55 h 153"/>
              <a:gd name="T68" fmla="*/ 246 w 352"/>
              <a:gd name="T69" fmla="*/ 49 h 153"/>
              <a:gd name="T70" fmla="*/ 286 w 352"/>
              <a:gd name="T71" fmla="*/ 61 h 153"/>
              <a:gd name="T72" fmla="*/ 313 w 352"/>
              <a:gd name="T73" fmla="*/ 79 h 153"/>
              <a:gd name="T74" fmla="*/ 332 w 352"/>
              <a:gd name="T75" fmla="*/ 9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solidFill>
            <a:srgbClr val="C0C0C0"/>
          </a:solidFill>
          <a:ln w="9525" cmpd="sng">
            <a:solidFill>
              <a:srgbClr val="FFFFFF"/>
            </a:solidFill>
            <a:prstDash val="solid"/>
            <a:round/>
            <a:headEnd/>
            <a:tailEnd/>
          </a:ln>
        </p:spPr>
        <p:txBody>
          <a:bodyPr/>
          <a:lstStyle/>
          <a:p>
            <a:endParaRPr lang="en-US"/>
          </a:p>
        </p:txBody>
      </p:sp>
      <p:sp>
        <p:nvSpPr>
          <p:cNvPr id="462" name="Freeform 461"/>
          <p:cNvSpPr>
            <a:spLocks/>
          </p:cNvSpPr>
          <p:nvPr>
            <p:custDataLst>
              <p:tags r:id="rId298"/>
            </p:custDataLst>
          </p:nvPr>
        </p:nvSpPr>
        <p:spPr bwMode="auto">
          <a:xfrm>
            <a:off x="4197858" y="3407511"/>
            <a:ext cx="142086" cy="173038"/>
          </a:xfrm>
          <a:custGeom>
            <a:avLst/>
            <a:gdLst>
              <a:gd name="T0" fmla="*/ 230 w 331"/>
              <a:gd name="T1" fmla="*/ 40 h 327"/>
              <a:gd name="T2" fmla="*/ 193 w 331"/>
              <a:gd name="T3" fmla="*/ 56 h 327"/>
              <a:gd name="T4" fmla="*/ 182 w 331"/>
              <a:gd name="T5" fmla="*/ 67 h 327"/>
              <a:gd name="T6" fmla="*/ 181 w 331"/>
              <a:gd name="T7" fmla="*/ 81 h 327"/>
              <a:gd name="T8" fmla="*/ 184 w 331"/>
              <a:gd name="T9" fmla="*/ 94 h 327"/>
              <a:gd name="T10" fmla="*/ 177 w 331"/>
              <a:gd name="T11" fmla="*/ 102 h 327"/>
              <a:gd name="T12" fmla="*/ 168 w 331"/>
              <a:gd name="T13" fmla="*/ 105 h 327"/>
              <a:gd name="T14" fmla="*/ 160 w 331"/>
              <a:gd name="T15" fmla="*/ 98 h 327"/>
              <a:gd name="T16" fmla="*/ 149 w 331"/>
              <a:gd name="T17" fmla="*/ 85 h 327"/>
              <a:gd name="T18" fmla="*/ 126 w 331"/>
              <a:gd name="T19" fmla="*/ 74 h 327"/>
              <a:gd name="T20" fmla="*/ 127 w 331"/>
              <a:gd name="T21" fmla="*/ 96 h 327"/>
              <a:gd name="T22" fmla="*/ 139 w 331"/>
              <a:gd name="T23" fmla="*/ 116 h 327"/>
              <a:gd name="T24" fmla="*/ 154 w 331"/>
              <a:gd name="T25" fmla="*/ 129 h 327"/>
              <a:gd name="T26" fmla="*/ 159 w 331"/>
              <a:gd name="T27" fmla="*/ 130 h 327"/>
              <a:gd name="T28" fmla="*/ 159 w 331"/>
              <a:gd name="T29" fmla="*/ 177 h 327"/>
              <a:gd name="T30" fmla="*/ 159 w 331"/>
              <a:gd name="T31" fmla="*/ 237 h 327"/>
              <a:gd name="T32" fmla="*/ 156 w 331"/>
              <a:gd name="T33" fmla="*/ 251 h 327"/>
              <a:gd name="T34" fmla="*/ 147 w 331"/>
              <a:gd name="T35" fmla="*/ 259 h 327"/>
              <a:gd name="T36" fmla="*/ 145 w 331"/>
              <a:gd name="T37" fmla="*/ 264 h 327"/>
              <a:gd name="T38" fmla="*/ 162 w 331"/>
              <a:gd name="T39" fmla="*/ 276 h 327"/>
              <a:gd name="T40" fmla="*/ 167 w 331"/>
              <a:gd name="T41" fmla="*/ 286 h 327"/>
              <a:gd name="T42" fmla="*/ 155 w 331"/>
              <a:gd name="T43" fmla="*/ 295 h 327"/>
              <a:gd name="T44" fmla="*/ 140 w 331"/>
              <a:gd name="T45" fmla="*/ 297 h 327"/>
              <a:gd name="T46" fmla="*/ 130 w 331"/>
              <a:gd name="T47" fmla="*/ 307 h 327"/>
              <a:gd name="T48" fmla="*/ 126 w 331"/>
              <a:gd name="T49" fmla="*/ 321 h 327"/>
              <a:gd name="T50" fmla="*/ 121 w 331"/>
              <a:gd name="T51" fmla="*/ 300 h 327"/>
              <a:gd name="T52" fmla="*/ 124 w 331"/>
              <a:gd name="T53" fmla="*/ 288 h 327"/>
              <a:gd name="T54" fmla="*/ 109 w 331"/>
              <a:gd name="T55" fmla="*/ 286 h 327"/>
              <a:gd name="T56" fmla="*/ 93 w 331"/>
              <a:gd name="T57" fmla="*/ 292 h 327"/>
              <a:gd name="T58" fmla="*/ 79 w 331"/>
              <a:gd name="T59" fmla="*/ 296 h 327"/>
              <a:gd name="T60" fmla="*/ 73 w 331"/>
              <a:gd name="T61" fmla="*/ 242 h 327"/>
              <a:gd name="T62" fmla="*/ 79 w 331"/>
              <a:gd name="T63" fmla="*/ 216 h 327"/>
              <a:gd name="T64" fmla="*/ 48 w 331"/>
              <a:gd name="T65" fmla="*/ 211 h 327"/>
              <a:gd name="T66" fmla="*/ 28 w 331"/>
              <a:gd name="T67" fmla="*/ 198 h 327"/>
              <a:gd name="T68" fmla="*/ 13 w 331"/>
              <a:gd name="T69" fmla="*/ 173 h 327"/>
              <a:gd name="T70" fmla="*/ 0 w 331"/>
              <a:gd name="T71" fmla="*/ 130 h 327"/>
              <a:gd name="T72" fmla="*/ 28 w 331"/>
              <a:gd name="T73" fmla="*/ 111 h 327"/>
              <a:gd name="T74" fmla="*/ 50 w 331"/>
              <a:gd name="T75" fmla="*/ 81 h 327"/>
              <a:gd name="T76" fmla="*/ 73 w 331"/>
              <a:gd name="T77" fmla="*/ 55 h 327"/>
              <a:gd name="T78" fmla="*/ 115 w 331"/>
              <a:gd name="T79" fmla="*/ 41 h 327"/>
              <a:gd name="T80" fmla="*/ 180 w 331"/>
              <a:gd name="T81" fmla="*/ 14 h 327"/>
              <a:gd name="T82" fmla="*/ 218 w 331"/>
              <a:gd name="T83" fmla="*/ 7 h 327"/>
              <a:gd name="T84" fmla="*/ 249 w 331"/>
              <a:gd name="T85" fmla="*/ 14 h 327"/>
              <a:gd name="T86" fmla="*/ 271 w 331"/>
              <a:gd name="T87" fmla="*/ 27 h 327"/>
              <a:gd name="T88" fmla="*/ 292 w 331"/>
              <a:gd name="T89" fmla="*/ 30 h 327"/>
              <a:gd name="T90" fmla="*/ 307 w 331"/>
              <a:gd name="T91" fmla="*/ 20 h 327"/>
              <a:gd name="T92" fmla="*/ 327 w 331"/>
              <a:gd name="T93" fmla="*/ 6 h 327"/>
              <a:gd name="T94" fmla="*/ 330 w 331"/>
              <a:gd name="T95" fmla="*/ 3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solidFill>
            <a:srgbClr val="C0C0C0"/>
          </a:solidFill>
          <a:ln w="9525" cmpd="sng">
            <a:solidFill>
              <a:srgbClr val="FFFFFF"/>
            </a:solidFill>
            <a:prstDash val="solid"/>
            <a:round/>
            <a:headEnd/>
            <a:tailEnd/>
          </a:ln>
        </p:spPr>
        <p:txBody>
          <a:bodyPr/>
          <a:lstStyle/>
          <a:p>
            <a:endParaRPr lang="en-US"/>
          </a:p>
        </p:txBody>
      </p:sp>
      <p:sp>
        <p:nvSpPr>
          <p:cNvPr id="463" name="Freeform 462"/>
          <p:cNvSpPr>
            <a:spLocks/>
          </p:cNvSpPr>
          <p:nvPr>
            <p:custDataLst>
              <p:tags r:id="rId299"/>
            </p:custDataLst>
          </p:nvPr>
        </p:nvSpPr>
        <p:spPr bwMode="auto">
          <a:xfrm>
            <a:off x="4278831" y="3599599"/>
            <a:ext cx="67224" cy="57150"/>
          </a:xfrm>
          <a:custGeom>
            <a:avLst/>
            <a:gdLst>
              <a:gd name="T0" fmla="*/ 0 w 153"/>
              <a:gd name="T1" fmla="*/ 0 h 49"/>
              <a:gd name="T2" fmla="*/ 44 w 153"/>
              <a:gd name="T3" fmla="*/ 2 h 49"/>
              <a:gd name="T4" fmla="*/ 83 w 153"/>
              <a:gd name="T5" fmla="*/ 6 h 49"/>
              <a:gd name="T6" fmla="*/ 103 w 153"/>
              <a:gd name="T7" fmla="*/ 8 h 49"/>
              <a:gd name="T8" fmla="*/ 121 w 153"/>
              <a:gd name="T9" fmla="*/ 7 h 49"/>
              <a:gd name="T10" fmla="*/ 130 w 153"/>
              <a:gd name="T11" fmla="*/ 6 h 49"/>
              <a:gd name="T12" fmla="*/ 137 w 153"/>
              <a:gd name="T13" fmla="*/ 5 h 49"/>
              <a:gd name="T14" fmla="*/ 145 w 153"/>
              <a:gd name="T15" fmla="*/ 3 h 49"/>
              <a:gd name="T16" fmla="*/ 153 w 153"/>
              <a:gd name="T17" fmla="*/ 0 h 49"/>
              <a:gd name="T18" fmla="*/ 153 w 153"/>
              <a:gd name="T19" fmla="*/ 9 h 49"/>
              <a:gd name="T20" fmla="*/ 153 w 153"/>
              <a:gd name="T21" fmla="*/ 25 h 49"/>
              <a:gd name="T22" fmla="*/ 143 w 153"/>
              <a:gd name="T23" fmla="*/ 31 h 49"/>
              <a:gd name="T24" fmla="*/ 133 w 153"/>
              <a:gd name="T25" fmla="*/ 36 h 49"/>
              <a:gd name="T26" fmla="*/ 124 w 153"/>
              <a:gd name="T27" fmla="*/ 40 h 49"/>
              <a:gd name="T28" fmla="*/ 114 w 153"/>
              <a:gd name="T29" fmla="*/ 44 h 49"/>
              <a:gd name="T30" fmla="*/ 106 w 153"/>
              <a:gd name="T31" fmla="*/ 46 h 49"/>
              <a:gd name="T32" fmla="*/ 99 w 153"/>
              <a:gd name="T33" fmla="*/ 48 h 49"/>
              <a:gd name="T34" fmla="*/ 92 w 153"/>
              <a:gd name="T35" fmla="*/ 49 h 49"/>
              <a:gd name="T36" fmla="*/ 87 w 153"/>
              <a:gd name="T37" fmla="*/ 49 h 49"/>
              <a:gd name="T38" fmla="*/ 72 w 153"/>
              <a:gd name="T39" fmla="*/ 48 h 49"/>
              <a:gd name="T40" fmla="*/ 60 w 153"/>
              <a:gd name="T41" fmla="*/ 46 h 49"/>
              <a:gd name="T42" fmla="*/ 50 w 153"/>
              <a:gd name="T43" fmla="*/ 43 h 49"/>
              <a:gd name="T44" fmla="*/ 41 w 153"/>
              <a:gd name="T45" fmla="*/ 38 h 49"/>
              <a:gd name="T46" fmla="*/ 22 w 153"/>
              <a:gd name="T47" fmla="*/ 29 h 49"/>
              <a:gd name="T48" fmla="*/ 0 w 153"/>
              <a:gd name="T49" fmla="*/ 19 h 49"/>
              <a:gd name="T50" fmla="*/ 0 w 153"/>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4" name="Freeform 463"/>
          <p:cNvSpPr>
            <a:spLocks/>
          </p:cNvSpPr>
          <p:nvPr>
            <p:custDataLst>
              <p:tags r:id="rId300"/>
            </p:custDataLst>
          </p:nvPr>
        </p:nvSpPr>
        <p:spPr bwMode="auto">
          <a:xfrm>
            <a:off x="3392701" y="4331436"/>
            <a:ext cx="180282" cy="158750"/>
          </a:xfrm>
          <a:custGeom>
            <a:avLst/>
            <a:gdLst>
              <a:gd name="T0" fmla="*/ 194 w 426"/>
              <a:gd name="T1" fmla="*/ 16 h 299"/>
              <a:gd name="T2" fmla="*/ 216 w 426"/>
              <a:gd name="T3" fmla="*/ 22 h 299"/>
              <a:gd name="T4" fmla="*/ 230 w 426"/>
              <a:gd name="T5" fmla="*/ 29 h 299"/>
              <a:gd name="T6" fmla="*/ 253 w 426"/>
              <a:gd name="T7" fmla="*/ 35 h 299"/>
              <a:gd name="T8" fmla="*/ 279 w 426"/>
              <a:gd name="T9" fmla="*/ 37 h 299"/>
              <a:gd name="T10" fmla="*/ 300 w 426"/>
              <a:gd name="T11" fmla="*/ 37 h 299"/>
              <a:gd name="T12" fmla="*/ 319 w 426"/>
              <a:gd name="T13" fmla="*/ 34 h 299"/>
              <a:gd name="T14" fmla="*/ 329 w 426"/>
              <a:gd name="T15" fmla="*/ 29 h 299"/>
              <a:gd name="T16" fmla="*/ 365 w 426"/>
              <a:gd name="T17" fmla="*/ 25 h 299"/>
              <a:gd name="T18" fmla="*/ 372 w 426"/>
              <a:gd name="T19" fmla="*/ 49 h 299"/>
              <a:gd name="T20" fmla="*/ 383 w 426"/>
              <a:gd name="T21" fmla="*/ 74 h 299"/>
              <a:gd name="T22" fmla="*/ 391 w 426"/>
              <a:gd name="T23" fmla="*/ 84 h 299"/>
              <a:gd name="T24" fmla="*/ 400 w 426"/>
              <a:gd name="T25" fmla="*/ 92 h 299"/>
              <a:gd name="T26" fmla="*/ 412 w 426"/>
              <a:gd name="T27" fmla="*/ 97 h 299"/>
              <a:gd name="T28" fmla="*/ 425 w 426"/>
              <a:gd name="T29" fmla="*/ 99 h 299"/>
              <a:gd name="T30" fmla="*/ 425 w 426"/>
              <a:gd name="T31" fmla="*/ 120 h 299"/>
              <a:gd name="T32" fmla="*/ 425 w 426"/>
              <a:gd name="T33" fmla="*/ 142 h 299"/>
              <a:gd name="T34" fmla="*/ 416 w 426"/>
              <a:gd name="T35" fmla="*/ 158 h 299"/>
              <a:gd name="T36" fmla="*/ 412 w 426"/>
              <a:gd name="T37" fmla="*/ 170 h 299"/>
              <a:gd name="T38" fmla="*/ 412 w 426"/>
              <a:gd name="T39" fmla="*/ 181 h 299"/>
              <a:gd name="T40" fmla="*/ 415 w 426"/>
              <a:gd name="T41" fmla="*/ 190 h 299"/>
              <a:gd name="T42" fmla="*/ 423 w 426"/>
              <a:gd name="T43" fmla="*/ 211 h 299"/>
              <a:gd name="T44" fmla="*/ 426 w 426"/>
              <a:gd name="T45" fmla="*/ 226 h 299"/>
              <a:gd name="T46" fmla="*/ 425 w 426"/>
              <a:gd name="T47" fmla="*/ 247 h 299"/>
              <a:gd name="T48" fmla="*/ 426 w 426"/>
              <a:gd name="T49" fmla="*/ 274 h 299"/>
              <a:gd name="T50" fmla="*/ 423 w 426"/>
              <a:gd name="T51" fmla="*/ 285 h 299"/>
              <a:gd name="T52" fmla="*/ 412 w 426"/>
              <a:gd name="T53" fmla="*/ 296 h 299"/>
              <a:gd name="T54" fmla="*/ 380 w 426"/>
              <a:gd name="T55" fmla="*/ 298 h 299"/>
              <a:gd name="T56" fmla="*/ 370 w 426"/>
              <a:gd name="T57" fmla="*/ 299 h 299"/>
              <a:gd name="T58" fmla="*/ 360 w 426"/>
              <a:gd name="T59" fmla="*/ 296 h 299"/>
              <a:gd name="T60" fmla="*/ 351 w 426"/>
              <a:gd name="T61" fmla="*/ 290 h 299"/>
              <a:gd name="T62" fmla="*/ 338 w 426"/>
              <a:gd name="T63" fmla="*/ 278 h 299"/>
              <a:gd name="T64" fmla="*/ 324 w 426"/>
              <a:gd name="T65" fmla="*/ 261 h 299"/>
              <a:gd name="T66" fmla="*/ 311 w 426"/>
              <a:gd name="T67" fmla="*/ 253 h 299"/>
              <a:gd name="T68" fmla="*/ 294 w 426"/>
              <a:gd name="T69" fmla="*/ 251 h 299"/>
              <a:gd name="T70" fmla="*/ 278 w 426"/>
              <a:gd name="T71" fmla="*/ 232 h 299"/>
              <a:gd name="T72" fmla="*/ 274 w 426"/>
              <a:gd name="T73" fmla="*/ 210 h 299"/>
              <a:gd name="T74" fmla="*/ 269 w 426"/>
              <a:gd name="T75" fmla="*/ 197 h 299"/>
              <a:gd name="T76" fmla="*/ 261 w 426"/>
              <a:gd name="T77" fmla="*/ 184 h 299"/>
              <a:gd name="T78" fmla="*/ 251 w 426"/>
              <a:gd name="T79" fmla="*/ 173 h 299"/>
              <a:gd name="T80" fmla="*/ 238 w 426"/>
              <a:gd name="T81" fmla="*/ 165 h 299"/>
              <a:gd name="T82" fmla="*/ 222 w 426"/>
              <a:gd name="T83" fmla="*/ 161 h 299"/>
              <a:gd name="T84" fmla="*/ 204 w 426"/>
              <a:gd name="T85" fmla="*/ 161 h 299"/>
              <a:gd name="T86" fmla="*/ 188 w 426"/>
              <a:gd name="T87" fmla="*/ 163 h 299"/>
              <a:gd name="T88" fmla="*/ 173 w 426"/>
              <a:gd name="T89" fmla="*/ 168 h 299"/>
              <a:gd name="T90" fmla="*/ 160 w 426"/>
              <a:gd name="T91" fmla="*/ 176 h 299"/>
              <a:gd name="T92" fmla="*/ 141 w 426"/>
              <a:gd name="T93" fmla="*/ 191 h 299"/>
              <a:gd name="T94" fmla="*/ 118 w 426"/>
              <a:gd name="T95" fmla="*/ 215 h 299"/>
              <a:gd name="T96" fmla="*/ 105 w 426"/>
              <a:gd name="T97" fmla="*/ 218 h 299"/>
              <a:gd name="T98" fmla="*/ 100 w 426"/>
              <a:gd name="T99" fmla="*/ 201 h 299"/>
              <a:gd name="T100" fmla="*/ 90 w 426"/>
              <a:gd name="T101" fmla="*/ 186 h 299"/>
              <a:gd name="T102" fmla="*/ 76 w 426"/>
              <a:gd name="T103" fmla="*/ 171 h 299"/>
              <a:gd name="T104" fmla="*/ 50 w 426"/>
              <a:gd name="T105" fmla="*/ 153 h 299"/>
              <a:gd name="T106" fmla="*/ 24 w 426"/>
              <a:gd name="T107" fmla="*/ 134 h 299"/>
              <a:gd name="T108" fmla="*/ 8 w 426"/>
              <a:gd name="T109" fmla="*/ 119 h 299"/>
              <a:gd name="T110" fmla="*/ 15 w 426"/>
              <a:gd name="T111" fmla="*/ 101 h 299"/>
              <a:gd name="T112" fmla="*/ 46 w 426"/>
              <a:gd name="T113" fmla="*/ 77 h 299"/>
              <a:gd name="T114" fmla="*/ 75 w 426"/>
              <a:gd name="T115" fmla="*/ 48 h 299"/>
              <a:gd name="T116" fmla="*/ 98 w 426"/>
              <a:gd name="T117" fmla="*/ 17 h 299"/>
              <a:gd name="T118" fmla="*/ 179 w 426"/>
              <a:gd name="T119" fmla="*/ 1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solidFill>
            <a:srgbClr val="C0C0C0"/>
          </a:solidFill>
          <a:ln w="9525" cmpd="sng">
            <a:solidFill>
              <a:srgbClr val="FFFFFF"/>
            </a:solidFill>
            <a:prstDash val="solid"/>
            <a:round/>
            <a:headEnd/>
            <a:tailEnd/>
          </a:ln>
        </p:spPr>
        <p:txBody>
          <a:bodyPr/>
          <a:lstStyle/>
          <a:p>
            <a:endParaRPr lang="en-US"/>
          </a:p>
        </p:txBody>
      </p:sp>
      <p:sp>
        <p:nvSpPr>
          <p:cNvPr id="465" name="Freeform 464"/>
          <p:cNvSpPr>
            <a:spLocks/>
          </p:cNvSpPr>
          <p:nvPr>
            <p:custDataLst>
              <p:tags r:id="rId301"/>
            </p:custDataLst>
          </p:nvPr>
        </p:nvSpPr>
        <p:spPr bwMode="auto">
          <a:xfrm>
            <a:off x="5360521" y="3594837"/>
            <a:ext cx="666126" cy="874713"/>
          </a:xfrm>
          <a:custGeom>
            <a:avLst/>
            <a:gdLst>
              <a:gd name="T0" fmla="*/ 477 w 1594"/>
              <a:gd name="T1" fmla="*/ 107 h 1670"/>
              <a:gd name="T2" fmla="*/ 485 w 1594"/>
              <a:gd name="T3" fmla="*/ 185 h 1670"/>
              <a:gd name="T4" fmla="*/ 578 w 1594"/>
              <a:gd name="T5" fmla="*/ 287 h 1670"/>
              <a:gd name="T6" fmla="*/ 701 w 1594"/>
              <a:gd name="T7" fmla="*/ 459 h 1670"/>
              <a:gd name="T8" fmla="*/ 795 w 1594"/>
              <a:gd name="T9" fmla="*/ 499 h 1670"/>
              <a:gd name="T10" fmla="*/ 877 w 1594"/>
              <a:gd name="T11" fmla="*/ 493 h 1670"/>
              <a:gd name="T12" fmla="*/ 930 w 1594"/>
              <a:gd name="T13" fmla="*/ 537 h 1670"/>
              <a:gd name="T14" fmla="*/ 1102 w 1594"/>
              <a:gd name="T15" fmla="*/ 567 h 1670"/>
              <a:gd name="T16" fmla="*/ 1121 w 1594"/>
              <a:gd name="T17" fmla="*/ 461 h 1670"/>
              <a:gd name="T18" fmla="*/ 1179 w 1594"/>
              <a:gd name="T19" fmla="*/ 539 h 1670"/>
              <a:gd name="T20" fmla="*/ 1243 w 1594"/>
              <a:gd name="T21" fmla="*/ 561 h 1670"/>
              <a:gd name="T22" fmla="*/ 1299 w 1594"/>
              <a:gd name="T23" fmla="*/ 498 h 1670"/>
              <a:gd name="T24" fmla="*/ 1404 w 1594"/>
              <a:gd name="T25" fmla="*/ 409 h 1670"/>
              <a:gd name="T26" fmla="*/ 1549 w 1594"/>
              <a:gd name="T27" fmla="*/ 428 h 1670"/>
              <a:gd name="T28" fmla="*/ 1579 w 1594"/>
              <a:gd name="T29" fmla="*/ 498 h 1670"/>
              <a:gd name="T30" fmla="*/ 1504 w 1594"/>
              <a:gd name="T31" fmla="*/ 542 h 1670"/>
              <a:gd name="T32" fmla="*/ 1485 w 1594"/>
              <a:gd name="T33" fmla="*/ 679 h 1670"/>
              <a:gd name="T34" fmla="*/ 1429 w 1594"/>
              <a:gd name="T35" fmla="*/ 704 h 1670"/>
              <a:gd name="T36" fmla="*/ 1408 w 1594"/>
              <a:gd name="T37" fmla="*/ 814 h 1670"/>
              <a:gd name="T38" fmla="*/ 1321 w 1594"/>
              <a:gd name="T39" fmla="*/ 754 h 1670"/>
              <a:gd name="T40" fmla="*/ 1323 w 1594"/>
              <a:gd name="T41" fmla="*/ 698 h 1670"/>
              <a:gd name="T42" fmla="*/ 1225 w 1594"/>
              <a:gd name="T43" fmla="*/ 638 h 1670"/>
              <a:gd name="T44" fmla="*/ 1187 w 1594"/>
              <a:gd name="T45" fmla="*/ 588 h 1670"/>
              <a:gd name="T46" fmla="*/ 1131 w 1594"/>
              <a:gd name="T47" fmla="*/ 575 h 1670"/>
              <a:gd name="T48" fmla="*/ 1127 w 1594"/>
              <a:gd name="T49" fmla="*/ 625 h 1670"/>
              <a:gd name="T50" fmla="*/ 1117 w 1594"/>
              <a:gd name="T51" fmla="*/ 683 h 1670"/>
              <a:gd name="T52" fmla="*/ 1160 w 1594"/>
              <a:gd name="T53" fmla="*/ 735 h 1670"/>
              <a:gd name="T54" fmla="*/ 1149 w 1594"/>
              <a:gd name="T55" fmla="*/ 843 h 1670"/>
              <a:gd name="T56" fmla="*/ 1075 w 1594"/>
              <a:gd name="T57" fmla="*/ 864 h 1670"/>
              <a:gd name="T58" fmla="*/ 1049 w 1594"/>
              <a:gd name="T59" fmla="*/ 937 h 1670"/>
              <a:gd name="T60" fmla="*/ 954 w 1594"/>
              <a:gd name="T61" fmla="*/ 1001 h 1670"/>
              <a:gd name="T62" fmla="*/ 912 w 1594"/>
              <a:gd name="T63" fmla="*/ 1050 h 1670"/>
              <a:gd name="T64" fmla="*/ 780 w 1594"/>
              <a:gd name="T65" fmla="*/ 1188 h 1670"/>
              <a:gd name="T66" fmla="*/ 723 w 1594"/>
              <a:gd name="T67" fmla="*/ 1233 h 1670"/>
              <a:gd name="T68" fmla="*/ 744 w 1594"/>
              <a:gd name="T69" fmla="*/ 1344 h 1670"/>
              <a:gd name="T70" fmla="*/ 712 w 1594"/>
              <a:gd name="T71" fmla="*/ 1445 h 1670"/>
              <a:gd name="T72" fmla="*/ 722 w 1594"/>
              <a:gd name="T73" fmla="*/ 1524 h 1670"/>
              <a:gd name="T74" fmla="*/ 693 w 1594"/>
              <a:gd name="T75" fmla="*/ 1576 h 1670"/>
              <a:gd name="T76" fmla="*/ 595 w 1594"/>
              <a:gd name="T77" fmla="*/ 1663 h 1670"/>
              <a:gd name="T78" fmla="*/ 516 w 1594"/>
              <a:gd name="T79" fmla="*/ 1529 h 1670"/>
              <a:gd name="T80" fmla="*/ 419 w 1594"/>
              <a:gd name="T81" fmla="*/ 1334 h 1670"/>
              <a:gd name="T82" fmla="*/ 301 w 1594"/>
              <a:gd name="T83" fmla="*/ 1114 h 1670"/>
              <a:gd name="T84" fmla="*/ 259 w 1594"/>
              <a:gd name="T85" fmla="*/ 861 h 1670"/>
              <a:gd name="T86" fmla="*/ 230 w 1594"/>
              <a:gd name="T87" fmla="*/ 814 h 1670"/>
              <a:gd name="T88" fmla="*/ 164 w 1594"/>
              <a:gd name="T89" fmla="*/ 900 h 1670"/>
              <a:gd name="T90" fmla="*/ 90 w 1594"/>
              <a:gd name="T91" fmla="*/ 876 h 1670"/>
              <a:gd name="T92" fmla="*/ 51 w 1594"/>
              <a:gd name="T93" fmla="*/ 798 h 1670"/>
              <a:gd name="T94" fmla="*/ 30 w 1594"/>
              <a:gd name="T95" fmla="*/ 771 h 1670"/>
              <a:gd name="T96" fmla="*/ 32 w 1594"/>
              <a:gd name="T97" fmla="*/ 708 h 1670"/>
              <a:gd name="T98" fmla="*/ 159 w 1594"/>
              <a:gd name="T99" fmla="*/ 659 h 1670"/>
              <a:gd name="T100" fmla="*/ 92 w 1594"/>
              <a:gd name="T101" fmla="*/ 569 h 1670"/>
              <a:gd name="T102" fmla="*/ 59 w 1594"/>
              <a:gd name="T103" fmla="*/ 500 h 1670"/>
              <a:gd name="T104" fmla="*/ 162 w 1594"/>
              <a:gd name="T105" fmla="*/ 459 h 1670"/>
              <a:gd name="T106" fmla="*/ 270 w 1594"/>
              <a:gd name="T107" fmla="*/ 294 h 1670"/>
              <a:gd name="T108" fmla="*/ 274 w 1594"/>
              <a:gd name="T109" fmla="*/ 230 h 1670"/>
              <a:gd name="T110" fmla="*/ 227 w 1594"/>
              <a:gd name="T111" fmla="*/ 142 h 1670"/>
              <a:gd name="T112" fmla="*/ 322 w 1594"/>
              <a:gd name="T113" fmla="*/ 54 h 1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solidFill>
            <a:schemeClr val="accent2"/>
          </a:solidFill>
          <a:ln w="9525" cmpd="sng">
            <a:solidFill>
              <a:srgbClr val="FFFFFF"/>
            </a:solidFill>
            <a:prstDash val="solid"/>
            <a:round/>
            <a:headEnd/>
            <a:tailEnd/>
          </a:ln>
        </p:spPr>
        <p:txBody>
          <a:bodyPr/>
          <a:lstStyle/>
          <a:p>
            <a:endParaRPr lang="en-US"/>
          </a:p>
        </p:txBody>
      </p:sp>
      <p:sp>
        <p:nvSpPr>
          <p:cNvPr id="466" name="Freeform 465"/>
          <p:cNvSpPr>
            <a:spLocks/>
          </p:cNvSpPr>
          <p:nvPr>
            <p:custDataLst>
              <p:tags r:id="rId302"/>
            </p:custDataLst>
          </p:nvPr>
        </p:nvSpPr>
        <p:spPr bwMode="auto">
          <a:xfrm>
            <a:off x="3553121" y="4390175"/>
            <a:ext cx="152781" cy="206375"/>
          </a:xfrm>
          <a:custGeom>
            <a:avLst/>
            <a:gdLst>
              <a:gd name="T0" fmla="*/ 53 w 359"/>
              <a:gd name="T1" fmla="*/ 382 h 394"/>
              <a:gd name="T2" fmla="*/ 53 w 359"/>
              <a:gd name="T3" fmla="*/ 358 h 394"/>
              <a:gd name="T4" fmla="*/ 53 w 359"/>
              <a:gd name="T5" fmla="*/ 333 h 394"/>
              <a:gd name="T6" fmla="*/ 50 w 359"/>
              <a:gd name="T7" fmla="*/ 312 h 394"/>
              <a:gd name="T8" fmla="*/ 43 w 359"/>
              <a:gd name="T9" fmla="*/ 293 h 394"/>
              <a:gd name="T10" fmla="*/ 35 w 359"/>
              <a:gd name="T11" fmla="*/ 277 h 394"/>
              <a:gd name="T12" fmla="*/ 13 w 359"/>
              <a:gd name="T13" fmla="*/ 245 h 394"/>
              <a:gd name="T14" fmla="*/ 0 w 359"/>
              <a:gd name="T15" fmla="*/ 185 h 394"/>
              <a:gd name="T16" fmla="*/ 33 w 359"/>
              <a:gd name="T17" fmla="*/ 181 h 394"/>
              <a:gd name="T18" fmla="*/ 40 w 359"/>
              <a:gd name="T19" fmla="*/ 169 h 394"/>
              <a:gd name="T20" fmla="*/ 41 w 359"/>
              <a:gd name="T21" fmla="*/ 150 h 394"/>
              <a:gd name="T22" fmla="*/ 38 w 359"/>
              <a:gd name="T23" fmla="*/ 107 h 394"/>
              <a:gd name="T24" fmla="*/ 31 w 359"/>
              <a:gd name="T25" fmla="*/ 65 h 394"/>
              <a:gd name="T26" fmla="*/ 32 w 359"/>
              <a:gd name="T27" fmla="*/ 47 h 394"/>
              <a:gd name="T28" fmla="*/ 36 w 359"/>
              <a:gd name="T29" fmla="*/ 36 h 394"/>
              <a:gd name="T30" fmla="*/ 120 w 359"/>
              <a:gd name="T31" fmla="*/ 31 h 394"/>
              <a:gd name="T32" fmla="*/ 122 w 359"/>
              <a:gd name="T33" fmla="*/ 22 h 394"/>
              <a:gd name="T34" fmla="*/ 128 w 359"/>
              <a:gd name="T35" fmla="*/ 14 h 394"/>
              <a:gd name="T36" fmla="*/ 140 w 359"/>
              <a:gd name="T37" fmla="*/ 0 h 394"/>
              <a:gd name="T38" fmla="*/ 142 w 359"/>
              <a:gd name="T39" fmla="*/ 18 h 394"/>
              <a:gd name="T40" fmla="*/ 142 w 359"/>
              <a:gd name="T41" fmla="*/ 26 h 394"/>
              <a:gd name="T42" fmla="*/ 140 w 359"/>
              <a:gd name="T43" fmla="*/ 31 h 394"/>
              <a:gd name="T44" fmla="*/ 168 w 359"/>
              <a:gd name="T45" fmla="*/ 31 h 394"/>
              <a:gd name="T46" fmla="*/ 186 w 359"/>
              <a:gd name="T47" fmla="*/ 31 h 394"/>
              <a:gd name="T48" fmla="*/ 214 w 359"/>
              <a:gd name="T49" fmla="*/ 38 h 394"/>
              <a:gd name="T50" fmla="*/ 233 w 359"/>
              <a:gd name="T51" fmla="*/ 49 h 394"/>
              <a:gd name="T52" fmla="*/ 246 w 359"/>
              <a:gd name="T53" fmla="*/ 58 h 394"/>
              <a:gd name="T54" fmla="*/ 259 w 359"/>
              <a:gd name="T55" fmla="*/ 61 h 394"/>
              <a:gd name="T56" fmla="*/ 268 w 359"/>
              <a:gd name="T57" fmla="*/ 59 h 394"/>
              <a:gd name="T58" fmla="*/ 275 w 359"/>
              <a:gd name="T59" fmla="*/ 54 h 394"/>
              <a:gd name="T60" fmla="*/ 286 w 359"/>
              <a:gd name="T61" fmla="*/ 37 h 394"/>
              <a:gd name="T62" fmla="*/ 312 w 359"/>
              <a:gd name="T63" fmla="*/ 52 h 394"/>
              <a:gd name="T64" fmla="*/ 325 w 359"/>
              <a:gd name="T65" fmla="*/ 59 h 394"/>
              <a:gd name="T66" fmla="*/ 338 w 359"/>
              <a:gd name="T67" fmla="*/ 61 h 394"/>
              <a:gd name="T68" fmla="*/ 353 w 359"/>
              <a:gd name="T69" fmla="*/ 161 h 394"/>
              <a:gd name="T70" fmla="*/ 338 w 359"/>
              <a:gd name="T71" fmla="*/ 185 h 394"/>
              <a:gd name="T72" fmla="*/ 323 w 359"/>
              <a:gd name="T73" fmla="*/ 206 h 394"/>
              <a:gd name="T74" fmla="*/ 315 w 359"/>
              <a:gd name="T75" fmla="*/ 224 h 394"/>
              <a:gd name="T76" fmla="*/ 313 w 359"/>
              <a:gd name="T77" fmla="*/ 239 h 394"/>
              <a:gd name="T78" fmla="*/ 313 w 359"/>
              <a:gd name="T79" fmla="*/ 255 h 394"/>
              <a:gd name="T80" fmla="*/ 321 w 359"/>
              <a:gd name="T81" fmla="*/ 273 h 394"/>
              <a:gd name="T82" fmla="*/ 331 w 359"/>
              <a:gd name="T83" fmla="*/ 293 h 394"/>
              <a:gd name="T84" fmla="*/ 337 w 359"/>
              <a:gd name="T85" fmla="*/ 309 h 394"/>
              <a:gd name="T86" fmla="*/ 337 w 359"/>
              <a:gd name="T87" fmla="*/ 321 h 394"/>
              <a:gd name="T88" fmla="*/ 330 w 359"/>
              <a:gd name="T89" fmla="*/ 337 h 394"/>
              <a:gd name="T90" fmla="*/ 326 w 359"/>
              <a:gd name="T91" fmla="*/ 351 h 394"/>
              <a:gd name="T92" fmla="*/ 319 w 359"/>
              <a:gd name="T93" fmla="*/ 358 h 394"/>
              <a:gd name="T94" fmla="*/ 308 w 359"/>
              <a:gd name="T95" fmla="*/ 356 h 394"/>
              <a:gd name="T96" fmla="*/ 298 w 359"/>
              <a:gd name="T97" fmla="*/ 350 h 394"/>
              <a:gd name="T98" fmla="*/ 287 w 359"/>
              <a:gd name="T99" fmla="*/ 340 h 394"/>
              <a:gd name="T100" fmla="*/ 277 w 359"/>
              <a:gd name="T101" fmla="*/ 335 h 394"/>
              <a:gd name="T102" fmla="*/ 266 w 359"/>
              <a:gd name="T103" fmla="*/ 333 h 394"/>
              <a:gd name="T104" fmla="*/ 246 w 359"/>
              <a:gd name="T105" fmla="*/ 333 h 394"/>
              <a:gd name="T106" fmla="*/ 221 w 359"/>
              <a:gd name="T107" fmla="*/ 336 h 394"/>
              <a:gd name="T108" fmla="*/ 181 w 359"/>
              <a:gd name="T109" fmla="*/ 343 h 394"/>
              <a:gd name="T110" fmla="*/ 131 w 359"/>
              <a:gd name="T111" fmla="*/ 359 h 394"/>
              <a:gd name="T112" fmla="*/ 86 w 359"/>
              <a:gd name="T113" fmla="*/ 375 h 394"/>
              <a:gd name="T114" fmla="*/ 53 w 359"/>
              <a:gd name="T115" fmla="*/ 3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solidFill>
            <a:schemeClr val="accent2"/>
          </a:solidFill>
          <a:ln w="9525" cmpd="sng">
            <a:solidFill>
              <a:srgbClr val="FFFFFF"/>
            </a:solidFill>
            <a:prstDash val="solid"/>
            <a:round/>
            <a:headEnd/>
            <a:tailEnd/>
          </a:ln>
        </p:spPr>
        <p:txBody>
          <a:bodyPr/>
          <a:lstStyle/>
          <a:p>
            <a:endParaRPr lang="en-US"/>
          </a:p>
        </p:txBody>
      </p:sp>
      <p:sp>
        <p:nvSpPr>
          <p:cNvPr id="467" name="Freeform 466"/>
          <p:cNvSpPr>
            <a:spLocks/>
          </p:cNvSpPr>
          <p:nvPr>
            <p:custDataLst>
              <p:tags r:id="rId303"/>
            </p:custDataLst>
          </p:nvPr>
        </p:nvSpPr>
        <p:spPr bwMode="auto">
          <a:xfrm>
            <a:off x="4581337" y="4585437"/>
            <a:ext cx="184866" cy="271463"/>
          </a:xfrm>
          <a:custGeom>
            <a:avLst/>
            <a:gdLst>
              <a:gd name="T0" fmla="*/ 410 w 449"/>
              <a:gd name="T1" fmla="*/ 105 h 523"/>
              <a:gd name="T2" fmla="*/ 405 w 449"/>
              <a:gd name="T3" fmla="*/ 98 h 523"/>
              <a:gd name="T4" fmla="*/ 408 w 449"/>
              <a:gd name="T5" fmla="*/ 92 h 523"/>
              <a:gd name="T6" fmla="*/ 422 w 449"/>
              <a:gd name="T7" fmla="*/ 77 h 523"/>
              <a:gd name="T8" fmla="*/ 441 w 449"/>
              <a:gd name="T9" fmla="*/ 60 h 523"/>
              <a:gd name="T10" fmla="*/ 447 w 449"/>
              <a:gd name="T11" fmla="*/ 50 h 523"/>
              <a:gd name="T12" fmla="*/ 449 w 449"/>
              <a:gd name="T13" fmla="*/ 37 h 523"/>
              <a:gd name="T14" fmla="*/ 432 w 449"/>
              <a:gd name="T15" fmla="*/ 34 h 523"/>
              <a:gd name="T16" fmla="*/ 422 w 449"/>
              <a:gd name="T17" fmla="*/ 27 h 523"/>
              <a:gd name="T18" fmla="*/ 411 w 449"/>
              <a:gd name="T19" fmla="*/ 21 h 523"/>
              <a:gd name="T20" fmla="*/ 390 w 449"/>
              <a:gd name="T21" fmla="*/ 18 h 523"/>
              <a:gd name="T22" fmla="*/ 377 w 449"/>
              <a:gd name="T23" fmla="*/ 20 h 523"/>
              <a:gd name="T24" fmla="*/ 368 w 449"/>
              <a:gd name="T25" fmla="*/ 24 h 523"/>
              <a:gd name="T26" fmla="*/ 355 w 449"/>
              <a:gd name="T27" fmla="*/ 37 h 523"/>
              <a:gd name="T28" fmla="*/ 340 w 449"/>
              <a:gd name="T29" fmla="*/ 50 h 523"/>
              <a:gd name="T30" fmla="*/ 326 w 449"/>
              <a:gd name="T31" fmla="*/ 54 h 523"/>
              <a:gd name="T32" fmla="*/ 310 w 449"/>
              <a:gd name="T33" fmla="*/ 55 h 523"/>
              <a:gd name="T34" fmla="*/ 287 w 449"/>
              <a:gd name="T35" fmla="*/ 54 h 523"/>
              <a:gd name="T36" fmla="*/ 267 w 449"/>
              <a:gd name="T37" fmla="*/ 50 h 523"/>
              <a:gd name="T38" fmla="*/ 235 w 449"/>
              <a:gd name="T39" fmla="*/ 36 h 523"/>
              <a:gd name="T40" fmla="*/ 206 w 449"/>
              <a:gd name="T41" fmla="*/ 19 h 523"/>
              <a:gd name="T42" fmla="*/ 189 w 449"/>
              <a:gd name="T43" fmla="*/ 12 h 523"/>
              <a:gd name="T44" fmla="*/ 170 w 449"/>
              <a:gd name="T45" fmla="*/ 6 h 523"/>
              <a:gd name="T46" fmla="*/ 134 w 449"/>
              <a:gd name="T47" fmla="*/ 8 h 523"/>
              <a:gd name="T48" fmla="*/ 119 w 449"/>
              <a:gd name="T49" fmla="*/ 6 h 523"/>
              <a:gd name="T50" fmla="*/ 103 w 449"/>
              <a:gd name="T51" fmla="*/ 0 h 523"/>
              <a:gd name="T52" fmla="*/ 52 w 449"/>
              <a:gd name="T53" fmla="*/ 0 h 523"/>
              <a:gd name="T54" fmla="*/ 5 w 449"/>
              <a:gd name="T55" fmla="*/ 0 h 523"/>
              <a:gd name="T56" fmla="*/ 5 w 449"/>
              <a:gd name="T57" fmla="*/ 18 h 523"/>
              <a:gd name="T58" fmla="*/ 5 w 449"/>
              <a:gd name="T59" fmla="*/ 37 h 523"/>
              <a:gd name="T60" fmla="*/ 15 w 449"/>
              <a:gd name="T61" fmla="*/ 60 h 523"/>
              <a:gd name="T62" fmla="*/ 23 w 449"/>
              <a:gd name="T63" fmla="*/ 91 h 523"/>
              <a:gd name="T64" fmla="*/ 31 w 449"/>
              <a:gd name="T65" fmla="*/ 128 h 523"/>
              <a:gd name="T66" fmla="*/ 38 w 449"/>
              <a:gd name="T67" fmla="*/ 172 h 523"/>
              <a:gd name="T68" fmla="*/ 37 w 449"/>
              <a:gd name="T69" fmla="*/ 206 h 523"/>
              <a:gd name="T70" fmla="*/ 29 w 449"/>
              <a:gd name="T71" fmla="*/ 230 h 523"/>
              <a:gd name="T72" fmla="*/ 7 w 449"/>
              <a:gd name="T73" fmla="*/ 269 h 523"/>
              <a:gd name="T74" fmla="*/ 10 w 449"/>
              <a:gd name="T75" fmla="*/ 321 h 523"/>
              <a:gd name="T76" fmla="*/ 28 w 449"/>
              <a:gd name="T77" fmla="*/ 339 h 523"/>
              <a:gd name="T78" fmla="*/ 84 w 449"/>
              <a:gd name="T79" fmla="*/ 367 h 523"/>
              <a:gd name="T80" fmla="*/ 136 w 449"/>
              <a:gd name="T81" fmla="*/ 396 h 523"/>
              <a:gd name="T82" fmla="*/ 170 w 449"/>
              <a:gd name="T83" fmla="*/ 420 h 523"/>
              <a:gd name="T84" fmla="*/ 189 w 449"/>
              <a:gd name="T85" fmla="*/ 436 h 523"/>
              <a:gd name="T86" fmla="*/ 198 w 449"/>
              <a:gd name="T87" fmla="*/ 451 h 523"/>
              <a:gd name="T88" fmla="*/ 201 w 449"/>
              <a:gd name="T89" fmla="*/ 464 h 523"/>
              <a:gd name="T90" fmla="*/ 209 w 449"/>
              <a:gd name="T91" fmla="*/ 479 h 523"/>
              <a:gd name="T92" fmla="*/ 220 w 449"/>
              <a:gd name="T93" fmla="*/ 492 h 523"/>
              <a:gd name="T94" fmla="*/ 233 w 449"/>
              <a:gd name="T95" fmla="*/ 503 h 523"/>
              <a:gd name="T96" fmla="*/ 247 w 449"/>
              <a:gd name="T97" fmla="*/ 512 h 523"/>
              <a:gd name="T98" fmla="*/ 264 w 449"/>
              <a:gd name="T99" fmla="*/ 519 h 523"/>
              <a:gd name="T100" fmla="*/ 281 w 449"/>
              <a:gd name="T101" fmla="*/ 523 h 523"/>
              <a:gd name="T102" fmla="*/ 304 w 449"/>
              <a:gd name="T103" fmla="*/ 502 h 523"/>
              <a:gd name="T104" fmla="*/ 335 w 449"/>
              <a:gd name="T105" fmla="*/ 462 h 523"/>
              <a:gd name="T106" fmla="*/ 365 w 449"/>
              <a:gd name="T107" fmla="*/ 427 h 523"/>
              <a:gd name="T108" fmla="*/ 394 w 449"/>
              <a:gd name="T109" fmla="*/ 390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solidFill>
            <a:schemeClr val="accent2"/>
          </a:solidFill>
          <a:ln w="9525" cmpd="sng">
            <a:solidFill>
              <a:srgbClr val="FFFFFF"/>
            </a:solidFill>
            <a:prstDash val="solid"/>
            <a:round/>
            <a:headEnd/>
            <a:tailEnd/>
          </a:ln>
        </p:spPr>
        <p:txBody>
          <a:bodyPr/>
          <a:lstStyle/>
          <a:p>
            <a:endParaRPr lang="en-US"/>
          </a:p>
        </p:txBody>
      </p:sp>
      <p:sp>
        <p:nvSpPr>
          <p:cNvPr id="468" name="Freeform 467"/>
          <p:cNvSpPr>
            <a:spLocks/>
          </p:cNvSpPr>
          <p:nvPr>
            <p:custDataLst>
              <p:tags r:id="rId304"/>
            </p:custDataLst>
          </p:nvPr>
        </p:nvSpPr>
        <p:spPr bwMode="auto">
          <a:xfrm>
            <a:off x="4564532" y="3671037"/>
            <a:ext cx="97780" cy="130175"/>
          </a:xfrm>
          <a:custGeom>
            <a:avLst/>
            <a:gdLst>
              <a:gd name="T0" fmla="*/ 12 w 226"/>
              <a:gd name="T1" fmla="*/ 228 h 246"/>
              <a:gd name="T2" fmla="*/ 36 w 226"/>
              <a:gd name="T3" fmla="*/ 240 h 246"/>
              <a:gd name="T4" fmla="*/ 53 w 226"/>
              <a:gd name="T5" fmla="*/ 245 h 246"/>
              <a:gd name="T6" fmla="*/ 68 w 226"/>
              <a:gd name="T7" fmla="*/ 245 h 246"/>
              <a:gd name="T8" fmla="*/ 85 w 226"/>
              <a:gd name="T9" fmla="*/ 241 h 246"/>
              <a:gd name="T10" fmla="*/ 110 w 226"/>
              <a:gd name="T11" fmla="*/ 228 h 246"/>
              <a:gd name="T12" fmla="*/ 141 w 226"/>
              <a:gd name="T13" fmla="*/ 205 h 246"/>
              <a:gd name="T14" fmla="*/ 161 w 226"/>
              <a:gd name="T15" fmla="*/ 184 h 246"/>
              <a:gd name="T16" fmla="*/ 159 w 226"/>
              <a:gd name="T17" fmla="*/ 173 h 246"/>
              <a:gd name="T18" fmla="*/ 149 w 226"/>
              <a:gd name="T19" fmla="*/ 160 h 246"/>
              <a:gd name="T20" fmla="*/ 143 w 226"/>
              <a:gd name="T21" fmla="*/ 145 h 246"/>
              <a:gd name="T22" fmla="*/ 141 w 226"/>
              <a:gd name="T23" fmla="*/ 130 h 246"/>
              <a:gd name="T24" fmla="*/ 141 w 226"/>
              <a:gd name="T25" fmla="*/ 116 h 246"/>
              <a:gd name="T26" fmla="*/ 146 w 226"/>
              <a:gd name="T27" fmla="*/ 105 h 246"/>
              <a:gd name="T28" fmla="*/ 156 w 226"/>
              <a:gd name="T29" fmla="*/ 94 h 246"/>
              <a:gd name="T30" fmla="*/ 168 w 226"/>
              <a:gd name="T31" fmla="*/ 86 h 246"/>
              <a:gd name="T32" fmla="*/ 204 w 226"/>
              <a:gd name="T33" fmla="*/ 71 h 246"/>
              <a:gd name="T34" fmla="*/ 225 w 226"/>
              <a:gd name="T35" fmla="*/ 49 h 246"/>
              <a:gd name="T36" fmla="*/ 221 w 226"/>
              <a:gd name="T37" fmla="*/ 30 h 246"/>
              <a:gd name="T38" fmla="*/ 214 w 226"/>
              <a:gd name="T39" fmla="*/ 17 h 246"/>
              <a:gd name="T40" fmla="*/ 212 w 226"/>
              <a:gd name="T41" fmla="*/ 6 h 246"/>
              <a:gd name="T42" fmla="*/ 202 w 226"/>
              <a:gd name="T43" fmla="*/ 1 h 246"/>
              <a:gd name="T44" fmla="*/ 181 w 226"/>
              <a:gd name="T45" fmla="*/ 7 h 246"/>
              <a:gd name="T46" fmla="*/ 154 w 226"/>
              <a:gd name="T47" fmla="*/ 20 h 246"/>
              <a:gd name="T48" fmla="*/ 121 w 226"/>
              <a:gd name="T49" fmla="*/ 38 h 246"/>
              <a:gd name="T50" fmla="*/ 100 w 226"/>
              <a:gd name="T51" fmla="*/ 51 h 246"/>
              <a:gd name="T52" fmla="*/ 87 w 226"/>
              <a:gd name="T53" fmla="*/ 55 h 246"/>
              <a:gd name="T54" fmla="*/ 75 w 226"/>
              <a:gd name="T55" fmla="*/ 54 h 246"/>
              <a:gd name="T56" fmla="*/ 59 w 226"/>
              <a:gd name="T57" fmla="*/ 47 h 246"/>
              <a:gd name="T58" fmla="*/ 36 w 226"/>
              <a:gd name="T59" fmla="*/ 31 h 246"/>
              <a:gd name="T60" fmla="*/ 24 w 226"/>
              <a:gd name="T61" fmla="*/ 39 h 246"/>
              <a:gd name="T62" fmla="*/ 18 w 226"/>
              <a:gd name="T63" fmla="*/ 95 h 246"/>
              <a:gd name="T64" fmla="*/ 10 w 226"/>
              <a:gd name="T65" fmla="*/ 163 h 246"/>
              <a:gd name="T66" fmla="*/ 3 w 226"/>
              <a:gd name="T67" fmla="*/ 21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solidFill>
            <a:srgbClr val="C0C0C0"/>
          </a:solidFill>
          <a:ln w="9525" cmpd="sng">
            <a:solidFill>
              <a:srgbClr val="FFFFFF"/>
            </a:solidFill>
            <a:prstDash val="solid"/>
            <a:round/>
            <a:headEnd/>
            <a:tailEnd/>
          </a:ln>
        </p:spPr>
        <p:txBody>
          <a:bodyPr/>
          <a:lstStyle/>
          <a:p>
            <a:endParaRPr lang="en-US"/>
          </a:p>
        </p:txBody>
      </p:sp>
      <p:sp>
        <p:nvSpPr>
          <p:cNvPr id="469" name="Freeform 468"/>
          <p:cNvSpPr>
            <a:spLocks/>
          </p:cNvSpPr>
          <p:nvPr>
            <p:custDataLst>
              <p:tags r:id="rId305"/>
            </p:custDataLst>
          </p:nvPr>
        </p:nvSpPr>
        <p:spPr bwMode="auto">
          <a:xfrm>
            <a:off x="4851761" y="3774224"/>
            <a:ext cx="21389" cy="55562"/>
          </a:xfrm>
          <a:custGeom>
            <a:avLst/>
            <a:gdLst>
              <a:gd name="T0" fmla="*/ 27 w 60"/>
              <a:gd name="T1" fmla="*/ 0 h 81"/>
              <a:gd name="T2" fmla="*/ 29 w 60"/>
              <a:gd name="T3" fmla="*/ 2 h 81"/>
              <a:gd name="T4" fmla="*/ 32 w 60"/>
              <a:gd name="T5" fmla="*/ 3 h 81"/>
              <a:gd name="T6" fmla="*/ 36 w 60"/>
              <a:gd name="T7" fmla="*/ 3 h 81"/>
              <a:gd name="T8" fmla="*/ 40 w 60"/>
              <a:gd name="T9" fmla="*/ 2 h 81"/>
              <a:gd name="T10" fmla="*/ 47 w 60"/>
              <a:gd name="T11" fmla="*/ 1 h 81"/>
              <a:gd name="T12" fmla="*/ 53 w 60"/>
              <a:gd name="T13" fmla="*/ 0 h 81"/>
              <a:gd name="T14" fmla="*/ 53 w 60"/>
              <a:gd name="T15" fmla="*/ 26 h 81"/>
              <a:gd name="T16" fmla="*/ 54 w 60"/>
              <a:gd name="T17" fmla="*/ 47 h 81"/>
              <a:gd name="T18" fmla="*/ 54 w 60"/>
              <a:gd name="T19" fmla="*/ 57 h 81"/>
              <a:gd name="T20" fmla="*/ 56 w 60"/>
              <a:gd name="T21" fmla="*/ 65 h 81"/>
              <a:gd name="T22" fmla="*/ 58 w 60"/>
              <a:gd name="T23" fmla="*/ 73 h 81"/>
              <a:gd name="T24" fmla="*/ 60 w 60"/>
              <a:gd name="T25" fmla="*/ 81 h 81"/>
              <a:gd name="T26" fmla="*/ 20 w 60"/>
              <a:gd name="T27" fmla="*/ 81 h 81"/>
              <a:gd name="T28" fmla="*/ 14 w 60"/>
              <a:gd name="T29" fmla="*/ 80 h 81"/>
              <a:gd name="T30" fmla="*/ 7 w 60"/>
              <a:gd name="T31" fmla="*/ 77 h 81"/>
              <a:gd name="T32" fmla="*/ 5 w 60"/>
              <a:gd name="T33" fmla="*/ 74 h 81"/>
              <a:gd name="T34" fmla="*/ 2 w 60"/>
              <a:gd name="T35" fmla="*/ 72 h 81"/>
              <a:gd name="T36" fmla="*/ 1 w 60"/>
              <a:gd name="T37" fmla="*/ 70 h 81"/>
              <a:gd name="T38" fmla="*/ 0 w 60"/>
              <a:gd name="T39" fmla="*/ 68 h 81"/>
              <a:gd name="T40" fmla="*/ 7 w 60"/>
              <a:gd name="T41" fmla="*/ 12 h 81"/>
              <a:gd name="T42" fmla="*/ 20 w 60"/>
              <a:gd name="T43" fmla="*/ 6 h 81"/>
              <a:gd name="T44" fmla="*/ 34 w 60"/>
              <a:gd name="T45" fmla="*/ 0 h 81"/>
              <a:gd name="T46" fmla="*/ 27 w 60"/>
              <a:gd name="T4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solidFill>
            <a:srgbClr val="C0C0C0"/>
          </a:solidFill>
          <a:ln w="9525" cmpd="sng">
            <a:solidFill>
              <a:srgbClr val="FFFFFF"/>
            </a:solidFill>
            <a:prstDash val="solid"/>
            <a:round/>
            <a:headEnd/>
            <a:tailEnd/>
          </a:ln>
        </p:spPr>
        <p:txBody>
          <a:bodyPr/>
          <a:lstStyle/>
          <a:p>
            <a:endParaRPr lang="en-US"/>
          </a:p>
        </p:txBody>
      </p:sp>
      <p:sp>
        <p:nvSpPr>
          <p:cNvPr id="470" name="Freeform 469"/>
          <p:cNvSpPr>
            <a:spLocks/>
          </p:cNvSpPr>
          <p:nvPr>
            <p:custDataLst>
              <p:tags r:id="rId306"/>
            </p:custDataLst>
          </p:nvPr>
        </p:nvSpPr>
        <p:spPr bwMode="auto">
          <a:xfrm>
            <a:off x="4165773" y="2909037"/>
            <a:ext cx="155837" cy="66675"/>
          </a:xfrm>
          <a:custGeom>
            <a:avLst/>
            <a:gdLst>
              <a:gd name="T0" fmla="*/ 250 w 370"/>
              <a:gd name="T1" fmla="*/ 117 h 129"/>
              <a:gd name="T2" fmla="*/ 258 w 370"/>
              <a:gd name="T3" fmla="*/ 119 h 129"/>
              <a:gd name="T4" fmla="*/ 277 w 370"/>
              <a:gd name="T5" fmla="*/ 123 h 129"/>
              <a:gd name="T6" fmla="*/ 295 w 370"/>
              <a:gd name="T7" fmla="*/ 127 h 129"/>
              <a:gd name="T8" fmla="*/ 303 w 370"/>
              <a:gd name="T9" fmla="*/ 129 h 129"/>
              <a:gd name="T10" fmla="*/ 370 w 370"/>
              <a:gd name="T11" fmla="*/ 97 h 129"/>
              <a:gd name="T12" fmla="*/ 358 w 370"/>
              <a:gd name="T13" fmla="*/ 75 h 129"/>
              <a:gd name="T14" fmla="*/ 345 w 370"/>
              <a:gd name="T15" fmla="*/ 48 h 129"/>
              <a:gd name="T16" fmla="*/ 335 w 370"/>
              <a:gd name="T17" fmla="*/ 27 h 129"/>
              <a:gd name="T18" fmla="*/ 330 w 370"/>
              <a:gd name="T19" fmla="*/ 18 h 129"/>
              <a:gd name="T20" fmla="*/ 300 w 370"/>
              <a:gd name="T21" fmla="*/ 15 h 129"/>
              <a:gd name="T22" fmla="*/ 257 w 370"/>
              <a:gd name="T23" fmla="*/ 9 h 129"/>
              <a:gd name="T24" fmla="*/ 214 w 370"/>
              <a:gd name="T25" fmla="*/ 2 h 129"/>
              <a:gd name="T26" fmla="*/ 183 w 370"/>
              <a:gd name="T27" fmla="*/ 0 h 129"/>
              <a:gd name="T28" fmla="*/ 179 w 370"/>
              <a:gd name="T29" fmla="*/ 0 h 129"/>
              <a:gd name="T30" fmla="*/ 176 w 370"/>
              <a:gd name="T31" fmla="*/ 1 h 129"/>
              <a:gd name="T32" fmla="*/ 172 w 370"/>
              <a:gd name="T33" fmla="*/ 2 h 129"/>
              <a:gd name="T34" fmla="*/ 170 w 370"/>
              <a:gd name="T35" fmla="*/ 3 h 129"/>
              <a:gd name="T36" fmla="*/ 162 w 370"/>
              <a:gd name="T37" fmla="*/ 7 h 129"/>
              <a:gd name="T38" fmla="*/ 150 w 370"/>
              <a:gd name="T39" fmla="*/ 12 h 129"/>
              <a:gd name="T40" fmla="*/ 147 w 370"/>
              <a:gd name="T41" fmla="*/ 21 h 129"/>
              <a:gd name="T42" fmla="*/ 140 w 370"/>
              <a:gd name="T43" fmla="*/ 35 h 129"/>
              <a:gd name="T44" fmla="*/ 134 w 370"/>
              <a:gd name="T45" fmla="*/ 48 h 129"/>
              <a:gd name="T46" fmla="*/ 131 w 370"/>
              <a:gd name="T47" fmla="*/ 55 h 129"/>
              <a:gd name="T48" fmla="*/ 122 w 370"/>
              <a:gd name="T49" fmla="*/ 54 h 129"/>
              <a:gd name="T50" fmla="*/ 111 w 370"/>
              <a:gd name="T51" fmla="*/ 49 h 129"/>
              <a:gd name="T52" fmla="*/ 98 w 370"/>
              <a:gd name="T53" fmla="*/ 44 h 129"/>
              <a:gd name="T54" fmla="*/ 84 w 370"/>
              <a:gd name="T55" fmla="*/ 38 h 129"/>
              <a:gd name="T56" fmla="*/ 60 w 370"/>
              <a:gd name="T57" fmla="*/ 26 h 129"/>
              <a:gd name="T58" fmla="*/ 44 w 370"/>
              <a:gd name="T59" fmla="*/ 18 h 129"/>
              <a:gd name="T60" fmla="*/ 32 w 370"/>
              <a:gd name="T61" fmla="*/ 25 h 129"/>
              <a:gd name="T62" fmla="*/ 21 w 370"/>
              <a:gd name="T63" fmla="*/ 33 h 129"/>
              <a:gd name="T64" fmla="*/ 16 w 370"/>
              <a:gd name="T65" fmla="*/ 37 h 129"/>
              <a:gd name="T66" fmla="*/ 12 w 370"/>
              <a:gd name="T67" fmla="*/ 41 h 129"/>
              <a:gd name="T68" fmla="*/ 9 w 370"/>
              <a:gd name="T69" fmla="*/ 46 h 129"/>
              <a:gd name="T70" fmla="*/ 5 w 370"/>
              <a:gd name="T71" fmla="*/ 52 h 129"/>
              <a:gd name="T72" fmla="*/ 3 w 370"/>
              <a:gd name="T73" fmla="*/ 57 h 129"/>
              <a:gd name="T74" fmla="*/ 1 w 370"/>
              <a:gd name="T75" fmla="*/ 63 h 129"/>
              <a:gd name="T76" fmla="*/ 0 w 370"/>
              <a:gd name="T77" fmla="*/ 69 h 129"/>
              <a:gd name="T78" fmla="*/ 0 w 370"/>
              <a:gd name="T79" fmla="*/ 75 h 129"/>
              <a:gd name="T80" fmla="*/ 1 w 370"/>
              <a:gd name="T81" fmla="*/ 82 h 129"/>
              <a:gd name="T82" fmla="*/ 3 w 370"/>
              <a:gd name="T83" fmla="*/ 88 h 129"/>
              <a:gd name="T84" fmla="*/ 6 w 370"/>
              <a:gd name="T85" fmla="*/ 96 h 129"/>
              <a:gd name="T86" fmla="*/ 11 w 370"/>
              <a:gd name="T87" fmla="*/ 103 h 129"/>
              <a:gd name="T88" fmla="*/ 20 w 370"/>
              <a:gd name="T89" fmla="*/ 101 h 129"/>
              <a:gd name="T90" fmla="*/ 33 w 370"/>
              <a:gd name="T91" fmla="*/ 99 h 129"/>
              <a:gd name="T92" fmla="*/ 50 w 370"/>
              <a:gd name="T93" fmla="*/ 97 h 129"/>
              <a:gd name="T94" fmla="*/ 69 w 370"/>
              <a:gd name="T95" fmla="*/ 95 h 129"/>
              <a:gd name="T96" fmla="*/ 102 w 370"/>
              <a:gd name="T97" fmla="*/ 92 h 129"/>
              <a:gd name="T98" fmla="*/ 117 w 370"/>
              <a:gd name="T99" fmla="*/ 91 h 129"/>
              <a:gd name="T100" fmla="*/ 137 w 370"/>
              <a:gd name="T101" fmla="*/ 92 h 129"/>
              <a:gd name="T102" fmla="*/ 152 w 370"/>
              <a:gd name="T103" fmla="*/ 94 h 129"/>
              <a:gd name="T104" fmla="*/ 166 w 370"/>
              <a:gd name="T105" fmla="*/ 97 h 129"/>
              <a:gd name="T106" fmla="*/ 177 w 370"/>
              <a:gd name="T107" fmla="*/ 100 h 129"/>
              <a:gd name="T108" fmla="*/ 189 w 370"/>
              <a:gd name="T109" fmla="*/ 104 h 129"/>
              <a:gd name="T110" fmla="*/ 201 w 370"/>
              <a:gd name="T111" fmla="*/ 108 h 129"/>
              <a:gd name="T112" fmla="*/ 217 w 370"/>
              <a:gd name="T113" fmla="*/ 110 h 129"/>
              <a:gd name="T114" fmla="*/ 237 w 370"/>
              <a:gd name="T115" fmla="*/ 111 h 129"/>
              <a:gd name="T116" fmla="*/ 237 w 370"/>
              <a:gd name="T117" fmla="*/ 117 h 129"/>
              <a:gd name="T118" fmla="*/ 250 w 370"/>
              <a:gd name="T119" fmla="*/ 117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 name="Freeform 470"/>
          <p:cNvSpPr>
            <a:spLocks/>
          </p:cNvSpPr>
          <p:nvPr>
            <p:custDataLst>
              <p:tags r:id="rId307"/>
            </p:custDataLst>
          </p:nvPr>
        </p:nvSpPr>
        <p:spPr bwMode="auto">
          <a:xfrm>
            <a:off x="4561476" y="3629761"/>
            <a:ext cx="29028" cy="57150"/>
          </a:xfrm>
          <a:custGeom>
            <a:avLst/>
            <a:gdLst>
              <a:gd name="T0" fmla="*/ 27 w 80"/>
              <a:gd name="T1" fmla="*/ 1 h 94"/>
              <a:gd name="T2" fmla="*/ 34 w 80"/>
              <a:gd name="T3" fmla="*/ 0 h 94"/>
              <a:gd name="T4" fmla="*/ 41 w 80"/>
              <a:gd name="T5" fmla="*/ 0 h 94"/>
              <a:gd name="T6" fmla="*/ 47 w 80"/>
              <a:gd name="T7" fmla="*/ 2 h 94"/>
              <a:gd name="T8" fmla="*/ 54 w 80"/>
              <a:gd name="T9" fmla="*/ 4 h 94"/>
              <a:gd name="T10" fmla="*/ 60 w 80"/>
              <a:gd name="T11" fmla="*/ 6 h 94"/>
              <a:gd name="T12" fmla="*/ 66 w 80"/>
              <a:gd name="T13" fmla="*/ 8 h 94"/>
              <a:gd name="T14" fmla="*/ 73 w 80"/>
              <a:gd name="T15" fmla="*/ 8 h 94"/>
              <a:gd name="T16" fmla="*/ 80 w 80"/>
              <a:gd name="T17" fmla="*/ 7 h 94"/>
              <a:gd name="T18" fmla="*/ 80 w 80"/>
              <a:gd name="T19" fmla="*/ 38 h 94"/>
              <a:gd name="T20" fmla="*/ 75 w 80"/>
              <a:gd name="T21" fmla="*/ 44 h 94"/>
              <a:gd name="T22" fmla="*/ 69 w 80"/>
              <a:gd name="T23" fmla="*/ 51 h 94"/>
              <a:gd name="T24" fmla="*/ 64 w 80"/>
              <a:gd name="T25" fmla="*/ 59 h 94"/>
              <a:gd name="T26" fmla="*/ 58 w 80"/>
              <a:gd name="T27" fmla="*/ 68 h 94"/>
              <a:gd name="T28" fmla="*/ 51 w 80"/>
              <a:gd name="T29" fmla="*/ 84 h 94"/>
              <a:gd name="T30" fmla="*/ 47 w 80"/>
              <a:gd name="T31" fmla="*/ 94 h 94"/>
              <a:gd name="T32" fmla="*/ 43 w 80"/>
              <a:gd name="T33" fmla="*/ 93 h 94"/>
              <a:gd name="T34" fmla="*/ 40 w 80"/>
              <a:gd name="T35" fmla="*/ 92 h 94"/>
              <a:gd name="T36" fmla="*/ 37 w 80"/>
              <a:gd name="T37" fmla="*/ 91 h 94"/>
              <a:gd name="T38" fmla="*/ 34 w 80"/>
              <a:gd name="T39" fmla="*/ 89 h 94"/>
              <a:gd name="T40" fmla="*/ 29 w 80"/>
              <a:gd name="T41" fmla="*/ 84 h 94"/>
              <a:gd name="T42" fmla="*/ 23 w 80"/>
              <a:gd name="T43" fmla="*/ 78 h 94"/>
              <a:gd name="T44" fmla="*/ 19 w 80"/>
              <a:gd name="T45" fmla="*/ 72 h 94"/>
              <a:gd name="T46" fmla="*/ 13 w 80"/>
              <a:gd name="T47" fmla="*/ 65 h 94"/>
              <a:gd name="T48" fmla="*/ 7 w 80"/>
              <a:gd name="T49" fmla="*/ 60 h 94"/>
              <a:gd name="T50" fmla="*/ 0 w 80"/>
              <a:gd name="T51" fmla="*/ 56 h 94"/>
              <a:gd name="T52" fmla="*/ 8 w 80"/>
              <a:gd name="T53" fmla="*/ 41 h 94"/>
              <a:gd name="T54" fmla="*/ 13 w 80"/>
              <a:gd name="T55" fmla="*/ 29 h 94"/>
              <a:gd name="T56" fmla="*/ 19 w 80"/>
              <a:gd name="T57" fmla="*/ 17 h 94"/>
              <a:gd name="T58" fmla="*/ 27 w 80"/>
              <a:gd name="T59" fmla="*/ 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solidFill>
            <a:srgbClr val="C0C0C0"/>
          </a:solidFill>
          <a:ln w="9525" cmpd="sng">
            <a:solidFill>
              <a:srgbClr val="FFFFFF"/>
            </a:solidFill>
            <a:prstDash val="solid"/>
            <a:round/>
            <a:headEnd/>
            <a:tailEnd/>
          </a:ln>
        </p:spPr>
        <p:txBody>
          <a:bodyPr/>
          <a:lstStyle/>
          <a:p>
            <a:endParaRPr lang="en-US"/>
          </a:p>
        </p:txBody>
      </p:sp>
      <p:sp>
        <p:nvSpPr>
          <p:cNvPr id="472" name="Freeform 471"/>
          <p:cNvSpPr>
            <a:spLocks/>
          </p:cNvSpPr>
          <p:nvPr>
            <p:custDataLst>
              <p:tags r:id="rId308"/>
            </p:custDataLst>
          </p:nvPr>
        </p:nvSpPr>
        <p:spPr bwMode="auto">
          <a:xfrm>
            <a:off x="4384250" y="5641124"/>
            <a:ext cx="59584" cy="57150"/>
          </a:xfrm>
          <a:custGeom>
            <a:avLst/>
            <a:gdLst>
              <a:gd name="T0" fmla="*/ 3 w 135"/>
              <a:gd name="T1" fmla="*/ 55 h 98"/>
              <a:gd name="T2" fmla="*/ 11 w 135"/>
              <a:gd name="T3" fmla="*/ 54 h 98"/>
              <a:gd name="T4" fmla="*/ 18 w 135"/>
              <a:gd name="T5" fmla="*/ 53 h 98"/>
              <a:gd name="T6" fmla="*/ 24 w 135"/>
              <a:gd name="T7" fmla="*/ 50 h 98"/>
              <a:gd name="T8" fmla="*/ 31 w 135"/>
              <a:gd name="T9" fmla="*/ 47 h 98"/>
              <a:gd name="T10" fmla="*/ 42 w 135"/>
              <a:gd name="T11" fmla="*/ 38 h 98"/>
              <a:gd name="T12" fmla="*/ 52 w 135"/>
              <a:gd name="T13" fmla="*/ 28 h 98"/>
              <a:gd name="T14" fmla="*/ 61 w 135"/>
              <a:gd name="T15" fmla="*/ 18 h 98"/>
              <a:gd name="T16" fmla="*/ 71 w 135"/>
              <a:gd name="T17" fmla="*/ 8 h 98"/>
              <a:gd name="T18" fmla="*/ 76 w 135"/>
              <a:gd name="T19" fmla="*/ 5 h 98"/>
              <a:gd name="T20" fmla="*/ 82 w 135"/>
              <a:gd name="T21" fmla="*/ 2 h 98"/>
              <a:gd name="T22" fmla="*/ 88 w 135"/>
              <a:gd name="T23" fmla="*/ 0 h 98"/>
              <a:gd name="T24" fmla="*/ 96 w 135"/>
              <a:gd name="T25" fmla="*/ 0 h 98"/>
              <a:gd name="T26" fmla="*/ 102 w 135"/>
              <a:gd name="T27" fmla="*/ 0 h 98"/>
              <a:gd name="T28" fmla="*/ 110 w 135"/>
              <a:gd name="T29" fmla="*/ 3 h 98"/>
              <a:gd name="T30" fmla="*/ 117 w 135"/>
              <a:gd name="T31" fmla="*/ 6 h 98"/>
              <a:gd name="T32" fmla="*/ 123 w 135"/>
              <a:gd name="T33" fmla="*/ 11 h 98"/>
              <a:gd name="T34" fmla="*/ 128 w 135"/>
              <a:gd name="T35" fmla="*/ 16 h 98"/>
              <a:gd name="T36" fmla="*/ 132 w 135"/>
              <a:gd name="T37" fmla="*/ 24 h 98"/>
              <a:gd name="T38" fmla="*/ 134 w 135"/>
              <a:gd name="T39" fmla="*/ 30 h 98"/>
              <a:gd name="T40" fmla="*/ 135 w 135"/>
              <a:gd name="T41" fmla="*/ 37 h 98"/>
              <a:gd name="T42" fmla="*/ 134 w 135"/>
              <a:gd name="T43" fmla="*/ 40 h 98"/>
              <a:gd name="T44" fmla="*/ 132 w 135"/>
              <a:gd name="T45" fmla="*/ 43 h 98"/>
              <a:gd name="T46" fmla="*/ 129 w 135"/>
              <a:gd name="T47" fmla="*/ 47 h 98"/>
              <a:gd name="T48" fmla="*/ 124 w 135"/>
              <a:gd name="T49" fmla="*/ 51 h 98"/>
              <a:gd name="T50" fmla="*/ 113 w 135"/>
              <a:gd name="T51" fmla="*/ 61 h 98"/>
              <a:gd name="T52" fmla="*/ 100 w 135"/>
              <a:gd name="T53" fmla="*/ 72 h 98"/>
              <a:gd name="T54" fmla="*/ 87 w 135"/>
              <a:gd name="T55" fmla="*/ 82 h 98"/>
              <a:gd name="T56" fmla="*/ 74 w 135"/>
              <a:gd name="T57" fmla="*/ 91 h 98"/>
              <a:gd name="T58" fmla="*/ 63 w 135"/>
              <a:gd name="T59" fmla="*/ 96 h 98"/>
              <a:gd name="T60" fmla="*/ 55 w 135"/>
              <a:gd name="T61" fmla="*/ 98 h 98"/>
              <a:gd name="T62" fmla="*/ 51 w 135"/>
              <a:gd name="T63" fmla="*/ 97 h 98"/>
              <a:gd name="T64" fmla="*/ 43 w 135"/>
              <a:gd name="T65" fmla="*/ 92 h 98"/>
              <a:gd name="T66" fmla="*/ 32 w 135"/>
              <a:gd name="T67" fmla="*/ 85 h 98"/>
              <a:gd name="T68" fmla="*/ 21 w 135"/>
              <a:gd name="T69" fmla="*/ 77 h 98"/>
              <a:gd name="T70" fmla="*/ 11 w 135"/>
              <a:gd name="T71" fmla="*/ 68 h 98"/>
              <a:gd name="T72" fmla="*/ 5 w 135"/>
              <a:gd name="T73" fmla="*/ 62 h 98"/>
              <a:gd name="T74" fmla="*/ 1 w 135"/>
              <a:gd name="T75" fmla="*/ 59 h 98"/>
              <a:gd name="T76" fmla="*/ 0 w 135"/>
              <a:gd name="T77" fmla="*/ 57 h 98"/>
              <a:gd name="T78" fmla="*/ 0 w 135"/>
              <a:gd name="T79" fmla="*/ 56 h 98"/>
              <a:gd name="T80" fmla="*/ 3 w 135"/>
              <a:gd name="T81"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solidFill>
            <a:schemeClr val="accent2"/>
          </a:solidFill>
          <a:ln w="9525" cmpd="sng">
            <a:solidFill>
              <a:srgbClr val="FFFFFF"/>
            </a:solidFill>
            <a:prstDash val="solid"/>
            <a:round/>
            <a:headEnd/>
            <a:tailEnd/>
          </a:ln>
        </p:spPr>
        <p:txBody>
          <a:bodyPr/>
          <a:lstStyle/>
          <a:p>
            <a:endParaRPr lang="en-US"/>
          </a:p>
        </p:txBody>
      </p:sp>
      <p:sp>
        <p:nvSpPr>
          <p:cNvPr id="473" name="Freeform 472"/>
          <p:cNvSpPr>
            <a:spLocks/>
          </p:cNvSpPr>
          <p:nvPr>
            <p:custDataLst>
              <p:tags r:id="rId309"/>
            </p:custDataLst>
          </p:nvPr>
        </p:nvSpPr>
        <p:spPr bwMode="auto">
          <a:xfrm>
            <a:off x="4164245" y="2956661"/>
            <a:ext cx="126808" cy="84138"/>
          </a:xfrm>
          <a:custGeom>
            <a:avLst/>
            <a:gdLst>
              <a:gd name="T0" fmla="*/ 192 w 312"/>
              <a:gd name="T1" fmla="*/ 155 h 155"/>
              <a:gd name="T2" fmla="*/ 194 w 312"/>
              <a:gd name="T3" fmla="*/ 151 h 155"/>
              <a:gd name="T4" fmla="*/ 197 w 312"/>
              <a:gd name="T5" fmla="*/ 148 h 155"/>
              <a:gd name="T6" fmla="*/ 200 w 312"/>
              <a:gd name="T7" fmla="*/ 145 h 155"/>
              <a:gd name="T8" fmla="*/ 203 w 312"/>
              <a:gd name="T9" fmla="*/ 142 h 155"/>
              <a:gd name="T10" fmla="*/ 211 w 312"/>
              <a:gd name="T11" fmla="*/ 137 h 155"/>
              <a:gd name="T12" fmla="*/ 220 w 312"/>
              <a:gd name="T13" fmla="*/ 132 h 155"/>
              <a:gd name="T14" fmla="*/ 238 w 312"/>
              <a:gd name="T15" fmla="*/ 123 h 155"/>
              <a:gd name="T16" fmla="*/ 253 w 312"/>
              <a:gd name="T17" fmla="*/ 117 h 155"/>
              <a:gd name="T18" fmla="*/ 255 w 312"/>
              <a:gd name="T19" fmla="*/ 109 h 155"/>
              <a:gd name="T20" fmla="*/ 260 w 312"/>
              <a:gd name="T21" fmla="*/ 97 h 155"/>
              <a:gd name="T22" fmla="*/ 264 w 312"/>
              <a:gd name="T23" fmla="*/ 91 h 155"/>
              <a:gd name="T24" fmla="*/ 267 w 312"/>
              <a:gd name="T25" fmla="*/ 86 h 155"/>
              <a:gd name="T26" fmla="*/ 269 w 312"/>
              <a:gd name="T27" fmla="*/ 82 h 155"/>
              <a:gd name="T28" fmla="*/ 272 w 312"/>
              <a:gd name="T29" fmla="*/ 81 h 155"/>
              <a:gd name="T30" fmla="*/ 312 w 312"/>
              <a:gd name="T31" fmla="*/ 44 h 155"/>
              <a:gd name="T32" fmla="*/ 312 w 312"/>
              <a:gd name="T33" fmla="*/ 39 h 155"/>
              <a:gd name="T34" fmla="*/ 310 w 312"/>
              <a:gd name="T35" fmla="*/ 35 h 155"/>
              <a:gd name="T36" fmla="*/ 306 w 312"/>
              <a:gd name="T37" fmla="*/ 32 h 155"/>
              <a:gd name="T38" fmla="*/ 302 w 312"/>
              <a:gd name="T39" fmla="*/ 30 h 155"/>
              <a:gd name="T40" fmla="*/ 291 w 312"/>
              <a:gd name="T41" fmla="*/ 28 h 155"/>
              <a:gd name="T42" fmla="*/ 280 w 312"/>
              <a:gd name="T43" fmla="*/ 27 h 155"/>
              <a:gd name="T44" fmla="*/ 268 w 312"/>
              <a:gd name="T45" fmla="*/ 27 h 155"/>
              <a:gd name="T46" fmla="*/ 259 w 312"/>
              <a:gd name="T47" fmla="*/ 27 h 155"/>
              <a:gd name="T48" fmla="*/ 256 w 312"/>
              <a:gd name="T49" fmla="*/ 26 h 155"/>
              <a:gd name="T50" fmla="*/ 253 w 312"/>
              <a:gd name="T51" fmla="*/ 25 h 155"/>
              <a:gd name="T52" fmla="*/ 252 w 312"/>
              <a:gd name="T53" fmla="*/ 23 h 155"/>
              <a:gd name="T54" fmla="*/ 253 w 312"/>
              <a:gd name="T55" fmla="*/ 20 h 155"/>
              <a:gd name="T56" fmla="*/ 232 w 312"/>
              <a:gd name="T57" fmla="*/ 19 h 155"/>
              <a:gd name="T58" fmla="*/ 216 w 312"/>
              <a:gd name="T59" fmla="*/ 17 h 155"/>
              <a:gd name="T60" fmla="*/ 202 w 312"/>
              <a:gd name="T61" fmla="*/ 13 h 155"/>
              <a:gd name="T62" fmla="*/ 189 w 312"/>
              <a:gd name="T63" fmla="*/ 9 h 155"/>
              <a:gd name="T64" fmla="*/ 177 w 312"/>
              <a:gd name="T65" fmla="*/ 6 h 155"/>
              <a:gd name="T66" fmla="*/ 163 w 312"/>
              <a:gd name="T67" fmla="*/ 3 h 155"/>
              <a:gd name="T68" fmla="*/ 146 w 312"/>
              <a:gd name="T69" fmla="*/ 1 h 155"/>
              <a:gd name="T70" fmla="*/ 126 w 312"/>
              <a:gd name="T71" fmla="*/ 0 h 155"/>
              <a:gd name="T72" fmla="*/ 110 w 312"/>
              <a:gd name="T73" fmla="*/ 1 h 155"/>
              <a:gd name="T74" fmla="*/ 74 w 312"/>
              <a:gd name="T75" fmla="*/ 4 h 155"/>
              <a:gd name="T76" fmla="*/ 53 w 312"/>
              <a:gd name="T77" fmla="*/ 6 h 155"/>
              <a:gd name="T78" fmla="*/ 34 w 312"/>
              <a:gd name="T79" fmla="*/ 8 h 155"/>
              <a:gd name="T80" fmla="*/ 18 w 312"/>
              <a:gd name="T81" fmla="*/ 10 h 155"/>
              <a:gd name="T82" fmla="*/ 7 w 312"/>
              <a:gd name="T83" fmla="*/ 12 h 155"/>
              <a:gd name="T84" fmla="*/ 9 w 312"/>
              <a:gd name="T85" fmla="*/ 17 h 155"/>
              <a:gd name="T86" fmla="*/ 11 w 312"/>
              <a:gd name="T87" fmla="*/ 19 h 155"/>
              <a:gd name="T88" fmla="*/ 13 w 312"/>
              <a:gd name="T89" fmla="*/ 19 h 155"/>
              <a:gd name="T90" fmla="*/ 15 w 312"/>
              <a:gd name="T91" fmla="*/ 20 h 155"/>
              <a:gd name="T92" fmla="*/ 18 w 312"/>
              <a:gd name="T93" fmla="*/ 20 h 155"/>
              <a:gd name="T94" fmla="*/ 19 w 312"/>
              <a:gd name="T95" fmla="*/ 20 h 155"/>
              <a:gd name="T96" fmla="*/ 20 w 312"/>
              <a:gd name="T97" fmla="*/ 22 h 155"/>
              <a:gd name="T98" fmla="*/ 20 w 312"/>
              <a:gd name="T99" fmla="*/ 26 h 155"/>
              <a:gd name="T100" fmla="*/ 20 w 312"/>
              <a:gd name="T101" fmla="*/ 30 h 155"/>
              <a:gd name="T102" fmla="*/ 19 w 312"/>
              <a:gd name="T103" fmla="*/ 35 h 155"/>
              <a:gd name="T104" fmla="*/ 18 w 312"/>
              <a:gd name="T105" fmla="*/ 39 h 155"/>
              <a:gd name="T106" fmla="*/ 15 w 312"/>
              <a:gd name="T107" fmla="*/ 42 h 155"/>
              <a:gd name="T108" fmla="*/ 12 w 312"/>
              <a:gd name="T109" fmla="*/ 45 h 155"/>
              <a:gd name="T110" fmla="*/ 9 w 312"/>
              <a:gd name="T111" fmla="*/ 48 h 155"/>
              <a:gd name="T112" fmla="*/ 4 w 312"/>
              <a:gd name="T113" fmla="*/ 49 h 155"/>
              <a:gd name="T114" fmla="*/ 0 w 312"/>
              <a:gd name="T115" fmla="*/ 50 h 155"/>
              <a:gd name="T116" fmla="*/ 74 w 312"/>
              <a:gd name="T117" fmla="*/ 68 h 155"/>
              <a:gd name="T118" fmla="*/ 87 w 312"/>
              <a:gd name="T119" fmla="*/ 111 h 155"/>
              <a:gd name="T120" fmla="*/ 166 w 312"/>
              <a:gd name="T121" fmla="*/ 123 h 155"/>
              <a:gd name="T122" fmla="*/ 192 w 312"/>
              <a:gd name="T123"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4" name="Freeform 473"/>
          <p:cNvSpPr>
            <a:spLocks/>
          </p:cNvSpPr>
          <p:nvPr>
            <p:custDataLst>
              <p:tags r:id="rId310"/>
            </p:custDataLst>
          </p:nvPr>
        </p:nvSpPr>
        <p:spPr bwMode="auto">
          <a:xfrm>
            <a:off x="3881600" y="3142400"/>
            <a:ext cx="18334" cy="60325"/>
          </a:xfrm>
          <a:custGeom>
            <a:avLst/>
            <a:gdLst>
              <a:gd name="T0" fmla="*/ 0 w 46"/>
              <a:gd name="T1" fmla="*/ 25 h 50"/>
              <a:gd name="T2" fmla="*/ 2 w 46"/>
              <a:gd name="T3" fmla="*/ 18 h 50"/>
              <a:gd name="T4" fmla="*/ 1 w 46"/>
              <a:gd name="T5" fmla="*/ 14 h 50"/>
              <a:gd name="T6" fmla="*/ 2 w 46"/>
              <a:gd name="T7" fmla="*/ 13 h 50"/>
              <a:gd name="T8" fmla="*/ 3 w 46"/>
              <a:gd name="T9" fmla="*/ 13 h 50"/>
              <a:gd name="T10" fmla="*/ 6 w 46"/>
              <a:gd name="T11" fmla="*/ 12 h 50"/>
              <a:gd name="T12" fmla="*/ 13 w 46"/>
              <a:gd name="T13" fmla="*/ 12 h 50"/>
              <a:gd name="T14" fmla="*/ 46 w 46"/>
              <a:gd name="T15" fmla="*/ 0 h 50"/>
              <a:gd name="T16" fmla="*/ 46 w 46"/>
              <a:gd name="T17" fmla="*/ 50 h 50"/>
              <a:gd name="T18" fmla="*/ 40 w 46"/>
              <a:gd name="T19" fmla="*/ 49 h 50"/>
              <a:gd name="T20" fmla="*/ 33 w 46"/>
              <a:gd name="T21" fmla="*/ 45 h 50"/>
              <a:gd name="T22" fmla="*/ 25 w 46"/>
              <a:gd name="T23" fmla="*/ 41 h 50"/>
              <a:gd name="T24" fmla="*/ 17 w 46"/>
              <a:gd name="T25" fmla="*/ 37 h 50"/>
              <a:gd name="T26" fmla="*/ 5 w 46"/>
              <a:gd name="T27" fmla="*/ 28 h 50"/>
              <a:gd name="T28" fmla="*/ 0 w 46"/>
              <a:gd name="T29"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5" name="Freeform 474"/>
          <p:cNvSpPr>
            <a:spLocks/>
          </p:cNvSpPr>
          <p:nvPr>
            <p:custDataLst>
              <p:tags r:id="rId311"/>
            </p:custDataLst>
          </p:nvPr>
        </p:nvSpPr>
        <p:spPr bwMode="auto">
          <a:xfrm>
            <a:off x="4552309" y="5026761"/>
            <a:ext cx="67224" cy="241300"/>
          </a:xfrm>
          <a:custGeom>
            <a:avLst/>
            <a:gdLst>
              <a:gd name="T0" fmla="*/ 10 w 166"/>
              <a:gd name="T1" fmla="*/ 282 h 456"/>
              <a:gd name="T2" fmla="*/ 19 w 166"/>
              <a:gd name="T3" fmla="*/ 290 h 456"/>
              <a:gd name="T4" fmla="*/ 37 w 166"/>
              <a:gd name="T5" fmla="*/ 300 h 456"/>
              <a:gd name="T6" fmla="*/ 58 w 166"/>
              <a:gd name="T7" fmla="*/ 306 h 456"/>
              <a:gd name="T8" fmla="*/ 70 w 166"/>
              <a:gd name="T9" fmla="*/ 312 h 456"/>
              <a:gd name="T10" fmla="*/ 80 w 166"/>
              <a:gd name="T11" fmla="*/ 320 h 456"/>
              <a:gd name="T12" fmla="*/ 86 w 166"/>
              <a:gd name="T13" fmla="*/ 331 h 456"/>
              <a:gd name="T14" fmla="*/ 86 w 166"/>
              <a:gd name="T15" fmla="*/ 347 h 456"/>
              <a:gd name="T16" fmla="*/ 78 w 166"/>
              <a:gd name="T17" fmla="*/ 363 h 456"/>
              <a:gd name="T18" fmla="*/ 68 w 166"/>
              <a:gd name="T19" fmla="*/ 375 h 456"/>
              <a:gd name="T20" fmla="*/ 62 w 166"/>
              <a:gd name="T21" fmla="*/ 388 h 456"/>
              <a:gd name="T22" fmla="*/ 60 w 166"/>
              <a:gd name="T23" fmla="*/ 400 h 456"/>
              <a:gd name="T24" fmla="*/ 64 w 166"/>
              <a:gd name="T25" fmla="*/ 411 h 456"/>
              <a:gd name="T26" fmla="*/ 76 w 166"/>
              <a:gd name="T27" fmla="*/ 424 h 456"/>
              <a:gd name="T28" fmla="*/ 104 w 166"/>
              <a:gd name="T29" fmla="*/ 445 h 456"/>
              <a:gd name="T30" fmla="*/ 120 w 166"/>
              <a:gd name="T31" fmla="*/ 443 h 456"/>
              <a:gd name="T32" fmla="*/ 120 w 166"/>
              <a:gd name="T33" fmla="*/ 423 h 456"/>
              <a:gd name="T34" fmla="*/ 131 w 166"/>
              <a:gd name="T35" fmla="*/ 413 h 456"/>
              <a:gd name="T36" fmla="*/ 145 w 166"/>
              <a:gd name="T37" fmla="*/ 407 h 456"/>
              <a:gd name="T38" fmla="*/ 153 w 166"/>
              <a:gd name="T39" fmla="*/ 402 h 456"/>
              <a:gd name="T40" fmla="*/ 160 w 166"/>
              <a:gd name="T41" fmla="*/ 393 h 456"/>
              <a:gd name="T42" fmla="*/ 166 w 166"/>
              <a:gd name="T43" fmla="*/ 375 h 456"/>
              <a:gd name="T44" fmla="*/ 165 w 166"/>
              <a:gd name="T45" fmla="*/ 350 h 456"/>
              <a:gd name="T46" fmla="*/ 158 w 166"/>
              <a:gd name="T47" fmla="*/ 328 h 456"/>
              <a:gd name="T48" fmla="*/ 148 w 166"/>
              <a:gd name="T49" fmla="*/ 307 h 456"/>
              <a:gd name="T50" fmla="*/ 141 w 166"/>
              <a:gd name="T51" fmla="*/ 284 h 456"/>
              <a:gd name="T52" fmla="*/ 135 w 166"/>
              <a:gd name="T53" fmla="*/ 269 h 456"/>
              <a:gd name="T54" fmla="*/ 118 w 166"/>
              <a:gd name="T55" fmla="*/ 251 h 456"/>
              <a:gd name="T56" fmla="*/ 97 w 166"/>
              <a:gd name="T57" fmla="*/ 224 h 456"/>
              <a:gd name="T58" fmla="*/ 85 w 166"/>
              <a:gd name="T59" fmla="*/ 206 h 456"/>
              <a:gd name="T60" fmla="*/ 80 w 166"/>
              <a:gd name="T61" fmla="*/ 195 h 456"/>
              <a:gd name="T62" fmla="*/ 81 w 166"/>
              <a:gd name="T63" fmla="*/ 177 h 456"/>
              <a:gd name="T64" fmla="*/ 88 w 166"/>
              <a:gd name="T65" fmla="*/ 147 h 456"/>
              <a:gd name="T66" fmla="*/ 96 w 166"/>
              <a:gd name="T67" fmla="*/ 129 h 456"/>
              <a:gd name="T68" fmla="*/ 98 w 166"/>
              <a:gd name="T69" fmla="*/ 113 h 456"/>
              <a:gd name="T70" fmla="*/ 95 w 166"/>
              <a:gd name="T71" fmla="*/ 82 h 456"/>
              <a:gd name="T72" fmla="*/ 92 w 166"/>
              <a:gd name="T73" fmla="*/ 45 h 456"/>
              <a:gd name="T74" fmla="*/ 89 w 166"/>
              <a:gd name="T75" fmla="*/ 18 h 456"/>
              <a:gd name="T76" fmla="*/ 71 w 166"/>
              <a:gd name="T77" fmla="*/ 8 h 456"/>
              <a:gd name="T78" fmla="*/ 33 w 166"/>
              <a:gd name="T79" fmla="*/ 4 h 456"/>
              <a:gd name="T80" fmla="*/ 12 w 166"/>
              <a:gd name="T81" fmla="*/ 10 h 456"/>
              <a:gd name="T82" fmla="*/ 22 w 166"/>
              <a:gd name="T83" fmla="*/ 25 h 456"/>
              <a:gd name="T84" fmla="*/ 33 w 166"/>
              <a:gd name="T85" fmla="*/ 30 h 456"/>
              <a:gd name="T86" fmla="*/ 40 w 166"/>
              <a:gd name="T87" fmla="*/ 44 h 456"/>
              <a:gd name="T88" fmla="*/ 40 w 166"/>
              <a:gd name="T89" fmla="*/ 64 h 456"/>
              <a:gd name="T90" fmla="*/ 40 w 166"/>
              <a:gd name="T91" fmla="*/ 78 h 456"/>
              <a:gd name="T92" fmla="*/ 36 w 166"/>
              <a:gd name="T93" fmla="*/ 85 h 456"/>
              <a:gd name="T94" fmla="*/ 29 w 166"/>
              <a:gd name="T95" fmla="*/ 95 h 456"/>
              <a:gd name="T96" fmla="*/ 15 w 166"/>
              <a:gd name="T97" fmla="*/ 109 h 456"/>
              <a:gd name="T98" fmla="*/ 3 w 166"/>
              <a:gd name="T99" fmla="*/ 122 h 456"/>
              <a:gd name="T100" fmla="*/ 7 w 166"/>
              <a:gd name="T101" fmla="*/ 277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solidFill>
            <a:schemeClr val="accent2"/>
          </a:solidFill>
          <a:ln w="9525" cmpd="sng">
            <a:solidFill>
              <a:srgbClr val="FFFFFF"/>
            </a:solidFill>
            <a:prstDash val="solid"/>
            <a:round/>
            <a:headEnd/>
            <a:tailEnd/>
          </a:ln>
        </p:spPr>
        <p:txBody>
          <a:bodyPr/>
          <a:lstStyle/>
          <a:p>
            <a:endParaRPr lang="en-US"/>
          </a:p>
        </p:txBody>
      </p:sp>
      <p:sp>
        <p:nvSpPr>
          <p:cNvPr id="476" name="Freeform 475"/>
          <p:cNvSpPr>
            <a:spLocks/>
          </p:cNvSpPr>
          <p:nvPr>
            <p:custDataLst>
              <p:tags r:id="rId312"/>
            </p:custDataLst>
          </p:nvPr>
        </p:nvSpPr>
        <p:spPr bwMode="auto">
          <a:xfrm>
            <a:off x="4063411" y="3598011"/>
            <a:ext cx="13750" cy="57150"/>
          </a:xfrm>
          <a:custGeom>
            <a:avLst/>
            <a:gdLst>
              <a:gd name="T0" fmla="*/ 27 w 27"/>
              <a:gd name="T1" fmla="*/ 0 h 19"/>
              <a:gd name="T2" fmla="*/ 27 w 27"/>
              <a:gd name="T3" fmla="*/ 12 h 19"/>
              <a:gd name="T4" fmla="*/ 27 w 27"/>
              <a:gd name="T5" fmla="*/ 19 h 19"/>
              <a:gd name="T6" fmla="*/ 9 w 27"/>
              <a:gd name="T7" fmla="*/ 19 h 19"/>
              <a:gd name="T8" fmla="*/ 0 w 27"/>
              <a:gd name="T9" fmla="*/ 19 h 19"/>
              <a:gd name="T10" fmla="*/ 9 w 27"/>
              <a:gd name="T11" fmla="*/ 12 h 19"/>
              <a:gd name="T12" fmla="*/ 27 w 27"/>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27" y="0"/>
                </a:moveTo>
                <a:lnTo>
                  <a:pt x="27" y="12"/>
                </a:lnTo>
                <a:lnTo>
                  <a:pt x="27" y="19"/>
                </a:lnTo>
                <a:lnTo>
                  <a:pt x="9" y="19"/>
                </a:lnTo>
                <a:lnTo>
                  <a:pt x="0" y="19"/>
                </a:lnTo>
                <a:lnTo>
                  <a:pt x="9" y="12"/>
                </a:lnTo>
                <a:lnTo>
                  <a:pt x="27" y="0"/>
                </a:lnTo>
              </a:path>
            </a:pathLst>
          </a:custGeom>
          <a:solidFill>
            <a:srgbClr val="C0C0C0"/>
          </a:solidFill>
          <a:ln w="9525" cmpd="sng">
            <a:solidFill>
              <a:srgbClr val="FFFFFF"/>
            </a:solidFill>
            <a:prstDash val="solid"/>
            <a:round/>
            <a:headEnd/>
            <a:tailEnd/>
          </a:ln>
        </p:spPr>
        <p:txBody>
          <a:bodyPr/>
          <a:lstStyle/>
          <a:p>
            <a:endParaRPr lang="en-US"/>
          </a:p>
        </p:txBody>
      </p:sp>
      <p:sp>
        <p:nvSpPr>
          <p:cNvPr id="477" name="Freeform 476"/>
          <p:cNvSpPr>
            <a:spLocks/>
          </p:cNvSpPr>
          <p:nvPr>
            <p:custDataLst>
              <p:tags r:id="rId313"/>
            </p:custDataLst>
          </p:nvPr>
        </p:nvSpPr>
        <p:spPr bwMode="auto">
          <a:xfrm>
            <a:off x="4370500" y="5218850"/>
            <a:ext cx="181810" cy="217487"/>
          </a:xfrm>
          <a:custGeom>
            <a:avLst/>
            <a:gdLst>
              <a:gd name="T0" fmla="*/ 284 w 438"/>
              <a:gd name="T1" fmla="*/ 8 h 406"/>
              <a:gd name="T2" fmla="*/ 320 w 438"/>
              <a:gd name="T3" fmla="*/ 27 h 406"/>
              <a:gd name="T4" fmla="*/ 363 w 438"/>
              <a:gd name="T5" fmla="*/ 47 h 406"/>
              <a:gd name="T6" fmla="*/ 395 w 438"/>
              <a:gd name="T7" fmla="*/ 58 h 406"/>
              <a:gd name="T8" fmla="*/ 416 w 438"/>
              <a:gd name="T9" fmla="*/ 61 h 406"/>
              <a:gd name="T10" fmla="*/ 425 w 438"/>
              <a:gd name="T11" fmla="*/ 81 h 406"/>
              <a:gd name="T12" fmla="*/ 429 w 438"/>
              <a:gd name="T13" fmla="*/ 120 h 406"/>
              <a:gd name="T14" fmla="*/ 434 w 438"/>
              <a:gd name="T15" fmla="*/ 157 h 406"/>
              <a:gd name="T16" fmla="*/ 438 w 438"/>
              <a:gd name="T17" fmla="*/ 195 h 406"/>
              <a:gd name="T18" fmla="*/ 438 w 438"/>
              <a:gd name="T19" fmla="*/ 223 h 406"/>
              <a:gd name="T20" fmla="*/ 435 w 438"/>
              <a:gd name="T21" fmla="*/ 237 h 406"/>
              <a:gd name="T22" fmla="*/ 425 w 438"/>
              <a:gd name="T23" fmla="*/ 259 h 406"/>
              <a:gd name="T24" fmla="*/ 407 w 438"/>
              <a:gd name="T25" fmla="*/ 287 h 406"/>
              <a:gd name="T26" fmla="*/ 391 w 438"/>
              <a:gd name="T27" fmla="*/ 307 h 406"/>
              <a:gd name="T28" fmla="*/ 381 w 438"/>
              <a:gd name="T29" fmla="*/ 320 h 406"/>
              <a:gd name="T30" fmla="*/ 374 w 438"/>
              <a:gd name="T31" fmla="*/ 332 h 406"/>
              <a:gd name="T32" fmla="*/ 372 w 438"/>
              <a:gd name="T33" fmla="*/ 352 h 406"/>
              <a:gd name="T34" fmla="*/ 359 w 438"/>
              <a:gd name="T35" fmla="*/ 372 h 406"/>
              <a:gd name="T36" fmla="*/ 321 w 438"/>
              <a:gd name="T37" fmla="*/ 401 h 406"/>
              <a:gd name="T38" fmla="*/ 205 w 438"/>
              <a:gd name="T39" fmla="*/ 388 h 406"/>
              <a:gd name="T40" fmla="*/ 182 w 438"/>
              <a:gd name="T41" fmla="*/ 379 h 406"/>
              <a:gd name="T42" fmla="*/ 165 w 438"/>
              <a:gd name="T43" fmla="*/ 370 h 406"/>
              <a:gd name="T44" fmla="*/ 150 w 438"/>
              <a:gd name="T45" fmla="*/ 359 h 406"/>
              <a:gd name="T46" fmla="*/ 139 w 438"/>
              <a:gd name="T47" fmla="*/ 346 h 406"/>
              <a:gd name="T48" fmla="*/ 124 w 438"/>
              <a:gd name="T49" fmla="*/ 322 h 406"/>
              <a:gd name="T50" fmla="*/ 108 w 438"/>
              <a:gd name="T51" fmla="*/ 296 h 406"/>
              <a:gd name="T52" fmla="*/ 94 w 438"/>
              <a:gd name="T53" fmla="*/ 279 h 406"/>
              <a:gd name="T54" fmla="*/ 72 w 438"/>
              <a:gd name="T55" fmla="*/ 259 h 406"/>
              <a:gd name="T56" fmla="*/ 44 w 438"/>
              <a:gd name="T57" fmla="*/ 234 h 406"/>
              <a:gd name="T58" fmla="*/ 24 w 438"/>
              <a:gd name="T59" fmla="*/ 213 h 406"/>
              <a:gd name="T60" fmla="*/ 13 w 438"/>
              <a:gd name="T61" fmla="*/ 195 h 406"/>
              <a:gd name="T62" fmla="*/ 4 w 438"/>
              <a:gd name="T63" fmla="*/ 176 h 406"/>
              <a:gd name="T64" fmla="*/ 0 w 438"/>
              <a:gd name="T65" fmla="*/ 154 h 406"/>
              <a:gd name="T66" fmla="*/ 18 w 438"/>
              <a:gd name="T67" fmla="*/ 141 h 406"/>
              <a:gd name="T68" fmla="*/ 40 w 438"/>
              <a:gd name="T69" fmla="*/ 141 h 406"/>
              <a:gd name="T70" fmla="*/ 53 w 438"/>
              <a:gd name="T71" fmla="*/ 141 h 406"/>
              <a:gd name="T72" fmla="*/ 63 w 438"/>
              <a:gd name="T73" fmla="*/ 138 h 406"/>
              <a:gd name="T74" fmla="*/ 77 w 438"/>
              <a:gd name="T75" fmla="*/ 131 h 406"/>
              <a:gd name="T76" fmla="*/ 99 w 438"/>
              <a:gd name="T77" fmla="*/ 108 h 406"/>
              <a:gd name="T78" fmla="*/ 117 w 438"/>
              <a:gd name="T79" fmla="*/ 87 h 406"/>
              <a:gd name="T80" fmla="*/ 130 w 438"/>
              <a:gd name="T81" fmla="*/ 80 h 406"/>
              <a:gd name="T82" fmla="*/ 150 w 438"/>
              <a:gd name="T83" fmla="*/ 71 h 406"/>
              <a:gd name="T84" fmla="*/ 179 w 438"/>
              <a:gd name="T85" fmla="*/ 60 h 406"/>
              <a:gd name="T86" fmla="*/ 203 w 438"/>
              <a:gd name="T87" fmla="*/ 50 h 406"/>
              <a:gd name="T88" fmla="*/ 211 w 438"/>
              <a:gd name="T89" fmla="*/ 43 h 406"/>
              <a:gd name="T90" fmla="*/ 210 w 438"/>
              <a:gd name="T91" fmla="*/ 38 h 406"/>
              <a:gd name="T92" fmla="*/ 211 w 438"/>
              <a:gd name="T93" fmla="*/ 30 h 406"/>
              <a:gd name="T94" fmla="*/ 213 w 438"/>
              <a:gd name="T95" fmla="*/ 17 h 406"/>
              <a:gd name="T96" fmla="*/ 217 w 438"/>
              <a:gd name="T97" fmla="*/ 12 h 406"/>
              <a:gd name="T98" fmla="*/ 225 w 438"/>
              <a:gd name="T99" fmla="*/ 12 h 406"/>
              <a:gd name="T100" fmla="*/ 232 w 438"/>
              <a:gd name="T101" fmla="*/ 9 h 406"/>
              <a:gd name="T102" fmla="*/ 236 w 438"/>
              <a:gd name="T103" fmla="*/ 4 h 406"/>
              <a:gd name="T104" fmla="*/ 244 w 438"/>
              <a:gd name="T105" fmla="*/ 2 h 406"/>
              <a:gd name="T106" fmla="*/ 251 w 438"/>
              <a:gd name="T107" fmla="*/ 3 h 406"/>
              <a:gd name="T108" fmla="*/ 264 w 438"/>
              <a:gd name="T109" fmla="*/ 1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solidFill>
            <a:schemeClr val="accent2"/>
          </a:solidFill>
          <a:ln w="9525" cmpd="sng">
            <a:solidFill>
              <a:srgbClr val="FFFFFF"/>
            </a:solidFill>
            <a:prstDash val="solid"/>
            <a:round/>
            <a:headEnd/>
            <a:tailEnd/>
          </a:ln>
        </p:spPr>
        <p:txBody>
          <a:bodyPr/>
          <a:lstStyle/>
          <a:p>
            <a:endParaRPr lang="en-US"/>
          </a:p>
        </p:txBody>
      </p:sp>
      <p:sp>
        <p:nvSpPr>
          <p:cNvPr id="478" name="Freeform 477"/>
          <p:cNvSpPr>
            <a:spLocks/>
          </p:cNvSpPr>
          <p:nvPr>
            <p:custDataLst>
              <p:tags r:id="rId314"/>
            </p:custDataLst>
          </p:nvPr>
        </p:nvSpPr>
        <p:spPr bwMode="auto">
          <a:xfrm>
            <a:off x="4286471" y="4995011"/>
            <a:ext cx="282645" cy="300038"/>
          </a:xfrm>
          <a:custGeom>
            <a:avLst/>
            <a:gdLst>
              <a:gd name="T0" fmla="*/ 513 w 678"/>
              <a:gd name="T1" fmla="*/ 8 h 574"/>
              <a:gd name="T2" fmla="*/ 552 w 678"/>
              <a:gd name="T3" fmla="*/ 26 h 574"/>
              <a:gd name="T4" fmla="*/ 645 w 678"/>
              <a:gd name="T5" fmla="*/ 63 h 574"/>
              <a:gd name="T6" fmla="*/ 660 w 678"/>
              <a:gd name="T7" fmla="*/ 88 h 574"/>
              <a:gd name="T8" fmla="*/ 678 w 678"/>
              <a:gd name="T9" fmla="*/ 94 h 574"/>
              <a:gd name="T10" fmla="*/ 678 w 678"/>
              <a:gd name="T11" fmla="*/ 127 h 574"/>
              <a:gd name="T12" fmla="*/ 677 w 678"/>
              <a:gd name="T13" fmla="*/ 144 h 574"/>
              <a:gd name="T14" fmla="*/ 667 w 678"/>
              <a:gd name="T15" fmla="*/ 158 h 574"/>
              <a:gd name="T16" fmla="*/ 647 w 678"/>
              <a:gd name="T17" fmla="*/ 178 h 574"/>
              <a:gd name="T18" fmla="*/ 638 w 678"/>
              <a:gd name="T19" fmla="*/ 346 h 574"/>
              <a:gd name="T20" fmla="*/ 461 w 678"/>
              <a:gd name="T21" fmla="*/ 388 h 574"/>
              <a:gd name="T22" fmla="*/ 461 w 678"/>
              <a:gd name="T23" fmla="*/ 415 h 574"/>
              <a:gd name="T24" fmla="*/ 455 w 678"/>
              <a:gd name="T25" fmla="*/ 435 h 574"/>
              <a:gd name="T26" fmla="*/ 444 w 678"/>
              <a:gd name="T27" fmla="*/ 435 h 574"/>
              <a:gd name="T28" fmla="*/ 434 w 678"/>
              <a:gd name="T29" fmla="*/ 440 h 574"/>
              <a:gd name="T30" fmla="*/ 425 w 678"/>
              <a:gd name="T31" fmla="*/ 445 h 574"/>
              <a:gd name="T32" fmla="*/ 414 w 678"/>
              <a:gd name="T33" fmla="*/ 447 h 574"/>
              <a:gd name="T34" fmla="*/ 411 w 678"/>
              <a:gd name="T35" fmla="*/ 463 h 574"/>
              <a:gd name="T36" fmla="*/ 410 w 678"/>
              <a:gd name="T37" fmla="*/ 474 h 574"/>
              <a:gd name="T38" fmla="*/ 403 w 678"/>
              <a:gd name="T39" fmla="*/ 483 h 574"/>
              <a:gd name="T40" fmla="*/ 365 w 678"/>
              <a:gd name="T41" fmla="*/ 498 h 574"/>
              <a:gd name="T42" fmla="*/ 330 w 678"/>
              <a:gd name="T43" fmla="*/ 513 h 574"/>
              <a:gd name="T44" fmla="*/ 313 w 678"/>
              <a:gd name="T45" fmla="*/ 525 h 574"/>
              <a:gd name="T46" fmla="*/ 277 w 678"/>
              <a:gd name="T47" fmla="*/ 564 h 574"/>
              <a:gd name="T48" fmla="*/ 258 w 678"/>
              <a:gd name="T49" fmla="*/ 573 h 574"/>
              <a:gd name="T50" fmla="*/ 238 w 678"/>
              <a:gd name="T51" fmla="*/ 574 h 574"/>
              <a:gd name="T52" fmla="*/ 193 w 678"/>
              <a:gd name="T53" fmla="*/ 574 h 574"/>
              <a:gd name="T54" fmla="*/ 186 w 678"/>
              <a:gd name="T55" fmla="*/ 559 h 574"/>
              <a:gd name="T56" fmla="*/ 165 w 678"/>
              <a:gd name="T57" fmla="*/ 547 h 574"/>
              <a:gd name="T58" fmla="*/ 133 w 678"/>
              <a:gd name="T59" fmla="*/ 545 h 574"/>
              <a:gd name="T60" fmla="*/ 93 w 678"/>
              <a:gd name="T61" fmla="*/ 556 h 574"/>
              <a:gd name="T62" fmla="*/ 33 w 678"/>
              <a:gd name="T63" fmla="*/ 527 h 574"/>
              <a:gd name="T64" fmla="*/ 0 w 678"/>
              <a:gd name="T65" fmla="*/ 285 h 574"/>
              <a:gd name="T66" fmla="*/ 73 w 678"/>
              <a:gd name="T67" fmla="*/ 286 h 574"/>
              <a:gd name="T68" fmla="*/ 103 w 678"/>
              <a:gd name="T69" fmla="*/ 282 h 574"/>
              <a:gd name="T70" fmla="*/ 119 w 678"/>
              <a:gd name="T71" fmla="*/ 275 h 574"/>
              <a:gd name="T72" fmla="*/ 129 w 678"/>
              <a:gd name="T73" fmla="*/ 256 h 574"/>
              <a:gd name="T74" fmla="*/ 131 w 678"/>
              <a:gd name="T75" fmla="*/ 229 h 574"/>
              <a:gd name="T76" fmla="*/ 126 w 678"/>
              <a:gd name="T77" fmla="*/ 185 h 574"/>
              <a:gd name="T78" fmla="*/ 130 w 678"/>
              <a:gd name="T79" fmla="*/ 165 h 574"/>
              <a:gd name="T80" fmla="*/ 140 w 678"/>
              <a:gd name="T81" fmla="*/ 171 h 574"/>
              <a:gd name="T82" fmla="*/ 174 w 678"/>
              <a:gd name="T83" fmla="*/ 175 h 574"/>
              <a:gd name="T84" fmla="*/ 188 w 678"/>
              <a:gd name="T85" fmla="*/ 186 h 574"/>
              <a:gd name="T86" fmla="*/ 195 w 678"/>
              <a:gd name="T87" fmla="*/ 201 h 574"/>
              <a:gd name="T88" fmla="*/ 208 w 678"/>
              <a:gd name="T89" fmla="*/ 210 h 574"/>
              <a:gd name="T90" fmla="*/ 241 w 678"/>
              <a:gd name="T91" fmla="*/ 217 h 574"/>
              <a:gd name="T92" fmla="*/ 269 w 678"/>
              <a:gd name="T93" fmla="*/ 214 h 574"/>
              <a:gd name="T94" fmla="*/ 301 w 678"/>
              <a:gd name="T95" fmla="*/ 199 h 574"/>
              <a:gd name="T96" fmla="*/ 319 w 678"/>
              <a:gd name="T97" fmla="*/ 196 h 574"/>
              <a:gd name="T98" fmla="*/ 331 w 678"/>
              <a:gd name="T99" fmla="*/ 193 h 574"/>
              <a:gd name="T100" fmla="*/ 343 w 678"/>
              <a:gd name="T101" fmla="*/ 190 h 574"/>
              <a:gd name="T102" fmla="*/ 357 w 678"/>
              <a:gd name="T103" fmla="*/ 182 h 574"/>
              <a:gd name="T104" fmla="*/ 368 w 678"/>
              <a:gd name="T105" fmla="*/ 168 h 574"/>
              <a:gd name="T106" fmla="*/ 383 w 678"/>
              <a:gd name="T107" fmla="*/ 126 h 574"/>
              <a:gd name="T108" fmla="*/ 403 w 678"/>
              <a:gd name="T109" fmla="*/ 47 h 574"/>
              <a:gd name="T110" fmla="*/ 414 w 678"/>
              <a:gd name="T111" fmla="*/ 10 h 574"/>
              <a:gd name="T112" fmla="*/ 431 w 678"/>
              <a:gd name="T113" fmla="*/ 6 h 574"/>
              <a:gd name="T114" fmla="*/ 453 w 678"/>
              <a:gd name="T115" fmla="*/ 8 h 574"/>
              <a:gd name="T116" fmla="*/ 482 w 678"/>
              <a:gd name="T117" fmla="*/ 1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solidFill>
            <a:schemeClr val="accent2"/>
          </a:solidFill>
          <a:ln w="9525" cmpd="sng">
            <a:solidFill>
              <a:srgbClr val="FFFFFF"/>
            </a:solidFill>
            <a:prstDash val="solid"/>
            <a:round/>
            <a:headEnd/>
            <a:tailEnd/>
          </a:ln>
        </p:spPr>
        <p:txBody>
          <a:bodyPr/>
          <a:lstStyle/>
          <a:p>
            <a:endParaRPr lang="en-US"/>
          </a:p>
        </p:txBody>
      </p:sp>
      <p:sp>
        <p:nvSpPr>
          <p:cNvPr id="479" name="Freeform 478"/>
          <p:cNvSpPr>
            <a:spLocks/>
          </p:cNvSpPr>
          <p:nvPr>
            <p:custDataLst>
              <p:tags r:id="rId315"/>
            </p:custDataLst>
          </p:nvPr>
        </p:nvSpPr>
        <p:spPr bwMode="auto">
          <a:xfrm>
            <a:off x="4032854" y="5268061"/>
            <a:ext cx="337646" cy="381000"/>
          </a:xfrm>
          <a:custGeom>
            <a:avLst/>
            <a:gdLst>
              <a:gd name="T0" fmla="*/ 797 w 810"/>
              <a:gd name="T1" fmla="*/ 42 h 727"/>
              <a:gd name="T2" fmla="*/ 766 w 810"/>
              <a:gd name="T3" fmla="*/ 26 h 727"/>
              <a:gd name="T4" fmla="*/ 718 w 810"/>
              <a:gd name="T5" fmla="*/ 33 h 727"/>
              <a:gd name="T6" fmla="*/ 634 w 810"/>
              <a:gd name="T7" fmla="*/ 44 h 727"/>
              <a:gd name="T8" fmla="*/ 604 w 810"/>
              <a:gd name="T9" fmla="*/ 55 h 727"/>
              <a:gd name="T10" fmla="*/ 280 w 810"/>
              <a:gd name="T11" fmla="*/ 40 h 727"/>
              <a:gd name="T12" fmla="*/ 232 w 810"/>
              <a:gd name="T13" fmla="*/ 37 h 727"/>
              <a:gd name="T14" fmla="*/ 172 w 810"/>
              <a:gd name="T15" fmla="*/ 17 h 727"/>
              <a:gd name="T16" fmla="*/ 116 w 810"/>
              <a:gd name="T17" fmla="*/ 0 h 727"/>
              <a:gd name="T18" fmla="*/ 83 w 810"/>
              <a:gd name="T19" fmla="*/ 5 h 727"/>
              <a:gd name="T20" fmla="*/ 53 w 810"/>
              <a:gd name="T21" fmla="*/ 24 h 727"/>
              <a:gd name="T22" fmla="*/ 0 w 810"/>
              <a:gd name="T23" fmla="*/ 55 h 727"/>
              <a:gd name="T24" fmla="*/ 7 w 810"/>
              <a:gd name="T25" fmla="*/ 68 h 727"/>
              <a:gd name="T26" fmla="*/ 26 w 810"/>
              <a:gd name="T27" fmla="*/ 74 h 727"/>
              <a:gd name="T28" fmla="*/ 36 w 810"/>
              <a:gd name="T29" fmla="*/ 129 h 727"/>
              <a:gd name="T30" fmla="*/ 60 w 810"/>
              <a:gd name="T31" fmla="*/ 192 h 727"/>
              <a:gd name="T32" fmla="*/ 109 w 810"/>
              <a:gd name="T33" fmla="*/ 276 h 727"/>
              <a:gd name="T34" fmla="*/ 133 w 810"/>
              <a:gd name="T35" fmla="*/ 300 h 727"/>
              <a:gd name="T36" fmla="*/ 159 w 810"/>
              <a:gd name="T37" fmla="*/ 302 h 727"/>
              <a:gd name="T38" fmla="*/ 159 w 810"/>
              <a:gd name="T39" fmla="*/ 332 h 727"/>
              <a:gd name="T40" fmla="*/ 152 w 810"/>
              <a:gd name="T41" fmla="*/ 359 h 727"/>
              <a:gd name="T42" fmla="*/ 146 w 810"/>
              <a:gd name="T43" fmla="*/ 394 h 727"/>
              <a:gd name="T44" fmla="*/ 150 w 810"/>
              <a:gd name="T45" fmla="*/ 425 h 727"/>
              <a:gd name="T46" fmla="*/ 173 w 810"/>
              <a:gd name="T47" fmla="*/ 484 h 727"/>
              <a:gd name="T48" fmla="*/ 179 w 810"/>
              <a:gd name="T49" fmla="*/ 518 h 727"/>
              <a:gd name="T50" fmla="*/ 187 w 810"/>
              <a:gd name="T51" fmla="*/ 606 h 727"/>
              <a:gd name="T52" fmla="*/ 204 w 810"/>
              <a:gd name="T53" fmla="*/ 647 h 727"/>
              <a:gd name="T54" fmla="*/ 231 w 810"/>
              <a:gd name="T55" fmla="*/ 690 h 727"/>
              <a:gd name="T56" fmla="*/ 245 w 810"/>
              <a:gd name="T57" fmla="*/ 700 h 727"/>
              <a:gd name="T58" fmla="*/ 259 w 810"/>
              <a:gd name="T59" fmla="*/ 715 h 727"/>
              <a:gd name="T60" fmla="*/ 265 w 810"/>
              <a:gd name="T61" fmla="*/ 678 h 727"/>
              <a:gd name="T62" fmla="*/ 308 w 810"/>
              <a:gd name="T63" fmla="*/ 696 h 727"/>
              <a:gd name="T64" fmla="*/ 328 w 810"/>
              <a:gd name="T65" fmla="*/ 713 h 727"/>
              <a:gd name="T66" fmla="*/ 372 w 810"/>
              <a:gd name="T67" fmla="*/ 726 h 727"/>
              <a:gd name="T68" fmla="*/ 407 w 810"/>
              <a:gd name="T69" fmla="*/ 723 h 727"/>
              <a:gd name="T70" fmla="*/ 429 w 810"/>
              <a:gd name="T71" fmla="*/ 710 h 727"/>
              <a:gd name="T72" fmla="*/ 452 w 810"/>
              <a:gd name="T73" fmla="*/ 675 h 727"/>
              <a:gd name="T74" fmla="*/ 463 w 810"/>
              <a:gd name="T75" fmla="*/ 529 h 727"/>
              <a:gd name="T76" fmla="*/ 465 w 810"/>
              <a:gd name="T77" fmla="*/ 480 h 727"/>
              <a:gd name="T78" fmla="*/ 471 w 810"/>
              <a:gd name="T79" fmla="*/ 469 h 727"/>
              <a:gd name="T80" fmla="*/ 463 w 810"/>
              <a:gd name="T81" fmla="*/ 426 h 727"/>
              <a:gd name="T82" fmla="*/ 469 w 810"/>
              <a:gd name="T83" fmla="*/ 368 h 727"/>
              <a:gd name="T84" fmla="*/ 500 w 810"/>
              <a:gd name="T85" fmla="*/ 330 h 727"/>
              <a:gd name="T86" fmla="*/ 525 w 810"/>
              <a:gd name="T87" fmla="*/ 320 h 727"/>
              <a:gd name="T88" fmla="*/ 538 w 810"/>
              <a:gd name="T89" fmla="*/ 232 h 727"/>
              <a:gd name="T90" fmla="*/ 551 w 810"/>
              <a:gd name="T91" fmla="*/ 148 h 727"/>
              <a:gd name="T92" fmla="*/ 541 w 810"/>
              <a:gd name="T93" fmla="*/ 124 h 727"/>
              <a:gd name="T94" fmla="*/ 531 w 810"/>
              <a:gd name="T95" fmla="*/ 99 h 727"/>
              <a:gd name="T96" fmla="*/ 539 w 810"/>
              <a:gd name="T97" fmla="*/ 86 h 727"/>
              <a:gd name="T98" fmla="*/ 617 w 810"/>
              <a:gd name="T99" fmla="*/ 80 h 727"/>
              <a:gd name="T100" fmla="*/ 708 w 810"/>
              <a:gd name="T101" fmla="*/ 63 h 727"/>
              <a:gd name="T102" fmla="*/ 803 w 810"/>
              <a:gd name="T103" fmla="*/ 6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solidFill>
            <a:schemeClr val="accent2"/>
          </a:solidFill>
          <a:ln w="9525" cmpd="sng">
            <a:solidFill>
              <a:srgbClr val="FFFFFF"/>
            </a:solidFill>
            <a:prstDash val="solid"/>
            <a:round/>
            <a:headEnd/>
            <a:tailEnd/>
          </a:ln>
        </p:spPr>
        <p:txBody>
          <a:bodyPr/>
          <a:lstStyle/>
          <a:p>
            <a:endParaRPr lang="en-US"/>
          </a:p>
        </p:txBody>
      </p:sp>
      <p:sp>
        <p:nvSpPr>
          <p:cNvPr id="480" name="Freeform 479"/>
          <p:cNvSpPr>
            <a:spLocks/>
          </p:cNvSpPr>
          <p:nvPr>
            <p:custDataLst>
              <p:tags r:id="rId316"/>
            </p:custDataLst>
          </p:nvPr>
        </p:nvSpPr>
        <p:spPr bwMode="auto">
          <a:xfrm>
            <a:off x="3339228" y="4198086"/>
            <a:ext cx="155837" cy="141288"/>
          </a:xfrm>
          <a:custGeom>
            <a:avLst/>
            <a:gdLst>
              <a:gd name="T0" fmla="*/ 203 w 365"/>
              <a:gd name="T1" fmla="*/ 250 h 271"/>
              <a:gd name="T2" fmla="*/ 163 w 365"/>
              <a:gd name="T3" fmla="*/ 246 h 271"/>
              <a:gd name="T4" fmla="*/ 121 w 365"/>
              <a:gd name="T5" fmla="*/ 247 h 271"/>
              <a:gd name="T6" fmla="*/ 92 w 365"/>
              <a:gd name="T7" fmla="*/ 250 h 271"/>
              <a:gd name="T8" fmla="*/ 74 w 365"/>
              <a:gd name="T9" fmla="*/ 255 h 271"/>
              <a:gd name="T10" fmla="*/ 26 w 365"/>
              <a:gd name="T11" fmla="*/ 271 h 271"/>
              <a:gd name="T12" fmla="*/ 20 w 365"/>
              <a:gd name="T13" fmla="*/ 270 h 271"/>
              <a:gd name="T14" fmla="*/ 17 w 365"/>
              <a:gd name="T15" fmla="*/ 266 h 271"/>
              <a:gd name="T16" fmla="*/ 18 w 365"/>
              <a:gd name="T17" fmla="*/ 254 h 271"/>
              <a:gd name="T18" fmla="*/ 26 w 365"/>
              <a:gd name="T19" fmla="*/ 228 h 271"/>
              <a:gd name="T20" fmla="*/ 61 w 365"/>
              <a:gd name="T21" fmla="*/ 226 h 271"/>
              <a:gd name="T22" fmla="*/ 89 w 365"/>
              <a:gd name="T23" fmla="*/ 222 h 271"/>
              <a:gd name="T24" fmla="*/ 115 w 365"/>
              <a:gd name="T25" fmla="*/ 218 h 271"/>
              <a:gd name="T26" fmla="*/ 146 w 365"/>
              <a:gd name="T27" fmla="*/ 216 h 271"/>
              <a:gd name="T28" fmla="*/ 182 w 365"/>
              <a:gd name="T29" fmla="*/ 218 h 271"/>
              <a:gd name="T30" fmla="*/ 199 w 365"/>
              <a:gd name="T31" fmla="*/ 218 h 271"/>
              <a:gd name="T32" fmla="*/ 219 w 365"/>
              <a:gd name="T33" fmla="*/ 216 h 271"/>
              <a:gd name="T34" fmla="*/ 215 w 365"/>
              <a:gd name="T35" fmla="*/ 208 h 271"/>
              <a:gd name="T36" fmla="*/ 210 w 365"/>
              <a:gd name="T37" fmla="*/ 201 h 271"/>
              <a:gd name="T38" fmla="*/ 195 w 365"/>
              <a:gd name="T39" fmla="*/ 194 h 271"/>
              <a:gd name="T40" fmla="*/ 175 w 365"/>
              <a:gd name="T41" fmla="*/ 191 h 271"/>
              <a:gd name="T42" fmla="*/ 152 w 365"/>
              <a:gd name="T43" fmla="*/ 190 h 271"/>
              <a:gd name="T44" fmla="*/ 93 w 365"/>
              <a:gd name="T45" fmla="*/ 192 h 271"/>
              <a:gd name="T46" fmla="*/ 64 w 365"/>
              <a:gd name="T47" fmla="*/ 196 h 271"/>
              <a:gd name="T48" fmla="*/ 33 w 365"/>
              <a:gd name="T49" fmla="*/ 203 h 271"/>
              <a:gd name="T50" fmla="*/ 38 w 365"/>
              <a:gd name="T51" fmla="*/ 183 h 271"/>
              <a:gd name="T52" fmla="*/ 39 w 365"/>
              <a:gd name="T53" fmla="*/ 172 h 271"/>
              <a:gd name="T54" fmla="*/ 26 w 365"/>
              <a:gd name="T55" fmla="*/ 164 h 271"/>
              <a:gd name="T56" fmla="*/ 13 w 365"/>
              <a:gd name="T57" fmla="*/ 160 h 271"/>
              <a:gd name="T58" fmla="*/ 11 w 365"/>
              <a:gd name="T59" fmla="*/ 147 h 271"/>
              <a:gd name="T60" fmla="*/ 6 w 365"/>
              <a:gd name="T61" fmla="*/ 143 h 271"/>
              <a:gd name="T62" fmla="*/ 2 w 365"/>
              <a:gd name="T63" fmla="*/ 141 h 271"/>
              <a:gd name="T64" fmla="*/ 0 w 365"/>
              <a:gd name="T65" fmla="*/ 135 h 271"/>
              <a:gd name="T66" fmla="*/ 5 w 365"/>
              <a:gd name="T67" fmla="*/ 115 h 271"/>
              <a:gd name="T68" fmla="*/ 17 w 365"/>
              <a:gd name="T69" fmla="*/ 92 h 271"/>
              <a:gd name="T70" fmla="*/ 30 w 365"/>
              <a:gd name="T71" fmla="*/ 69 h 271"/>
              <a:gd name="T72" fmla="*/ 39 w 365"/>
              <a:gd name="T73" fmla="*/ 49 h 271"/>
              <a:gd name="T74" fmla="*/ 48 w 365"/>
              <a:gd name="T75" fmla="*/ 42 h 271"/>
              <a:gd name="T76" fmla="*/ 49 w 365"/>
              <a:gd name="T77" fmla="*/ 48 h 271"/>
              <a:gd name="T78" fmla="*/ 52 w 365"/>
              <a:gd name="T79" fmla="*/ 36 h 271"/>
              <a:gd name="T80" fmla="*/ 75 w 365"/>
              <a:gd name="T81" fmla="*/ 31 h 271"/>
              <a:gd name="T82" fmla="*/ 114 w 365"/>
              <a:gd name="T83" fmla="*/ 18 h 271"/>
              <a:gd name="T84" fmla="*/ 165 w 365"/>
              <a:gd name="T85" fmla="*/ 0 h 271"/>
              <a:gd name="T86" fmla="*/ 184 w 365"/>
              <a:gd name="T87" fmla="*/ 15 h 271"/>
              <a:gd name="T88" fmla="*/ 202 w 365"/>
              <a:gd name="T89" fmla="*/ 24 h 271"/>
              <a:gd name="T90" fmla="*/ 220 w 365"/>
              <a:gd name="T91" fmla="*/ 29 h 271"/>
              <a:gd name="T92" fmla="*/ 239 w 365"/>
              <a:gd name="T93" fmla="*/ 30 h 271"/>
              <a:gd name="T94" fmla="*/ 241 w 365"/>
              <a:gd name="T95" fmla="*/ 52 h 271"/>
              <a:gd name="T96" fmla="*/ 247 w 365"/>
              <a:gd name="T97" fmla="*/ 69 h 271"/>
              <a:gd name="T98" fmla="*/ 254 w 365"/>
              <a:gd name="T99" fmla="*/ 84 h 271"/>
              <a:gd name="T100" fmla="*/ 264 w 365"/>
              <a:gd name="T101" fmla="*/ 95 h 271"/>
              <a:gd name="T102" fmla="*/ 305 w 365"/>
              <a:gd name="T103" fmla="*/ 129 h 271"/>
              <a:gd name="T104" fmla="*/ 352 w 365"/>
              <a:gd name="T105" fmla="*/ 234 h 271"/>
              <a:gd name="T106" fmla="*/ 359 w 365"/>
              <a:gd name="T107" fmla="*/ 257 h 271"/>
              <a:gd name="T108" fmla="*/ 365 w 365"/>
              <a:gd name="T109" fmla="*/ 271 h 271"/>
              <a:gd name="T110" fmla="*/ 321 w 365"/>
              <a:gd name="T111" fmla="*/ 259 h 271"/>
              <a:gd name="T112" fmla="*/ 275 w 365"/>
              <a:gd name="T113" fmla="*/ 252 h 271"/>
              <a:gd name="T114" fmla="*/ 248 w 365"/>
              <a:gd name="T115" fmla="*/ 251 h 271"/>
              <a:gd name="T116" fmla="*/ 219 w 365"/>
              <a:gd name="T117" fmla="*/ 25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solidFill>
            <a:srgbClr val="C0C0C0"/>
          </a:solidFill>
          <a:ln w="9525" cmpd="sng">
            <a:solidFill>
              <a:srgbClr val="FFFFFF"/>
            </a:solidFill>
            <a:prstDash val="solid"/>
            <a:round/>
            <a:headEnd/>
            <a:tailEnd/>
          </a:ln>
        </p:spPr>
        <p:txBody>
          <a:bodyPr/>
          <a:lstStyle/>
          <a:p>
            <a:endParaRPr lang="en-US"/>
          </a:p>
        </p:txBody>
      </p:sp>
      <p:sp>
        <p:nvSpPr>
          <p:cNvPr id="481" name="Freeform 480"/>
          <p:cNvSpPr>
            <a:spLocks/>
          </p:cNvSpPr>
          <p:nvPr>
            <p:custDataLst>
              <p:tags r:id="rId317"/>
            </p:custDataLst>
          </p:nvPr>
        </p:nvSpPr>
        <p:spPr bwMode="auto">
          <a:xfrm>
            <a:off x="4468280" y="4760062"/>
            <a:ext cx="259728" cy="334963"/>
          </a:xfrm>
          <a:custGeom>
            <a:avLst/>
            <a:gdLst>
              <a:gd name="T0" fmla="*/ 146 w 624"/>
              <a:gd name="T1" fmla="*/ 12 h 640"/>
              <a:gd name="T2" fmla="*/ 239 w 624"/>
              <a:gd name="T3" fmla="*/ 12 h 640"/>
              <a:gd name="T4" fmla="*/ 287 w 624"/>
              <a:gd name="T5" fmla="*/ 5 h 640"/>
              <a:gd name="T6" fmla="*/ 326 w 624"/>
              <a:gd name="T7" fmla="*/ 22 h 640"/>
              <a:gd name="T8" fmla="*/ 396 w 624"/>
              <a:gd name="T9" fmla="*/ 66 h 640"/>
              <a:gd name="T10" fmla="*/ 465 w 624"/>
              <a:gd name="T11" fmla="*/ 111 h 640"/>
              <a:gd name="T12" fmla="*/ 469 w 624"/>
              <a:gd name="T13" fmla="*/ 131 h 640"/>
              <a:gd name="T14" fmla="*/ 480 w 624"/>
              <a:gd name="T15" fmla="*/ 153 h 640"/>
              <a:gd name="T16" fmla="*/ 497 w 624"/>
              <a:gd name="T17" fmla="*/ 170 h 640"/>
              <a:gd name="T18" fmla="*/ 519 w 624"/>
              <a:gd name="T19" fmla="*/ 183 h 640"/>
              <a:gd name="T20" fmla="*/ 543 w 624"/>
              <a:gd name="T21" fmla="*/ 190 h 640"/>
              <a:gd name="T22" fmla="*/ 554 w 624"/>
              <a:gd name="T23" fmla="*/ 195 h 640"/>
              <a:gd name="T24" fmla="*/ 565 w 624"/>
              <a:gd name="T25" fmla="*/ 205 h 640"/>
              <a:gd name="T26" fmla="*/ 561 w 624"/>
              <a:gd name="T27" fmla="*/ 227 h 640"/>
              <a:gd name="T28" fmla="*/ 537 w 624"/>
              <a:gd name="T29" fmla="*/ 252 h 640"/>
              <a:gd name="T30" fmla="*/ 525 w 624"/>
              <a:gd name="T31" fmla="*/ 271 h 640"/>
              <a:gd name="T32" fmla="*/ 533 w 624"/>
              <a:gd name="T33" fmla="*/ 287 h 640"/>
              <a:gd name="T34" fmla="*/ 547 w 624"/>
              <a:gd name="T35" fmla="*/ 299 h 640"/>
              <a:gd name="T36" fmla="*/ 552 w 624"/>
              <a:gd name="T37" fmla="*/ 425 h 640"/>
              <a:gd name="T38" fmla="*/ 550 w 624"/>
              <a:gd name="T39" fmla="*/ 439 h 640"/>
              <a:gd name="T40" fmla="*/ 558 w 624"/>
              <a:gd name="T41" fmla="*/ 462 h 640"/>
              <a:gd name="T42" fmla="*/ 558 w 624"/>
              <a:gd name="T43" fmla="*/ 489 h 640"/>
              <a:gd name="T44" fmla="*/ 561 w 624"/>
              <a:gd name="T45" fmla="*/ 515 h 640"/>
              <a:gd name="T46" fmla="*/ 594 w 624"/>
              <a:gd name="T47" fmla="*/ 549 h 640"/>
              <a:gd name="T48" fmla="*/ 616 w 624"/>
              <a:gd name="T49" fmla="*/ 579 h 640"/>
              <a:gd name="T50" fmla="*/ 575 w 624"/>
              <a:gd name="T51" fmla="*/ 600 h 640"/>
              <a:gd name="T52" fmla="*/ 491 w 624"/>
              <a:gd name="T53" fmla="*/ 631 h 640"/>
              <a:gd name="T54" fmla="*/ 443 w 624"/>
              <a:gd name="T55" fmla="*/ 638 h 640"/>
              <a:gd name="T56" fmla="*/ 392 w 624"/>
              <a:gd name="T57" fmla="*/ 628 h 640"/>
              <a:gd name="T58" fmla="*/ 339 w 624"/>
              <a:gd name="T59" fmla="*/ 633 h 640"/>
              <a:gd name="T60" fmla="*/ 306 w 624"/>
              <a:gd name="T61" fmla="*/ 628 h 640"/>
              <a:gd name="T62" fmla="*/ 299 w 624"/>
              <a:gd name="T63" fmla="*/ 614 h 640"/>
              <a:gd name="T64" fmla="*/ 294 w 624"/>
              <a:gd name="T65" fmla="*/ 573 h 640"/>
              <a:gd name="T66" fmla="*/ 288 w 624"/>
              <a:gd name="T67" fmla="*/ 529 h 640"/>
              <a:gd name="T68" fmla="*/ 253 w 624"/>
              <a:gd name="T69" fmla="*/ 517 h 640"/>
              <a:gd name="T70" fmla="*/ 185 w 624"/>
              <a:gd name="T71" fmla="*/ 502 h 640"/>
              <a:gd name="T72" fmla="*/ 90 w 624"/>
              <a:gd name="T73" fmla="*/ 459 h 640"/>
              <a:gd name="T74" fmla="*/ 68 w 624"/>
              <a:gd name="T75" fmla="*/ 446 h 640"/>
              <a:gd name="T76" fmla="*/ 66 w 624"/>
              <a:gd name="T77" fmla="*/ 428 h 640"/>
              <a:gd name="T78" fmla="*/ 65 w 624"/>
              <a:gd name="T79" fmla="*/ 402 h 640"/>
              <a:gd name="T80" fmla="*/ 53 w 624"/>
              <a:gd name="T81" fmla="*/ 377 h 640"/>
              <a:gd name="T82" fmla="*/ 41 w 624"/>
              <a:gd name="T83" fmla="*/ 357 h 640"/>
              <a:gd name="T84" fmla="*/ 27 w 624"/>
              <a:gd name="T85" fmla="*/ 347 h 640"/>
              <a:gd name="T86" fmla="*/ 12 w 624"/>
              <a:gd name="T87" fmla="*/ 332 h 640"/>
              <a:gd name="T88" fmla="*/ 5 w 624"/>
              <a:gd name="T89" fmla="*/ 308 h 640"/>
              <a:gd name="T90" fmla="*/ 0 w 624"/>
              <a:gd name="T91" fmla="*/ 262 h 640"/>
              <a:gd name="T92" fmla="*/ 0 w 624"/>
              <a:gd name="T93" fmla="*/ 234 h 640"/>
              <a:gd name="T94" fmla="*/ 10 w 624"/>
              <a:gd name="T95" fmla="*/ 212 h 640"/>
              <a:gd name="T96" fmla="*/ 38 w 624"/>
              <a:gd name="T97" fmla="*/ 195 h 640"/>
              <a:gd name="T98" fmla="*/ 61 w 624"/>
              <a:gd name="T99" fmla="*/ 173 h 640"/>
              <a:gd name="T100" fmla="*/ 77 w 624"/>
              <a:gd name="T101" fmla="*/ 77 h 640"/>
              <a:gd name="T102" fmla="*/ 84 w 624"/>
              <a:gd name="T103" fmla="*/ 43 h 640"/>
              <a:gd name="T104" fmla="*/ 82 w 624"/>
              <a:gd name="T105" fmla="*/ 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solidFill>
            <a:schemeClr val="accent2"/>
          </a:solidFill>
          <a:ln w="9525" cmpd="sng">
            <a:solidFill>
              <a:srgbClr val="FFFFFF"/>
            </a:solidFill>
            <a:prstDash val="solid"/>
            <a:round/>
            <a:headEnd/>
            <a:tailEnd/>
          </a:ln>
        </p:spPr>
        <p:txBody>
          <a:bodyPr/>
          <a:lstStyle/>
          <a:p>
            <a:endParaRPr lang="en-US"/>
          </a:p>
        </p:txBody>
      </p:sp>
      <p:sp>
        <p:nvSpPr>
          <p:cNvPr id="482" name="Freeform 481"/>
          <p:cNvSpPr>
            <a:spLocks/>
          </p:cNvSpPr>
          <p:nvPr>
            <p:custDataLst>
              <p:tags r:id="rId318"/>
            </p:custDataLst>
          </p:nvPr>
        </p:nvSpPr>
        <p:spPr bwMode="auto">
          <a:xfrm>
            <a:off x="6935695" y="3274161"/>
            <a:ext cx="18334" cy="57150"/>
          </a:xfrm>
          <a:custGeom>
            <a:avLst/>
            <a:gdLst>
              <a:gd name="T0" fmla="*/ 13 w 52"/>
              <a:gd name="T1" fmla="*/ 50 h 50"/>
              <a:gd name="T2" fmla="*/ 0 w 52"/>
              <a:gd name="T3" fmla="*/ 32 h 50"/>
              <a:gd name="T4" fmla="*/ 2 w 52"/>
              <a:gd name="T5" fmla="*/ 25 h 50"/>
              <a:gd name="T6" fmla="*/ 6 w 52"/>
              <a:gd name="T7" fmla="*/ 18 h 50"/>
              <a:gd name="T8" fmla="*/ 12 w 52"/>
              <a:gd name="T9" fmla="*/ 13 h 50"/>
              <a:gd name="T10" fmla="*/ 18 w 52"/>
              <a:gd name="T11" fmla="*/ 9 h 50"/>
              <a:gd name="T12" fmla="*/ 26 w 52"/>
              <a:gd name="T13" fmla="*/ 5 h 50"/>
              <a:gd name="T14" fmla="*/ 34 w 52"/>
              <a:gd name="T15" fmla="*/ 3 h 50"/>
              <a:gd name="T16" fmla="*/ 43 w 52"/>
              <a:gd name="T17" fmla="*/ 1 h 50"/>
              <a:gd name="T18" fmla="*/ 52 w 52"/>
              <a:gd name="T19" fmla="*/ 0 h 50"/>
              <a:gd name="T20" fmla="*/ 40 w 52"/>
              <a:gd name="T21" fmla="*/ 11 h 50"/>
              <a:gd name="T22" fmla="*/ 27 w 52"/>
              <a:gd name="T23" fmla="*/ 22 h 50"/>
              <a:gd name="T24" fmla="*/ 22 w 52"/>
              <a:gd name="T25" fmla="*/ 30 h 50"/>
              <a:gd name="T26" fmla="*/ 17 w 52"/>
              <a:gd name="T27" fmla="*/ 36 h 50"/>
              <a:gd name="T28" fmla="*/ 14 w 52"/>
              <a:gd name="T29" fmla="*/ 43 h 50"/>
              <a:gd name="T30" fmla="*/ 13 w 52"/>
              <a:gd name="T3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3" name="Freeform 482"/>
          <p:cNvSpPr>
            <a:spLocks/>
          </p:cNvSpPr>
          <p:nvPr>
            <p:custDataLst>
              <p:tags r:id="rId319"/>
            </p:custDataLst>
          </p:nvPr>
        </p:nvSpPr>
        <p:spPr bwMode="auto">
          <a:xfrm>
            <a:off x="6799720" y="3275749"/>
            <a:ext cx="135976" cy="125412"/>
          </a:xfrm>
          <a:custGeom>
            <a:avLst/>
            <a:gdLst>
              <a:gd name="T0" fmla="*/ 76 w 320"/>
              <a:gd name="T1" fmla="*/ 231 h 234"/>
              <a:gd name="T2" fmla="*/ 61 w 320"/>
              <a:gd name="T3" fmla="*/ 226 h 234"/>
              <a:gd name="T4" fmla="*/ 66 w 320"/>
              <a:gd name="T5" fmla="*/ 222 h 234"/>
              <a:gd name="T6" fmla="*/ 77 w 320"/>
              <a:gd name="T7" fmla="*/ 217 h 234"/>
              <a:gd name="T8" fmla="*/ 64 w 320"/>
              <a:gd name="T9" fmla="*/ 204 h 234"/>
              <a:gd name="T10" fmla="*/ 43 w 320"/>
              <a:gd name="T11" fmla="*/ 189 h 234"/>
              <a:gd name="T12" fmla="*/ 36 w 320"/>
              <a:gd name="T13" fmla="*/ 179 h 234"/>
              <a:gd name="T14" fmla="*/ 34 w 320"/>
              <a:gd name="T15" fmla="*/ 171 h 234"/>
              <a:gd name="T16" fmla="*/ 34 w 320"/>
              <a:gd name="T17" fmla="*/ 164 h 234"/>
              <a:gd name="T18" fmla="*/ 36 w 320"/>
              <a:gd name="T19" fmla="*/ 157 h 234"/>
              <a:gd name="T20" fmla="*/ 43 w 320"/>
              <a:gd name="T21" fmla="*/ 149 h 234"/>
              <a:gd name="T22" fmla="*/ 56 w 320"/>
              <a:gd name="T23" fmla="*/ 141 h 234"/>
              <a:gd name="T24" fmla="*/ 73 w 320"/>
              <a:gd name="T25" fmla="*/ 137 h 234"/>
              <a:gd name="T26" fmla="*/ 80 w 320"/>
              <a:gd name="T27" fmla="*/ 126 h 234"/>
              <a:gd name="T28" fmla="*/ 67 w 320"/>
              <a:gd name="T29" fmla="*/ 111 h 234"/>
              <a:gd name="T30" fmla="*/ 61 w 320"/>
              <a:gd name="T31" fmla="*/ 102 h 234"/>
              <a:gd name="T32" fmla="*/ 60 w 320"/>
              <a:gd name="T33" fmla="*/ 86 h 234"/>
              <a:gd name="T34" fmla="*/ 55 w 320"/>
              <a:gd name="T35" fmla="*/ 70 h 234"/>
              <a:gd name="T36" fmla="*/ 46 w 320"/>
              <a:gd name="T37" fmla="*/ 46 h 234"/>
              <a:gd name="T38" fmla="*/ 33 w 320"/>
              <a:gd name="T39" fmla="*/ 31 h 234"/>
              <a:gd name="T40" fmla="*/ 20 w 320"/>
              <a:gd name="T41" fmla="*/ 25 h 234"/>
              <a:gd name="T42" fmla="*/ 7 w 320"/>
              <a:gd name="T43" fmla="*/ 10 h 234"/>
              <a:gd name="T44" fmla="*/ 9 w 320"/>
              <a:gd name="T45" fmla="*/ 0 h 234"/>
              <a:gd name="T46" fmla="*/ 24 w 320"/>
              <a:gd name="T47" fmla="*/ 0 h 234"/>
              <a:gd name="T48" fmla="*/ 38 w 320"/>
              <a:gd name="T49" fmla="*/ 3 h 234"/>
              <a:gd name="T50" fmla="*/ 56 w 320"/>
              <a:gd name="T51" fmla="*/ 16 h 234"/>
              <a:gd name="T52" fmla="*/ 78 w 320"/>
              <a:gd name="T53" fmla="*/ 35 h 234"/>
              <a:gd name="T54" fmla="*/ 96 w 320"/>
              <a:gd name="T55" fmla="*/ 48 h 234"/>
              <a:gd name="T56" fmla="*/ 119 w 320"/>
              <a:gd name="T57" fmla="*/ 58 h 234"/>
              <a:gd name="T58" fmla="*/ 152 w 320"/>
              <a:gd name="T59" fmla="*/ 70 h 234"/>
              <a:gd name="T60" fmla="*/ 181 w 320"/>
              <a:gd name="T61" fmla="*/ 79 h 234"/>
              <a:gd name="T62" fmla="*/ 214 w 320"/>
              <a:gd name="T63" fmla="*/ 85 h 234"/>
              <a:gd name="T64" fmla="*/ 236 w 320"/>
              <a:gd name="T65" fmla="*/ 77 h 234"/>
              <a:gd name="T66" fmla="*/ 257 w 320"/>
              <a:gd name="T67" fmla="*/ 83 h 234"/>
              <a:gd name="T68" fmla="*/ 284 w 320"/>
              <a:gd name="T69" fmla="*/ 107 h 234"/>
              <a:gd name="T70" fmla="*/ 305 w 320"/>
              <a:gd name="T71" fmla="*/ 119 h 234"/>
              <a:gd name="T72" fmla="*/ 297 w 320"/>
              <a:gd name="T73" fmla="*/ 133 h 234"/>
              <a:gd name="T74" fmla="*/ 268 w 320"/>
              <a:gd name="T75" fmla="*/ 144 h 234"/>
              <a:gd name="T76" fmla="*/ 249 w 320"/>
              <a:gd name="T77" fmla="*/ 148 h 234"/>
              <a:gd name="T78" fmla="*/ 237 w 320"/>
              <a:gd name="T79" fmla="*/ 159 h 234"/>
              <a:gd name="T80" fmla="*/ 232 w 320"/>
              <a:gd name="T81" fmla="*/ 176 h 234"/>
              <a:gd name="T82" fmla="*/ 231 w 320"/>
              <a:gd name="T83" fmla="*/ 187 h 234"/>
              <a:gd name="T84" fmla="*/ 222 w 320"/>
              <a:gd name="T85" fmla="*/ 192 h 234"/>
              <a:gd name="T86" fmla="*/ 204 w 320"/>
              <a:gd name="T87" fmla="*/ 189 h 234"/>
              <a:gd name="T88" fmla="*/ 186 w 320"/>
              <a:gd name="T89" fmla="*/ 181 h 234"/>
              <a:gd name="T90" fmla="*/ 168 w 320"/>
              <a:gd name="T91" fmla="*/ 170 h 234"/>
              <a:gd name="T92" fmla="*/ 155 w 320"/>
              <a:gd name="T93" fmla="*/ 164 h 234"/>
              <a:gd name="T94" fmla="*/ 145 w 320"/>
              <a:gd name="T95" fmla="*/ 161 h 234"/>
              <a:gd name="T96" fmla="*/ 131 w 320"/>
              <a:gd name="T97" fmla="*/ 162 h 234"/>
              <a:gd name="T98" fmla="*/ 114 w 320"/>
              <a:gd name="T99" fmla="*/ 167 h 234"/>
              <a:gd name="T100" fmla="*/ 100 w 320"/>
              <a:gd name="T101" fmla="*/ 173 h 234"/>
              <a:gd name="T102" fmla="*/ 87 w 320"/>
              <a:gd name="T103" fmla="*/ 178 h 234"/>
              <a:gd name="T104" fmla="*/ 85 w 320"/>
              <a:gd name="T105" fmla="*/ 183 h 234"/>
              <a:gd name="T106" fmla="*/ 96 w 320"/>
              <a:gd name="T107" fmla="*/ 191 h 234"/>
              <a:gd name="T108" fmla="*/ 116 w 320"/>
              <a:gd name="T109" fmla="*/ 200 h 234"/>
              <a:gd name="T110" fmla="*/ 126 w 320"/>
              <a:gd name="T111" fmla="*/ 212 h 234"/>
              <a:gd name="T112" fmla="*/ 113 w 320"/>
              <a:gd name="T113" fmla="*/ 224 h 234"/>
              <a:gd name="T114" fmla="*/ 102 w 320"/>
              <a:gd name="T115" fmla="*/ 231 h 234"/>
              <a:gd name="T116" fmla="*/ 91 w 320"/>
              <a:gd name="T11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4" name="Freeform 483"/>
          <p:cNvSpPr>
            <a:spLocks/>
          </p:cNvSpPr>
          <p:nvPr>
            <p:custDataLst>
              <p:tags r:id="rId320"/>
            </p:custDataLst>
          </p:nvPr>
        </p:nvSpPr>
        <p:spPr bwMode="auto">
          <a:xfrm>
            <a:off x="6770693" y="3629761"/>
            <a:ext cx="50417" cy="57150"/>
          </a:xfrm>
          <a:custGeom>
            <a:avLst/>
            <a:gdLst>
              <a:gd name="T0" fmla="*/ 33 w 125"/>
              <a:gd name="T1" fmla="*/ 19 h 93"/>
              <a:gd name="T2" fmla="*/ 43 w 125"/>
              <a:gd name="T3" fmla="*/ 19 h 93"/>
              <a:gd name="T4" fmla="*/ 52 w 125"/>
              <a:gd name="T5" fmla="*/ 19 h 93"/>
              <a:gd name="T6" fmla="*/ 55 w 125"/>
              <a:gd name="T7" fmla="*/ 19 h 93"/>
              <a:gd name="T8" fmla="*/ 58 w 125"/>
              <a:gd name="T9" fmla="*/ 17 h 93"/>
              <a:gd name="T10" fmla="*/ 61 w 125"/>
              <a:gd name="T11" fmla="*/ 15 h 93"/>
              <a:gd name="T12" fmla="*/ 65 w 125"/>
              <a:gd name="T13" fmla="*/ 11 h 93"/>
              <a:gd name="T14" fmla="*/ 68 w 125"/>
              <a:gd name="T15" fmla="*/ 8 h 93"/>
              <a:gd name="T16" fmla="*/ 70 w 125"/>
              <a:gd name="T17" fmla="*/ 5 h 93"/>
              <a:gd name="T18" fmla="*/ 72 w 125"/>
              <a:gd name="T19" fmla="*/ 3 h 93"/>
              <a:gd name="T20" fmla="*/ 72 w 125"/>
              <a:gd name="T21" fmla="*/ 0 h 93"/>
              <a:gd name="T22" fmla="*/ 118 w 125"/>
              <a:gd name="T23" fmla="*/ 0 h 93"/>
              <a:gd name="T24" fmla="*/ 122 w 125"/>
              <a:gd name="T25" fmla="*/ 15 h 93"/>
              <a:gd name="T26" fmla="*/ 125 w 125"/>
              <a:gd name="T27" fmla="*/ 25 h 93"/>
              <a:gd name="T28" fmla="*/ 124 w 125"/>
              <a:gd name="T29" fmla="*/ 29 h 93"/>
              <a:gd name="T30" fmla="*/ 122 w 125"/>
              <a:gd name="T31" fmla="*/ 33 h 93"/>
              <a:gd name="T32" fmla="*/ 119 w 125"/>
              <a:gd name="T33" fmla="*/ 35 h 93"/>
              <a:gd name="T34" fmla="*/ 117 w 125"/>
              <a:gd name="T35" fmla="*/ 37 h 93"/>
              <a:gd name="T36" fmla="*/ 111 w 125"/>
              <a:gd name="T37" fmla="*/ 40 h 93"/>
              <a:gd name="T38" fmla="*/ 104 w 125"/>
              <a:gd name="T39" fmla="*/ 41 h 93"/>
              <a:gd name="T40" fmla="*/ 88 w 125"/>
              <a:gd name="T41" fmla="*/ 41 h 93"/>
              <a:gd name="T42" fmla="*/ 72 w 125"/>
              <a:gd name="T43" fmla="*/ 43 h 93"/>
              <a:gd name="T44" fmla="*/ 70 w 125"/>
              <a:gd name="T45" fmla="*/ 47 h 93"/>
              <a:gd name="T46" fmla="*/ 69 w 125"/>
              <a:gd name="T47" fmla="*/ 53 h 93"/>
              <a:gd name="T48" fmla="*/ 67 w 125"/>
              <a:gd name="T49" fmla="*/ 61 h 93"/>
              <a:gd name="T50" fmla="*/ 67 w 125"/>
              <a:gd name="T51" fmla="*/ 71 h 93"/>
              <a:gd name="T52" fmla="*/ 66 w 125"/>
              <a:gd name="T53" fmla="*/ 86 h 93"/>
              <a:gd name="T54" fmla="*/ 66 w 125"/>
              <a:gd name="T55" fmla="*/ 93 h 93"/>
              <a:gd name="T56" fmla="*/ 49 w 125"/>
              <a:gd name="T57" fmla="*/ 85 h 93"/>
              <a:gd name="T58" fmla="*/ 27 w 125"/>
              <a:gd name="T59" fmla="*/ 73 h 93"/>
              <a:gd name="T60" fmla="*/ 16 w 125"/>
              <a:gd name="T61" fmla="*/ 65 h 93"/>
              <a:gd name="T62" fmla="*/ 7 w 125"/>
              <a:gd name="T63" fmla="*/ 58 h 93"/>
              <a:gd name="T64" fmla="*/ 4 w 125"/>
              <a:gd name="T65" fmla="*/ 54 h 93"/>
              <a:gd name="T66" fmla="*/ 2 w 125"/>
              <a:gd name="T67" fmla="*/ 50 h 93"/>
              <a:gd name="T68" fmla="*/ 0 w 125"/>
              <a:gd name="T69" fmla="*/ 47 h 93"/>
              <a:gd name="T70" fmla="*/ 0 w 125"/>
              <a:gd name="T71" fmla="*/ 43 h 93"/>
              <a:gd name="T72" fmla="*/ 7 w 125"/>
              <a:gd name="T73" fmla="*/ 43 h 93"/>
              <a:gd name="T74" fmla="*/ 15 w 125"/>
              <a:gd name="T75" fmla="*/ 41 h 93"/>
              <a:gd name="T76" fmla="*/ 20 w 125"/>
              <a:gd name="T77" fmla="*/ 39 h 93"/>
              <a:gd name="T78" fmla="*/ 23 w 125"/>
              <a:gd name="T79" fmla="*/ 36 h 93"/>
              <a:gd name="T80" fmla="*/ 28 w 125"/>
              <a:gd name="T81" fmla="*/ 28 h 93"/>
              <a:gd name="T82" fmla="*/ 33 w 125"/>
              <a:gd name="T83"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5" name="Freeform 484"/>
          <p:cNvSpPr>
            <a:spLocks/>
          </p:cNvSpPr>
          <p:nvPr>
            <p:custDataLst>
              <p:tags r:id="rId321"/>
            </p:custDataLst>
          </p:nvPr>
        </p:nvSpPr>
        <p:spPr bwMode="auto">
          <a:xfrm>
            <a:off x="6718747" y="3644050"/>
            <a:ext cx="58057" cy="84137"/>
          </a:xfrm>
          <a:custGeom>
            <a:avLst/>
            <a:gdLst>
              <a:gd name="T0" fmla="*/ 20 w 133"/>
              <a:gd name="T1" fmla="*/ 12 h 154"/>
              <a:gd name="T2" fmla="*/ 24 w 133"/>
              <a:gd name="T3" fmla="*/ 10 h 154"/>
              <a:gd name="T4" fmla="*/ 31 w 133"/>
              <a:gd name="T5" fmla="*/ 6 h 154"/>
              <a:gd name="T6" fmla="*/ 34 w 133"/>
              <a:gd name="T7" fmla="*/ 4 h 154"/>
              <a:gd name="T8" fmla="*/ 37 w 133"/>
              <a:gd name="T9" fmla="*/ 2 h 154"/>
              <a:gd name="T10" fmla="*/ 42 w 133"/>
              <a:gd name="T11" fmla="*/ 1 h 154"/>
              <a:gd name="T12" fmla="*/ 46 w 133"/>
              <a:gd name="T13" fmla="*/ 0 h 154"/>
              <a:gd name="T14" fmla="*/ 59 w 133"/>
              <a:gd name="T15" fmla="*/ 1 h 154"/>
              <a:gd name="T16" fmla="*/ 70 w 133"/>
              <a:gd name="T17" fmla="*/ 4 h 154"/>
              <a:gd name="T18" fmla="*/ 81 w 133"/>
              <a:gd name="T19" fmla="*/ 8 h 154"/>
              <a:gd name="T20" fmla="*/ 90 w 133"/>
              <a:gd name="T21" fmla="*/ 14 h 154"/>
              <a:gd name="T22" fmla="*/ 99 w 133"/>
              <a:gd name="T23" fmla="*/ 21 h 154"/>
              <a:gd name="T24" fmla="*/ 105 w 133"/>
              <a:gd name="T25" fmla="*/ 30 h 154"/>
              <a:gd name="T26" fmla="*/ 112 w 133"/>
              <a:gd name="T27" fmla="*/ 40 h 154"/>
              <a:gd name="T28" fmla="*/ 116 w 133"/>
              <a:gd name="T29" fmla="*/ 50 h 154"/>
              <a:gd name="T30" fmla="*/ 121 w 133"/>
              <a:gd name="T31" fmla="*/ 60 h 154"/>
              <a:gd name="T32" fmla="*/ 124 w 133"/>
              <a:gd name="T33" fmla="*/ 71 h 154"/>
              <a:gd name="T34" fmla="*/ 127 w 133"/>
              <a:gd name="T35" fmla="*/ 82 h 154"/>
              <a:gd name="T36" fmla="*/ 130 w 133"/>
              <a:gd name="T37" fmla="*/ 94 h 154"/>
              <a:gd name="T38" fmla="*/ 132 w 133"/>
              <a:gd name="T39" fmla="*/ 116 h 154"/>
              <a:gd name="T40" fmla="*/ 133 w 133"/>
              <a:gd name="T41" fmla="*/ 135 h 154"/>
              <a:gd name="T42" fmla="*/ 132 w 133"/>
              <a:gd name="T43" fmla="*/ 138 h 154"/>
              <a:gd name="T44" fmla="*/ 130 w 133"/>
              <a:gd name="T45" fmla="*/ 141 h 154"/>
              <a:gd name="T46" fmla="*/ 125 w 133"/>
              <a:gd name="T47" fmla="*/ 144 h 154"/>
              <a:gd name="T48" fmla="*/ 121 w 133"/>
              <a:gd name="T49" fmla="*/ 147 h 154"/>
              <a:gd name="T50" fmla="*/ 115 w 133"/>
              <a:gd name="T51" fmla="*/ 150 h 154"/>
              <a:gd name="T52" fmla="*/ 110 w 133"/>
              <a:gd name="T53" fmla="*/ 153 h 154"/>
              <a:gd name="T54" fmla="*/ 104 w 133"/>
              <a:gd name="T55" fmla="*/ 154 h 154"/>
              <a:gd name="T56" fmla="*/ 99 w 133"/>
              <a:gd name="T57" fmla="*/ 154 h 154"/>
              <a:gd name="T58" fmla="*/ 93 w 133"/>
              <a:gd name="T59" fmla="*/ 153 h 154"/>
              <a:gd name="T60" fmla="*/ 87 w 133"/>
              <a:gd name="T61" fmla="*/ 149 h 154"/>
              <a:gd name="T62" fmla="*/ 79 w 133"/>
              <a:gd name="T63" fmla="*/ 141 h 154"/>
              <a:gd name="T64" fmla="*/ 71 w 133"/>
              <a:gd name="T65" fmla="*/ 134 h 154"/>
              <a:gd name="T66" fmla="*/ 64 w 133"/>
              <a:gd name="T67" fmla="*/ 126 h 154"/>
              <a:gd name="T68" fmla="*/ 58 w 133"/>
              <a:gd name="T69" fmla="*/ 118 h 154"/>
              <a:gd name="T70" fmla="*/ 54 w 133"/>
              <a:gd name="T71" fmla="*/ 111 h 154"/>
              <a:gd name="T72" fmla="*/ 53 w 133"/>
              <a:gd name="T73" fmla="*/ 105 h 154"/>
              <a:gd name="T74" fmla="*/ 54 w 133"/>
              <a:gd name="T75" fmla="*/ 98 h 154"/>
              <a:gd name="T76" fmla="*/ 56 w 133"/>
              <a:gd name="T77" fmla="*/ 83 h 154"/>
              <a:gd name="T78" fmla="*/ 58 w 133"/>
              <a:gd name="T79" fmla="*/ 68 h 154"/>
              <a:gd name="T80" fmla="*/ 59 w 133"/>
              <a:gd name="T81" fmla="*/ 62 h 154"/>
              <a:gd name="T82" fmla="*/ 47 w 133"/>
              <a:gd name="T83" fmla="*/ 61 h 154"/>
              <a:gd name="T84" fmla="*/ 36 w 133"/>
              <a:gd name="T85" fmla="*/ 59 h 154"/>
              <a:gd name="T86" fmla="*/ 25 w 133"/>
              <a:gd name="T87" fmla="*/ 56 h 154"/>
              <a:gd name="T88" fmla="*/ 17 w 133"/>
              <a:gd name="T89" fmla="*/ 52 h 154"/>
              <a:gd name="T90" fmla="*/ 13 w 133"/>
              <a:gd name="T91" fmla="*/ 49 h 154"/>
              <a:gd name="T92" fmla="*/ 10 w 133"/>
              <a:gd name="T93" fmla="*/ 46 h 154"/>
              <a:gd name="T94" fmla="*/ 7 w 133"/>
              <a:gd name="T95" fmla="*/ 43 h 154"/>
              <a:gd name="T96" fmla="*/ 4 w 133"/>
              <a:gd name="T97" fmla="*/ 39 h 154"/>
              <a:gd name="T98" fmla="*/ 2 w 133"/>
              <a:gd name="T99" fmla="*/ 34 h 154"/>
              <a:gd name="T100" fmla="*/ 1 w 133"/>
              <a:gd name="T101" fmla="*/ 29 h 154"/>
              <a:gd name="T102" fmla="*/ 0 w 133"/>
              <a:gd name="T103" fmla="*/ 24 h 154"/>
              <a:gd name="T104" fmla="*/ 0 w 133"/>
              <a:gd name="T105" fmla="*/ 18 h 154"/>
              <a:gd name="T106" fmla="*/ 7 w 133"/>
              <a:gd name="T107" fmla="*/ 15 h 154"/>
              <a:gd name="T108" fmla="*/ 20 w 133"/>
              <a:gd name="T109"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6" name="Freeform 485"/>
          <p:cNvSpPr>
            <a:spLocks/>
          </p:cNvSpPr>
          <p:nvPr>
            <p:custDataLst>
              <p:tags r:id="rId322"/>
            </p:custDataLst>
          </p:nvPr>
        </p:nvSpPr>
        <p:spPr bwMode="auto">
          <a:xfrm>
            <a:off x="6734024" y="3405925"/>
            <a:ext cx="201671" cy="244475"/>
          </a:xfrm>
          <a:custGeom>
            <a:avLst/>
            <a:gdLst>
              <a:gd name="T0" fmla="*/ 134 w 485"/>
              <a:gd name="T1" fmla="*/ 351 h 468"/>
              <a:gd name="T2" fmla="*/ 167 w 485"/>
              <a:gd name="T3" fmla="*/ 339 h 468"/>
              <a:gd name="T4" fmla="*/ 200 w 485"/>
              <a:gd name="T5" fmla="*/ 339 h 468"/>
              <a:gd name="T6" fmla="*/ 226 w 485"/>
              <a:gd name="T7" fmla="*/ 348 h 468"/>
              <a:gd name="T8" fmla="*/ 224 w 485"/>
              <a:gd name="T9" fmla="*/ 327 h 468"/>
              <a:gd name="T10" fmla="*/ 220 w 485"/>
              <a:gd name="T11" fmla="*/ 316 h 468"/>
              <a:gd name="T12" fmla="*/ 233 w 485"/>
              <a:gd name="T13" fmla="*/ 303 h 468"/>
              <a:gd name="T14" fmla="*/ 239 w 485"/>
              <a:gd name="T15" fmla="*/ 276 h 468"/>
              <a:gd name="T16" fmla="*/ 242 w 485"/>
              <a:gd name="T17" fmla="*/ 246 h 468"/>
              <a:gd name="T18" fmla="*/ 268 w 485"/>
              <a:gd name="T19" fmla="*/ 255 h 468"/>
              <a:gd name="T20" fmla="*/ 300 w 485"/>
              <a:gd name="T21" fmla="*/ 238 h 468"/>
              <a:gd name="T22" fmla="*/ 316 w 485"/>
              <a:gd name="T23" fmla="*/ 217 h 468"/>
              <a:gd name="T24" fmla="*/ 293 w 485"/>
              <a:gd name="T25" fmla="*/ 194 h 468"/>
              <a:gd name="T26" fmla="*/ 318 w 485"/>
              <a:gd name="T27" fmla="*/ 199 h 468"/>
              <a:gd name="T28" fmla="*/ 343 w 485"/>
              <a:gd name="T29" fmla="*/ 202 h 468"/>
              <a:gd name="T30" fmla="*/ 346 w 485"/>
              <a:gd name="T31" fmla="*/ 185 h 468"/>
              <a:gd name="T32" fmla="*/ 295 w 485"/>
              <a:gd name="T33" fmla="*/ 96 h 468"/>
              <a:gd name="T34" fmla="*/ 285 w 485"/>
              <a:gd name="T35" fmla="*/ 53 h 468"/>
              <a:gd name="T36" fmla="*/ 291 w 485"/>
              <a:gd name="T37" fmla="*/ 19 h 468"/>
              <a:gd name="T38" fmla="*/ 316 w 485"/>
              <a:gd name="T39" fmla="*/ 1 h 468"/>
              <a:gd name="T40" fmla="*/ 336 w 485"/>
              <a:gd name="T41" fmla="*/ 18 h 468"/>
              <a:gd name="T42" fmla="*/ 377 w 485"/>
              <a:gd name="T43" fmla="*/ 45 h 468"/>
              <a:gd name="T44" fmla="*/ 415 w 485"/>
              <a:gd name="T45" fmla="*/ 72 h 468"/>
              <a:gd name="T46" fmla="*/ 426 w 485"/>
              <a:gd name="T47" fmla="*/ 98 h 468"/>
              <a:gd name="T48" fmla="*/ 436 w 485"/>
              <a:gd name="T49" fmla="*/ 137 h 468"/>
              <a:gd name="T50" fmla="*/ 445 w 485"/>
              <a:gd name="T51" fmla="*/ 173 h 468"/>
              <a:gd name="T52" fmla="*/ 428 w 485"/>
              <a:gd name="T53" fmla="*/ 179 h 468"/>
              <a:gd name="T54" fmla="*/ 412 w 485"/>
              <a:gd name="T55" fmla="*/ 185 h 468"/>
              <a:gd name="T56" fmla="*/ 426 w 485"/>
              <a:gd name="T57" fmla="*/ 199 h 468"/>
              <a:gd name="T58" fmla="*/ 445 w 485"/>
              <a:gd name="T59" fmla="*/ 203 h 468"/>
              <a:gd name="T60" fmla="*/ 455 w 485"/>
              <a:gd name="T61" fmla="*/ 262 h 468"/>
              <a:gd name="T62" fmla="*/ 475 w 485"/>
              <a:gd name="T63" fmla="*/ 312 h 468"/>
              <a:gd name="T64" fmla="*/ 480 w 485"/>
              <a:gd name="T65" fmla="*/ 381 h 468"/>
              <a:gd name="T66" fmla="*/ 463 w 485"/>
              <a:gd name="T67" fmla="*/ 364 h 468"/>
              <a:gd name="T68" fmla="*/ 453 w 485"/>
              <a:gd name="T69" fmla="*/ 356 h 468"/>
              <a:gd name="T70" fmla="*/ 436 w 485"/>
              <a:gd name="T71" fmla="*/ 363 h 468"/>
              <a:gd name="T72" fmla="*/ 429 w 485"/>
              <a:gd name="T73" fmla="*/ 399 h 468"/>
              <a:gd name="T74" fmla="*/ 408 w 485"/>
              <a:gd name="T75" fmla="*/ 389 h 468"/>
              <a:gd name="T76" fmla="*/ 389 w 485"/>
              <a:gd name="T77" fmla="*/ 382 h 468"/>
              <a:gd name="T78" fmla="*/ 376 w 485"/>
              <a:gd name="T79" fmla="*/ 402 h 468"/>
              <a:gd name="T80" fmla="*/ 345 w 485"/>
              <a:gd name="T81" fmla="*/ 413 h 468"/>
              <a:gd name="T82" fmla="*/ 334 w 485"/>
              <a:gd name="T83" fmla="*/ 400 h 468"/>
              <a:gd name="T84" fmla="*/ 312 w 485"/>
              <a:gd name="T85" fmla="*/ 395 h 468"/>
              <a:gd name="T86" fmla="*/ 303 w 485"/>
              <a:gd name="T87" fmla="*/ 426 h 468"/>
              <a:gd name="T88" fmla="*/ 299 w 485"/>
              <a:gd name="T89" fmla="*/ 450 h 468"/>
              <a:gd name="T90" fmla="*/ 307 w 485"/>
              <a:gd name="T91" fmla="*/ 466 h 468"/>
              <a:gd name="T92" fmla="*/ 272 w 485"/>
              <a:gd name="T93" fmla="*/ 468 h 468"/>
              <a:gd name="T94" fmla="*/ 258 w 485"/>
              <a:gd name="T95" fmla="*/ 465 h 468"/>
              <a:gd name="T96" fmla="*/ 244 w 485"/>
              <a:gd name="T97" fmla="*/ 440 h 468"/>
              <a:gd name="T98" fmla="*/ 229 w 485"/>
              <a:gd name="T99" fmla="*/ 418 h 468"/>
              <a:gd name="T100" fmla="*/ 204 w 485"/>
              <a:gd name="T101" fmla="*/ 406 h 468"/>
              <a:gd name="T102" fmla="*/ 190 w 485"/>
              <a:gd name="T103" fmla="*/ 394 h 468"/>
              <a:gd name="T104" fmla="*/ 136 w 485"/>
              <a:gd name="T105" fmla="*/ 417 h 468"/>
              <a:gd name="T106" fmla="*/ 90 w 485"/>
              <a:gd name="T107" fmla="*/ 435 h 468"/>
              <a:gd name="T108" fmla="*/ 65 w 485"/>
              <a:gd name="T109" fmla="*/ 459 h 468"/>
              <a:gd name="T110" fmla="*/ 27 w 485"/>
              <a:gd name="T111" fmla="*/ 461 h 468"/>
              <a:gd name="T112" fmla="*/ 7 w 485"/>
              <a:gd name="T113" fmla="*/ 438 h 468"/>
              <a:gd name="T114" fmla="*/ 0 w 485"/>
              <a:gd name="T115" fmla="*/ 417 h 468"/>
              <a:gd name="T116" fmla="*/ 7 w 485"/>
              <a:gd name="T117" fmla="*/ 413 h 468"/>
              <a:gd name="T118" fmla="*/ 27 w 485"/>
              <a:gd name="T119" fmla="*/ 414 h 468"/>
              <a:gd name="T120" fmla="*/ 48 w 485"/>
              <a:gd name="T121" fmla="*/ 405 h 468"/>
              <a:gd name="T122" fmla="*/ 72 w 485"/>
              <a:gd name="T123" fmla="*/ 369 h 468"/>
              <a:gd name="T124" fmla="*/ 93 w 485"/>
              <a:gd name="T125"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7" name="Freeform 486"/>
          <p:cNvSpPr>
            <a:spLocks/>
          </p:cNvSpPr>
          <p:nvPr>
            <p:custDataLst>
              <p:tags r:id="rId323"/>
            </p:custDataLst>
          </p:nvPr>
        </p:nvSpPr>
        <p:spPr bwMode="auto">
          <a:xfrm>
            <a:off x="4408695" y="2296262"/>
            <a:ext cx="103891" cy="60325"/>
          </a:xfrm>
          <a:custGeom>
            <a:avLst/>
            <a:gdLst>
              <a:gd name="T0" fmla="*/ 27 w 246"/>
              <a:gd name="T1" fmla="*/ 36 h 42"/>
              <a:gd name="T2" fmla="*/ 36 w 246"/>
              <a:gd name="T3" fmla="*/ 36 h 42"/>
              <a:gd name="T4" fmla="*/ 45 w 246"/>
              <a:gd name="T5" fmla="*/ 35 h 42"/>
              <a:gd name="T6" fmla="*/ 53 w 246"/>
              <a:gd name="T7" fmla="*/ 33 h 42"/>
              <a:gd name="T8" fmla="*/ 59 w 246"/>
              <a:gd name="T9" fmla="*/ 31 h 42"/>
              <a:gd name="T10" fmla="*/ 66 w 246"/>
              <a:gd name="T11" fmla="*/ 30 h 42"/>
              <a:gd name="T12" fmla="*/ 72 w 246"/>
              <a:gd name="T13" fmla="*/ 29 h 42"/>
              <a:gd name="T14" fmla="*/ 80 w 246"/>
              <a:gd name="T15" fmla="*/ 29 h 42"/>
              <a:gd name="T16" fmla="*/ 87 w 246"/>
              <a:gd name="T17" fmla="*/ 30 h 42"/>
              <a:gd name="T18" fmla="*/ 87 w 246"/>
              <a:gd name="T19" fmla="*/ 42 h 42"/>
              <a:gd name="T20" fmla="*/ 154 w 246"/>
              <a:gd name="T21" fmla="*/ 42 h 42"/>
              <a:gd name="T22" fmla="*/ 154 w 246"/>
              <a:gd name="T23" fmla="*/ 39 h 42"/>
              <a:gd name="T24" fmla="*/ 156 w 246"/>
              <a:gd name="T25" fmla="*/ 36 h 42"/>
              <a:gd name="T26" fmla="*/ 159 w 246"/>
              <a:gd name="T27" fmla="*/ 33 h 42"/>
              <a:gd name="T28" fmla="*/ 163 w 246"/>
              <a:gd name="T29" fmla="*/ 31 h 42"/>
              <a:gd name="T30" fmla="*/ 175 w 246"/>
              <a:gd name="T31" fmla="*/ 26 h 42"/>
              <a:gd name="T32" fmla="*/ 190 w 246"/>
              <a:gd name="T33" fmla="*/ 23 h 42"/>
              <a:gd name="T34" fmla="*/ 221 w 246"/>
              <a:gd name="T35" fmla="*/ 17 h 42"/>
              <a:gd name="T36" fmla="*/ 246 w 246"/>
              <a:gd name="T37" fmla="*/ 12 h 42"/>
              <a:gd name="T38" fmla="*/ 212 w 246"/>
              <a:gd name="T39" fmla="*/ 13 h 42"/>
              <a:gd name="T40" fmla="*/ 186 w 246"/>
              <a:gd name="T41" fmla="*/ 14 h 42"/>
              <a:gd name="T42" fmla="*/ 178 w 246"/>
              <a:gd name="T43" fmla="*/ 15 h 42"/>
              <a:gd name="T44" fmla="*/ 171 w 246"/>
              <a:gd name="T45" fmla="*/ 15 h 42"/>
              <a:gd name="T46" fmla="*/ 168 w 246"/>
              <a:gd name="T47" fmla="*/ 14 h 42"/>
              <a:gd name="T48" fmla="*/ 167 w 246"/>
              <a:gd name="T49" fmla="*/ 12 h 42"/>
              <a:gd name="T50" fmla="*/ 159 w 246"/>
              <a:gd name="T51" fmla="*/ 16 h 42"/>
              <a:gd name="T52" fmla="*/ 152 w 246"/>
              <a:gd name="T53" fmla="*/ 17 h 42"/>
              <a:gd name="T54" fmla="*/ 147 w 246"/>
              <a:gd name="T55" fmla="*/ 17 h 42"/>
              <a:gd name="T56" fmla="*/ 141 w 246"/>
              <a:gd name="T57" fmla="*/ 15 h 42"/>
              <a:gd name="T58" fmla="*/ 137 w 246"/>
              <a:gd name="T59" fmla="*/ 12 h 42"/>
              <a:gd name="T60" fmla="*/ 133 w 246"/>
              <a:gd name="T61" fmla="*/ 9 h 42"/>
              <a:gd name="T62" fmla="*/ 129 w 246"/>
              <a:gd name="T63" fmla="*/ 5 h 42"/>
              <a:gd name="T64" fmla="*/ 126 w 246"/>
              <a:gd name="T65" fmla="*/ 0 h 42"/>
              <a:gd name="T66" fmla="*/ 121 w 246"/>
              <a:gd name="T67" fmla="*/ 2 h 42"/>
              <a:gd name="T68" fmla="*/ 113 w 246"/>
              <a:gd name="T69" fmla="*/ 4 h 42"/>
              <a:gd name="T70" fmla="*/ 103 w 246"/>
              <a:gd name="T71" fmla="*/ 5 h 42"/>
              <a:gd name="T72" fmla="*/ 93 w 246"/>
              <a:gd name="T73" fmla="*/ 5 h 42"/>
              <a:gd name="T74" fmla="*/ 74 w 246"/>
              <a:gd name="T75" fmla="*/ 6 h 42"/>
              <a:gd name="T76" fmla="*/ 60 w 246"/>
              <a:gd name="T77" fmla="*/ 6 h 42"/>
              <a:gd name="T78" fmla="*/ 58 w 246"/>
              <a:gd name="T79" fmla="*/ 9 h 42"/>
              <a:gd name="T80" fmla="*/ 56 w 246"/>
              <a:gd name="T81" fmla="*/ 12 h 42"/>
              <a:gd name="T82" fmla="*/ 54 w 246"/>
              <a:gd name="T83" fmla="*/ 15 h 42"/>
              <a:gd name="T84" fmla="*/ 50 w 246"/>
              <a:gd name="T85" fmla="*/ 17 h 42"/>
              <a:gd name="T86" fmla="*/ 42 w 246"/>
              <a:gd name="T87" fmla="*/ 20 h 42"/>
              <a:gd name="T88" fmla="*/ 33 w 246"/>
              <a:gd name="T89" fmla="*/ 22 h 42"/>
              <a:gd name="T90" fmla="*/ 14 w 246"/>
              <a:gd name="T91" fmla="*/ 24 h 42"/>
              <a:gd name="T92" fmla="*/ 0 w 246"/>
              <a:gd name="T93" fmla="*/ 24 h 42"/>
              <a:gd name="T94" fmla="*/ 1 w 246"/>
              <a:gd name="T95" fmla="*/ 27 h 42"/>
              <a:gd name="T96" fmla="*/ 3 w 246"/>
              <a:gd name="T97" fmla="*/ 29 h 42"/>
              <a:gd name="T98" fmla="*/ 5 w 246"/>
              <a:gd name="T99" fmla="*/ 31 h 42"/>
              <a:gd name="T100" fmla="*/ 9 w 246"/>
              <a:gd name="T101" fmla="*/ 33 h 42"/>
              <a:gd name="T102" fmla="*/ 17 w 246"/>
              <a:gd name="T103" fmla="*/ 35 h 42"/>
              <a:gd name="T104" fmla="*/ 27 w 246"/>
              <a:gd name="T105"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8" name="Freeform 487"/>
          <p:cNvSpPr>
            <a:spLocks/>
          </p:cNvSpPr>
          <p:nvPr>
            <p:custDataLst>
              <p:tags r:id="rId324"/>
            </p:custDataLst>
          </p:nvPr>
        </p:nvSpPr>
        <p:spPr bwMode="auto">
          <a:xfrm>
            <a:off x="4546198" y="2278799"/>
            <a:ext cx="61112" cy="57150"/>
          </a:xfrm>
          <a:custGeom>
            <a:avLst/>
            <a:gdLst>
              <a:gd name="T0" fmla="*/ 103 w 149"/>
              <a:gd name="T1" fmla="*/ 0 h 61"/>
              <a:gd name="T2" fmla="*/ 118 w 149"/>
              <a:gd name="T3" fmla="*/ 1 h 61"/>
              <a:gd name="T4" fmla="*/ 134 w 149"/>
              <a:gd name="T5" fmla="*/ 3 h 61"/>
              <a:gd name="T6" fmla="*/ 145 w 149"/>
              <a:gd name="T7" fmla="*/ 5 h 61"/>
              <a:gd name="T8" fmla="*/ 149 w 149"/>
              <a:gd name="T9" fmla="*/ 6 h 61"/>
              <a:gd name="T10" fmla="*/ 149 w 149"/>
              <a:gd name="T11" fmla="*/ 8 h 61"/>
              <a:gd name="T12" fmla="*/ 147 w 149"/>
              <a:gd name="T13" fmla="*/ 10 h 61"/>
              <a:gd name="T14" fmla="*/ 145 w 149"/>
              <a:gd name="T15" fmla="*/ 12 h 61"/>
              <a:gd name="T16" fmla="*/ 141 w 149"/>
              <a:gd name="T17" fmla="*/ 13 h 61"/>
              <a:gd name="T18" fmla="*/ 137 w 149"/>
              <a:gd name="T19" fmla="*/ 14 h 61"/>
              <a:gd name="T20" fmla="*/ 132 w 149"/>
              <a:gd name="T21" fmla="*/ 14 h 61"/>
              <a:gd name="T22" fmla="*/ 127 w 149"/>
              <a:gd name="T23" fmla="*/ 14 h 61"/>
              <a:gd name="T24" fmla="*/ 123 w 149"/>
              <a:gd name="T25" fmla="*/ 12 h 61"/>
              <a:gd name="T26" fmla="*/ 123 w 149"/>
              <a:gd name="T27" fmla="*/ 23 h 61"/>
              <a:gd name="T28" fmla="*/ 123 w 149"/>
              <a:gd name="T29" fmla="*/ 33 h 61"/>
              <a:gd name="T30" fmla="*/ 123 w 149"/>
              <a:gd name="T31" fmla="*/ 41 h 61"/>
              <a:gd name="T32" fmla="*/ 123 w 149"/>
              <a:gd name="T33" fmla="*/ 49 h 61"/>
              <a:gd name="T34" fmla="*/ 116 w 149"/>
              <a:gd name="T35" fmla="*/ 50 h 61"/>
              <a:gd name="T36" fmla="*/ 109 w 149"/>
              <a:gd name="T37" fmla="*/ 51 h 61"/>
              <a:gd name="T38" fmla="*/ 104 w 149"/>
              <a:gd name="T39" fmla="*/ 53 h 61"/>
              <a:gd name="T40" fmla="*/ 100 w 149"/>
              <a:gd name="T41" fmla="*/ 55 h 61"/>
              <a:gd name="T42" fmla="*/ 94 w 149"/>
              <a:gd name="T43" fmla="*/ 57 h 61"/>
              <a:gd name="T44" fmla="*/ 89 w 149"/>
              <a:gd name="T45" fmla="*/ 59 h 61"/>
              <a:gd name="T46" fmla="*/ 83 w 149"/>
              <a:gd name="T47" fmla="*/ 61 h 61"/>
              <a:gd name="T48" fmla="*/ 76 w 149"/>
              <a:gd name="T49" fmla="*/ 61 h 61"/>
              <a:gd name="T50" fmla="*/ 67 w 149"/>
              <a:gd name="T51" fmla="*/ 60 h 61"/>
              <a:gd name="T52" fmla="*/ 53 w 149"/>
              <a:gd name="T53" fmla="*/ 57 h 61"/>
              <a:gd name="T54" fmla="*/ 39 w 149"/>
              <a:gd name="T55" fmla="*/ 54 h 61"/>
              <a:gd name="T56" fmla="*/ 25 w 149"/>
              <a:gd name="T57" fmla="*/ 49 h 61"/>
              <a:gd name="T58" fmla="*/ 12 w 149"/>
              <a:gd name="T59" fmla="*/ 45 h 61"/>
              <a:gd name="T60" fmla="*/ 3 w 149"/>
              <a:gd name="T61" fmla="*/ 41 h 61"/>
              <a:gd name="T62" fmla="*/ 1 w 149"/>
              <a:gd name="T63" fmla="*/ 39 h 61"/>
              <a:gd name="T64" fmla="*/ 0 w 149"/>
              <a:gd name="T65" fmla="*/ 38 h 61"/>
              <a:gd name="T66" fmla="*/ 0 w 149"/>
              <a:gd name="T67" fmla="*/ 37 h 61"/>
              <a:gd name="T68" fmla="*/ 3 w 149"/>
              <a:gd name="T69" fmla="*/ 37 h 61"/>
              <a:gd name="T70" fmla="*/ 19 w 149"/>
              <a:gd name="T71" fmla="*/ 36 h 61"/>
              <a:gd name="T72" fmla="*/ 35 w 149"/>
              <a:gd name="T73" fmla="*/ 35 h 61"/>
              <a:gd name="T74" fmla="*/ 48 w 149"/>
              <a:gd name="T75" fmla="*/ 32 h 61"/>
              <a:gd name="T76" fmla="*/ 60 w 149"/>
              <a:gd name="T77" fmla="*/ 27 h 61"/>
              <a:gd name="T78" fmla="*/ 72 w 149"/>
              <a:gd name="T79" fmla="*/ 22 h 61"/>
              <a:gd name="T80" fmla="*/ 82 w 149"/>
              <a:gd name="T81" fmla="*/ 16 h 61"/>
              <a:gd name="T82" fmla="*/ 93 w 149"/>
              <a:gd name="T83" fmla="*/ 8 h 61"/>
              <a:gd name="T84" fmla="*/ 103 w 149"/>
              <a:gd name="T8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89" name="Freeform 488"/>
          <p:cNvSpPr>
            <a:spLocks/>
          </p:cNvSpPr>
          <p:nvPr>
            <p:custDataLst>
              <p:tags r:id="rId325"/>
            </p:custDataLst>
          </p:nvPr>
        </p:nvSpPr>
        <p:spPr bwMode="auto">
          <a:xfrm>
            <a:off x="4581338" y="2286736"/>
            <a:ext cx="125281" cy="57150"/>
          </a:xfrm>
          <a:custGeom>
            <a:avLst/>
            <a:gdLst>
              <a:gd name="T0" fmla="*/ 133 w 299"/>
              <a:gd name="T1" fmla="*/ 72 h 74"/>
              <a:gd name="T2" fmla="*/ 154 w 299"/>
              <a:gd name="T3" fmla="*/ 65 h 74"/>
              <a:gd name="T4" fmla="*/ 178 w 299"/>
              <a:gd name="T5" fmla="*/ 54 h 74"/>
              <a:gd name="T6" fmla="*/ 199 w 299"/>
              <a:gd name="T7" fmla="*/ 42 h 74"/>
              <a:gd name="T8" fmla="*/ 207 w 299"/>
              <a:gd name="T9" fmla="*/ 40 h 74"/>
              <a:gd name="T10" fmla="*/ 211 w 299"/>
              <a:gd name="T11" fmla="*/ 46 h 74"/>
              <a:gd name="T12" fmla="*/ 220 w 299"/>
              <a:gd name="T13" fmla="*/ 51 h 74"/>
              <a:gd name="T14" fmla="*/ 243 w 299"/>
              <a:gd name="T15" fmla="*/ 55 h 74"/>
              <a:gd name="T16" fmla="*/ 269 w 299"/>
              <a:gd name="T17" fmla="*/ 55 h 74"/>
              <a:gd name="T18" fmla="*/ 286 w 299"/>
              <a:gd name="T19" fmla="*/ 55 h 74"/>
              <a:gd name="T20" fmla="*/ 293 w 299"/>
              <a:gd name="T21" fmla="*/ 46 h 74"/>
              <a:gd name="T22" fmla="*/ 298 w 299"/>
              <a:gd name="T23" fmla="*/ 31 h 74"/>
              <a:gd name="T24" fmla="*/ 279 w 299"/>
              <a:gd name="T25" fmla="*/ 25 h 74"/>
              <a:gd name="T26" fmla="*/ 244 w 299"/>
              <a:gd name="T27" fmla="*/ 25 h 74"/>
              <a:gd name="T28" fmla="*/ 225 w 299"/>
              <a:gd name="T29" fmla="*/ 25 h 74"/>
              <a:gd name="T30" fmla="*/ 214 w 299"/>
              <a:gd name="T31" fmla="*/ 27 h 74"/>
              <a:gd name="T32" fmla="*/ 204 w 299"/>
              <a:gd name="T33" fmla="*/ 33 h 74"/>
              <a:gd name="T34" fmla="*/ 172 w 299"/>
              <a:gd name="T35" fmla="*/ 37 h 74"/>
              <a:gd name="T36" fmla="*/ 176 w 299"/>
              <a:gd name="T37" fmla="*/ 28 h 74"/>
              <a:gd name="T38" fmla="*/ 180 w 299"/>
              <a:gd name="T39" fmla="*/ 21 h 74"/>
              <a:gd name="T40" fmla="*/ 194 w 299"/>
              <a:gd name="T41" fmla="*/ 13 h 74"/>
              <a:gd name="T42" fmla="*/ 210 w 299"/>
              <a:gd name="T43" fmla="*/ 9 h 74"/>
              <a:gd name="T44" fmla="*/ 225 w 299"/>
              <a:gd name="T45" fmla="*/ 0 h 74"/>
              <a:gd name="T46" fmla="*/ 185 w 299"/>
              <a:gd name="T47" fmla="*/ 3 h 74"/>
              <a:gd name="T48" fmla="*/ 157 w 299"/>
              <a:gd name="T49" fmla="*/ 11 h 74"/>
              <a:gd name="T50" fmla="*/ 134 w 299"/>
              <a:gd name="T51" fmla="*/ 25 h 74"/>
              <a:gd name="T52" fmla="*/ 114 w 299"/>
              <a:gd name="T53" fmla="*/ 40 h 74"/>
              <a:gd name="T54" fmla="*/ 100 w 299"/>
              <a:gd name="T55" fmla="*/ 53 h 74"/>
              <a:gd name="T56" fmla="*/ 87 w 299"/>
              <a:gd name="T57" fmla="*/ 59 h 74"/>
              <a:gd name="T58" fmla="*/ 64 w 299"/>
              <a:gd name="T59" fmla="*/ 63 h 74"/>
              <a:gd name="T60" fmla="*/ 32 w 299"/>
              <a:gd name="T61" fmla="*/ 64 h 74"/>
              <a:gd name="T62" fmla="*/ 12 w 299"/>
              <a:gd name="T63" fmla="*/ 67 h 74"/>
              <a:gd name="T64" fmla="*/ 2 w 299"/>
              <a:gd name="T65" fmla="*/ 70 h 74"/>
              <a:gd name="T66" fmla="*/ 39 w 299"/>
              <a:gd name="T67" fmla="*/ 74 h 74"/>
              <a:gd name="T68" fmla="*/ 102 w 299"/>
              <a:gd name="T6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0" name="Freeform 489"/>
          <p:cNvSpPr>
            <a:spLocks/>
          </p:cNvSpPr>
          <p:nvPr>
            <p:custDataLst>
              <p:tags r:id="rId326"/>
            </p:custDataLst>
          </p:nvPr>
        </p:nvSpPr>
        <p:spPr bwMode="auto">
          <a:xfrm>
            <a:off x="5094683" y="2472474"/>
            <a:ext cx="39723" cy="57150"/>
          </a:xfrm>
          <a:custGeom>
            <a:avLst/>
            <a:gdLst>
              <a:gd name="T0" fmla="*/ 93 w 100"/>
              <a:gd name="T1" fmla="*/ 0 h 42"/>
              <a:gd name="T2" fmla="*/ 97 w 100"/>
              <a:gd name="T3" fmla="*/ 7 h 42"/>
              <a:gd name="T4" fmla="*/ 100 w 100"/>
              <a:gd name="T5" fmla="*/ 18 h 42"/>
              <a:gd name="T6" fmla="*/ 92 w 100"/>
              <a:gd name="T7" fmla="*/ 24 h 42"/>
              <a:gd name="T8" fmla="*/ 86 w 100"/>
              <a:gd name="T9" fmla="*/ 29 h 42"/>
              <a:gd name="T10" fmla="*/ 79 w 100"/>
              <a:gd name="T11" fmla="*/ 34 h 42"/>
              <a:gd name="T12" fmla="*/ 72 w 100"/>
              <a:gd name="T13" fmla="*/ 37 h 42"/>
              <a:gd name="T14" fmla="*/ 65 w 100"/>
              <a:gd name="T15" fmla="*/ 39 h 42"/>
              <a:gd name="T16" fmla="*/ 57 w 100"/>
              <a:gd name="T17" fmla="*/ 41 h 42"/>
              <a:gd name="T18" fmla="*/ 49 w 100"/>
              <a:gd name="T19" fmla="*/ 42 h 42"/>
              <a:gd name="T20" fmla="*/ 40 w 100"/>
              <a:gd name="T21" fmla="*/ 42 h 42"/>
              <a:gd name="T22" fmla="*/ 27 w 100"/>
              <a:gd name="T23" fmla="*/ 41 h 42"/>
              <a:gd name="T24" fmla="*/ 12 w 100"/>
              <a:gd name="T25" fmla="*/ 39 h 42"/>
              <a:gd name="T26" fmla="*/ 1 w 100"/>
              <a:gd name="T27" fmla="*/ 37 h 42"/>
              <a:gd name="T28" fmla="*/ 0 w 100"/>
              <a:gd name="T29" fmla="*/ 36 h 42"/>
              <a:gd name="T30" fmla="*/ 6 w 100"/>
              <a:gd name="T31" fmla="*/ 36 h 42"/>
              <a:gd name="T32" fmla="*/ 12 w 100"/>
              <a:gd name="T33" fmla="*/ 35 h 42"/>
              <a:gd name="T34" fmla="*/ 18 w 100"/>
              <a:gd name="T35" fmla="*/ 33 h 42"/>
              <a:gd name="T36" fmla="*/ 23 w 100"/>
              <a:gd name="T37" fmla="*/ 30 h 42"/>
              <a:gd name="T38" fmla="*/ 33 w 100"/>
              <a:gd name="T39" fmla="*/ 25 h 42"/>
              <a:gd name="T40" fmla="*/ 44 w 100"/>
              <a:gd name="T41" fmla="*/ 18 h 42"/>
              <a:gd name="T42" fmla="*/ 55 w 100"/>
              <a:gd name="T43" fmla="*/ 11 h 42"/>
              <a:gd name="T44" fmla="*/ 66 w 100"/>
              <a:gd name="T45" fmla="*/ 5 h 42"/>
              <a:gd name="T46" fmla="*/ 72 w 100"/>
              <a:gd name="T47" fmla="*/ 3 h 42"/>
              <a:gd name="T48" fmla="*/ 79 w 100"/>
              <a:gd name="T49" fmla="*/ 1 h 42"/>
              <a:gd name="T50" fmla="*/ 86 w 100"/>
              <a:gd name="T51" fmla="*/ 0 h 42"/>
              <a:gd name="T52" fmla="*/ 93 w 100"/>
              <a:gd name="T5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 name="Freeform 490"/>
          <p:cNvSpPr>
            <a:spLocks/>
          </p:cNvSpPr>
          <p:nvPr>
            <p:custDataLst>
              <p:tags r:id="rId327"/>
            </p:custDataLst>
          </p:nvPr>
        </p:nvSpPr>
        <p:spPr bwMode="auto">
          <a:xfrm>
            <a:off x="5007598" y="2331186"/>
            <a:ext cx="15278" cy="58738"/>
          </a:xfrm>
          <a:custGeom>
            <a:avLst/>
            <a:gdLst>
              <a:gd name="T0" fmla="*/ 40 w 40"/>
              <a:gd name="T1" fmla="*/ 5 h 5"/>
              <a:gd name="T2" fmla="*/ 0 w 40"/>
              <a:gd name="T3" fmla="*/ 5 h 5"/>
              <a:gd name="T4" fmla="*/ 5 w 40"/>
              <a:gd name="T5" fmla="*/ 3 h 5"/>
              <a:gd name="T6" fmla="*/ 9 w 40"/>
              <a:gd name="T7" fmla="*/ 1 h 5"/>
              <a:gd name="T8" fmla="*/ 15 w 40"/>
              <a:gd name="T9" fmla="*/ 0 h 5"/>
              <a:gd name="T10" fmla="*/ 20 w 40"/>
              <a:gd name="T11" fmla="*/ 0 h 5"/>
              <a:gd name="T12" fmla="*/ 25 w 40"/>
              <a:gd name="T13" fmla="*/ 0 h 5"/>
              <a:gd name="T14" fmla="*/ 30 w 40"/>
              <a:gd name="T15" fmla="*/ 1 h 5"/>
              <a:gd name="T16" fmla="*/ 35 w 40"/>
              <a:gd name="T17" fmla="*/ 3 h 5"/>
              <a:gd name="T18" fmla="*/ 40 w 40"/>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2" name="Freeform 491"/>
          <p:cNvSpPr>
            <a:spLocks/>
          </p:cNvSpPr>
          <p:nvPr>
            <p:custDataLst>
              <p:tags r:id="rId328"/>
            </p:custDataLst>
          </p:nvPr>
        </p:nvSpPr>
        <p:spPr bwMode="auto">
          <a:xfrm>
            <a:off x="5028987" y="2289912"/>
            <a:ext cx="13750" cy="60325"/>
          </a:xfrm>
          <a:custGeom>
            <a:avLst/>
            <a:gdLst>
              <a:gd name="T0" fmla="*/ 0 w 33"/>
              <a:gd name="T1" fmla="*/ 19 h 31"/>
              <a:gd name="T2" fmla="*/ 20 w 33"/>
              <a:gd name="T3" fmla="*/ 0 h 31"/>
              <a:gd name="T4" fmla="*/ 20 w 33"/>
              <a:gd name="T5" fmla="*/ 4 h 31"/>
              <a:gd name="T6" fmla="*/ 22 w 33"/>
              <a:gd name="T7" fmla="*/ 10 h 31"/>
              <a:gd name="T8" fmla="*/ 25 w 33"/>
              <a:gd name="T9" fmla="*/ 14 h 31"/>
              <a:gd name="T10" fmla="*/ 27 w 33"/>
              <a:gd name="T11" fmla="*/ 18 h 31"/>
              <a:gd name="T12" fmla="*/ 31 w 33"/>
              <a:gd name="T13" fmla="*/ 26 h 31"/>
              <a:gd name="T14" fmla="*/ 33 w 33"/>
              <a:gd name="T15" fmla="*/ 31 h 31"/>
              <a:gd name="T16" fmla="*/ 0 w 33"/>
              <a:gd name="T17" fmla="*/ 31 h 31"/>
              <a:gd name="T18" fmla="*/ 0 w 33"/>
              <a:gd name="T19" fmla="*/ 25 h 31"/>
              <a:gd name="T20" fmla="*/ 0 w 33"/>
              <a:gd name="T21" fmla="*/ 1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3" name="Freeform 492"/>
          <p:cNvSpPr>
            <a:spLocks/>
          </p:cNvSpPr>
          <p:nvPr>
            <p:custDataLst>
              <p:tags r:id="rId329"/>
            </p:custDataLst>
          </p:nvPr>
        </p:nvSpPr>
        <p:spPr bwMode="auto">
          <a:xfrm>
            <a:off x="5168018" y="2405799"/>
            <a:ext cx="16806" cy="57150"/>
          </a:xfrm>
          <a:custGeom>
            <a:avLst/>
            <a:gdLst>
              <a:gd name="T0" fmla="*/ 41 w 41"/>
              <a:gd name="T1" fmla="*/ 0 h 43"/>
              <a:gd name="T2" fmla="*/ 41 w 41"/>
              <a:gd name="T3" fmla="*/ 43 h 43"/>
              <a:gd name="T4" fmla="*/ 31 w 41"/>
              <a:gd name="T5" fmla="*/ 42 h 43"/>
              <a:gd name="T6" fmla="*/ 24 w 41"/>
              <a:gd name="T7" fmla="*/ 40 h 43"/>
              <a:gd name="T8" fmla="*/ 18 w 41"/>
              <a:gd name="T9" fmla="*/ 37 h 43"/>
              <a:gd name="T10" fmla="*/ 13 w 41"/>
              <a:gd name="T11" fmla="*/ 33 h 43"/>
              <a:gd name="T12" fmla="*/ 5 w 41"/>
              <a:gd name="T13" fmla="*/ 25 h 43"/>
              <a:gd name="T14" fmla="*/ 0 w 41"/>
              <a:gd name="T15" fmla="*/ 19 h 43"/>
              <a:gd name="T16" fmla="*/ 12 w 41"/>
              <a:gd name="T17" fmla="*/ 13 h 43"/>
              <a:gd name="T18" fmla="*/ 25 w 41"/>
              <a:gd name="T19" fmla="*/ 7 h 43"/>
              <a:gd name="T20" fmla="*/ 36 w 41"/>
              <a:gd name="T21" fmla="*/ 2 h 43"/>
              <a:gd name="T22" fmla="*/ 41 w 41"/>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4" name="Freeform 493"/>
          <p:cNvSpPr>
            <a:spLocks/>
          </p:cNvSpPr>
          <p:nvPr>
            <p:custDataLst>
              <p:tags r:id="rId330"/>
            </p:custDataLst>
          </p:nvPr>
        </p:nvSpPr>
        <p:spPr bwMode="auto">
          <a:xfrm>
            <a:off x="5219963" y="2289912"/>
            <a:ext cx="90141" cy="60325"/>
          </a:xfrm>
          <a:custGeom>
            <a:avLst/>
            <a:gdLst>
              <a:gd name="T0" fmla="*/ 61 w 213"/>
              <a:gd name="T1" fmla="*/ 0 h 62"/>
              <a:gd name="T2" fmla="*/ 83 w 213"/>
              <a:gd name="T3" fmla="*/ 0 h 62"/>
              <a:gd name="T4" fmla="*/ 105 w 213"/>
              <a:gd name="T5" fmla="*/ 1 h 62"/>
              <a:gd name="T6" fmla="*/ 127 w 213"/>
              <a:gd name="T7" fmla="*/ 3 h 62"/>
              <a:gd name="T8" fmla="*/ 146 w 213"/>
              <a:gd name="T9" fmla="*/ 7 h 62"/>
              <a:gd name="T10" fmla="*/ 166 w 213"/>
              <a:gd name="T11" fmla="*/ 11 h 62"/>
              <a:gd name="T12" fmla="*/ 184 w 213"/>
              <a:gd name="T13" fmla="*/ 16 h 62"/>
              <a:gd name="T14" fmla="*/ 191 w 213"/>
              <a:gd name="T15" fmla="*/ 19 h 62"/>
              <a:gd name="T16" fmla="*/ 199 w 213"/>
              <a:gd name="T17" fmla="*/ 23 h 62"/>
              <a:gd name="T18" fmla="*/ 207 w 213"/>
              <a:gd name="T19" fmla="*/ 27 h 62"/>
              <a:gd name="T20" fmla="*/ 213 w 213"/>
              <a:gd name="T21" fmla="*/ 31 h 62"/>
              <a:gd name="T22" fmla="*/ 211 w 213"/>
              <a:gd name="T23" fmla="*/ 35 h 62"/>
              <a:gd name="T24" fmla="*/ 207 w 213"/>
              <a:gd name="T25" fmla="*/ 38 h 62"/>
              <a:gd name="T26" fmla="*/ 201 w 213"/>
              <a:gd name="T27" fmla="*/ 41 h 62"/>
              <a:gd name="T28" fmla="*/ 195 w 213"/>
              <a:gd name="T29" fmla="*/ 44 h 62"/>
              <a:gd name="T30" fmla="*/ 177 w 213"/>
              <a:gd name="T31" fmla="*/ 49 h 62"/>
              <a:gd name="T32" fmla="*/ 156 w 213"/>
              <a:gd name="T33" fmla="*/ 53 h 62"/>
              <a:gd name="T34" fmla="*/ 135 w 213"/>
              <a:gd name="T35" fmla="*/ 57 h 62"/>
              <a:gd name="T36" fmla="*/ 114 w 213"/>
              <a:gd name="T37" fmla="*/ 59 h 62"/>
              <a:gd name="T38" fmla="*/ 95 w 213"/>
              <a:gd name="T39" fmla="*/ 62 h 62"/>
              <a:gd name="T40" fmla="*/ 80 w 213"/>
              <a:gd name="T41" fmla="*/ 62 h 62"/>
              <a:gd name="T42" fmla="*/ 62 w 213"/>
              <a:gd name="T43" fmla="*/ 62 h 62"/>
              <a:gd name="T44" fmla="*/ 43 w 213"/>
              <a:gd name="T45" fmla="*/ 59 h 62"/>
              <a:gd name="T46" fmla="*/ 33 w 213"/>
              <a:gd name="T47" fmla="*/ 59 h 62"/>
              <a:gd name="T48" fmla="*/ 23 w 213"/>
              <a:gd name="T49" fmla="*/ 59 h 62"/>
              <a:gd name="T50" fmla="*/ 12 w 213"/>
              <a:gd name="T51" fmla="*/ 60 h 62"/>
              <a:gd name="T52" fmla="*/ 0 w 213"/>
              <a:gd name="T53" fmla="*/ 62 h 62"/>
              <a:gd name="T54" fmla="*/ 6 w 213"/>
              <a:gd name="T55" fmla="*/ 50 h 62"/>
              <a:gd name="T56" fmla="*/ 11 w 213"/>
              <a:gd name="T57" fmla="*/ 39 h 62"/>
              <a:gd name="T58" fmla="*/ 17 w 213"/>
              <a:gd name="T59" fmla="*/ 29 h 62"/>
              <a:gd name="T60" fmla="*/ 23 w 213"/>
              <a:gd name="T61" fmla="*/ 20 h 62"/>
              <a:gd name="T62" fmla="*/ 27 w 213"/>
              <a:gd name="T63" fmla="*/ 16 h 62"/>
              <a:gd name="T64" fmla="*/ 30 w 213"/>
              <a:gd name="T65" fmla="*/ 12 h 62"/>
              <a:gd name="T66" fmla="*/ 34 w 213"/>
              <a:gd name="T67" fmla="*/ 9 h 62"/>
              <a:gd name="T68" fmla="*/ 39 w 213"/>
              <a:gd name="T69" fmla="*/ 6 h 62"/>
              <a:gd name="T70" fmla="*/ 43 w 213"/>
              <a:gd name="T71" fmla="*/ 3 h 62"/>
              <a:gd name="T72" fmla="*/ 49 w 213"/>
              <a:gd name="T73" fmla="*/ 1 h 62"/>
              <a:gd name="T74" fmla="*/ 54 w 213"/>
              <a:gd name="T75" fmla="*/ 0 h 62"/>
              <a:gd name="T76" fmla="*/ 61 w 213"/>
              <a:gd name="T7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5" name="Freeform 494"/>
          <p:cNvSpPr>
            <a:spLocks/>
          </p:cNvSpPr>
          <p:nvPr>
            <p:custDataLst>
              <p:tags r:id="rId331"/>
            </p:custDataLst>
          </p:nvPr>
        </p:nvSpPr>
        <p:spPr bwMode="auto">
          <a:xfrm>
            <a:off x="5278019" y="2315312"/>
            <a:ext cx="99308" cy="60325"/>
          </a:xfrm>
          <a:custGeom>
            <a:avLst/>
            <a:gdLst>
              <a:gd name="T0" fmla="*/ 41 w 239"/>
              <a:gd name="T1" fmla="*/ 0 h 56"/>
              <a:gd name="T2" fmla="*/ 30 w 239"/>
              <a:gd name="T3" fmla="*/ 3 h 56"/>
              <a:gd name="T4" fmla="*/ 23 w 239"/>
              <a:gd name="T5" fmla="*/ 5 h 56"/>
              <a:gd name="T6" fmla="*/ 19 w 239"/>
              <a:gd name="T7" fmla="*/ 7 h 56"/>
              <a:gd name="T8" fmla="*/ 15 w 239"/>
              <a:gd name="T9" fmla="*/ 9 h 56"/>
              <a:gd name="T10" fmla="*/ 13 w 239"/>
              <a:gd name="T11" fmla="*/ 13 h 56"/>
              <a:gd name="T12" fmla="*/ 10 w 239"/>
              <a:gd name="T13" fmla="*/ 15 h 56"/>
              <a:gd name="T14" fmla="*/ 7 w 239"/>
              <a:gd name="T15" fmla="*/ 17 h 56"/>
              <a:gd name="T16" fmla="*/ 0 w 239"/>
              <a:gd name="T17" fmla="*/ 19 h 56"/>
              <a:gd name="T18" fmla="*/ 2 w 239"/>
              <a:gd name="T19" fmla="*/ 24 h 56"/>
              <a:gd name="T20" fmla="*/ 5 w 239"/>
              <a:gd name="T21" fmla="*/ 27 h 56"/>
              <a:gd name="T22" fmla="*/ 7 w 239"/>
              <a:gd name="T23" fmla="*/ 30 h 56"/>
              <a:gd name="T24" fmla="*/ 10 w 239"/>
              <a:gd name="T25" fmla="*/ 33 h 56"/>
              <a:gd name="T26" fmla="*/ 17 w 239"/>
              <a:gd name="T27" fmla="*/ 36 h 56"/>
              <a:gd name="T28" fmla="*/ 24 w 239"/>
              <a:gd name="T29" fmla="*/ 38 h 56"/>
              <a:gd name="T30" fmla="*/ 41 w 239"/>
              <a:gd name="T31" fmla="*/ 38 h 56"/>
              <a:gd name="T32" fmla="*/ 54 w 239"/>
              <a:gd name="T33" fmla="*/ 38 h 56"/>
              <a:gd name="T34" fmla="*/ 153 w 239"/>
              <a:gd name="T35" fmla="*/ 38 h 56"/>
              <a:gd name="T36" fmla="*/ 155 w 239"/>
              <a:gd name="T37" fmla="*/ 41 h 56"/>
              <a:gd name="T38" fmla="*/ 156 w 239"/>
              <a:gd name="T39" fmla="*/ 44 h 56"/>
              <a:gd name="T40" fmla="*/ 159 w 239"/>
              <a:gd name="T41" fmla="*/ 46 h 56"/>
              <a:gd name="T42" fmla="*/ 162 w 239"/>
              <a:gd name="T43" fmla="*/ 48 h 56"/>
              <a:gd name="T44" fmla="*/ 167 w 239"/>
              <a:gd name="T45" fmla="*/ 51 h 56"/>
              <a:gd name="T46" fmla="*/ 174 w 239"/>
              <a:gd name="T47" fmla="*/ 54 h 56"/>
              <a:gd name="T48" fmla="*/ 188 w 239"/>
              <a:gd name="T49" fmla="*/ 56 h 56"/>
              <a:gd name="T50" fmla="*/ 200 w 239"/>
              <a:gd name="T51" fmla="*/ 56 h 56"/>
              <a:gd name="T52" fmla="*/ 204 w 239"/>
              <a:gd name="T53" fmla="*/ 55 h 56"/>
              <a:gd name="T54" fmla="*/ 210 w 239"/>
              <a:gd name="T55" fmla="*/ 54 h 56"/>
              <a:gd name="T56" fmla="*/ 214 w 239"/>
              <a:gd name="T57" fmla="*/ 52 h 56"/>
              <a:gd name="T58" fmla="*/ 220 w 239"/>
              <a:gd name="T59" fmla="*/ 49 h 56"/>
              <a:gd name="T60" fmla="*/ 230 w 239"/>
              <a:gd name="T61" fmla="*/ 43 h 56"/>
              <a:gd name="T62" fmla="*/ 239 w 239"/>
              <a:gd name="T63" fmla="*/ 38 h 56"/>
              <a:gd name="T64" fmla="*/ 232 w 239"/>
              <a:gd name="T65" fmla="*/ 37 h 56"/>
              <a:gd name="T66" fmla="*/ 225 w 239"/>
              <a:gd name="T67" fmla="*/ 36 h 56"/>
              <a:gd name="T68" fmla="*/ 219 w 239"/>
              <a:gd name="T69" fmla="*/ 34 h 56"/>
              <a:gd name="T70" fmla="*/ 213 w 239"/>
              <a:gd name="T71" fmla="*/ 32 h 56"/>
              <a:gd name="T72" fmla="*/ 201 w 239"/>
              <a:gd name="T73" fmla="*/ 26 h 56"/>
              <a:gd name="T74" fmla="*/ 190 w 239"/>
              <a:gd name="T75" fmla="*/ 19 h 56"/>
              <a:gd name="T76" fmla="*/ 178 w 239"/>
              <a:gd name="T77" fmla="*/ 13 h 56"/>
              <a:gd name="T78" fmla="*/ 167 w 239"/>
              <a:gd name="T79" fmla="*/ 6 h 56"/>
              <a:gd name="T80" fmla="*/ 160 w 239"/>
              <a:gd name="T81" fmla="*/ 4 h 56"/>
              <a:gd name="T82" fmla="*/ 154 w 239"/>
              <a:gd name="T83" fmla="*/ 2 h 56"/>
              <a:gd name="T84" fmla="*/ 147 w 239"/>
              <a:gd name="T85" fmla="*/ 1 h 56"/>
              <a:gd name="T86" fmla="*/ 140 w 239"/>
              <a:gd name="T87" fmla="*/ 0 h 56"/>
              <a:gd name="T88" fmla="*/ 134 w 239"/>
              <a:gd name="T89" fmla="*/ 1 h 56"/>
              <a:gd name="T90" fmla="*/ 127 w 239"/>
              <a:gd name="T91" fmla="*/ 4 h 56"/>
              <a:gd name="T92" fmla="*/ 124 w 239"/>
              <a:gd name="T93" fmla="*/ 6 h 56"/>
              <a:gd name="T94" fmla="*/ 122 w 239"/>
              <a:gd name="T95" fmla="*/ 8 h 56"/>
              <a:gd name="T96" fmla="*/ 121 w 239"/>
              <a:gd name="T97" fmla="*/ 10 h 56"/>
              <a:gd name="T98" fmla="*/ 120 w 239"/>
              <a:gd name="T99" fmla="*/ 13 h 56"/>
              <a:gd name="T100" fmla="*/ 100 w 239"/>
              <a:gd name="T101" fmla="*/ 8 h 56"/>
              <a:gd name="T102" fmla="*/ 80 w 239"/>
              <a:gd name="T103" fmla="*/ 4 h 56"/>
              <a:gd name="T104" fmla="*/ 61 w 239"/>
              <a:gd name="T105" fmla="*/ 1 h 56"/>
              <a:gd name="T106" fmla="*/ 41 w 239"/>
              <a:gd name="T10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6" name="Freeform 495"/>
          <p:cNvSpPr>
            <a:spLocks/>
          </p:cNvSpPr>
          <p:nvPr>
            <p:custDataLst>
              <p:tags r:id="rId332"/>
            </p:custDataLst>
          </p:nvPr>
        </p:nvSpPr>
        <p:spPr bwMode="auto">
          <a:xfrm>
            <a:off x="5391077" y="2329599"/>
            <a:ext cx="79446" cy="57150"/>
          </a:xfrm>
          <a:custGeom>
            <a:avLst/>
            <a:gdLst>
              <a:gd name="T0" fmla="*/ 14 w 187"/>
              <a:gd name="T1" fmla="*/ 19 h 80"/>
              <a:gd name="T2" fmla="*/ 41 w 187"/>
              <a:gd name="T3" fmla="*/ 0 h 80"/>
              <a:gd name="T4" fmla="*/ 44 w 187"/>
              <a:gd name="T5" fmla="*/ 3 h 80"/>
              <a:gd name="T6" fmla="*/ 50 w 187"/>
              <a:gd name="T7" fmla="*/ 6 h 80"/>
              <a:gd name="T8" fmla="*/ 58 w 187"/>
              <a:gd name="T9" fmla="*/ 9 h 80"/>
              <a:gd name="T10" fmla="*/ 67 w 187"/>
              <a:gd name="T11" fmla="*/ 12 h 80"/>
              <a:gd name="T12" fmla="*/ 89 w 187"/>
              <a:gd name="T13" fmla="*/ 19 h 80"/>
              <a:gd name="T14" fmla="*/ 114 w 187"/>
              <a:gd name="T15" fmla="*/ 26 h 80"/>
              <a:gd name="T16" fmla="*/ 139 w 187"/>
              <a:gd name="T17" fmla="*/ 33 h 80"/>
              <a:gd name="T18" fmla="*/ 161 w 187"/>
              <a:gd name="T19" fmla="*/ 38 h 80"/>
              <a:gd name="T20" fmla="*/ 177 w 187"/>
              <a:gd name="T21" fmla="*/ 42 h 80"/>
              <a:gd name="T22" fmla="*/ 187 w 187"/>
              <a:gd name="T23" fmla="*/ 43 h 80"/>
              <a:gd name="T24" fmla="*/ 187 w 187"/>
              <a:gd name="T25" fmla="*/ 56 h 80"/>
              <a:gd name="T26" fmla="*/ 187 w 187"/>
              <a:gd name="T27" fmla="*/ 68 h 80"/>
              <a:gd name="T28" fmla="*/ 170 w 187"/>
              <a:gd name="T29" fmla="*/ 70 h 80"/>
              <a:gd name="T30" fmla="*/ 151 w 187"/>
              <a:gd name="T31" fmla="*/ 71 h 80"/>
              <a:gd name="T32" fmla="*/ 133 w 187"/>
              <a:gd name="T33" fmla="*/ 71 h 80"/>
              <a:gd name="T34" fmla="*/ 116 w 187"/>
              <a:gd name="T35" fmla="*/ 70 h 80"/>
              <a:gd name="T36" fmla="*/ 85 w 187"/>
              <a:gd name="T37" fmla="*/ 69 h 80"/>
              <a:gd name="T38" fmla="*/ 61 w 187"/>
              <a:gd name="T39" fmla="*/ 68 h 80"/>
              <a:gd name="T40" fmla="*/ 55 w 187"/>
              <a:gd name="T41" fmla="*/ 69 h 80"/>
              <a:gd name="T42" fmla="*/ 51 w 187"/>
              <a:gd name="T43" fmla="*/ 70 h 80"/>
              <a:gd name="T44" fmla="*/ 45 w 187"/>
              <a:gd name="T45" fmla="*/ 72 h 80"/>
              <a:gd name="T46" fmla="*/ 41 w 187"/>
              <a:gd name="T47" fmla="*/ 74 h 80"/>
              <a:gd name="T48" fmla="*/ 33 w 187"/>
              <a:gd name="T49" fmla="*/ 78 h 80"/>
              <a:gd name="T50" fmla="*/ 28 w 187"/>
              <a:gd name="T51" fmla="*/ 80 h 80"/>
              <a:gd name="T52" fmla="*/ 22 w 187"/>
              <a:gd name="T53" fmla="*/ 79 h 80"/>
              <a:gd name="T54" fmla="*/ 18 w 187"/>
              <a:gd name="T55" fmla="*/ 76 h 80"/>
              <a:gd name="T56" fmla="*/ 14 w 187"/>
              <a:gd name="T57" fmla="*/ 72 h 80"/>
              <a:gd name="T58" fmla="*/ 9 w 187"/>
              <a:gd name="T59" fmla="*/ 67 h 80"/>
              <a:gd name="T60" fmla="*/ 6 w 187"/>
              <a:gd name="T61" fmla="*/ 62 h 80"/>
              <a:gd name="T62" fmla="*/ 3 w 187"/>
              <a:gd name="T63" fmla="*/ 57 h 80"/>
              <a:gd name="T64" fmla="*/ 2 w 187"/>
              <a:gd name="T65" fmla="*/ 53 h 80"/>
              <a:gd name="T66" fmla="*/ 0 w 187"/>
              <a:gd name="T67" fmla="*/ 50 h 80"/>
              <a:gd name="T68" fmla="*/ 2 w 187"/>
              <a:gd name="T69" fmla="*/ 44 h 80"/>
              <a:gd name="T70" fmla="*/ 3 w 187"/>
              <a:gd name="T71" fmla="*/ 40 h 80"/>
              <a:gd name="T72" fmla="*/ 5 w 187"/>
              <a:gd name="T73" fmla="*/ 36 h 80"/>
              <a:gd name="T74" fmla="*/ 7 w 187"/>
              <a:gd name="T75" fmla="*/ 31 h 80"/>
              <a:gd name="T76" fmla="*/ 13 w 187"/>
              <a:gd name="T77" fmla="*/ 24 h 80"/>
              <a:gd name="T78" fmla="*/ 14 w 187"/>
              <a:gd name="T79"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7" name="Freeform 496"/>
          <p:cNvSpPr>
            <a:spLocks/>
          </p:cNvSpPr>
          <p:nvPr>
            <p:custDataLst>
              <p:tags r:id="rId333"/>
            </p:custDataLst>
          </p:nvPr>
        </p:nvSpPr>
        <p:spPr bwMode="auto">
          <a:xfrm>
            <a:off x="5898312" y="2455011"/>
            <a:ext cx="76391" cy="58738"/>
          </a:xfrm>
          <a:custGeom>
            <a:avLst/>
            <a:gdLst>
              <a:gd name="T0" fmla="*/ 50 w 183"/>
              <a:gd name="T1" fmla="*/ 0 h 73"/>
              <a:gd name="T2" fmla="*/ 63 w 183"/>
              <a:gd name="T3" fmla="*/ 0 h 73"/>
              <a:gd name="T4" fmla="*/ 75 w 183"/>
              <a:gd name="T5" fmla="*/ 1 h 73"/>
              <a:gd name="T6" fmla="*/ 86 w 183"/>
              <a:gd name="T7" fmla="*/ 4 h 73"/>
              <a:gd name="T8" fmla="*/ 97 w 183"/>
              <a:gd name="T9" fmla="*/ 7 h 73"/>
              <a:gd name="T10" fmla="*/ 106 w 183"/>
              <a:gd name="T11" fmla="*/ 10 h 73"/>
              <a:gd name="T12" fmla="*/ 116 w 183"/>
              <a:gd name="T13" fmla="*/ 15 h 73"/>
              <a:gd name="T14" fmla="*/ 124 w 183"/>
              <a:gd name="T15" fmla="*/ 19 h 73"/>
              <a:gd name="T16" fmla="*/ 131 w 183"/>
              <a:gd name="T17" fmla="*/ 25 h 73"/>
              <a:gd name="T18" fmla="*/ 159 w 183"/>
              <a:gd name="T19" fmla="*/ 49 h 73"/>
              <a:gd name="T20" fmla="*/ 183 w 183"/>
              <a:gd name="T21" fmla="*/ 73 h 73"/>
              <a:gd name="T22" fmla="*/ 137 w 183"/>
              <a:gd name="T23" fmla="*/ 73 h 73"/>
              <a:gd name="T24" fmla="*/ 128 w 183"/>
              <a:gd name="T25" fmla="*/ 72 h 73"/>
              <a:gd name="T26" fmla="*/ 117 w 183"/>
              <a:gd name="T27" fmla="*/ 70 h 73"/>
              <a:gd name="T28" fmla="*/ 104 w 183"/>
              <a:gd name="T29" fmla="*/ 66 h 73"/>
              <a:gd name="T30" fmla="*/ 90 w 183"/>
              <a:gd name="T31" fmla="*/ 62 h 73"/>
              <a:gd name="T32" fmla="*/ 73 w 183"/>
              <a:gd name="T33" fmla="*/ 56 h 73"/>
              <a:gd name="T34" fmla="*/ 58 w 183"/>
              <a:gd name="T35" fmla="*/ 50 h 73"/>
              <a:gd name="T36" fmla="*/ 42 w 183"/>
              <a:gd name="T37" fmla="*/ 44 h 73"/>
              <a:gd name="T38" fmla="*/ 28 w 183"/>
              <a:gd name="T39" fmla="*/ 37 h 73"/>
              <a:gd name="T40" fmla="*/ 16 w 183"/>
              <a:gd name="T41" fmla="*/ 30 h 73"/>
              <a:gd name="T42" fmla="*/ 7 w 183"/>
              <a:gd name="T43" fmla="*/ 23 h 73"/>
              <a:gd name="T44" fmla="*/ 4 w 183"/>
              <a:gd name="T45" fmla="*/ 19 h 73"/>
              <a:gd name="T46" fmla="*/ 2 w 183"/>
              <a:gd name="T47" fmla="*/ 16 h 73"/>
              <a:gd name="T48" fmla="*/ 1 w 183"/>
              <a:gd name="T49" fmla="*/ 14 h 73"/>
              <a:gd name="T50" fmla="*/ 0 w 183"/>
              <a:gd name="T51" fmla="*/ 11 h 73"/>
              <a:gd name="T52" fmla="*/ 1 w 183"/>
              <a:gd name="T53" fmla="*/ 8 h 73"/>
              <a:gd name="T54" fmla="*/ 3 w 183"/>
              <a:gd name="T55" fmla="*/ 6 h 73"/>
              <a:gd name="T56" fmla="*/ 7 w 183"/>
              <a:gd name="T57" fmla="*/ 4 h 73"/>
              <a:gd name="T58" fmla="*/ 13 w 183"/>
              <a:gd name="T59" fmla="*/ 3 h 73"/>
              <a:gd name="T60" fmla="*/ 19 w 183"/>
              <a:gd name="T61" fmla="*/ 1 h 73"/>
              <a:gd name="T62" fmla="*/ 28 w 183"/>
              <a:gd name="T63" fmla="*/ 0 h 73"/>
              <a:gd name="T64" fmla="*/ 38 w 183"/>
              <a:gd name="T65" fmla="*/ 0 h 73"/>
              <a:gd name="T66" fmla="*/ 50 w 183"/>
              <a:gd name="T6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8" name="Freeform 497"/>
          <p:cNvSpPr>
            <a:spLocks/>
          </p:cNvSpPr>
          <p:nvPr>
            <p:custDataLst>
              <p:tags r:id="rId334"/>
            </p:custDataLst>
          </p:nvPr>
        </p:nvSpPr>
        <p:spPr bwMode="auto">
          <a:xfrm>
            <a:off x="5962479" y="2472474"/>
            <a:ext cx="32085" cy="57150"/>
          </a:xfrm>
          <a:custGeom>
            <a:avLst/>
            <a:gdLst>
              <a:gd name="T0" fmla="*/ 0 w 79"/>
              <a:gd name="T1" fmla="*/ 6 h 42"/>
              <a:gd name="T2" fmla="*/ 23 w 79"/>
              <a:gd name="T3" fmla="*/ 2 h 42"/>
              <a:gd name="T4" fmla="*/ 41 w 79"/>
              <a:gd name="T5" fmla="*/ 1 h 42"/>
              <a:gd name="T6" fmla="*/ 60 w 79"/>
              <a:gd name="T7" fmla="*/ 0 h 42"/>
              <a:gd name="T8" fmla="*/ 79 w 79"/>
              <a:gd name="T9" fmla="*/ 0 h 42"/>
              <a:gd name="T10" fmla="*/ 79 w 79"/>
              <a:gd name="T11" fmla="*/ 9 h 42"/>
              <a:gd name="T12" fmla="*/ 79 w 79"/>
              <a:gd name="T13" fmla="*/ 18 h 42"/>
              <a:gd name="T14" fmla="*/ 79 w 79"/>
              <a:gd name="T15" fmla="*/ 22 h 42"/>
              <a:gd name="T16" fmla="*/ 75 w 79"/>
              <a:gd name="T17" fmla="*/ 27 h 42"/>
              <a:gd name="T18" fmla="*/ 72 w 79"/>
              <a:gd name="T19" fmla="*/ 31 h 42"/>
              <a:gd name="T20" fmla="*/ 68 w 79"/>
              <a:gd name="T21" fmla="*/ 35 h 42"/>
              <a:gd name="T22" fmla="*/ 62 w 79"/>
              <a:gd name="T23" fmla="*/ 38 h 42"/>
              <a:gd name="T24" fmla="*/ 57 w 79"/>
              <a:gd name="T25" fmla="*/ 40 h 42"/>
              <a:gd name="T26" fmla="*/ 51 w 79"/>
              <a:gd name="T27" fmla="*/ 42 h 42"/>
              <a:gd name="T28" fmla="*/ 46 w 79"/>
              <a:gd name="T29" fmla="*/ 42 h 42"/>
              <a:gd name="T30" fmla="*/ 40 w 79"/>
              <a:gd name="T31" fmla="*/ 42 h 42"/>
              <a:gd name="T32" fmla="*/ 35 w 79"/>
              <a:gd name="T33" fmla="*/ 41 h 42"/>
              <a:gd name="T34" fmla="*/ 29 w 79"/>
              <a:gd name="T35" fmla="*/ 39 h 42"/>
              <a:gd name="T36" fmla="*/ 25 w 79"/>
              <a:gd name="T37" fmla="*/ 37 h 42"/>
              <a:gd name="T38" fmla="*/ 16 w 79"/>
              <a:gd name="T39" fmla="*/ 32 h 42"/>
              <a:gd name="T40" fmla="*/ 11 w 79"/>
              <a:gd name="T41" fmla="*/ 26 h 42"/>
              <a:gd name="T42" fmla="*/ 5 w 79"/>
              <a:gd name="T43" fmla="*/ 20 h 42"/>
              <a:gd name="T44" fmla="*/ 2 w 79"/>
              <a:gd name="T45" fmla="*/ 14 h 42"/>
              <a:gd name="T46" fmla="*/ 0 w 79"/>
              <a:gd name="T47" fmla="*/ 9 h 42"/>
              <a:gd name="T48" fmla="*/ 0 w 79"/>
              <a:gd name="T49"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9" name="Freeform 498"/>
          <p:cNvSpPr>
            <a:spLocks/>
          </p:cNvSpPr>
          <p:nvPr>
            <p:custDataLst>
              <p:tags r:id="rId335"/>
            </p:custDataLst>
          </p:nvPr>
        </p:nvSpPr>
        <p:spPr bwMode="auto">
          <a:xfrm>
            <a:off x="5991509" y="2483586"/>
            <a:ext cx="50417" cy="58738"/>
          </a:xfrm>
          <a:custGeom>
            <a:avLst/>
            <a:gdLst>
              <a:gd name="T0" fmla="*/ 113 w 113"/>
              <a:gd name="T1" fmla="*/ 39 h 52"/>
              <a:gd name="T2" fmla="*/ 112 w 113"/>
              <a:gd name="T3" fmla="*/ 42 h 52"/>
              <a:gd name="T4" fmla="*/ 109 w 113"/>
              <a:gd name="T5" fmla="*/ 45 h 52"/>
              <a:gd name="T6" fmla="*/ 106 w 113"/>
              <a:gd name="T7" fmla="*/ 47 h 52"/>
              <a:gd name="T8" fmla="*/ 103 w 113"/>
              <a:gd name="T9" fmla="*/ 49 h 52"/>
              <a:gd name="T10" fmla="*/ 94 w 113"/>
              <a:gd name="T11" fmla="*/ 51 h 52"/>
              <a:gd name="T12" fmla="*/ 85 w 113"/>
              <a:gd name="T13" fmla="*/ 52 h 52"/>
              <a:gd name="T14" fmla="*/ 66 w 113"/>
              <a:gd name="T15" fmla="*/ 52 h 52"/>
              <a:gd name="T16" fmla="*/ 53 w 113"/>
              <a:gd name="T17" fmla="*/ 51 h 52"/>
              <a:gd name="T18" fmla="*/ 47 w 113"/>
              <a:gd name="T19" fmla="*/ 51 h 52"/>
              <a:gd name="T20" fmla="*/ 39 w 113"/>
              <a:gd name="T21" fmla="*/ 48 h 52"/>
              <a:gd name="T22" fmla="*/ 30 w 113"/>
              <a:gd name="T23" fmla="*/ 45 h 52"/>
              <a:gd name="T24" fmla="*/ 21 w 113"/>
              <a:gd name="T25" fmla="*/ 41 h 52"/>
              <a:gd name="T26" fmla="*/ 13 w 113"/>
              <a:gd name="T27" fmla="*/ 36 h 52"/>
              <a:gd name="T28" fmla="*/ 6 w 113"/>
              <a:gd name="T29" fmla="*/ 31 h 52"/>
              <a:gd name="T30" fmla="*/ 4 w 113"/>
              <a:gd name="T31" fmla="*/ 28 h 52"/>
              <a:gd name="T32" fmla="*/ 2 w 113"/>
              <a:gd name="T33" fmla="*/ 25 h 52"/>
              <a:gd name="T34" fmla="*/ 1 w 113"/>
              <a:gd name="T35" fmla="*/ 22 h 52"/>
              <a:gd name="T36" fmla="*/ 0 w 113"/>
              <a:gd name="T37" fmla="*/ 20 h 52"/>
              <a:gd name="T38" fmla="*/ 1 w 113"/>
              <a:gd name="T39" fmla="*/ 15 h 52"/>
              <a:gd name="T40" fmla="*/ 1 w 113"/>
              <a:gd name="T41" fmla="*/ 11 h 52"/>
              <a:gd name="T42" fmla="*/ 3 w 113"/>
              <a:gd name="T43" fmla="*/ 8 h 52"/>
              <a:gd name="T44" fmla="*/ 5 w 113"/>
              <a:gd name="T45" fmla="*/ 5 h 52"/>
              <a:gd name="T46" fmla="*/ 7 w 113"/>
              <a:gd name="T47" fmla="*/ 3 h 52"/>
              <a:gd name="T48" fmla="*/ 10 w 113"/>
              <a:gd name="T49" fmla="*/ 2 h 52"/>
              <a:gd name="T50" fmla="*/ 14 w 113"/>
              <a:gd name="T51" fmla="*/ 1 h 52"/>
              <a:gd name="T52" fmla="*/ 17 w 113"/>
              <a:gd name="T53" fmla="*/ 0 h 52"/>
              <a:gd name="T54" fmla="*/ 26 w 113"/>
              <a:gd name="T55" fmla="*/ 0 h 52"/>
              <a:gd name="T56" fmla="*/ 36 w 113"/>
              <a:gd name="T57" fmla="*/ 2 h 52"/>
              <a:gd name="T58" fmla="*/ 46 w 113"/>
              <a:gd name="T59" fmla="*/ 5 h 52"/>
              <a:gd name="T60" fmla="*/ 57 w 113"/>
              <a:gd name="T61" fmla="*/ 9 h 52"/>
              <a:gd name="T62" fmla="*/ 77 w 113"/>
              <a:gd name="T63" fmla="*/ 18 h 52"/>
              <a:gd name="T64" fmla="*/ 95 w 113"/>
              <a:gd name="T65" fmla="*/ 29 h 52"/>
              <a:gd name="T66" fmla="*/ 108 w 113"/>
              <a:gd name="T67" fmla="*/ 36 h 52"/>
              <a:gd name="T68" fmla="*/ 113 w 113"/>
              <a:gd name="T69" fmla="*/ 3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0" name="Freeform 499"/>
          <p:cNvSpPr>
            <a:spLocks/>
          </p:cNvSpPr>
          <p:nvPr>
            <p:custDataLst>
              <p:tags r:id="rId336"/>
            </p:custDataLst>
          </p:nvPr>
        </p:nvSpPr>
        <p:spPr bwMode="auto">
          <a:xfrm>
            <a:off x="5771503" y="2456600"/>
            <a:ext cx="59584" cy="58737"/>
          </a:xfrm>
          <a:custGeom>
            <a:avLst/>
            <a:gdLst>
              <a:gd name="T0" fmla="*/ 0 w 139"/>
              <a:gd name="T1" fmla="*/ 8 h 40"/>
              <a:gd name="T2" fmla="*/ 8 w 139"/>
              <a:gd name="T3" fmla="*/ 9 h 40"/>
              <a:gd name="T4" fmla="*/ 19 w 139"/>
              <a:gd name="T5" fmla="*/ 8 h 40"/>
              <a:gd name="T6" fmla="*/ 30 w 139"/>
              <a:gd name="T7" fmla="*/ 7 h 40"/>
              <a:gd name="T8" fmla="*/ 42 w 139"/>
              <a:gd name="T9" fmla="*/ 5 h 40"/>
              <a:gd name="T10" fmla="*/ 53 w 139"/>
              <a:gd name="T11" fmla="*/ 2 h 40"/>
              <a:gd name="T12" fmla="*/ 64 w 139"/>
              <a:gd name="T13" fmla="*/ 1 h 40"/>
              <a:gd name="T14" fmla="*/ 73 w 139"/>
              <a:gd name="T15" fmla="*/ 0 h 40"/>
              <a:gd name="T16" fmla="*/ 80 w 139"/>
              <a:gd name="T17" fmla="*/ 2 h 40"/>
              <a:gd name="T18" fmla="*/ 139 w 139"/>
              <a:gd name="T19" fmla="*/ 39 h 40"/>
              <a:gd name="T20" fmla="*/ 133 w 139"/>
              <a:gd name="T21" fmla="*/ 40 h 40"/>
              <a:gd name="T22" fmla="*/ 125 w 139"/>
              <a:gd name="T23" fmla="*/ 39 h 40"/>
              <a:gd name="T24" fmla="*/ 116 w 139"/>
              <a:gd name="T25" fmla="*/ 38 h 40"/>
              <a:gd name="T26" fmla="*/ 106 w 139"/>
              <a:gd name="T27" fmla="*/ 36 h 40"/>
              <a:gd name="T28" fmla="*/ 86 w 139"/>
              <a:gd name="T29" fmla="*/ 30 h 40"/>
              <a:gd name="T30" fmla="*/ 64 w 139"/>
              <a:gd name="T31" fmla="*/ 24 h 40"/>
              <a:gd name="T32" fmla="*/ 44 w 139"/>
              <a:gd name="T33" fmla="*/ 16 h 40"/>
              <a:gd name="T34" fmla="*/ 26 w 139"/>
              <a:gd name="T35" fmla="*/ 11 h 40"/>
              <a:gd name="T36" fmla="*/ 17 w 139"/>
              <a:gd name="T37" fmla="*/ 9 h 40"/>
              <a:gd name="T38" fmla="*/ 11 w 139"/>
              <a:gd name="T39" fmla="*/ 7 h 40"/>
              <a:gd name="T40" fmla="*/ 4 w 139"/>
              <a:gd name="T41" fmla="*/ 7 h 40"/>
              <a:gd name="T42" fmla="*/ 0 w 139"/>
              <a:gd name="T43"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 name="Freeform 500"/>
          <p:cNvSpPr>
            <a:spLocks/>
          </p:cNvSpPr>
          <p:nvPr>
            <p:custDataLst>
              <p:tags r:id="rId337"/>
            </p:custDataLst>
          </p:nvPr>
        </p:nvSpPr>
        <p:spPr bwMode="auto">
          <a:xfrm>
            <a:off x="6060259" y="2397861"/>
            <a:ext cx="134447" cy="57150"/>
          </a:xfrm>
          <a:custGeom>
            <a:avLst/>
            <a:gdLst>
              <a:gd name="T0" fmla="*/ 10 w 325"/>
              <a:gd name="T1" fmla="*/ 7 h 71"/>
              <a:gd name="T2" fmla="*/ 31 w 325"/>
              <a:gd name="T3" fmla="*/ 1 h 71"/>
              <a:gd name="T4" fmla="*/ 53 w 325"/>
              <a:gd name="T5" fmla="*/ 0 h 71"/>
              <a:gd name="T6" fmla="*/ 73 w 325"/>
              <a:gd name="T7" fmla="*/ 4 h 71"/>
              <a:gd name="T8" fmla="*/ 92 w 325"/>
              <a:gd name="T9" fmla="*/ 10 h 71"/>
              <a:gd name="T10" fmla="*/ 110 w 325"/>
              <a:gd name="T11" fmla="*/ 18 h 71"/>
              <a:gd name="T12" fmla="*/ 122 w 325"/>
              <a:gd name="T13" fmla="*/ 29 h 71"/>
              <a:gd name="T14" fmla="*/ 130 w 325"/>
              <a:gd name="T15" fmla="*/ 38 h 71"/>
              <a:gd name="T16" fmla="*/ 136 w 325"/>
              <a:gd name="T17" fmla="*/ 34 h 71"/>
              <a:gd name="T18" fmla="*/ 139 w 325"/>
              <a:gd name="T19" fmla="*/ 15 h 71"/>
              <a:gd name="T20" fmla="*/ 161 w 325"/>
              <a:gd name="T21" fmla="*/ 7 h 71"/>
              <a:gd name="T22" fmla="*/ 216 w 325"/>
              <a:gd name="T23" fmla="*/ 13 h 71"/>
              <a:gd name="T24" fmla="*/ 258 w 325"/>
              <a:gd name="T25" fmla="*/ 23 h 71"/>
              <a:gd name="T26" fmla="*/ 283 w 325"/>
              <a:gd name="T27" fmla="*/ 32 h 71"/>
              <a:gd name="T28" fmla="*/ 305 w 325"/>
              <a:gd name="T29" fmla="*/ 43 h 71"/>
              <a:gd name="T30" fmla="*/ 320 w 325"/>
              <a:gd name="T31" fmla="*/ 55 h 71"/>
              <a:gd name="T32" fmla="*/ 316 w 325"/>
              <a:gd name="T33" fmla="*/ 64 h 71"/>
              <a:gd name="T34" fmla="*/ 294 w 325"/>
              <a:gd name="T35" fmla="*/ 68 h 71"/>
              <a:gd name="T36" fmla="*/ 259 w 325"/>
              <a:gd name="T37" fmla="*/ 71 h 71"/>
              <a:gd name="T38" fmla="*/ 210 w 325"/>
              <a:gd name="T39" fmla="*/ 70 h 71"/>
              <a:gd name="T40" fmla="*/ 167 w 325"/>
              <a:gd name="T41" fmla="*/ 68 h 71"/>
              <a:gd name="T42" fmla="*/ 133 w 325"/>
              <a:gd name="T43" fmla="*/ 69 h 71"/>
              <a:gd name="T44" fmla="*/ 90 w 325"/>
              <a:gd name="T45" fmla="*/ 71 h 71"/>
              <a:gd name="T46" fmla="*/ 72 w 325"/>
              <a:gd name="T47" fmla="*/ 68 h 71"/>
              <a:gd name="T48" fmla="*/ 67 w 325"/>
              <a:gd name="T49" fmla="*/ 64 h 71"/>
              <a:gd name="T50" fmla="*/ 58 w 325"/>
              <a:gd name="T51" fmla="*/ 61 h 71"/>
              <a:gd name="T52" fmla="*/ 46 w 325"/>
              <a:gd name="T53" fmla="*/ 59 h 71"/>
              <a:gd name="T54" fmla="*/ 35 w 325"/>
              <a:gd name="T55" fmla="*/ 53 h 71"/>
              <a:gd name="T56" fmla="*/ 25 w 325"/>
              <a:gd name="T57" fmla="*/ 45 h 71"/>
              <a:gd name="T58" fmla="*/ 16 w 325"/>
              <a:gd name="T59" fmla="*/ 39 h 71"/>
              <a:gd name="T60" fmla="*/ 6 w 325"/>
              <a:gd name="T61" fmla="*/ 37 h 71"/>
              <a:gd name="T62" fmla="*/ 0 w 325"/>
              <a:gd name="T63"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 name="Freeform 501"/>
          <p:cNvSpPr>
            <a:spLocks/>
          </p:cNvSpPr>
          <p:nvPr>
            <p:custDataLst>
              <p:tags r:id="rId338"/>
            </p:custDataLst>
          </p:nvPr>
        </p:nvSpPr>
        <p:spPr bwMode="auto">
          <a:xfrm>
            <a:off x="6214568" y="2405799"/>
            <a:ext cx="91669" cy="57150"/>
          </a:xfrm>
          <a:custGeom>
            <a:avLst/>
            <a:gdLst>
              <a:gd name="T0" fmla="*/ 87 w 220"/>
              <a:gd name="T1" fmla="*/ 25 h 72"/>
              <a:gd name="T2" fmla="*/ 92 w 220"/>
              <a:gd name="T3" fmla="*/ 26 h 72"/>
              <a:gd name="T4" fmla="*/ 98 w 220"/>
              <a:gd name="T5" fmla="*/ 27 h 72"/>
              <a:gd name="T6" fmla="*/ 101 w 220"/>
              <a:gd name="T7" fmla="*/ 28 h 72"/>
              <a:gd name="T8" fmla="*/ 104 w 220"/>
              <a:gd name="T9" fmla="*/ 27 h 72"/>
              <a:gd name="T10" fmla="*/ 109 w 220"/>
              <a:gd name="T11" fmla="*/ 27 h 72"/>
              <a:gd name="T12" fmla="*/ 113 w 220"/>
              <a:gd name="T13" fmla="*/ 25 h 72"/>
              <a:gd name="T14" fmla="*/ 114 w 220"/>
              <a:gd name="T15" fmla="*/ 26 h 72"/>
              <a:gd name="T16" fmla="*/ 115 w 220"/>
              <a:gd name="T17" fmla="*/ 26 h 72"/>
              <a:gd name="T18" fmla="*/ 116 w 220"/>
              <a:gd name="T19" fmla="*/ 25 h 72"/>
              <a:gd name="T20" fmla="*/ 117 w 220"/>
              <a:gd name="T21" fmla="*/ 25 h 72"/>
              <a:gd name="T22" fmla="*/ 119 w 220"/>
              <a:gd name="T23" fmla="*/ 22 h 72"/>
              <a:gd name="T24" fmla="*/ 120 w 220"/>
              <a:gd name="T25" fmla="*/ 17 h 72"/>
              <a:gd name="T26" fmla="*/ 120 w 220"/>
              <a:gd name="T27" fmla="*/ 7 h 72"/>
              <a:gd name="T28" fmla="*/ 120 w 220"/>
              <a:gd name="T29" fmla="*/ 0 h 72"/>
              <a:gd name="T30" fmla="*/ 125 w 220"/>
              <a:gd name="T31" fmla="*/ 5 h 72"/>
              <a:gd name="T32" fmla="*/ 131 w 220"/>
              <a:gd name="T33" fmla="*/ 10 h 72"/>
              <a:gd name="T34" fmla="*/ 137 w 220"/>
              <a:gd name="T35" fmla="*/ 15 h 72"/>
              <a:gd name="T36" fmla="*/ 143 w 220"/>
              <a:gd name="T37" fmla="*/ 19 h 72"/>
              <a:gd name="T38" fmla="*/ 156 w 220"/>
              <a:gd name="T39" fmla="*/ 25 h 72"/>
              <a:gd name="T40" fmla="*/ 170 w 220"/>
              <a:gd name="T41" fmla="*/ 30 h 72"/>
              <a:gd name="T42" fmla="*/ 183 w 220"/>
              <a:gd name="T43" fmla="*/ 35 h 72"/>
              <a:gd name="T44" fmla="*/ 196 w 220"/>
              <a:gd name="T45" fmla="*/ 41 h 72"/>
              <a:gd name="T46" fmla="*/ 203 w 220"/>
              <a:gd name="T47" fmla="*/ 44 h 72"/>
              <a:gd name="T48" fmla="*/ 209 w 220"/>
              <a:gd name="T49" fmla="*/ 47 h 72"/>
              <a:gd name="T50" fmla="*/ 214 w 220"/>
              <a:gd name="T51" fmla="*/ 51 h 72"/>
              <a:gd name="T52" fmla="*/ 220 w 220"/>
              <a:gd name="T53" fmla="*/ 55 h 72"/>
              <a:gd name="T54" fmla="*/ 206 w 220"/>
              <a:gd name="T55" fmla="*/ 56 h 72"/>
              <a:gd name="T56" fmla="*/ 194 w 220"/>
              <a:gd name="T57" fmla="*/ 57 h 72"/>
              <a:gd name="T58" fmla="*/ 182 w 220"/>
              <a:gd name="T59" fmla="*/ 58 h 72"/>
              <a:gd name="T60" fmla="*/ 171 w 220"/>
              <a:gd name="T61" fmla="*/ 60 h 72"/>
              <a:gd name="T62" fmla="*/ 151 w 220"/>
              <a:gd name="T63" fmla="*/ 65 h 72"/>
              <a:gd name="T64" fmla="*/ 134 w 220"/>
              <a:gd name="T65" fmla="*/ 70 h 72"/>
              <a:gd name="T66" fmla="*/ 126 w 220"/>
              <a:gd name="T67" fmla="*/ 71 h 72"/>
              <a:gd name="T68" fmla="*/ 117 w 220"/>
              <a:gd name="T69" fmla="*/ 72 h 72"/>
              <a:gd name="T70" fmla="*/ 110 w 220"/>
              <a:gd name="T71" fmla="*/ 72 h 72"/>
              <a:gd name="T72" fmla="*/ 103 w 220"/>
              <a:gd name="T73" fmla="*/ 72 h 72"/>
              <a:gd name="T74" fmla="*/ 95 w 220"/>
              <a:gd name="T75" fmla="*/ 70 h 72"/>
              <a:gd name="T76" fmla="*/ 88 w 220"/>
              <a:gd name="T77" fmla="*/ 66 h 72"/>
              <a:gd name="T78" fmla="*/ 81 w 220"/>
              <a:gd name="T79" fmla="*/ 61 h 72"/>
              <a:gd name="T80" fmla="*/ 74 w 220"/>
              <a:gd name="T81" fmla="*/ 55 h 72"/>
              <a:gd name="T82" fmla="*/ 59 w 220"/>
              <a:gd name="T83" fmla="*/ 53 h 72"/>
              <a:gd name="T84" fmla="*/ 45 w 220"/>
              <a:gd name="T85" fmla="*/ 50 h 72"/>
              <a:gd name="T86" fmla="*/ 33 w 220"/>
              <a:gd name="T87" fmla="*/ 47 h 72"/>
              <a:gd name="T88" fmla="*/ 22 w 220"/>
              <a:gd name="T89" fmla="*/ 43 h 72"/>
              <a:gd name="T90" fmla="*/ 18 w 220"/>
              <a:gd name="T91" fmla="*/ 41 h 72"/>
              <a:gd name="T92" fmla="*/ 13 w 220"/>
              <a:gd name="T93" fmla="*/ 38 h 72"/>
              <a:gd name="T94" fmla="*/ 9 w 220"/>
              <a:gd name="T95" fmla="*/ 35 h 72"/>
              <a:gd name="T96" fmla="*/ 7 w 220"/>
              <a:gd name="T97" fmla="*/ 31 h 72"/>
              <a:gd name="T98" fmla="*/ 3 w 220"/>
              <a:gd name="T99" fmla="*/ 27 h 72"/>
              <a:gd name="T100" fmla="*/ 2 w 220"/>
              <a:gd name="T101" fmla="*/ 23 h 72"/>
              <a:gd name="T102" fmla="*/ 1 w 220"/>
              <a:gd name="T103" fmla="*/ 18 h 72"/>
              <a:gd name="T104" fmla="*/ 0 w 220"/>
              <a:gd name="T105" fmla="*/ 13 h 72"/>
              <a:gd name="T106" fmla="*/ 23 w 220"/>
              <a:gd name="T107" fmla="*/ 17 h 72"/>
              <a:gd name="T108" fmla="*/ 44 w 220"/>
              <a:gd name="T109" fmla="*/ 21 h 72"/>
              <a:gd name="T110" fmla="*/ 64 w 220"/>
              <a:gd name="T111" fmla="*/ 24 h 72"/>
              <a:gd name="T112" fmla="*/ 87 w 220"/>
              <a:gd name="T113" fmla="*/ 2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3" name="Freeform 502"/>
          <p:cNvSpPr>
            <a:spLocks/>
          </p:cNvSpPr>
          <p:nvPr>
            <p:custDataLst>
              <p:tags r:id="rId339"/>
            </p:custDataLst>
          </p:nvPr>
        </p:nvSpPr>
        <p:spPr bwMode="auto">
          <a:xfrm>
            <a:off x="6176372" y="2453425"/>
            <a:ext cx="61112" cy="58737"/>
          </a:xfrm>
          <a:custGeom>
            <a:avLst/>
            <a:gdLst>
              <a:gd name="T0" fmla="*/ 146 w 146"/>
              <a:gd name="T1" fmla="*/ 25 h 30"/>
              <a:gd name="T2" fmla="*/ 140 w 146"/>
              <a:gd name="T3" fmla="*/ 16 h 30"/>
              <a:gd name="T4" fmla="*/ 137 w 146"/>
              <a:gd name="T5" fmla="*/ 9 h 30"/>
              <a:gd name="T6" fmla="*/ 133 w 146"/>
              <a:gd name="T7" fmla="*/ 4 h 30"/>
              <a:gd name="T8" fmla="*/ 128 w 146"/>
              <a:gd name="T9" fmla="*/ 1 h 30"/>
              <a:gd name="T10" fmla="*/ 126 w 146"/>
              <a:gd name="T11" fmla="*/ 1 h 30"/>
              <a:gd name="T12" fmla="*/ 124 w 146"/>
              <a:gd name="T13" fmla="*/ 1 h 30"/>
              <a:gd name="T14" fmla="*/ 120 w 146"/>
              <a:gd name="T15" fmla="*/ 2 h 30"/>
              <a:gd name="T16" fmla="*/ 118 w 146"/>
              <a:gd name="T17" fmla="*/ 3 h 30"/>
              <a:gd name="T18" fmla="*/ 113 w 146"/>
              <a:gd name="T19" fmla="*/ 9 h 30"/>
              <a:gd name="T20" fmla="*/ 105 w 146"/>
              <a:gd name="T21" fmla="*/ 19 h 30"/>
              <a:gd name="T22" fmla="*/ 72 w 146"/>
              <a:gd name="T23" fmla="*/ 19 h 30"/>
              <a:gd name="T24" fmla="*/ 63 w 146"/>
              <a:gd name="T25" fmla="*/ 18 h 30"/>
              <a:gd name="T26" fmla="*/ 55 w 146"/>
              <a:gd name="T27" fmla="*/ 17 h 30"/>
              <a:gd name="T28" fmla="*/ 47 w 146"/>
              <a:gd name="T29" fmla="*/ 14 h 30"/>
              <a:gd name="T30" fmla="*/ 40 w 146"/>
              <a:gd name="T31" fmla="*/ 12 h 30"/>
              <a:gd name="T32" fmla="*/ 29 w 146"/>
              <a:gd name="T33" fmla="*/ 6 h 30"/>
              <a:gd name="T34" fmla="*/ 19 w 146"/>
              <a:gd name="T35" fmla="*/ 0 h 30"/>
              <a:gd name="T36" fmla="*/ 14 w 146"/>
              <a:gd name="T37" fmla="*/ 9 h 30"/>
              <a:gd name="T38" fmla="*/ 10 w 146"/>
              <a:gd name="T39" fmla="*/ 15 h 30"/>
              <a:gd name="T40" fmla="*/ 4 w 146"/>
              <a:gd name="T41" fmla="*/ 20 h 30"/>
              <a:gd name="T42" fmla="*/ 0 w 146"/>
              <a:gd name="T43" fmla="*/ 25 h 30"/>
              <a:gd name="T44" fmla="*/ 33 w 146"/>
              <a:gd name="T45" fmla="*/ 25 h 30"/>
              <a:gd name="T46" fmla="*/ 57 w 146"/>
              <a:gd name="T47" fmla="*/ 25 h 30"/>
              <a:gd name="T48" fmla="*/ 77 w 146"/>
              <a:gd name="T49" fmla="*/ 25 h 30"/>
              <a:gd name="T50" fmla="*/ 99 w 146"/>
              <a:gd name="T51" fmla="*/ 25 h 30"/>
              <a:gd name="T52" fmla="*/ 110 w 146"/>
              <a:gd name="T53" fmla="*/ 26 h 30"/>
              <a:gd name="T54" fmla="*/ 123 w 146"/>
              <a:gd name="T55" fmla="*/ 29 h 30"/>
              <a:gd name="T56" fmla="*/ 128 w 146"/>
              <a:gd name="T57" fmla="*/ 30 h 30"/>
              <a:gd name="T58" fmla="*/ 135 w 146"/>
              <a:gd name="T59" fmla="*/ 30 h 30"/>
              <a:gd name="T60" fmla="*/ 140 w 146"/>
              <a:gd name="T61" fmla="*/ 28 h 30"/>
              <a:gd name="T62" fmla="*/ 146 w 146"/>
              <a:gd name="T6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4" name="Freeform 503"/>
          <p:cNvSpPr>
            <a:spLocks/>
          </p:cNvSpPr>
          <p:nvPr>
            <p:custDataLst>
              <p:tags r:id="rId340"/>
            </p:custDataLst>
          </p:nvPr>
        </p:nvSpPr>
        <p:spPr bwMode="auto">
          <a:xfrm>
            <a:off x="6156512" y="2450250"/>
            <a:ext cx="19861" cy="58737"/>
          </a:xfrm>
          <a:custGeom>
            <a:avLst/>
            <a:gdLst>
              <a:gd name="T0" fmla="*/ 0 w 53"/>
              <a:gd name="T1" fmla="*/ 9 h 9"/>
              <a:gd name="T2" fmla="*/ 17 w 53"/>
              <a:gd name="T3" fmla="*/ 9 h 9"/>
              <a:gd name="T4" fmla="*/ 29 w 53"/>
              <a:gd name="T5" fmla="*/ 9 h 9"/>
              <a:gd name="T6" fmla="*/ 40 w 53"/>
              <a:gd name="T7" fmla="*/ 9 h 9"/>
              <a:gd name="T8" fmla="*/ 53 w 53"/>
              <a:gd name="T9" fmla="*/ 9 h 9"/>
              <a:gd name="T10" fmla="*/ 46 w 53"/>
              <a:gd name="T11" fmla="*/ 6 h 9"/>
              <a:gd name="T12" fmla="*/ 38 w 53"/>
              <a:gd name="T13" fmla="*/ 3 h 9"/>
              <a:gd name="T14" fmla="*/ 31 w 53"/>
              <a:gd name="T15" fmla="*/ 1 h 9"/>
              <a:gd name="T16" fmla="*/ 25 w 53"/>
              <a:gd name="T17" fmla="*/ 0 h 9"/>
              <a:gd name="T18" fmla="*/ 19 w 53"/>
              <a:gd name="T19" fmla="*/ 0 h 9"/>
              <a:gd name="T20" fmla="*/ 14 w 53"/>
              <a:gd name="T21" fmla="*/ 0 h 9"/>
              <a:gd name="T22" fmla="*/ 9 w 53"/>
              <a:gd name="T23" fmla="*/ 1 h 9"/>
              <a:gd name="T24" fmla="*/ 6 w 53"/>
              <a:gd name="T25"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5" name="Line 504"/>
          <p:cNvSpPr>
            <a:spLocks noChangeShapeType="1"/>
          </p:cNvSpPr>
          <p:nvPr>
            <p:custDataLst>
              <p:tags r:id="rId341"/>
            </p:custDataLst>
          </p:nvPr>
        </p:nvSpPr>
        <p:spPr bwMode="auto">
          <a:xfrm flipV="1">
            <a:off x="6158039" y="2448661"/>
            <a:ext cx="0" cy="1588"/>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6" name="Freeform 505"/>
          <p:cNvSpPr>
            <a:spLocks/>
          </p:cNvSpPr>
          <p:nvPr>
            <p:custDataLst>
              <p:tags r:id="rId342"/>
            </p:custDataLst>
          </p:nvPr>
        </p:nvSpPr>
        <p:spPr bwMode="auto">
          <a:xfrm>
            <a:off x="5358994" y="2377224"/>
            <a:ext cx="10694" cy="55562"/>
          </a:xfrm>
          <a:custGeom>
            <a:avLst/>
            <a:gdLst>
              <a:gd name="T0" fmla="*/ 0 w 26"/>
              <a:gd name="T1" fmla="*/ 25 h 25"/>
              <a:gd name="T2" fmla="*/ 5 w 26"/>
              <a:gd name="T3" fmla="*/ 17 h 25"/>
              <a:gd name="T4" fmla="*/ 13 w 26"/>
              <a:gd name="T5" fmla="*/ 8 h 25"/>
              <a:gd name="T6" fmla="*/ 16 w 26"/>
              <a:gd name="T7" fmla="*/ 5 h 25"/>
              <a:gd name="T8" fmla="*/ 20 w 26"/>
              <a:gd name="T9" fmla="*/ 2 h 25"/>
              <a:gd name="T10" fmla="*/ 23 w 26"/>
              <a:gd name="T11" fmla="*/ 1 h 25"/>
              <a:gd name="T12" fmla="*/ 26 w 26"/>
              <a:gd name="T13" fmla="*/ 0 h 25"/>
              <a:gd name="T14" fmla="*/ 26 w 26"/>
              <a:gd name="T15" fmla="*/ 25 h 25"/>
              <a:gd name="T16" fmla="*/ 20 w 26"/>
              <a:gd name="T17" fmla="*/ 25 h 25"/>
              <a:gd name="T18" fmla="*/ 13 w 26"/>
              <a:gd name="T19" fmla="*/ 25 h 25"/>
              <a:gd name="T20" fmla="*/ 0 w 26"/>
              <a:gd name="T2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7" name="Freeform 506"/>
          <p:cNvSpPr>
            <a:spLocks/>
          </p:cNvSpPr>
          <p:nvPr>
            <p:custDataLst>
              <p:tags r:id="rId343"/>
            </p:custDataLst>
          </p:nvPr>
        </p:nvSpPr>
        <p:spPr bwMode="auto">
          <a:xfrm>
            <a:off x="6080122" y="2448661"/>
            <a:ext cx="9167" cy="57150"/>
          </a:xfrm>
          <a:custGeom>
            <a:avLst/>
            <a:gdLst>
              <a:gd name="T0" fmla="*/ 33 w 33"/>
              <a:gd name="T1" fmla="*/ 25 h 25"/>
              <a:gd name="T2" fmla="*/ 33 w 33"/>
              <a:gd name="T3" fmla="*/ 12 h 25"/>
              <a:gd name="T4" fmla="*/ 33 w 33"/>
              <a:gd name="T5" fmla="*/ 0 h 25"/>
              <a:gd name="T6" fmla="*/ 0 w 33"/>
              <a:gd name="T7" fmla="*/ 0 h 25"/>
              <a:gd name="T8" fmla="*/ 9 w 33"/>
              <a:gd name="T9" fmla="*/ 9 h 25"/>
              <a:gd name="T10" fmla="*/ 16 w 33"/>
              <a:gd name="T11" fmla="*/ 17 h 25"/>
              <a:gd name="T12" fmla="*/ 20 w 33"/>
              <a:gd name="T13" fmla="*/ 20 h 25"/>
              <a:gd name="T14" fmla="*/ 24 w 33"/>
              <a:gd name="T15" fmla="*/ 23 h 25"/>
              <a:gd name="T16" fmla="*/ 28 w 33"/>
              <a:gd name="T17" fmla="*/ 24 h 25"/>
              <a:gd name="T18" fmla="*/ 33 w 33"/>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8" name="Freeform 507"/>
          <p:cNvSpPr>
            <a:spLocks/>
          </p:cNvSpPr>
          <p:nvPr>
            <p:custDataLst>
              <p:tags r:id="rId344"/>
            </p:custDataLst>
          </p:nvPr>
        </p:nvSpPr>
        <p:spPr bwMode="auto">
          <a:xfrm>
            <a:off x="6035815" y="2412149"/>
            <a:ext cx="9167" cy="57150"/>
          </a:xfrm>
          <a:custGeom>
            <a:avLst/>
            <a:gdLst>
              <a:gd name="T0" fmla="*/ 0 w 20"/>
              <a:gd name="T1" fmla="*/ 0 h 18"/>
              <a:gd name="T2" fmla="*/ 13 w 20"/>
              <a:gd name="T3" fmla="*/ 18 h 18"/>
              <a:gd name="T4" fmla="*/ 16 w 20"/>
              <a:gd name="T5" fmla="*/ 11 h 18"/>
              <a:gd name="T6" fmla="*/ 20 w 20"/>
              <a:gd name="T7" fmla="*/ 0 h 18"/>
              <a:gd name="T8" fmla="*/ 0 w 20"/>
              <a:gd name="T9" fmla="*/ 0 h 18"/>
            </a:gdLst>
            <a:ahLst/>
            <a:cxnLst>
              <a:cxn ang="0">
                <a:pos x="T0" y="T1"/>
              </a:cxn>
              <a:cxn ang="0">
                <a:pos x="T2" y="T3"/>
              </a:cxn>
              <a:cxn ang="0">
                <a:pos x="T4" y="T5"/>
              </a:cxn>
              <a:cxn ang="0">
                <a:pos x="T6" y="T7"/>
              </a:cxn>
              <a:cxn ang="0">
                <a:pos x="T8" y="T9"/>
              </a:cxn>
            </a:cxnLst>
            <a:rect l="0" t="0" r="r" b="b"/>
            <a:pathLst>
              <a:path w="20" h="18">
                <a:moveTo>
                  <a:pt x="0" y="0"/>
                </a:moveTo>
                <a:lnTo>
                  <a:pt x="13" y="18"/>
                </a:lnTo>
                <a:lnTo>
                  <a:pt x="16" y="11"/>
                </a:lnTo>
                <a:lnTo>
                  <a:pt x="20" y="0"/>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9" name="Freeform 508"/>
          <p:cNvSpPr>
            <a:spLocks/>
          </p:cNvSpPr>
          <p:nvPr>
            <p:custDataLst>
              <p:tags r:id="rId345"/>
            </p:custDataLst>
          </p:nvPr>
        </p:nvSpPr>
        <p:spPr bwMode="auto">
          <a:xfrm>
            <a:off x="6517075" y="2982061"/>
            <a:ext cx="12222" cy="58738"/>
          </a:xfrm>
          <a:custGeom>
            <a:avLst/>
            <a:gdLst>
              <a:gd name="T0" fmla="*/ 0 w 33"/>
              <a:gd name="T1" fmla="*/ 31 h 31"/>
              <a:gd name="T2" fmla="*/ 0 w 33"/>
              <a:gd name="T3" fmla="*/ 0 h 31"/>
              <a:gd name="T4" fmla="*/ 9 w 33"/>
              <a:gd name="T5" fmla="*/ 0 h 31"/>
              <a:gd name="T6" fmla="*/ 16 w 33"/>
              <a:gd name="T7" fmla="*/ 0 h 31"/>
              <a:gd name="T8" fmla="*/ 24 w 33"/>
              <a:gd name="T9" fmla="*/ 0 h 31"/>
              <a:gd name="T10" fmla="*/ 33 w 33"/>
              <a:gd name="T11" fmla="*/ 0 h 31"/>
              <a:gd name="T12" fmla="*/ 30 w 33"/>
              <a:gd name="T13" fmla="*/ 2 h 31"/>
              <a:gd name="T14" fmla="*/ 29 w 33"/>
              <a:gd name="T15" fmla="*/ 5 h 31"/>
              <a:gd name="T16" fmla="*/ 28 w 33"/>
              <a:gd name="T17" fmla="*/ 9 h 31"/>
              <a:gd name="T18" fmla="*/ 28 w 33"/>
              <a:gd name="T19" fmla="*/ 13 h 31"/>
              <a:gd name="T20" fmla="*/ 28 w 33"/>
              <a:gd name="T21" fmla="*/ 17 h 31"/>
              <a:gd name="T22" fmla="*/ 29 w 33"/>
              <a:gd name="T23" fmla="*/ 21 h 31"/>
              <a:gd name="T24" fmla="*/ 30 w 33"/>
              <a:gd name="T25" fmla="*/ 26 h 31"/>
              <a:gd name="T26" fmla="*/ 33 w 33"/>
              <a:gd name="T27" fmla="*/ 31 h 31"/>
              <a:gd name="T28" fmla="*/ 0 w 33"/>
              <a:gd name="T2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0" name="Freeform 509"/>
          <p:cNvSpPr>
            <a:spLocks/>
          </p:cNvSpPr>
          <p:nvPr>
            <p:custDataLst>
              <p:tags r:id="rId346"/>
            </p:custDataLst>
          </p:nvPr>
        </p:nvSpPr>
        <p:spPr bwMode="auto">
          <a:xfrm>
            <a:off x="6799720" y="2504225"/>
            <a:ext cx="53474" cy="58737"/>
          </a:xfrm>
          <a:custGeom>
            <a:avLst/>
            <a:gdLst>
              <a:gd name="T0" fmla="*/ 3 w 129"/>
              <a:gd name="T1" fmla="*/ 44 h 56"/>
              <a:gd name="T2" fmla="*/ 1 w 129"/>
              <a:gd name="T3" fmla="*/ 42 h 56"/>
              <a:gd name="T4" fmla="*/ 1 w 129"/>
              <a:gd name="T5" fmla="*/ 40 h 56"/>
              <a:gd name="T6" fmla="*/ 0 w 129"/>
              <a:gd name="T7" fmla="*/ 37 h 56"/>
              <a:gd name="T8" fmla="*/ 1 w 129"/>
              <a:gd name="T9" fmla="*/ 33 h 56"/>
              <a:gd name="T10" fmla="*/ 2 w 129"/>
              <a:gd name="T11" fmla="*/ 25 h 56"/>
              <a:gd name="T12" fmla="*/ 3 w 129"/>
              <a:gd name="T13" fmla="*/ 18 h 56"/>
              <a:gd name="T14" fmla="*/ 9 w 129"/>
              <a:gd name="T15" fmla="*/ 13 h 56"/>
              <a:gd name="T16" fmla="*/ 16 w 129"/>
              <a:gd name="T17" fmla="*/ 9 h 56"/>
              <a:gd name="T18" fmla="*/ 21 w 129"/>
              <a:gd name="T19" fmla="*/ 6 h 56"/>
              <a:gd name="T20" fmla="*/ 27 w 129"/>
              <a:gd name="T21" fmla="*/ 5 h 56"/>
              <a:gd name="T22" fmla="*/ 39 w 129"/>
              <a:gd name="T23" fmla="*/ 3 h 56"/>
              <a:gd name="T24" fmla="*/ 57 w 129"/>
              <a:gd name="T25" fmla="*/ 0 h 56"/>
              <a:gd name="T26" fmla="*/ 60 w 129"/>
              <a:gd name="T27" fmla="*/ 5 h 56"/>
              <a:gd name="T28" fmla="*/ 64 w 129"/>
              <a:gd name="T29" fmla="*/ 8 h 56"/>
              <a:gd name="T30" fmla="*/ 69 w 129"/>
              <a:gd name="T31" fmla="*/ 11 h 56"/>
              <a:gd name="T32" fmla="*/ 73 w 129"/>
              <a:gd name="T33" fmla="*/ 14 h 56"/>
              <a:gd name="T34" fmla="*/ 83 w 129"/>
              <a:gd name="T35" fmla="*/ 18 h 56"/>
              <a:gd name="T36" fmla="*/ 93 w 129"/>
              <a:gd name="T37" fmla="*/ 21 h 56"/>
              <a:gd name="T38" fmla="*/ 103 w 129"/>
              <a:gd name="T39" fmla="*/ 25 h 56"/>
              <a:gd name="T40" fmla="*/ 113 w 129"/>
              <a:gd name="T41" fmla="*/ 29 h 56"/>
              <a:gd name="T42" fmla="*/ 117 w 129"/>
              <a:gd name="T43" fmla="*/ 32 h 56"/>
              <a:gd name="T44" fmla="*/ 121 w 129"/>
              <a:gd name="T45" fmla="*/ 35 h 56"/>
              <a:gd name="T46" fmla="*/ 126 w 129"/>
              <a:gd name="T47" fmla="*/ 38 h 56"/>
              <a:gd name="T48" fmla="*/ 129 w 129"/>
              <a:gd name="T49" fmla="*/ 44 h 56"/>
              <a:gd name="T50" fmla="*/ 119 w 129"/>
              <a:gd name="T51" fmla="*/ 48 h 56"/>
              <a:gd name="T52" fmla="*/ 109 w 129"/>
              <a:gd name="T53" fmla="*/ 51 h 56"/>
              <a:gd name="T54" fmla="*/ 99 w 129"/>
              <a:gd name="T55" fmla="*/ 53 h 56"/>
              <a:gd name="T56" fmla="*/ 90 w 129"/>
              <a:gd name="T57" fmla="*/ 54 h 56"/>
              <a:gd name="T58" fmla="*/ 70 w 129"/>
              <a:gd name="T59" fmla="*/ 56 h 56"/>
              <a:gd name="T60" fmla="*/ 49 w 129"/>
              <a:gd name="T61" fmla="*/ 56 h 56"/>
              <a:gd name="T62" fmla="*/ 40 w 129"/>
              <a:gd name="T63" fmla="*/ 55 h 56"/>
              <a:gd name="T64" fmla="*/ 31 w 129"/>
              <a:gd name="T65" fmla="*/ 54 h 56"/>
              <a:gd name="T66" fmla="*/ 23 w 129"/>
              <a:gd name="T67" fmla="*/ 52 h 56"/>
              <a:gd name="T68" fmla="*/ 16 w 129"/>
              <a:gd name="T69" fmla="*/ 50 h 56"/>
              <a:gd name="T70" fmla="*/ 6 w 129"/>
              <a:gd name="T71" fmla="*/ 46 h 56"/>
              <a:gd name="T72" fmla="*/ 3 w 129"/>
              <a:gd name="T73"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1" name="Freeform 510"/>
          <p:cNvSpPr>
            <a:spLocks/>
          </p:cNvSpPr>
          <p:nvPr>
            <p:custDataLst>
              <p:tags r:id="rId347"/>
            </p:custDataLst>
          </p:nvPr>
        </p:nvSpPr>
        <p:spPr bwMode="auto">
          <a:xfrm>
            <a:off x="6931111" y="2856649"/>
            <a:ext cx="13751" cy="57150"/>
          </a:xfrm>
          <a:custGeom>
            <a:avLst/>
            <a:gdLst>
              <a:gd name="T0" fmla="*/ 21 w 41"/>
              <a:gd name="T1" fmla="*/ 42 h 42"/>
              <a:gd name="T2" fmla="*/ 0 w 41"/>
              <a:gd name="T3" fmla="*/ 30 h 42"/>
              <a:gd name="T4" fmla="*/ 0 w 41"/>
              <a:gd name="T5" fmla="*/ 6 h 42"/>
              <a:gd name="T6" fmla="*/ 7 w 41"/>
              <a:gd name="T7" fmla="*/ 5 h 42"/>
              <a:gd name="T8" fmla="*/ 14 w 41"/>
              <a:gd name="T9" fmla="*/ 3 h 42"/>
              <a:gd name="T10" fmla="*/ 24 w 41"/>
              <a:gd name="T11" fmla="*/ 1 h 42"/>
              <a:gd name="T12" fmla="*/ 34 w 41"/>
              <a:gd name="T13" fmla="*/ 0 h 42"/>
              <a:gd name="T14" fmla="*/ 34 w 41"/>
              <a:gd name="T15" fmla="*/ 18 h 42"/>
              <a:gd name="T16" fmla="*/ 41 w 41"/>
              <a:gd name="T17" fmla="*/ 18 h 42"/>
              <a:gd name="T18" fmla="*/ 21 w 41"/>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 name="Freeform 511"/>
          <p:cNvSpPr>
            <a:spLocks/>
          </p:cNvSpPr>
          <p:nvPr>
            <p:custDataLst>
              <p:tags r:id="rId348"/>
            </p:custDataLst>
          </p:nvPr>
        </p:nvSpPr>
        <p:spPr bwMode="auto">
          <a:xfrm>
            <a:off x="7074727" y="2969362"/>
            <a:ext cx="41251" cy="60325"/>
          </a:xfrm>
          <a:custGeom>
            <a:avLst/>
            <a:gdLst>
              <a:gd name="T0" fmla="*/ 60 w 93"/>
              <a:gd name="T1" fmla="*/ 9 h 39"/>
              <a:gd name="T2" fmla="*/ 67 w 93"/>
              <a:gd name="T3" fmla="*/ 18 h 39"/>
              <a:gd name="T4" fmla="*/ 77 w 93"/>
              <a:gd name="T5" fmla="*/ 28 h 39"/>
              <a:gd name="T6" fmla="*/ 81 w 93"/>
              <a:gd name="T7" fmla="*/ 33 h 39"/>
              <a:gd name="T8" fmla="*/ 86 w 93"/>
              <a:gd name="T9" fmla="*/ 36 h 39"/>
              <a:gd name="T10" fmla="*/ 90 w 93"/>
              <a:gd name="T11" fmla="*/ 38 h 39"/>
              <a:gd name="T12" fmla="*/ 93 w 93"/>
              <a:gd name="T13" fmla="*/ 39 h 39"/>
              <a:gd name="T14" fmla="*/ 60 w 93"/>
              <a:gd name="T15" fmla="*/ 39 h 39"/>
              <a:gd name="T16" fmla="*/ 50 w 93"/>
              <a:gd name="T17" fmla="*/ 36 h 39"/>
              <a:gd name="T18" fmla="*/ 43 w 93"/>
              <a:gd name="T19" fmla="*/ 32 h 39"/>
              <a:gd name="T20" fmla="*/ 36 w 93"/>
              <a:gd name="T21" fmla="*/ 28 h 39"/>
              <a:gd name="T22" fmla="*/ 30 w 93"/>
              <a:gd name="T23" fmla="*/ 23 h 39"/>
              <a:gd name="T24" fmla="*/ 24 w 93"/>
              <a:gd name="T25" fmla="*/ 18 h 39"/>
              <a:gd name="T26" fmla="*/ 16 w 93"/>
              <a:gd name="T27" fmla="*/ 13 h 39"/>
              <a:gd name="T28" fmla="*/ 9 w 93"/>
              <a:gd name="T29" fmla="*/ 7 h 39"/>
              <a:gd name="T30" fmla="*/ 0 w 93"/>
              <a:gd name="T31" fmla="*/ 3 h 39"/>
              <a:gd name="T32" fmla="*/ 11 w 93"/>
              <a:gd name="T33" fmla="*/ 1 h 39"/>
              <a:gd name="T34" fmla="*/ 20 w 93"/>
              <a:gd name="T35" fmla="*/ 0 h 39"/>
              <a:gd name="T36" fmla="*/ 26 w 93"/>
              <a:gd name="T37" fmla="*/ 0 h 39"/>
              <a:gd name="T38" fmla="*/ 33 w 93"/>
              <a:gd name="T39" fmla="*/ 1 h 39"/>
              <a:gd name="T40" fmla="*/ 44 w 93"/>
              <a:gd name="T41" fmla="*/ 4 h 39"/>
              <a:gd name="T42" fmla="*/ 60 w 93"/>
              <a:gd name="T4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 name="Freeform 512"/>
          <p:cNvSpPr>
            <a:spLocks/>
          </p:cNvSpPr>
          <p:nvPr>
            <p:custDataLst>
              <p:tags r:id="rId349"/>
            </p:custDataLst>
          </p:nvPr>
        </p:nvSpPr>
        <p:spPr bwMode="auto">
          <a:xfrm>
            <a:off x="7123616" y="2985236"/>
            <a:ext cx="18334" cy="58738"/>
          </a:xfrm>
          <a:custGeom>
            <a:avLst/>
            <a:gdLst>
              <a:gd name="T0" fmla="*/ 39 w 39"/>
              <a:gd name="T1" fmla="*/ 19 h 19"/>
              <a:gd name="T2" fmla="*/ 13 w 39"/>
              <a:gd name="T3" fmla="*/ 19 h 19"/>
              <a:gd name="T4" fmla="*/ 8 w 39"/>
              <a:gd name="T5" fmla="*/ 19 h 19"/>
              <a:gd name="T6" fmla="*/ 5 w 39"/>
              <a:gd name="T7" fmla="*/ 17 h 19"/>
              <a:gd name="T8" fmla="*/ 3 w 39"/>
              <a:gd name="T9" fmla="*/ 14 h 19"/>
              <a:gd name="T10" fmla="*/ 2 w 39"/>
              <a:gd name="T11" fmla="*/ 11 h 19"/>
              <a:gd name="T12" fmla="*/ 0 w 39"/>
              <a:gd name="T13" fmla="*/ 5 h 19"/>
              <a:gd name="T14" fmla="*/ 0 w 39"/>
              <a:gd name="T15" fmla="*/ 0 h 19"/>
              <a:gd name="T16" fmla="*/ 13 w 39"/>
              <a:gd name="T17" fmla="*/ 4 h 19"/>
              <a:gd name="T18" fmla="*/ 22 w 39"/>
              <a:gd name="T19" fmla="*/ 9 h 19"/>
              <a:gd name="T20" fmla="*/ 30 w 39"/>
              <a:gd name="T21" fmla="*/ 14 h 19"/>
              <a:gd name="T22" fmla="*/ 39 w 39"/>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 name="Freeform 513"/>
          <p:cNvSpPr>
            <a:spLocks/>
          </p:cNvSpPr>
          <p:nvPr>
            <p:custDataLst>
              <p:tags r:id="rId350"/>
            </p:custDataLst>
          </p:nvPr>
        </p:nvSpPr>
        <p:spPr bwMode="auto">
          <a:xfrm>
            <a:off x="6993753" y="3112236"/>
            <a:ext cx="13750" cy="57150"/>
          </a:xfrm>
          <a:custGeom>
            <a:avLst/>
            <a:gdLst>
              <a:gd name="T0" fmla="*/ 0 w 26"/>
              <a:gd name="T1" fmla="*/ 36 h 36"/>
              <a:gd name="T2" fmla="*/ 3 w 26"/>
              <a:gd name="T3" fmla="*/ 31 h 36"/>
              <a:gd name="T4" fmla="*/ 10 w 26"/>
              <a:gd name="T5" fmla="*/ 20 h 36"/>
              <a:gd name="T6" fmla="*/ 18 w 26"/>
              <a:gd name="T7" fmla="*/ 8 h 36"/>
              <a:gd name="T8" fmla="*/ 26 w 26"/>
              <a:gd name="T9" fmla="*/ 0 h 36"/>
              <a:gd name="T10" fmla="*/ 26 w 26"/>
              <a:gd name="T11" fmla="*/ 9 h 36"/>
              <a:gd name="T12" fmla="*/ 26 w 26"/>
              <a:gd name="T13" fmla="*/ 18 h 36"/>
              <a:gd name="T14" fmla="*/ 25 w 26"/>
              <a:gd name="T15" fmla="*/ 22 h 36"/>
              <a:gd name="T16" fmla="*/ 24 w 26"/>
              <a:gd name="T17" fmla="*/ 26 h 36"/>
              <a:gd name="T18" fmla="*/ 21 w 26"/>
              <a:gd name="T19" fmla="*/ 29 h 36"/>
              <a:gd name="T20" fmla="*/ 17 w 26"/>
              <a:gd name="T21" fmla="*/ 32 h 36"/>
              <a:gd name="T22" fmla="*/ 14 w 26"/>
              <a:gd name="T23" fmla="*/ 34 h 36"/>
              <a:gd name="T24" fmla="*/ 10 w 26"/>
              <a:gd name="T25" fmla="*/ 35 h 36"/>
              <a:gd name="T26" fmla="*/ 4 w 26"/>
              <a:gd name="T27" fmla="*/ 36 h 36"/>
              <a:gd name="T28" fmla="*/ 0 w 26"/>
              <a:gd name="T2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5" name="Freeform 514"/>
          <p:cNvSpPr>
            <a:spLocks/>
          </p:cNvSpPr>
          <p:nvPr>
            <p:custDataLst>
              <p:tags r:id="rId351"/>
            </p:custDataLst>
          </p:nvPr>
        </p:nvSpPr>
        <p:spPr bwMode="auto">
          <a:xfrm>
            <a:off x="7004447" y="3140812"/>
            <a:ext cx="3056" cy="60325"/>
          </a:xfrm>
          <a:custGeom>
            <a:avLst/>
            <a:gdLst>
              <a:gd name="T0" fmla="*/ 0 w 6"/>
              <a:gd name="T1" fmla="*/ 37 h 37"/>
              <a:gd name="T2" fmla="*/ 0 w 6"/>
              <a:gd name="T3" fmla="*/ 0 h 37"/>
              <a:gd name="T4" fmla="*/ 6 w 6"/>
              <a:gd name="T5" fmla="*/ 0 h 37"/>
              <a:gd name="T6" fmla="*/ 6 w 6"/>
              <a:gd name="T7" fmla="*/ 31 h 37"/>
              <a:gd name="T8" fmla="*/ 0 w 6"/>
              <a:gd name="T9" fmla="*/ 37 h 37"/>
            </a:gdLst>
            <a:ahLst/>
            <a:cxnLst>
              <a:cxn ang="0">
                <a:pos x="T0" y="T1"/>
              </a:cxn>
              <a:cxn ang="0">
                <a:pos x="T2" y="T3"/>
              </a:cxn>
              <a:cxn ang="0">
                <a:pos x="T4" y="T5"/>
              </a:cxn>
              <a:cxn ang="0">
                <a:pos x="T6" y="T7"/>
              </a:cxn>
              <a:cxn ang="0">
                <a:pos x="T8" y="T9"/>
              </a:cxn>
            </a:cxnLst>
            <a:rect l="0" t="0" r="r" b="b"/>
            <a:pathLst>
              <a:path w="6" h="37">
                <a:moveTo>
                  <a:pt x="0" y="37"/>
                </a:moveTo>
                <a:lnTo>
                  <a:pt x="0" y="0"/>
                </a:lnTo>
                <a:lnTo>
                  <a:pt x="6" y="0"/>
                </a:lnTo>
                <a:lnTo>
                  <a:pt x="6" y="31"/>
                </a:lnTo>
                <a:lnTo>
                  <a:pt x="0" y="37"/>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6" name="Freeform 515"/>
          <p:cNvSpPr>
            <a:spLocks/>
          </p:cNvSpPr>
          <p:nvPr>
            <p:custDataLst>
              <p:tags r:id="rId352"/>
            </p:custDataLst>
          </p:nvPr>
        </p:nvSpPr>
        <p:spPr bwMode="auto">
          <a:xfrm>
            <a:off x="6992225" y="3223362"/>
            <a:ext cx="9167" cy="55563"/>
          </a:xfrm>
          <a:custGeom>
            <a:avLst/>
            <a:gdLst>
              <a:gd name="T0" fmla="*/ 0 w 20"/>
              <a:gd name="T1" fmla="*/ 31 h 43"/>
              <a:gd name="T2" fmla="*/ 0 w 20"/>
              <a:gd name="T3" fmla="*/ 25 h 43"/>
              <a:gd name="T4" fmla="*/ 0 w 20"/>
              <a:gd name="T5" fmla="*/ 18 h 43"/>
              <a:gd name="T6" fmla="*/ 2 w 20"/>
              <a:gd name="T7" fmla="*/ 9 h 43"/>
              <a:gd name="T8" fmla="*/ 7 w 20"/>
              <a:gd name="T9" fmla="*/ 0 h 43"/>
              <a:gd name="T10" fmla="*/ 11 w 20"/>
              <a:gd name="T11" fmla="*/ 7 h 43"/>
              <a:gd name="T12" fmla="*/ 16 w 20"/>
              <a:gd name="T13" fmla="*/ 12 h 43"/>
              <a:gd name="T14" fmla="*/ 17 w 20"/>
              <a:gd name="T15" fmla="*/ 14 h 43"/>
              <a:gd name="T16" fmla="*/ 19 w 20"/>
              <a:gd name="T17" fmla="*/ 18 h 43"/>
              <a:gd name="T18" fmla="*/ 19 w 20"/>
              <a:gd name="T19" fmla="*/ 21 h 43"/>
              <a:gd name="T20" fmla="*/ 20 w 20"/>
              <a:gd name="T21" fmla="*/ 25 h 43"/>
              <a:gd name="T22" fmla="*/ 19 w 20"/>
              <a:gd name="T23" fmla="*/ 27 h 43"/>
              <a:gd name="T24" fmla="*/ 18 w 20"/>
              <a:gd name="T25" fmla="*/ 30 h 43"/>
              <a:gd name="T26" fmla="*/ 16 w 20"/>
              <a:gd name="T27" fmla="*/ 33 h 43"/>
              <a:gd name="T28" fmla="*/ 12 w 20"/>
              <a:gd name="T29" fmla="*/ 36 h 43"/>
              <a:gd name="T30" fmla="*/ 9 w 20"/>
              <a:gd name="T31" fmla="*/ 39 h 43"/>
              <a:gd name="T32" fmla="*/ 6 w 20"/>
              <a:gd name="T33" fmla="*/ 41 h 43"/>
              <a:gd name="T34" fmla="*/ 2 w 20"/>
              <a:gd name="T35" fmla="*/ 42 h 43"/>
              <a:gd name="T36" fmla="*/ 0 w 20"/>
              <a:gd name="T37" fmla="*/ 43 h 43"/>
              <a:gd name="T38" fmla="*/ 0 w 20"/>
              <a:gd name="T39"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7" name="Freeform 516"/>
          <p:cNvSpPr>
            <a:spLocks/>
          </p:cNvSpPr>
          <p:nvPr>
            <p:custDataLst>
              <p:tags r:id="rId353"/>
            </p:custDataLst>
          </p:nvPr>
        </p:nvSpPr>
        <p:spPr bwMode="auto">
          <a:xfrm>
            <a:off x="6970834" y="3258286"/>
            <a:ext cx="0" cy="58738"/>
          </a:xfrm>
          <a:custGeom>
            <a:avLst/>
            <a:gdLst>
              <a:gd name="T0" fmla="*/ 30 h 30"/>
              <a:gd name="T1" fmla="*/ 25 h 30"/>
              <a:gd name="T2" fmla="*/ 18 h 30"/>
              <a:gd name="T3" fmla="*/ 9 h 30"/>
              <a:gd name="T4" fmla="*/ 0 h 30"/>
            </a:gdLst>
            <a:ahLst/>
            <a:cxnLst>
              <a:cxn ang="0">
                <a:pos x="0" y="T0"/>
              </a:cxn>
              <a:cxn ang="0">
                <a:pos x="0" y="T1"/>
              </a:cxn>
              <a:cxn ang="0">
                <a:pos x="0" y="T2"/>
              </a:cxn>
              <a:cxn ang="0">
                <a:pos x="0" y="T3"/>
              </a:cxn>
              <a:cxn ang="0">
                <a:pos x="0" y="T4"/>
              </a:cxn>
            </a:cxnLst>
            <a:rect l="0" t="0" r="r" b="b"/>
            <a:pathLst>
              <a:path h="30">
                <a:moveTo>
                  <a:pt x="0" y="30"/>
                </a:moveTo>
                <a:lnTo>
                  <a:pt x="0" y="25"/>
                </a:lnTo>
                <a:lnTo>
                  <a:pt x="0" y="18"/>
                </a:lnTo>
                <a:lnTo>
                  <a:pt x="0" y="9"/>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8" name="Freeform 517"/>
          <p:cNvSpPr>
            <a:spLocks/>
          </p:cNvSpPr>
          <p:nvPr>
            <p:custDataLst>
              <p:tags r:id="rId354"/>
            </p:custDataLst>
          </p:nvPr>
        </p:nvSpPr>
        <p:spPr bwMode="auto">
          <a:xfrm>
            <a:off x="6970834" y="3258286"/>
            <a:ext cx="7640" cy="58738"/>
          </a:xfrm>
          <a:custGeom>
            <a:avLst/>
            <a:gdLst>
              <a:gd name="T0" fmla="*/ 0 w 20"/>
              <a:gd name="T1" fmla="*/ 0 h 24"/>
              <a:gd name="T2" fmla="*/ 20 w 20"/>
              <a:gd name="T3" fmla="*/ 0 h 24"/>
              <a:gd name="T4" fmla="*/ 0 w 20"/>
              <a:gd name="T5" fmla="*/ 24 h 24"/>
            </a:gdLst>
            <a:ahLst/>
            <a:cxnLst>
              <a:cxn ang="0">
                <a:pos x="T0" y="T1"/>
              </a:cxn>
              <a:cxn ang="0">
                <a:pos x="T2" y="T3"/>
              </a:cxn>
              <a:cxn ang="0">
                <a:pos x="T4" y="T5"/>
              </a:cxn>
            </a:cxnLst>
            <a:rect l="0" t="0" r="r" b="b"/>
            <a:pathLst>
              <a:path w="20" h="24">
                <a:moveTo>
                  <a:pt x="0" y="0"/>
                </a:moveTo>
                <a:lnTo>
                  <a:pt x="20" y="0"/>
                </a:lnTo>
                <a:lnTo>
                  <a:pt x="0" y="2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9" name="Freeform 518"/>
          <p:cNvSpPr>
            <a:spLocks/>
          </p:cNvSpPr>
          <p:nvPr>
            <p:custDataLst>
              <p:tags r:id="rId355"/>
            </p:custDataLst>
          </p:nvPr>
        </p:nvSpPr>
        <p:spPr bwMode="auto">
          <a:xfrm>
            <a:off x="6734024" y="2845537"/>
            <a:ext cx="16805" cy="60325"/>
          </a:xfrm>
          <a:custGeom>
            <a:avLst/>
            <a:gdLst>
              <a:gd name="T0" fmla="*/ 0 w 46"/>
              <a:gd name="T1" fmla="*/ 0 h 19"/>
              <a:gd name="T2" fmla="*/ 9 w 46"/>
              <a:gd name="T3" fmla="*/ 3 h 19"/>
              <a:gd name="T4" fmla="*/ 14 w 46"/>
              <a:gd name="T5" fmla="*/ 5 h 19"/>
              <a:gd name="T6" fmla="*/ 19 w 46"/>
              <a:gd name="T7" fmla="*/ 8 h 19"/>
              <a:gd name="T8" fmla="*/ 23 w 46"/>
              <a:gd name="T9" fmla="*/ 10 h 19"/>
              <a:gd name="T10" fmla="*/ 26 w 46"/>
              <a:gd name="T11" fmla="*/ 12 h 19"/>
              <a:gd name="T12" fmla="*/ 32 w 46"/>
              <a:gd name="T13" fmla="*/ 14 h 19"/>
              <a:gd name="T14" fmla="*/ 37 w 46"/>
              <a:gd name="T15" fmla="*/ 17 h 19"/>
              <a:gd name="T16" fmla="*/ 46 w 46"/>
              <a:gd name="T17" fmla="*/ 19 h 19"/>
              <a:gd name="T18" fmla="*/ 33 w 46"/>
              <a:gd name="T19" fmla="*/ 19 h 19"/>
              <a:gd name="T20" fmla="*/ 24 w 46"/>
              <a:gd name="T21" fmla="*/ 19 h 19"/>
              <a:gd name="T22" fmla="*/ 18 w 46"/>
              <a:gd name="T23" fmla="*/ 18 h 19"/>
              <a:gd name="T24" fmla="*/ 13 w 46"/>
              <a:gd name="T25" fmla="*/ 17 h 19"/>
              <a:gd name="T26" fmla="*/ 10 w 46"/>
              <a:gd name="T27" fmla="*/ 14 h 19"/>
              <a:gd name="T28" fmla="*/ 7 w 46"/>
              <a:gd name="T29" fmla="*/ 11 h 19"/>
              <a:gd name="T30" fmla="*/ 4 w 46"/>
              <a:gd name="T31" fmla="*/ 7 h 19"/>
              <a:gd name="T32" fmla="*/ 0 w 46"/>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0" name="Freeform 519"/>
          <p:cNvSpPr>
            <a:spLocks/>
          </p:cNvSpPr>
          <p:nvPr>
            <p:custDataLst>
              <p:tags r:id="rId356"/>
            </p:custDataLst>
          </p:nvPr>
        </p:nvSpPr>
        <p:spPr bwMode="auto">
          <a:xfrm>
            <a:off x="4150495" y="2985236"/>
            <a:ext cx="45834" cy="58738"/>
          </a:xfrm>
          <a:custGeom>
            <a:avLst/>
            <a:gdLst>
              <a:gd name="T0" fmla="*/ 33 w 100"/>
              <a:gd name="T1" fmla="*/ 0 h 55"/>
              <a:gd name="T2" fmla="*/ 100 w 100"/>
              <a:gd name="T3" fmla="*/ 12 h 55"/>
              <a:gd name="T4" fmla="*/ 100 w 100"/>
              <a:gd name="T5" fmla="*/ 55 h 55"/>
              <a:gd name="T6" fmla="*/ 13 w 100"/>
              <a:gd name="T7" fmla="*/ 55 h 55"/>
              <a:gd name="T8" fmla="*/ 0 w 100"/>
              <a:gd name="T9" fmla="*/ 43 h 55"/>
              <a:gd name="T10" fmla="*/ 1 w 100"/>
              <a:gd name="T11" fmla="*/ 38 h 55"/>
              <a:gd name="T12" fmla="*/ 4 w 100"/>
              <a:gd name="T13" fmla="*/ 32 h 55"/>
              <a:gd name="T14" fmla="*/ 10 w 100"/>
              <a:gd name="T15" fmla="*/ 25 h 55"/>
              <a:gd name="T16" fmla="*/ 16 w 100"/>
              <a:gd name="T17" fmla="*/ 18 h 55"/>
              <a:gd name="T18" fmla="*/ 27 w 100"/>
              <a:gd name="T19" fmla="*/ 5 h 55"/>
              <a:gd name="T20" fmla="*/ 33 w 100"/>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1" name="Freeform 520"/>
          <p:cNvSpPr>
            <a:spLocks/>
          </p:cNvSpPr>
          <p:nvPr>
            <p:custDataLst>
              <p:tags r:id="rId357"/>
            </p:custDataLst>
          </p:nvPr>
        </p:nvSpPr>
        <p:spPr bwMode="auto">
          <a:xfrm>
            <a:off x="4582865" y="2577250"/>
            <a:ext cx="41250" cy="58737"/>
          </a:xfrm>
          <a:custGeom>
            <a:avLst/>
            <a:gdLst>
              <a:gd name="T0" fmla="*/ 53 w 99"/>
              <a:gd name="T1" fmla="*/ 2 h 51"/>
              <a:gd name="T2" fmla="*/ 58 w 99"/>
              <a:gd name="T3" fmla="*/ 1 h 51"/>
              <a:gd name="T4" fmla="*/ 62 w 99"/>
              <a:gd name="T5" fmla="*/ 0 h 51"/>
              <a:gd name="T6" fmla="*/ 65 w 99"/>
              <a:gd name="T7" fmla="*/ 0 h 51"/>
              <a:gd name="T8" fmla="*/ 69 w 99"/>
              <a:gd name="T9" fmla="*/ 1 h 51"/>
              <a:gd name="T10" fmla="*/ 74 w 99"/>
              <a:gd name="T11" fmla="*/ 5 h 51"/>
              <a:gd name="T12" fmla="*/ 79 w 99"/>
              <a:gd name="T13" fmla="*/ 11 h 51"/>
              <a:gd name="T14" fmla="*/ 83 w 99"/>
              <a:gd name="T15" fmla="*/ 18 h 51"/>
              <a:gd name="T16" fmla="*/ 87 w 99"/>
              <a:gd name="T17" fmla="*/ 25 h 51"/>
              <a:gd name="T18" fmla="*/ 91 w 99"/>
              <a:gd name="T19" fmla="*/ 28 h 51"/>
              <a:gd name="T20" fmla="*/ 93 w 99"/>
              <a:gd name="T21" fmla="*/ 30 h 51"/>
              <a:gd name="T22" fmla="*/ 96 w 99"/>
              <a:gd name="T23" fmla="*/ 32 h 51"/>
              <a:gd name="T24" fmla="*/ 99 w 99"/>
              <a:gd name="T25" fmla="*/ 34 h 51"/>
              <a:gd name="T26" fmla="*/ 99 w 99"/>
              <a:gd name="T27" fmla="*/ 37 h 51"/>
              <a:gd name="T28" fmla="*/ 97 w 99"/>
              <a:gd name="T29" fmla="*/ 40 h 51"/>
              <a:gd name="T30" fmla="*/ 95 w 99"/>
              <a:gd name="T31" fmla="*/ 43 h 51"/>
              <a:gd name="T32" fmla="*/ 91 w 99"/>
              <a:gd name="T33" fmla="*/ 45 h 51"/>
              <a:gd name="T34" fmla="*/ 86 w 99"/>
              <a:gd name="T35" fmla="*/ 47 h 51"/>
              <a:gd name="T36" fmla="*/ 81 w 99"/>
              <a:gd name="T37" fmla="*/ 48 h 51"/>
              <a:gd name="T38" fmla="*/ 74 w 99"/>
              <a:gd name="T39" fmla="*/ 50 h 51"/>
              <a:gd name="T40" fmla="*/ 68 w 99"/>
              <a:gd name="T41" fmla="*/ 50 h 51"/>
              <a:gd name="T42" fmla="*/ 52 w 99"/>
              <a:gd name="T43" fmla="*/ 51 h 51"/>
              <a:gd name="T44" fmla="*/ 36 w 99"/>
              <a:gd name="T45" fmla="*/ 49 h 51"/>
              <a:gd name="T46" fmla="*/ 27 w 99"/>
              <a:gd name="T47" fmla="*/ 48 h 51"/>
              <a:gd name="T48" fmla="*/ 18 w 99"/>
              <a:gd name="T49" fmla="*/ 45 h 51"/>
              <a:gd name="T50" fmla="*/ 9 w 99"/>
              <a:gd name="T51" fmla="*/ 43 h 51"/>
              <a:gd name="T52" fmla="*/ 1 w 99"/>
              <a:gd name="T53" fmla="*/ 40 h 51"/>
              <a:gd name="T54" fmla="*/ 0 w 99"/>
              <a:gd name="T55" fmla="*/ 39 h 51"/>
              <a:gd name="T56" fmla="*/ 1 w 99"/>
              <a:gd name="T57" fmla="*/ 37 h 51"/>
              <a:gd name="T58" fmla="*/ 3 w 99"/>
              <a:gd name="T59" fmla="*/ 35 h 51"/>
              <a:gd name="T60" fmla="*/ 6 w 99"/>
              <a:gd name="T61" fmla="*/ 33 h 51"/>
              <a:gd name="T62" fmla="*/ 14 w 99"/>
              <a:gd name="T63" fmla="*/ 29 h 51"/>
              <a:gd name="T64" fmla="*/ 25 w 99"/>
              <a:gd name="T65" fmla="*/ 24 h 51"/>
              <a:gd name="T66" fmla="*/ 35 w 99"/>
              <a:gd name="T67" fmla="*/ 19 h 51"/>
              <a:gd name="T68" fmla="*/ 45 w 99"/>
              <a:gd name="T69" fmla="*/ 12 h 51"/>
              <a:gd name="T70" fmla="*/ 48 w 99"/>
              <a:gd name="T71" fmla="*/ 10 h 51"/>
              <a:gd name="T72" fmla="*/ 51 w 99"/>
              <a:gd name="T73" fmla="*/ 7 h 51"/>
              <a:gd name="T74" fmla="*/ 52 w 99"/>
              <a:gd name="T75" fmla="*/ 5 h 51"/>
              <a:gd name="T76" fmla="*/ 53 w 99"/>
              <a:gd name="T77" fmla="*/ 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 name="Freeform 521"/>
          <p:cNvSpPr>
            <a:spLocks/>
          </p:cNvSpPr>
          <p:nvPr>
            <p:custDataLst>
              <p:tags r:id="rId358"/>
            </p:custDataLst>
          </p:nvPr>
        </p:nvSpPr>
        <p:spPr bwMode="auto">
          <a:xfrm>
            <a:off x="4616477" y="2389924"/>
            <a:ext cx="220005" cy="163512"/>
          </a:xfrm>
          <a:custGeom>
            <a:avLst/>
            <a:gdLst>
              <a:gd name="T0" fmla="*/ 315 w 525"/>
              <a:gd name="T1" fmla="*/ 27 h 311"/>
              <a:gd name="T2" fmla="*/ 342 w 525"/>
              <a:gd name="T3" fmla="*/ 21 h 311"/>
              <a:gd name="T4" fmla="*/ 385 w 525"/>
              <a:gd name="T5" fmla="*/ 20 h 311"/>
              <a:gd name="T6" fmla="*/ 408 w 525"/>
              <a:gd name="T7" fmla="*/ 17 h 311"/>
              <a:gd name="T8" fmla="*/ 427 w 525"/>
              <a:gd name="T9" fmla="*/ 7 h 311"/>
              <a:gd name="T10" fmla="*/ 514 w 525"/>
              <a:gd name="T11" fmla="*/ 6 h 311"/>
              <a:gd name="T12" fmla="*/ 525 w 525"/>
              <a:gd name="T13" fmla="*/ 19 h 311"/>
              <a:gd name="T14" fmla="*/ 468 w 525"/>
              <a:gd name="T15" fmla="*/ 47 h 311"/>
              <a:gd name="T16" fmla="*/ 392 w 525"/>
              <a:gd name="T17" fmla="*/ 73 h 311"/>
              <a:gd name="T18" fmla="*/ 356 w 525"/>
              <a:gd name="T19" fmla="*/ 80 h 311"/>
              <a:gd name="T20" fmla="*/ 321 w 525"/>
              <a:gd name="T21" fmla="*/ 83 h 311"/>
              <a:gd name="T22" fmla="*/ 279 w 525"/>
              <a:gd name="T23" fmla="*/ 101 h 311"/>
              <a:gd name="T24" fmla="*/ 244 w 525"/>
              <a:gd name="T25" fmla="*/ 121 h 311"/>
              <a:gd name="T26" fmla="*/ 218 w 525"/>
              <a:gd name="T27" fmla="*/ 129 h 311"/>
              <a:gd name="T28" fmla="*/ 187 w 525"/>
              <a:gd name="T29" fmla="*/ 123 h 311"/>
              <a:gd name="T30" fmla="*/ 178 w 525"/>
              <a:gd name="T31" fmla="*/ 137 h 311"/>
              <a:gd name="T32" fmla="*/ 175 w 525"/>
              <a:gd name="T33" fmla="*/ 145 h 311"/>
              <a:gd name="T34" fmla="*/ 185 w 525"/>
              <a:gd name="T35" fmla="*/ 148 h 311"/>
              <a:gd name="T36" fmla="*/ 184 w 525"/>
              <a:gd name="T37" fmla="*/ 157 h 311"/>
              <a:gd name="T38" fmla="*/ 176 w 525"/>
              <a:gd name="T39" fmla="*/ 167 h 311"/>
              <a:gd name="T40" fmla="*/ 180 w 525"/>
              <a:gd name="T41" fmla="*/ 179 h 311"/>
              <a:gd name="T42" fmla="*/ 162 w 525"/>
              <a:gd name="T43" fmla="*/ 194 h 311"/>
              <a:gd name="T44" fmla="*/ 144 w 525"/>
              <a:gd name="T45" fmla="*/ 204 h 311"/>
              <a:gd name="T46" fmla="*/ 141 w 525"/>
              <a:gd name="T47" fmla="*/ 213 h 311"/>
              <a:gd name="T48" fmla="*/ 144 w 525"/>
              <a:gd name="T49" fmla="*/ 228 h 311"/>
              <a:gd name="T50" fmla="*/ 163 w 525"/>
              <a:gd name="T51" fmla="*/ 247 h 311"/>
              <a:gd name="T52" fmla="*/ 191 w 525"/>
              <a:gd name="T53" fmla="*/ 267 h 311"/>
              <a:gd name="T54" fmla="*/ 256 w 525"/>
              <a:gd name="T55" fmla="*/ 300 h 311"/>
              <a:gd name="T56" fmla="*/ 243 w 525"/>
              <a:gd name="T57" fmla="*/ 311 h 311"/>
              <a:gd name="T58" fmla="*/ 189 w 525"/>
              <a:gd name="T59" fmla="*/ 309 h 311"/>
              <a:gd name="T60" fmla="*/ 145 w 525"/>
              <a:gd name="T61" fmla="*/ 308 h 311"/>
              <a:gd name="T62" fmla="*/ 129 w 525"/>
              <a:gd name="T63" fmla="*/ 304 h 311"/>
              <a:gd name="T64" fmla="*/ 123 w 525"/>
              <a:gd name="T65" fmla="*/ 298 h 311"/>
              <a:gd name="T66" fmla="*/ 120 w 525"/>
              <a:gd name="T67" fmla="*/ 282 h 311"/>
              <a:gd name="T68" fmla="*/ 116 w 525"/>
              <a:gd name="T69" fmla="*/ 278 h 311"/>
              <a:gd name="T70" fmla="*/ 95 w 525"/>
              <a:gd name="T71" fmla="*/ 277 h 311"/>
              <a:gd name="T72" fmla="*/ 80 w 525"/>
              <a:gd name="T73" fmla="*/ 296 h 311"/>
              <a:gd name="T74" fmla="*/ 44 w 525"/>
              <a:gd name="T75" fmla="*/ 282 h 311"/>
              <a:gd name="T76" fmla="*/ 0 w 525"/>
              <a:gd name="T77" fmla="*/ 246 h 311"/>
              <a:gd name="T78" fmla="*/ 18 w 525"/>
              <a:gd name="T79" fmla="*/ 239 h 311"/>
              <a:gd name="T80" fmla="*/ 34 w 525"/>
              <a:gd name="T81" fmla="*/ 222 h 311"/>
              <a:gd name="T82" fmla="*/ 28 w 525"/>
              <a:gd name="T83" fmla="*/ 213 h 311"/>
              <a:gd name="T84" fmla="*/ 34 w 525"/>
              <a:gd name="T85" fmla="*/ 200 h 311"/>
              <a:gd name="T86" fmla="*/ 40 w 525"/>
              <a:gd name="T87" fmla="*/ 188 h 311"/>
              <a:gd name="T88" fmla="*/ 34 w 525"/>
              <a:gd name="T89" fmla="*/ 179 h 311"/>
              <a:gd name="T90" fmla="*/ 134 w 525"/>
              <a:gd name="T91" fmla="*/ 179 h 311"/>
              <a:gd name="T92" fmla="*/ 131 w 525"/>
              <a:gd name="T93" fmla="*/ 177 h 311"/>
              <a:gd name="T94" fmla="*/ 90 w 525"/>
              <a:gd name="T95" fmla="*/ 166 h 311"/>
              <a:gd name="T96" fmla="*/ 54 w 525"/>
              <a:gd name="T97" fmla="*/ 148 h 311"/>
              <a:gd name="T98" fmla="*/ 84 w 525"/>
              <a:gd name="T99" fmla="*/ 134 h 311"/>
              <a:gd name="T100" fmla="*/ 120 w 525"/>
              <a:gd name="T101" fmla="*/ 111 h 311"/>
              <a:gd name="T102" fmla="*/ 111 w 525"/>
              <a:gd name="T103" fmla="*/ 103 h 311"/>
              <a:gd name="T104" fmla="*/ 100 w 525"/>
              <a:gd name="T105" fmla="*/ 80 h 311"/>
              <a:gd name="T106" fmla="*/ 127 w 525"/>
              <a:gd name="T107" fmla="*/ 76 h 311"/>
              <a:gd name="T108" fmla="*/ 184 w 525"/>
              <a:gd name="T109" fmla="*/ 58 h 311"/>
              <a:gd name="T110" fmla="*/ 254 w 525"/>
              <a:gd name="T111" fmla="*/ 3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3" name="Freeform 522"/>
          <p:cNvSpPr>
            <a:spLocks/>
          </p:cNvSpPr>
          <p:nvPr>
            <p:custDataLst>
              <p:tags r:id="rId359"/>
            </p:custDataLst>
          </p:nvPr>
        </p:nvSpPr>
        <p:spPr bwMode="auto">
          <a:xfrm>
            <a:off x="4416334" y="2701074"/>
            <a:ext cx="30556" cy="55562"/>
          </a:xfrm>
          <a:custGeom>
            <a:avLst/>
            <a:gdLst>
              <a:gd name="T0" fmla="*/ 46 w 79"/>
              <a:gd name="T1" fmla="*/ 0 h 38"/>
              <a:gd name="T2" fmla="*/ 54 w 79"/>
              <a:gd name="T3" fmla="*/ 1 h 38"/>
              <a:gd name="T4" fmla="*/ 62 w 79"/>
              <a:gd name="T5" fmla="*/ 3 h 38"/>
              <a:gd name="T6" fmla="*/ 68 w 79"/>
              <a:gd name="T7" fmla="*/ 7 h 38"/>
              <a:gd name="T8" fmla="*/ 72 w 79"/>
              <a:gd name="T9" fmla="*/ 12 h 38"/>
              <a:gd name="T10" fmla="*/ 75 w 79"/>
              <a:gd name="T11" fmla="*/ 17 h 38"/>
              <a:gd name="T12" fmla="*/ 77 w 79"/>
              <a:gd name="T13" fmla="*/ 22 h 38"/>
              <a:gd name="T14" fmla="*/ 79 w 79"/>
              <a:gd name="T15" fmla="*/ 27 h 38"/>
              <a:gd name="T16" fmla="*/ 79 w 79"/>
              <a:gd name="T17" fmla="*/ 32 h 38"/>
              <a:gd name="T18" fmla="*/ 77 w 79"/>
              <a:gd name="T19" fmla="*/ 34 h 38"/>
              <a:gd name="T20" fmla="*/ 75 w 79"/>
              <a:gd name="T21" fmla="*/ 35 h 38"/>
              <a:gd name="T22" fmla="*/ 72 w 79"/>
              <a:gd name="T23" fmla="*/ 36 h 38"/>
              <a:gd name="T24" fmla="*/ 68 w 79"/>
              <a:gd name="T25" fmla="*/ 37 h 38"/>
              <a:gd name="T26" fmla="*/ 57 w 79"/>
              <a:gd name="T27" fmla="*/ 38 h 38"/>
              <a:gd name="T28" fmla="*/ 46 w 79"/>
              <a:gd name="T29" fmla="*/ 38 h 38"/>
              <a:gd name="T30" fmla="*/ 38 w 79"/>
              <a:gd name="T31" fmla="*/ 37 h 38"/>
              <a:gd name="T32" fmla="*/ 30 w 79"/>
              <a:gd name="T33" fmla="*/ 36 h 38"/>
              <a:gd name="T34" fmla="*/ 21 w 79"/>
              <a:gd name="T35" fmla="*/ 35 h 38"/>
              <a:gd name="T36" fmla="*/ 15 w 79"/>
              <a:gd name="T37" fmla="*/ 32 h 38"/>
              <a:gd name="T38" fmla="*/ 8 w 79"/>
              <a:gd name="T39" fmla="*/ 29 h 38"/>
              <a:gd name="T40" fmla="*/ 4 w 79"/>
              <a:gd name="T41" fmla="*/ 25 h 38"/>
              <a:gd name="T42" fmla="*/ 2 w 79"/>
              <a:gd name="T43" fmla="*/ 22 h 38"/>
              <a:gd name="T44" fmla="*/ 1 w 79"/>
              <a:gd name="T45" fmla="*/ 20 h 38"/>
              <a:gd name="T46" fmla="*/ 0 w 79"/>
              <a:gd name="T47" fmla="*/ 17 h 38"/>
              <a:gd name="T48" fmla="*/ 0 w 79"/>
              <a:gd name="T49" fmla="*/ 13 h 38"/>
              <a:gd name="T50" fmla="*/ 1 w 79"/>
              <a:gd name="T51" fmla="*/ 11 h 38"/>
              <a:gd name="T52" fmla="*/ 4 w 79"/>
              <a:gd name="T53" fmla="*/ 9 h 38"/>
              <a:gd name="T54" fmla="*/ 10 w 79"/>
              <a:gd name="T55" fmla="*/ 6 h 38"/>
              <a:gd name="T56" fmla="*/ 17 w 79"/>
              <a:gd name="T57" fmla="*/ 4 h 38"/>
              <a:gd name="T58" fmla="*/ 32 w 79"/>
              <a:gd name="T59" fmla="*/ 1 h 38"/>
              <a:gd name="T60" fmla="*/ 46 w 79"/>
              <a:gd name="T6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4" name="Freeform 523"/>
          <p:cNvSpPr>
            <a:spLocks/>
          </p:cNvSpPr>
          <p:nvPr>
            <p:custDataLst>
              <p:tags r:id="rId360"/>
            </p:custDataLst>
          </p:nvPr>
        </p:nvSpPr>
        <p:spPr bwMode="auto">
          <a:xfrm>
            <a:off x="6634716" y="2997936"/>
            <a:ext cx="189449" cy="268288"/>
          </a:xfrm>
          <a:custGeom>
            <a:avLst/>
            <a:gdLst>
              <a:gd name="T0" fmla="*/ 26 w 459"/>
              <a:gd name="T1" fmla="*/ 45 h 511"/>
              <a:gd name="T2" fmla="*/ 12 w 459"/>
              <a:gd name="T3" fmla="*/ 25 h 511"/>
              <a:gd name="T4" fmla="*/ 0 w 459"/>
              <a:gd name="T5" fmla="*/ 0 h 511"/>
              <a:gd name="T6" fmla="*/ 22 w 459"/>
              <a:gd name="T7" fmla="*/ 7 h 511"/>
              <a:gd name="T8" fmla="*/ 33 w 459"/>
              <a:gd name="T9" fmla="*/ 6 h 511"/>
              <a:gd name="T10" fmla="*/ 95 w 459"/>
              <a:gd name="T11" fmla="*/ 67 h 511"/>
              <a:gd name="T12" fmla="*/ 146 w 459"/>
              <a:gd name="T13" fmla="*/ 123 h 511"/>
              <a:gd name="T14" fmla="*/ 216 w 459"/>
              <a:gd name="T15" fmla="*/ 198 h 511"/>
              <a:gd name="T16" fmla="*/ 258 w 459"/>
              <a:gd name="T17" fmla="*/ 237 h 511"/>
              <a:gd name="T18" fmla="*/ 303 w 459"/>
              <a:gd name="T19" fmla="*/ 266 h 511"/>
              <a:gd name="T20" fmla="*/ 372 w 459"/>
              <a:gd name="T21" fmla="*/ 311 h 511"/>
              <a:gd name="T22" fmla="*/ 398 w 459"/>
              <a:gd name="T23" fmla="*/ 336 h 511"/>
              <a:gd name="T24" fmla="*/ 365 w 459"/>
              <a:gd name="T25" fmla="*/ 320 h 511"/>
              <a:gd name="T26" fmla="*/ 324 w 459"/>
              <a:gd name="T27" fmla="*/ 296 h 511"/>
              <a:gd name="T28" fmla="*/ 314 w 459"/>
              <a:gd name="T29" fmla="*/ 298 h 511"/>
              <a:gd name="T30" fmla="*/ 313 w 459"/>
              <a:gd name="T31" fmla="*/ 311 h 511"/>
              <a:gd name="T32" fmla="*/ 317 w 459"/>
              <a:gd name="T33" fmla="*/ 337 h 511"/>
              <a:gd name="T34" fmla="*/ 326 w 459"/>
              <a:gd name="T35" fmla="*/ 358 h 511"/>
              <a:gd name="T36" fmla="*/ 348 w 459"/>
              <a:gd name="T37" fmla="*/ 387 h 511"/>
              <a:gd name="T38" fmla="*/ 394 w 459"/>
              <a:gd name="T39" fmla="*/ 421 h 511"/>
              <a:gd name="T40" fmla="*/ 440 w 459"/>
              <a:gd name="T41" fmla="*/ 458 h 511"/>
              <a:gd name="T42" fmla="*/ 448 w 459"/>
              <a:gd name="T43" fmla="*/ 476 h 511"/>
              <a:gd name="T44" fmla="*/ 428 w 459"/>
              <a:gd name="T45" fmla="*/ 469 h 511"/>
              <a:gd name="T46" fmla="*/ 392 w 459"/>
              <a:gd name="T47" fmla="*/ 462 h 511"/>
              <a:gd name="T48" fmla="*/ 393 w 459"/>
              <a:gd name="T49" fmla="*/ 494 h 511"/>
              <a:gd name="T50" fmla="*/ 398 w 459"/>
              <a:gd name="T51" fmla="*/ 511 h 511"/>
              <a:gd name="T52" fmla="*/ 388 w 459"/>
              <a:gd name="T53" fmla="*/ 492 h 511"/>
              <a:gd name="T54" fmla="*/ 363 w 459"/>
              <a:gd name="T55" fmla="*/ 466 h 511"/>
              <a:gd name="T56" fmla="*/ 343 w 459"/>
              <a:gd name="T57" fmla="*/ 445 h 511"/>
              <a:gd name="T58" fmla="*/ 339 w 459"/>
              <a:gd name="T59" fmla="*/ 431 h 511"/>
              <a:gd name="T60" fmla="*/ 328 w 459"/>
              <a:gd name="T61" fmla="*/ 411 h 511"/>
              <a:gd name="T62" fmla="*/ 310 w 459"/>
              <a:gd name="T63" fmla="*/ 384 h 511"/>
              <a:gd name="T64" fmla="*/ 298 w 459"/>
              <a:gd name="T65" fmla="*/ 367 h 511"/>
              <a:gd name="T66" fmla="*/ 280 w 459"/>
              <a:gd name="T67" fmla="*/ 358 h 511"/>
              <a:gd name="T68" fmla="*/ 264 w 459"/>
              <a:gd name="T69" fmla="*/ 343 h 511"/>
              <a:gd name="T70" fmla="*/ 249 w 459"/>
              <a:gd name="T71" fmla="*/ 314 h 511"/>
              <a:gd name="T72" fmla="*/ 245 w 459"/>
              <a:gd name="T73" fmla="*/ 293 h 511"/>
              <a:gd name="T74" fmla="*/ 234 w 459"/>
              <a:gd name="T75" fmla="*/ 281 h 511"/>
              <a:gd name="T76" fmla="*/ 194 w 459"/>
              <a:gd name="T77" fmla="*/ 244 h 511"/>
              <a:gd name="T78" fmla="*/ 171 w 459"/>
              <a:gd name="T79" fmla="*/ 220 h 511"/>
              <a:gd name="T80" fmla="*/ 163 w 459"/>
              <a:gd name="T81" fmla="*/ 203 h 511"/>
              <a:gd name="T82" fmla="*/ 154 w 459"/>
              <a:gd name="T83" fmla="*/ 187 h 511"/>
              <a:gd name="T84" fmla="*/ 115 w 459"/>
              <a:gd name="T85" fmla="*/ 155 h 511"/>
              <a:gd name="T86" fmla="*/ 70 w 459"/>
              <a:gd name="T87" fmla="*/ 130 h 511"/>
              <a:gd name="T88" fmla="*/ 47 w 459"/>
              <a:gd name="T89" fmla="*/ 110 h 511"/>
              <a:gd name="T90" fmla="*/ 38 w 459"/>
              <a:gd name="T91" fmla="*/ 93 h 511"/>
              <a:gd name="T92" fmla="*/ 34 w 459"/>
              <a:gd name="T93"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525" name="Group 524"/>
          <p:cNvGrpSpPr>
            <a:grpSpLocks/>
          </p:cNvGrpSpPr>
          <p:nvPr>
            <p:custDataLst>
              <p:tags r:id="rId361"/>
            </p:custDataLst>
          </p:nvPr>
        </p:nvGrpSpPr>
        <p:grpSpPr bwMode="auto">
          <a:xfrm>
            <a:off x="5470524" y="2953487"/>
            <a:ext cx="646265" cy="384175"/>
            <a:chOff x="4115" y="1551"/>
            <a:chExt cx="504" cy="244"/>
          </a:xfrm>
        </p:grpSpPr>
        <p:sp>
          <p:nvSpPr>
            <p:cNvPr id="526" name="Freeform 525"/>
            <p:cNvSpPr>
              <a:spLocks/>
            </p:cNvSpPr>
            <p:nvPr/>
          </p:nvSpPr>
          <p:spPr bwMode="auto">
            <a:xfrm>
              <a:off x="4540" y="1551"/>
              <a:ext cx="79" cy="86"/>
            </a:xfrm>
            <a:custGeom>
              <a:avLst/>
              <a:gdLst>
                <a:gd name="T0" fmla="*/ 13 w 240"/>
                <a:gd name="T1" fmla="*/ 247 h 259"/>
                <a:gd name="T2" fmla="*/ 79 w 240"/>
                <a:gd name="T3" fmla="*/ 259 h 259"/>
                <a:gd name="T4" fmla="*/ 120 w 240"/>
                <a:gd name="T5" fmla="*/ 240 h 259"/>
                <a:gd name="T6" fmla="*/ 133 w 240"/>
                <a:gd name="T7" fmla="*/ 210 h 259"/>
                <a:gd name="T8" fmla="*/ 192 w 240"/>
                <a:gd name="T9" fmla="*/ 161 h 259"/>
                <a:gd name="T10" fmla="*/ 212 w 240"/>
                <a:gd name="T11" fmla="*/ 111 h 259"/>
                <a:gd name="T12" fmla="*/ 240 w 240"/>
                <a:gd name="T13" fmla="*/ 26 h 259"/>
                <a:gd name="T14" fmla="*/ 212 w 240"/>
                <a:gd name="T15" fmla="*/ 0 h 259"/>
                <a:gd name="T16" fmla="*/ 206 w 240"/>
                <a:gd name="T17" fmla="*/ 32 h 259"/>
                <a:gd name="T18" fmla="*/ 199 w 240"/>
                <a:gd name="T19" fmla="*/ 74 h 259"/>
                <a:gd name="T20" fmla="*/ 166 w 240"/>
                <a:gd name="T21" fmla="*/ 105 h 259"/>
                <a:gd name="T22" fmla="*/ 133 w 240"/>
                <a:gd name="T23" fmla="*/ 149 h 259"/>
                <a:gd name="T24" fmla="*/ 113 w 240"/>
                <a:gd name="T25" fmla="*/ 179 h 259"/>
                <a:gd name="T26" fmla="*/ 93 w 240"/>
                <a:gd name="T27" fmla="*/ 216 h 259"/>
                <a:gd name="T28" fmla="*/ 20 w 240"/>
                <a:gd name="T29" fmla="*/ 222 h 259"/>
                <a:gd name="T30" fmla="*/ 0 w 240"/>
                <a:gd name="T31" fmla="*/ 222 h 259"/>
                <a:gd name="T32" fmla="*/ 13 w 240"/>
                <a:gd name="T33" fmla="*/ 24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solidFill>
              <a:srgbClr val="C0C0C0"/>
            </a:solidFill>
            <a:ln w="9525" cmpd="sng">
              <a:solidFill>
                <a:srgbClr val="FFFFFF"/>
              </a:solidFill>
              <a:prstDash val="solid"/>
              <a:round/>
              <a:headEnd/>
              <a:tailEnd/>
            </a:ln>
          </p:spPr>
          <p:txBody>
            <a:bodyPr/>
            <a:lstStyle/>
            <a:p>
              <a:endParaRPr lang="en-US"/>
            </a:p>
          </p:txBody>
        </p:sp>
        <p:sp>
          <p:nvSpPr>
            <p:cNvPr id="527" name="Freeform 526"/>
            <p:cNvSpPr>
              <a:spLocks/>
            </p:cNvSpPr>
            <p:nvPr/>
          </p:nvSpPr>
          <p:spPr bwMode="auto">
            <a:xfrm>
              <a:off x="4115" y="1761"/>
              <a:ext cx="84" cy="34"/>
            </a:xfrm>
            <a:custGeom>
              <a:avLst/>
              <a:gdLst>
                <a:gd name="T0" fmla="*/ 33 w 259"/>
                <a:gd name="T1" fmla="*/ 104 h 104"/>
                <a:gd name="T2" fmla="*/ 26 w 259"/>
                <a:gd name="T3" fmla="*/ 86 h 104"/>
                <a:gd name="T4" fmla="*/ 52 w 259"/>
                <a:gd name="T5" fmla="*/ 62 h 104"/>
                <a:gd name="T6" fmla="*/ 72 w 259"/>
                <a:gd name="T7" fmla="*/ 49 h 104"/>
                <a:gd name="T8" fmla="*/ 126 w 259"/>
                <a:gd name="T9" fmla="*/ 43 h 104"/>
                <a:gd name="T10" fmla="*/ 172 w 259"/>
                <a:gd name="T11" fmla="*/ 43 h 104"/>
                <a:gd name="T12" fmla="*/ 246 w 259"/>
                <a:gd name="T13" fmla="*/ 31 h 104"/>
                <a:gd name="T14" fmla="*/ 259 w 259"/>
                <a:gd name="T15" fmla="*/ 7 h 104"/>
                <a:gd name="T16" fmla="*/ 246 w 259"/>
                <a:gd name="T17" fmla="*/ 0 h 104"/>
                <a:gd name="T18" fmla="*/ 205 w 259"/>
                <a:gd name="T19" fmla="*/ 13 h 104"/>
                <a:gd name="T20" fmla="*/ 152 w 259"/>
                <a:gd name="T21" fmla="*/ 7 h 104"/>
                <a:gd name="T22" fmla="*/ 106 w 259"/>
                <a:gd name="T23" fmla="*/ 13 h 104"/>
                <a:gd name="T24" fmla="*/ 52 w 259"/>
                <a:gd name="T25" fmla="*/ 19 h 104"/>
                <a:gd name="T26" fmla="*/ 26 w 259"/>
                <a:gd name="T27" fmla="*/ 43 h 104"/>
                <a:gd name="T28" fmla="*/ 0 w 259"/>
                <a:gd name="T29" fmla="*/ 68 h 104"/>
                <a:gd name="T30" fmla="*/ 0 w 259"/>
                <a:gd name="T31" fmla="*/ 104 h 104"/>
                <a:gd name="T32" fmla="*/ 33 w 259"/>
                <a:gd name="T3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solidFill>
              <a:srgbClr val="C0C0C0"/>
            </a:solidFill>
            <a:ln w="9525" cmpd="sng">
              <a:solidFill>
                <a:srgbClr val="FFFFFF"/>
              </a:solidFill>
              <a:prstDash val="solid"/>
              <a:round/>
              <a:headEnd/>
              <a:tailEnd/>
            </a:ln>
          </p:spPr>
          <p:txBody>
            <a:bodyPr/>
            <a:lstStyle/>
            <a:p>
              <a:endParaRPr lang="en-US"/>
            </a:p>
          </p:txBody>
        </p:sp>
      </p:grpSp>
      <p:sp>
        <p:nvSpPr>
          <p:cNvPr id="528" name="Freeform 527"/>
          <p:cNvSpPr>
            <a:spLocks/>
          </p:cNvSpPr>
          <p:nvPr>
            <p:custDataLst>
              <p:tags r:id="rId362"/>
            </p:custDataLst>
          </p:nvPr>
        </p:nvSpPr>
        <p:spPr bwMode="auto">
          <a:xfrm>
            <a:off x="4563004" y="3702787"/>
            <a:ext cx="510289" cy="511175"/>
          </a:xfrm>
          <a:custGeom>
            <a:avLst/>
            <a:gdLst>
              <a:gd name="T0" fmla="*/ 932 w 1227"/>
              <a:gd name="T1" fmla="*/ 466 h 979"/>
              <a:gd name="T2" fmla="*/ 932 w 1227"/>
              <a:gd name="T3" fmla="*/ 442 h 979"/>
              <a:gd name="T4" fmla="*/ 930 w 1227"/>
              <a:gd name="T5" fmla="*/ 412 h 979"/>
              <a:gd name="T6" fmla="*/ 908 w 1227"/>
              <a:gd name="T7" fmla="*/ 385 h 979"/>
              <a:gd name="T8" fmla="*/ 899 w 1227"/>
              <a:gd name="T9" fmla="*/ 367 h 979"/>
              <a:gd name="T10" fmla="*/ 817 w 1227"/>
              <a:gd name="T11" fmla="*/ 312 h 979"/>
              <a:gd name="T12" fmla="*/ 759 w 1227"/>
              <a:gd name="T13" fmla="*/ 263 h 979"/>
              <a:gd name="T14" fmla="*/ 752 w 1227"/>
              <a:gd name="T15" fmla="*/ 229 h 979"/>
              <a:gd name="T16" fmla="*/ 726 w 1227"/>
              <a:gd name="T17" fmla="*/ 218 h 979"/>
              <a:gd name="T18" fmla="*/ 695 w 1227"/>
              <a:gd name="T19" fmla="*/ 207 h 979"/>
              <a:gd name="T20" fmla="*/ 638 w 1227"/>
              <a:gd name="T21" fmla="*/ 196 h 979"/>
              <a:gd name="T22" fmla="*/ 596 w 1227"/>
              <a:gd name="T23" fmla="*/ 201 h 979"/>
              <a:gd name="T24" fmla="*/ 570 w 1227"/>
              <a:gd name="T25" fmla="*/ 204 h 979"/>
              <a:gd name="T26" fmla="*/ 530 w 1227"/>
              <a:gd name="T27" fmla="*/ 195 h 979"/>
              <a:gd name="T28" fmla="*/ 505 w 1227"/>
              <a:gd name="T29" fmla="*/ 179 h 979"/>
              <a:gd name="T30" fmla="*/ 483 w 1227"/>
              <a:gd name="T31" fmla="*/ 128 h 979"/>
              <a:gd name="T32" fmla="*/ 465 w 1227"/>
              <a:gd name="T33" fmla="*/ 103 h 979"/>
              <a:gd name="T34" fmla="*/ 432 w 1227"/>
              <a:gd name="T35" fmla="*/ 81 h 979"/>
              <a:gd name="T36" fmla="*/ 365 w 1227"/>
              <a:gd name="T37" fmla="*/ 61 h 979"/>
              <a:gd name="T38" fmla="*/ 303 w 1227"/>
              <a:gd name="T39" fmla="*/ 32 h 979"/>
              <a:gd name="T40" fmla="*/ 214 w 1227"/>
              <a:gd name="T41" fmla="*/ 10 h 979"/>
              <a:gd name="T42" fmla="*/ 166 w 1227"/>
              <a:gd name="T43" fmla="*/ 38 h 979"/>
              <a:gd name="T44" fmla="*/ 151 w 1227"/>
              <a:gd name="T45" fmla="*/ 61 h 979"/>
              <a:gd name="T46" fmla="*/ 153 w 1227"/>
              <a:gd name="T47" fmla="*/ 90 h 979"/>
              <a:gd name="T48" fmla="*/ 169 w 1227"/>
              <a:gd name="T49" fmla="*/ 118 h 979"/>
              <a:gd name="T50" fmla="*/ 151 w 1227"/>
              <a:gd name="T51" fmla="*/ 150 h 979"/>
              <a:gd name="T52" fmla="*/ 95 w 1227"/>
              <a:gd name="T53" fmla="*/ 186 h 979"/>
              <a:gd name="T54" fmla="*/ 54 w 1227"/>
              <a:gd name="T55" fmla="*/ 190 h 979"/>
              <a:gd name="T56" fmla="*/ 9 w 1227"/>
              <a:gd name="T57" fmla="*/ 183 h 979"/>
              <a:gd name="T58" fmla="*/ 0 w 1227"/>
              <a:gd name="T59" fmla="*/ 236 h 979"/>
              <a:gd name="T60" fmla="*/ 9 w 1227"/>
              <a:gd name="T61" fmla="*/ 269 h 979"/>
              <a:gd name="T62" fmla="*/ 25 w 1227"/>
              <a:gd name="T63" fmla="*/ 282 h 979"/>
              <a:gd name="T64" fmla="*/ 40 w 1227"/>
              <a:gd name="T65" fmla="*/ 307 h 979"/>
              <a:gd name="T66" fmla="*/ 83 w 1227"/>
              <a:gd name="T67" fmla="*/ 364 h 979"/>
              <a:gd name="T68" fmla="*/ 102 w 1227"/>
              <a:gd name="T69" fmla="*/ 414 h 979"/>
              <a:gd name="T70" fmla="*/ 121 w 1227"/>
              <a:gd name="T71" fmla="*/ 427 h 979"/>
              <a:gd name="T72" fmla="*/ 133 w 1227"/>
              <a:gd name="T73" fmla="*/ 438 h 979"/>
              <a:gd name="T74" fmla="*/ 148 w 1227"/>
              <a:gd name="T75" fmla="*/ 469 h 979"/>
              <a:gd name="T76" fmla="*/ 224 w 1227"/>
              <a:gd name="T77" fmla="*/ 546 h 979"/>
              <a:gd name="T78" fmla="*/ 249 w 1227"/>
              <a:gd name="T79" fmla="*/ 585 h 979"/>
              <a:gd name="T80" fmla="*/ 256 w 1227"/>
              <a:gd name="T81" fmla="*/ 624 h 979"/>
              <a:gd name="T82" fmla="*/ 266 w 1227"/>
              <a:gd name="T83" fmla="*/ 659 h 979"/>
              <a:gd name="T84" fmla="*/ 299 w 1227"/>
              <a:gd name="T85" fmla="*/ 701 h 979"/>
              <a:gd name="T86" fmla="*/ 361 w 1227"/>
              <a:gd name="T87" fmla="*/ 761 h 979"/>
              <a:gd name="T88" fmla="*/ 388 w 1227"/>
              <a:gd name="T89" fmla="*/ 814 h 979"/>
              <a:gd name="T90" fmla="*/ 425 w 1227"/>
              <a:gd name="T91" fmla="*/ 867 h 979"/>
              <a:gd name="T92" fmla="*/ 483 w 1227"/>
              <a:gd name="T93" fmla="*/ 938 h 979"/>
              <a:gd name="T94" fmla="*/ 528 w 1227"/>
              <a:gd name="T95" fmla="*/ 979 h 979"/>
              <a:gd name="T96" fmla="*/ 543 w 1227"/>
              <a:gd name="T97" fmla="*/ 953 h 979"/>
              <a:gd name="T98" fmla="*/ 546 w 1227"/>
              <a:gd name="T99" fmla="*/ 909 h 979"/>
              <a:gd name="T100" fmla="*/ 570 w 1227"/>
              <a:gd name="T101" fmla="*/ 896 h 979"/>
              <a:gd name="T102" fmla="*/ 605 w 1227"/>
              <a:gd name="T103" fmla="*/ 895 h 979"/>
              <a:gd name="T104" fmla="*/ 660 w 1227"/>
              <a:gd name="T105" fmla="*/ 909 h 979"/>
              <a:gd name="T106" fmla="*/ 708 w 1227"/>
              <a:gd name="T107" fmla="*/ 943 h 979"/>
              <a:gd name="T108" fmla="*/ 787 w 1227"/>
              <a:gd name="T109" fmla="*/ 838 h 979"/>
              <a:gd name="T110" fmla="*/ 1199 w 1227"/>
              <a:gd name="T111" fmla="*/ 567 h 979"/>
              <a:gd name="T112" fmla="*/ 940 w 1227"/>
              <a:gd name="T113" fmla="*/ 468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9" name="Freeform 528"/>
          <p:cNvSpPr>
            <a:spLocks/>
          </p:cNvSpPr>
          <p:nvPr>
            <p:custDataLst>
              <p:tags r:id="rId363"/>
            </p:custDataLst>
          </p:nvPr>
        </p:nvSpPr>
        <p:spPr bwMode="auto">
          <a:xfrm>
            <a:off x="4057298" y="3247174"/>
            <a:ext cx="55001" cy="57150"/>
          </a:xfrm>
          <a:custGeom>
            <a:avLst/>
            <a:gdLst>
              <a:gd name="T0" fmla="*/ 146 w 146"/>
              <a:gd name="T1" fmla="*/ 18 h 81"/>
              <a:gd name="T2" fmla="*/ 138 w 146"/>
              <a:gd name="T3" fmla="*/ 24 h 81"/>
              <a:gd name="T4" fmla="*/ 130 w 146"/>
              <a:gd name="T5" fmla="*/ 29 h 81"/>
              <a:gd name="T6" fmla="*/ 123 w 146"/>
              <a:gd name="T7" fmla="*/ 35 h 81"/>
              <a:gd name="T8" fmla="*/ 118 w 146"/>
              <a:gd name="T9" fmla="*/ 41 h 81"/>
              <a:gd name="T10" fmla="*/ 108 w 146"/>
              <a:gd name="T11" fmla="*/ 53 h 81"/>
              <a:gd name="T12" fmla="*/ 98 w 146"/>
              <a:gd name="T13" fmla="*/ 64 h 81"/>
              <a:gd name="T14" fmla="*/ 93 w 146"/>
              <a:gd name="T15" fmla="*/ 69 h 81"/>
              <a:gd name="T16" fmla="*/ 85 w 146"/>
              <a:gd name="T17" fmla="*/ 73 h 81"/>
              <a:gd name="T18" fmla="*/ 76 w 146"/>
              <a:gd name="T19" fmla="*/ 77 h 81"/>
              <a:gd name="T20" fmla="*/ 66 w 146"/>
              <a:gd name="T21" fmla="*/ 80 h 81"/>
              <a:gd name="T22" fmla="*/ 53 w 146"/>
              <a:gd name="T23" fmla="*/ 81 h 81"/>
              <a:gd name="T24" fmla="*/ 39 w 146"/>
              <a:gd name="T25" fmla="*/ 80 h 81"/>
              <a:gd name="T26" fmla="*/ 21 w 146"/>
              <a:gd name="T27" fmla="*/ 77 h 81"/>
              <a:gd name="T28" fmla="*/ 0 w 146"/>
              <a:gd name="T29" fmla="*/ 74 h 81"/>
              <a:gd name="T30" fmla="*/ 0 w 146"/>
              <a:gd name="T31" fmla="*/ 62 h 81"/>
              <a:gd name="T32" fmla="*/ 0 w 146"/>
              <a:gd name="T33" fmla="*/ 49 h 81"/>
              <a:gd name="T34" fmla="*/ 0 w 146"/>
              <a:gd name="T35" fmla="*/ 34 h 81"/>
              <a:gd name="T36" fmla="*/ 0 w 146"/>
              <a:gd name="T37" fmla="*/ 18 h 81"/>
              <a:gd name="T38" fmla="*/ 14 w 146"/>
              <a:gd name="T39" fmla="*/ 18 h 81"/>
              <a:gd name="T40" fmla="*/ 22 w 146"/>
              <a:gd name="T41" fmla="*/ 18 h 81"/>
              <a:gd name="T42" fmla="*/ 31 w 146"/>
              <a:gd name="T43" fmla="*/ 18 h 81"/>
              <a:gd name="T44" fmla="*/ 40 w 146"/>
              <a:gd name="T45" fmla="*/ 18 h 81"/>
              <a:gd name="T46" fmla="*/ 52 w 146"/>
              <a:gd name="T47" fmla="*/ 18 h 81"/>
              <a:gd name="T48" fmla="*/ 63 w 146"/>
              <a:gd name="T49" fmla="*/ 16 h 81"/>
              <a:gd name="T50" fmla="*/ 73 w 146"/>
              <a:gd name="T51" fmla="*/ 14 h 81"/>
              <a:gd name="T52" fmla="*/ 83 w 146"/>
              <a:gd name="T53" fmla="*/ 11 h 81"/>
              <a:gd name="T54" fmla="*/ 101 w 146"/>
              <a:gd name="T55" fmla="*/ 5 h 81"/>
              <a:gd name="T56" fmla="*/ 120 w 146"/>
              <a:gd name="T57" fmla="*/ 0 h 81"/>
              <a:gd name="T58" fmla="*/ 129 w 146"/>
              <a:gd name="T59" fmla="*/ 4 h 81"/>
              <a:gd name="T60" fmla="*/ 135 w 146"/>
              <a:gd name="T61" fmla="*/ 9 h 81"/>
              <a:gd name="T62" fmla="*/ 141 w 146"/>
              <a:gd name="T63" fmla="*/ 14 h 81"/>
              <a:gd name="T64" fmla="*/ 146 w 146"/>
              <a:gd name="T65"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0" name="Freeform 529"/>
          <p:cNvSpPr>
            <a:spLocks/>
          </p:cNvSpPr>
          <p:nvPr>
            <p:custDataLst>
              <p:tags r:id="rId364"/>
            </p:custDataLst>
          </p:nvPr>
        </p:nvSpPr>
        <p:spPr bwMode="auto">
          <a:xfrm>
            <a:off x="3806738" y="3459899"/>
            <a:ext cx="15278" cy="57150"/>
          </a:xfrm>
          <a:custGeom>
            <a:avLst/>
            <a:gdLst>
              <a:gd name="T0" fmla="*/ 34 w 34"/>
              <a:gd name="T1" fmla="*/ 49 h 49"/>
              <a:gd name="T2" fmla="*/ 34 w 34"/>
              <a:gd name="T3" fmla="*/ 34 h 49"/>
              <a:gd name="T4" fmla="*/ 34 w 34"/>
              <a:gd name="T5" fmla="*/ 25 h 49"/>
              <a:gd name="T6" fmla="*/ 33 w 34"/>
              <a:gd name="T7" fmla="*/ 21 h 49"/>
              <a:gd name="T8" fmla="*/ 33 w 34"/>
              <a:gd name="T9" fmla="*/ 17 h 49"/>
              <a:gd name="T10" fmla="*/ 31 w 34"/>
              <a:gd name="T11" fmla="*/ 15 h 49"/>
              <a:gd name="T12" fmla="*/ 30 w 34"/>
              <a:gd name="T13" fmla="*/ 12 h 49"/>
              <a:gd name="T14" fmla="*/ 25 w 34"/>
              <a:gd name="T15" fmla="*/ 8 h 49"/>
              <a:gd name="T16" fmla="*/ 21 w 34"/>
              <a:gd name="T17" fmla="*/ 0 h 49"/>
              <a:gd name="T18" fmla="*/ 8 w 34"/>
              <a:gd name="T19" fmla="*/ 0 h 49"/>
              <a:gd name="T20" fmla="*/ 0 w 34"/>
              <a:gd name="T21" fmla="*/ 0 h 49"/>
              <a:gd name="T22" fmla="*/ 3 w 34"/>
              <a:gd name="T23" fmla="*/ 11 h 49"/>
              <a:gd name="T24" fmla="*/ 7 w 34"/>
              <a:gd name="T25" fmla="*/ 20 h 49"/>
              <a:gd name="T26" fmla="*/ 10 w 34"/>
              <a:gd name="T27" fmla="*/ 27 h 49"/>
              <a:gd name="T28" fmla="*/ 14 w 34"/>
              <a:gd name="T29" fmla="*/ 34 h 49"/>
              <a:gd name="T30" fmla="*/ 19 w 34"/>
              <a:gd name="T31" fmla="*/ 39 h 49"/>
              <a:gd name="T32" fmla="*/ 24 w 34"/>
              <a:gd name="T33" fmla="*/ 43 h 49"/>
              <a:gd name="T34" fmla="*/ 29 w 34"/>
              <a:gd name="T35" fmla="*/ 46 h 49"/>
              <a:gd name="T36" fmla="*/ 34 w 34"/>
              <a:gd name="T3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1" name="Freeform 530"/>
          <p:cNvSpPr>
            <a:spLocks/>
          </p:cNvSpPr>
          <p:nvPr>
            <p:custDataLst>
              <p:tags r:id="rId365"/>
            </p:custDataLst>
          </p:nvPr>
        </p:nvSpPr>
        <p:spPr bwMode="auto">
          <a:xfrm>
            <a:off x="3414090" y="3805974"/>
            <a:ext cx="27501" cy="57150"/>
          </a:xfrm>
          <a:custGeom>
            <a:avLst/>
            <a:gdLst>
              <a:gd name="T0" fmla="*/ 60 w 60"/>
              <a:gd name="T1" fmla="*/ 0 h 74"/>
              <a:gd name="T2" fmla="*/ 56 w 60"/>
              <a:gd name="T3" fmla="*/ 4 h 74"/>
              <a:gd name="T4" fmla="*/ 51 w 60"/>
              <a:gd name="T5" fmla="*/ 10 h 74"/>
              <a:gd name="T6" fmla="*/ 48 w 60"/>
              <a:gd name="T7" fmla="*/ 15 h 74"/>
              <a:gd name="T8" fmla="*/ 46 w 60"/>
              <a:gd name="T9" fmla="*/ 21 h 74"/>
              <a:gd name="T10" fmla="*/ 41 w 60"/>
              <a:gd name="T11" fmla="*/ 31 h 74"/>
              <a:gd name="T12" fmla="*/ 37 w 60"/>
              <a:gd name="T13" fmla="*/ 42 h 74"/>
              <a:gd name="T14" fmla="*/ 35 w 60"/>
              <a:gd name="T15" fmla="*/ 47 h 74"/>
              <a:gd name="T16" fmla="*/ 32 w 60"/>
              <a:gd name="T17" fmla="*/ 51 h 74"/>
              <a:gd name="T18" fmla="*/ 29 w 60"/>
              <a:gd name="T19" fmla="*/ 56 h 74"/>
              <a:gd name="T20" fmla="*/ 25 w 60"/>
              <a:gd name="T21" fmla="*/ 60 h 74"/>
              <a:gd name="T22" fmla="*/ 20 w 60"/>
              <a:gd name="T23" fmla="*/ 65 h 74"/>
              <a:gd name="T24" fmla="*/ 15 w 60"/>
              <a:gd name="T25" fmla="*/ 69 h 74"/>
              <a:gd name="T26" fmla="*/ 8 w 60"/>
              <a:gd name="T27" fmla="*/ 72 h 74"/>
              <a:gd name="T28" fmla="*/ 0 w 60"/>
              <a:gd name="T29" fmla="*/ 74 h 74"/>
              <a:gd name="T30" fmla="*/ 5 w 60"/>
              <a:gd name="T31" fmla="*/ 60 h 74"/>
              <a:gd name="T32" fmla="*/ 12 w 60"/>
              <a:gd name="T33" fmla="*/ 47 h 74"/>
              <a:gd name="T34" fmla="*/ 19 w 60"/>
              <a:gd name="T35" fmla="*/ 34 h 74"/>
              <a:gd name="T36" fmla="*/ 27 w 60"/>
              <a:gd name="T37" fmla="*/ 23 h 74"/>
              <a:gd name="T38" fmla="*/ 36 w 60"/>
              <a:gd name="T39" fmla="*/ 14 h 74"/>
              <a:gd name="T40" fmla="*/ 43 w 60"/>
              <a:gd name="T41" fmla="*/ 6 h 74"/>
              <a:gd name="T42" fmla="*/ 48 w 60"/>
              <a:gd name="T43" fmla="*/ 3 h 74"/>
              <a:gd name="T44" fmla="*/ 52 w 60"/>
              <a:gd name="T45" fmla="*/ 1 h 74"/>
              <a:gd name="T46" fmla="*/ 56 w 60"/>
              <a:gd name="T47" fmla="*/ 0 h 74"/>
              <a:gd name="T48" fmla="*/ 60 w 60"/>
              <a:gd name="T4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 name="Freeform 531"/>
          <p:cNvSpPr>
            <a:spLocks/>
          </p:cNvSpPr>
          <p:nvPr>
            <p:custDataLst>
              <p:tags r:id="rId366"/>
            </p:custDataLst>
          </p:nvPr>
        </p:nvSpPr>
        <p:spPr bwMode="auto">
          <a:xfrm>
            <a:off x="3357561" y="3821850"/>
            <a:ext cx="22917" cy="60325"/>
          </a:xfrm>
          <a:custGeom>
            <a:avLst/>
            <a:gdLst>
              <a:gd name="T0" fmla="*/ 13 w 47"/>
              <a:gd name="T1" fmla="*/ 8 h 45"/>
              <a:gd name="T2" fmla="*/ 22 w 47"/>
              <a:gd name="T3" fmla="*/ 8 h 45"/>
              <a:gd name="T4" fmla="*/ 28 w 47"/>
              <a:gd name="T5" fmla="*/ 6 h 45"/>
              <a:gd name="T6" fmla="*/ 32 w 47"/>
              <a:gd name="T7" fmla="*/ 5 h 45"/>
              <a:gd name="T8" fmla="*/ 35 w 47"/>
              <a:gd name="T9" fmla="*/ 3 h 45"/>
              <a:gd name="T10" fmla="*/ 37 w 47"/>
              <a:gd name="T11" fmla="*/ 1 h 45"/>
              <a:gd name="T12" fmla="*/ 39 w 47"/>
              <a:gd name="T13" fmla="*/ 0 h 45"/>
              <a:gd name="T14" fmla="*/ 43 w 47"/>
              <a:gd name="T15" fmla="*/ 1 h 45"/>
              <a:gd name="T16" fmla="*/ 47 w 47"/>
              <a:gd name="T17" fmla="*/ 2 h 45"/>
              <a:gd name="T18" fmla="*/ 46 w 47"/>
              <a:gd name="T19" fmla="*/ 7 h 45"/>
              <a:gd name="T20" fmla="*/ 46 w 47"/>
              <a:gd name="T21" fmla="*/ 11 h 45"/>
              <a:gd name="T22" fmla="*/ 44 w 47"/>
              <a:gd name="T23" fmla="*/ 15 h 45"/>
              <a:gd name="T24" fmla="*/ 43 w 47"/>
              <a:gd name="T25" fmla="*/ 19 h 45"/>
              <a:gd name="T26" fmla="*/ 37 w 47"/>
              <a:gd name="T27" fmla="*/ 26 h 45"/>
              <a:gd name="T28" fmla="*/ 30 w 47"/>
              <a:gd name="T29" fmla="*/ 32 h 45"/>
              <a:gd name="T30" fmla="*/ 24 w 47"/>
              <a:gd name="T31" fmla="*/ 38 h 45"/>
              <a:gd name="T32" fmla="*/ 16 w 47"/>
              <a:gd name="T33" fmla="*/ 42 h 45"/>
              <a:gd name="T34" fmla="*/ 7 w 47"/>
              <a:gd name="T35" fmla="*/ 45 h 45"/>
              <a:gd name="T36" fmla="*/ 0 w 47"/>
              <a:gd name="T37" fmla="*/ 45 h 45"/>
              <a:gd name="T38" fmla="*/ 2 w 47"/>
              <a:gd name="T39" fmla="*/ 38 h 45"/>
              <a:gd name="T40" fmla="*/ 6 w 47"/>
              <a:gd name="T41" fmla="*/ 26 h 45"/>
              <a:gd name="T42" fmla="*/ 11 w 47"/>
              <a:gd name="T43" fmla="*/ 15 h 45"/>
              <a:gd name="T44" fmla="*/ 13 w 47"/>
              <a:gd name="T45"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3" name="Freeform 532"/>
          <p:cNvSpPr>
            <a:spLocks/>
          </p:cNvSpPr>
          <p:nvPr>
            <p:custDataLst>
              <p:tags r:id="rId367"/>
            </p:custDataLst>
          </p:nvPr>
        </p:nvSpPr>
        <p:spPr bwMode="auto">
          <a:xfrm>
            <a:off x="3333116" y="3815499"/>
            <a:ext cx="6111" cy="57150"/>
          </a:xfrm>
          <a:custGeom>
            <a:avLst/>
            <a:gdLst>
              <a:gd name="T0" fmla="*/ 6 w 26"/>
              <a:gd name="T1" fmla="*/ 36 h 36"/>
              <a:gd name="T2" fmla="*/ 5 w 26"/>
              <a:gd name="T3" fmla="*/ 30 h 36"/>
              <a:gd name="T4" fmla="*/ 3 w 26"/>
              <a:gd name="T5" fmla="*/ 20 h 36"/>
              <a:gd name="T6" fmla="*/ 1 w 26"/>
              <a:gd name="T7" fmla="*/ 10 h 36"/>
              <a:gd name="T8" fmla="*/ 0 w 26"/>
              <a:gd name="T9" fmla="*/ 0 h 36"/>
              <a:gd name="T10" fmla="*/ 26 w 26"/>
              <a:gd name="T11" fmla="*/ 0 h 36"/>
              <a:gd name="T12" fmla="*/ 25 w 26"/>
              <a:gd name="T13" fmla="*/ 12 h 36"/>
              <a:gd name="T14" fmla="*/ 24 w 26"/>
              <a:gd name="T15" fmla="*/ 23 h 36"/>
              <a:gd name="T16" fmla="*/ 23 w 26"/>
              <a:gd name="T17" fmla="*/ 27 h 36"/>
              <a:gd name="T18" fmla="*/ 23 w 26"/>
              <a:gd name="T19" fmla="*/ 31 h 36"/>
              <a:gd name="T20" fmla="*/ 24 w 26"/>
              <a:gd name="T21" fmla="*/ 34 h 36"/>
              <a:gd name="T22" fmla="*/ 26 w 26"/>
              <a:gd name="T23" fmla="*/ 36 h 36"/>
              <a:gd name="T24" fmla="*/ 6 w 2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4" name="Freeform 533"/>
          <p:cNvSpPr>
            <a:spLocks/>
          </p:cNvSpPr>
          <p:nvPr>
            <p:custDataLst>
              <p:tags r:id="rId368"/>
            </p:custDataLst>
          </p:nvPr>
        </p:nvSpPr>
        <p:spPr bwMode="auto">
          <a:xfrm>
            <a:off x="4556893" y="3544036"/>
            <a:ext cx="168059" cy="158750"/>
          </a:xfrm>
          <a:custGeom>
            <a:avLst/>
            <a:gdLst>
              <a:gd name="T0" fmla="*/ 26 w 405"/>
              <a:gd name="T1" fmla="*/ 162 h 302"/>
              <a:gd name="T2" fmla="*/ 28 w 405"/>
              <a:gd name="T3" fmla="*/ 156 h 302"/>
              <a:gd name="T4" fmla="*/ 30 w 405"/>
              <a:gd name="T5" fmla="*/ 154 h 302"/>
              <a:gd name="T6" fmla="*/ 28 w 405"/>
              <a:gd name="T7" fmla="*/ 151 h 302"/>
              <a:gd name="T8" fmla="*/ 18 w 405"/>
              <a:gd name="T9" fmla="*/ 143 h 302"/>
              <a:gd name="T10" fmla="*/ 6 w 405"/>
              <a:gd name="T11" fmla="*/ 127 h 302"/>
              <a:gd name="T12" fmla="*/ 2 w 405"/>
              <a:gd name="T13" fmla="*/ 116 h 302"/>
              <a:gd name="T14" fmla="*/ 5 w 405"/>
              <a:gd name="T15" fmla="*/ 112 h 302"/>
              <a:gd name="T16" fmla="*/ 6 w 405"/>
              <a:gd name="T17" fmla="*/ 104 h 302"/>
              <a:gd name="T18" fmla="*/ 17 w 405"/>
              <a:gd name="T19" fmla="*/ 97 h 302"/>
              <a:gd name="T20" fmla="*/ 34 w 405"/>
              <a:gd name="T21" fmla="*/ 93 h 302"/>
              <a:gd name="T22" fmla="*/ 47 w 405"/>
              <a:gd name="T23" fmla="*/ 88 h 302"/>
              <a:gd name="T24" fmla="*/ 57 w 405"/>
              <a:gd name="T25" fmla="*/ 82 h 302"/>
              <a:gd name="T26" fmla="*/ 67 w 405"/>
              <a:gd name="T27" fmla="*/ 70 h 302"/>
              <a:gd name="T28" fmla="*/ 75 w 405"/>
              <a:gd name="T29" fmla="*/ 52 h 302"/>
              <a:gd name="T30" fmla="*/ 84 w 405"/>
              <a:gd name="T31" fmla="*/ 47 h 302"/>
              <a:gd name="T32" fmla="*/ 95 w 405"/>
              <a:gd name="T33" fmla="*/ 52 h 302"/>
              <a:gd name="T34" fmla="*/ 117 w 405"/>
              <a:gd name="T35" fmla="*/ 54 h 302"/>
              <a:gd name="T36" fmla="*/ 169 w 405"/>
              <a:gd name="T37" fmla="*/ 46 h 302"/>
              <a:gd name="T38" fmla="*/ 212 w 405"/>
              <a:gd name="T39" fmla="*/ 43 h 302"/>
              <a:gd name="T40" fmla="*/ 234 w 405"/>
              <a:gd name="T41" fmla="*/ 41 h 302"/>
              <a:gd name="T42" fmla="*/ 264 w 405"/>
              <a:gd name="T43" fmla="*/ 35 h 302"/>
              <a:gd name="T44" fmla="*/ 318 w 405"/>
              <a:gd name="T45" fmla="*/ 17 h 302"/>
              <a:gd name="T46" fmla="*/ 359 w 405"/>
              <a:gd name="T47" fmla="*/ 4 h 302"/>
              <a:gd name="T48" fmla="*/ 372 w 405"/>
              <a:gd name="T49" fmla="*/ 3 h 302"/>
              <a:gd name="T50" fmla="*/ 385 w 405"/>
              <a:gd name="T51" fmla="*/ 3 h 302"/>
              <a:gd name="T52" fmla="*/ 398 w 405"/>
              <a:gd name="T53" fmla="*/ 1 h 302"/>
              <a:gd name="T54" fmla="*/ 395 w 405"/>
              <a:gd name="T55" fmla="*/ 8 h 302"/>
              <a:gd name="T56" fmla="*/ 360 w 405"/>
              <a:gd name="T57" fmla="*/ 41 h 302"/>
              <a:gd name="T58" fmla="*/ 344 w 405"/>
              <a:gd name="T59" fmla="*/ 57 h 302"/>
              <a:gd name="T60" fmla="*/ 339 w 405"/>
              <a:gd name="T61" fmla="*/ 64 h 302"/>
              <a:gd name="T62" fmla="*/ 339 w 405"/>
              <a:gd name="T63" fmla="*/ 96 h 302"/>
              <a:gd name="T64" fmla="*/ 337 w 405"/>
              <a:gd name="T65" fmla="*/ 149 h 302"/>
              <a:gd name="T66" fmla="*/ 335 w 405"/>
              <a:gd name="T67" fmla="*/ 180 h 302"/>
              <a:gd name="T68" fmla="*/ 326 w 405"/>
              <a:gd name="T69" fmla="*/ 198 h 302"/>
              <a:gd name="T70" fmla="*/ 305 w 405"/>
              <a:gd name="T71" fmla="*/ 210 h 302"/>
              <a:gd name="T72" fmla="*/ 265 w 405"/>
              <a:gd name="T73" fmla="*/ 227 h 302"/>
              <a:gd name="T74" fmla="*/ 106 w 405"/>
              <a:gd name="T75" fmla="*/ 302 h 302"/>
              <a:gd name="T76" fmla="*/ 57 w 405"/>
              <a:gd name="T77" fmla="*/ 260 h 302"/>
              <a:gd name="T78" fmla="*/ 70 w 405"/>
              <a:gd name="T79" fmla="*/ 228 h 302"/>
              <a:gd name="T80" fmla="*/ 81 w 405"/>
              <a:gd name="T81" fmla="*/ 209 h 302"/>
              <a:gd name="T82" fmla="*/ 86 w 405"/>
              <a:gd name="T83" fmla="*/ 172 h 302"/>
              <a:gd name="T84" fmla="*/ 71 w 405"/>
              <a:gd name="T85" fmla="*/ 173 h 302"/>
              <a:gd name="T86" fmla="*/ 57 w 405"/>
              <a:gd name="T87" fmla="*/ 169 h 302"/>
              <a:gd name="T88" fmla="*/ 41 w 405"/>
              <a:gd name="T89" fmla="*/ 165 h 302"/>
              <a:gd name="T90" fmla="*/ 26 w 405"/>
              <a:gd name="T91" fmla="*/ 16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solidFill>
            <a:srgbClr val="C0C0C0"/>
          </a:solidFill>
          <a:ln w="9525" cmpd="sng">
            <a:solidFill>
              <a:srgbClr val="FFFFFF"/>
            </a:solidFill>
            <a:prstDash val="solid"/>
            <a:round/>
            <a:headEnd/>
            <a:tailEnd/>
          </a:ln>
        </p:spPr>
        <p:txBody>
          <a:bodyPr/>
          <a:lstStyle/>
          <a:p>
            <a:endParaRPr lang="en-US"/>
          </a:p>
        </p:txBody>
      </p:sp>
      <p:sp>
        <p:nvSpPr>
          <p:cNvPr id="535" name="Freeform 534"/>
          <p:cNvSpPr>
            <a:spLocks/>
          </p:cNvSpPr>
          <p:nvPr>
            <p:custDataLst>
              <p:tags r:id="rId369"/>
            </p:custDataLst>
          </p:nvPr>
        </p:nvSpPr>
        <p:spPr bwMode="auto">
          <a:xfrm>
            <a:off x="6572076" y="3925037"/>
            <a:ext cx="41250" cy="79375"/>
          </a:xfrm>
          <a:custGeom>
            <a:avLst/>
            <a:gdLst>
              <a:gd name="T0" fmla="*/ 100 w 100"/>
              <a:gd name="T1" fmla="*/ 1 h 155"/>
              <a:gd name="T2" fmla="*/ 100 w 100"/>
              <a:gd name="T3" fmla="*/ 30 h 155"/>
              <a:gd name="T4" fmla="*/ 100 w 100"/>
              <a:gd name="T5" fmla="*/ 55 h 155"/>
              <a:gd name="T6" fmla="*/ 100 w 100"/>
              <a:gd name="T7" fmla="*/ 78 h 155"/>
              <a:gd name="T8" fmla="*/ 100 w 100"/>
              <a:gd name="T9" fmla="*/ 99 h 155"/>
              <a:gd name="T10" fmla="*/ 98 w 100"/>
              <a:gd name="T11" fmla="*/ 109 h 155"/>
              <a:gd name="T12" fmla="*/ 94 w 100"/>
              <a:gd name="T13" fmla="*/ 118 h 155"/>
              <a:gd name="T14" fmla="*/ 89 w 100"/>
              <a:gd name="T15" fmla="*/ 128 h 155"/>
              <a:gd name="T16" fmla="*/ 82 w 100"/>
              <a:gd name="T17" fmla="*/ 137 h 155"/>
              <a:gd name="T18" fmla="*/ 73 w 100"/>
              <a:gd name="T19" fmla="*/ 144 h 155"/>
              <a:gd name="T20" fmla="*/ 62 w 100"/>
              <a:gd name="T21" fmla="*/ 150 h 155"/>
              <a:gd name="T22" fmla="*/ 57 w 100"/>
              <a:gd name="T23" fmla="*/ 152 h 155"/>
              <a:gd name="T24" fmla="*/ 51 w 100"/>
              <a:gd name="T25" fmla="*/ 154 h 155"/>
              <a:gd name="T26" fmla="*/ 46 w 100"/>
              <a:gd name="T27" fmla="*/ 155 h 155"/>
              <a:gd name="T28" fmla="*/ 39 w 100"/>
              <a:gd name="T29" fmla="*/ 155 h 155"/>
              <a:gd name="T30" fmla="*/ 35 w 100"/>
              <a:gd name="T31" fmla="*/ 154 h 155"/>
              <a:gd name="T32" fmla="*/ 30 w 100"/>
              <a:gd name="T33" fmla="*/ 153 h 155"/>
              <a:gd name="T34" fmla="*/ 26 w 100"/>
              <a:gd name="T35" fmla="*/ 151 h 155"/>
              <a:gd name="T36" fmla="*/ 22 w 100"/>
              <a:gd name="T37" fmla="*/ 149 h 155"/>
              <a:gd name="T38" fmla="*/ 15 w 100"/>
              <a:gd name="T39" fmla="*/ 142 h 155"/>
              <a:gd name="T40" fmla="*/ 9 w 100"/>
              <a:gd name="T41" fmla="*/ 134 h 155"/>
              <a:gd name="T42" fmla="*/ 5 w 100"/>
              <a:gd name="T43" fmla="*/ 124 h 155"/>
              <a:gd name="T44" fmla="*/ 2 w 100"/>
              <a:gd name="T45" fmla="*/ 113 h 155"/>
              <a:gd name="T46" fmla="*/ 0 w 100"/>
              <a:gd name="T47" fmla="*/ 103 h 155"/>
              <a:gd name="T48" fmla="*/ 0 w 100"/>
              <a:gd name="T49" fmla="*/ 93 h 155"/>
              <a:gd name="T50" fmla="*/ 0 w 100"/>
              <a:gd name="T51" fmla="*/ 77 h 155"/>
              <a:gd name="T52" fmla="*/ 0 w 100"/>
              <a:gd name="T53" fmla="*/ 65 h 155"/>
              <a:gd name="T54" fmla="*/ 0 w 100"/>
              <a:gd name="T55" fmla="*/ 56 h 155"/>
              <a:gd name="T56" fmla="*/ 0 w 100"/>
              <a:gd name="T57" fmla="*/ 50 h 155"/>
              <a:gd name="T58" fmla="*/ 15 w 100"/>
              <a:gd name="T59" fmla="*/ 50 h 155"/>
              <a:gd name="T60" fmla="*/ 26 w 100"/>
              <a:gd name="T61" fmla="*/ 50 h 155"/>
              <a:gd name="T62" fmla="*/ 26 w 100"/>
              <a:gd name="T63" fmla="*/ 40 h 155"/>
              <a:gd name="T64" fmla="*/ 27 w 100"/>
              <a:gd name="T65" fmla="*/ 31 h 155"/>
              <a:gd name="T66" fmla="*/ 29 w 100"/>
              <a:gd name="T67" fmla="*/ 23 h 155"/>
              <a:gd name="T68" fmla="*/ 31 w 100"/>
              <a:gd name="T69" fmla="*/ 17 h 155"/>
              <a:gd name="T70" fmla="*/ 35 w 100"/>
              <a:gd name="T71" fmla="*/ 12 h 155"/>
              <a:gd name="T72" fmla="*/ 39 w 100"/>
              <a:gd name="T73" fmla="*/ 7 h 155"/>
              <a:gd name="T74" fmla="*/ 42 w 100"/>
              <a:gd name="T75" fmla="*/ 4 h 155"/>
              <a:gd name="T76" fmla="*/ 48 w 100"/>
              <a:gd name="T77" fmla="*/ 2 h 155"/>
              <a:gd name="T78" fmla="*/ 59 w 100"/>
              <a:gd name="T79" fmla="*/ 0 h 155"/>
              <a:gd name="T80" fmla="*/ 71 w 100"/>
              <a:gd name="T81" fmla="*/ 0 h 155"/>
              <a:gd name="T82" fmla="*/ 84 w 100"/>
              <a:gd name="T83" fmla="*/ 0 h 155"/>
              <a:gd name="T84" fmla="*/ 100 w 100"/>
              <a:gd name="T85" fmla="*/ 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solidFill>
            <a:srgbClr val="C0C0C0"/>
          </a:solidFill>
          <a:ln w="9525" cmpd="sng">
            <a:solidFill>
              <a:srgbClr val="FFFFFF"/>
            </a:solidFill>
            <a:prstDash val="solid"/>
            <a:round/>
            <a:headEnd/>
            <a:tailEnd/>
          </a:ln>
        </p:spPr>
        <p:txBody>
          <a:bodyPr/>
          <a:lstStyle/>
          <a:p>
            <a:endParaRPr lang="en-US"/>
          </a:p>
        </p:txBody>
      </p:sp>
      <p:grpSp>
        <p:nvGrpSpPr>
          <p:cNvPr id="536" name="Group 535"/>
          <p:cNvGrpSpPr>
            <a:grpSpLocks/>
          </p:cNvGrpSpPr>
          <p:nvPr>
            <p:custDataLst>
              <p:tags r:id="rId370"/>
            </p:custDataLst>
          </p:nvPr>
        </p:nvGrpSpPr>
        <p:grpSpPr bwMode="auto">
          <a:xfrm>
            <a:off x="4307859" y="3393224"/>
            <a:ext cx="464455" cy="201612"/>
            <a:chOff x="3289" y="1830"/>
            <a:chExt cx="363" cy="128"/>
          </a:xfrm>
        </p:grpSpPr>
        <p:sp>
          <p:nvSpPr>
            <p:cNvPr id="537" name="Freeform 536"/>
            <p:cNvSpPr>
              <a:spLocks/>
            </p:cNvSpPr>
            <p:nvPr/>
          </p:nvSpPr>
          <p:spPr bwMode="auto">
            <a:xfrm>
              <a:off x="3289" y="1871"/>
              <a:ext cx="4" cy="3"/>
            </a:xfrm>
            <a:custGeom>
              <a:avLst/>
              <a:gdLst>
                <a:gd name="T0" fmla="*/ 13 w 13"/>
                <a:gd name="T1" fmla="*/ 0 h 7"/>
                <a:gd name="T2" fmla="*/ 12 w 13"/>
                <a:gd name="T3" fmla="*/ 1 h 7"/>
                <a:gd name="T4" fmla="*/ 9 w 13"/>
                <a:gd name="T5" fmla="*/ 3 h 7"/>
                <a:gd name="T6" fmla="*/ 4 w 13"/>
                <a:gd name="T7" fmla="*/ 5 h 7"/>
                <a:gd name="T8" fmla="*/ 0 w 13"/>
                <a:gd name="T9" fmla="*/ 7 h 7"/>
                <a:gd name="T10" fmla="*/ 7 w 13"/>
                <a:gd name="T11" fmla="*/ 3 h 7"/>
                <a:gd name="T12" fmla="*/ 13 w 13"/>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3" y="0"/>
                  </a:moveTo>
                  <a:lnTo>
                    <a:pt x="12" y="1"/>
                  </a:lnTo>
                  <a:lnTo>
                    <a:pt x="9" y="3"/>
                  </a:lnTo>
                  <a:lnTo>
                    <a:pt x="4" y="5"/>
                  </a:lnTo>
                  <a:lnTo>
                    <a:pt x="0" y="7"/>
                  </a:lnTo>
                  <a:lnTo>
                    <a:pt x="7" y="3"/>
                  </a:lnTo>
                  <a:lnTo>
                    <a:pt x="1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8" name="Freeform 537"/>
            <p:cNvSpPr>
              <a:spLocks/>
            </p:cNvSpPr>
            <p:nvPr/>
          </p:nvSpPr>
          <p:spPr bwMode="auto">
            <a:xfrm>
              <a:off x="3324" y="1937"/>
              <a:ext cx="10" cy="3"/>
            </a:xfrm>
            <a:custGeom>
              <a:avLst/>
              <a:gdLst>
                <a:gd name="T0" fmla="*/ 0 w 34"/>
                <a:gd name="T1" fmla="*/ 6 h 8"/>
                <a:gd name="T2" fmla="*/ 7 w 34"/>
                <a:gd name="T3" fmla="*/ 5 h 8"/>
                <a:gd name="T4" fmla="*/ 15 w 34"/>
                <a:gd name="T5" fmla="*/ 3 h 8"/>
                <a:gd name="T6" fmla="*/ 25 w 34"/>
                <a:gd name="T7" fmla="*/ 1 h 8"/>
                <a:gd name="T8" fmla="*/ 34 w 34"/>
                <a:gd name="T9" fmla="*/ 0 h 8"/>
                <a:gd name="T10" fmla="*/ 31 w 34"/>
                <a:gd name="T11" fmla="*/ 2 h 8"/>
                <a:gd name="T12" fmla="*/ 27 w 34"/>
                <a:gd name="T13" fmla="*/ 4 h 8"/>
                <a:gd name="T14" fmla="*/ 22 w 34"/>
                <a:gd name="T15" fmla="*/ 6 h 8"/>
                <a:gd name="T16" fmla="*/ 18 w 34"/>
                <a:gd name="T17" fmla="*/ 7 h 8"/>
                <a:gd name="T18" fmla="*/ 12 w 34"/>
                <a:gd name="T19" fmla="*/ 8 h 8"/>
                <a:gd name="T20" fmla="*/ 8 w 34"/>
                <a:gd name="T21" fmla="*/ 8 h 8"/>
                <a:gd name="T22" fmla="*/ 4 w 34"/>
                <a:gd name="T23" fmla="*/ 8 h 8"/>
                <a:gd name="T24" fmla="*/ 0 w 34"/>
                <a:gd name="T2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9" name="Freeform 538"/>
            <p:cNvSpPr>
              <a:spLocks/>
            </p:cNvSpPr>
            <p:nvPr/>
          </p:nvSpPr>
          <p:spPr bwMode="auto">
            <a:xfrm>
              <a:off x="3343" y="1948"/>
              <a:ext cx="4" cy="8"/>
            </a:xfrm>
            <a:custGeom>
              <a:avLst/>
              <a:gdLst>
                <a:gd name="T0" fmla="*/ 0 w 13"/>
                <a:gd name="T1" fmla="*/ 24 h 24"/>
                <a:gd name="T2" fmla="*/ 0 w 13"/>
                <a:gd name="T3" fmla="*/ 0 h 24"/>
                <a:gd name="T4" fmla="*/ 13 w 13"/>
                <a:gd name="T5" fmla="*/ 12 h 24"/>
                <a:gd name="T6" fmla="*/ 0 w 13"/>
                <a:gd name="T7" fmla="*/ 24 h 24"/>
              </a:gdLst>
              <a:ahLst/>
              <a:cxnLst>
                <a:cxn ang="0">
                  <a:pos x="T0" y="T1"/>
                </a:cxn>
                <a:cxn ang="0">
                  <a:pos x="T2" y="T3"/>
                </a:cxn>
                <a:cxn ang="0">
                  <a:pos x="T4" y="T5"/>
                </a:cxn>
                <a:cxn ang="0">
                  <a:pos x="T6" y="T7"/>
                </a:cxn>
              </a:cxnLst>
              <a:rect l="0" t="0" r="r" b="b"/>
              <a:pathLst>
                <a:path w="13" h="24">
                  <a:moveTo>
                    <a:pt x="0" y="24"/>
                  </a:moveTo>
                  <a:lnTo>
                    <a:pt x="0" y="0"/>
                  </a:lnTo>
                  <a:lnTo>
                    <a:pt x="13" y="12"/>
                  </a:lnTo>
                  <a:lnTo>
                    <a:pt x="0" y="2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0" name="Freeform 539"/>
            <p:cNvSpPr>
              <a:spLocks/>
            </p:cNvSpPr>
            <p:nvPr/>
          </p:nvSpPr>
          <p:spPr bwMode="auto">
            <a:xfrm>
              <a:off x="3313" y="1834"/>
              <a:ext cx="34" cy="23"/>
            </a:xfrm>
            <a:custGeom>
              <a:avLst/>
              <a:gdLst>
                <a:gd name="T0" fmla="*/ 0 w 107"/>
                <a:gd name="T1" fmla="*/ 13 h 69"/>
                <a:gd name="T2" fmla="*/ 0 w 107"/>
                <a:gd name="T3" fmla="*/ 27 h 69"/>
                <a:gd name="T4" fmla="*/ 0 w 107"/>
                <a:gd name="T5" fmla="*/ 45 h 69"/>
                <a:gd name="T6" fmla="*/ 0 w 107"/>
                <a:gd name="T7" fmla="*/ 62 h 69"/>
                <a:gd name="T8" fmla="*/ 0 w 107"/>
                <a:gd name="T9" fmla="*/ 69 h 69"/>
                <a:gd name="T10" fmla="*/ 16 w 107"/>
                <a:gd name="T11" fmla="*/ 66 h 69"/>
                <a:gd name="T12" fmla="*/ 49 w 107"/>
                <a:gd name="T13" fmla="*/ 58 h 69"/>
                <a:gd name="T14" fmla="*/ 85 w 107"/>
                <a:gd name="T15" fmla="*/ 50 h 69"/>
                <a:gd name="T16" fmla="*/ 107 w 107"/>
                <a:gd name="T17" fmla="*/ 44 h 69"/>
                <a:gd name="T18" fmla="*/ 101 w 107"/>
                <a:gd name="T19" fmla="*/ 38 h 69"/>
                <a:gd name="T20" fmla="*/ 94 w 107"/>
                <a:gd name="T21" fmla="*/ 34 h 69"/>
                <a:gd name="T22" fmla="*/ 86 w 107"/>
                <a:gd name="T23" fmla="*/ 30 h 69"/>
                <a:gd name="T24" fmla="*/ 78 w 107"/>
                <a:gd name="T25" fmla="*/ 27 h 69"/>
                <a:gd name="T26" fmla="*/ 72 w 107"/>
                <a:gd name="T27" fmla="*/ 23 h 69"/>
                <a:gd name="T28" fmla="*/ 65 w 107"/>
                <a:gd name="T29" fmla="*/ 18 h 69"/>
                <a:gd name="T30" fmla="*/ 63 w 107"/>
                <a:gd name="T31" fmla="*/ 15 h 69"/>
                <a:gd name="T32" fmla="*/ 62 w 107"/>
                <a:gd name="T33" fmla="*/ 11 h 69"/>
                <a:gd name="T34" fmla="*/ 61 w 107"/>
                <a:gd name="T35" fmla="*/ 7 h 69"/>
                <a:gd name="T36" fmla="*/ 61 w 107"/>
                <a:gd name="T37" fmla="*/ 0 h 69"/>
                <a:gd name="T38" fmla="*/ 54 w 107"/>
                <a:gd name="T39" fmla="*/ 1 h 69"/>
                <a:gd name="T40" fmla="*/ 38 w 107"/>
                <a:gd name="T41" fmla="*/ 4 h 69"/>
                <a:gd name="T42" fmla="*/ 18 w 107"/>
                <a:gd name="T43" fmla="*/ 9 h 69"/>
                <a:gd name="T44" fmla="*/ 0 w 107"/>
                <a:gd name="T45" fmla="*/ 1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1" name="Freeform 540"/>
            <p:cNvSpPr>
              <a:spLocks/>
            </p:cNvSpPr>
            <p:nvPr/>
          </p:nvSpPr>
          <p:spPr bwMode="auto">
            <a:xfrm>
              <a:off x="3302" y="1830"/>
              <a:ext cx="350" cy="128"/>
            </a:xfrm>
            <a:custGeom>
              <a:avLst/>
              <a:gdLst>
                <a:gd name="T0" fmla="*/ 992 w 1070"/>
                <a:gd name="T1" fmla="*/ 124 h 382"/>
                <a:gd name="T2" fmla="*/ 970 w 1070"/>
                <a:gd name="T3" fmla="*/ 103 h 382"/>
                <a:gd name="T4" fmla="*/ 962 w 1070"/>
                <a:gd name="T5" fmla="*/ 57 h 382"/>
                <a:gd name="T6" fmla="*/ 936 w 1070"/>
                <a:gd name="T7" fmla="*/ 36 h 382"/>
                <a:gd name="T8" fmla="*/ 817 w 1070"/>
                <a:gd name="T9" fmla="*/ 19 h 382"/>
                <a:gd name="T10" fmla="*/ 726 w 1070"/>
                <a:gd name="T11" fmla="*/ 58 h 382"/>
                <a:gd name="T12" fmla="*/ 678 w 1070"/>
                <a:gd name="T13" fmla="*/ 65 h 382"/>
                <a:gd name="T14" fmla="*/ 632 w 1070"/>
                <a:gd name="T15" fmla="*/ 65 h 382"/>
                <a:gd name="T16" fmla="*/ 612 w 1070"/>
                <a:gd name="T17" fmla="*/ 44 h 382"/>
                <a:gd name="T18" fmla="*/ 560 w 1070"/>
                <a:gd name="T19" fmla="*/ 37 h 382"/>
                <a:gd name="T20" fmla="*/ 525 w 1070"/>
                <a:gd name="T21" fmla="*/ 19 h 382"/>
                <a:gd name="T22" fmla="*/ 483 w 1070"/>
                <a:gd name="T23" fmla="*/ 21 h 382"/>
                <a:gd name="T24" fmla="*/ 465 w 1070"/>
                <a:gd name="T25" fmla="*/ 0 h 382"/>
                <a:gd name="T26" fmla="*/ 390 w 1070"/>
                <a:gd name="T27" fmla="*/ 16 h 382"/>
                <a:gd name="T28" fmla="*/ 299 w 1070"/>
                <a:gd name="T29" fmla="*/ 26 h 382"/>
                <a:gd name="T30" fmla="*/ 257 w 1070"/>
                <a:gd name="T31" fmla="*/ 45 h 382"/>
                <a:gd name="T32" fmla="*/ 138 w 1070"/>
                <a:gd name="T33" fmla="*/ 61 h 382"/>
                <a:gd name="T34" fmla="*/ 173 w 1070"/>
                <a:gd name="T35" fmla="*/ 75 h 382"/>
                <a:gd name="T36" fmla="*/ 164 w 1070"/>
                <a:gd name="T37" fmla="*/ 90 h 382"/>
                <a:gd name="T38" fmla="*/ 114 w 1070"/>
                <a:gd name="T39" fmla="*/ 93 h 382"/>
                <a:gd name="T40" fmla="*/ 42 w 1070"/>
                <a:gd name="T41" fmla="*/ 94 h 382"/>
                <a:gd name="T42" fmla="*/ 8 w 1070"/>
                <a:gd name="T43" fmla="*/ 110 h 382"/>
                <a:gd name="T44" fmla="*/ 0 w 1070"/>
                <a:gd name="T45" fmla="*/ 147 h 382"/>
                <a:gd name="T46" fmla="*/ 16 w 1070"/>
                <a:gd name="T47" fmla="*/ 167 h 382"/>
                <a:gd name="T48" fmla="*/ 22 w 1070"/>
                <a:gd name="T49" fmla="*/ 193 h 382"/>
                <a:gd name="T50" fmla="*/ 21 w 1070"/>
                <a:gd name="T51" fmla="*/ 210 h 382"/>
                <a:gd name="T52" fmla="*/ 49 w 1070"/>
                <a:gd name="T53" fmla="*/ 237 h 382"/>
                <a:gd name="T54" fmla="*/ 56 w 1070"/>
                <a:gd name="T55" fmla="*/ 259 h 382"/>
                <a:gd name="T56" fmla="*/ 74 w 1070"/>
                <a:gd name="T57" fmla="*/ 271 h 382"/>
                <a:gd name="T58" fmla="*/ 96 w 1070"/>
                <a:gd name="T59" fmla="*/ 290 h 382"/>
                <a:gd name="T60" fmla="*/ 205 w 1070"/>
                <a:gd name="T61" fmla="*/ 352 h 382"/>
                <a:gd name="T62" fmla="*/ 253 w 1070"/>
                <a:gd name="T63" fmla="*/ 370 h 382"/>
                <a:gd name="T64" fmla="*/ 267 w 1070"/>
                <a:gd name="T65" fmla="*/ 358 h 382"/>
                <a:gd name="T66" fmla="*/ 277 w 1070"/>
                <a:gd name="T67" fmla="*/ 338 h 382"/>
                <a:gd name="T68" fmla="*/ 297 w 1070"/>
                <a:gd name="T69" fmla="*/ 316 h 382"/>
                <a:gd name="T70" fmla="*/ 334 w 1070"/>
                <a:gd name="T71" fmla="*/ 323 h 382"/>
                <a:gd name="T72" fmla="*/ 362 w 1070"/>
                <a:gd name="T73" fmla="*/ 358 h 382"/>
                <a:gd name="T74" fmla="*/ 399 w 1070"/>
                <a:gd name="T75" fmla="*/ 370 h 382"/>
                <a:gd name="T76" fmla="*/ 447 w 1070"/>
                <a:gd name="T77" fmla="*/ 359 h 382"/>
                <a:gd name="T78" fmla="*/ 493 w 1070"/>
                <a:gd name="T79" fmla="*/ 335 h 382"/>
                <a:gd name="T80" fmla="*/ 525 w 1070"/>
                <a:gd name="T81" fmla="*/ 327 h 382"/>
                <a:gd name="T82" fmla="*/ 564 w 1070"/>
                <a:gd name="T83" fmla="*/ 326 h 382"/>
                <a:gd name="T84" fmla="*/ 567 w 1070"/>
                <a:gd name="T85" fmla="*/ 367 h 382"/>
                <a:gd name="T86" fmla="*/ 590 w 1070"/>
                <a:gd name="T87" fmla="*/ 377 h 382"/>
                <a:gd name="T88" fmla="*/ 613 w 1070"/>
                <a:gd name="T89" fmla="*/ 362 h 382"/>
                <a:gd name="T90" fmla="*/ 647 w 1070"/>
                <a:gd name="T91" fmla="*/ 336 h 382"/>
                <a:gd name="T92" fmla="*/ 752 w 1070"/>
                <a:gd name="T93" fmla="*/ 327 h 382"/>
                <a:gd name="T94" fmla="*/ 831 w 1070"/>
                <a:gd name="T95" fmla="*/ 315 h 382"/>
                <a:gd name="T96" fmla="*/ 918 w 1070"/>
                <a:gd name="T97" fmla="*/ 283 h 382"/>
                <a:gd name="T98" fmla="*/ 967 w 1070"/>
                <a:gd name="T99" fmla="*/ 286 h 382"/>
                <a:gd name="T100" fmla="*/ 1005 w 1070"/>
                <a:gd name="T101" fmla="*/ 293 h 382"/>
                <a:gd name="T102" fmla="*/ 1056 w 1070"/>
                <a:gd name="T103" fmla="*/ 308 h 382"/>
                <a:gd name="T104" fmla="*/ 1056 w 1070"/>
                <a:gd name="T105" fmla="*/ 268 h 382"/>
                <a:gd name="T106" fmla="*/ 1026 w 1070"/>
                <a:gd name="T107" fmla="*/ 219 h 382"/>
                <a:gd name="T108" fmla="*/ 1017 w 1070"/>
                <a:gd name="T109" fmla="*/ 167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42" name="Freeform 541"/>
          <p:cNvSpPr>
            <a:spLocks/>
          </p:cNvSpPr>
          <p:nvPr>
            <p:custDataLst>
              <p:tags r:id="rId371"/>
            </p:custDataLst>
          </p:nvPr>
        </p:nvSpPr>
        <p:spPr bwMode="auto">
          <a:xfrm>
            <a:off x="2372123" y="4545750"/>
            <a:ext cx="96253" cy="122237"/>
          </a:xfrm>
          <a:custGeom>
            <a:avLst/>
            <a:gdLst>
              <a:gd name="T0" fmla="*/ 63 w 226"/>
              <a:gd name="T1" fmla="*/ 236 h 237"/>
              <a:gd name="T2" fmla="*/ 68 w 226"/>
              <a:gd name="T3" fmla="*/ 237 h 237"/>
              <a:gd name="T4" fmla="*/ 75 w 226"/>
              <a:gd name="T5" fmla="*/ 235 h 237"/>
              <a:gd name="T6" fmla="*/ 83 w 226"/>
              <a:gd name="T7" fmla="*/ 234 h 237"/>
              <a:gd name="T8" fmla="*/ 89 w 226"/>
              <a:gd name="T9" fmla="*/ 230 h 237"/>
              <a:gd name="T10" fmla="*/ 96 w 226"/>
              <a:gd name="T11" fmla="*/ 223 h 237"/>
              <a:gd name="T12" fmla="*/ 99 w 226"/>
              <a:gd name="T13" fmla="*/ 214 h 237"/>
              <a:gd name="T14" fmla="*/ 123 w 226"/>
              <a:gd name="T15" fmla="*/ 209 h 237"/>
              <a:gd name="T16" fmla="*/ 166 w 226"/>
              <a:gd name="T17" fmla="*/ 205 h 237"/>
              <a:gd name="T18" fmla="*/ 195 w 226"/>
              <a:gd name="T19" fmla="*/ 198 h 237"/>
              <a:gd name="T20" fmla="*/ 209 w 226"/>
              <a:gd name="T21" fmla="*/ 191 h 237"/>
              <a:gd name="T22" fmla="*/ 220 w 226"/>
              <a:gd name="T23" fmla="*/ 181 h 237"/>
              <a:gd name="T24" fmla="*/ 225 w 226"/>
              <a:gd name="T25" fmla="*/ 168 h 237"/>
              <a:gd name="T26" fmla="*/ 226 w 226"/>
              <a:gd name="T27" fmla="*/ 153 h 237"/>
              <a:gd name="T28" fmla="*/ 223 w 226"/>
              <a:gd name="T29" fmla="*/ 140 h 237"/>
              <a:gd name="T30" fmla="*/ 215 w 226"/>
              <a:gd name="T31" fmla="*/ 123 h 237"/>
              <a:gd name="T32" fmla="*/ 203 w 226"/>
              <a:gd name="T33" fmla="*/ 100 h 237"/>
              <a:gd name="T34" fmla="*/ 196 w 226"/>
              <a:gd name="T35" fmla="*/ 84 h 237"/>
              <a:gd name="T36" fmla="*/ 193 w 226"/>
              <a:gd name="T37" fmla="*/ 74 h 237"/>
              <a:gd name="T38" fmla="*/ 195 w 226"/>
              <a:gd name="T39" fmla="*/ 59 h 237"/>
              <a:gd name="T40" fmla="*/ 200 w 226"/>
              <a:gd name="T41" fmla="*/ 43 h 237"/>
              <a:gd name="T42" fmla="*/ 213 w 226"/>
              <a:gd name="T43" fmla="*/ 25 h 237"/>
              <a:gd name="T44" fmla="*/ 213 w 226"/>
              <a:gd name="T45" fmla="*/ 14 h 237"/>
              <a:gd name="T46" fmla="*/ 191 w 226"/>
              <a:gd name="T47" fmla="*/ 7 h 237"/>
              <a:gd name="T48" fmla="*/ 154 w 226"/>
              <a:gd name="T49" fmla="*/ 2 h 237"/>
              <a:gd name="T50" fmla="*/ 20 w 226"/>
              <a:gd name="T51" fmla="*/ 6 h 237"/>
              <a:gd name="T52" fmla="*/ 18 w 226"/>
              <a:gd name="T53" fmla="*/ 31 h 237"/>
              <a:gd name="T54" fmla="*/ 10 w 226"/>
              <a:gd name="T55" fmla="*/ 54 h 237"/>
              <a:gd name="T56" fmla="*/ 3 w 226"/>
              <a:gd name="T57" fmla="*/ 79 h 237"/>
              <a:gd name="T58" fmla="*/ 0 w 226"/>
              <a:gd name="T59" fmla="*/ 111 h 237"/>
              <a:gd name="T60" fmla="*/ 3 w 226"/>
              <a:gd name="T61" fmla="*/ 130 h 237"/>
              <a:gd name="T62" fmla="*/ 10 w 226"/>
              <a:gd name="T63" fmla="*/ 146 h 237"/>
              <a:gd name="T64" fmla="*/ 30 w 226"/>
              <a:gd name="T65" fmla="*/ 173 h 237"/>
              <a:gd name="T66" fmla="*/ 51 w 226"/>
              <a:gd name="T67" fmla="*/ 199 h 237"/>
              <a:gd name="T68" fmla="*/ 57 w 226"/>
              <a:gd name="T69" fmla="*/ 216 h 237"/>
              <a:gd name="T70" fmla="*/ 61 w 226"/>
              <a:gd name="T71" fmla="*/ 2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 name="Freeform 542"/>
          <p:cNvSpPr>
            <a:spLocks/>
          </p:cNvSpPr>
          <p:nvPr>
            <p:custDataLst>
              <p:tags r:id="rId372"/>
            </p:custDataLst>
          </p:nvPr>
        </p:nvSpPr>
        <p:spPr bwMode="auto">
          <a:xfrm>
            <a:off x="6168734" y="3982186"/>
            <a:ext cx="200143" cy="458788"/>
          </a:xfrm>
          <a:custGeom>
            <a:avLst/>
            <a:gdLst>
              <a:gd name="T0" fmla="*/ 287 w 478"/>
              <a:gd name="T1" fmla="*/ 109 h 875"/>
              <a:gd name="T2" fmla="*/ 250 w 478"/>
              <a:gd name="T3" fmla="*/ 138 h 875"/>
              <a:gd name="T4" fmla="*/ 199 w 478"/>
              <a:gd name="T5" fmla="*/ 197 h 875"/>
              <a:gd name="T6" fmla="*/ 198 w 478"/>
              <a:gd name="T7" fmla="*/ 213 h 875"/>
              <a:gd name="T8" fmla="*/ 206 w 478"/>
              <a:gd name="T9" fmla="*/ 239 h 875"/>
              <a:gd name="T10" fmla="*/ 221 w 478"/>
              <a:gd name="T11" fmla="*/ 265 h 875"/>
              <a:gd name="T12" fmla="*/ 240 w 478"/>
              <a:gd name="T13" fmla="*/ 288 h 875"/>
              <a:gd name="T14" fmla="*/ 259 w 478"/>
              <a:gd name="T15" fmla="*/ 301 h 875"/>
              <a:gd name="T16" fmla="*/ 279 w 478"/>
              <a:gd name="T17" fmla="*/ 329 h 875"/>
              <a:gd name="T18" fmla="*/ 295 w 478"/>
              <a:gd name="T19" fmla="*/ 361 h 875"/>
              <a:gd name="T20" fmla="*/ 305 w 478"/>
              <a:gd name="T21" fmla="*/ 369 h 875"/>
              <a:gd name="T22" fmla="*/ 438 w 478"/>
              <a:gd name="T23" fmla="*/ 499 h 875"/>
              <a:gd name="T24" fmla="*/ 471 w 478"/>
              <a:gd name="T25" fmla="*/ 589 h 875"/>
              <a:gd name="T26" fmla="*/ 478 w 478"/>
              <a:gd name="T27" fmla="*/ 647 h 875"/>
              <a:gd name="T28" fmla="*/ 476 w 478"/>
              <a:gd name="T29" fmla="*/ 687 h 875"/>
              <a:gd name="T30" fmla="*/ 478 w 478"/>
              <a:gd name="T31" fmla="*/ 708 h 875"/>
              <a:gd name="T32" fmla="*/ 447 w 478"/>
              <a:gd name="T33" fmla="*/ 718 h 875"/>
              <a:gd name="T34" fmla="*/ 420 w 478"/>
              <a:gd name="T35" fmla="*/ 733 h 875"/>
              <a:gd name="T36" fmla="*/ 391 w 478"/>
              <a:gd name="T37" fmla="*/ 756 h 875"/>
              <a:gd name="T38" fmla="*/ 365 w 478"/>
              <a:gd name="T39" fmla="*/ 789 h 875"/>
              <a:gd name="T40" fmla="*/ 348 w 478"/>
              <a:gd name="T41" fmla="*/ 785 h 875"/>
              <a:gd name="T42" fmla="*/ 319 w 478"/>
              <a:gd name="T43" fmla="*/ 789 h 875"/>
              <a:gd name="T44" fmla="*/ 313 w 478"/>
              <a:gd name="T45" fmla="*/ 804 h 875"/>
              <a:gd name="T46" fmla="*/ 289 w 478"/>
              <a:gd name="T47" fmla="*/ 838 h 875"/>
              <a:gd name="T48" fmla="*/ 256 w 478"/>
              <a:gd name="T49" fmla="*/ 868 h 875"/>
              <a:gd name="T50" fmla="*/ 239 w 478"/>
              <a:gd name="T51" fmla="*/ 875 h 875"/>
              <a:gd name="T52" fmla="*/ 232 w 478"/>
              <a:gd name="T53" fmla="*/ 868 h 875"/>
              <a:gd name="T54" fmla="*/ 225 w 478"/>
              <a:gd name="T55" fmla="*/ 844 h 875"/>
              <a:gd name="T56" fmla="*/ 231 w 478"/>
              <a:gd name="T57" fmla="*/ 800 h 875"/>
              <a:gd name="T58" fmla="*/ 253 w 478"/>
              <a:gd name="T59" fmla="*/ 775 h 875"/>
              <a:gd name="T60" fmla="*/ 277 w 478"/>
              <a:gd name="T61" fmla="*/ 760 h 875"/>
              <a:gd name="T62" fmla="*/ 295 w 478"/>
              <a:gd name="T63" fmla="*/ 753 h 875"/>
              <a:gd name="T64" fmla="*/ 305 w 478"/>
              <a:gd name="T65" fmla="*/ 743 h 875"/>
              <a:gd name="T66" fmla="*/ 314 w 478"/>
              <a:gd name="T67" fmla="*/ 714 h 875"/>
              <a:gd name="T68" fmla="*/ 330 w 478"/>
              <a:gd name="T69" fmla="*/ 686 h 875"/>
              <a:gd name="T70" fmla="*/ 365 w 478"/>
              <a:gd name="T71" fmla="*/ 643 h 875"/>
              <a:gd name="T72" fmla="*/ 371 w 478"/>
              <a:gd name="T73" fmla="*/ 536 h 875"/>
              <a:gd name="T74" fmla="*/ 364 w 478"/>
              <a:gd name="T75" fmla="*/ 475 h 875"/>
              <a:gd name="T76" fmla="*/ 341 w 478"/>
              <a:gd name="T77" fmla="*/ 427 h 875"/>
              <a:gd name="T78" fmla="*/ 297 w 478"/>
              <a:gd name="T79" fmla="*/ 377 h 875"/>
              <a:gd name="T80" fmla="*/ 219 w 478"/>
              <a:gd name="T81" fmla="*/ 308 h 875"/>
              <a:gd name="T82" fmla="*/ 161 w 478"/>
              <a:gd name="T83" fmla="*/ 255 h 875"/>
              <a:gd name="T84" fmla="*/ 108 w 478"/>
              <a:gd name="T85" fmla="*/ 198 h 875"/>
              <a:gd name="T86" fmla="*/ 72 w 478"/>
              <a:gd name="T87" fmla="*/ 146 h 875"/>
              <a:gd name="T88" fmla="*/ 42 w 478"/>
              <a:gd name="T89" fmla="*/ 104 h 875"/>
              <a:gd name="T90" fmla="*/ 46 w 478"/>
              <a:gd name="T91" fmla="*/ 41 h 875"/>
              <a:gd name="T92" fmla="*/ 129 w 478"/>
              <a:gd name="T93" fmla="*/ 19 h 875"/>
              <a:gd name="T94" fmla="*/ 148 w 478"/>
              <a:gd name="T95" fmla="*/ 5 h 875"/>
              <a:gd name="T96" fmla="*/ 175 w 478"/>
              <a:gd name="T97" fmla="*/ 16 h 875"/>
              <a:gd name="T98" fmla="*/ 221 w 478"/>
              <a:gd name="T99" fmla="*/ 35 h 875"/>
              <a:gd name="T100" fmla="*/ 269 w 478"/>
              <a:gd name="T101" fmla="*/ 67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solidFill>
            <a:schemeClr val="accent2"/>
          </a:solidFill>
          <a:ln w="9525" cmpd="sng">
            <a:solidFill>
              <a:srgbClr val="FFFFFF"/>
            </a:solidFill>
            <a:prstDash val="solid"/>
            <a:round/>
            <a:headEnd/>
            <a:tailEnd/>
          </a:ln>
        </p:spPr>
        <p:txBody>
          <a:bodyPr/>
          <a:lstStyle/>
          <a:p>
            <a:endParaRPr lang="en-US"/>
          </a:p>
        </p:txBody>
      </p:sp>
      <p:sp>
        <p:nvSpPr>
          <p:cNvPr id="544" name="Freeform 543"/>
          <p:cNvSpPr>
            <a:spLocks/>
          </p:cNvSpPr>
          <p:nvPr>
            <p:custDataLst>
              <p:tags r:id="rId373"/>
            </p:custDataLst>
          </p:nvPr>
        </p:nvSpPr>
        <p:spPr bwMode="auto">
          <a:xfrm>
            <a:off x="6252763" y="4667986"/>
            <a:ext cx="24445" cy="57150"/>
          </a:xfrm>
          <a:custGeom>
            <a:avLst/>
            <a:gdLst>
              <a:gd name="T0" fmla="*/ 59 w 59"/>
              <a:gd name="T1" fmla="*/ 6 h 31"/>
              <a:gd name="T2" fmla="*/ 57 w 59"/>
              <a:gd name="T3" fmla="*/ 11 h 31"/>
              <a:gd name="T4" fmla="*/ 53 w 59"/>
              <a:gd name="T5" fmla="*/ 15 h 31"/>
              <a:gd name="T6" fmla="*/ 49 w 59"/>
              <a:gd name="T7" fmla="*/ 19 h 31"/>
              <a:gd name="T8" fmla="*/ 45 w 59"/>
              <a:gd name="T9" fmla="*/ 24 h 31"/>
              <a:gd name="T10" fmla="*/ 40 w 59"/>
              <a:gd name="T11" fmla="*/ 27 h 31"/>
              <a:gd name="T12" fmla="*/ 36 w 59"/>
              <a:gd name="T13" fmla="*/ 29 h 31"/>
              <a:gd name="T14" fmla="*/ 30 w 59"/>
              <a:gd name="T15" fmla="*/ 31 h 31"/>
              <a:gd name="T16" fmla="*/ 26 w 59"/>
              <a:gd name="T17" fmla="*/ 31 h 31"/>
              <a:gd name="T18" fmla="*/ 21 w 59"/>
              <a:gd name="T19" fmla="*/ 31 h 31"/>
              <a:gd name="T20" fmla="*/ 17 w 59"/>
              <a:gd name="T21" fmla="*/ 30 h 31"/>
              <a:gd name="T22" fmla="*/ 14 w 59"/>
              <a:gd name="T23" fmla="*/ 29 h 31"/>
              <a:gd name="T24" fmla="*/ 11 w 59"/>
              <a:gd name="T25" fmla="*/ 27 h 31"/>
              <a:gd name="T26" fmla="*/ 4 w 59"/>
              <a:gd name="T27" fmla="*/ 20 h 31"/>
              <a:gd name="T28" fmla="*/ 0 w 59"/>
              <a:gd name="T29" fmla="*/ 12 h 31"/>
              <a:gd name="T30" fmla="*/ 1 w 59"/>
              <a:gd name="T31" fmla="*/ 9 h 31"/>
              <a:gd name="T32" fmla="*/ 3 w 59"/>
              <a:gd name="T33" fmla="*/ 6 h 31"/>
              <a:gd name="T34" fmla="*/ 5 w 59"/>
              <a:gd name="T35" fmla="*/ 4 h 31"/>
              <a:gd name="T36" fmla="*/ 8 w 59"/>
              <a:gd name="T37" fmla="*/ 3 h 31"/>
              <a:gd name="T38" fmla="*/ 16 w 59"/>
              <a:gd name="T39" fmla="*/ 1 h 31"/>
              <a:gd name="T40" fmla="*/ 24 w 59"/>
              <a:gd name="T41" fmla="*/ 0 h 31"/>
              <a:gd name="T42" fmla="*/ 34 w 59"/>
              <a:gd name="T43" fmla="*/ 0 h 31"/>
              <a:gd name="T44" fmla="*/ 42 w 59"/>
              <a:gd name="T45" fmla="*/ 2 h 31"/>
              <a:gd name="T46" fmla="*/ 51 w 59"/>
              <a:gd name="T47" fmla="*/ 4 h 31"/>
              <a:gd name="T48" fmla="*/ 59 w 59"/>
              <a:gd name="T4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solidFill>
            <a:srgbClr val="C0C0C0"/>
          </a:solidFill>
          <a:ln w="9525" cmpd="sng">
            <a:solidFill>
              <a:srgbClr val="FFFFFF"/>
            </a:solidFill>
            <a:prstDash val="solid"/>
            <a:round/>
            <a:headEnd/>
            <a:tailEnd/>
          </a:ln>
        </p:spPr>
        <p:txBody>
          <a:bodyPr/>
          <a:lstStyle/>
          <a:p>
            <a:endParaRPr lang="en-US"/>
          </a:p>
        </p:txBody>
      </p:sp>
      <p:sp>
        <p:nvSpPr>
          <p:cNvPr id="545" name="Freeform 544"/>
          <p:cNvSpPr>
            <a:spLocks/>
          </p:cNvSpPr>
          <p:nvPr>
            <p:custDataLst>
              <p:tags r:id="rId374"/>
            </p:custDataLst>
          </p:nvPr>
        </p:nvSpPr>
        <p:spPr bwMode="auto">
          <a:xfrm>
            <a:off x="4993847" y="3926624"/>
            <a:ext cx="168059" cy="271462"/>
          </a:xfrm>
          <a:custGeom>
            <a:avLst/>
            <a:gdLst>
              <a:gd name="T0" fmla="*/ 200 w 399"/>
              <a:gd name="T1" fmla="*/ 8 h 518"/>
              <a:gd name="T2" fmla="*/ 202 w 399"/>
              <a:gd name="T3" fmla="*/ 22 h 518"/>
              <a:gd name="T4" fmla="*/ 208 w 399"/>
              <a:gd name="T5" fmla="*/ 36 h 518"/>
              <a:gd name="T6" fmla="*/ 214 w 399"/>
              <a:gd name="T7" fmla="*/ 49 h 518"/>
              <a:gd name="T8" fmla="*/ 224 w 399"/>
              <a:gd name="T9" fmla="*/ 63 h 518"/>
              <a:gd name="T10" fmla="*/ 235 w 399"/>
              <a:gd name="T11" fmla="*/ 75 h 518"/>
              <a:gd name="T12" fmla="*/ 249 w 399"/>
              <a:gd name="T13" fmla="*/ 86 h 518"/>
              <a:gd name="T14" fmla="*/ 264 w 399"/>
              <a:gd name="T15" fmla="*/ 95 h 518"/>
              <a:gd name="T16" fmla="*/ 316 w 399"/>
              <a:gd name="T17" fmla="*/ 106 h 518"/>
              <a:gd name="T18" fmla="*/ 365 w 399"/>
              <a:gd name="T19" fmla="*/ 119 h 518"/>
              <a:gd name="T20" fmla="*/ 380 w 399"/>
              <a:gd name="T21" fmla="*/ 127 h 518"/>
              <a:gd name="T22" fmla="*/ 392 w 399"/>
              <a:gd name="T23" fmla="*/ 137 h 518"/>
              <a:gd name="T24" fmla="*/ 398 w 399"/>
              <a:gd name="T25" fmla="*/ 151 h 518"/>
              <a:gd name="T26" fmla="*/ 398 w 399"/>
              <a:gd name="T27" fmla="*/ 174 h 518"/>
              <a:gd name="T28" fmla="*/ 390 w 399"/>
              <a:gd name="T29" fmla="*/ 200 h 518"/>
              <a:gd name="T30" fmla="*/ 369 w 399"/>
              <a:gd name="T31" fmla="*/ 239 h 518"/>
              <a:gd name="T32" fmla="*/ 344 w 399"/>
              <a:gd name="T33" fmla="*/ 276 h 518"/>
              <a:gd name="T34" fmla="*/ 328 w 399"/>
              <a:gd name="T35" fmla="*/ 303 h 518"/>
              <a:gd name="T36" fmla="*/ 314 w 399"/>
              <a:gd name="T37" fmla="*/ 330 h 518"/>
              <a:gd name="T38" fmla="*/ 307 w 399"/>
              <a:gd name="T39" fmla="*/ 360 h 518"/>
              <a:gd name="T40" fmla="*/ 297 w 399"/>
              <a:gd name="T41" fmla="*/ 377 h 518"/>
              <a:gd name="T42" fmla="*/ 268 w 399"/>
              <a:gd name="T43" fmla="*/ 387 h 518"/>
              <a:gd name="T44" fmla="*/ 246 w 399"/>
              <a:gd name="T45" fmla="*/ 399 h 518"/>
              <a:gd name="T46" fmla="*/ 235 w 399"/>
              <a:gd name="T47" fmla="*/ 408 h 518"/>
              <a:gd name="T48" fmla="*/ 227 w 399"/>
              <a:gd name="T49" fmla="*/ 417 h 518"/>
              <a:gd name="T50" fmla="*/ 224 w 399"/>
              <a:gd name="T51" fmla="*/ 427 h 518"/>
              <a:gd name="T52" fmla="*/ 213 w 399"/>
              <a:gd name="T53" fmla="*/ 438 h 518"/>
              <a:gd name="T54" fmla="*/ 188 w 399"/>
              <a:gd name="T55" fmla="*/ 450 h 518"/>
              <a:gd name="T56" fmla="*/ 173 w 399"/>
              <a:gd name="T57" fmla="*/ 456 h 518"/>
              <a:gd name="T58" fmla="*/ 166 w 399"/>
              <a:gd name="T59" fmla="*/ 467 h 518"/>
              <a:gd name="T60" fmla="*/ 158 w 399"/>
              <a:gd name="T61" fmla="*/ 481 h 518"/>
              <a:gd name="T62" fmla="*/ 146 w 399"/>
              <a:gd name="T63" fmla="*/ 490 h 518"/>
              <a:gd name="T64" fmla="*/ 131 w 399"/>
              <a:gd name="T65" fmla="*/ 494 h 518"/>
              <a:gd name="T66" fmla="*/ 102 w 399"/>
              <a:gd name="T67" fmla="*/ 498 h 518"/>
              <a:gd name="T68" fmla="*/ 73 w 399"/>
              <a:gd name="T69" fmla="*/ 504 h 518"/>
              <a:gd name="T70" fmla="*/ 55 w 399"/>
              <a:gd name="T71" fmla="*/ 512 h 518"/>
              <a:gd name="T72" fmla="*/ 46 w 399"/>
              <a:gd name="T73" fmla="*/ 514 h 518"/>
              <a:gd name="T74" fmla="*/ 43 w 399"/>
              <a:gd name="T75" fmla="*/ 506 h 518"/>
              <a:gd name="T76" fmla="*/ 38 w 399"/>
              <a:gd name="T77" fmla="*/ 497 h 518"/>
              <a:gd name="T78" fmla="*/ 34 w 399"/>
              <a:gd name="T79" fmla="*/ 487 h 518"/>
              <a:gd name="T80" fmla="*/ 33 w 399"/>
              <a:gd name="T81" fmla="*/ 468 h 518"/>
              <a:gd name="T82" fmla="*/ 29 w 399"/>
              <a:gd name="T83" fmla="*/ 445 h 518"/>
              <a:gd name="T84" fmla="*/ 17 w 399"/>
              <a:gd name="T85" fmla="*/ 418 h 518"/>
              <a:gd name="T86" fmla="*/ 0 w 399"/>
              <a:gd name="T87" fmla="*/ 358 h 518"/>
              <a:gd name="T88" fmla="*/ 194 w 399"/>
              <a:gd name="T89" fmla="*/ 185 h 518"/>
              <a:gd name="T90" fmla="*/ 200 w 399"/>
              <a:gd name="T9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6" name="Freeform 545"/>
          <p:cNvSpPr>
            <a:spLocks/>
          </p:cNvSpPr>
          <p:nvPr>
            <p:custDataLst>
              <p:tags r:id="rId375"/>
            </p:custDataLst>
          </p:nvPr>
        </p:nvSpPr>
        <p:spPr bwMode="auto">
          <a:xfrm>
            <a:off x="3768541" y="3980599"/>
            <a:ext cx="362092" cy="385762"/>
          </a:xfrm>
          <a:custGeom>
            <a:avLst/>
            <a:gdLst>
              <a:gd name="T0" fmla="*/ 231 w 866"/>
              <a:gd name="T1" fmla="*/ 270 h 740"/>
              <a:gd name="T2" fmla="*/ 245 w 866"/>
              <a:gd name="T3" fmla="*/ 264 h 740"/>
              <a:gd name="T4" fmla="*/ 272 w 866"/>
              <a:gd name="T5" fmla="*/ 272 h 740"/>
              <a:gd name="T6" fmla="*/ 654 w 866"/>
              <a:gd name="T7" fmla="*/ 1 h 740"/>
              <a:gd name="T8" fmla="*/ 679 w 866"/>
              <a:gd name="T9" fmla="*/ 6 h 740"/>
              <a:gd name="T10" fmla="*/ 711 w 866"/>
              <a:gd name="T11" fmla="*/ 21 h 740"/>
              <a:gd name="T12" fmla="*/ 730 w 866"/>
              <a:gd name="T13" fmla="*/ 35 h 740"/>
              <a:gd name="T14" fmla="*/ 760 w 866"/>
              <a:gd name="T15" fmla="*/ 57 h 740"/>
              <a:gd name="T16" fmla="*/ 791 w 866"/>
              <a:gd name="T17" fmla="*/ 59 h 740"/>
              <a:gd name="T18" fmla="*/ 831 w 866"/>
              <a:gd name="T19" fmla="*/ 43 h 740"/>
              <a:gd name="T20" fmla="*/ 854 w 866"/>
              <a:gd name="T21" fmla="*/ 166 h 740"/>
              <a:gd name="T22" fmla="*/ 866 w 866"/>
              <a:gd name="T23" fmla="*/ 205 h 740"/>
              <a:gd name="T24" fmla="*/ 850 w 866"/>
              <a:gd name="T25" fmla="*/ 301 h 740"/>
              <a:gd name="T26" fmla="*/ 848 w 866"/>
              <a:gd name="T27" fmla="*/ 376 h 740"/>
              <a:gd name="T28" fmla="*/ 834 w 866"/>
              <a:gd name="T29" fmla="*/ 421 h 740"/>
              <a:gd name="T30" fmla="*/ 802 w 866"/>
              <a:gd name="T31" fmla="*/ 467 h 740"/>
              <a:gd name="T32" fmla="*/ 777 w 866"/>
              <a:gd name="T33" fmla="*/ 499 h 740"/>
              <a:gd name="T34" fmla="*/ 758 w 866"/>
              <a:gd name="T35" fmla="*/ 567 h 740"/>
              <a:gd name="T36" fmla="*/ 711 w 866"/>
              <a:gd name="T37" fmla="*/ 629 h 740"/>
              <a:gd name="T38" fmla="*/ 680 w 866"/>
              <a:gd name="T39" fmla="*/ 646 h 740"/>
              <a:gd name="T40" fmla="*/ 644 w 866"/>
              <a:gd name="T41" fmla="*/ 638 h 740"/>
              <a:gd name="T42" fmla="*/ 611 w 866"/>
              <a:gd name="T43" fmla="*/ 625 h 740"/>
              <a:gd name="T44" fmla="*/ 566 w 866"/>
              <a:gd name="T45" fmla="*/ 633 h 740"/>
              <a:gd name="T46" fmla="*/ 530 w 866"/>
              <a:gd name="T47" fmla="*/ 659 h 740"/>
              <a:gd name="T48" fmla="*/ 511 w 866"/>
              <a:gd name="T49" fmla="*/ 680 h 740"/>
              <a:gd name="T50" fmla="*/ 491 w 866"/>
              <a:gd name="T51" fmla="*/ 684 h 740"/>
              <a:gd name="T52" fmla="*/ 470 w 866"/>
              <a:gd name="T53" fmla="*/ 668 h 740"/>
              <a:gd name="T54" fmla="*/ 446 w 866"/>
              <a:gd name="T55" fmla="*/ 639 h 740"/>
              <a:gd name="T56" fmla="*/ 421 w 866"/>
              <a:gd name="T57" fmla="*/ 635 h 740"/>
              <a:gd name="T58" fmla="*/ 405 w 866"/>
              <a:gd name="T59" fmla="*/ 647 h 740"/>
              <a:gd name="T60" fmla="*/ 384 w 866"/>
              <a:gd name="T61" fmla="*/ 652 h 740"/>
              <a:gd name="T62" fmla="*/ 350 w 866"/>
              <a:gd name="T63" fmla="*/ 638 h 740"/>
              <a:gd name="T64" fmla="*/ 306 w 866"/>
              <a:gd name="T65" fmla="*/ 608 h 740"/>
              <a:gd name="T66" fmla="*/ 271 w 866"/>
              <a:gd name="T67" fmla="*/ 604 h 740"/>
              <a:gd name="T68" fmla="*/ 237 w 866"/>
              <a:gd name="T69" fmla="*/ 620 h 740"/>
              <a:gd name="T70" fmla="*/ 209 w 866"/>
              <a:gd name="T71" fmla="*/ 653 h 740"/>
              <a:gd name="T72" fmla="*/ 190 w 866"/>
              <a:gd name="T73" fmla="*/ 692 h 740"/>
              <a:gd name="T74" fmla="*/ 178 w 866"/>
              <a:gd name="T75" fmla="*/ 719 h 740"/>
              <a:gd name="T76" fmla="*/ 149 w 866"/>
              <a:gd name="T77" fmla="*/ 702 h 740"/>
              <a:gd name="T78" fmla="*/ 100 w 866"/>
              <a:gd name="T79" fmla="*/ 740 h 740"/>
              <a:gd name="T80" fmla="*/ 66 w 866"/>
              <a:gd name="T81" fmla="*/ 699 h 740"/>
              <a:gd name="T82" fmla="*/ 64 w 866"/>
              <a:gd name="T83" fmla="*/ 644 h 740"/>
              <a:gd name="T84" fmla="*/ 50 w 866"/>
              <a:gd name="T85" fmla="*/ 613 h 740"/>
              <a:gd name="T86" fmla="*/ 20 w 866"/>
              <a:gd name="T87" fmla="*/ 587 h 740"/>
              <a:gd name="T88" fmla="*/ 5 w 866"/>
              <a:gd name="T89" fmla="*/ 558 h 740"/>
              <a:gd name="T90" fmla="*/ 53 w 866"/>
              <a:gd name="T91" fmla="*/ 530 h 740"/>
              <a:gd name="T92" fmla="*/ 76 w 866"/>
              <a:gd name="T93" fmla="*/ 518 h 740"/>
              <a:gd name="T94" fmla="*/ 139 w 866"/>
              <a:gd name="T95" fmla="*/ 510 h 740"/>
              <a:gd name="T96" fmla="*/ 182 w 866"/>
              <a:gd name="T97" fmla="*/ 500 h 740"/>
              <a:gd name="T98" fmla="*/ 201 w 866"/>
              <a:gd name="T99" fmla="*/ 475 h 740"/>
              <a:gd name="T100" fmla="*/ 219 w 866"/>
              <a:gd name="T101" fmla="*/ 424 h 740"/>
              <a:gd name="T102" fmla="*/ 224 w 866"/>
              <a:gd name="T103" fmla="*/ 367 h 740"/>
              <a:gd name="T104" fmla="*/ 219 w 866"/>
              <a:gd name="T105" fmla="*/ 32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solidFill>
            <a:srgbClr val="C0C0C0"/>
          </a:solidFill>
          <a:ln w="9525" cmpd="sng">
            <a:solidFill>
              <a:srgbClr val="FFFFFF"/>
            </a:solidFill>
            <a:prstDash val="solid"/>
            <a:round/>
            <a:headEnd/>
            <a:tailEnd/>
          </a:ln>
        </p:spPr>
        <p:txBody>
          <a:bodyPr/>
          <a:lstStyle/>
          <a:p>
            <a:endParaRPr lang="en-US"/>
          </a:p>
        </p:txBody>
      </p:sp>
      <p:sp>
        <p:nvSpPr>
          <p:cNvPr id="547" name="Freeform 546"/>
          <p:cNvSpPr>
            <a:spLocks/>
          </p:cNvSpPr>
          <p:nvPr>
            <p:custDataLst>
              <p:tags r:id="rId376"/>
            </p:custDataLst>
          </p:nvPr>
        </p:nvSpPr>
        <p:spPr bwMode="auto">
          <a:xfrm>
            <a:off x="3450757" y="3598011"/>
            <a:ext cx="288757" cy="260350"/>
          </a:xfrm>
          <a:custGeom>
            <a:avLst/>
            <a:gdLst>
              <a:gd name="T0" fmla="*/ 648 w 697"/>
              <a:gd name="T1" fmla="*/ 53 h 500"/>
              <a:gd name="T2" fmla="*/ 657 w 697"/>
              <a:gd name="T3" fmla="*/ 161 h 500"/>
              <a:gd name="T4" fmla="*/ 661 w 697"/>
              <a:gd name="T5" fmla="*/ 167 h 500"/>
              <a:gd name="T6" fmla="*/ 677 w 697"/>
              <a:gd name="T7" fmla="*/ 177 h 500"/>
              <a:gd name="T8" fmla="*/ 694 w 697"/>
              <a:gd name="T9" fmla="*/ 189 h 500"/>
              <a:gd name="T10" fmla="*/ 697 w 697"/>
              <a:gd name="T11" fmla="*/ 198 h 500"/>
              <a:gd name="T12" fmla="*/ 694 w 697"/>
              <a:gd name="T13" fmla="*/ 211 h 500"/>
              <a:gd name="T14" fmla="*/ 685 w 697"/>
              <a:gd name="T15" fmla="*/ 217 h 500"/>
              <a:gd name="T16" fmla="*/ 655 w 697"/>
              <a:gd name="T17" fmla="*/ 218 h 500"/>
              <a:gd name="T18" fmla="*/ 605 w 697"/>
              <a:gd name="T19" fmla="*/ 228 h 500"/>
              <a:gd name="T20" fmla="*/ 567 w 697"/>
              <a:gd name="T21" fmla="*/ 250 h 500"/>
              <a:gd name="T22" fmla="*/ 549 w 697"/>
              <a:gd name="T23" fmla="*/ 267 h 500"/>
              <a:gd name="T24" fmla="*/ 539 w 697"/>
              <a:gd name="T25" fmla="*/ 288 h 500"/>
              <a:gd name="T26" fmla="*/ 521 w 697"/>
              <a:gd name="T27" fmla="*/ 302 h 500"/>
              <a:gd name="T28" fmla="*/ 491 w 697"/>
              <a:gd name="T29" fmla="*/ 324 h 500"/>
              <a:gd name="T30" fmla="*/ 455 w 697"/>
              <a:gd name="T31" fmla="*/ 352 h 500"/>
              <a:gd name="T32" fmla="*/ 420 w 697"/>
              <a:gd name="T33" fmla="*/ 370 h 500"/>
              <a:gd name="T34" fmla="*/ 372 w 697"/>
              <a:gd name="T35" fmla="*/ 377 h 500"/>
              <a:gd name="T36" fmla="*/ 344 w 697"/>
              <a:gd name="T37" fmla="*/ 380 h 500"/>
              <a:gd name="T38" fmla="*/ 316 w 697"/>
              <a:gd name="T39" fmla="*/ 396 h 500"/>
              <a:gd name="T40" fmla="*/ 290 w 697"/>
              <a:gd name="T41" fmla="*/ 417 h 500"/>
              <a:gd name="T42" fmla="*/ 265 w 697"/>
              <a:gd name="T43" fmla="*/ 426 h 500"/>
              <a:gd name="T44" fmla="*/ 5 w 697"/>
              <a:gd name="T45" fmla="*/ 496 h 500"/>
              <a:gd name="T46" fmla="*/ 32 w 697"/>
              <a:gd name="T47" fmla="*/ 487 h 500"/>
              <a:gd name="T48" fmla="*/ 85 w 697"/>
              <a:gd name="T49" fmla="*/ 473 h 500"/>
              <a:gd name="T50" fmla="*/ 93 w 697"/>
              <a:gd name="T51" fmla="*/ 459 h 500"/>
              <a:gd name="T52" fmla="*/ 99 w 697"/>
              <a:gd name="T53" fmla="*/ 438 h 500"/>
              <a:gd name="T54" fmla="*/ 119 w 697"/>
              <a:gd name="T55" fmla="*/ 422 h 500"/>
              <a:gd name="T56" fmla="*/ 160 w 697"/>
              <a:gd name="T57" fmla="*/ 399 h 500"/>
              <a:gd name="T58" fmla="*/ 181 w 697"/>
              <a:gd name="T59" fmla="*/ 382 h 500"/>
              <a:gd name="T60" fmla="*/ 192 w 697"/>
              <a:gd name="T61" fmla="*/ 357 h 500"/>
              <a:gd name="T62" fmla="*/ 193 w 697"/>
              <a:gd name="T63" fmla="*/ 316 h 500"/>
              <a:gd name="T64" fmla="*/ 195 w 697"/>
              <a:gd name="T65" fmla="*/ 254 h 500"/>
              <a:gd name="T66" fmla="*/ 192 w 697"/>
              <a:gd name="T67" fmla="*/ 192 h 500"/>
              <a:gd name="T68" fmla="*/ 214 w 697"/>
              <a:gd name="T69" fmla="*/ 189 h 500"/>
              <a:gd name="T70" fmla="*/ 228 w 697"/>
              <a:gd name="T71" fmla="*/ 179 h 500"/>
              <a:gd name="T72" fmla="*/ 241 w 697"/>
              <a:gd name="T73" fmla="*/ 165 h 500"/>
              <a:gd name="T74" fmla="*/ 252 w 697"/>
              <a:gd name="T75" fmla="*/ 152 h 500"/>
              <a:gd name="T76" fmla="*/ 281 w 697"/>
              <a:gd name="T77" fmla="*/ 146 h 500"/>
              <a:gd name="T78" fmla="*/ 314 w 697"/>
              <a:gd name="T79" fmla="*/ 143 h 500"/>
              <a:gd name="T80" fmla="*/ 340 w 697"/>
              <a:gd name="T81" fmla="*/ 131 h 500"/>
              <a:gd name="T82" fmla="*/ 360 w 697"/>
              <a:gd name="T83" fmla="*/ 108 h 500"/>
              <a:gd name="T84" fmla="*/ 388 w 697"/>
              <a:gd name="T85" fmla="*/ 48 h 500"/>
              <a:gd name="T86" fmla="*/ 407 w 697"/>
              <a:gd name="T87" fmla="*/ 12 h 500"/>
              <a:gd name="T88" fmla="*/ 426 w 697"/>
              <a:gd name="T89" fmla="*/ 8 h 500"/>
              <a:gd name="T90" fmla="*/ 449 w 697"/>
              <a:gd name="T91" fmla="*/ 20 h 500"/>
              <a:gd name="T92" fmla="*/ 512 w 697"/>
              <a:gd name="T93" fmla="*/ 18 h 500"/>
              <a:gd name="T94" fmla="*/ 590 w 697"/>
              <a:gd name="T95" fmla="*/ 13 h 500"/>
              <a:gd name="T96" fmla="*/ 597 w 697"/>
              <a:gd name="T97" fmla="*/ 17 h 500"/>
              <a:gd name="T98" fmla="*/ 605 w 697"/>
              <a:gd name="T99" fmla="*/ 36 h 500"/>
              <a:gd name="T100" fmla="*/ 611 w 697"/>
              <a:gd name="T101" fmla="*/ 51 h 500"/>
              <a:gd name="T102" fmla="*/ 618 w 697"/>
              <a:gd name="T103" fmla="*/ 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solidFill>
            <a:schemeClr val="accent2"/>
          </a:solidFill>
          <a:ln w="9525" cap="flat" cmpd="sng">
            <a:solidFill>
              <a:srgbClr val="FFFFFF"/>
            </a:solidFill>
            <a:prstDash val="solid"/>
            <a:round/>
            <a:headEnd type="none" w="med" len="med"/>
            <a:tailEnd type="none" w="med" len="med"/>
          </a:ln>
          <a:effectLst/>
          <a:extLst/>
        </p:spPr>
        <p:txBody>
          <a:bodyPr/>
          <a:lstStyle/>
          <a:p>
            <a:endParaRPr lang="en-US"/>
          </a:p>
        </p:txBody>
      </p:sp>
      <p:sp>
        <p:nvSpPr>
          <p:cNvPr id="548" name="Freeform 547"/>
          <p:cNvSpPr>
            <a:spLocks/>
          </p:cNvSpPr>
          <p:nvPr>
            <p:custDataLst>
              <p:tags r:id="rId377"/>
            </p:custDataLst>
          </p:nvPr>
        </p:nvSpPr>
        <p:spPr bwMode="auto">
          <a:xfrm>
            <a:off x="4124523" y="2528037"/>
            <a:ext cx="227643" cy="92075"/>
          </a:xfrm>
          <a:custGeom>
            <a:avLst/>
            <a:gdLst>
              <a:gd name="T0" fmla="*/ 74 w 546"/>
              <a:gd name="T1" fmla="*/ 19 h 173"/>
              <a:gd name="T2" fmla="*/ 94 w 546"/>
              <a:gd name="T3" fmla="*/ 34 h 173"/>
              <a:gd name="T4" fmla="*/ 110 w 546"/>
              <a:gd name="T5" fmla="*/ 27 h 173"/>
              <a:gd name="T6" fmla="*/ 132 w 546"/>
              <a:gd name="T7" fmla="*/ 27 h 173"/>
              <a:gd name="T8" fmla="*/ 161 w 546"/>
              <a:gd name="T9" fmla="*/ 44 h 173"/>
              <a:gd name="T10" fmla="*/ 209 w 546"/>
              <a:gd name="T11" fmla="*/ 19 h 173"/>
              <a:gd name="T12" fmla="*/ 243 w 546"/>
              <a:gd name="T13" fmla="*/ 19 h 173"/>
              <a:gd name="T14" fmla="*/ 260 w 546"/>
              <a:gd name="T15" fmla="*/ 16 h 173"/>
              <a:gd name="T16" fmla="*/ 269 w 546"/>
              <a:gd name="T17" fmla="*/ 14 h 173"/>
              <a:gd name="T18" fmla="*/ 279 w 546"/>
              <a:gd name="T19" fmla="*/ 11 h 173"/>
              <a:gd name="T20" fmla="*/ 286 w 546"/>
              <a:gd name="T21" fmla="*/ 3 h 173"/>
              <a:gd name="T22" fmla="*/ 321 w 546"/>
              <a:gd name="T23" fmla="*/ 5 h 173"/>
              <a:gd name="T24" fmla="*/ 333 w 546"/>
              <a:gd name="T25" fmla="*/ 12 h 173"/>
              <a:gd name="T26" fmla="*/ 348 w 546"/>
              <a:gd name="T27" fmla="*/ 7 h 173"/>
              <a:gd name="T28" fmla="*/ 353 w 546"/>
              <a:gd name="T29" fmla="*/ 0 h 173"/>
              <a:gd name="T30" fmla="*/ 367 w 546"/>
              <a:gd name="T31" fmla="*/ 7 h 173"/>
              <a:gd name="T32" fmla="*/ 389 w 546"/>
              <a:gd name="T33" fmla="*/ 7 h 173"/>
              <a:gd name="T34" fmla="*/ 436 w 546"/>
              <a:gd name="T35" fmla="*/ 1 h 173"/>
              <a:gd name="T36" fmla="*/ 482 w 546"/>
              <a:gd name="T37" fmla="*/ 6 h 173"/>
              <a:gd name="T38" fmla="*/ 528 w 546"/>
              <a:gd name="T39" fmla="*/ 12 h 173"/>
              <a:gd name="T40" fmla="*/ 545 w 546"/>
              <a:gd name="T41" fmla="*/ 49 h 173"/>
              <a:gd name="T42" fmla="*/ 537 w 546"/>
              <a:gd name="T43" fmla="*/ 60 h 173"/>
              <a:gd name="T44" fmla="*/ 513 w 546"/>
              <a:gd name="T45" fmla="*/ 62 h 173"/>
              <a:gd name="T46" fmla="*/ 483 w 546"/>
              <a:gd name="T47" fmla="*/ 54 h 173"/>
              <a:gd name="T48" fmla="*/ 413 w 546"/>
              <a:gd name="T49" fmla="*/ 44 h 173"/>
              <a:gd name="T50" fmla="*/ 438 w 546"/>
              <a:gd name="T51" fmla="*/ 81 h 173"/>
              <a:gd name="T52" fmla="*/ 471 w 546"/>
              <a:gd name="T53" fmla="*/ 102 h 173"/>
              <a:gd name="T54" fmla="*/ 493 w 546"/>
              <a:gd name="T55" fmla="*/ 119 h 173"/>
              <a:gd name="T56" fmla="*/ 475 w 546"/>
              <a:gd name="T57" fmla="*/ 136 h 173"/>
              <a:gd name="T58" fmla="*/ 449 w 546"/>
              <a:gd name="T59" fmla="*/ 142 h 173"/>
              <a:gd name="T60" fmla="*/ 426 w 546"/>
              <a:gd name="T61" fmla="*/ 141 h 173"/>
              <a:gd name="T62" fmla="*/ 412 w 546"/>
              <a:gd name="T63" fmla="*/ 134 h 173"/>
              <a:gd name="T64" fmla="*/ 399 w 546"/>
              <a:gd name="T65" fmla="*/ 130 h 173"/>
              <a:gd name="T66" fmla="*/ 385 w 546"/>
              <a:gd name="T67" fmla="*/ 121 h 173"/>
              <a:gd name="T68" fmla="*/ 375 w 546"/>
              <a:gd name="T69" fmla="*/ 104 h 173"/>
              <a:gd name="T70" fmla="*/ 365 w 546"/>
              <a:gd name="T71" fmla="*/ 92 h 173"/>
              <a:gd name="T72" fmla="*/ 344 w 546"/>
              <a:gd name="T73" fmla="*/ 84 h 173"/>
              <a:gd name="T74" fmla="*/ 325 w 546"/>
              <a:gd name="T75" fmla="*/ 76 h 173"/>
              <a:gd name="T76" fmla="*/ 303 w 546"/>
              <a:gd name="T77" fmla="*/ 87 h 173"/>
              <a:gd name="T78" fmla="*/ 258 w 546"/>
              <a:gd name="T79" fmla="*/ 134 h 173"/>
              <a:gd name="T80" fmla="*/ 236 w 546"/>
              <a:gd name="T81" fmla="*/ 163 h 173"/>
              <a:gd name="T82" fmla="*/ 220 w 546"/>
              <a:gd name="T83" fmla="*/ 172 h 173"/>
              <a:gd name="T84" fmla="*/ 188 w 546"/>
              <a:gd name="T85" fmla="*/ 167 h 173"/>
              <a:gd name="T86" fmla="*/ 165 w 546"/>
              <a:gd name="T87" fmla="*/ 155 h 173"/>
              <a:gd name="T88" fmla="*/ 113 w 546"/>
              <a:gd name="T89" fmla="*/ 105 h 173"/>
              <a:gd name="T90" fmla="*/ 95 w 546"/>
              <a:gd name="T91" fmla="*/ 91 h 173"/>
              <a:gd name="T92" fmla="*/ 60 w 546"/>
              <a:gd name="T93" fmla="*/ 76 h 173"/>
              <a:gd name="T94" fmla="*/ 16 w 546"/>
              <a:gd name="T95" fmla="*/ 58 h 173"/>
              <a:gd name="T96" fmla="*/ 11 w 546"/>
              <a:gd name="T97" fmla="*/ 34 h 173"/>
              <a:gd name="T98" fmla="*/ 28 w 546"/>
              <a:gd name="T99" fmla="*/ 19 h 173"/>
              <a:gd name="T100" fmla="*/ 47 w 546"/>
              <a:gd name="T101"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9" name="Freeform 548"/>
          <p:cNvSpPr>
            <a:spLocks/>
          </p:cNvSpPr>
          <p:nvPr>
            <p:custDataLst>
              <p:tags r:id="rId378"/>
            </p:custDataLst>
          </p:nvPr>
        </p:nvSpPr>
        <p:spPr bwMode="auto">
          <a:xfrm>
            <a:off x="4616477" y="2512162"/>
            <a:ext cx="103891" cy="60325"/>
          </a:xfrm>
          <a:custGeom>
            <a:avLst/>
            <a:gdLst>
              <a:gd name="T0" fmla="*/ 27 w 246"/>
              <a:gd name="T1" fmla="*/ 36 h 42"/>
              <a:gd name="T2" fmla="*/ 36 w 246"/>
              <a:gd name="T3" fmla="*/ 36 h 42"/>
              <a:gd name="T4" fmla="*/ 45 w 246"/>
              <a:gd name="T5" fmla="*/ 35 h 42"/>
              <a:gd name="T6" fmla="*/ 53 w 246"/>
              <a:gd name="T7" fmla="*/ 33 h 42"/>
              <a:gd name="T8" fmla="*/ 59 w 246"/>
              <a:gd name="T9" fmla="*/ 31 h 42"/>
              <a:gd name="T10" fmla="*/ 66 w 246"/>
              <a:gd name="T11" fmla="*/ 30 h 42"/>
              <a:gd name="T12" fmla="*/ 72 w 246"/>
              <a:gd name="T13" fmla="*/ 29 h 42"/>
              <a:gd name="T14" fmla="*/ 80 w 246"/>
              <a:gd name="T15" fmla="*/ 29 h 42"/>
              <a:gd name="T16" fmla="*/ 87 w 246"/>
              <a:gd name="T17" fmla="*/ 30 h 42"/>
              <a:gd name="T18" fmla="*/ 87 w 246"/>
              <a:gd name="T19" fmla="*/ 42 h 42"/>
              <a:gd name="T20" fmla="*/ 154 w 246"/>
              <a:gd name="T21" fmla="*/ 42 h 42"/>
              <a:gd name="T22" fmla="*/ 154 w 246"/>
              <a:gd name="T23" fmla="*/ 39 h 42"/>
              <a:gd name="T24" fmla="*/ 156 w 246"/>
              <a:gd name="T25" fmla="*/ 36 h 42"/>
              <a:gd name="T26" fmla="*/ 159 w 246"/>
              <a:gd name="T27" fmla="*/ 33 h 42"/>
              <a:gd name="T28" fmla="*/ 163 w 246"/>
              <a:gd name="T29" fmla="*/ 31 h 42"/>
              <a:gd name="T30" fmla="*/ 175 w 246"/>
              <a:gd name="T31" fmla="*/ 26 h 42"/>
              <a:gd name="T32" fmla="*/ 190 w 246"/>
              <a:gd name="T33" fmla="*/ 23 h 42"/>
              <a:gd name="T34" fmla="*/ 221 w 246"/>
              <a:gd name="T35" fmla="*/ 17 h 42"/>
              <a:gd name="T36" fmla="*/ 246 w 246"/>
              <a:gd name="T37" fmla="*/ 12 h 42"/>
              <a:gd name="T38" fmla="*/ 212 w 246"/>
              <a:gd name="T39" fmla="*/ 13 h 42"/>
              <a:gd name="T40" fmla="*/ 186 w 246"/>
              <a:gd name="T41" fmla="*/ 14 h 42"/>
              <a:gd name="T42" fmla="*/ 178 w 246"/>
              <a:gd name="T43" fmla="*/ 15 h 42"/>
              <a:gd name="T44" fmla="*/ 171 w 246"/>
              <a:gd name="T45" fmla="*/ 15 h 42"/>
              <a:gd name="T46" fmla="*/ 168 w 246"/>
              <a:gd name="T47" fmla="*/ 14 h 42"/>
              <a:gd name="T48" fmla="*/ 167 w 246"/>
              <a:gd name="T49" fmla="*/ 12 h 42"/>
              <a:gd name="T50" fmla="*/ 159 w 246"/>
              <a:gd name="T51" fmla="*/ 16 h 42"/>
              <a:gd name="T52" fmla="*/ 152 w 246"/>
              <a:gd name="T53" fmla="*/ 17 h 42"/>
              <a:gd name="T54" fmla="*/ 147 w 246"/>
              <a:gd name="T55" fmla="*/ 17 h 42"/>
              <a:gd name="T56" fmla="*/ 141 w 246"/>
              <a:gd name="T57" fmla="*/ 15 h 42"/>
              <a:gd name="T58" fmla="*/ 137 w 246"/>
              <a:gd name="T59" fmla="*/ 12 h 42"/>
              <a:gd name="T60" fmla="*/ 133 w 246"/>
              <a:gd name="T61" fmla="*/ 9 h 42"/>
              <a:gd name="T62" fmla="*/ 129 w 246"/>
              <a:gd name="T63" fmla="*/ 5 h 42"/>
              <a:gd name="T64" fmla="*/ 126 w 246"/>
              <a:gd name="T65" fmla="*/ 0 h 42"/>
              <a:gd name="T66" fmla="*/ 121 w 246"/>
              <a:gd name="T67" fmla="*/ 2 h 42"/>
              <a:gd name="T68" fmla="*/ 113 w 246"/>
              <a:gd name="T69" fmla="*/ 4 h 42"/>
              <a:gd name="T70" fmla="*/ 103 w 246"/>
              <a:gd name="T71" fmla="*/ 5 h 42"/>
              <a:gd name="T72" fmla="*/ 93 w 246"/>
              <a:gd name="T73" fmla="*/ 5 h 42"/>
              <a:gd name="T74" fmla="*/ 74 w 246"/>
              <a:gd name="T75" fmla="*/ 6 h 42"/>
              <a:gd name="T76" fmla="*/ 60 w 246"/>
              <a:gd name="T77" fmla="*/ 6 h 42"/>
              <a:gd name="T78" fmla="*/ 58 w 246"/>
              <a:gd name="T79" fmla="*/ 9 h 42"/>
              <a:gd name="T80" fmla="*/ 56 w 246"/>
              <a:gd name="T81" fmla="*/ 12 h 42"/>
              <a:gd name="T82" fmla="*/ 54 w 246"/>
              <a:gd name="T83" fmla="*/ 15 h 42"/>
              <a:gd name="T84" fmla="*/ 50 w 246"/>
              <a:gd name="T85" fmla="*/ 17 h 42"/>
              <a:gd name="T86" fmla="*/ 42 w 246"/>
              <a:gd name="T87" fmla="*/ 20 h 42"/>
              <a:gd name="T88" fmla="*/ 33 w 246"/>
              <a:gd name="T89" fmla="*/ 22 h 42"/>
              <a:gd name="T90" fmla="*/ 14 w 246"/>
              <a:gd name="T91" fmla="*/ 24 h 42"/>
              <a:gd name="T92" fmla="*/ 0 w 246"/>
              <a:gd name="T93" fmla="*/ 24 h 42"/>
              <a:gd name="T94" fmla="*/ 1 w 246"/>
              <a:gd name="T95" fmla="*/ 27 h 42"/>
              <a:gd name="T96" fmla="*/ 3 w 246"/>
              <a:gd name="T97" fmla="*/ 29 h 42"/>
              <a:gd name="T98" fmla="*/ 5 w 246"/>
              <a:gd name="T99" fmla="*/ 31 h 42"/>
              <a:gd name="T100" fmla="*/ 9 w 246"/>
              <a:gd name="T101" fmla="*/ 33 h 42"/>
              <a:gd name="T102" fmla="*/ 17 w 246"/>
              <a:gd name="T103" fmla="*/ 35 h 42"/>
              <a:gd name="T104" fmla="*/ 27 w 246"/>
              <a:gd name="T105" fmla="*/ 3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0" name="Freeform 549"/>
          <p:cNvSpPr>
            <a:spLocks/>
          </p:cNvSpPr>
          <p:nvPr>
            <p:custDataLst>
              <p:tags r:id="rId379"/>
            </p:custDataLst>
          </p:nvPr>
        </p:nvSpPr>
        <p:spPr bwMode="auto">
          <a:xfrm>
            <a:off x="4753980" y="2494699"/>
            <a:ext cx="61112" cy="57150"/>
          </a:xfrm>
          <a:custGeom>
            <a:avLst/>
            <a:gdLst>
              <a:gd name="T0" fmla="*/ 103 w 149"/>
              <a:gd name="T1" fmla="*/ 0 h 61"/>
              <a:gd name="T2" fmla="*/ 118 w 149"/>
              <a:gd name="T3" fmla="*/ 1 h 61"/>
              <a:gd name="T4" fmla="*/ 134 w 149"/>
              <a:gd name="T5" fmla="*/ 3 h 61"/>
              <a:gd name="T6" fmla="*/ 145 w 149"/>
              <a:gd name="T7" fmla="*/ 5 h 61"/>
              <a:gd name="T8" fmla="*/ 149 w 149"/>
              <a:gd name="T9" fmla="*/ 6 h 61"/>
              <a:gd name="T10" fmla="*/ 149 w 149"/>
              <a:gd name="T11" fmla="*/ 8 h 61"/>
              <a:gd name="T12" fmla="*/ 147 w 149"/>
              <a:gd name="T13" fmla="*/ 10 h 61"/>
              <a:gd name="T14" fmla="*/ 145 w 149"/>
              <a:gd name="T15" fmla="*/ 12 h 61"/>
              <a:gd name="T16" fmla="*/ 141 w 149"/>
              <a:gd name="T17" fmla="*/ 13 h 61"/>
              <a:gd name="T18" fmla="*/ 137 w 149"/>
              <a:gd name="T19" fmla="*/ 14 h 61"/>
              <a:gd name="T20" fmla="*/ 132 w 149"/>
              <a:gd name="T21" fmla="*/ 14 h 61"/>
              <a:gd name="T22" fmla="*/ 127 w 149"/>
              <a:gd name="T23" fmla="*/ 14 h 61"/>
              <a:gd name="T24" fmla="*/ 123 w 149"/>
              <a:gd name="T25" fmla="*/ 12 h 61"/>
              <a:gd name="T26" fmla="*/ 123 w 149"/>
              <a:gd name="T27" fmla="*/ 23 h 61"/>
              <a:gd name="T28" fmla="*/ 123 w 149"/>
              <a:gd name="T29" fmla="*/ 33 h 61"/>
              <a:gd name="T30" fmla="*/ 123 w 149"/>
              <a:gd name="T31" fmla="*/ 41 h 61"/>
              <a:gd name="T32" fmla="*/ 123 w 149"/>
              <a:gd name="T33" fmla="*/ 49 h 61"/>
              <a:gd name="T34" fmla="*/ 116 w 149"/>
              <a:gd name="T35" fmla="*/ 50 h 61"/>
              <a:gd name="T36" fmla="*/ 109 w 149"/>
              <a:gd name="T37" fmla="*/ 51 h 61"/>
              <a:gd name="T38" fmla="*/ 104 w 149"/>
              <a:gd name="T39" fmla="*/ 53 h 61"/>
              <a:gd name="T40" fmla="*/ 100 w 149"/>
              <a:gd name="T41" fmla="*/ 55 h 61"/>
              <a:gd name="T42" fmla="*/ 94 w 149"/>
              <a:gd name="T43" fmla="*/ 57 h 61"/>
              <a:gd name="T44" fmla="*/ 89 w 149"/>
              <a:gd name="T45" fmla="*/ 59 h 61"/>
              <a:gd name="T46" fmla="*/ 83 w 149"/>
              <a:gd name="T47" fmla="*/ 61 h 61"/>
              <a:gd name="T48" fmla="*/ 76 w 149"/>
              <a:gd name="T49" fmla="*/ 61 h 61"/>
              <a:gd name="T50" fmla="*/ 67 w 149"/>
              <a:gd name="T51" fmla="*/ 60 h 61"/>
              <a:gd name="T52" fmla="*/ 53 w 149"/>
              <a:gd name="T53" fmla="*/ 57 h 61"/>
              <a:gd name="T54" fmla="*/ 39 w 149"/>
              <a:gd name="T55" fmla="*/ 54 h 61"/>
              <a:gd name="T56" fmla="*/ 25 w 149"/>
              <a:gd name="T57" fmla="*/ 49 h 61"/>
              <a:gd name="T58" fmla="*/ 12 w 149"/>
              <a:gd name="T59" fmla="*/ 45 h 61"/>
              <a:gd name="T60" fmla="*/ 3 w 149"/>
              <a:gd name="T61" fmla="*/ 41 h 61"/>
              <a:gd name="T62" fmla="*/ 1 w 149"/>
              <a:gd name="T63" fmla="*/ 39 h 61"/>
              <a:gd name="T64" fmla="*/ 0 w 149"/>
              <a:gd name="T65" fmla="*/ 38 h 61"/>
              <a:gd name="T66" fmla="*/ 0 w 149"/>
              <a:gd name="T67" fmla="*/ 37 h 61"/>
              <a:gd name="T68" fmla="*/ 3 w 149"/>
              <a:gd name="T69" fmla="*/ 37 h 61"/>
              <a:gd name="T70" fmla="*/ 19 w 149"/>
              <a:gd name="T71" fmla="*/ 36 h 61"/>
              <a:gd name="T72" fmla="*/ 35 w 149"/>
              <a:gd name="T73" fmla="*/ 35 h 61"/>
              <a:gd name="T74" fmla="*/ 48 w 149"/>
              <a:gd name="T75" fmla="*/ 32 h 61"/>
              <a:gd name="T76" fmla="*/ 60 w 149"/>
              <a:gd name="T77" fmla="*/ 27 h 61"/>
              <a:gd name="T78" fmla="*/ 72 w 149"/>
              <a:gd name="T79" fmla="*/ 22 h 61"/>
              <a:gd name="T80" fmla="*/ 82 w 149"/>
              <a:gd name="T81" fmla="*/ 16 h 61"/>
              <a:gd name="T82" fmla="*/ 93 w 149"/>
              <a:gd name="T83" fmla="*/ 8 h 61"/>
              <a:gd name="T84" fmla="*/ 103 w 149"/>
              <a:gd name="T85"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1" name="Freeform 550"/>
          <p:cNvSpPr>
            <a:spLocks/>
          </p:cNvSpPr>
          <p:nvPr>
            <p:custDataLst>
              <p:tags r:id="rId380"/>
            </p:custDataLst>
          </p:nvPr>
        </p:nvSpPr>
        <p:spPr bwMode="auto">
          <a:xfrm>
            <a:off x="4789121" y="2502636"/>
            <a:ext cx="125281" cy="57150"/>
          </a:xfrm>
          <a:custGeom>
            <a:avLst/>
            <a:gdLst>
              <a:gd name="T0" fmla="*/ 133 w 299"/>
              <a:gd name="T1" fmla="*/ 72 h 74"/>
              <a:gd name="T2" fmla="*/ 154 w 299"/>
              <a:gd name="T3" fmla="*/ 65 h 74"/>
              <a:gd name="T4" fmla="*/ 178 w 299"/>
              <a:gd name="T5" fmla="*/ 54 h 74"/>
              <a:gd name="T6" fmla="*/ 199 w 299"/>
              <a:gd name="T7" fmla="*/ 42 h 74"/>
              <a:gd name="T8" fmla="*/ 207 w 299"/>
              <a:gd name="T9" fmla="*/ 40 h 74"/>
              <a:gd name="T10" fmla="*/ 211 w 299"/>
              <a:gd name="T11" fmla="*/ 46 h 74"/>
              <a:gd name="T12" fmla="*/ 220 w 299"/>
              <a:gd name="T13" fmla="*/ 51 h 74"/>
              <a:gd name="T14" fmla="*/ 243 w 299"/>
              <a:gd name="T15" fmla="*/ 55 h 74"/>
              <a:gd name="T16" fmla="*/ 269 w 299"/>
              <a:gd name="T17" fmla="*/ 55 h 74"/>
              <a:gd name="T18" fmla="*/ 286 w 299"/>
              <a:gd name="T19" fmla="*/ 55 h 74"/>
              <a:gd name="T20" fmla="*/ 293 w 299"/>
              <a:gd name="T21" fmla="*/ 46 h 74"/>
              <a:gd name="T22" fmla="*/ 298 w 299"/>
              <a:gd name="T23" fmla="*/ 31 h 74"/>
              <a:gd name="T24" fmla="*/ 279 w 299"/>
              <a:gd name="T25" fmla="*/ 25 h 74"/>
              <a:gd name="T26" fmla="*/ 244 w 299"/>
              <a:gd name="T27" fmla="*/ 25 h 74"/>
              <a:gd name="T28" fmla="*/ 225 w 299"/>
              <a:gd name="T29" fmla="*/ 25 h 74"/>
              <a:gd name="T30" fmla="*/ 214 w 299"/>
              <a:gd name="T31" fmla="*/ 27 h 74"/>
              <a:gd name="T32" fmla="*/ 204 w 299"/>
              <a:gd name="T33" fmla="*/ 33 h 74"/>
              <a:gd name="T34" fmla="*/ 172 w 299"/>
              <a:gd name="T35" fmla="*/ 37 h 74"/>
              <a:gd name="T36" fmla="*/ 176 w 299"/>
              <a:gd name="T37" fmla="*/ 28 h 74"/>
              <a:gd name="T38" fmla="*/ 180 w 299"/>
              <a:gd name="T39" fmla="*/ 21 h 74"/>
              <a:gd name="T40" fmla="*/ 194 w 299"/>
              <a:gd name="T41" fmla="*/ 13 h 74"/>
              <a:gd name="T42" fmla="*/ 210 w 299"/>
              <a:gd name="T43" fmla="*/ 9 h 74"/>
              <a:gd name="T44" fmla="*/ 225 w 299"/>
              <a:gd name="T45" fmla="*/ 0 h 74"/>
              <a:gd name="T46" fmla="*/ 185 w 299"/>
              <a:gd name="T47" fmla="*/ 3 h 74"/>
              <a:gd name="T48" fmla="*/ 157 w 299"/>
              <a:gd name="T49" fmla="*/ 11 h 74"/>
              <a:gd name="T50" fmla="*/ 134 w 299"/>
              <a:gd name="T51" fmla="*/ 25 h 74"/>
              <a:gd name="T52" fmla="*/ 114 w 299"/>
              <a:gd name="T53" fmla="*/ 40 h 74"/>
              <a:gd name="T54" fmla="*/ 100 w 299"/>
              <a:gd name="T55" fmla="*/ 53 h 74"/>
              <a:gd name="T56" fmla="*/ 87 w 299"/>
              <a:gd name="T57" fmla="*/ 59 h 74"/>
              <a:gd name="T58" fmla="*/ 64 w 299"/>
              <a:gd name="T59" fmla="*/ 63 h 74"/>
              <a:gd name="T60" fmla="*/ 32 w 299"/>
              <a:gd name="T61" fmla="*/ 64 h 74"/>
              <a:gd name="T62" fmla="*/ 12 w 299"/>
              <a:gd name="T63" fmla="*/ 67 h 74"/>
              <a:gd name="T64" fmla="*/ 2 w 299"/>
              <a:gd name="T65" fmla="*/ 70 h 74"/>
              <a:gd name="T66" fmla="*/ 39 w 299"/>
              <a:gd name="T67" fmla="*/ 74 h 74"/>
              <a:gd name="T68" fmla="*/ 102 w 299"/>
              <a:gd name="T6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solidFill>
            <a:srgbClr val="C0C0C0"/>
          </a:solidFill>
          <a:ln w="9525"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Rectangle 1"/>
          <p:cNvSpPr/>
          <p:nvPr/>
        </p:nvSpPr>
        <p:spPr>
          <a:xfrm>
            <a:off x="7672062" y="2513931"/>
            <a:ext cx="4402720" cy="3046988"/>
          </a:xfrm>
          <a:prstGeom prst="rect">
            <a:avLst/>
          </a:prstGeom>
        </p:spPr>
        <p:txBody>
          <a:bodyPr wrap="square">
            <a:spAutoFit/>
          </a:bodyPr>
          <a:lstStyle/>
          <a:p>
            <a:r>
              <a:rPr lang="en-US" sz="2400" b="1" dirty="0"/>
              <a:t>Main users</a:t>
            </a:r>
          </a:p>
          <a:p>
            <a:pPr marL="285750" indent="-285750">
              <a:buFont typeface="Arial" panose="020B0604020202020204" pitchFamily="34" charset="0"/>
              <a:buChar char="•"/>
            </a:pPr>
            <a:r>
              <a:rPr lang="en-US" sz="2400" b="1" dirty="0"/>
              <a:t>National program planners</a:t>
            </a:r>
            <a:r>
              <a:rPr lang="en-US" sz="2400" dirty="0"/>
              <a:t>: NACP, Health Ministry</a:t>
            </a:r>
          </a:p>
          <a:p>
            <a:pPr marL="285750" indent="-285750">
              <a:buFont typeface="Arial" panose="020B0604020202020204" pitchFamily="34" charset="0"/>
              <a:buChar char="•"/>
            </a:pPr>
            <a:r>
              <a:rPr lang="en-US" sz="2400" b="1" dirty="0"/>
              <a:t>International organizations</a:t>
            </a:r>
            <a:r>
              <a:rPr lang="en-US" sz="2400" dirty="0"/>
              <a:t>: UNAIDS, WHO (CHOICE)</a:t>
            </a:r>
          </a:p>
          <a:p>
            <a:pPr marL="285750" indent="-285750">
              <a:buFont typeface="Arial" panose="020B0604020202020204" pitchFamily="34" charset="0"/>
              <a:buChar char="•"/>
            </a:pPr>
            <a:r>
              <a:rPr lang="en-US" sz="2400" b="1" dirty="0"/>
              <a:t>Funders</a:t>
            </a:r>
            <a:r>
              <a:rPr lang="en-US" sz="2400" dirty="0"/>
              <a:t>: Global Fund, PEPFAR, BM Gates Foundation</a:t>
            </a:r>
          </a:p>
          <a:p>
            <a:pPr marL="285750" indent="-285750">
              <a:buFont typeface="Arial" panose="020B0604020202020204" pitchFamily="34" charset="0"/>
              <a:buChar char="•"/>
            </a:pPr>
            <a:r>
              <a:rPr lang="en-US" sz="2400" b="1" dirty="0"/>
              <a:t>Researchers</a:t>
            </a:r>
          </a:p>
        </p:txBody>
      </p:sp>
    </p:spTree>
    <p:extLst>
      <p:ext uri="{BB962C8B-B14F-4D97-AF65-F5344CB8AC3E}">
        <p14:creationId xmlns:p14="http://schemas.microsoft.com/office/powerpoint/2010/main" val="2176001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Key Output Indicators</a:t>
            </a:r>
          </a:p>
        </p:txBody>
      </p:sp>
      <p:sp>
        <p:nvSpPr>
          <p:cNvPr id="5" name="Text Placeholder 4"/>
          <p:cNvSpPr>
            <a:spLocks noGrp="1"/>
          </p:cNvSpPr>
          <p:nvPr>
            <p:ph type="body" idx="1"/>
          </p:nvPr>
        </p:nvSpPr>
        <p:spPr>
          <a:xfrm>
            <a:off x="520374" y="1681163"/>
            <a:ext cx="3707159" cy="823912"/>
          </a:xfrm>
          <a:solidFill>
            <a:schemeClr val="accent1">
              <a:lumMod val="60000"/>
              <a:lumOff val="40000"/>
            </a:schemeClr>
          </a:solidFill>
        </p:spPr>
        <p:txBody>
          <a:bodyPr>
            <a:normAutofit/>
          </a:bodyPr>
          <a:lstStyle/>
          <a:p>
            <a:r>
              <a:rPr lang="en-US" dirty="0"/>
              <a:t>Outputs</a:t>
            </a:r>
          </a:p>
        </p:txBody>
      </p:sp>
      <p:sp>
        <p:nvSpPr>
          <p:cNvPr id="6" name="Content Placeholder 5"/>
          <p:cNvSpPr>
            <a:spLocks noGrp="1"/>
          </p:cNvSpPr>
          <p:nvPr>
            <p:ph sz="half" idx="2"/>
          </p:nvPr>
        </p:nvSpPr>
        <p:spPr>
          <a:xfrm>
            <a:off x="520374" y="2529932"/>
            <a:ext cx="3707160" cy="3684588"/>
          </a:xfrm>
          <a:solidFill>
            <a:schemeClr val="accent1">
              <a:lumMod val="40000"/>
              <a:lumOff val="60000"/>
            </a:schemeClr>
          </a:solidFill>
        </p:spPr>
        <p:txBody>
          <a:bodyPr>
            <a:normAutofit/>
          </a:bodyPr>
          <a:lstStyle/>
          <a:p>
            <a:r>
              <a:rPr lang="en-US" dirty="0"/>
              <a:t>Number of people reached by intervention</a:t>
            </a:r>
          </a:p>
          <a:p>
            <a:r>
              <a:rPr lang="en-US" dirty="0"/>
              <a:t>Total costs by intervention</a:t>
            </a:r>
          </a:p>
        </p:txBody>
      </p:sp>
      <p:sp>
        <p:nvSpPr>
          <p:cNvPr id="7" name="Text Placeholder 6"/>
          <p:cNvSpPr>
            <a:spLocks noGrp="1"/>
          </p:cNvSpPr>
          <p:nvPr>
            <p:ph type="body" sz="quarter" idx="3"/>
          </p:nvPr>
        </p:nvSpPr>
        <p:spPr>
          <a:xfrm>
            <a:off x="7961482" y="1637159"/>
            <a:ext cx="3898726" cy="823912"/>
          </a:xfrm>
          <a:solidFill>
            <a:schemeClr val="accent2">
              <a:lumMod val="60000"/>
              <a:lumOff val="40000"/>
            </a:schemeClr>
          </a:solidFill>
        </p:spPr>
        <p:txBody>
          <a:bodyPr/>
          <a:lstStyle/>
          <a:p>
            <a:r>
              <a:rPr lang="en-US" dirty="0"/>
              <a:t>Investment Ratios</a:t>
            </a:r>
          </a:p>
        </p:txBody>
      </p:sp>
      <p:sp>
        <p:nvSpPr>
          <p:cNvPr id="8" name="Content Placeholder 7"/>
          <p:cNvSpPr>
            <a:spLocks noGrp="1"/>
          </p:cNvSpPr>
          <p:nvPr>
            <p:ph sz="quarter" idx="4"/>
          </p:nvPr>
        </p:nvSpPr>
        <p:spPr>
          <a:xfrm>
            <a:off x="7961482" y="2505075"/>
            <a:ext cx="3898726" cy="3684588"/>
          </a:xfrm>
          <a:solidFill>
            <a:schemeClr val="accent2">
              <a:lumMod val="40000"/>
              <a:lumOff val="60000"/>
            </a:schemeClr>
          </a:solidFill>
        </p:spPr>
        <p:txBody>
          <a:bodyPr>
            <a:normAutofit/>
          </a:bodyPr>
          <a:lstStyle/>
          <a:p>
            <a:r>
              <a:rPr lang="en-US" dirty="0"/>
              <a:t>Net discounted cost</a:t>
            </a:r>
          </a:p>
          <a:p>
            <a:pPr lvl="1"/>
            <a:r>
              <a:rPr lang="en-US" dirty="0"/>
              <a:t>Per infection averted</a:t>
            </a:r>
          </a:p>
          <a:p>
            <a:pPr lvl="1"/>
            <a:r>
              <a:rPr lang="en-US" dirty="0"/>
              <a:t>Per death averted</a:t>
            </a:r>
          </a:p>
          <a:p>
            <a:pPr lvl="1"/>
            <a:r>
              <a:rPr lang="en-US" dirty="0"/>
              <a:t>Per DALY/QALY</a:t>
            </a:r>
          </a:p>
          <a:p>
            <a:pPr lvl="1"/>
            <a:r>
              <a:rPr lang="en-US" dirty="0"/>
              <a:t>Compare to benchmarks</a:t>
            </a:r>
          </a:p>
          <a:p>
            <a:r>
              <a:rPr lang="en-US" dirty="0"/>
              <a:t>Treatment savings</a:t>
            </a:r>
          </a:p>
          <a:p>
            <a:r>
              <a:rPr lang="en-US" dirty="0"/>
              <a:t>Productivity gains</a:t>
            </a:r>
          </a:p>
        </p:txBody>
      </p:sp>
      <p:sp>
        <p:nvSpPr>
          <p:cNvPr id="3" name="Slide Number Placeholder 2"/>
          <p:cNvSpPr>
            <a:spLocks noGrp="1"/>
          </p:cNvSpPr>
          <p:nvPr>
            <p:ph type="sldNum" sz="quarter" idx="12"/>
          </p:nvPr>
        </p:nvSpPr>
        <p:spPr/>
        <p:txBody>
          <a:bodyPr/>
          <a:lstStyle/>
          <a:p>
            <a:fld id="{48F63A3B-78C7-47BE-AE5E-E10140E04643}" type="slidenum">
              <a:rPr lang="en-US" smtClean="0"/>
              <a:t>30</a:t>
            </a:fld>
            <a:endParaRPr lang="en-US" dirty="0"/>
          </a:p>
        </p:txBody>
      </p:sp>
      <p:sp>
        <p:nvSpPr>
          <p:cNvPr id="9" name="TextBox 8"/>
          <p:cNvSpPr txBox="1"/>
          <p:nvPr/>
        </p:nvSpPr>
        <p:spPr>
          <a:xfrm>
            <a:off x="4493786" y="2591029"/>
            <a:ext cx="3201444" cy="1384995"/>
          </a:xfrm>
          <a:prstGeom prst="rect">
            <a:avLst/>
          </a:prstGeom>
          <a:solidFill>
            <a:schemeClr val="accent4">
              <a:lumMod val="40000"/>
              <a:lumOff val="60000"/>
            </a:schemeClr>
          </a:solidFill>
        </p:spPr>
        <p:txBody>
          <a:bodyPr wrap="square" rtlCol="0">
            <a:spAutoFit/>
          </a:bodyPr>
          <a:lstStyle/>
          <a:p>
            <a:pPr marL="285750" indent="-285750">
              <a:buFont typeface="Arial" panose="020B0604020202020204" pitchFamily="34" charset="0"/>
              <a:buChar char="•"/>
            </a:pPr>
            <a:r>
              <a:rPr lang="en-US" sz="2800" dirty="0"/>
              <a:t>Infections averted</a:t>
            </a:r>
          </a:p>
          <a:p>
            <a:pPr marL="285750" indent="-285750">
              <a:buFont typeface="Arial" panose="020B0604020202020204" pitchFamily="34" charset="0"/>
              <a:buChar char="•"/>
            </a:pPr>
            <a:r>
              <a:rPr lang="en-US" sz="2800" dirty="0"/>
              <a:t>Deaths averted</a:t>
            </a:r>
          </a:p>
          <a:p>
            <a:pPr marL="285750" indent="-285750">
              <a:buFont typeface="Arial" panose="020B0604020202020204" pitchFamily="34" charset="0"/>
              <a:buChar char="•"/>
            </a:pPr>
            <a:r>
              <a:rPr lang="en-US" sz="2800" dirty="0"/>
              <a:t>QALYs gained</a:t>
            </a:r>
          </a:p>
        </p:txBody>
      </p:sp>
      <p:sp>
        <p:nvSpPr>
          <p:cNvPr id="10" name="Text Placeholder 6"/>
          <p:cNvSpPr txBox="1">
            <a:spLocks/>
          </p:cNvSpPr>
          <p:nvPr/>
        </p:nvSpPr>
        <p:spPr>
          <a:xfrm>
            <a:off x="4493785" y="1637159"/>
            <a:ext cx="3201445" cy="823912"/>
          </a:xfrm>
          <a:prstGeom prst="rect">
            <a:avLst/>
          </a:prstGeom>
          <a:solidFill>
            <a:schemeClr val="accent4">
              <a:lumMod val="60000"/>
              <a:lumOff val="40000"/>
            </a:schemeClr>
          </a:solidFill>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Impact</a:t>
            </a:r>
            <a:r>
              <a:rPr lang="en-US" sz="2000" dirty="0"/>
              <a:t> </a:t>
            </a:r>
            <a:endParaRPr lang="en-US" dirty="0"/>
          </a:p>
        </p:txBody>
      </p:sp>
    </p:spTree>
    <p:extLst>
      <p:ext uri="{BB962C8B-B14F-4D97-AF65-F5344CB8AC3E}">
        <p14:creationId xmlns:p14="http://schemas.microsoft.com/office/powerpoint/2010/main" val="958935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Uncertainty in Future Impact</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92099497"/>
              </p:ext>
            </p:extLst>
          </p:nvPr>
        </p:nvGraphicFramePr>
        <p:xfrm>
          <a:off x="838200" y="1459864"/>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t>31</a:t>
            </a:fld>
            <a:endParaRPr lang="en-US" dirty="0"/>
          </a:p>
        </p:txBody>
      </p:sp>
      <p:sp>
        <p:nvSpPr>
          <p:cNvPr id="10" name="TextBox 9"/>
          <p:cNvSpPr txBox="1"/>
          <p:nvPr/>
        </p:nvSpPr>
        <p:spPr>
          <a:xfrm>
            <a:off x="1201783" y="5969726"/>
            <a:ext cx="8268788" cy="369332"/>
          </a:xfrm>
          <a:prstGeom prst="rect">
            <a:avLst/>
          </a:prstGeom>
          <a:noFill/>
        </p:spPr>
        <p:txBody>
          <a:bodyPr wrap="square" rtlCol="0">
            <a:spAutoFit/>
          </a:bodyPr>
          <a:lstStyle/>
          <a:p>
            <a:r>
              <a:rPr lang="en-US" dirty="0"/>
              <a:t>Includes uncertainty in historical fit, intervention effectiveness and impact matrix</a:t>
            </a:r>
          </a:p>
        </p:txBody>
      </p:sp>
    </p:spTree>
    <p:extLst>
      <p:ext uri="{BB962C8B-B14F-4D97-AF65-F5344CB8AC3E}">
        <p14:creationId xmlns:p14="http://schemas.microsoft.com/office/powerpoint/2010/main" val="1762546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72662" y="1445419"/>
            <a:ext cx="11349567" cy="2578100"/>
          </a:xfrm>
          <a:prstGeom prst="rect">
            <a:avLst/>
          </a:prstGeom>
        </p:spPr>
      </p:pic>
      <p:sp>
        <p:nvSpPr>
          <p:cNvPr id="2" name="Title 1"/>
          <p:cNvSpPr>
            <a:spLocks noGrp="1"/>
          </p:cNvSpPr>
          <p:nvPr>
            <p:ph type="title"/>
          </p:nvPr>
        </p:nvSpPr>
        <p:spPr/>
        <p:txBody>
          <a:bodyPr/>
          <a:lstStyle/>
          <a:p>
            <a:r>
              <a:rPr lang="en-US" dirty="0"/>
              <a:t>Updating your Goals File</a:t>
            </a:r>
          </a:p>
        </p:txBody>
      </p:sp>
      <p:sp>
        <p:nvSpPr>
          <p:cNvPr id="4" name="Slide Number Placeholder 3"/>
          <p:cNvSpPr>
            <a:spLocks noGrp="1"/>
          </p:cNvSpPr>
          <p:nvPr>
            <p:ph type="sldNum" sz="quarter" idx="12"/>
          </p:nvPr>
        </p:nvSpPr>
        <p:spPr/>
        <p:txBody>
          <a:bodyPr/>
          <a:lstStyle/>
          <a:p>
            <a:fld id="{48F63A3B-78C7-47BE-AE5E-E10140E04643}" type="slidenum">
              <a:rPr lang="en-US" smtClean="0"/>
              <a:t>32</a:t>
            </a:fld>
            <a:endParaRPr lang="en-US" dirty="0"/>
          </a:p>
        </p:txBody>
      </p:sp>
      <p:sp>
        <p:nvSpPr>
          <p:cNvPr id="6" name="Oval 5"/>
          <p:cNvSpPr/>
          <p:nvPr/>
        </p:nvSpPr>
        <p:spPr>
          <a:xfrm>
            <a:off x="2225842" y="1690687"/>
            <a:ext cx="1143000" cy="88407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879425" y="2328946"/>
            <a:ext cx="1143000" cy="88407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70290" y="3409239"/>
            <a:ext cx="1143000" cy="88407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410700" y="3415420"/>
            <a:ext cx="1143000" cy="88407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849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Review/revise coverage and unit cost data</a:t>
            </a:r>
          </a:p>
        </p:txBody>
      </p:sp>
      <p:sp>
        <p:nvSpPr>
          <p:cNvPr id="3" name="Slide Number Placeholder 2"/>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Picture 3"/>
          <p:cNvPicPr>
            <a:picLocks noChangeAspect="1"/>
          </p:cNvPicPr>
          <p:nvPr/>
        </p:nvPicPr>
        <p:blipFill>
          <a:blip r:embed="rId2"/>
          <a:stretch>
            <a:fillRect/>
          </a:stretch>
        </p:blipFill>
        <p:spPr>
          <a:xfrm>
            <a:off x="838200" y="1485358"/>
            <a:ext cx="9496425" cy="4210050"/>
          </a:xfrm>
          <a:prstGeom prst="rect">
            <a:avLst/>
          </a:prstGeom>
        </p:spPr>
      </p:pic>
      <p:sp>
        <p:nvSpPr>
          <p:cNvPr id="5" name="Oval 4"/>
          <p:cNvSpPr/>
          <p:nvPr/>
        </p:nvSpPr>
        <p:spPr>
          <a:xfrm>
            <a:off x="838200" y="1485358"/>
            <a:ext cx="1143000" cy="88407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54254" y="5884226"/>
            <a:ext cx="4632158" cy="646331"/>
          </a:xfrm>
          <a:prstGeom prst="rect">
            <a:avLst/>
          </a:prstGeom>
          <a:noFill/>
          <a:ln w="25400">
            <a:solidFill>
              <a:srgbClr val="FF0000"/>
            </a:solidFill>
          </a:ln>
        </p:spPr>
        <p:txBody>
          <a:bodyPr wrap="square" rtlCol="0">
            <a:spAutoFit/>
          </a:bodyPr>
          <a:lstStyle/>
          <a:p>
            <a:r>
              <a:rPr lang="en-US" b="1" dirty="0"/>
              <a:t>Ctrl-D</a:t>
            </a:r>
            <a:r>
              <a:rPr lang="en-US" dirty="0"/>
              <a:t> to duplicate from value across years</a:t>
            </a:r>
            <a:endParaRPr lang="en-US" b="1" dirty="0"/>
          </a:p>
          <a:p>
            <a:r>
              <a:rPr lang="en-US" b="1" dirty="0"/>
              <a:t>Ctrl-I </a:t>
            </a:r>
            <a:r>
              <a:rPr lang="en-US" dirty="0"/>
              <a:t>to interpolate between 2015 and 2020</a:t>
            </a:r>
            <a:endParaRPr lang="en-US" b="1" dirty="0"/>
          </a:p>
        </p:txBody>
      </p:sp>
    </p:spTree>
    <p:extLst>
      <p:ext uri="{BB962C8B-B14F-4D97-AF65-F5344CB8AC3E}">
        <p14:creationId xmlns:p14="http://schemas.microsoft.com/office/powerpoint/2010/main" val="98853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Model</a:t>
            </a:r>
          </a:p>
        </p:txBody>
      </p:sp>
      <p:graphicFrame>
        <p:nvGraphicFramePr>
          <p:cNvPr id="3" name="Diagram 2"/>
          <p:cNvGraphicFramePr/>
          <p:nvPr>
            <p:extLst/>
          </p:nvPr>
        </p:nvGraphicFramePr>
        <p:xfrm>
          <a:off x="1560535" y="1050925"/>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Up Arrow 10"/>
          <p:cNvSpPr/>
          <p:nvPr/>
        </p:nvSpPr>
        <p:spPr bwMode="auto">
          <a:xfrm>
            <a:off x="8418535" y="14319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12" name="TextBox 11"/>
          <p:cNvSpPr txBox="1"/>
          <p:nvPr/>
        </p:nvSpPr>
        <p:spPr>
          <a:xfrm>
            <a:off x="7808935" y="365125"/>
            <a:ext cx="1600200" cy="990600"/>
          </a:xfrm>
          <a:prstGeom prst="rect">
            <a:avLst/>
          </a:prstGeom>
          <a:solidFill>
            <a:schemeClr val="tx2"/>
          </a:solidFill>
          <a:ln/>
        </p:spPr>
        <p:style>
          <a:lnRef idx="3">
            <a:schemeClr val="lt1"/>
          </a:lnRef>
          <a:fillRef idx="1">
            <a:schemeClr val="accent1"/>
          </a:fillRef>
          <a:effectRef idx="1">
            <a:schemeClr val="accent1"/>
          </a:effectRef>
          <a:fontRef idx="minor">
            <a:schemeClr val="lt1"/>
          </a:fontRef>
        </p:style>
        <p:txBody>
          <a:bodyPr wrap="square" rtlCol="0" anchor="ctr" anchorCtr="0">
            <a:noAutofit/>
          </a:bodyPr>
          <a:lstStyle/>
          <a:p>
            <a:pPr algn="ctr"/>
            <a:r>
              <a:rPr lang="en-US" sz="1700" dirty="0">
                <a:solidFill>
                  <a:schemeClr val="bg1"/>
                </a:solidFill>
              </a:rPr>
              <a:t>Treatment</a:t>
            </a:r>
          </a:p>
        </p:txBody>
      </p:sp>
      <p:sp>
        <p:nvSpPr>
          <p:cNvPr id="13" name="Bent-Up Arrow 12"/>
          <p:cNvSpPr/>
          <p:nvPr/>
        </p:nvSpPr>
        <p:spPr bwMode="auto">
          <a:xfrm rot="10800000">
            <a:off x="6818335" y="669925"/>
            <a:ext cx="914400" cy="1371600"/>
          </a:xfrm>
          <a:prstGeom prst="bentUpArrow">
            <a:avLst>
              <a:gd name="adj1" fmla="val 25000"/>
              <a:gd name="adj2" fmla="val 25000"/>
              <a:gd name="adj3" fmla="val 25000"/>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830890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Model</a:t>
            </a:r>
          </a:p>
        </p:txBody>
      </p:sp>
      <p:graphicFrame>
        <p:nvGraphicFramePr>
          <p:cNvPr id="3" name="Diagram 2"/>
          <p:cNvGraphicFramePr/>
          <p:nvPr>
            <p:extLst/>
          </p:nvPr>
        </p:nvGraphicFramePr>
        <p:xfrm>
          <a:off x="1560535" y="1050925"/>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nvPr>
        </p:nvGraphicFramePr>
        <p:xfrm>
          <a:off x="2855935" y="5013325"/>
          <a:ext cx="52578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Up Arrow 7"/>
          <p:cNvSpPr/>
          <p:nvPr/>
        </p:nvSpPr>
        <p:spPr bwMode="auto">
          <a:xfrm>
            <a:off x="3694135" y="41751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9" name="Up Arrow 8"/>
          <p:cNvSpPr/>
          <p:nvPr/>
        </p:nvSpPr>
        <p:spPr bwMode="auto">
          <a:xfrm>
            <a:off x="6742135" y="41751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10" name="TextBox 9"/>
          <p:cNvSpPr txBox="1"/>
          <p:nvPr/>
        </p:nvSpPr>
        <p:spPr>
          <a:xfrm>
            <a:off x="4227535" y="4175125"/>
            <a:ext cx="2362200" cy="707886"/>
          </a:xfrm>
          <a:prstGeom prst="rect">
            <a:avLst/>
          </a:prstGeom>
          <a:solidFill>
            <a:schemeClr val="accent1">
              <a:lumMod val="60000"/>
              <a:lumOff val="40000"/>
            </a:schemeClr>
          </a:solidFill>
        </p:spPr>
        <p:txBody>
          <a:bodyPr wrap="square" rtlCol="0">
            <a:spAutoFit/>
          </a:bodyPr>
          <a:lstStyle/>
          <a:p>
            <a:pPr algn="ctr"/>
            <a:r>
              <a:rPr lang="en-US" sz="2000" dirty="0"/>
              <a:t>Coverage</a:t>
            </a:r>
          </a:p>
          <a:p>
            <a:pPr algn="ctr"/>
            <a:r>
              <a:rPr lang="en-US" sz="2000" dirty="0"/>
              <a:t>Effectiveness</a:t>
            </a:r>
          </a:p>
        </p:txBody>
      </p:sp>
      <p:sp>
        <p:nvSpPr>
          <p:cNvPr id="11" name="Up Arrow 10"/>
          <p:cNvSpPr/>
          <p:nvPr/>
        </p:nvSpPr>
        <p:spPr bwMode="auto">
          <a:xfrm>
            <a:off x="8418535" y="14319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12" name="TextBox 11"/>
          <p:cNvSpPr txBox="1"/>
          <p:nvPr/>
        </p:nvSpPr>
        <p:spPr>
          <a:xfrm>
            <a:off x="7808935" y="365125"/>
            <a:ext cx="1600200" cy="990600"/>
          </a:xfrm>
          <a:prstGeom prst="rect">
            <a:avLst/>
          </a:prstGeom>
          <a:solidFill>
            <a:schemeClr val="tx2"/>
          </a:solidFill>
          <a:ln/>
        </p:spPr>
        <p:style>
          <a:lnRef idx="3">
            <a:schemeClr val="lt1"/>
          </a:lnRef>
          <a:fillRef idx="1">
            <a:schemeClr val="accent1"/>
          </a:fillRef>
          <a:effectRef idx="1">
            <a:schemeClr val="accent1"/>
          </a:effectRef>
          <a:fontRef idx="minor">
            <a:schemeClr val="lt1"/>
          </a:fontRef>
        </p:style>
        <p:txBody>
          <a:bodyPr wrap="square" rtlCol="0" anchor="ctr" anchorCtr="0">
            <a:noAutofit/>
          </a:bodyPr>
          <a:lstStyle/>
          <a:p>
            <a:pPr algn="ctr"/>
            <a:r>
              <a:rPr lang="en-US" sz="1700" dirty="0">
                <a:solidFill>
                  <a:schemeClr val="bg1"/>
                </a:solidFill>
              </a:rPr>
              <a:t>Treatment</a:t>
            </a:r>
          </a:p>
        </p:txBody>
      </p:sp>
      <p:sp>
        <p:nvSpPr>
          <p:cNvPr id="13" name="Bent-Up Arrow 12"/>
          <p:cNvSpPr/>
          <p:nvPr/>
        </p:nvSpPr>
        <p:spPr bwMode="auto">
          <a:xfrm rot="10800000">
            <a:off x="6818335" y="669925"/>
            <a:ext cx="914400" cy="1371600"/>
          </a:xfrm>
          <a:prstGeom prst="bentUpArrow">
            <a:avLst>
              <a:gd name="adj1" fmla="val 25000"/>
              <a:gd name="adj2" fmla="val 25000"/>
              <a:gd name="adj3" fmla="val 25000"/>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t>5</a:t>
            </a:fld>
            <a:endParaRPr lang="en-US" dirty="0"/>
          </a:p>
        </p:txBody>
      </p:sp>
      <p:cxnSp>
        <p:nvCxnSpPr>
          <p:cNvPr id="20" name="Straight Arrow Connector 19"/>
          <p:cNvCxnSpPr/>
          <p:nvPr/>
        </p:nvCxnSpPr>
        <p:spPr>
          <a:xfrm flipV="1">
            <a:off x="6970735" y="6412575"/>
            <a:ext cx="0" cy="308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8741" y="6412575"/>
            <a:ext cx="0" cy="308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038741" y="6721475"/>
            <a:ext cx="293199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96292" y="5327366"/>
            <a:ext cx="1139483" cy="646331"/>
          </a:xfrm>
          <a:prstGeom prst="rect">
            <a:avLst/>
          </a:prstGeom>
          <a:noFill/>
        </p:spPr>
        <p:txBody>
          <a:bodyPr wrap="square" rtlCol="0">
            <a:spAutoFit/>
          </a:bodyPr>
          <a:lstStyle/>
          <a:p>
            <a:pPr marL="112713" indent="-112713">
              <a:buFont typeface="Arial" panose="020B0604020202020204" pitchFamily="34" charset="0"/>
              <a:buChar char="•"/>
            </a:pPr>
            <a:r>
              <a:rPr lang="en-US" dirty="0"/>
              <a:t>PrEP</a:t>
            </a:r>
          </a:p>
          <a:p>
            <a:pPr marL="112713" indent="-112713">
              <a:buFont typeface="Arial" panose="020B0604020202020204" pitchFamily="34" charset="0"/>
              <a:buChar char="•"/>
            </a:pPr>
            <a:r>
              <a:rPr lang="en-US" dirty="0"/>
              <a:t>Vaccines</a:t>
            </a:r>
          </a:p>
        </p:txBody>
      </p:sp>
    </p:spTree>
    <p:extLst>
      <p:ext uri="{BB962C8B-B14F-4D97-AF65-F5344CB8AC3E}">
        <p14:creationId xmlns:p14="http://schemas.microsoft.com/office/powerpoint/2010/main" val="384236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Model</a:t>
            </a:r>
          </a:p>
        </p:txBody>
      </p:sp>
      <p:graphicFrame>
        <p:nvGraphicFramePr>
          <p:cNvPr id="3" name="Diagram 2"/>
          <p:cNvGraphicFramePr/>
          <p:nvPr>
            <p:extLst/>
          </p:nvPr>
        </p:nvGraphicFramePr>
        <p:xfrm>
          <a:off x="1560535" y="1050925"/>
          <a:ext cx="7924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nvPr>
        </p:nvGraphicFramePr>
        <p:xfrm>
          <a:off x="2855935" y="5013325"/>
          <a:ext cx="52578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Up Arrow 7"/>
          <p:cNvSpPr/>
          <p:nvPr/>
        </p:nvSpPr>
        <p:spPr bwMode="auto">
          <a:xfrm>
            <a:off x="3694135" y="41751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9" name="Up Arrow 8"/>
          <p:cNvSpPr/>
          <p:nvPr/>
        </p:nvSpPr>
        <p:spPr bwMode="auto">
          <a:xfrm>
            <a:off x="6742135" y="41751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10" name="TextBox 9"/>
          <p:cNvSpPr txBox="1"/>
          <p:nvPr/>
        </p:nvSpPr>
        <p:spPr>
          <a:xfrm>
            <a:off x="4227535" y="4175125"/>
            <a:ext cx="2362200" cy="707886"/>
          </a:xfrm>
          <a:prstGeom prst="rect">
            <a:avLst/>
          </a:prstGeom>
          <a:solidFill>
            <a:schemeClr val="accent1">
              <a:lumMod val="60000"/>
              <a:lumOff val="40000"/>
            </a:schemeClr>
          </a:solidFill>
        </p:spPr>
        <p:txBody>
          <a:bodyPr wrap="square" rtlCol="0">
            <a:spAutoFit/>
          </a:bodyPr>
          <a:lstStyle/>
          <a:p>
            <a:pPr algn="ctr"/>
            <a:r>
              <a:rPr lang="en-US" sz="2000" dirty="0"/>
              <a:t>Coverage</a:t>
            </a:r>
          </a:p>
          <a:p>
            <a:pPr algn="ctr"/>
            <a:r>
              <a:rPr lang="en-US" sz="2000" dirty="0"/>
              <a:t>Effectiveness</a:t>
            </a:r>
          </a:p>
        </p:txBody>
      </p:sp>
      <p:sp>
        <p:nvSpPr>
          <p:cNvPr id="11" name="Up Arrow 10"/>
          <p:cNvSpPr/>
          <p:nvPr/>
        </p:nvSpPr>
        <p:spPr bwMode="auto">
          <a:xfrm>
            <a:off x="8418535" y="1431925"/>
            <a:ext cx="457200" cy="762000"/>
          </a:xfrm>
          <a:prstGeom prst="up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12" name="TextBox 11"/>
          <p:cNvSpPr txBox="1"/>
          <p:nvPr/>
        </p:nvSpPr>
        <p:spPr>
          <a:xfrm>
            <a:off x="7808935" y="365125"/>
            <a:ext cx="1600200" cy="990600"/>
          </a:xfrm>
          <a:prstGeom prst="rect">
            <a:avLst/>
          </a:prstGeom>
          <a:solidFill>
            <a:schemeClr val="tx2"/>
          </a:solidFill>
          <a:ln/>
        </p:spPr>
        <p:style>
          <a:lnRef idx="3">
            <a:schemeClr val="lt1"/>
          </a:lnRef>
          <a:fillRef idx="1">
            <a:schemeClr val="accent1"/>
          </a:fillRef>
          <a:effectRef idx="1">
            <a:schemeClr val="accent1"/>
          </a:effectRef>
          <a:fontRef idx="minor">
            <a:schemeClr val="lt1"/>
          </a:fontRef>
        </p:style>
        <p:txBody>
          <a:bodyPr wrap="square" rtlCol="0" anchor="ctr" anchorCtr="0">
            <a:noAutofit/>
          </a:bodyPr>
          <a:lstStyle/>
          <a:p>
            <a:pPr algn="ctr"/>
            <a:r>
              <a:rPr lang="en-US" sz="1700" dirty="0">
                <a:solidFill>
                  <a:schemeClr val="bg1"/>
                </a:solidFill>
              </a:rPr>
              <a:t>Treatment</a:t>
            </a:r>
          </a:p>
        </p:txBody>
      </p:sp>
      <p:sp>
        <p:nvSpPr>
          <p:cNvPr id="13" name="Bent-Up Arrow 12"/>
          <p:cNvSpPr/>
          <p:nvPr/>
        </p:nvSpPr>
        <p:spPr bwMode="auto">
          <a:xfrm rot="10800000">
            <a:off x="6818335" y="669925"/>
            <a:ext cx="914400" cy="1371600"/>
          </a:xfrm>
          <a:prstGeom prst="bentUpArrow">
            <a:avLst>
              <a:gd name="adj1" fmla="val 25000"/>
              <a:gd name="adj2" fmla="val 25000"/>
              <a:gd name="adj3" fmla="val 25000"/>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400">
              <a:latin typeface="Tahoma" charset="0"/>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t>6</a:t>
            </a:fld>
            <a:endParaRPr lang="en-US" dirty="0"/>
          </a:p>
        </p:txBody>
      </p:sp>
      <p:grpSp>
        <p:nvGrpSpPr>
          <p:cNvPr id="14" name="Group 13"/>
          <p:cNvGrpSpPr/>
          <p:nvPr/>
        </p:nvGrpSpPr>
        <p:grpSpPr>
          <a:xfrm>
            <a:off x="159075" y="5418971"/>
            <a:ext cx="2456891" cy="993604"/>
            <a:chOff x="25" y="411105"/>
            <a:chExt cx="2456891" cy="993604"/>
          </a:xfrm>
        </p:grpSpPr>
        <p:sp>
          <p:nvSpPr>
            <p:cNvPr id="15" name="Rectangle 14"/>
            <p:cNvSpPr/>
            <p:nvPr/>
          </p:nvSpPr>
          <p:spPr>
            <a:xfrm>
              <a:off x="25" y="411105"/>
              <a:ext cx="2456891" cy="993604"/>
            </a:xfrm>
            <a:prstGeom prst="rect">
              <a:avLst/>
            </a:prstGeom>
            <a:solidFill>
              <a:schemeClr val="accent3">
                <a:lumMod val="40000"/>
                <a:lumOff val="6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25" y="411105"/>
              <a:ext cx="2456891" cy="9936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dirty="0"/>
                <a:t>Policy / regulations</a:t>
              </a:r>
            </a:p>
            <a:p>
              <a:pPr marL="171450" lvl="1" indent="-171450" algn="l" defTabSz="711200">
                <a:lnSpc>
                  <a:spcPct val="90000"/>
                </a:lnSpc>
                <a:spcBef>
                  <a:spcPct val="0"/>
                </a:spcBef>
                <a:spcAft>
                  <a:spcPct val="15000"/>
                </a:spcAft>
                <a:buChar char="••"/>
              </a:pPr>
              <a:r>
                <a:rPr lang="en-US" sz="1600" kern="1200" dirty="0"/>
                <a:t>Strategic direction</a:t>
              </a:r>
            </a:p>
            <a:p>
              <a:pPr marL="171450" lvl="1" indent="-171450" algn="l" defTabSz="711200">
                <a:lnSpc>
                  <a:spcPct val="90000"/>
                </a:lnSpc>
                <a:spcBef>
                  <a:spcPct val="0"/>
                </a:spcBef>
                <a:spcAft>
                  <a:spcPct val="15000"/>
                </a:spcAft>
                <a:buChar char="••"/>
              </a:pPr>
              <a:r>
                <a:rPr lang="en-US" sz="1600" kern="1200" dirty="0"/>
                <a:t>Funding</a:t>
              </a:r>
            </a:p>
          </p:txBody>
        </p:sp>
      </p:grpSp>
      <p:grpSp>
        <p:nvGrpSpPr>
          <p:cNvPr id="17" name="Group 16"/>
          <p:cNvGrpSpPr/>
          <p:nvPr/>
        </p:nvGrpSpPr>
        <p:grpSpPr>
          <a:xfrm>
            <a:off x="159075" y="5050955"/>
            <a:ext cx="2456891" cy="368016"/>
            <a:chOff x="25" y="43089"/>
            <a:chExt cx="2456891" cy="368016"/>
          </a:xfrm>
        </p:grpSpPr>
        <p:sp>
          <p:nvSpPr>
            <p:cNvPr id="18" name="Rectangle 17"/>
            <p:cNvSpPr/>
            <p:nvPr/>
          </p:nvSpPr>
          <p:spPr>
            <a:xfrm>
              <a:off x="25" y="43089"/>
              <a:ext cx="2456891" cy="368016"/>
            </a:xfrm>
            <a:prstGeom prst="rect">
              <a:avLst/>
            </a:prstGeom>
            <a:solidFill>
              <a:schemeClr val="tx2">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18"/>
            <p:cNvSpPr/>
            <p:nvPr/>
          </p:nvSpPr>
          <p:spPr>
            <a:xfrm>
              <a:off x="25" y="43089"/>
              <a:ext cx="2456891" cy="3680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dirty="0"/>
                <a:t>National HIV/AIDS Programs</a:t>
              </a:r>
              <a:endParaRPr lang="en-US" sz="1000" kern="1200" dirty="0"/>
            </a:p>
          </p:txBody>
        </p:sp>
      </p:grpSp>
      <p:cxnSp>
        <p:nvCxnSpPr>
          <p:cNvPr id="20" name="Straight Arrow Connector 19"/>
          <p:cNvCxnSpPr/>
          <p:nvPr/>
        </p:nvCxnSpPr>
        <p:spPr>
          <a:xfrm flipV="1">
            <a:off x="6970735" y="6412575"/>
            <a:ext cx="0" cy="308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8741" y="6412575"/>
            <a:ext cx="0" cy="3089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091821" y="6721475"/>
            <a:ext cx="58789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91821" y="6412575"/>
            <a:ext cx="0" cy="308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8649402" y="5362745"/>
            <a:ext cx="2456891" cy="1228555"/>
            <a:chOff x="25" y="411105"/>
            <a:chExt cx="2456891" cy="993604"/>
          </a:xfrm>
        </p:grpSpPr>
        <p:sp>
          <p:nvSpPr>
            <p:cNvPr id="24" name="Rectangle 23"/>
            <p:cNvSpPr/>
            <p:nvPr/>
          </p:nvSpPr>
          <p:spPr>
            <a:xfrm>
              <a:off x="25" y="411105"/>
              <a:ext cx="2456891" cy="993604"/>
            </a:xfrm>
            <a:prstGeom prst="rect">
              <a:avLst/>
            </a:prstGeom>
            <a:solidFill>
              <a:schemeClr val="accent3">
                <a:lumMod val="40000"/>
                <a:lumOff val="6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6" name="Rectangle 25"/>
            <p:cNvSpPr/>
            <p:nvPr/>
          </p:nvSpPr>
          <p:spPr>
            <a:xfrm>
              <a:off x="25" y="411105"/>
              <a:ext cx="2456891" cy="9936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dirty="0"/>
            </a:p>
          </p:txBody>
        </p:sp>
      </p:grpSp>
      <p:grpSp>
        <p:nvGrpSpPr>
          <p:cNvPr id="27" name="Group 26"/>
          <p:cNvGrpSpPr/>
          <p:nvPr/>
        </p:nvGrpSpPr>
        <p:grpSpPr>
          <a:xfrm>
            <a:off x="8649402" y="4959350"/>
            <a:ext cx="2456891" cy="368016"/>
            <a:chOff x="25" y="43089"/>
            <a:chExt cx="2456891" cy="368016"/>
          </a:xfrm>
        </p:grpSpPr>
        <p:sp>
          <p:nvSpPr>
            <p:cNvPr id="28" name="Rectangle 27"/>
            <p:cNvSpPr/>
            <p:nvPr/>
          </p:nvSpPr>
          <p:spPr>
            <a:xfrm>
              <a:off x="25" y="43089"/>
              <a:ext cx="2456891" cy="368016"/>
            </a:xfrm>
            <a:prstGeom prst="rect">
              <a:avLst/>
            </a:prstGeom>
            <a:solidFill>
              <a:schemeClr val="tx2">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28"/>
            <p:cNvSpPr/>
            <p:nvPr/>
          </p:nvSpPr>
          <p:spPr>
            <a:xfrm>
              <a:off x="25" y="43089"/>
              <a:ext cx="2456891" cy="3680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dirty="0"/>
                <a:t>Program Enablers</a:t>
              </a:r>
              <a:endParaRPr lang="en-US" sz="1000" kern="1200" dirty="0"/>
            </a:p>
          </p:txBody>
        </p:sp>
      </p:grpSp>
      <p:sp>
        <p:nvSpPr>
          <p:cNvPr id="6" name="TextBox 5"/>
          <p:cNvSpPr txBox="1"/>
          <p:nvPr/>
        </p:nvSpPr>
        <p:spPr>
          <a:xfrm>
            <a:off x="8733641" y="5362746"/>
            <a:ext cx="2039915" cy="1477328"/>
          </a:xfrm>
          <a:prstGeom prst="rect">
            <a:avLst/>
          </a:prstGeom>
          <a:noFill/>
        </p:spPr>
        <p:txBody>
          <a:bodyPr wrap="square" rtlCol="0">
            <a:spAutoFit/>
          </a:bodyPr>
          <a:lstStyle/>
          <a:p>
            <a:pPr marL="285750" lvl="1" indent="-285750">
              <a:buFont typeface="Arial" panose="020B0604020202020204" pitchFamily="34" charset="0"/>
              <a:buChar char="•"/>
            </a:pPr>
            <a:r>
              <a:rPr lang="en-US" dirty="0"/>
              <a:t>Communications</a:t>
            </a:r>
          </a:p>
          <a:p>
            <a:pPr marL="285750" lvl="1" indent="-285750">
              <a:buFont typeface="Arial" panose="020B0604020202020204" pitchFamily="34" charset="0"/>
              <a:buChar char="•"/>
            </a:pPr>
            <a:r>
              <a:rPr lang="en-US" dirty="0"/>
              <a:t>Management</a:t>
            </a:r>
          </a:p>
          <a:p>
            <a:pPr marL="285750" lvl="1" indent="-285750">
              <a:buFont typeface="Arial" panose="020B0604020202020204" pitchFamily="34" charset="0"/>
              <a:buChar char="•"/>
            </a:pPr>
            <a:r>
              <a:rPr lang="en-US" dirty="0"/>
              <a:t>Procurement</a:t>
            </a:r>
          </a:p>
          <a:p>
            <a:pPr marL="285750" lvl="1" indent="-285750">
              <a:buFont typeface="Arial" panose="020B0604020202020204" pitchFamily="34" charset="0"/>
              <a:buChar char="•"/>
            </a:pPr>
            <a:r>
              <a:rPr lang="en-US" dirty="0"/>
              <a:t>Research, M&amp;E</a:t>
            </a:r>
          </a:p>
          <a:p>
            <a:pPr marL="285750" indent="-285750">
              <a:buFont typeface="Arial" panose="020B0604020202020204" pitchFamily="34" charset="0"/>
              <a:buChar char="•"/>
            </a:pPr>
            <a:endParaRPr lang="en-US" dirty="0"/>
          </a:p>
        </p:txBody>
      </p:sp>
      <p:cxnSp>
        <p:nvCxnSpPr>
          <p:cNvPr id="37" name="Straight Connector 36"/>
          <p:cNvCxnSpPr/>
          <p:nvPr/>
        </p:nvCxnSpPr>
        <p:spPr>
          <a:xfrm>
            <a:off x="6970735" y="6721475"/>
            <a:ext cx="2798907"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9769642" y="6591300"/>
            <a:ext cx="17000" cy="1361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96292" y="5327366"/>
            <a:ext cx="1139483" cy="646331"/>
          </a:xfrm>
          <a:prstGeom prst="rect">
            <a:avLst/>
          </a:prstGeom>
          <a:noFill/>
        </p:spPr>
        <p:txBody>
          <a:bodyPr wrap="square" rtlCol="0">
            <a:spAutoFit/>
          </a:bodyPr>
          <a:lstStyle/>
          <a:p>
            <a:pPr marL="112713" indent="-112713">
              <a:buFont typeface="Arial" panose="020B0604020202020204" pitchFamily="34" charset="0"/>
              <a:buChar char="•"/>
            </a:pPr>
            <a:r>
              <a:rPr lang="en-US" dirty="0"/>
              <a:t>PrEP</a:t>
            </a:r>
          </a:p>
          <a:p>
            <a:pPr marL="112713" indent="-112713">
              <a:buFont typeface="Arial" panose="020B0604020202020204" pitchFamily="34" charset="0"/>
              <a:buChar char="•"/>
            </a:pPr>
            <a:r>
              <a:rPr lang="en-US" dirty="0"/>
              <a:t>Vaccines</a:t>
            </a:r>
          </a:p>
        </p:txBody>
      </p:sp>
    </p:spTree>
    <p:extLst>
      <p:ext uri="{BB962C8B-B14F-4D97-AF65-F5344CB8AC3E}">
        <p14:creationId xmlns:p14="http://schemas.microsoft.com/office/powerpoint/2010/main" val="375755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nvGraphicFramePr>
        <p:xfrm>
          <a:off x="5588001" y="3675064"/>
          <a:ext cx="1592263" cy="998537"/>
        </p:xfrm>
        <a:graphic>
          <a:graphicData uri="http://schemas.openxmlformats.org/presentationml/2006/ole">
            <mc:AlternateContent xmlns:mc="http://schemas.openxmlformats.org/markup-compatibility/2006">
              <mc:Choice xmlns:v="urn:schemas-microsoft-com:vml" Requires="v">
                <p:oleObj spid="_x0000_s8386" name="Clip" r:id="rId4" imgW="4038840" imgH="2534400" progId="">
                  <p:embed/>
                </p:oleObj>
              </mc:Choice>
              <mc:Fallback>
                <p:oleObj name="Clip" r:id="rId4" imgW="4038840" imgH="2534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1" y="3675064"/>
                        <a:ext cx="1592263"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ChangeAspect="1"/>
          </p:cNvGraphicFramePr>
          <p:nvPr/>
        </p:nvGraphicFramePr>
        <p:xfrm>
          <a:off x="5694364" y="1670050"/>
          <a:ext cx="1379537" cy="1371600"/>
        </p:xfrm>
        <a:graphic>
          <a:graphicData uri="http://schemas.openxmlformats.org/presentationml/2006/ole">
            <mc:AlternateContent xmlns:mc="http://schemas.openxmlformats.org/markup-compatibility/2006">
              <mc:Choice xmlns:v="urn:schemas-microsoft-com:vml" Requires="v">
                <p:oleObj spid="_x0000_s8387" name="Clip" r:id="rId6" imgW="2385360" imgH="2371680" progId="">
                  <p:embed/>
                </p:oleObj>
              </mc:Choice>
              <mc:Fallback>
                <p:oleObj name="Clip" r:id="rId6" imgW="2385360" imgH="237168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4364" y="1670050"/>
                        <a:ext cx="137953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8"/>
          <p:cNvSpPr txBox="1">
            <a:spLocks noChangeArrowheads="1"/>
          </p:cNvSpPr>
          <p:nvPr/>
        </p:nvSpPr>
        <p:spPr bwMode="auto">
          <a:xfrm>
            <a:off x="5334000" y="2971800"/>
            <a:ext cx="2101850" cy="641350"/>
          </a:xfrm>
          <a:prstGeom prst="rect">
            <a:avLst/>
          </a:prstGeom>
          <a:noFill/>
          <a:ln w="12700">
            <a:noFill/>
            <a:miter lim="800000"/>
            <a:headEnd type="none" w="sm" len="sm"/>
            <a:tailEnd type="none" w="sm" len="sm"/>
          </a:ln>
        </p:spPr>
        <p:txBody>
          <a:bodyPr>
            <a:spAutoFit/>
          </a:bodyPr>
          <a:lstStyle/>
          <a:p>
            <a:pPr>
              <a:spcBef>
                <a:spcPct val="50000"/>
              </a:spcBef>
            </a:pPr>
            <a:r>
              <a:rPr lang="en-US" sz="3600" b="1">
                <a:latin typeface="Times New Roman" pitchFamily="18" charset="0"/>
              </a:rPr>
              <a:t>DemProj</a:t>
            </a:r>
            <a:endParaRPr lang="en-US" sz="2400">
              <a:latin typeface="Times New Roman" pitchFamily="18" charset="0"/>
            </a:endParaRPr>
          </a:p>
        </p:txBody>
      </p:sp>
      <p:sp>
        <p:nvSpPr>
          <p:cNvPr id="2057" name="Text Box 9"/>
          <p:cNvSpPr txBox="1">
            <a:spLocks noChangeArrowheads="1"/>
          </p:cNvSpPr>
          <p:nvPr/>
        </p:nvSpPr>
        <p:spPr bwMode="auto">
          <a:xfrm>
            <a:off x="5538789" y="1090613"/>
            <a:ext cx="1692275" cy="641350"/>
          </a:xfrm>
          <a:prstGeom prst="rect">
            <a:avLst/>
          </a:prstGeom>
          <a:noFill/>
          <a:ln w="12700">
            <a:noFill/>
            <a:miter lim="800000"/>
            <a:headEnd type="none" w="sm" len="sm"/>
            <a:tailEnd type="none" w="sm" len="sm"/>
          </a:ln>
        </p:spPr>
        <p:txBody>
          <a:bodyPr>
            <a:spAutoFit/>
          </a:bodyPr>
          <a:lstStyle/>
          <a:p>
            <a:pPr>
              <a:spcBef>
                <a:spcPct val="50000"/>
              </a:spcBef>
            </a:pPr>
            <a:r>
              <a:rPr lang="en-US" sz="3600" b="1">
                <a:latin typeface="Times New Roman" pitchFamily="18" charset="0"/>
              </a:rPr>
              <a:t>RAPID</a:t>
            </a:r>
            <a:endParaRPr lang="en-US" sz="2400">
              <a:latin typeface="Times New Roman" pitchFamily="18" charset="0"/>
            </a:endParaRPr>
          </a:p>
        </p:txBody>
      </p:sp>
      <p:sp>
        <p:nvSpPr>
          <p:cNvPr id="2058" name="Text Box 10"/>
          <p:cNvSpPr txBox="1">
            <a:spLocks noChangeArrowheads="1"/>
          </p:cNvSpPr>
          <p:nvPr/>
        </p:nvSpPr>
        <p:spPr bwMode="auto">
          <a:xfrm>
            <a:off x="8196265" y="3109555"/>
            <a:ext cx="2316480" cy="646331"/>
          </a:xfrm>
          <a:prstGeom prst="rect">
            <a:avLst/>
          </a:prstGeom>
          <a:noFill/>
          <a:ln w="12700">
            <a:noFill/>
            <a:miter lim="800000"/>
            <a:headEnd type="none" w="sm" len="sm"/>
            <a:tailEnd type="none" w="sm" len="sm"/>
          </a:ln>
        </p:spPr>
        <p:txBody>
          <a:bodyPr wrap="square">
            <a:spAutoFit/>
          </a:bodyPr>
          <a:lstStyle/>
          <a:p>
            <a:pPr algn="ctr">
              <a:spcBef>
                <a:spcPct val="50000"/>
              </a:spcBef>
            </a:pPr>
            <a:r>
              <a:rPr lang="en-US" b="1" dirty="0">
                <a:latin typeface="Times New Roman" pitchFamily="18" charset="0"/>
              </a:rPr>
              <a:t>Child Survival &amp; Safe Motherhood</a:t>
            </a:r>
            <a:endParaRPr lang="en-US" sz="3200" dirty="0">
              <a:latin typeface="Times New Roman" pitchFamily="18" charset="0"/>
            </a:endParaRPr>
          </a:p>
        </p:txBody>
      </p:sp>
      <p:sp>
        <p:nvSpPr>
          <p:cNvPr id="2059" name="Text Box 11"/>
          <p:cNvSpPr txBox="1">
            <a:spLocks noChangeArrowheads="1"/>
          </p:cNvSpPr>
          <p:nvPr/>
        </p:nvSpPr>
        <p:spPr bwMode="auto">
          <a:xfrm>
            <a:off x="1752601" y="1066800"/>
            <a:ext cx="1254125" cy="641350"/>
          </a:xfrm>
          <a:prstGeom prst="rect">
            <a:avLst/>
          </a:prstGeom>
          <a:noFill/>
          <a:ln w="12700">
            <a:noFill/>
            <a:miter lim="800000"/>
            <a:headEnd type="none" w="sm" len="sm"/>
            <a:tailEnd type="none" w="sm" len="sm"/>
          </a:ln>
        </p:spPr>
        <p:txBody>
          <a:bodyPr>
            <a:spAutoFit/>
          </a:bodyPr>
          <a:lstStyle/>
          <a:p>
            <a:pPr>
              <a:spcBef>
                <a:spcPct val="50000"/>
              </a:spcBef>
            </a:pPr>
            <a:r>
              <a:rPr lang="en-US" sz="3600" b="1" dirty="0">
                <a:latin typeface="Times New Roman" pitchFamily="18" charset="0"/>
              </a:rPr>
              <a:t>AIM</a:t>
            </a:r>
            <a:endParaRPr lang="en-US" sz="2400" dirty="0">
              <a:latin typeface="Times New Roman" pitchFamily="18" charset="0"/>
            </a:endParaRPr>
          </a:p>
        </p:txBody>
      </p:sp>
      <p:sp>
        <p:nvSpPr>
          <p:cNvPr id="2060" name="Text Box 12"/>
          <p:cNvSpPr txBox="1">
            <a:spLocks noChangeArrowheads="1"/>
          </p:cNvSpPr>
          <p:nvPr/>
        </p:nvSpPr>
        <p:spPr bwMode="auto">
          <a:xfrm>
            <a:off x="8148638" y="1090613"/>
            <a:ext cx="2101850" cy="641350"/>
          </a:xfrm>
          <a:prstGeom prst="rect">
            <a:avLst/>
          </a:prstGeom>
          <a:noFill/>
          <a:ln w="12700">
            <a:noFill/>
            <a:miter lim="800000"/>
            <a:headEnd type="none" w="sm" len="sm"/>
            <a:tailEnd type="none" w="sm" len="sm"/>
          </a:ln>
        </p:spPr>
        <p:txBody>
          <a:bodyPr>
            <a:spAutoFit/>
          </a:bodyPr>
          <a:lstStyle/>
          <a:p>
            <a:pPr>
              <a:spcBef>
                <a:spcPct val="50000"/>
              </a:spcBef>
            </a:pPr>
            <a:r>
              <a:rPr lang="en-US" sz="3600" b="1">
                <a:latin typeface="Times New Roman" pitchFamily="18" charset="0"/>
              </a:rPr>
              <a:t>FamPlan</a:t>
            </a:r>
            <a:endParaRPr lang="en-US" sz="2400">
              <a:latin typeface="Times New Roman" pitchFamily="18" charset="0"/>
            </a:endParaRPr>
          </a:p>
        </p:txBody>
      </p:sp>
      <p:sp>
        <p:nvSpPr>
          <p:cNvPr id="2065" name="Text Box 18"/>
          <p:cNvSpPr txBox="1">
            <a:spLocks noChangeArrowheads="1"/>
          </p:cNvSpPr>
          <p:nvPr/>
        </p:nvSpPr>
        <p:spPr bwMode="auto">
          <a:xfrm>
            <a:off x="3505201" y="990600"/>
            <a:ext cx="1254125" cy="579438"/>
          </a:xfrm>
          <a:prstGeom prst="rect">
            <a:avLst/>
          </a:prstGeom>
          <a:noFill/>
          <a:ln w="12700">
            <a:noFill/>
            <a:miter lim="800000"/>
            <a:headEnd type="none" w="sm" len="sm"/>
            <a:tailEnd type="none" w="sm" len="sm"/>
          </a:ln>
        </p:spPr>
        <p:txBody>
          <a:bodyPr>
            <a:spAutoFit/>
          </a:bodyPr>
          <a:lstStyle/>
          <a:p>
            <a:pPr algn="ctr">
              <a:spcBef>
                <a:spcPct val="50000"/>
              </a:spcBef>
            </a:pPr>
            <a:r>
              <a:rPr lang="en-US" sz="3200" b="1" dirty="0">
                <a:latin typeface="Times New Roman" pitchFamily="18" charset="0"/>
              </a:rPr>
              <a:t>Goals</a:t>
            </a:r>
          </a:p>
        </p:txBody>
      </p:sp>
      <p:pic>
        <p:nvPicPr>
          <p:cNvPr id="21" name="Picture 20"/>
          <p:cNvPicPr>
            <a:picLocks noChangeAspect="1" noChangeArrowheads="1"/>
          </p:cNvPicPr>
          <p:nvPr/>
        </p:nvPicPr>
        <p:blipFill>
          <a:blip r:embed="rId8" cstate="print"/>
          <a:srcRect/>
          <a:stretch>
            <a:fillRect/>
          </a:stretch>
        </p:blipFill>
        <p:spPr bwMode="auto">
          <a:xfrm>
            <a:off x="8670871" y="1676400"/>
            <a:ext cx="850681" cy="1143000"/>
          </a:xfrm>
          <a:prstGeom prst="rect">
            <a:avLst/>
          </a:prstGeom>
          <a:noFill/>
          <a:ln w="12700" cap="flat" cmpd="sng">
            <a:noFill/>
            <a:prstDash val="solid"/>
            <a:miter lim="800000"/>
            <a:headEnd type="none" w="sm" len="sm"/>
            <a:tailEnd type="none" w="sm" len="sm"/>
          </a:ln>
          <a:effectLst/>
        </p:spPr>
      </p:pic>
      <p:pic>
        <p:nvPicPr>
          <p:cNvPr id="22" name="Picture 22"/>
          <p:cNvPicPr>
            <a:picLocks noChangeAspect="1" noChangeArrowheads="1"/>
          </p:cNvPicPr>
          <p:nvPr/>
        </p:nvPicPr>
        <p:blipFill>
          <a:blip r:embed="rId9" cstate="print"/>
          <a:srcRect/>
          <a:stretch>
            <a:fillRect/>
          </a:stretch>
        </p:blipFill>
        <p:spPr bwMode="auto">
          <a:xfrm>
            <a:off x="2057400" y="1644650"/>
            <a:ext cx="685800" cy="1184806"/>
          </a:xfrm>
          <a:prstGeom prst="rect">
            <a:avLst/>
          </a:prstGeom>
          <a:noFill/>
          <a:ln w="12700" cap="flat" cmpd="sng">
            <a:noFill/>
            <a:prstDash val="solid"/>
            <a:miter lim="800000"/>
            <a:headEnd type="none" w="sm" len="sm"/>
            <a:tailEnd type="none" w="sm" len="sm"/>
          </a:ln>
          <a:effectLst/>
        </p:spPr>
      </p:pic>
      <p:sp>
        <p:nvSpPr>
          <p:cNvPr id="25" name="Text Box 18"/>
          <p:cNvSpPr txBox="1">
            <a:spLocks noChangeArrowheads="1"/>
          </p:cNvSpPr>
          <p:nvPr/>
        </p:nvSpPr>
        <p:spPr bwMode="auto">
          <a:xfrm>
            <a:off x="5715001" y="5257800"/>
            <a:ext cx="1406525" cy="400110"/>
          </a:xfrm>
          <a:prstGeom prst="rect">
            <a:avLst/>
          </a:prstGeom>
          <a:noFill/>
          <a:ln w="12700">
            <a:noFill/>
            <a:miter lim="800000"/>
            <a:headEnd type="none" w="sm" len="sm"/>
            <a:tailEnd type="none" w="sm" len="sm"/>
          </a:ln>
        </p:spPr>
        <p:txBody>
          <a:bodyPr wrap="square">
            <a:spAutoFit/>
          </a:bodyPr>
          <a:lstStyle/>
          <a:p>
            <a:pPr algn="ctr">
              <a:spcBef>
                <a:spcPct val="50000"/>
              </a:spcBef>
            </a:pPr>
            <a:r>
              <a:rPr lang="en-US" sz="2000" b="1" dirty="0" err="1">
                <a:latin typeface="Times New Roman" pitchFamily="18" charset="0"/>
              </a:rPr>
              <a:t>OneHealth</a:t>
            </a:r>
            <a:endParaRPr lang="en-US" sz="4400" b="1" dirty="0">
              <a:latin typeface="Times New Roman" pitchFamily="18" charset="0"/>
            </a:endParaRPr>
          </a:p>
        </p:txBody>
      </p:sp>
      <p:sp>
        <p:nvSpPr>
          <p:cNvPr id="26" name="TextBox 25"/>
          <p:cNvSpPr txBox="1"/>
          <p:nvPr/>
        </p:nvSpPr>
        <p:spPr>
          <a:xfrm>
            <a:off x="2895600" y="228600"/>
            <a:ext cx="6934200" cy="707886"/>
          </a:xfrm>
          <a:prstGeom prst="rect">
            <a:avLst/>
          </a:prstGeom>
          <a:noFill/>
        </p:spPr>
        <p:txBody>
          <a:bodyPr wrap="square" rtlCol="0">
            <a:spAutoFit/>
          </a:bodyPr>
          <a:lstStyle/>
          <a:p>
            <a:pPr algn="ctr"/>
            <a:r>
              <a:rPr lang="en-US" sz="4000" dirty="0"/>
              <a:t>Spectrum Modules</a:t>
            </a:r>
          </a:p>
        </p:txBody>
      </p:sp>
      <p:pic>
        <p:nvPicPr>
          <p:cNvPr id="27" name="Picture 4" descr="C:\proj\spec4\Icons 2\List\32 Bit Alpha png\List 48 n p.png"/>
          <p:cNvPicPr>
            <a:picLocks noChangeAspect="1" noChangeArrowheads="1"/>
          </p:cNvPicPr>
          <p:nvPr/>
        </p:nvPicPr>
        <p:blipFill>
          <a:blip r:embed="rId10" cstate="print"/>
          <a:srcRect/>
          <a:stretch>
            <a:fillRect/>
          </a:stretch>
        </p:blipFill>
        <p:spPr bwMode="auto">
          <a:xfrm>
            <a:off x="8610600" y="3657600"/>
            <a:ext cx="1143000" cy="1143000"/>
          </a:xfrm>
          <a:prstGeom prst="rect">
            <a:avLst/>
          </a:prstGeom>
          <a:noFill/>
        </p:spPr>
      </p:pic>
      <p:pic>
        <p:nvPicPr>
          <p:cNvPr id="1034" name="Picture 10" descr="C:\proj\spec4\Icons 2\Goals\32 Bit Alpha png\Goals 48 n p.png"/>
          <p:cNvPicPr>
            <a:picLocks noChangeAspect="1" noChangeArrowheads="1"/>
          </p:cNvPicPr>
          <p:nvPr/>
        </p:nvPicPr>
        <p:blipFill>
          <a:blip r:embed="rId11" cstate="print"/>
          <a:srcRect/>
          <a:stretch>
            <a:fillRect/>
          </a:stretch>
        </p:blipFill>
        <p:spPr bwMode="auto">
          <a:xfrm>
            <a:off x="3657600" y="1676400"/>
            <a:ext cx="1066800" cy="1066800"/>
          </a:xfrm>
          <a:prstGeom prst="rect">
            <a:avLst/>
          </a:prstGeom>
          <a:noFill/>
        </p:spPr>
      </p:pic>
      <p:pic>
        <p:nvPicPr>
          <p:cNvPr id="1035" name="Picture 11"/>
          <p:cNvPicPr>
            <a:picLocks noChangeAspect="1" noChangeArrowheads="1"/>
          </p:cNvPicPr>
          <p:nvPr/>
        </p:nvPicPr>
        <p:blipFill>
          <a:blip r:embed="rId12" cstate="print"/>
          <a:srcRect/>
          <a:stretch>
            <a:fillRect/>
          </a:stretch>
        </p:blipFill>
        <p:spPr bwMode="auto">
          <a:xfrm>
            <a:off x="3657600" y="3810000"/>
            <a:ext cx="914400" cy="914400"/>
          </a:xfrm>
          <a:prstGeom prst="rect">
            <a:avLst/>
          </a:prstGeom>
          <a:noFill/>
          <a:ln w="9525">
            <a:noFill/>
            <a:miter lim="800000"/>
            <a:headEnd/>
            <a:tailEnd/>
          </a:ln>
        </p:spPr>
      </p:pic>
      <p:pic>
        <p:nvPicPr>
          <p:cNvPr id="1036" name="Picture 12"/>
          <p:cNvPicPr>
            <a:picLocks noChangeAspect="1" noChangeArrowheads="1"/>
          </p:cNvPicPr>
          <p:nvPr/>
        </p:nvPicPr>
        <p:blipFill>
          <a:blip r:embed="rId13" cstate="print"/>
          <a:srcRect/>
          <a:stretch>
            <a:fillRect/>
          </a:stretch>
        </p:blipFill>
        <p:spPr bwMode="auto">
          <a:xfrm>
            <a:off x="5791200" y="5791200"/>
            <a:ext cx="1270000" cy="762000"/>
          </a:xfrm>
          <a:prstGeom prst="rect">
            <a:avLst/>
          </a:prstGeom>
          <a:noFill/>
          <a:ln w="9525">
            <a:noFill/>
            <a:miter lim="800000"/>
            <a:headEnd/>
            <a:tailEnd/>
          </a:ln>
        </p:spPr>
      </p:pic>
      <p:sp>
        <p:nvSpPr>
          <p:cNvPr id="31" name="Text Box 18"/>
          <p:cNvSpPr txBox="1">
            <a:spLocks noChangeArrowheads="1"/>
          </p:cNvSpPr>
          <p:nvPr/>
        </p:nvSpPr>
        <p:spPr bwMode="auto">
          <a:xfrm>
            <a:off x="3429001" y="3048000"/>
            <a:ext cx="1254125" cy="707886"/>
          </a:xfrm>
          <a:prstGeom prst="rect">
            <a:avLst/>
          </a:prstGeom>
          <a:noFill/>
          <a:ln w="12700">
            <a:noFill/>
            <a:miter lim="800000"/>
            <a:headEnd type="none" w="sm" len="sm"/>
            <a:tailEnd type="none" w="sm" len="sm"/>
          </a:ln>
        </p:spPr>
        <p:txBody>
          <a:bodyPr>
            <a:spAutoFit/>
          </a:bodyPr>
          <a:lstStyle/>
          <a:p>
            <a:pPr algn="ctr">
              <a:spcBef>
                <a:spcPct val="50000"/>
              </a:spcBef>
            </a:pPr>
            <a:r>
              <a:rPr lang="en-US" sz="2000" b="1" dirty="0">
                <a:latin typeface="Times New Roman" pitchFamily="18" charset="0"/>
              </a:rPr>
              <a:t>Resource Needs</a:t>
            </a:r>
            <a:endParaRPr lang="en-US" sz="3200" b="1" dirty="0">
              <a:latin typeface="Times New Roman" pitchFamily="18" charset="0"/>
            </a:endParaRPr>
          </a:p>
        </p:txBody>
      </p:sp>
      <p:sp>
        <p:nvSpPr>
          <p:cNvPr id="32" name="Text Box 18"/>
          <p:cNvSpPr txBox="1">
            <a:spLocks noChangeArrowheads="1"/>
          </p:cNvSpPr>
          <p:nvPr/>
        </p:nvSpPr>
        <p:spPr bwMode="auto">
          <a:xfrm>
            <a:off x="1828800" y="5105400"/>
            <a:ext cx="1600200" cy="400110"/>
          </a:xfrm>
          <a:prstGeom prst="rect">
            <a:avLst/>
          </a:prstGeom>
          <a:noFill/>
          <a:ln w="12700">
            <a:noFill/>
            <a:miter lim="800000"/>
            <a:headEnd type="none" w="sm" len="sm"/>
            <a:tailEnd type="none" w="sm" len="sm"/>
          </a:ln>
        </p:spPr>
        <p:txBody>
          <a:bodyPr wrap="square">
            <a:spAutoFit/>
          </a:bodyPr>
          <a:lstStyle/>
          <a:p>
            <a:pPr algn="ctr">
              <a:spcBef>
                <a:spcPct val="50000"/>
              </a:spcBef>
            </a:pPr>
            <a:r>
              <a:rPr lang="en-US" sz="2000" b="1" dirty="0">
                <a:latin typeface="Times New Roman" pitchFamily="18" charset="0"/>
              </a:rPr>
              <a:t>Tuberculosis</a:t>
            </a:r>
            <a:endParaRPr lang="en-US" sz="3200" b="1" dirty="0">
              <a:latin typeface="Times New Roman" pitchFamily="18" charset="0"/>
            </a:endParaRPr>
          </a:p>
        </p:txBody>
      </p:sp>
      <p:pic>
        <p:nvPicPr>
          <p:cNvPr id="2" name="Picture 1"/>
          <p:cNvPicPr>
            <a:picLocks noChangeAspect="1"/>
          </p:cNvPicPr>
          <p:nvPr/>
        </p:nvPicPr>
        <p:blipFill>
          <a:blip r:embed="rId14"/>
          <a:stretch>
            <a:fillRect/>
          </a:stretch>
        </p:blipFill>
        <p:spPr>
          <a:xfrm>
            <a:off x="1952625" y="5524500"/>
            <a:ext cx="1476375" cy="647700"/>
          </a:xfrm>
          <a:prstGeom prst="rect">
            <a:avLst/>
          </a:prstGeom>
        </p:spPr>
      </p:pic>
      <p:sp>
        <p:nvSpPr>
          <p:cNvPr id="28" name="Text Box 11"/>
          <p:cNvSpPr txBox="1">
            <a:spLocks noChangeArrowheads="1"/>
          </p:cNvSpPr>
          <p:nvPr/>
        </p:nvSpPr>
        <p:spPr bwMode="auto">
          <a:xfrm>
            <a:off x="1793877" y="3033714"/>
            <a:ext cx="1254125" cy="646331"/>
          </a:xfrm>
          <a:prstGeom prst="rect">
            <a:avLst/>
          </a:prstGeom>
          <a:noFill/>
          <a:ln w="12700">
            <a:noFill/>
            <a:miter lim="800000"/>
            <a:headEnd type="none" w="sm" len="sm"/>
            <a:tailEnd type="none" w="sm" len="sm"/>
          </a:ln>
        </p:spPr>
        <p:txBody>
          <a:bodyPr>
            <a:spAutoFit/>
          </a:bodyPr>
          <a:lstStyle/>
          <a:p>
            <a:pPr algn="ctr">
              <a:spcBef>
                <a:spcPct val="50000"/>
              </a:spcBef>
            </a:pPr>
            <a:r>
              <a:rPr lang="en-US" sz="3600" b="1" dirty="0">
                <a:latin typeface="Times New Roman" pitchFamily="18" charset="0"/>
              </a:rPr>
              <a:t>STI</a:t>
            </a:r>
            <a:endParaRPr lang="en-US" sz="2400" dirty="0">
              <a:latin typeface="Times New Roman" pitchFamily="18" charset="0"/>
            </a:endParaRPr>
          </a:p>
        </p:txBody>
      </p:sp>
      <p:pic>
        <p:nvPicPr>
          <p:cNvPr id="3" name="Picture 2"/>
          <p:cNvPicPr>
            <a:picLocks noChangeAspect="1"/>
          </p:cNvPicPr>
          <p:nvPr/>
        </p:nvPicPr>
        <p:blipFill>
          <a:blip r:embed="rId15"/>
          <a:stretch>
            <a:fillRect/>
          </a:stretch>
        </p:blipFill>
        <p:spPr>
          <a:xfrm>
            <a:off x="2082486" y="3699035"/>
            <a:ext cx="704850" cy="828675"/>
          </a:xfrm>
          <a:prstGeom prst="rect">
            <a:avLst/>
          </a:prstGeom>
        </p:spPr>
      </p:pic>
      <p:sp>
        <p:nvSpPr>
          <p:cNvPr id="29" name="Text Box 11"/>
          <p:cNvSpPr txBox="1">
            <a:spLocks noChangeArrowheads="1"/>
          </p:cNvSpPr>
          <p:nvPr/>
        </p:nvSpPr>
        <p:spPr bwMode="auto">
          <a:xfrm>
            <a:off x="8469148" y="4811524"/>
            <a:ext cx="1254125" cy="461665"/>
          </a:xfrm>
          <a:prstGeom prst="rect">
            <a:avLst/>
          </a:prstGeom>
          <a:noFill/>
          <a:ln w="12700">
            <a:noFill/>
            <a:miter lim="800000"/>
            <a:headEnd type="none" w="sm" len="sm"/>
            <a:tailEnd type="none" w="sm" len="sm"/>
          </a:ln>
        </p:spPr>
        <p:txBody>
          <a:bodyPr>
            <a:spAutoFit/>
          </a:bodyPr>
          <a:lstStyle/>
          <a:p>
            <a:pPr algn="ctr">
              <a:spcBef>
                <a:spcPct val="50000"/>
              </a:spcBef>
            </a:pPr>
            <a:r>
              <a:rPr lang="en-US" sz="2400" b="1" dirty="0">
                <a:latin typeface="Times New Roman" pitchFamily="18" charset="0"/>
              </a:rPr>
              <a:t>NCDs</a:t>
            </a:r>
            <a:endParaRPr lang="en-US" sz="2400" dirty="0">
              <a:latin typeface="Times New Roman" pitchFamily="18" charset="0"/>
            </a:endParaRPr>
          </a:p>
        </p:txBody>
      </p:sp>
      <p:pic>
        <p:nvPicPr>
          <p:cNvPr id="4" name="Picture 3"/>
          <p:cNvPicPr>
            <a:picLocks noChangeAspect="1"/>
          </p:cNvPicPr>
          <p:nvPr/>
        </p:nvPicPr>
        <p:blipFill>
          <a:blip r:embed="rId16"/>
          <a:stretch>
            <a:fillRect/>
          </a:stretch>
        </p:blipFill>
        <p:spPr>
          <a:xfrm>
            <a:off x="8743785" y="5264795"/>
            <a:ext cx="704850" cy="962025"/>
          </a:xfrm>
          <a:prstGeom prst="rect">
            <a:avLst/>
          </a:prstGeom>
        </p:spPr>
      </p:pic>
    </p:spTree>
    <p:extLst>
      <p:ext uri="{BB962C8B-B14F-4D97-AF65-F5344CB8AC3E}">
        <p14:creationId xmlns:p14="http://schemas.microsoft.com/office/powerpoint/2010/main" val="31866566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2286000" y="304801"/>
            <a:ext cx="8229600" cy="792163"/>
          </a:xfrm>
          <a:noFill/>
          <a:ln>
            <a:miter lim="800000"/>
            <a:headEnd/>
            <a:tailEnd/>
          </a:ln>
        </p:spPr>
        <p:txBody>
          <a:bodyPr vert="horz" wrap="square" lIns="91440" tIns="45720" rIns="91440" bIns="45720" numCol="1" rtlCol="0" anchor="t" anchorCtr="0" compatLnSpc="1">
            <a:prstTxWarp prst="textNoShape">
              <a:avLst/>
            </a:prstTxWarp>
            <a:normAutofit fontScale="90000"/>
          </a:bodyPr>
          <a:lstStyle/>
          <a:p>
            <a:pPr eaLnBrk="1" hangingPunct="1"/>
            <a:r>
              <a:rPr lang="en-US" dirty="0"/>
              <a:t>Spectrum: Goals and AIM</a:t>
            </a:r>
            <a:br>
              <a:rPr lang="en-US" dirty="0"/>
            </a:br>
            <a:endParaRPr lang="en-US" dirty="0"/>
          </a:p>
        </p:txBody>
      </p:sp>
      <p:sp>
        <p:nvSpPr>
          <p:cNvPr id="6" name="Flowchart: Process 5"/>
          <p:cNvSpPr/>
          <p:nvPr/>
        </p:nvSpPr>
        <p:spPr>
          <a:xfrm>
            <a:off x="1964267" y="1524000"/>
            <a:ext cx="2032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Demographic Data</a:t>
            </a:r>
          </a:p>
        </p:txBody>
      </p:sp>
      <p:sp>
        <p:nvSpPr>
          <p:cNvPr id="7" name="Flowchart: Process 6"/>
          <p:cNvSpPr/>
          <p:nvPr/>
        </p:nvSpPr>
        <p:spPr>
          <a:xfrm>
            <a:off x="1964267" y="2667000"/>
            <a:ext cx="2032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Program Statistics</a:t>
            </a:r>
          </a:p>
        </p:txBody>
      </p:sp>
      <p:sp>
        <p:nvSpPr>
          <p:cNvPr id="8" name="Flowchart: Process 7"/>
          <p:cNvSpPr/>
          <p:nvPr/>
        </p:nvSpPr>
        <p:spPr>
          <a:xfrm>
            <a:off x="1964267" y="3810000"/>
            <a:ext cx="2032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Epidemic Patterns</a:t>
            </a:r>
          </a:p>
        </p:txBody>
      </p:sp>
      <p:sp>
        <p:nvSpPr>
          <p:cNvPr id="9" name="Flowchart: Process 8"/>
          <p:cNvSpPr/>
          <p:nvPr/>
        </p:nvSpPr>
        <p:spPr>
          <a:xfrm>
            <a:off x="1964267" y="4953000"/>
            <a:ext cx="2032000" cy="9144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Behavioral Data</a:t>
            </a:r>
          </a:p>
        </p:txBody>
      </p:sp>
      <p:sp>
        <p:nvSpPr>
          <p:cNvPr id="10" name="Flowchart: Process 9"/>
          <p:cNvSpPr/>
          <p:nvPr/>
        </p:nvSpPr>
        <p:spPr>
          <a:xfrm>
            <a:off x="4944534" y="1600200"/>
            <a:ext cx="2573867" cy="297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solidFill>
                  <a:schemeClr val="tx1"/>
                </a:solidFill>
              </a:rPr>
              <a:t>AIM</a:t>
            </a:r>
          </a:p>
          <a:p>
            <a:pPr algn="ctr">
              <a:defRPr/>
            </a:pPr>
            <a:endParaRPr lang="en-US" u="sng" dirty="0">
              <a:solidFill>
                <a:schemeClr val="tx1"/>
              </a:solidFill>
            </a:endParaRPr>
          </a:p>
          <a:p>
            <a:pPr algn="ctr">
              <a:buFont typeface="Arial" pitchFamily="34" charset="0"/>
              <a:buChar char="•"/>
              <a:defRPr/>
            </a:pPr>
            <a:r>
              <a:rPr lang="en-US" dirty="0">
                <a:solidFill>
                  <a:schemeClr val="tx1"/>
                </a:solidFill>
              </a:rPr>
              <a:t> Mother-to-child transmission</a:t>
            </a:r>
          </a:p>
          <a:p>
            <a:pPr algn="ctr">
              <a:buFont typeface="Arial" pitchFamily="34" charset="0"/>
              <a:buChar char="•"/>
              <a:defRPr/>
            </a:pPr>
            <a:r>
              <a:rPr lang="en-US" dirty="0">
                <a:solidFill>
                  <a:schemeClr val="tx1"/>
                </a:solidFill>
              </a:rPr>
              <a:t> Child model</a:t>
            </a:r>
          </a:p>
          <a:p>
            <a:pPr algn="ctr">
              <a:buFont typeface="Arial" pitchFamily="34" charset="0"/>
              <a:buChar char="•"/>
              <a:defRPr/>
            </a:pPr>
            <a:r>
              <a:rPr lang="en-US" dirty="0">
                <a:solidFill>
                  <a:schemeClr val="tx1"/>
                </a:solidFill>
              </a:rPr>
              <a:t>Adult model</a:t>
            </a:r>
          </a:p>
        </p:txBody>
      </p:sp>
      <p:sp>
        <p:nvSpPr>
          <p:cNvPr id="11" name="Flowchart: Process 10"/>
          <p:cNvSpPr/>
          <p:nvPr/>
        </p:nvSpPr>
        <p:spPr>
          <a:xfrm>
            <a:off x="4419600" y="4952999"/>
            <a:ext cx="2032000" cy="1089275"/>
          </a:xfrm>
          <a:prstGeom prst="flowChartProcess">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Goals</a:t>
            </a:r>
          </a:p>
          <a:p>
            <a:pPr algn="ctr">
              <a:defRPr/>
            </a:pPr>
            <a:r>
              <a:rPr lang="en-US" dirty="0">
                <a:solidFill>
                  <a:schemeClr val="tx1"/>
                </a:solidFill>
              </a:rPr>
              <a:t>EPP</a:t>
            </a:r>
          </a:p>
          <a:p>
            <a:pPr algn="ctr">
              <a:defRPr/>
            </a:pPr>
            <a:r>
              <a:rPr lang="en-US" dirty="0">
                <a:solidFill>
                  <a:schemeClr val="tx1"/>
                </a:solidFill>
              </a:rPr>
              <a:t>AEM</a:t>
            </a:r>
          </a:p>
          <a:p>
            <a:pPr algn="ctr">
              <a:defRPr/>
            </a:pPr>
            <a:r>
              <a:rPr lang="en-US" dirty="0">
                <a:solidFill>
                  <a:schemeClr val="tx1"/>
                </a:solidFill>
              </a:rPr>
              <a:t>CSAVR</a:t>
            </a:r>
          </a:p>
        </p:txBody>
      </p:sp>
      <p:cxnSp>
        <p:nvCxnSpPr>
          <p:cNvPr id="13" name="Straight Arrow Connector 12"/>
          <p:cNvCxnSpPr>
            <a:stCxn id="9" idx="3"/>
          </p:cNvCxnSpPr>
          <p:nvPr/>
        </p:nvCxnSpPr>
        <p:spPr>
          <a:xfrm>
            <a:off x="3996268" y="5410200"/>
            <a:ext cx="42333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p:cNvCxnSpPr>
          <p:nvPr/>
        </p:nvCxnSpPr>
        <p:spPr>
          <a:xfrm>
            <a:off x="3996268" y="3124200"/>
            <a:ext cx="88053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89300" y="3162300"/>
            <a:ext cx="2362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a:off x="3996268" y="1981200"/>
            <a:ext cx="4741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96268" y="4343400"/>
            <a:ext cx="47413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7048500" y="4762501"/>
            <a:ext cx="38100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8060268" y="1676400"/>
            <a:ext cx="2370667" cy="2971800"/>
          </a:xfrm>
          <a:prstGeom prst="flowChartProcess">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u="sng" dirty="0">
                <a:solidFill>
                  <a:schemeClr val="tx1"/>
                </a:solidFill>
              </a:rPr>
              <a:t>Results</a:t>
            </a:r>
          </a:p>
          <a:p>
            <a:pPr algn="ctr">
              <a:defRPr/>
            </a:pPr>
            <a:endParaRPr lang="en-US" sz="2400" dirty="0">
              <a:solidFill>
                <a:schemeClr val="tx1"/>
              </a:solidFill>
            </a:endParaRPr>
          </a:p>
          <a:p>
            <a:pPr algn="ctr">
              <a:buFont typeface="Arial" pitchFamily="34" charset="0"/>
              <a:buChar char="•"/>
              <a:defRPr/>
            </a:pPr>
            <a:r>
              <a:rPr lang="en-US" sz="2400" dirty="0">
                <a:solidFill>
                  <a:schemeClr val="tx1"/>
                </a:solidFill>
              </a:rPr>
              <a:t> </a:t>
            </a:r>
            <a:r>
              <a:rPr lang="en-US" sz="2000" dirty="0">
                <a:solidFill>
                  <a:schemeClr val="tx1"/>
                </a:solidFill>
              </a:rPr>
              <a:t>Number HIV+</a:t>
            </a:r>
          </a:p>
          <a:p>
            <a:pPr algn="ctr">
              <a:buFont typeface="Arial" pitchFamily="34" charset="0"/>
              <a:buChar char="•"/>
              <a:defRPr/>
            </a:pPr>
            <a:r>
              <a:rPr lang="en-US" sz="2000" dirty="0">
                <a:solidFill>
                  <a:schemeClr val="tx1"/>
                </a:solidFill>
              </a:rPr>
              <a:t>New Infections</a:t>
            </a:r>
          </a:p>
          <a:p>
            <a:pPr algn="ctr">
              <a:buFont typeface="Arial" pitchFamily="34" charset="0"/>
              <a:buChar char="•"/>
              <a:defRPr/>
            </a:pPr>
            <a:r>
              <a:rPr lang="en-US" sz="2000" dirty="0">
                <a:solidFill>
                  <a:schemeClr val="tx1"/>
                </a:solidFill>
              </a:rPr>
              <a:t>AIDS deaths</a:t>
            </a:r>
          </a:p>
          <a:p>
            <a:pPr algn="ctr">
              <a:buFont typeface="Arial" pitchFamily="34" charset="0"/>
              <a:buChar char="•"/>
              <a:defRPr/>
            </a:pPr>
            <a:r>
              <a:rPr lang="en-US" sz="2000" dirty="0">
                <a:solidFill>
                  <a:schemeClr val="tx1"/>
                </a:solidFill>
              </a:rPr>
              <a:t>Need for ART</a:t>
            </a:r>
          </a:p>
          <a:p>
            <a:pPr algn="ctr">
              <a:buFont typeface="Arial" pitchFamily="34" charset="0"/>
              <a:buChar char="•"/>
              <a:defRPr/>
            </a:pPr>
            <a:r>
              <a:rPr lang="en-US" sz="2000" dirty="0">
                <a:solidFill>
                  <a:schemeClr val="tx1"/>
                </a:solidFill>
              </a:rPr>
              <a:t>Need for PMTCT</a:t>
            </a:r>
            <a:endParaRPr lang="en-US" sz="2400" dirty="0">
              <a:solidFill>
                <a:schemeClr val="tx1"/>
              </a:solidFill>
            </a:endParaRPr>
          </a:p>
        </p:txBody>
      </p:sp>
      <p:cxnSp>
        <p:nvCxnSpPr>
          <p:cNvPr id="28" name="Straight Arrow Connector 27"/>
          <p:cNvCxnSpPr/>
          <p:nvPr/>
        </p:nvCxnSpPr>
        <p:spPr>
          <a:xfrm>
            <a:off x="7518401" y="3200400"/>
            <a:ext cx="541867"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13" name="Slide Number Placeholder 16"/>
          <p:cNvSpPr>
            <a:spLocks noGrp="1"/>
          </p:cNvSpPr>
          <p:nvPr>
            <p:ph type="sldNum" sz="quarter" idx="10"/>
          </p:nvPr>
        </p:nvSpPr>
        <p:spPr>
          <a:noFill/>
        </p:spPr>
        <p:txBody>
          <a:bodyPr/>
          <a:lstStyle/>
          <a:p>
            <a:fld id="{5A293609-ACBB-4B56-9AF6-22E1611A5565}" type="slidenum">
              <a:rPr lang="en-US" smtClean="0">
                <a:latin typeface="Arial" pitchFamily="34" charset="0"/>
              </a:rPr>
              <a:pPr/>
              <a:t>8</a:t>
            </a:fld>
            <a:endParaRPr lang="en-US">
              <a:latin typeface="Arial" pitchFamily="34" charset="0"/>
            </a:endParaRPr>
          </a:p>
        </p:txBody>
      </p:sp>
      <p:sp>
        <p:nvSpPr>
          <p:cNvPr id="18" name="Flowchart: Process 17"/>
          <p:cNvSpPr/>
          <p:nvPr/>
        </p:nvSpPr>
        <p:spPr>
          <a:xfrm>
            <a:off x="7086600" y="4953000"/>
            <a:ext cx="2032000" cy="914400"/>
          </a:xfrm>
          <a:prstGeom prst="flowChartProcess">
            <a:avLst/>
          </a:prstGeom>
          <a:solidFill>
            <a:schemeClr val="tx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Incidence</a:t>
            </a:r>
          </a:p>
        </p:txBody>
      </p:sp>
      <p:cxnSp>
        <p:nvCxnSpPr>
          <p:cNvPr id="20" name="Straight Arrow Connector 19"/>
          <p:cNvCxnSpPr/>
          <p:nvPr/>
        </p:nvCxnSpPr>
        <p:spPr>
          <a:xfrm>
            <a:off x="6477000" y="5410200"/>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bwMode="auto">
          <a:xfrm>
            <a:off x="3962400" y="4572000"/>
            <a:ext cx="457200" cy="38100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39" name="Straight Arrow Connector 38"/>
          <p:cNvCxnSpPr/>
          <p:nvPr/>
        </p:nvCxnSpPr>
        <p:spPr bwMode="auto">
          <a:xfrm rot="5400000">
            <a:off x="5524500" y="4762500"/>
            <a:ext cx="381000" cy="1588"/>
          </a:xfrm>
          <a:prstGeom prst="straightConnector1">
            <a:avLst/>
          </a:prstGeom>
          <a:solidFill>
            <a:schemeClr val="accent1"/>
          </a:solidFill>
          <a:ln w="25400" cap="flat" cmpd="sng" algn="ctr">
            <a:solidFill>
              <a:schemeClr val="tx1"/>
            </a:solidFill>
            <a:prstDash val="solid"/>
            <a:miter lim="800000"/>
            <a:headEnd type="none" w="med" len="med"/>
            <a:tailEnd type="arrow"/>
          </a:ln>
          <a:effectLst/>
        </p:spPr>
      </p:cxnSp>
      <p:sp>
        <p:nvSpPr>
          <p:cNvPr id="2" name="Oval 1"/>
          <p:cNvSpPr/>
          <p:nvPr/>
        </p:nvSpPr>
        <p:spPr>
          <a:xfrm>
            <a:off x="4680284" y="4824663"/>
            <a:ext cx="1479884" cy="1371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38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07" y="153917"/>
            <a:ext cx="10515600" cy="1088262"/>
          </a:xfrm>
        </p:spPr>
        <p:txBody>
          <a:bodyPr/>
          <a:lstStyle/>
          <a:p>
            <a:r>
              <a:rPr lang="en-US" dirty="0"/>
              <a:t>Risk Structure: Adults 15-49 by Sex </a:t>
            </a:r>
          </a:p>
        </p:txBody>
      </p:sp>
      <p:sp>
        <p:nvSpPr>
          <p:cNvPr id="3" name="Slide Number Placeholder 2"/>
          <p:cNvSpPr>
            <a:spLocks noGrp="1"/>
          </p:cNvSpPr>
          <p:nvPr>
            <p:ph type="sldNum" sz="quarter" idx="12"/>
          </p:nvPr>
        </p:nvSpPr>
        <p:spPr/>
        <p:txBody>
          <a:bodyPr/>
          <a:lstStyle/>
          <a:p>
            <a:fld id="{48F63A3B-78C7-47BE-AE5E-E10140E04643}" type="slidenum">
              <a:rPr lang="en-US" smtClean="0"/>
              <a:t>9</a:t>
            </a:fld>
            <a:endParaRPr lang="en-US" dirty="0"/>
          </a:p>
        </p:txBody>
      </p:sp>
      <p:sp>
        <p:nvSpPr>
          <p:cNvPr id="4" name="Rounded Rectangle 3"/>
          <p:cNvSpPr/>
          <p:nvPr/>
        </p:nvSpPr>
        <p:spPr>
          <a:xfrm>
            <a:off x="973541" y="4242820"/>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093494" y="4242820"/>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250977" y="4242820"/>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408460" y="4242820"/>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693323" y="4242820"/>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5796" y="4452730"/>
            <a:ext cx="1483058" cy="646331"/>
          </a:xfrm>
          <a:prstGeom prst="rect">
            <a:avLst/>
          </a:prstGeom>
          <a:noFill/>
        </p:spPr>
        <p:txBody>
          <a:bodyPr wrap="square" rtlCol="0">
            <a:spAutoFit/>
          </a:bodyPr>
          <a:lstStyle/>
          <a:p>
            <a:pPr algn="ctr"/>
            <a:r>
              <a:rPr lang="en-US" dirty="0"/>
              <a:t>Stable couples</a:t>
            </a:r>
          </a:p>
        </p:txBody>
      </p:sp>
      <p:sp>
        <p:nvSpPr>
          <p:cNvPr id="15" name="TextBox 14"/>
          <p:cNvSpPr txBox="1"/>
          <p:nvPr/>
        </p:nvSpPr>
        <p:spPr>
          <a:xfrm>
            <a:off x="3141827" y="4452733"/>
            <a:ext cx="1589397" cy="646331"/>
          </a:xfrm>
          <a:prstGeom prst="rect">
            <a:avLst/>
          </a:prstGeom>
          <a:noFill/>
        </p:spPr>
        <p:txBody>
          <a:bodyPr wrap="square" rtlCol="0">
            <a:spAutoFit/>
          </a:bodyPr>
          <a:lstStyle/>
          <a:p>
            <a:pPr algn="ctr"/>
            <a:r>
              <a:rPr lang="en-US" dirty="0"/>
              <a:t>Non-regular partners</a:t>
            </a:r>
          </a:p>
        </p:txBody>
      </p:sp>
      <p:sp>
        <p:nvSpPr>
          <p:cNvPr id="17" name="TextBox 16"/>
          <p:cNvSpPr txBox="1"/>
          <p:nvPr/>
        </p:nvSpPr>
        <p:spPr>
          <a:xfrm>
            <a:off x="925207" y="4452730"/>
            <a:ext cx="1589397" cy="369332"/>
          </a:xfrm>
          <a:prstGeom prst="rect">
            <a:avLst/>
          </a:prstGeom>
          <a:noFill/>
        </p:spPr>
        <p:txBody>
          <a:bodyPr wrap="square" rtlCol="0">
            <a:spAutoFit/>
          </a:bodyPr>
          <a:lstStyle/>
          <a:p>
            <a:pPr algn="ctr"/>
            <a:r>
              <a:rPr lang="en-US" dirty="0"/>
              <a:t>SW &amp; clients</a:t>
            </a:r>
          </a:p>
        </p:txBody>
      </p:sp>
      <p:sp>
        <p:nvSpPr>
          <p:cNvPr id="19" name="TextBox 18"/>
          <p:cNvSpPr txBox="1"/>
          <p:nvPr/>
        </p:nvSpPr>
        <p:spPr>
          <a:xfrm>
            <a:off x="5213447" y="4452730"/>
            <a:ext cx="1589397" cy="369332"/>
          </a:xfrm>
          <a:prstGeom prst="rect">
            <a:avLst/>
          </a:prstGeom>
          <a:noFill/>
        </p:spPr>
        <p:txBody>
          <a:bodyPr wrap="square" rtlCol="0">
            <a:spAutoFit/>
          </a:bodyPr>
          <a:lstStyle/>
          <a:p>
            <a:pPr algn="ctr"/>
            <a:r>
              <a:rPr lang="en-US" dirty="0"/>
              <a:t>PWID</a:t>
            </a:r>
          </a:p>
        </p:txBody>
      </p:sp>
      <p:sp>
        <p:nvSpPr>
          <p:cNvPr id="21" name="TextBox 20"/>
          <p:cNvSpPr txBox="1"/>
          <p:nvPr/>
        </p:nvSpPr>
        <p:spPr>
          <a:xfrm>
            <a:off x="9644989" y="4344547"/>
            <a:ext cx="1589397" cy="923330"/>
          </a:xfrm>
          <a:prstGeom prst="rect">
            <a:avLst/>
          </a:prstGeom>
          <a:noFill/>
        </p:spPr>
        <p:txBody>
          <a:bodyPr wrap="square" rtlCol="0">
            <a:spAutoFit/>
          </a:bodyPr>
          <a:lstStyle/>
          <a:p>
            <a:pPr algn="ctr"/>
            <a:r>
              <a:rPr lang="en-US" dirty="0"/>
              <a:t>MSM</a:t>
            </a:r>
          </a:p>
          <a:p>
            <a:pPr algn="ctr"/>
            <a:r>
              <a:rPr lang="en-US" dirty="0"/>
              <a:t>(LR, MR, HR, IDU/MSM)</a:t>
            </a:r>
          </a:p>
        </p:txBody>
      </p:sp>
      <p:sp>
        <p:nvSpPr>
          <p:cNvPr id="65" name="Rounded Rectangle 64"/>
          <p:cNvSpPr/>
          <p:nvPr/>
        </p:nvSpPr>
        <p:spPr>
          <a:xfrm>
            <a:off x="5165113" y="1126703"/>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322626" y="1336618"/>
            <a:ext cx="1296538" cy="646331"/>
          </a:xfrm>
          <a:prstGeom prst="rect">
            <a:avLst/>
          </a:prstGeom>
          <a:noFill/>
        </p:spPr>
        <p:txBody>
          <a:bodyPr wrap="square" rtlCol="0">
            <a:spAutoFit/>
          </a:bodyPr>
          <a:lstStyle/>
          <a:p>
            <a:pPr algn="ctr"/>
            <a:r>
              <a:rPr lang="en-US" dirty="0"/>
              <a:t>15 year olds</a:t>
            </a:r>
          </a:p>
        </p:txBody>
      </p:sp>
      <p:sp>
        <p:nvSpPr>
          <p:cNvPr id="67" name="Rounded Rectangle 66"/>
          <p:cNvSpPr/>
          <p:nvPr/>
        </p:nvSpPr>
        <p:spPr>
          <a:xfrm>
            <a:off x="5213447" y="2621518"/>
            <a:ext cx="1637731" cy="1066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362777" y="2691740"/>
            <a:ext cx="1296538" cy="923330"/>
          </a:xfrm>
          <a:prstGeom prst="rect">
            <a:avLst/>
          </a:prstGeom>
          <a:noFill/>
        </p:spPr>
        <p:txBody>
          <a:bodyPr wrap="square" rtlCol="0">
            <a:spAutoFit/>
          </a:bodyPr>
          <a:lstStyle/>
          <a:p>
            <a:pPr algn="ctr"/>
            <a:r>
              <a:rPr lang="en-US" dirty="0"/>
              <a:t>Not sexually active</a:t>
            </a:r>
          </a:p>
        </p:txBody>
      </p:sp>
      <p:cxnSp>
        <p:nvCxnSpPr>
          <p:cNvPr id="75" name="Straight Arrow Connector 74"/>
          <p:cNvCxnSpPr>
            <a:stCxn id="65" idx="2"/>
          </p:cNvCxnSpPr>
          <p:nvPr/>
        </p:nvCxnSpPr>
        <p:spPr>
          <a:xfrm>
            <a:off x="5983979" y="2192863"/>
            <a:ext cx="16227" cy="4286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719905" y="3942522"/>
            <a:ext cx="8792283" cy="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719905" y="3953849"/>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3912359" y="3942524"/>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227325" y="3942523"/>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0523609" y="3942522"/>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6003833" y="3713704"/>
            <a:ext cx="8624" cy="498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1719905" y="5308980"/>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10512188" y="5308977"/>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227325" y="5308977"/>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011046" y="5308978"/>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3907738" y="5308979"/>
            <a:ext cx="0" cy="2889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407695" y="5715000"/>
            <a:ext cx="9826691" cy="369332"/>
          </a:xfrm>
          <a:prstGeom prst="rect">
            <a:avLst/>
          </a:prstGeom>
          <a:noFill/>
          <a:ln>
            <a:solidFill>
              <a:schemeClr val="tx1"/>
            </a:solidFill>
          </a:ln>
        </p:spPr>
        <p:txBody>
          <a:bodyPr wrap="square" rtlCol="0">
            <a:spAutoFit/>
          </a:bodyPr>
          <a:lstStyle/>
          <a:p>
            <a:r>
              <a:rPr lang="en-US" dirty="0"/>
              <a:t>Exit 15-49 population due to AIDS death, non-AIDS deaths, reaching age 50 or migrating out</a:t>
            </a:r>
          </a:p>
        </p:txBody>
      </p:sp>
      <p:cxnSp>
        <p:nvCxnSpPr>
          <p:cNvPr id="109" name="Straight Connector 108"/>
          <p:cNvCxnSpPr/>
          <p:nvPr/>
        </p:nvCxnSpPr>
        <p:spPr>
          <a:xfrm flipV="1">
            <a:off x="2213811" y="4092319"/>
            <a:ext cx="8020911" cy="10450"/>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2200567" y="4088070"/>
            <a:ext cx="5023" cy="12872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7863630" y="4086463"/>
            <a:ext cx="5023" cy="128724"/>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H="1">
            <a:off x="6214906" y="4088070"/>
            <a:ext cx="5023" cy="128724"/>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4139899" y="4102768"/>
            <a:ext cx="5023" cy="128724"/>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10214405" y="4102768"/>
            <a:ext cx="5023" cy="128724"/>
          </a:xfrm>
          <a:prstGeom prst="line">
            <a:avLst/>
          </a:prstGeom>
          <a:ln w="2540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7615450" y="2634471"/>
            <a:ext cx="3292523" cy="923330"/>
          </a:xfrm>
          <a:prstGeom prst="rect">
            <a:avLst/>
          </a:prstGeom>
          <a:solidFill>
            <a:schemeClr val="accent4">
              <a:lumMod val="40000"/>
              <a:lumOff val="60000"/>
            </a:schemeClr>
          </a:solidFill>
        </p:spPr>
        <p:txBody>
          <a:bodyPr wrap="square" rtlCol="0">
            <a:spAutoFit/>
          </a:bodyPr>
          <a:lstStyle/>
          <a:p>
            <a:r>
              <a:rPr lang="en-US" dirty="0"/>
              <a:t>Proportions allocated to each risk group can be fixed or include full or partial replacement</a:t>
            </a:r>
          </a:p>
        </p:txBody>
      </p:sp>
    </p:spTree>
    <p:extLst>
      <p:ext uri="{BB962C8B-B14F-4D97-AF65-F5344CB8AC3E}">
        <p14:creationId xmlns:p14="http://schemas.microsoft.com/office/powerpoint/2010/main" val="3173975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11580</TotalTime>
  <Words>2501</Words>
  <Application>Microsoft Office PowerPoint</Application>
  <PresentationFormat>Widescreen</PresentationFormat>
  <Paragraphs>666</Paragraphs>
  <Slides>33</Slides>
  <Notes>20</Notes>
  <HiddenSlides>16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1" baseType="lpstr">
      <vt:lpstr>Arial</vt:lpstr>
      <vt:lpstr>Calibri</vt:lpstr>
      <vt:lpstr>Calibri Light</vt:lpstr>
      <vt:lpstr>Tahoma</vt:lpstr>
      <vt:lpstr>Times New Roman</vt:lpstr>
      <vt:lpstr>Office Theme</vt:lpstr>
      <vt:lpstr>Clip</vt:lpstr>
      <vt:lpstr>Microsoft Excel 97-2003 Worksheet</vt:lpstr>
      <vt:lpstr>Introduction to the Goals Model in Spectrum</vt:lpstr>
      <vt:lpstr>Purpose of the Goals Model</vt:lpstr>
      <vt:lpstr>Goals Model Applications</vt:lpstr>
      <vt:lpstr>Goals Model</vt:lpstr>
      <vt:lpstr>Goals Model</vt:lpstr>
      <vt:lpstr>Goals Model</vt:lpstr>
      <vt:lpstr>PowerPoint Presentation</vt:lpstr>
      <vt:lpstr>Spectrum: Goals and AIM </vt:lpstr>
      <vt:lpstr>Risk Structure: Adults 15-49 by Sex </vt:lpstr>
      <vt:lpstr>Sexual Mixing</vt:lpstr>
      <vt:lpstr>Sexual Mixing</vt:lpstr>
      <vt:lpstr>Program and Behavioral Data Needed</vt:lpstr>
      <vt:lpstr>Determinants of risk of infection</vt:lpstr>
      <vt:lpstr>Probability of Sexual Transmission</vt:lpstr>
      <vt:lpstr> Parameter Ranges for Factors Affecting the Probability of Transmission</vt:lpstr>
      <vt:lpstr>Fitting the model to historical trends</vt:lpstr>
      <vt:lpstr>Adult CD4 Model by Risk Group</vt:lpstr>
      <vt:lpstr>Interventions that Impact HIV Transmission</vt:lpstr>
      <vt:lpstr>Effectiveness</vt:lpstr>
      <vt:lpstr>Hands-on session </vt:lpstr>
      <vt:lpstr>Impact Matrix</vt:lpstr>
      <vt:lpstr>Impact Matrix: Distribution of Studies</vt:lpstr>
      <vt:lpstr>Meta-analysis of Intervention Impact</vt:lpstr>
      <vt:lpstr>Impact Matrix: Condom Use  (% Reduction in Non-Use of Condoms)</vt:lpstr>
      <vt:lpstr>Impact of Behavior Change Interventions</vt:lpstr>
      <vt:lpstr>Costing</vt:lpstr>
      <vt:lpstr>Future Costs of Treatment</vt:lpstr>
      <vt:lpstr>Critical Enablers and Development Synergies</vt:lpstr>
      <vt:lpstr>Program Support</vt:lpstr>
      <vt:lpstr>Key Output Indicators</vt:lpstr>
      <vt:lpstr>Uncertainty in Future Impact</vt:lpstr>
      <vt:lpstr>Updating your Goals File</vt:lpstr>
      <vt:lpstr>Review/revise coverage and unit cost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Goals Model for Investment Case Analysis</dc:title>
  <dc:creator>John Stover</dc:creator>
  <cp:lastModifiedBy>Kmutai</cp:lastModifiedBy>
  <cp:revision>169</cp:revision>
  <dcterms:created xsi:type="dcterms:W3CDTF">2015-02-09T22:47:50Z</dcterms:created>
  <dcterms:modified xsi:type="dcterms:W3CDTF">2019-09-28T05:36:18Z</dcterms:modified>
</cp:coreProperties>
</file>