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48" r:id="rId1"/>
  </p:sldMasterIdLst>
  <p:notesMasterIdLst>
    <p:notesMasterId r:id="rId12"/>
  </p:notesMasterIdLst>
  <p:sldIdLst>
    <p:sldId id="256" r:id="rId2"/>
    <p:sldId id="524" r:id="rId3"/>
    <p:sldId id="527" r:id="rId4"/>
    <p:sldId id="519" r:id="rId5"/>
    <p:sldId id="521" r:id="rId6"/>
    <p:sldId id="525" r:id="rId7"/>
    <p:sldId id="528" r:id="rId8"/>
    <p:sldId id="529" r:id="rId9"/>
    <p:sldId id="530" r:id="rId10"/>
    <p:sldId id="53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89379" autoAdjust="0"/>
  </p:normalViewPr>
  <p:slideViewPr>
    <p:cSldViewPr snapToGrid="0">
      <p:cViewPr varScale="1">
        <p:scale>
          <a:sx n="79" d="100"/>
          <a:sy n="79" d="100"/>
        </p:scale>
        <p:origin x="76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HIV Infections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Sheet1!$B$2:$B$17</c:f>
              <c:numCache>
                <c:formatCode>#,##0</c:formatCode>
                <c:ptCount val="16"/>
                <c:pt idx="0">
                  <c:v>7552</c:v>
                </c:pt>
                <c:pt idx="1">
                  <c:v>7773</c:v>
                </c:pt>
                <c:pt idx="2">
                  <c:v>8067</c:v>
                </c:pt>
                <c:pt idx="3">
                  <c:v>8242</c:v>
                </c:pt>
                <c:pt idx="4">
                  <c:v>8414</c:v>
                </c:pt>
                <c:pt idx="5">
                  <c:v>8579</c:v>
                </c:pt>
                <c:pt idx="6">
                  <c:v>8740</c:v>
                </c:pt>
                <c:pt idx="7">
                  <c:v>8886</c:v>
                </c:pt>
                <c:pt idx="8">
                  <c:v>9022</c:v>
                </c:pt>
                <c:pt idx="9">
                  <c:v>9154</c:v>
                </c:pt>
                <c:pt idx="10">
                  <c:v>9293</c:v>
                </c:pt>
                <c:pt idx="11">
                  <c:v>9433</c:v>
                </c:pt>
                <c:pt idx="12">
                  <c:v>9572</c:v>
                </c:pt>
                <c:pt idx="13">
                  <c:v>9711</c:v>
                </c:pt>
                <c:pt idx="14">
                  <c:v>9848</c:v>
                </c:pt>
                <c:pt idx="15">
                  <c:v>9982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46-4183-BD3B-EE80CDAC2B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FastTrack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Sheet1!$C$2:$C$17</c:f>
              <c:numCache>
                <c:formatCode>#,##0.00</c:formatCode>
                <c:ptCount val="16"/>
                <c:pt idx="0" formatCode="#,##0">
                  <c:v>7501</c:v>
                </c:pt>
                <c:pt idx="1">
                  <c:v>7722.3</c:v>
                </c:pt>
                <c:pt idx="2" formatCode="#,##0">
                  <c:v>6746</c:v>
                </c:pt>
                <c:pt idx="3" formatCode="#,##0">
                  <c:v>5526</c:v>
                </c:pt>
                <c:pt idx="4" formatCode="#,##0">
                  <c:v>4479</c:v>
                </c:pt>
                <c:pt idx="5" formatCode="#,##0">
                  <c:v>3594</c:v>
                </c:pt>
                <c:pt idx="6" formatCode="#,##0">
                  <c:v>3397</c:v>
                </c:pt>
                <c:pt idx="7" formatCode="#,##0">
                  <c:v>3315</c:v>
                </c:pt>
                <c:pt idx="8" formatCode="#,##0">
                  <c:v>3226</c:v>
                </c:pt>
                <c:pt idx="9" formatCode="#,##0">
                  <c:v>3136</c:v>
                </c:pt>
                <c:pt idx="10" formatCode="#,##0">
                  <c:v>3048</c:v>
                </c:pt>
                <c:pt idx="11" formatCode="#,##0">
                  <c:v>2960</c:v>
                </c:pt>
                <c:pt idx="12" formatCode="#,##0">
                  <c:v>2870</c:v>
                </c:pt>
                <c:pt idx="13" formatCode="#,##0">
                  <c:v>2778</c:v>
                </c:pt>
                <c:pt idx="14" formatCode="#,##0">
                  <c:v>2684</c:v>
                </c:pt>
                <c:pt idx="15" formatCode="#,##0">
                  <c:v>2587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A46-4183-BD3B-EE80CDAC2B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NSP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Sheet1!$D$2:$D$17</c:f>
              <c:numCache>
                <c:formatCode>#,##0</c:formatCode>
                <c:ptCount val="16"/>
                <c:pt idx="0">
                  <c:v>7501</c:v>
                </c:pt>
                <c:pt idx="1">
                  <c:v>7722</c:v>
                </c:pt>
                <c:pt idx="2">
                  <c:v>7228</c:v>
                </c:pt>
                <c:pt idx="3">
                  <c:v>6291</c:v>
                </c:pt>
                <c:pt idx="4">
                  <c:v>5388</c:v>
                </c:pt>
                <c:pt idx="5">
                  <c:v>4520</c:v>
                </c:pt>
                <c:pt idx="6">
                  <c:v>4180</c:v>
                </c:pt>
                <c:pt idx="7">
                  <c:v>4088</c:v>
                </c:pt>
                <c:pt idx="8">
                  <c:v>3999</c:v>
                </c:pt>
                <c:pt idx="9">
                  <c:v>3911</c:v>
                </c:pt>
                <c:pt idx="10">
                  <c:v>3828</c:v>
                </c:pt>
                <c:pt idx="11">
                  <c:v>3746</c:v>
                </c:pt>
                <c:pt idx="12">
                  <c:v>3665</c:v>
                </c:pt>
                <c:pt idx="13">
                  <c:v>3583</c:v>
                </c:pt>
                <c:pt idx="14">
                  <c:v>3500</c:v>
                </c:pt>
                <c:pt idx="15">
                  <c:v>3413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A46-4183-BD3B-EE80CDAC2B9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Sheet1!$E$2:$E$17</c:f>
              <c:numCache>
                <c:formatCode>#,##0</c:formatCode>
                <c:ptCount val="16"/>
                <c:pt idx="0">
                  <c:v>7501</c:v>
                </c:pt>
                <c:pt idx="1">
                  <c:v>7541</c:v>
                </c:pt>
                <c:pt idx="2">
                  <c:v>7240</c:v>
                </c:pt>
                <c:pt idx="3">
                  <c:v>6823</c:v>
                </c:pt>
                <c:pt idx="4">
                  <c:v>6395</c:v>
                </c:pt>
                <c:pt idx="5">
                  <c:v>5952</c:v>
                </c:pt>
                <c:pt idx="6">
                  <c:v>5767</c:v>
                </c:pt>
                <c:pt idx="7">
                  <c:v>5715</c:v>
                </c:pt>
                <c:pt idx="8">
                  <c:v>5653</c:v>
                </c:pt>
                <c:pt idx="9">
                  <c:v>5586</c:v>
                </c:pt>
                <c:pt idx="10">
                  <c:v>5523</c:v>
                </c:pt>
                <c:pt idx="11">
                  <c:v>5460</c:v>
                </c:pt>
                <c:pt idx="12">
                  <c:v>5396</c:v>
                </c:pt>
                <c:pt idx="13">
                  <c:v>5329</c:v>
                </c:pt>
                <c:pt idx="14">
                  <c:v>5258</c:v>
                </c:pt>
                <c:pt idx="15">
                  <c:v>5181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A46-4183-BD3B-EE80CDAC2B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2886960"/>
        <c:axId val="392885872"/>
      </c:lineChart>
      <c:catAx>
        <c:axId val="392886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5872"/>
        <c:crosses val="autoZero"/>
        <c:auto val="1"/>
        <c:lblAlgn val="ctr"/>
        <c:lblOffset val="100"/>
        <c:tickLblSkip val="5"/>
        <c:noMultiLvlLbl val="0"/>
      </c:catAx>
      <c:valAx>
        <c:axId val="39288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AIDS 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Sheet1!$B$2:$B$17</c:f>
              <c:numCache>
                <c:formatCode>#,##0</c:formatCode>
                <c:ptCount val="16"/>
                <c:pt idx="0">
                  <c:v>2899</c:v>
                </c:pt>
                <c:pt idx="1">
                  <c:v>3007</c:v>
                </c:pt>
                <c:pt idx="2">
                  <c:v>3170</c:v>
                </c:pt>
                <c:pt idx="3">
                  <c:v>3340</c:v>
                </c:pt>
                <c:pt idx="4">
                  <c:v>3508</c:v>
                </c:pt>
                <c:pt idx="5">
                  <c:v>3657</c:v>
                </c:pt>
                <c:pt idx="6">
                  <c:v>3786</c:v>
                </c:pt>
                <c:pt idx="7">
                  <c:v>3901</c:v>
                </c:pt>
                <c:pt idx="8">
                  <c:v>4002</c:v>
                </c:pt>
                <c:pt idx="9">
                  <c:v>4097</c:v>
                </c:pt>
                <c:pt idx="10">
                  <c:v>4176</c:v>
                </c:pt>
                <c:pt idx="11">
                  <c:v>4245</c:v>
                </c:pt>
                <c:pt idx="12">
                  <c:v>4306</c:v>
                </c:pt>
                <c:pt idx="13">
                  <c:v>4357</c:v>
                </c:pt>
                <c:pt idx="14">
                  <c:v>4398</c:v>
                </c:pt>
                <c:pt idx="15">
                  <c:v>4431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17-40CA-B3E1-035654A8B2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FastTrack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Sheet1!$C$2:$C$17</c:f>
              <c:numCache>
                <c:formatCode>#,##0</c:formatCode>
                <c:ptCount val="16"/>
                <c:pt idx="0">
                  <c:v>2879</c:v>
                </c:pt>
                <c:pt idx="1">
                  <c:v>2985</c:v>
                </c:pt>
                <c:pt idx="2">
                  <c:v>3021</c:v>
                </c:pt>
                <c:pt idx="3">
                  <c:v>2962</c:v>
                </c:pt>
                <c:pt idx="4">
                  <c:v>2874</c:v>
                </c:pt>
                <c:pt idx="5">
                  <c:v>2761</c:v>
                </c:pt>
                <c:pt idx="6">
                  <c:v>2684</c:v>
                </c:pt>
                <c:pt idx="7">
                  <c:v>2663</c:v>
                </c:pt>
                <c:pt idx="8">
                  <c:v>2629</c:v>
                </c:pt>
                <c:pt idx="9">
                  <c:v>2582</c:v>
                </c:pt>
                <c:pt idx="10">
                  <c:v>2515</c:v>
                </c:pt>
                <c:pt idx="11">
                  <c:v>2442</c:v>
                </c:pt>
                <c:pt idx="12">
                  <c:v>2364</c:v>
                </c:pt>
                <c:pt idx="13">
                  <c:v>2283</c:v>
                </c:pt>
                <c:pt idx="14">
                  <c:v>2201</c:v>
                </c:pt>
                <c:pt idx="15">
                  <c:v>2119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17-40CA-B3E1-035654A8B2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NSP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Sheet1!$D$2:$D$17</c:f>
              <c:numCache>
                <c:formatCode>#,##0</c:formatCode>
                <c:ptCount val="16"/>
                <c:pt idx="0">
                  <c:v>2879</c:v>
                </c:pt>
                <c:pt idx="1">
                  <c:v>2985</c:v>
                </c:pt>
                <c:pt idx="2">
                  <c:v>2991</c:v>
                </c:pt>
                <c:pt idx="3">
                  <c:v>2875</c:v>
                </c:pt>
                <c:pt idx="4">
                  <c:v>2744</c:v>
                </c:pt>
                <c:pt idx="5">
                  <c:v>2605</c:v>
                </c:pt>
                <c:pt idx="6">
                  <c:v>2486</c:v>
                </c:pt>
                <c:pt idx="7">
                  <c:v>2417</c:v>
                </c:pt>
                <c:pt idx="8">
                  <c:v>2361</c:v>
                </c:pt>
                <c:pt idx="9">
                  <c:v>2309</c:v>
                </c:pt>
                <c:pt idx="10">
                  <c:v>2252</c:v>
                </c:pt>
                <c:pt idx="11">
                  <c:v>2198</c:v>
                </c:pt>
                <c:pt idx="12">
                  <c:v>2146</c:v>
                </c:pt>
                <c:pt idx="13">
                  <c:v>2096</c:v>
                </c:pt>
                <c:pt idx="14">
                  <c:v>2047</c:v>
                </c:pt>
                <c:pt idx="15">
                  <c:v>1998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017-40CA-B3E1-035654A8B2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Sheet1!$E$2:$E$17</c:f>
              <c:numCache>
                <c:formatCode>#,##0</c:formatCode>
                <c:ptCount val="16"/>
                <c:pt idx="0">
                  <c:v>2879</c:v>
                </c:pt>
                <c:pt idx="1">
                  <c:v>2920</c:v>
                </c:pt>
                <c:pt idx="2">
                  <c:v>2930</c:v>
                </c:pt>
                <c:pt idx="3">
                  <c:v>2911</c:v>
                </c:pt>
                <c:pt idx="4">
                  <c:v>2864</c:v>
                </c:pt>
                <c:pt idx="5">
                  <c:v>2789</c:v>
                </c:pt>
                <c:pt idx="6">
                  <c:v>2739</c:v>
                </c:pt>
                <c:pt idx="7">
                  <c:v>2730</c:v>
                </c:pt>
                <c:pt idx="8">
                  <c:v>2716</c:v>
                </c:pt>
                <c:pt idx="9">
                  <c:v>2696</c:v>
                </c:pt>
                <c:pt idx="10">
                  <c:v>2664</c:v>
                </c:pt>
                <c:pt idx="11">
                  <c:v>2628</c:v>
                </c:pt>
                <c:pt idx="12">
                  <c:v>2592</c:v>
                </c:pt>
                <c:pt idx="13">
                  <c:v>2555</c:v>
                </c:pt>
                <c:pt idx="14">
                  <c:v>2514</c:v>
                </c:pt>
                <c:pt idx="15">
                  <c:v>2472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017-40CA-B3E1-035654A8B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886416"/>
        <c:axId val="392882064"/>
      </c:lineChart>
      <c:catAx>
        <c:axId val="39288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2064"/>
        <c:crosses val="autoZero"/>
        <c:auto val="1"/>
        <c:lblAlgn val="ctr"/>
        <c:lblOffset val="100"/>
        <c:tickLblSkip val="5"/>
        <c:noMultiLvlLbl val="0"/>
      </c:catAx>
      <c:valAx>
        <c:axId val="39288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Resources Required by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Sheet1!$B$2:$B$17</c:f>
              <c:numCache>
                <c:formatCode>#,##0.00</c:formatCode>
                <c:ptCount val="16"/>
                <c:pt idx="0">
                  <c:v>68189227.980000004</c:v>
                </c:pt>
                <c:pt idx="1">
                  <c:v>67082993.719999999</c:v>
                </c:pt>
                <c:pt idx="2">
                  <c:v>67534060.120000005</c:v>
                </c:pt>
                <c:pt idx="3">
                  <c:v>67738192.450000003</c:v>
                </c:pt>
                <c:pt idx="4">
                  <c:v>67937413.900000006</c:v>
                </c:pt>
                <c:pt idx="5">
                  <c:v>68148297.269999996</c:v>
                </c:pt>
                <c:pt idx="6">
                  <c:v>68380442.799999997</c:v>
                </c:pt>
                <c:pt idx="7">
                  <c:v>68644830.390000001</c:v>
                </c:pt>
                <c:pt idx="8">
                  <c:v>68943122.469999999</c:v>
                </c:pt>
                <c:pt idx="9">
                  <c:v>69281895.620000005</c:v>
                </c:pt>
                <c:pt idx="10">
                  <c:v>69665809.959999993</c:v>
                </c:pt>
                <c:pt idx="11">
                  <c:v>70101170.319999993</c:v>
                </c:pt>
                <c:pt idx="12">
                  <c:v>70588462.219999999</c:v>
                </c:pt>
                <c:pt idx="13">
                  <c:v>71130148.980000004</c:v>
                </c:pt>
                <c:pt idx="14">
                  <c:v>71731484.209999993</c:v>
                </c:pt>
                <c:pt idx="15">
                  <c:v>72393677.810000002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45B-4931-8CD0-5A224B9E48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FastTrack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Sheet1!$C$2:$C$17</c:f>
              <c:numCache>
                <c:formatCode>#,##0.00</c:formatCode>
                <c:ptCount val="16"/>
                <c:pt idx="0">
                  <c:v>68068578.769999996</c:v>
                </c:pt>
                <c:pt idx="1">
                  <c:v>66942481.32</c:v>
                </c:pt>
                <c:pt idx="2">
                  <c:v>82999440.879999995</c:v>
                </c:pt>
                <c:pt idx="3">
                  <c:v>88080944.060000002</c:v>
                </c:pt>
                <c:pt idx="4">
                  <c:v>92733182.469999999</c:v>
                </c:pt>
                <c:pt idx="5">
                  <c:v>97028270.680000007</c:v>
                </c:pt>
                <c:pt idx="6">
                  <c:v>86010160.030000001</c:v>
                </c:pt>
                <c:pt idx="7">
                  <c:v>86006876.609999999</c:v>
                </c:pt>
                <c:pt idx="8">
                  <c:v>86036341.310000002</c:v>
                </c:pt>
                <c:pt idx="9">
                  <c:v>86118521.590000004</c:v>
                </c:pt>
                <c:pt idx="10">
                  <c:v>86250720.859999999</c:v>
                </c:pt>
                <c:pt idx="11">
                  <c:v>86447200.170000002</c:v>
                </c:pt>
                <c:pt idx="12">
                  <c:v>86698577.909999996</c:v>
                </c:pt>
                <c:pt idx="13">
                  <c:v>86998483.290000007</c:v>
                </c:pt>
                <c:pt idx="14">
                  <c:v>87333471.859999999</c:v>
                </c:pt>
                <c:pt idx="15">
                  <c:v>87705289.689999998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45B-4931-8CD0-5A224B9E48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NSP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Sheet1!$D$2:$D$17</c:f>
              <c:numCache>
                <c:formatCode>#,##0.00</c:formatCode>
                <c:ptCount val="16"/>
                <c:pt idx="0">
                  <c:v>68068578.769999996</c:v>
                </c:pt>
                <c:pt idx="1">
                  <c:v>66942481.32</c:v>
                </c:pt>
                <c:pt idx="2">
                  <c:v>80757888.450000003</c:v>
                </c:pt>
                <c:pt idx="3">
                  <c:v>86330385.430000007</c:v>
                </c:pt>
                <c:pt idx="4">
                  <c:v>91567900.010000005</c:v>
                </c:pt>
                <c:pt idx="5">
                  <c:v>96471177.900000006</c:v>
                </c:pt>
                <c:pt idx="6">
                  <c:v>88539707.310000002</c:v>
                </c:pt>
                <c:pt idx="7">
                  <c:v>87989586.489999995</c:v>
                </c:pt>
                <c:pt idx="8">
                  <c:v>87469352.299999997</c:v>
                </c:pt>
                <c:pt idx="9">
                  <c:v>86991882.219999999</c:v>
                </c:pt>
                <c:pt idx="10">
                  <c:v>86547683.769999996</c:v>
                </c:pt>
                <c:pt idx="11">
                  <c:v>86148755.200000003</c:v>
                </c:pt>
                <c:pt idx="12">
                  <c:v>85782580.310000002</c:v>
                </c:pt>
                <c:pt idx="13">
                  <c:v>85443296.129999995</c:v>
                </c:pt>
                <c:pt idx="14">
                  <c:v>85119106.829999998</c:v>
                </c:pt>
                <c:pt idx="15">
                  <c:v>84817400.239999995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45B-4931-8CD0-5A224B9E48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68068578.769999996</c:v>
                </c:pt>
                <c:pt idx="1">
                  <c:v>69914934.519999996</c:v>
                </c:pt>
                <c:pt idx="2">
                  <c:v>74636523.120000005</c:v>
                </c:pt>
                <c:pt idx="3">
                  <c:v>77428480.359999999</c:v>
                </c:pt>
                <c:pt idx="4">
                  <c:v>80086639.870000005</c:v>
                </c:pt>
                <c:pt idx="5">
                  <c:v>82630251.099999994</c:v>
                </c:pt>
                <c:pt idx="6">
                  <c:v>81891878.269999996</c:v>
                </c:pt>
                <c:pt idx="7">
                  <c:v>81947166.659999996</c:v>
                </c:pt>
                <c:pt idx="8">
                  <c:v>82027688.769999996</c:v>
                </c:pt>
                <c:pt idx="9">
                  <c:v>82142890.200000003</c:v>
                </c:pt>
                <c:pt idx="10">
                  <c:v>82284214.709999993</c:v>
                </c:pt>
                <c:pt idx="11">
                  <c:v>82461933.430000007</c:v>
                </c:pt>
                <c:pt idx="12">
                  <c:v>82668228.75</c:v>
                </c:pt>
                <c:pt idx="13">
                  <c:v>82898550.450000003</c:v>
                </c:pt>
                <c:pt idx="14">
                  <c:v>83142669.599999994</c:v>
                </c:pt>
                <c:pt idx="15">
                  <c:v>83404124.280000001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45B-4931-8CD0-5A224B9E4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880432"/>
        <c:axId val="392883696"/>
      </c:lineChart>
      <c:catAx>
        <c:axId val="39288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3696"/>
        <c:crosses val="autoZero"/>
        <c:auto val="1"/>
        <c:lblAlgn val="ctr"/>
        <c:lblOffset val="100"/>
        <c:tickLblSkip val="5"/>
        <c:noMultiLvlLbl val="0"/>
      </c:catAx>
      <c:valAx>
        <c:axId val="39288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043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Resourced Required by</a:t>
            </a:r>
            <a:r>
              <a:rPr lang="en-US" baseline="0" dirty="0"/>
              <a:t> Intervention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 Mob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Sheet1!$B$2:$Q$2</c:f>
              <c:numCache>
                <c:formatCode>General</c:formatCode>
                <c:ptCount val="16"/>
                <c:pt idx="0">
                  <c:v>1.59</c:v>
                </c:pt>
                <c:pt idx="1">
                  <c:v>1.61</c:v>
                </c:pt>
                <c:pt idx="2">
                  <c:v>1.63</c:v>
                </c:pt>
                <c:pt idx="3">
                  <c:v>1.65</c:v>
                </c:pt>
                <c:pt idx="4">
                  <c:v>1.67</c:v>
                </c:pt>
                <c:pt idx="5">
                  <c:v>1.69</c:v>
                </c:pt>
                <c:pt idx="6">
                  <c:v>1.71</c:v>
                </c:pt>
                <c:pt idx="7">
                  <c:v>1.74</c:v>
                </c:pt>
                <c:pt idx="8">
                  <c:v>1.77</c:v>
                </c:pt>
                <c:pt idx="9">
                  <c:v>1.8</c:v>
                </c:pt>
                <c:pt idx="10">
                  <c:v>1.83</c:v>
                </c:pt>
                <c:pt idx="11">
                  <c:v>1.86</c:v>
                </c:pt>
                <c:pt idx="12">
                  <c:v>1.89</c:v>
                </c:pt>
                <c:pt idx="13">
                  <c:v>1.92</c:v>
                </c:pt>
                <c:pt idx="14">
                  <c:v>1.95</c:v>
                </c:pt>
                <c:pt idx="15">
                  <c:v>1.98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57-4559-957F-A6DF9529694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Mass media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Sheet1!$B$3:$Q$3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57-4559-957F-A6DF9529694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Sheet1!$B$4:$Q$4</c:f>
              <c:numCache>
                <c:formatCode>General</c:formatCode>
                <c:ptCount val="16"/>
                <c:pt idx="0">
                  <c:v>3.35</c:v>
                </c:pt>
                <c:pt idx="1">
                  <c:v>3.4</c:v>
                </c:pt>
                <c:pt idx="2">
                  <c:v>3.44</c:v>
                </c:pt>
                <c:pt idx="3">
                  <c:v>3.48</c:v>
                </c:pt>
                <c:pt idx="4">
                  <c:v>3.52</c:v>
                </c:pt>
                <c:pt idx="5">
                  <c:v>3.57</c:v>
                </c:pt>
                <c:pt idx="6">
                  <c:v>3.62</c:v>
                </c:pt>
                <c:pt idx="7">
                  <c:v>3.67</c:v>
                </c:pt>
                <c:pt idx="8">
                  <c:v>3.73</c:v>
                </c:pt>
                <c:pt idx="9">
                  <c:v>3.79</c:v>
                </c:pt>
                <c:pt idx="10">
                  <c:v>3.86</c:v>
                </c:pt>
                <c:pt idx="11">
                  <c:v>3.92</c:v>
                </c:pt>
                <c:pt idx="12">
                  <c:v>3.99</c:v>
                </c:pt>
                <c:pt idx="13">
                  <c:v>4.0599999999999996</c:v>
                </c:pt>
                <c:pt idx="14">
                  <c:v>4.12</c:v>
                </c:pt>
                <c:pt idx="15">
                  <c:v>4.1900000000000004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57-4559-957F-A6DF9529694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Condoms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Sheet1!$B$5:$Q$5</c:f>
              <c:numCache>
                <c:formatCode>General</c:formatCode>
                <c:ptCount val="16"/>
                <c:pt idx="0">
                  <c:v>0.44</c:v>
                </c:pt>
                <c:pt idx="1">
                  <c:v>0.45</c:v>
                </c:pt>
                <c:pt idx="2">
                  <c:v>0.46</c:v>
                </c:pt>
                <c:pt idx="3">
                  <c:v>0.47</c:v>
                </c:pt>
                <c:pt idx="4">
                  <c:v>0.48</c:v>
                </c:pt>
                <c:pt idx="5">
                  <c:v>0.5</c:v>
                </c:pt>
                <c:pt idx="6">
                  <c:v>0.51</c:v>
                </c:pt>
                <c:pt idx="7">
                  <c:v>0.51</c:v>
                </c:pt>
                <c:pt idx="8">
                  <c:v>0.52</c:v>
                </c:pt>
                <c:pt idx="9">
                  <c:v>0.53</c:v>
                </c:pt>
                <c:pt idx="10">
                  <c:v>0.54</c:v>
                </c:pt>
                <c:pt idx="11">
                  <c:v>0.55000000000000004</c:v>
                </c:pt>
                <c:pt idx="12">
                  <c:v>0.56000000000000005</c:v>
                </c:pt>
                <c:pt idx="13">
                  <c:v>0.56000000000000005</c:v>
                </c:pt>
                <c:pt idx="14">
                  <c:v>0.56999999999999995</c:v>
                </c:pt>
                <c:pt idx="15">
                  <c:v>0.57999999999999996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957-4559-957F-A6DF9529694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Sheet1!$B$6:$Q$6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957-4559-957F-A6DF9529694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Cash transfers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Sheet1!$B$7:$Q$7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957-4559-957F-A6DF9529694A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FSW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Sheet1!$B$8:$Q$8</c:f>
              <c:numCache>
                <c:formatCode>General</c:formatCode>
                <c:ptCount val="16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0.16</c:v>
                </c:pt>
                <c:pt idx="6">
                  <c:v>0.16</c:v>
                </c:pt>
                <c:pt idx="7">
                  <c:v>0.17</c:v>
                </c:pt>
                <c:pt idx="8">
                  <c:v>0.17</c:v>
                </c:pt>
                <c:pt idx="9">
                  <c:v>0.17</c:v>
                </c:pt>
                <c:pt idx="10">
                  <c:v>0.17</c:v>
                </c:pt>
                <c:pt idx="11">
                  <c:v>0.17</c:v>
                </c:pt>
                <c:pt idx="12">
                  <c:v>0.18</c:v>
                </c:pt>
                <c:pt idx="13">
                  <c:v>0.18</c:v>
                </c:pt>
                <c:pt idx="14">
                  <c:v>0.18</c:v>
                </c:pt>
                <c:pt idx="15">
                  <c:v>0.19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957-4559-957F-A6DF9529694A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MSM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Sheet1!$B$9:$Q$9</c:f>
              <c:numCache>
                <c:formatCode>General</c:formatCode>
                <c:ptCount val="16"/>
                <c:pt idx="0">
                  <c:v>0.31</c:v>
                </c:pt>
                <c:pt idx="1">
                  <c:v>0.33</c:v>
                </c:pt>
                <c:pt idx="2">
                  <c:v>0.34</c:v>
                </c:pt>
                <c:pt idx="3">
                  <c:v>0.36</c:v>
                </c:pt>
                <c:pt idx="4">
                  <c:v>0.37</c:v>
                </c:pt>
                <c:pt idx="5">
                  <c:v>0.39</c:v>
                </c:pt>
                <c:pt idx="6">
                  <c:v>0.4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0.43</c:v>
                </c:pt>
                <c:pt idx="11">
                  <c:v>0.44</c:v>
                </c:pt>
                <c:pt idx="12">
                  <c:v>0.45</c:v>
                </c:pt>
                <c:pt idx="13">
                  <c:v>0.45</c:v>
                </c:pt>
                <c:pt idx="14">
                  <c:v>0.46</c:v>
                </c:pt>
                <c:pt idx="15">
                  <c:v>0.47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957-4559-957F-A6DF9529694A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PWID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Sheet1!$B$10:$Q$10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957-4559-957F-A6DF9529694A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STIs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Sheet1!$B$11:$Q$11</c:f>
              <c:numCache>
                <c:formatCode>General</c:formatCode>
                <c:ptCount val="16"/>
                <c:pt idx="0">
                  <c:v>0.78</c:v>
                </c:pt>
                <c:pt idx="1">
                  <c:v>0.79</c:v>
                </c:pt>
                <c:pt idx="2">
                  <c:v>0.8</c:v>
                </c:pt>
                <c:pt idx="3">
                  <c:v>0.81</c:v>
                </c:pt>
                <c:pt idx="4">
                  <c:v>0.82</c:v>
                </c:pt>
                <c:pt idx="5">
                  <c:v>0.83</c:v>
                </c:pt>
                <c:pt idx="6">
                  <c:v>0.84</c:v>
                </c:pt>
                <c:pt idx="7">
                  <c:v>0.85</c:v>
                </c:pt>
                <c:pt idx="8">
                  <c:v>0.87</c:v>
                </c:pt>
                <c:pt idx="9">
                  <c:v>0.88</c:v>
                </c:pt>
                <c:pt idx="10">
                  <c:v>0.89</c:v>
                </c:pt>
                <c:pt idx="11">
                  <c:v>0.91</c:v>
                </c:pt>
                <c:pt idx="12">
                  <c:v>0.92</c:v>
                </c:pt>
                <c:pt idx="13">
                  <c:v>0.94</c:v>
                </c:pt>
                <c:pt idx="14">
                  <c:v>0.96</c:v>
                </c:pt>
                <c:pt idx="15">
                  <c:v>0.97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957-4559-957F-A6DF9529694A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VMMC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Sheet1!$B$12:$Q$12</c:f>
              <c:numCache>
                <c:formatCode>General</c:formatCode>
                <c:ptCount val="16"/>
                <c:pt idx="0">
                  <c:v>0.05</c:v>
                </c:pt>
                <c:pt idx="1">
                  <c:v>0.06</c:v>
                </c:pt>
                <c:pt idx="2">
                  <c:v>1.1599999999999999</c:v>
                </c:pt>
                <c:pt idx="3">
                  <c:v>1.18</c:v>
                </c:pt>
                <c:pt idx="4">
                  <c:v>1.2</c:v>
                </c:pt>
                <c:pt idx="5">
                  <c:v>1.22</c:v>
                </c:pt>
                <c:pt idx="6">
                  <c:v>0.94</c:v>
                </c:pt>
                <c:pt idx="7">
                  <c:v>0.96</c:v>
                </c:pt>
                <c:pt idx="8">
                  <c:v>0.98</c:v>
                </c:pt>
                <c:pt idx="9">
                  <c:v>1.01</c:v>
                </c:pt>
                <c:pt idx="10">
                  <c:v>1.03</c:v>
                </c:pt>
                <c:pt idx="11">
                  <c:v>1.07</c:v>
                </c:pt>
                <c:pt idx="12">
                  <c:v>1.1000000000000001</c:v>
                </c:pt>
                <c:pt idx="13">
                  <c:v>1.1399999999999999</c:v>
                </c:pt>
                <c:pt idx="14">
                  <c:v>1.19</c:v>
                </c:pt>
                <c:pt idx="15">
                  <c:v>1.24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957-4559-957F-A6DF9529694A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PMTCT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Sheet1!$B$13:$Q$13</c:f>
              <c:numCache>
                <c:formatCode>General</c:formatCode>
                <c:ptCount val="16"/>
                <c:pt idx="0">
                  <c:v>2.5299999999999998</c:v>
                </c:pt>
                <c:pt idx="1">
                  <c:v>2.48</c:v>
                </c:pt>
                <c:pt idx="2">
                  <c:v>2.42</c:v>
                </c:pt>
                <c:pt idx="3">
                  <c:v>2.35</c:v>
                </c:pt>
                <c:pt idx="4">
                  <c:v>2.29</c:v>
                </c:pt>
                <c:pt idx="5">
                  <c:v>2.2200000000000002</c:v>
                </c:pt>
                <c:pt idx="6">
                  <c:v>2.14</c:v>
                </c:pt>
                <c:pt idx="7">
                  <c:v>2.0499999999999998</c:v>
                </c:pt>
                <c:pt idx="8">
                  <c:v>1.96</c:v>
                </c:pt>
                <c:pt idx="9">
                  <c:v>1.88</c:v>
                </c:pt>
                <c:pt idx="10">
                  <c:v>1.8</c:v>
                </c:pt>
                <c:pt idx="11">
                  <c:v>1.73</c:v>
                </c:pt>
                <c:pt idx="12">
                  <c:v>1.67</c:v>
                </c:pt>
                <c:pt idx="13">
                  <c:v>1.61</c:v>
                </c:pt>
                <c:pt idx="14">
                  <c:v>1.57</c:v>
                </c:pt>
                <c:pt idx="15">
                  <c:v>1.52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D957-4559-957F-A6DF9529694A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PrEP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Sheet1!$B$14:$Q$14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0.01</c:v>
                </c:pt>
                <c:pt idx="3">
                  <c:v>0.01</c:v>
                </c:pt>
                <c:pt idx="4">
                  <c:v>0.02</c:v>
                </c:pt>
                <c:pt idx="5">
                  <c:v>0.03</c:v>
                </c:pt>
                <c:pt idx="6">
                  <c:v>0.03</c:v>
                </c:pt>
                <c:pt idx="7">
                  <c:v>0.03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0.05</c:v>
                </c:pt>
                <c:pt idx="12">
                  <c:v>0.05</c:v>
                </c:pt>
                <c:pt idx="13">
                  <c:v>0.06</c:v>
                </c:pt>
                <c:pt idx="14">
                  <c:v>0.06</c:v>
                </c:pt>
                <c:pt idx="15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D957-4559-957F-A6DF9529694A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ART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Sheet1!$B$15:$Q$15</c:f>
              <c:numCache>
                <c:formatCode>General</c:formatCode>
                <c:ptCount val="16"/>
                <c:pt idx="0">
                  <c:v>36.799999999999997</c:v>
                </c:pt>
                <c:pt idx="1">
                  <c:v>38.019999999999996</c:v>
                </c:pt>
                <c:pt idx="2">
                  <c:v>40.339999999999996</c:v>
                </c:pt>
                <c:pt idx="3">
                  <c:v>42.39</c:v>
                </c:pt>
                <c:pt idx="4">
                  <c:v>44.36</c:v>
                </c:pt>
                <c:pt idx="5">
                  <c:v>46.24</c:v>
                </c:pt>
                <c:pt idx="6">
                  <c:v>46.099999999999994</c:v>
                </c:pt>
                <c:pt idx="7">
                  <c:v>46.22</c:v>
                </c:pt>
                <c:pt idx="8">
                  <c:v>46.400000000000006</c:v>
                </c:pt>
                <c:pt idx="9">
                  <c:v>46.59</c:v>
                </c:pt>
                <c:pt idx="10">
                  <c:v>46.8</c:v>
                </c:pt>
                <c:pt idx="11">
                  <c:v>47.019999999999996</c:v>
                </c:pt>
                <c:pt idx="12">
                  <c:v>47.230000000000004</c:v>
                </c:pt>
                <c:pt idx="13">
                  <c:v>47.39</c:v>
                </c:pt>
                <c:pt idx="14">
                  <c:v>47.53</c:v>
                </c:pt>
                <c:pt idx="15">
                  <c:v>47.620000000000005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D957-4559-957F-A6DF9529694A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Sheet1!$B$1:$Q$1</c:f>
              <c:strCach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strCache>
            </c:strRef>
          </c:cat>
          <c:val>
            <c:numRef>
              <c:f>Sheet1!$B$16:$Q$16</c:f>
              <c:numCache>
                <c:formatCode>General</c:formatCode>
                <c:ptCount val="16"/>
                <c:pt idx="0">
                  <c:v>18.599999999999998</c:v>
                </c:pt>
                <c:pt idx="1">
                  <c:v>19.119999999999997</c:v>
                </c:pt>
                <c:pt idx="2">
                  <c:v>20.519999999999996</c:v>
                </c:pt>
                <c:pt idx="3">
                  <c:v>21.37</c:v>
                </c:pt>
                <c:pt idx="4">
                  <c:v>22.179999999999996</c:v>
                </c:pt>
                <c:pt idx="5">
                  <c:v>22.98</c:v>
                </c:pt>
                <c:pt idx="6">
                  <c:v>22.81</c:v>
                </c:pt>
                <c:pt idx="7">
                  <c:v>22.900000000000002</c:v>
                </c:pt>
                <c:pt idx="8">
                  <c:v>22.98</c:v>
                </c:pt>
                <c:pt idx="9">
                  <c:v>23.09</c:v>
                </c:pt>
                <c:pt idx="10">
                  <c:v>23.220000000000002</c:v>
                </c:pt>
                <c:pt idx="11">
                  <c:v>23.34</c:v>
                </c:pt>
                <c:pt idx="12">
                  <c:v>23.459999999999997</c:v>
                </c:pt>
                <c:pt idx="13">
                  <c:v>23.6</c:v>
                </c:pt>
                <c:pt idx="14">
                  <c:v>23.680000000000003</c:v>
                </c:pt>
                <c:pt idx="15">
                  <c:v>23.780000000000005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D957-4559-957F-A6DF95296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92888592"/>
        <c:axId val="392889136"/>
      </c:barChart>
      <c:catAx>
        <c:axId val="39288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9136"/>
        <c:crosses val="autoZero"/>
        <c:auto val="1"/>
        <c:lblAlgn val="ctr"/>
        <c:lblOffset val="100"/>
        <c:tickLblSkip val="5"/>
        <c:noMultiLvlLbl val="0"/>
      </c:catAx>
      <c:valAx>
        <c:axId val="3928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Infections Averted by NSP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49.383000000000003</c:v>
                </c:pt>
                <c:pt idx="1">
                  <c:v>48.405000000000001</c:v>
                </c:pt>
                <c:pt idx="2">
                  <c:v>831.92600000000004</c:v>
                </c:pt>
                <c:pt idx="3" formatCode="#,##0.00">
                  <c:v>1938.6220000000001</c:v>
                </c:pt>
                <c:pt idx="4" formatCode="#,##0.00">
                  <c:v>3009.0459999999998</c:v>
                </c:pt>
                <c:pt idx="5" formatCode="#,##0.00">
                  <c:v>4035.7979999999998</c:v>
                </c:pt>
                <c:pt idx="6" formatCode="#,##0.00">
                  <c:v>4534.8829999999998</c:v>
                </c:pt>
                <c:pt idx="7" formatCode="#,##0.00">
                  <c:v>4767.7299999999996</c:v>
                </c:pt>
                <c:pt idx="8" formatCode="#,##0.00">
                  <c:v>4986.18</c:v>
                </c:pt>
                <c:pt idx="9" formatCode="#,##0.00">
                  <c:v>5199.326</c:v>
                </c:pt>
                <c:pt idx="10" formatCode="#,##0.00">
                  <c:v>5413.7190000000001</c:v>
                </c:pt>
                <c:pt idx="11" formatCode="#,##0.00">
                  <c:v>5627.8059999999996</c:v>
                </c:pt>
                <c:pt idx="12" formatCode="#,##0.00">
                  <c:v>5839.973</c:v>
                </c:pt>
                <c:pt idx="13" formatCode="#,##0.00">
                  <c:v>6051.1970000000001</c:v>
                </c:pt>
                <c:pt idx="14" formatCode="#,##0.00">
                  <c:v>6262.0609999999997</c:v>
                </c:pt>
                <c:pt idx="15" formatCode="#,##0.00">
                  <c:v>6473.0129999999999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CF-42E8-B5D5-9E9F1037E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876080"/>
        <c:axId val="392883152"/>
      </c:lineChart>
      <c:catAx>
        <c:axId val="39287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3152"/>
        <c:crosses val="autoZero"/>
        <c:auto val="1"/>
        <c:lblAlgn val="ctr"/>
        <c:lblOffset val="100"/>
        <c:tickLblSkip val="5"/>
        <c:noMultiLvlLbl val="0"/>
      </c:catAx>
      <c:valAx>
        <c:axId val="3928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7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per Infection Averted with NSP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</c:numCache>
            </c:numRef>
          </c:cat>
          <c:val>
            <c:numRef>
              <c:f>Sheet1!$B$2:$B$17</c:f>
              <c:numCache>
                <c:formatCode>#,##0.00</c:formatCode>
                <c:ptCount val="16"/>
                <c:pt idx="0">
                  <c:v>40818.648000000001</c:v>
                </c:pt>
                <c:pt idx="1">
                  <c:v>78678.202999999994</c:v>
                </c:pt>
                <c:pt idx="2">
                  <c:v>84684.468999999997</c:v>
                </c:pt>
                <c:pt idx="3">
                  <c:v>67334.616999999998</c:v>
                </c:pt>
                <c:pt idx="4">
                  <c:v>52519.883000000002</c:v>
                </c:pt>
                <c:pt idx="5">
                  <c:v>42504.741999999998</c:v>
                </c:pt>
                <c:pt idx="6">
                  <c:v>36018.211000000003</c:v>
                </c:pt>
                <c:pt idx="7">
                  <c:v>31999.030999999999</c:v>
                </c:pt>
                <c:pt idx="8">
                  <c:v>29207.276999999998</c:v>
                </c:pt>
                <c:pt idx="9">
                  <c:v>27116.133000000002</c:v>
                </c:pt>
                <c:pt idx="10">
                  <c:v>25462.384999999998</c:v>
                </c:pt>
                <c:pt idx="11">
                  <c:v>24103.678</c:v>
                </c:pt>
                <c:pt idx="12">
                  <c:v>22955.848000000002</c:v>
                </c:pt>
                <c:pt idx="13">
                  <c:v>21964.838</c:v>
                </c:pt>
                <c:pt idx="14">
                  <c:v>21094.18</c:v>
                </c:pt>
                <c:pt idx="15">
                  <c:v>20318.535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5CB-49DE-A1F8-332FC370B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880976"/>
        <c:axId val="392881520"/>
      </c:lineChart>
      <c:catAx>
        <c:axId val="39288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1520"/>
        <c:crosses val="autoZero"/>
        <c:auto val="1"/>
        <c:lblAlgn val="ctr"/>
        <c:lblOffset val="100"/>
        <c:tickLblSkip val="5"/>
        <c:noMultiLvlLbl val="0"/>
      </c:catAx>
      <c:valAx>
        <c:axId val="39288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8097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5830C-B561-483D-9A49-54F245D4E54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35FDE-06DC-439E-A224-B44F2734F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5FDE-06DC-439E-A224-B44F2734F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7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5FDE-06DC-439E-A224-B44F2734F5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13A-B093-4A1D-ADF9-EF295D9618A6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98E-4D2A-444D-BA57-8B73A69D76DA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A3C5-3B52-4D2F-8CF0-C646A67C1DE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0DF-6403-4046-B7E5-763AB4600B7C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4D01-A0C3-4D6B-B7F1-1BEB5BEDB580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B2C4-832D-45B6-9BAA-FF73605BC61F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EA6-C791-4E21-8912-72B034076C56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676E-4F64-4E53-9B4D-D91EC873DEE7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3EBE-5800-4EB8-A1C3-11F793B862B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9E1-E749-482B-AEC3-36465D03C7E2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6DBA-BE96-411E-9DE2-68E309A7C9F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3F96-7D2B-4413-9DB1-87F80A40C45A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62" y="6292029"/>
            <a:ext cx="1077230" cy="4294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Goals to Assess Future Program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22981"/>
          </a:xfrm>
        </p:spPr>
        <p:txBody>
          <a:bodyPr>
            <a:normAutofit/>
          </a:bodyPr>
          <a:lstStyle/>
          <a:p>
            <a:endParaRPr lang="en-US" dirty="0"/>
          </a:p>
          <a:p>
            <a:pPr indent="-457200"/>
            <a:r>
              <a:rPr lang="en-US" dirty="0"/>
              <a:t>Assessing Program Strategy Using the Goals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Historical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scenarios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COUNTRYNAME_Goals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	Base file with no changes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COUNTRYNAME_no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 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2001 coverage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r>
              <a:rPr lang="en-US" b="1" dirty="0"/>
              <a:t>Future scenarios</a:t>
            </a:r>
          </a:p>
          <a:p>
            <a:r>
              <a:rPr lang="en-US" dirty="0" err="1" smtClean="0"/>
              <a:t>COUNTRYNAME_Base</a:t>
            </a:r>
            <a:r>
              <a:rPr lang="en-US" dirty="0"/>
              <a:t>			</a:t>
            </a:r>
            <a:r>
              <a:rPr lang="en-US" dirty="0" smtClean="0"/>
              <a:t>	Using </a:t>
            </a:r>
            <a:r>
              <a:rPr lang="en-US" dirty="0"/>
              <a:t>2016 coverage through 2020</a:t>
            </a:r>
          </a:p>
          <a:p>
            <a:r>
              <a:rPr lang="en-US" dirty="0" err="1" smtClean="0"/>
              <a:t>COUNTRYNAME_Goals_FT</a:t>
            </a:r>
            <a:r>
              <a:rPr lang="en-US" dirty="0"/>
              <a:t>		</a:t>
            </a:r>
            <a:r>
              <a:rPr lang="en-US" dirty="0" smtClean="0"/>
              <a:t>	Reach </a:t>
            </a:r>
            <a:r>
              <a:rPr lang="en-US" dirty="0"/>
              <a:t>fast track targets by 2020</a:t>
            </a:r>
          </a:p>
          <a:p>
            <a:r>
              <a:rPr lang="en-US" dirty="0" err="1" smtClean="0"/>
              <a:t>COUNTRYNAME_Goals_NSP</a:t>
            </a:r>
            <a:r>
              <a:rPr lang="en-US" dirty="0"/>
              <a:t>		</a:t>
            </a:r>
            <a:r>
              <a:rPr lang="en-US" dirty="0" smtClean="0"/>
              <a:t>	Reach </a:t>
            </a:r>
            <a:r>
              <a:rPr lang="en-US" dirty="0"/>
              <a:t>NSP targets by 2020</a:t>
            </a:r>
          </a:p>
          <a:p>
            <a:r>
              <a:rPr lang="en-US" dirty="0" err="1" smtClean="0"/>
              <a:t>COUNTRYNAME_Goals_GF</a:t>
            </a:r>
            <a:r>
              <a:rPr lang="en-US" dirty="0" smtClean="0"/>
              <a:t> </a:t>
            </a:r>
            <a:r>
              <a:rPr lang="en-US" dirty="0"/>
              <a:t>(or _other)	</a:t>
            </a:r>
            <a:r>
              <a:rPr lang="en-US" dirty="0" smtClean="0"/>
              <a:t>Reach </a:t>
            </a:r>
            <a:r>
              <a:rPr lang="en-US" dirty="0"/>
              <a:t>Global Fund proposal targets by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2020</a:t>
            </a:r>
            <a:endParaRPr lang="en-US" dirty="0"/>
          </a:p>
          <a:p>
            <a:r>
              <a:rPr lang="en-US" dirty="0" smtClean="0"/>
              <a:t>Once </a:t>
            </a:r>
            <a:r>
              <a:rPr lang="en-US" dirty="0"/>
              <a:t>you run the optimization scenario </a:t>
            </a:r>
            <a:r>
              <a:rPr lang="en-US" dirty="0" smtClean="0"/>
              <a:t>the new file will be </a:t>
            </a:r>
            <a:r>
              <a:rPr lang="en-US" dirty="0"/>
              <a:t>named “</a:t>
            </a:r>
            <a:r>
              <a:rPr lang="en-US" dirty="0" err="1"/>
              <a:t>xxx_optimized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 the cost and impact of different program strategies. </a:t>
            </a:r>
          </a:p>
          <a:p>
            <a:r>
              <a:rPr lang="en-US" dirty="0"/>
              <a:t>Results will be useful for planning and resource mobilization.</a:t>
            </a:r>
          </a:p>
          <a:p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Approach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+mj-ea"/>
                <a:cs typeface="+mj-cs"/>
              </a:rPr>
              <a:t>Use the model to simulate coverage scale-up to meet future targets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+mj-ea"/>
                <a:cs typeface="+mj-cs"/>
              </a:rPr>
              <a:t>Assess impact, cost and cost-effectiveness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to Consider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442874"/>
              </p:ext>
            </p:extLst>
          </p:nvPr>
        </p:nvGraphicFramePr>
        <p:xfrm>
          <a:off x="838200" y="1562100"/>
          <a:ext cx="10515600" cy="46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3578018155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1293761752"/>
                    </a:ext>
                  </a:extLst>
                </a:gridCol>
              </a:tblGrid>
              <a:tr h="401707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4599828"/>
                  </a:ext>
                </a:extLst>
              </a:tr>
              <a:tr h="1287663">
                <a:tc>
                  <a:txBody>
                    <a:bodyPr/>
                    <a:lstStyle/>
                    <a:p>
                      <a:r>
                        <a:rPr lang="en-US" sz="2800" dirty="0"/>
                        <a:t>Fast-Track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UNAIDS Fast-Track strategy</a:t>
                      </a:r>
                      <a:r>
                        <a:rPr lang="en-US" baseline="0" dirty="0"/>
                        <a:t> for ending AIDS as a public health threat by 2030. Includes 90-90-90 treatment targets as well as aggressive scale-up of other prevention interventions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205610"/>
                  </a:ext>
                </a:extLst>
              </a:tr>
              <a:tr h="693357">
                <a:tc>
                  <a:txBody>
                    <a:bodyPr/>
                    <a:lstStyle/>
                    <a:p>
                      <a:r>
                        <a:rPr lang="en-US" sz="2800" dirty="0"/>
                        <a:t>National</a:t>
                      </a:r>
                      <a:r>
                        <a:rPr lang="en-US" sz="2800" baseline="0" dirty="0"/>
                        <a:t> Strategic Plan (NSP)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Goals</a:t>
                      </a:r>
                      <a:r>
                        <a:rPr lang="en-US" baseline="0" dirty="0"/>
                        <a:t> to evaluate the costs and impact of fully implementing your NSP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7333615"/>
                  </a:ext>
                </a:extLst>
              </a:tr>
              <a:tr h="9905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National targets (Global Fund Performance</a:t>
                      </a:r>
                      <a:r>
                        <a:rPr lang="en-US" sz="2800" baseline="0" dirty="0" smtClean="0"/>
                        <a:t> Framework)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Achievable targets for 2020 as reflected in your Global Fund</a:t>
                      </a:r>
                      <a:r>
                        <a:rPr lang="en-US" baseline="0" dirty="0"/>
                        <a:t> funding request, or your national implementation plan, or other feasible targets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988923"/>
                  </a:ext>
                </a:extLst>
              </a:tr>
              <a:tr h="1287663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  <a:r>
                        <a:rPr lang="en-US" baseline="0" dirty="0"/>
                        <a:t> a trend available funding through 2020, estimate the optimum allocation of those resources by intervention. How much impact can be produced? How close do we get to Fast-Track goals?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67203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0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a new copy of your file for each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280" t="14275" r="56287" b="46072"/>
          <a:stretch/>
        </p:blipFill>
        <p:spPr>
          <a:xfrm>
            <a:off x="967624" y="1479417"/>
            <a:ext cx="5419527" cy="50808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61815" y="3971499"/>
            <a:ext cx="4026089" cy="354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4458" y="3887309"/>
            <a:ext cx="3966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Fast-Track</a:t>
            </a:r>
          </a:p>
          <a:p>
            <a:r>
              <a:rPr lang="en-US" sz="2800" dirty="0"/>
              <a:t>NSP</a:t>
            </a:r>
          </a:p>
          <a:p>
            <a:r>
              <a:rPr lang="en-US" sz="2800" dirty="0" smtClean="0"/>
              <a:t>Global Fund Performance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6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coverage targets for 2020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483682"/>
              </p:ext>
            </p:extLst>
          </p:nvPr>
        </p:nvGraphicFramePr>
        <p:xfrm>
          <a:off x="838200" y="1436688"/>
          <a:ext cx="10946454" cy="479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054">
                  <a:extLst>
                    <a:ext uri="{9D8B030D-6E8A-4147-A177-3AD203B41FA5}">
                      <a16:colId xmlns="" xmlns:a16="http://schemas.microsoft.com/office/drawing/2014/main" val="518113149"/>
                    </a:ext>
                  </a:extLst>
                </a:gridCol>
                <a:gridCol w="4978400">
                  <a:extLst>
                    <a:ext uri="{9D8B030D-6E8A-4147-A177-3AD203B41FA5}">
                      <a16:colId xmlns="" xmlns:a16="http://schemas.microsoft.com/office/drawing/2014/main" val="1716648633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Program or</a:t>
                      </a:r>
                      <a:r>
                        <a:rPr lang="en-US" sz="1900" baseline="0" dirty="0"/>
                        <a:t> Behavior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Location in Spectrum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9164126"/>
                  </a:ext>
                </a:extLst>
              </a:tr>
              <a:tr h="383539">
                <a:tc gridSpan="2">
                  <a:txBody>
                    <a:bodyPr/>
                    <a:lstStyle/>
                    <a:p>
                      <a:r>
                        <a:rPr lang="en-US" sz="1900" b="1" dirty="0"/>
                        <a:t>Set program coverage to scale-up</a:t>
                      </a:r>
                      <a:r>
                        <a:rPr lang="en-US" sz="1900" b="1" baseline="0" dirty="0"/>
                        <a:t> from current coverage to target coverage by 2020</a:t>
                      </a:r>
                      <a:endParaRPr lang="en-US" sz="19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9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70679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PMTCT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AIM -&gt; Program statistics -&gt;</a:t>
                      </a:r>
                      <a:r>
                        <a:rPr lang="en-US" sz="1900" baseline="0" dirty="0"/>
                        <a:t> PMTCT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2750220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Adult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AIM -&gt; Program statistics -&gt; Adult 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4814508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Pediatric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AIM -&gt; Program statistics -&gt; Child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4978731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Pediatric</a:t>
                      </a:r>
                      <a:r>
                        <a:rPr lang="en-US" sz="1900" baseline="0" dirty="0"/>
                        <a:t> co-</a:t>
                      </a:r>
                      <a:r>
                        <a:rPr lang="en-US" sz="1900" baseline="0" dirty="0" err="1"/>
                        <a:t>trimoxazole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AIM -&gt; Program statistics -&gt; Child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12059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VMMC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Goals -&gt; Male circumcision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427374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Goals -&gt; Coverage</a:t>
                      </a:r>
                      <a:r>
                        <a:rPr lang="en-US" sz="1900" baseline="0" dirty="0"/>
                        <a:t> -&gt; PrEP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6643701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b="1" dirty="0"/>
                        <a:t>Define</a:t>
                      </a:r>
                      <a:r>
                        <a:rPr lang="en-US" sz="1900" b="1" baseline="0" dirty="0"/>
                        <a:t> scale-up of behavior change interventions</a:t>
                      </a:r>
                      <a:endParaRPr lang="en-US" sz="19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4772065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General population interventions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/>
                        <a:t>Condoms,</a:t>
                      </a:r>
                      <a:r>
                        <a:rPr lang="en-US" sz="1900" baseline="0" dirty="0"/>
                        <a:t> community mobilization, cash transfers, etc.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Goals -&gt; Coverage</a:t>
                      </a:r>
                      <a:r>
                        <a:rPr lang="en-US" sz="1900" baseline="0" dirty="0"/>
                        <a:t> –&gt; General population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507498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sz="1900" dirty="0"/>
                        <a:t>Key population interventions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/>
                        <a:t>Outreach to key populations, 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Goals -&gt; Coverage</a:t>
                      </a:r>
                      <a:r>
                        <a:rPr lang="en-US" sz="1900" baseline="0" dirty="0"/>
                        <a:t> -&gt; Key populations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917813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Fast-Track scenario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280" y="1427639"/>
            <a:ext cx="589948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Goals -&gt; Coverage</a:t>
            </a:r>
          </a:p>
          <a:p>
            <a:pPr lvl="1"/>
            <a:r>
              <a:rPr lang="en-US" dirty="0"/>
              <a:t>General population</a:t>
            </a:r>
          </a:p>
          <a:p>
            <a:pPr lvl="1"/>
            <a:r>
              <a:rPr lang="en-US" dirty="0"/>
              <a:t>Most-at-risk populations</a:t>
            </a:r>
          </a:p>
          <a:p>
            <a:pPr lvl="1"/>
            <a:r>
              <a:rPr lang="en-US" dirty="0"/>
              <a:t>Male circumcision</a:t>
            </a:r>
          </a:p>
          <a:p>
            <a:pPr lvl="1"/>
            <a:r>
              <a:rPr lang="en-US" dirty="0" err="1"/>
              <a:t>PrEP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AIM -&gt; Program statistics</a:t>
            </a:r>
          </a:p>
          <a:p>
            <a:pPr lvl="1"/>
            <a:r>
              <a:rPr lang="en-US" dirty="0"/>
              <a:t>PMTCT</a:t>
            </a:r>
          </a:p>
          <a:p>
            <a:pPr lvl="1"/>
            <a:r>
              <a:rPr lang="en-US" dirty="0"/>
              <a:t>Adult ART</a:t>
            </a:r>
          </a:p>
          <a:p>
            <a:pPr lvl="1"/>
            <a:r>
              <a:rPr lang="en-US" dirty="0"/>
              <a:t>Child 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Goals -&gt; Epidemiology -&gt; ART effect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97053" y="1447583"/>
          <a:ext cx="5511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830">
                  <a:extLst>
                    <a:ext uri="{9D8B030D-6E8A-4147-A177-3AD203B41FA5}">
                      <a16:colId xmlns="" xmlns:a16="http://schemas.microsoft.com/office/drawing/2014/main" val="1598570333"/>
                    </a:ext>
                  </a:extLst>
                </a:gridCol>
                <a:gridCol w="951706">
                  <a:extLst>
                    <a:ext uri="{9D8B030D-6E8A-4147-A177-3AD203B41FA5}">
                      <a16:colId xmlns="" xmlns:a16="http://schemas.microsoft.com/office/drawing/2014/main" val="2715281998"/>
                    </a:ext>
                  </a:extLst>
                </a:gridCol>
                <a:gridCol w="894264">
                  <a:extLst>
                    <a:ext uri="{9D8B030D-6E8A-4147-A177-3AD203B41FA5}">
                      <a16:colId xmlns="" xmlns:a16="http://schemas.microsoft.com/office/drawing/2014/main" val="1472869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75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39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Cash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782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 worker outreach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396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MSM outreach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65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PWID outreach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18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32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circumcision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59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PrEP</a:t>
                      </a:r>
                      <a:r>
                        <a:rPr lang="en-US" dirty="0"/>
                        <a:t>: Medium risk, high risk, MSM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287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PMTCT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474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34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826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Infections and AIDS Deaths by Scenario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909454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11283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8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47551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49357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Cost-Effectiveness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198936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072284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0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11121</TotalTime>
  <Words>450</Words>
  <Application>Microsoft Office PowerPoint</Application>
  <PresentationFormat>Widescreen</PresentationFormat>
  <Paragraphs>128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Using Goals to Assess Future Program Strategies</vt:lpstr>
      <vt:lpstr>Purpose</vt:lpstr>
      <vt:lpstr>Scenarios to Consider</vt:lpstr>
      <vt:lpstr>Save a new copy of your file for each scenario</vt:lpstr>
      <vt:lpstr>Specify the coverage targets for 2020</vt:lpstr>
      <vt:lpstr>Creating the Fast-Track scenario</vt:lpstr>
      <vt:lpstr>New Infections and AIDS Deaths by Scenario</vt:lpstr>
      <vt:lpstr>Resources Required</vt:lpstr>
      <vt:lpstr>Impact and Cost-Effectiveness</vt:lpstr>
      <vt:lpstr>Naming your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the Goals Model for Investment Case Analysis</dc:title>
  <dc:creator>John Stover</dc:creator>
  <cp:lastModifiedBy>Kmutai</cp:lastModifiedBy>
  <cp:revision>177</cp:revision>
  <dcterms:created xsi:type="dcterms:W3CDTF">2015-02-09T22:47:50Z</dcterms:created>
  <dcterms:modified xsi:type="dcterms:W3CDTF">2019-09-28T05:37:03Z</dcterms:modified>
</cp:coreProperties>
</file>