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3"/>
  </p:notesMasterIdLst>
  <p:sldIdLst>
    <p:sldId id="256" r:id="rId2"/>
    <p:sldId id="257" r:id="rId3"/>
    <p:sldId id="327" r:id="rId4"/>
    <p:sldId id="336" r:id="rId5"/>
    <p:sldId id="337" r:id="rId6"/>
    <p:sldId id="341" r:id="rId7"/>
    <p:sldId id="338" r:id="rId8"/>
    <p:sldId id="296" r:id="rId9"/>
    <p:sldId id="308" r:id="rId10"/>
    <p:sldId id="259" r:id="rId11"/>
    <p:sldId id="313" r:id="rId12"/>
    <p:sldId id="310" r:id="rId13"/>
    <p:sldId id="314" r:id="rId14"/>
    <p:sldId id="309" r:id="rId15"/>
    <p:sldId id="290" r:id="rId16"/>
    <p:sldId id="316" r:id="rId17"/>
    <p:sldId id="291" r:id="rId18"/>
    <p:sldId id="292" r:id="rId19"/>
    <p:sldId id="293" r:id="rId20"/>
    <p:sldId id="317" r:id="rId21"/>
    <p:sldId id="304" r:id="rId22"/>
    <p:sldId id="263" r:id="rId23"/>
    <p:sldId id="261" r:id="rId24"/>
    <p:sldId id="262" r:id="rId25"/>
    <p:sldId id="307" r:id="rId26"/>
    <p:sldId id="297" r:id="rId27"/>
    <p:sldId id="264" r:id="rId28"/>
    <p:sldId id="265" r:id="rId29"/>
    <p:sldId id="299" r:id="rId30"/>
    <p:sldId id="300" r:id="rId31"/>
    <p:sldId id="266" r:id="rId32"/>
    <p:sldId id="267" r:id="rId33"/>
    <p:sldId id="288" r:id="rId34"/>
    <p:sldId id="302" r:id="rId35"/>
    <p:sldId id="298" r:id="rId36"/>
    <p:sldId id="303" r:id="rId37"/>
    <p:sldId id="294" r:id="rId38"/>
    <p:sldId id="295" r:id="rId39"/>
    <p:sldId id="343" r:id="rId40"/>
    <p:sldId id="268" r:id="rId41"/>
    <p:sldId id="331" r:id="rId42"/>
    <p:sldId id="326" r:id="rId43"/>
    <p:sldId id="335" r:id="rId44"/>
    <p:sldId id="318" r:id="rId45"/>
    <p:sldId id="322" r:id="rId46"/>
    <p:sldId id="274" r:id="rId47"/>
    <p:sldId id="320" r:id="rId48"/>
    <p:sldId id="275" r:id="rId49"/>
    <p:sldId id="281" r:id="rId50"/>
    <p:sldId id="282" r:id="rId51"/>
    <p:sldId id="325" r:id="rId52"/>
    <p:sldId id="276" r:id="rId53"/>
    <p:sldId id="277" r:id="rId54"/>
    <p:sldId id="278" r:id="rId55"/>
    <p:sldId id="279" r:id="rId56"/>
    <p:sldId id="280" r:id="rId57"/>
    <p:sldId id="324" r:id="rId58"/>
    <p:sldId id="283" r:id="rId59"/>
    <p:sldId id="284" r:id="rId60"/>
    <p:sldId id="285" r:id="rId61"/>
    <p:sldId id="344" r:id="rId62"/>
    <p:sldId id="286" r:id="rId63"/>
    <p:sldId id="328" r:id="rId64"/>
    <p:sldId id="272" r:id="rId65"/>
    <p:sldId id="273" r:id="rId66"/>
    <p:sldId id="329" r:id="rId67"/>
    <p:sldId id="287" r:id="rId68"/>
    <p:sldId id="330" r:id="rId69"/>
    <p:sldId id="339" r:id="rId70"/>
    <p:sldId id="342" r:id="rId71"/>
    <p:sldId id="334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51" autoAdjust="0"/>
  </p:normalViewPr>
  <p:slideViewPr>
    <p:cSldViewPr snapToGrid="0">
      <p:cViewPr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2FFB-48BA-4930-A9EE-D1D6B704552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526FA8-1325-4EAC-98CD-5F71D8CBE5F9}">
      <dgm:prSet/>
      <dgm:spPr/>
      <dgm:t>
        <a:bodyPr/>
        <a:lstStyle/>
        <a:p>
          <a:r>
            <a:rPr lang="ru-RU"/>
            <a:t>У середньому я лягаю о 0:55, а встаю о 8:15</a:t>
          </a:r>
          <a:endParaRPr lang="en-US"/>
        </a:p>
      </dgm:t>
    </dgm:pt>
    <dgm:pt modelId="{74A03A18-5960-463E-81FD-DFB85436AFBB}" type="parTrans" cxnId="{8EF55511-B324-41F3-A506-BDA95704435D}">
      <dgm:prSet/>
      <dgm:spPr/>
      <dgm:t>
        <a:bodyPr/>
        <a:lstStyle/>
        <a:p>
          <a:endParaRPr lang="en-US"/>
        </a:p>
      </dgm:t>
    </dgm:pt>
    <dgm:pt modelId="{CDFFB6A4-6303-4016-996B-D3BE8468FE40}" type="sibTrans" cxnId="{8EF55511-B324-41F3-A506-BDA95704435D}">
      <dgm:prSet/>
      <dgm:spPr/>
      <dgm:t>
        <a:bodyPr/>
        <a:lstStyle/>
        <a:p>
          <a:endParaRPr lang="en-US"/>
        </a:p>
      </dgm:t>
    </dgm:pt>
    <dgm:pt modelId="{9B434259-96F2-41B7-B238-D5605F3B29D4}">
      <dgm:prSet/>
      <dgm:spPr/>
      <dgm:t>
        <a:bodyPr/>
        <a:lstStyle/>
        <a:p>
          <a:r>
            <a:rPr lang="uk-UA"/>
            <a:t>Чітко видно, що з роками я лягаю дедалі пізніше, а встаю дедалі раніше, що не є добре</a:t>
          </a:r>
          <a:endParaRPr lang="en-US"/>
        </a:p>
      </dgm:t>
    </dgm:pt>
    <dgm:pt modelId="{888D1FA0-7A92-4442-A26B-13386A0F806B}" type="parTrans" cxnId="{C2FA0E8A-E594-413D-AC92-83C12140BAEC}">
      <dgm:prSet/>
      <dgm:spPr/>
      <dgm:t>
        <a:bodyPr/>
        <a:lstStyle/>
        <a:p>
          <a:endParaRPr lang="en-US"/>
        </a:p>
      </dgm:t>
    </dgm:pt>
    <dgm:pt modelId="{50E70816-E605-4FC1-8331-D4F1EA519DA0}" type="sibTrans" cxnId="{C2FA0E8A-E594-413D-AC92-83C12140BAEC}">
      <dgm:prSet/>
      <dgm:spPr/>
      <dgm:t>
        <a:bodyPr/>
        <a:lstStyle/>
        <a:p>
          <a:endParaRPr lang="en-US"/>
        </a:p>
      </dgm:t>
    </dgm:pt>
    <dgm:pt modelId="{442E1787-C6EB-452C-B299-32AB8F68F5F9}" type="pres">
      <dgm:prSet presAssocID="{50352FFB-48BA-4930-A9EE-D1D6B70455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90FE1D-60E9-470D-8237-9062815F75CC}" type="pres">
      <dgm:prSet presAssocID="{98526FA8-1325-4EAC-98CD-5F71D8CBE5F9}" presName="hierRoot1" presStyleCnt="0"/>
      <dgm:spPr/>
    </dgm:pt>
    <dgm:pt modelId="{CD2863B9-2C97-4F78-9822-647978B017D7}" type="pres">
      <dgm:prSet presAssocID="{98526FA8-1325-4EAC-98CD-5F71D8CBE5F9}" presName="composite" presStyleCnt="0"/>
      <dgm:spPr/>
    </dgm:pt>
    <dgm:pt modelId="{46387553-6D37-4B05-B05A-0180205955FF}" type="pres">
      <dgm:prSet presAssocID="{98526FA8-1325-4EAC-98CD-5F71D8CBE5F9}" presName="background" presStyleLbl="node0" presStyleIdx="0" presStyleCnt="2"/>
      <dgm:spPr/>
    </dgm:pt>
    <dgm:pt modelId="{48EDD540-A9FA-46C9-8126-EF113C42E39A}" type="pres">
      <dgm:prSet presAssocID="{98526FA8-1325-4EAC-98CD-5F71D8CBE5F9}" presName="text" presStyleLbl="fgAcc0" presStyleIdx="0" presStyleCnt="2">
        <dgm:presLayoutVars>
          <dgm:chPref val="3"/>
        </dgm:presLayoutVars>
      </dgm:prSet>
      <dgm:spPr/>
    </dgm:pt>
    <dgm:pt modelId="{A1E8C65D-E841-4F09-8DC8-38512AD543C9}" type="pres">
      <dgm:prSet presAssocID="{98526FA8-1325-4EAC-98CD-5F71D8CBE5F9}" presName="hierChild2" presStyleCnt="0"/>
      <dgm:spPr/>
    </dgm:pt>
    <dgm:pt modelId="{331AD0B6-4CFE-40DC-9495-DED77BBFEE88}" type="pres">
      <dgm:prSet presAssocID="{9B434259-96F2-41B7-B238-D5605F3B29D4}" presName="hierRoot1" presStyleCnt="0"/>
      <dgm:spPr/>
    </dgm:pt>
    <dgm:pt modelId="{3ADDA0E5-B81D-45AD-A7B0-D5EF4475DB15}" type="pres">
      <dgm:prSet presAssocID="{9B434259-96F2-41B7-B238-D5605F3B29D4}" presName="composite" presStyleCnt="0"/>
      <dgm:spPr/>
    </dgm:pt>
    <dgm:pt modelId="{3500BB6C-30DD-4C48-98CB-18CCBD763009}" type="pres">
      <dgm:prSet presAssocID="{9B434259-96F2-41B7-B238-D5605F3B29D4}" presName="background" presStyleLbl="node0" presStyleIdx="1" presStyleCnt="2"/>
      <dgm:spPr/>
    </dgm:pt>
    <dgm:pt modelId="{8BE5B50D-A9C2-4ED0-9417-2AFDCE1BDEE5}" type="pres">
      <dgm:prSet presAssocID="{9B434259-96F2-41B7-B238-D5605F3B29D4}" presName="text" presStyleLbl="fgAcc0" presStyleIdx="1" presStyleCnt="2">
        <dgm:presLayoutVars>
          <dgm:chPref val="3"/>
        </dgm:presLayoutVars>
      </dgm:prSet>
      <dgm:spPr/>
    </dgm:pt>
    <dgm:pt modelId="{530EFA0D-4DCD-4F96-B7BB-EBC956D5BFE4}" type="pres">
      <dgm:prSet presAssocID="{9B434259-96F2-41B7-B238-D5605F3B29D4}" presName="hierChild2" presStyleCnt="0"/>
      <dgm:spPr/>
    </dgm:pt>
  </dgm:ptLst>
  <dgm:cxnLst>
    <dgm:cxn modelId="{8EF55511-B324-41F3-A506-BDA95704435D}" srcId="{50352FFB-48BA-4930-A9EE-D1D6B7045529}" destId="{98526FA8-1325-4EAC-98CD-5F71D8CBE5F9}" srcOrd="0" destOrd="0" parTransId="{74A03A18-5960-463E-81FD-DFB85436AFBB}" sibTransId="{CDFFB6A4-6303-4016-996B-D3BE8468FE40}"/>
    <dgm:cxn modelId="{058BFB39-77C4-4907-A4FD-F28D4FD29301}" type="presOf" srcId="{9B434259-96F2-41B7-B238-D5605F3B29D4}" destId="{8BE5B50D-A9C2-4ED0-9417-2AFDCE1BDEE5}" srcOrd="0" destOrd="0" presId="urn:microsoft.com/office/officeart/2005/8/layout/hierarchy1"/>
    <dgm:cxn modelId="{512CD751-FF91-47D2-A5A4-7188EF93C324}" type="presOf" srcId="{50352FFB-48BA-4930-A9EE-D1D6B7045529}" destId="{442E1787-C6EB-452C-B299-32AB8F68F5F9}" srcOrd="0" destOrd="0" presId="urn:microsoft.com/office/officeart/2005/8/layout/hierarchy1"/>
    <dgm:cxn modelId="{C2FA0E8A-E594-413D-AC92-83C12140BAEC}" srcId="{50352FFB-48BA-4930-A9EE-D1D6B7045529}" destId="{9B434259-96F2-41B7-B238-D5605F3B29D4}" srcOrd="1" destOrd="0" parTransId="{888D1FA0-7A92-4442-A26B-13386A0F806B}" sibTransId="{50E70816-E605-4FC1-8331-D4F1EA519DA0}"/>
    <dgm:cxn modelId="{9EA379C9-18B6-44FD-9866-4A4A07C37074}" type="presOf" srcId="{98526FA8-1325-4EAC-98CD-5F71D8CBE5F9}" destId="{48EDD540-A9FA-46C9-8126-EF113C42E39A}" srcOrd="0" destOrd="0" presId="urn:microsoft.com/office/officeart/2005/8/layout/hierarchy1"/>
    <dgm:cxn modelId="{74B3A774-47AC-43F4-B46E-A3B69A210945}" type="presParOf" srcId="{442E1787-C6EB-452C-B299-32AB8F68F5F9}" destId="{4990FE1D-60E9-470D-8237-9062815F75CC}" srcOrd="0" destOrd="0" presId="urn:microsoft.com/office/officeart/2005/8/layout/hierarchy1"/>
    <dgm:cxn modelId="{A700B6A0-4598-42AE-B3F7-A5BFF8FB4EEC}" type="presParOf" srcId="{4990FE1D-60E9-470D-8237-9062815F75CC}" destId="{CD2863B9-2C97-4F78-9822-647978B017D7}" srcOrd="0" destOrd="0" presId="urn:microsoft.com/office/officeart/2005/8/layout/hierarchy1"/>
    <dgm:cxn modelId="{87A09DD1-6EA6-453A-A275-83636D087C7C}" type="presParOf" srcId="{CD2863B9-2C97-4F78-9822-647978B017D7}" destId="{46387553-6D37-4B05-B05A-0180205955FF}" srcOrd="0" destOrd="0" presId="urn:microsoft.com/office/officeart/2005/8/layout/hierarchy1"/>
    <dgm:cxn modelId="{156A0199-E7B8-4AA3-A53A-144CED922DEB}" type="presParOf" srcId="{CD2863B9-2C97-4F78-9822-647978B017D7}" destId="{48EDD540-A9FA-46C9-8126-EF113C42E39A}" srcOrd="1" destOrd="0" presId="urn:microsoft.com/office/officeart/2005/8/layout/hierarchy1"/>
    <dgm:cxn modelId="{D364A8B4-5596-4B28-9A66-24D9CFBDB4CA}" type="presParOf" srcId="{4990FE1D-60E9-470D-8237-9062815F75CC}" destId="{A1E8C65D-E841-4F09-8DC8-38512AD543C9}" srcOrd="1" destOrd="0" presId="urn:microsoft.com/office/officeart/2005/8/layout/hierarchy1"/>
    <dgm:cxn modelId="{B930B349-D1E7-481F-A852-B7A269D6BAF8}" type="presParOf" srcId="{442E1787-C6EB-452C-B299-32AB8F68F5F9}" destId="{331AD0B6-4CFE-40DC-9495-DED77BBFEE88}" srcOrd="1" destOrd="0" presId="urn:microsoft.com/office/officeart/2005/8/layout/hierarchy1"/>
    <dgm:cxn modelId="{FFDA60EA-91AB-46ED-857F-B5C5C9921676}" type="presParOf" srcId="{331AD0B6-4CFE-40DC-9495-DED77BBFEE88}" destId="{3ADDA0E5-B81D-45AD-A7B0-D5EF4475DB15}" srcOrd="0" destOrd="0" presId="urn:microsoft.com/office/officeart/2005/8/layout/hierarchy1"/>
    <dgm:cxn modelId="{13BAC83D-242A-4C72-A850-1F76B79122DC}" type="presParOf" srcId="{3ADDA0E5-B81D-45AD-A7B0-D5EF4475DB15}" destId="{3500BB6C-30DD-4C48-98CB-18CCBD763009}" srcOrd="0" destOrd="0" presId="urn:microsoft.com/office/officeart/2005/8/layout/hierarchy1"/>
    <dgm:cxn modelId="{E6CE3E73-D132-4119-82CE-106CA75F48C6}" type="presParOf" srcId="{3ADDA0E5-B81D-45AD-A7B0-D5EF4475DB15}" destId="{8BE5B50D-A9C2-4ED0-9417-2AFDCE1BDEE5}" srcOrd="1" destOrd="0" presId="urn:microsoft.com/office/officeart/2005/8/layout/hierarchy1"/>
    <dgm:cxn modelId="{757014B7-ED13-4DB3-A895-084BEC75C9D0}" type="presParOf" srcId="{331AD0B6-4CFE-40DC-9495-DED77BBFEE88}" destId="{530EFA0D-4DCD-4F96-B7BB-EBC956D5BF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87553-6D37-4B05-B05A-0180205955FF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DD540-A9FA-46C9-8126-EF113C42E39A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У середньому я лягаю о 0:55, а встаю о 8:15</a:t>
          </a:r>
          <a:endParaRPr lang="en-US" sz="2600" kern="1200"/>
        </a:p>
      </dsp:txBody>
      <dsp:txXfrm>
        <a:off x="988134" y="497231"/>
        <a:ext cx="3848361" cy="2389442"/>
      </dsp:txXfrm>
    </dsp:sp>
    <dsp:sp modelId="{3500BB6C-30DD-4C48-98CB-18CCBD763009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50D-A9C2-4ED0-9417-2AFDCE1BDEE5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/>
            <a:t>Чітко видно, що з роками я лягаю дедалі пізніше, а встаю дедалі раніше, що не є добре</a:t>
          </a:r>
          <a:endParaRPr lang="en-US" sz="2600" kern="1200"/>
        </a:p>
      </dsp:txBody>
      <dsp:txXfrm>
        <a:off x="5873405" y="497231"/>
        <a:ext cx="3848361" cy="2389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95AA2-3B29-4594-BC41-18895B6403E4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D712-AF1A-4C49-835E-C484226215E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71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92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1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47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16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17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035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997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62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0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15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18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941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71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208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65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1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4218-60C3-4BAC-B13C-7065D9E7E7D8}" type="datetimeFigureOut">
              <a:rPr lang="uk-UA" smtClean="0"/>
              <a:t>10.12.2022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7ECED2-B05D-48AA-9715-C1803379A98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5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ejdga/telegram-data-analysi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1D21D-F90A-B3E0-3A57-A57B3258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4523"/>
          </a:xfrm>
        </p:spPr>
        <p:txBody>
          <a:bodyPr/>
          <a:lstStyle/>
          <a:p>
            <a:r>
              <a:rPr lang="uk-UA" dirty="0"/>
              <a:t>Аналіз даних з телеграму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D9642D0-8C74-E22E-6309-BF183569B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4200"/>
            <a:ext cx="9144000" cy="3124200"/>
          </a:xfrm>
        </p:spPr>
        <p:txBody>
          <a:bodyPr>
            <a:normAutofit/>
          </a:bodyPr>
          <a:lstStyle/>
          <a:p>
            <a:r>
              <a:rPr lang="uk-UA" dirty="0"/>
              <a:t>Авторка: Софія Буділова</a:t>
            </a:r>
          </a:p>
          <a:p>
            <a:r>
              <a:rPr lang="uk-UA" dirty="0"/>
              <a:t>Номер групи: 1</a:t>
            </a:r>
          </a:p>
          <a:p>
            <a:r>
              <a:rPr lang="uk-UA" dirty="0"/>
              <a:t>Назва курсу: Обчислювальне суспільствознавство</a:t>
            </a:r>
          </a:p>
          <a:p>
            <a:r>
              <a:rPr lang="uk-UA" dirty="0"/>
              <a:t>Викладач: Андрій Курочкін</a:t>
            </a:r>
          </a:p>
          <a:p>
            <a:r>
              <a:rPr lang="uk-UA" dirty="0"/>
              <a:t>Дата: 09.12.2022</a:t>
            </a:r>
          </a:p>
        </p:txBody>
      </p:sp>
    </p:spTree>
    <p:extLst>
      <p:ext uri="{BB962C8B-B14F-4D97-AF65-F5344CB8AC3E}">
        <p14:creationId xmlns:p14="http://schemas.microsoft.com/office/powerpoint/2010/main" val="10816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4185F-7AF8-A32B-588F-058839CD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Яка </a:t>
            </a:r>
            <a:r>
              <a:rPr lang="ru-RU" sz="2400" dirty="0" err="1"/>
              <a:t>середня</a:t>
            </a:r>
            <a:r>
              <a:rPr lang="ru-RU" sz="2400" dirty="0"/>
              <a:t> </a:t>
            </a:r>
            <a:r>
              <a:rPr lang="ru-RU" sz="2400" dirty="0" err="1"/>
              <a:t>кількість</a:t>
            </a:r>
            <a:r>
              <a:rPr lang="ru-RU" sz="2400" dirty="0"/>
              <a:t> </a:t>
            </a:r>
            <a:r>
              <a:rPr lang="ru-RU" sz="2400" dirty="0" err="1"/>
              <a:t>моїх</a:t>
            </a:r>
            <a:r>
              <a:rPr lang="ru-RU" sz="2400" dirty="0"/>
              <a:t> </a:t>
            </a:r>
            <a:r>
              <a:rPr lang="ru-RU" sz="2400" dirty="0" err="1"/>
              <a:t>повідомлень</a:t>
            </a:r>
            <a:r>
              <a:rPr lang="ru-RU" sz="2400" dirty="0"/>
              <a:t> у </a:t>
            </a:r>
            <a:r>
              <a:rPr lang="ru-RU" sz="2400" dirty="0" err="1"/>
              <a:t>групи</a:t>
            </a:r>
            <a:r>
              <a:rPr lang="ru-RU" sz="2400" dirty="0"/>
              <a:t> й у </a:t>
            </a:r>
            <a:r>
              <a:rPr lang="ru-RU" sz="2400" dirty="0" err="1"/>
              <a:t>приватні</a:t>
            </a:r>
            <a:r>
              <a:rPr lang="ru-RU" sz="2400" dirty="0"/>
              <a:t> </a:t>
            </a:r>
            <a:r>
              <a:rPr lang="ru-RU" sz="2400" dirty="0" err="1"/>
              <a:t>чати</a:t>
            </a:r>
            <a:r>
              <a:rPr lang="ru-RU" sz="2400" dirty="0"/>
              <a:t>?</a:t>
            </a:r>
            <a:endParaRPr lang="uk-UA" sz="24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BF6F8D7-4309-9719-B17C-4C1DA8EA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952" y="1905000"/>
            <a:ext cx="6049866" cy="40482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D45A1E-B361-9F56-1B81-93C391A5C1A1}"/>
              </a:ext>
            </a:extLst>
          </p:cNvPr>
          <p:cNvSpPr txBox="1"/>
          <p:nvPr/>
        </p:nvSpPr>
        <p:spPr>
          <a:xfrm>
            <a:off x="7379219" y="2636457"/>
            <a:ext cx="340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b="0" i="0" dirty="0">
                <a:solidFill>
                  <a:srgbClr val="000000"/>
                </a:solidFill>
                <a:effectLst/>
              </a:rPr>
              <a:t>Отже, в приватні повідомлення я відправляю майже удвічі більше, тобто мені комфортніше спілкуватися з людиною сам на сам, ніж у групі людей</a:t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393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09974-3E37-762D-AA96-1A4173014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387BD-1F21-478E-90DC-0B7A2971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Аналіз</a:t>
            </a:r>
            <a:r>
              <a:rPr lang="en-US" sz="5400" dirty="0"/>
              <a:t> </a:t>
            </a:r>
            <a:r>
              <a:rPr lang="en-US" sz="5400"/>
              <a:t>довжини</a:t>
            </a:r>
            <a:r>
              <a:rPr lang="en-US" sz="5400" dirty="0"/>
              <a:t> </a:t>
            </a:r>
            <a:r>
              <a:rPr lang="en-US" sz="5400"/>
              <a:t>повідомлень</a:t>
            </a:r>
            <a:endParaRPr lang="en-US" sz="54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307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4">
            <a:extLst>
              <a:ext uri="{FF2B5EF4-FFF2-40B4-BE49-F238E27FC236}">
                <a16:creationId xmlns:a16="http://schemas.microsoft.com/office/drawing/2014/main" id="{44F97B01-8866-A36C-DF89-85AF1FA9E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740" y="1796143"/>
            <a:ext cx="6924405" cy="4191724"/>
          </a:xfr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843668D-C7E2-3714-A4C2-6F543DBB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630647"/>
            <a:ext cx="10145485" cy="649741"/>
          </a:xfrm>
        </p:spPr>
        <p:txBody>
          <a:bodyPr>
            <a:normAutofit/>
          </a:bodyPr>
          <a:lstStyle/>
          <a:p>
            <a:r>
              <a:rPr lang="ru-RU" sz="2400" dirty="0"/>
              <a:t>Яка </a:t>
            </a:r>
            <a:r>
              <a:rPr lang="ru-RU" sz="2400" dirty="0" err="1"/>
              <a:t>середня</a:t>
            </a:r>
            <a:r>
              <a:rPr lang="ru-RU" sz="2400" dirty="0"/>
              <a:t> </a:t>
            </a:r>
            <a:r>
              <a:rPr lang="ru-RU" sz="2400" dirty="0" err="1"/>
              <a:t>довжина</a:t>
            </a:r>
            <a:r>
              <a:rPr lang="ru-RU" sz="2400" dirty="0"/>
              <a:t> </a:t>
            </a:r>
            <a:r>
              <a:rPr lang="ru-RU" sz="2400" dirty="0" err="1"/>
              <a:t>повідомлень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я </a:t>
            </a:r>
            <a:r>
              <a:rPr lang="ru-RU" sz="2400" dirty="0" err="1"/>
              <a:t>відправляю</a:t>
            </a:r>
            <a:r>
              <a:rPr lang="ru-RU" sz="2400" dirty="0"/>
              <a:t> та </a:t>
            </a:r>
            <a:r>
              <a:rPr lang="ru-RU" sz="2400" dirty="0" err="1"/>
              <a:t>отримую</a:t>
            </a:r>
            <a:r>
              <a:rPr lang="ru-RU" sz="2400" dirty="0"/>
              <a:t>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6921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1FE70-E06A-3D36-48B3-72955C6A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uk-UA"/>
              <a:t>Висновок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10B5C4-86AA-7F9B-62DB-69BD00BA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uk-UA" b="0" i="0">
                <a:effectLst/>
              </a:rPr>
              <a:t>Більша частина речень - це речення від 3 до 15, а також від 15 до 50</a:t>
            </a:r>
          </a:p>
          <a:p>
            <a:r>
              <a:rPr lang="uk-UA" b="0" i="0">
                <a:effectLst/>
              </a:rPr>
              <a:t>Велика кількість речень від 15 до 50 свідчить про спілкування повними реченнями з певною думкою. Проте так само багато речень коротких, які є радше</a:t>
            </a:r>
            <a:r>
              <a:rPr lang="uk-UA"/>
              <a:t> </a:t>
            </a:r>
            <a:r>
              <a:rPr lang="uk-UA" b="0" i="0">
                <a:effectLst/>
              </a:rPr>
              <a:t>відповідями на щось або короткими запитаннями</a:t>
            </a:r>
          </a:p>
          <a:p>
            <a:r>
              <a:rPr lang="uk-UA" b="0" i="0">
                <a:effectLst/>
              </a:rPr>
              <a:t>Також можна побачити, що відправлених повідомлень більше, ніж отриманих, що може бути пов'язаним з тим, що я радше пишу багато невеликих повідомлень</a:t>
            </a:r>
            <a:r>
              <a:rPr lang="uk-UA"/>
              <a:t> </a:t>
            </a:r>
            <a:r>
              <a:rPr lang="uk-UA" b="0" i="0">
                <a:effectLst/>
              </a:rPr>
              <a:t>з якоюсь думкою, ніж одне велике</a:t>
            </a:r>
            <a:r>
              <a:rPr lang="uk-UA"/>
              <a:t> </a:t>
            </a:r>
            <a:br>
              <a:rPr lang="uk-UA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445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6FC5F09-5E8F-276C-97CB-BE3281A70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DE0E6-1879-FFB7-92E4-04064802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Аналіз пересланих повідомлень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082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6EBDE-96C7-24FD-806C-A8418EE2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56" y="599775"/>
            <a:ext cx="9349241" cy="943432"/>
          </a:xfrm>
        </p:spPr>
        <p:txBody>
          <a:bodyPr>
            <a:normAutofit/>
          </a:bodyPr>
          <a:lstStyle/>
          <a:p>
            <a:r>
              <a:rPr lang="uk-UA" sz="2400" noProof="1"/>
              <a:t>Яка середня довжина пересланих повідомлень, які я відправляю та отримую?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2D2A61A2-4FF7-FF36-8F7A-E6BC4C934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13" y="1807027"/>
            <a:ext cx="6872403" cy="43532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68E73-A65D-339A-A668-23A322F47D33}"/>
              </a:ext>
            </a:extLst>
          </p:cNvPr>
          <p:cNvSpPr txBox="1"/>
          <p:nvPr/>
        </p:nvSpPr>
        <p:spPr>
          <a:xfrm>
            <a:off x="7866687" y="2136981"/>
            <a:ext cx="386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0" i="0" dirty="0">
                <a:solidFill>
                  <a:srgbClr val="000000"/>
                </a:solidFill>
                <a:effectLst/>
              </a:rPr>
              <a:t>Отже, загалом я пересилаю менше, ніж пересилають мені</a:t>
            </a:r>
          </a:p>
          <a:p>
            <a:endParaRPr lang="uk-UA" sz="1800" b="0" i="0" dirty="0">
              <a:solidFill>
                <a:srgbClr val="000000"/>
              </a:solidFill>
              <a:effectLst/>
            </a:endParaRPr>
          </a:p>
          <a:p>
            <a:r>
              <a:rPr lang="uk-UA" dirty="0">
                <a:solidFill>
                  <a:srgbClr val="000000"/>
                </a:solidFill>
              </a:rPr>
              <a:t>Т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акож можна побачити, що багато пересланих повідомлень мають велику довжину, до 200 символів, що може бути пов'язаним з тим, що в основному пересилають повідомлення від каналів, бо зазвичай у каналах повідомлення довші</a:t>
            </a:r>
            <a:r>
              <a:rPr lang="uk-UA" dirty="0"/>
              <a:t> </a:t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065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3809042C-4D07-F6A0-CDC8-5861CD41B907}"/>
              </a:ext>
            </a:extLst>
          </p:cNvPr>
          <p:cNvSpPr txBox="1">
            <a:spLocks/>
          </p:cNvSpPr>
          <p:nvPr/>
        </p:nvSpPr>
        <p:spPr>
          <a:xfrm>
            <a:off x="2447698" y="2998800"/>
            <a:ext cx="7741331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Зробивши припущення, що переслані повідомлення зазвичай з каналів, я вирішила перевірити це</a:t>
            </a:r>
          </a:p>
        </p:txBody>
      </p:sp>
    </p:spTree>
    <p:extLst>
      <p:ext uri="{BB962C8B-B14F-4D97-AF65-F5344CB8AC3E}">
        <p14:creationId xmlns:p14="http://schemas.microsoft.com/office/powerpoint/2010/main" val="286384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C5A9-077F-F981-57A4-5A1D4D9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71" y="667636"/>
            <a:ext cx="10047514" cy="736604"/>
          </a:xfrm>
        </p:spPr>
        <p:txBody>
          <a:bodyPr>
            <a:normAutofit/>
          </a:bodyPr>
          <a:lstStyle/>
          <a:p>
            <a:r>
              <a:rPr lang="uk-UA" sz="2400" dirty="0"/>
              <a:t>Звідки зазвичай переслані повідомлення, від людей чи з каналів?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C543CD9-3776-E3BB-3F85-D81EAB28A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418" y="1860809"/>
            <a:ext cx="6844822" cy="43730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DE0625-554C-95EC-5068-99114F555974}"/>
              </a:ext>
            </a:extLst>
          </p:cNvPr>
          <p:cNvSpPr txBox="1"/>
          <p:nvPr/>
        </p:nvSpPr>
        <p:spPr>
          <a:xfrm>
            <a:off x="8425542" y="2405742"/>
            <a:ext cx="3243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b="0" i="0" dirty="0">
                <a:solidFill>
                  <a:srgbClr val="000000"/>
                </a:solidFill>
                <a:effectLst/>
              </a:rPr>
              <a:t>Отже, виходить, на відміну від очікувань, більше повідомлень пересилають від людей, а не з каналів</a:t>
            </a:r>
          </a:p>
          <a:p>
            <a:br>
              <a:rPr lang="uk-UA" sz="1800" b="0" i="0" dirty="0">
                <a:solidFill>
                  <a:srgbClr val="000000"/>
                </a:solidFill>
                <a:effectLst/>
              </a:rPr>
            </a:br>
            <a:r>
              <a:rPr lang="uk-UA" sz="1800" b="0" i="0" dirty="0">
                <a:solidFill>
                  <a:srgbClr val="000000"/>
                </a:solidFill>
                <a:effectLst/>
              </a:rPr>
              <a:t>При цьому мені пересилають набагато більше повідомлень від користувачів, ніж пересилаю я</a:t>
            </a:r>
            <a:r>
              <a:rPr lang="uk-UA" dirty="0"/>
              <a:t> </a:t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147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8D7A4-558A-1250-C948-FDF1C0DA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585" y="624110"/>
            <a:ext cx="7048827" cy="649519"/>
          </a:xfrm>
        </p:spPr>
        <p:txBody>
          <a:bodyPr>
            <a:normAutofit fontScale="90000"/>
          </a:bodyPr>
          <a:lstStyle/>
          <a:p>
            <a:r>
              <a:rPr lang="uk-UA" sz="2400" dirty="0"/>
              <a:t>Кількість пересланих повідомлень, надісланих мною, за датою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CEB7165-D339-F75A-6900-6C48AE9B6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74"/>
          <a:stretch/>
        </p:blipFill>
        <p:spPr>
          <a:xfrm>
            <a:off x="1997201" y="1839686"/>
            <a:ext cx="8197597" cy="4394204"/>
          </a:xfrm>
        </p:spPr>
      </p:pic>
    </p:spTree>
    <p:extLst>
      <p:ext uri="{BB962C8B-B14F-4D97-AF65-F5344CB8AC3E}">
        <p14:creationId xmlns:p14="http://schemas.microsoft.com/office/powerpoint/2010/main" val="31407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F7B71FFA-2D41-29FF-C45D-DA0D8F2F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57"/>
          <a:stretch/>
        </p:blipFill>
        <p:spPr>
          <a:xfrm>
            <a:off x="2571587" y="1850571"/>
            <a:ext cx="7048826" cy="4501098"/>
          </a:xfr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E35281-3C70-6D6C-9191-ED689D34584D}"/>
              </a:ext>
            </a:extLst>
          </p:cNvPr>
          <p:cNvSpPr txBox="1">
            <a:spLocks/>
          </p:cNvSpPr>
          <p:nvPr/>
        </p:nvSpPr>
        <p:spPr>
          <a:xfrm>
            <a:off x="2013857" y="667653"/>
            <a:ext cx="8164286" cy="6495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400" dirty="0"/>
              <a:t>Кількість пересланих повідомлень, надісланих іншими, за датою</a:t>
            </a:r>
          </a:p>
        </p:txBody>
      </p:sp>
    </p:spTree>
    <p:extLst>
      <p:ext uri="{BB962C8B-B14F-4D97-AF65-F5344CB8AC3E}">
        <p14:creationId xmlns:p14="http://schemas.microsoft.com/office/powerpoint/2010/main" val="77934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DBE1E-536E-7403-896C-A2316370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69" y="318304"/>
            <a:ext cx="8911687" cy="850739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5DB96D3-C90A-FD1C-DCCD-FFF69C8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869" y="1284790"/>
            <a:ext cx="8915400" cy="5254906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dirty="0"/>
              <a:t>Вступ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/>
              <a:t>Дослідження шаблонів моєї поведінки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Розподіл повідомлень між групами й приватними чатами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Аналіз довжини повідомлень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Аналіз пересланих повідомлень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Аналіз часу активності у телеграмі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Аналіз розподілу гендерів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Аналіз мов спілкування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Аналіз ініціативності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uk-UA" dirty="0"/>
              <a:t>Аналіз тем спілкування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/>
              <a:t>Аналіз листувань з друзями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uk-UA" dirty="0"/>
              <a:t>Частота використання слів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uk-UA" dirty="0"/>
              <a:t>Аналіз емоційної забарвленості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uk-UA" dirty="0"/>
              <a:t>Аналіз спілкування залежно від часу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uk-UA" dirty="0"/>
              <a:t>Аналіз іменованих сутностей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804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0D5A7-F36D-3D75-E2B2-440CFB87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271" y="2694600"/>
            <a:ext cx="8915399" cy="1468800"/>
          </a:xfrm>
        </p:spPr>
        <p:txBody>
          <a:bodyPr>
            <a:normAutofit/>
          </a:bodyPr>
          <a:lstStyle/>
          <a:p>
            <a:r>
              <a:rPr lang="uk-UA" sz="2000" b="0" i="0" noProof="1">
                <a:solidFill>
                  <a:srgbClr val="000000"/>
                </a:solidFill>
                <a:effectLst/>
                <a:latin typeface="+mn-lt"/>
              </a:rPr>
              <a:t>Загалом тенденція така ж, як і з усіма повідомленнями. Тобто чим більше повідомлень загалом, тим більше повідомлень пересланих</a:t>
            </a:r>
            <a:r>
              <a:rPr lang="uk-UA" sz="2000" noProof="1">
                <a:latin typeface="+mn-lt"/>
              </a:rPr>
              <a:t> </a:t>
            </a:r>
            <a:br>
              <a:rPr lang="uk-UA" sz="2000" noProof="1">
                <a:latin typeface="+mn-lt"/>
              </a:rPr>
            </a:br>
            <a:endParaRPr lang="uk-UA" sz="2000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02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16E48-26EA-6AD4-3023-49DEF760F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C5728-9914-1CA4-FCAD-88C244CA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Аналіз часу активності у телеграмі</a:t>
            </a:r>
            <a:br>
              <a:rPr lang="en-US" sz="5000"/>
            </a:br>
            <a:endParaRPr lang="en-US" sz="50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8638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CA79-7EAA-738F-9D7B-30284D88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39" y="602339"/>
            <a:ext cx="8911687" cy="714833"/>
          </a:xfrm>
        </p:spPr>
        <p:txBody>
          <a:bodyPr>
            <a:normAutofit/>
          </a:bodyPr>
          <a:lstStyle/>
          <a:p>
            <a:r>
              <a:rPr lang="uk-UA" sz="2400" dirty="0"/>
              <a:t>У який час доби я пишу більше, а у який - менше?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50DFA57-3643-5984-0844-DF89E437C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16" y="1513115"/>
            <a:ext cx="6113138" cy="46081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62496-B7E6-8E5B-A343-1A1FC4CDDBED}"/>
              </a:ext>
            </a:extLst>
          </p:cNvPr>
          <p:cNvSpPr txBox="1"/>
          <p:nvPr/>
        </p:nvSpPr>
        <p:spPr>
          <a:xfrm>
            <a:off x="7870371" y="1785257"/>
            <a:ext cx="3929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b="0" i="0" dirty="0">
                <a:solidFill>
                  <a:srgbClr val="000000"/>
                </a:solidFill>
                <a:effectLst/>
              </a:rPr>
              <a:t>Таким чином, бачимо, що вночі з 3 до 7 я майже не відправляю повідомлень, це період сну</a:t>
            </a:r>
          </a:p>
          <a:p>
            <a:br>
              <a:rPr lang="uk-UA" sz="1800" b="0" i="0" dirty="0">
                <a:solidFill>
                  <a:srgbClr val="000000"/>
                </a:solidFill>
                <a:effectLst/>
              </a:rPr>
            </a:br>
            <a:r>
              <a:rPr lang="uk-UA" sz="1800" b="0" i="0" dirty="0">
                <a:solidFill>
                  <a:srgbClr val="000000"/>
                </a:solidFill>
                <a:effectLst/>
              </a:rPr>
              <a:t>А вночі, після двадцятої, активність починає збільшуватися</a:t>
            </a:r>
          </a:p>
          <a:p>
            <a:br>
              <a:rPr lang="uk-UA" sz="1800" b="0" i="0" dirty="0">
                <a:solidFill>
                  <a:srgbClr val="000000"/>
                </a:solidFill>
                <a:effectLst/>
              </a:rPr>
            </a:br>
            <a:r>
              <a:rPr lang="uk-UA" sz="1800" b="0" i="0" dirty="0">
                <a:solidFill>
                  <a:srgbClr val="000000"/>
                </a:solidFill>
                <a:effectLst/>
              </a:rPr>
              <a:t>Значить для мене притаманно не спати вночі, але при цьому через навчання я прокидаюсь рано</a:t>
            </a:r>
            <a:r>
              <a:rPr lang="uk-UA" dirty="0"/>
              <a:t> </a:t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178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948F1-F0C5-885A-4C9C-01CCB3F3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559"/>
          </a:xfrm>
        </p:spPr>
        <p:txBody>
          <a:bodyPr>
            <a:normAutofit/>
          </a:bodyPr>
          <a:lstStyle/>
          <a:p>
            <a:r>
              <a:rPr lang="ru-RU" sz="3200" dirty="0"/>
              <a:t>Коли я встаю?</a:t>
            </a:r>
            <a:endParaRPr lang="uk-UA" sz="32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27A8B6E-8CCA-CABE-6D1C-A214C1721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70" y="1402669"/>
            <a:ext cx="8806543" cy="4831221"/>
          </a:xfrm>
        </p:spPr>
      </p:pic>
    </p:spTree>
    <p:extLst>
      <p:ext uri="{BB962C8B-B14F-4D97-AF65-F5344CB8AC3E}">
        <p14:creationId xmlns:p14="http://schemas.microsoft.com/office/powerpoint/2010/main" val="45152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6501-0C10-0376-B6ED-820A4B7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Коли я </a:t>
            </a:r>
            <a:r>
              <a:rPr lang="uk-UA" sz="3600" dirty="0"/>
              <a:t>лягаю спати</a:t>
            </a:r>
            <a:r>
              <a:rPr lang="ru-RU" sz="3600" dirty="0"/>
              <a:t>?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F4BD6EDC-DB64-2645-A257-C08A984D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086" y="1434628"/>
            <a:ext cx="8131861" cy="4542536"/>
          </a:xfrm>
        </p:spPr>
      </p:pic>
    </p:spTree>
    <p:extLst>
      <p:ext uri="{BB962C8B-B14F-4D97-AF65-F5344CB8AC3E}">
        <p14:creationId xmlns:p14="http://schemas.microsoft.com/office/powerpoint/2010/main" val="134054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ED29C-E572-FD5A-FB98-B9F97F7D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uk-UA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Місце для вмісту 2">
            <a:extLst>
              <a:ext uri="{FF2B5EF4-FFF2-40B4-BE49-F238E27FC236}">
                <a16:creationId xmlns:a16="http://schemas.microsoft.com/office/drawing/2014/main" id="{885F1ADD-0D8A-0275-73E6-CCC8E7138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92703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023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D011C-960B-FF27-23CF-7F5FA5A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306150"/>
            <a:ext cx="8915399" cy="1468800"/>
          </a:xfrm>
        </p:spPr>
        <p:txBody>
          <a:bodyPr>
            <a:normAutofit/>
          </a:bodyPr>
          <a:lstStyle/>
          <a:p>
            <a:r>
              <a:rPr lang="uk-UA" sz="3600" dirty="0"/>
              <a:t>Аналіз розподілу гендерів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EFE7AF7-2AC5-007C-1C21-8A2D84BC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2517757"/>
            <a:ext cx="8915399" cy="2729157"/>
          </a:xfrm>
        </p:spPr>
        <p:txBody>
          <a:bodyPr>
            <a:normAutofit/>
          </a:bodyPr>
          <a:lstStyle/>
          <a:p>
            <a:r>
              <a:rPr lang="uk-UA" dirty="0"/>
              <a:t>Я вирішила дізнатися, з ким за гендером я більше переписуюсь</a:t>
            </a:r>
          </a:p>
          <a:p>
            <a:endParaRPr lang="uk-UA" dirty="0"/>
          </a:p>
          <a:p>
            <a:r>
              <a:rPr lang="uk-UA" dirty="0"/>
              <a:t>Для цього необхідно було спочатку </a:t>
            </a:r>
            <a:r>
              <a:rPr lang="ru-RU" dirty="0"/>
              <a:t>розмітити дані, ідентифікувати гендер тих, з ким у мене є переписка, </a:t>
            </a:r>
            <a:r>
              <a:rPr lang="uk-UA" dirty="0"/>
              <a:t>оскільки телеграм не містить даних про гендер людини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919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54A56-C5F0-5920-2B9D-2E1AE89F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075" y="547910"/>
            <a:ext cx="8911687" cy="1280890"/>
          </a:xfrm>
        </p:spPr>
        <p:txBody>
          <a:bodyPr>
            <a:normAutofit/>
          </a:bodyPr>
          <a:lstStyle/>
          <a:p>
            <a:r>
              <a:rPr lang="ru-RU" sz="2800" dirty="0"/>
              <a:t>З ким в мене </a:t>
            </a:r>
            <a:r>
              <a:rPr lang="ru-RU" sz="2800" dirty="0" err="1"/>
              <a:t>більше</a:t>
            </a:r>
            <a:r>
              <a:rPr lang="ru-RU" sz="2800" dirty="0"/>
              <a:t> </a:t>
            </a:r>
            <a:r>
              <a:rPr lang="ru-RU" sz="2800" dirty="0" err="1"/>
              <a:t>листувань</a:t>
            </a:r>
            <a:r>
              <a:rPr lang="ru-RU" sz="2800" dirty="0"/>
              <a:t>, </a:t>
            </a:r>
            <a:r>
              <a:rPr lang="ru-RU" sz="2800" dirty="0" err="1"/>
              <a:t>небінарними</a:t>
            </a:r>
            <a:r>
              <a:rPr lang="ru-RU" sz="2800" dirty="0"/>
              <a:t> людьми, </a:t>
            </a:r>
            <a:r>
              <a:rPr lang="ru-RU" sz="2800" dirty="0" err="1"/>
              <a:t>дівчатами</a:t>
            </a:r>
            <a:r>
              <a:rPr lang="ru-RU" sz="2800" dirty="0"/>
              <a:t> </a:t>
            </a:r>
            <a:r>
              <a:rPr lang="ru-RU" sz="2800" dirty="0" err="1"/>
              <a:t>чи</a:t>
            </a:r>
            <a:r>
              <a:rPr lang="ru-RU" sz="2800" dirty="0"/>
              <a:t> </a:t>
            </a:r>
            <a:r>
              <a:rPr lang="ru-RU" sz="2800" dirty="0" err="1"/>
              <a:t>хлопцями</a:t>
            </a:r>
            <a:r>
              <a:rPr lang="ru-RU" sz="2800" dirty="0"/>
              <a:t>?</a:t>
            </a:r>
            <a:endParaRPr lang="uk-UA" sz="2800" dirty="0"/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A73B9499-8392-0BAE-E626-D038F0AE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44" y="2013831"/>
            <a:ext cx="9404218" cy="4159276"/>
          </a:xfrm>
        </p:spPr>
      </p:pic>
    </p:spTree>
    <p:extLst>
      <p:ext uri="{BB962C8B-B14F-4D97-AF65-F5344CB8AC3E}">
        <p14:creationId xmlns:p14="http://schemas.microsoft.com/office/powerpoint/2010/main" val="2205430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1BA8E-54CD-879F-F768-D42FC3D4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 ким за гендером в мене </a:t>
            </a:r>
            <a:r>
              <a:rPr lang="ru-RU" sz="2800" dirty="0" err="1"/>
              <a:t>більше</a:t>
            </a:r>
            <a:r>
              <a:rPr lang="ru-RU" sz="2800" dirty="0"/>
              <a:t> переписок у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період</a:t>
            </a:r>
            <a:r>
              <a:rPr lang="ru-RU" sz="2800" dirty="0"/>
              <a:t> часу?</a:t>
            </a:r>
            <a:endParaRPr lang="uk-UA" sz="28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98EE1B51-7C1B-EAB5-EBA3-AF209F5B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81" y="1654629"/>
            <a:ext cx="10273097" cy="4692650"/>
          </a:xfrm>
        </p:spPr>
      </p:pic>
    </p:spTree>
    <p:extLst>
      <p:ext uri="{BB962C8B-B14F-4D97-AF65-F5344CB8AC3E}">
        <p14:creationId xmlns:p14="http://schemas.microsoft.com/office/powerpoint/2010/main" val="2996031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0B2FBB-7122-58D9-1891-CA0091E4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67491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Отримавши цей графік, я зрозуміла, що він дуже схожий на інший графік, про який буде згадано пізніше, а саме графік, де показано періоди спілкування з людьми, з якими в мене найбільші переписки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E1307-A43D-B497-B5B6-203DAD50C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-604" r="4597" b="10375"/>
          <a:stretch/>
        </p:blipFill>
        <p:spPr>
          <a:xfrm>
            <a:off x="572449" y="2220687"/>
            <a:ext cx="5632407" cy="3434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FA8DB7-5DD7-FD2F-02C7-5F66804B9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7" b="9106"/>
          <a:stretch/>
        </p:blipFill>
        <p:spPr>
          <a:xfrm>
            <a:off x="6439851" y="2280557"/>
            <a:ext cx="5523551" cy="3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7098F-E277-E635-E048-6A8ED2BF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190" y="496788"/>
            <a:ext cx="8911687" cy="1280890"/>
          </a:xfrm>
        </p:spPr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71FE6D2-3D80-BF2E-9D89-0368FE2A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6268"/>
            <a:ext cx="8915400" cy="3777622"/>
          </a:xfrm>
        </p:spPr>
        <p:txBody>
          <a:bodyPr>
            <a:normAutofit/>
          </a:bodyPr>
          <a:lstStyle/>
          <a:p>
            <a:r>
              <a:rPr lang="uk-UA" sz="2000" dirty="0"/>
              <a:t>У рамках цього проєкту, були завантажені дані з телеграму</a:t>
            </a:r>
          </a:p>
          <a:p>
            <a:r>
              <a:rPr lang="uk-UA" sz="2000" dirty="0"/>
              <a:t>Ціль проєкту – дослідити отримані дані</a:t>
            </a:r>
          </a:p>
        </p:txBody>
      </p:sp>
    </p:spTree>
    <p:extLst>
      <p:ext uri="{BB962C8B-B14F-4D97-AF65-F5344CB8AC3E}">
        <p14:creationId xmlns:p14="http://schemas.microsoft.com/office/powerpoint/2010/main" val="367007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C435CA-E9B6-5EBC-E1A6-1F961F66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983" y="33745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Я вирішила побудувати графік вилучивши дві переписки, з Артемом і з Даною, та отримала наступний результат</a:t>
            </a:r>
          </a:p>
        </p:txBody>
      </p:sp>
      <p:pic>
        <p:nvPicPr>
          <p:cNvPr id="4" name="Місце для вмісту 4">
            <a:extLst>
              <a:ext uri="{FF2B5EF4-FFF2-40B4-BE49-F238E27FC236}">
                <a16:creationId xmlns:a16="http://schemas.microsoft.com/office/drawing/2014/main" id="{71610565-5230-6AB9-B6AC-6E3473C0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68" y="1142546"/>
            <a:ext cx="9789108" cy="433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7A427-6457-4C46-FDD7-A6056CD77C5D}"/>
              </a:ext>
            </a:extLst>
          </p:cNvPr>
          <p:cNvSpPr txBox="1"/>
          <p:nvPr/>
        </p:nvSpPr>
        <p:spPr>
          <a:xfrm>
            <a:off x="1707468" y="5634726"/>
            <a:ext cx="82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 графікові видно, що до 2021 року я майже не користувалася телеграмом</a:t>
            </a:r>
          </a:p>
        </p:txBody>
      </p:sp>
    </p:spTree>
    <p:extLst>
      <p:ext uri="{BB962C8B-B14F-4D97-AF65-F5344CB8AC3E}">
        <p14:creationId xmlns:p14="http://schemas.microsoft.com/office/powerpoint/2010/main" val="2069370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C430D3C-88F5-D932-3F6B-FEB88299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24543"/>
            <a:ext cx="9742714" cy="620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Тепер погляньмо детальніше на період з 2021 року</a:t>
            </a:r>
          </a:p>
        </p:txBody>
      </p:sp>
      <p:pic>
        <p:nvPicPr>
          <p:cNvPr id="6" name="Місце для вмісту 4">
            <a:extLst>
              <a:ext uri="{FF2B5EF4-FFF2-40B4-BE49-F238E27FC236}">
                <a16:creationId xmlns:a16="http://schemas.microsoft.com/office/drawing/2014/main" id="{D5FA911C-F255-DBF8-AC7E-FC89ECAE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45029"/>
            <a:ext cx="9469196" cy="4165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D8383-4251-BCBC-D90F-58F1D1361F5F}"/>
              </a:ext>
            </a:extLst>
          </p:cNvPr>
          <p:cNvSpPr txBox="1"/>
          <p:nvPr/>
        </p:nvSpPr>
        <p:spPr>
          <a:xfrm>
            <a:off x="1828800" y="5510127"/>
            <a:ext cx="9742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Висновки</a:t>
            </a:r>
            <a:r>
              <a:rPr lang="uk-UA" dirty="0"/>
              <a:t>: спілкування з дівчатами більш постійне та активне, ніж з хлопцями</a:t>
            </a:r>
          </a:p>
          <a:p>
            <a:r>
              <a:rPr lang="uk-UA" dirty="0"/>
              <a:t>Щодо небінарних людей, то тут можна бачити лише початок спілкування з однією людиною з осені 2022</a:t>
            </a:r>
          </a:p>
        </p:txBody>
      </p:sp>
    </p:spTree>
    <p:extLst>
      <p:ext uri="{BB962C8B-B14F-4D97-AF65-F5344CB8AC3E}">
        <p14:creationId xmlns:p14="http://schemas.microsoft.com/office/powerpoint/2010/main" val="2308654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Зображення, що містить карта&#10;&#10;Автоматично згенерований опис">
            <a:extLst>
              <a:ext uri="{FF2B5EF4-FFF2-40B4-BE49-F238E27FC236}">
                <a16:creationId xmlns:a16="http://schemas.microsoft.com/office/drawing/2014/main" id="{1D57A32F-2921-43EA-2C14-50B6D87C4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330D3-88E9-79AB-3DA2-4AEFA2FE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Аналіз мов спілкування</a:t>
            </a:r>
            <a:br>
              <a:rPr lang="en-US" sz="5400"/>
            </a:br>
            <a:endParaRPr lang="en-US" sz="540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1B03A70-4819-63E9-5FE8-2FCFDD48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1800" dirty="0">
                <a:solidFill>
                  <a:schemeClr val="tx1"/>
                </a:solidFill>
              </a:rPr>
              <a:t>Для аналізу мов спілкування я вибрала 4 мови, а саме: українську, англійську, німецьку (у зв’язку з тим, що наразі перебуваю в Німеччині) та російську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55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B1580-8703-BC27-A09C-B6A51D57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Якою мовою зазвичай листування?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014498B-9762-A2D8-89EE-D2E0E04AC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684" y="1580159"/>
            <a:ext cx="9691649" cy="4533989"/>
          </a:xfrm>
        </p:spPr>
      </p:pic>
    </p:spTree>
    <p:extLst>
      <p:ext uri="{BB962C8B-B14F-4D97-AF65-F5344CB8AC3E}">
        <p14:creationId xmlns:p14="http://schemas.microsoft.com/office/powerpoint/2010/main" val="202078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7A96AB-8D82-67B1-F186-A00E1E643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7371" y="2330274"/>
            <a:ext cx="4576583" cy="4078701"/>
          </a:xfrm>
        </p:spPr>
        <p:txBody>
          <a:bodyPr>
            <a:normAutofit/>
          </a:bodyPr>
          <a:lstStyle/>
          <a:p>
            <a:r>
              <a:rPr lang="uk-UA" dirty="0"/>
              <a:t>Дуже багато повідомлень у переписках, які насправді не віднести ні до якої мови, проте алгоритм заніс їх до певних мов. Цим зумовлена похибка, наявна на</a:t>
            </a:r>
            <a:r>
              <a:rPr lang="en-US" dirty="0"/>
              <a:t> </a:t>
            </a:r>
            <a:r>
              <a:rPr lang="uk-UA" dirty="0"/>
              <a:t>графіках</a:t>
            </a:r>
          </a:p>
          <a:p>
            <a:r>
              <a:rPr lang="uk-UA" dirty="0"/>
              <a:t>Тобто, наприклад, до 2022 року я не писала нічого німецькою в телеграмі, проте на графіку можна побачити, що це не так</a:t>
            </a:r>
          </a:p>
          <a:p>
            <a:r>
              <a:rPr lang="uk-UA" dirty="0"/>
              <a:t>Тож отримані дані містять неточність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CD90BF0-7C7F-FA83-5672-DC55592370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676597"/>
            <a:ext cx="5525360" cy="3307354"/>
          </a:xfrm>
        </p:spPr>
      </p:pic>
    </p:spTree>
    <p:extLst>
      <p:ext uri="{BB962C8B-B14F-4D97-AF65-F5344CB8AC3E}">
        <p14:creationId xmlns:p14="http://schemas.microsoft.com/office/powerpoint/2010/main" val="2698172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D8A2F-BA88-B744-292B-6F10EEE3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uk-UA">
                <a:solidFill>
                  <a:schemeClr val="tx2">
                    <a:lumMod val="75000"/>
                  </a:schemeClr>
                </a:solidFill>
              </a:rPr>
              <a:t>Висновки з аналізу мов спілкування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31ED8F8-AD57-5D10-5D7A-A09F0EE28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uk-UA" b="1">
                <a:solidFill>
                  <a:schemeClr val="tx2">
                    <a:lumMod val="75000"/>
                  </a:schemeClr>
                </a:solidFill>
              </a:rPr>
              <a:t>англійська</a:t>
            </a:r>
            <a:r>
              <a:rPr lang="uk-UA">
                <a:solidFill>
                  <a:schemeClr val="tx2">
                    <a:lumMod val="75000"/>
                  </a:schemeClr>
                </a:solidFill>
              </a:rPr>
              <a:t> майже відсутня, що показує, що я не спілкуюсь ні з ким англомовним</a:t>
            </a:r>
          </a:p>
          <a:p>
            <a:r>
              <a:rPr lang="uk-UA" b="1">
                <a:solidFill>
                  <a:schemeClr val="tx2">
                    <a:lumMod val="75000"/>
                  </a:schemeClr>
                </a:solidFill>
              </a:rPr>
              <a:t>німецької</a:t>
            </a:r>
            <a:r>
              <a:rPr lang="uk-UA">
                <a:solidFill>
                  <a:schemeClr val="tx2">
                    <a:lumMod val="75000"/>
                  </a:schemeClr>
                </a:solidFill>
              </a:rPr>
              <a:t> стало більше, що було очікуваним, проте все одно її дуже мало</a:t>
            </a:r>
          </a:p>
          <a:p>
            <a:r>
              <a:rPr lang="uk-UA" b="1">
                <a:solidFill>
                  <a:schemeClr val="tx2">
                    <a:lumMod val="75000"/>
                  </a:schemeClr>
                </a:solidFill>
              </a:rPr>
              <a:t>української</a:t>
            </a:r>
            <a:r>
              <a:rPr lang="uk-UA">
                <a:solidFill>
                  <a:schemeClr val="tx2">
                    <a:lumMod val="75000"/>
                  </a:schemeClr>
                </a:solidFill>
              </a:rPr>
              <a:t> стало більше, початок активного користування телеграмом (кінець 2021 року) збігся з певним переходом на українську мову</a:t>
            </a:r>
          </a:p>
          <a:p>
            <a:r>
              <a:rPr lang="uk-UA" b="1">
                <a:solidFill>
                  <a:schemeClr val="tx2">
                    <a:lumMod val="75000"/>
                  </a:schemeClr>
                </a:solidFill>
              </a:rPr>
              <a:t>російської</a:t>
            </a:r>
            <a:r>
              <a:rPr lang="uk-UA">
                <a:solidFill>
                  <a:schemeClr val="tx2">
                    <a:lumMod val="75000"/>
                  </a:schemeClr>
                </a:solidFill>
              </a:rPr>
              <a:t> стало менше, проте все одно графік показує, що вона є, незважаючи на те, що я не пишу російською нічого зараз. Можливо, алгоритм зарахував слова, які пишуться однаково в українській та російській мовах, до російської</a:t>
            </a:r>
          </a:p>
          <a:p>
            <a:endParaRPr lang="uk-UA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09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733AB-DBF9-93E3-953B-3544F92B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0535-D9FF-311A-FB76-181340C4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384" y="582246"/>
            <a:ext cx="8915399" cy="1208892"/>
          </a:xfrm>
        </p:spPr>
        <p:txBody>
          <a:bodyPr/>
          <a:lstStyle/>
          <a:p>
            <a:r>
              <a:rPr lang="uk-UA" dirty="0"/>
              <a:t>Аналіз ініціативності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02B9BF1-3370-072D-C5D5-76C802F2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2384" y="2568600"/>
            <a:ext cx="8915399" cy="2928686"/>
          </a:xfrm>
        </p:spPr>
        <p:txBody>
          <a:bodyPr>
            <a:normAutofit lnSpcReduction="1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Проявами ініціативності є </a:t>
            </a:r>
            <a:r>
              <a:rPr lang="uk-UA" b="1" dirty="0">
                <a:solidFill>
                  <a:schemeClr val="tx1"/>
                </a:solidFill>
              </a:rPr>
              <a:t>початок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b="1" dirty="0">
                <a:solidFill>
                  <a:schemeClr val="tx1"/>
                </a:solidFill>
              </a:rPr>
              <a:t>розмови</a:t>
            </a:r>
            <a:r>
              <a:rPr lang="uk-UA" dirty="0">
                <a:solidFill>
                  <a:schemeClr val="tx1"/>
                </a:solidFill>
              </a:rPr>
              <a:t>, а також </a:t>
            </a:r>
            <a:r>
              <a:rPr lang="uk-UA" b="1" dirty="0">
                <a:solidFill>
                  <a:schemeClr val="tx1"/>
                </a:solidFill>
              </a:rPr>
              <a:t>загальна кількість повідомлень </a:t>
            </a:r>
            <a:r>
              <a:rPr lang="uk-UA" dirty="0">
                <a:solidFill>
                  <a:schemeClr val="tx1"/>
                </a:solidFill>
              </a:rPr>
              <a:t>під час розмови. Тобто чим більше людина зацікавлена, тим більш активно вона відповідає та бере участь у діалозі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*За одну переписку умовно взято один день, оскільки важко визначити точно, які повідомлення стосуються однієї переписки, а які вже належать до іншої, тому що між повідомленнями однієї розмови може бути від кількох хвилин до кількох годин</a:t>
            </a:r>
          </a:p>
        </p:txBody>
      </p:sp>
    </p:spTree>
    <p:extLst>
      <p:ext uri="{BB962C8B-B14F-4D97-AF65-F5344CB8AC3E}">
        <p14:creationId xmlns:p14="http://schemas.microsoft.com/office/powerpoint/2010/main" val="3753786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1B90-E15D-AE7F-7188-F702C3E2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4" y="543096"/>
            <a:ext cx="8911687" cy="1280890"/>
          </a:xfrm>
        </p:spPr>
        <p:txBody>
          <a:bodyPr>
            <a:normAutofit/>
          </a:bodyPr>
          <a:lstStyle/>
          <a:p>
            <a:r>
              <a:rPr lang="uk-UA" sz="2400" dirty="0"/>
              <a:t>Хто пише більше під час переписки, я чи людина, з якою я розмовляю?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A1D5C3CD-F527-D919-FBD9-56FB5FAC0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514" y="2166257"/>
            <a:ext cx="5204785" cy="360617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845DB-F5F5-F440-50AB-24F34476B203}"/>
              </a:ext>
            </a:extLst>
          </p:cNvPr>
          <p:cNvSpPr txBox="1"/>
          <p:nvPr/>
        </p:nvSpPr>
        <p:spPr>
          <a:xfrm>
            <a:off x="7630886" y="2612571"/>
            <a:ext cx="35922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solidFill>
                  <a:srgbClr val="000000"/>
                </a:solidFill>
                <a:effectLst/>
              </a:rPr>
              <a:t>Бачимо, що суттєвої різниці немає, тобто у переписці я зі співрозмовником чи співрозмовницею пишемо однаково багато повідомлень</a:t>
            </a:r>
            <a:r>
              <a:rPr lang="uk-UA" sz="2000" dirty="0"/>
              <a:t> </a:t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9343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64D32-8763-18BC-879D-BDC5203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Хто частіше пише першою, я чи людина, з якою я розмовляю?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308DB7F-8FFC-93BE-216D-9478E7F6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991" y="1905000"/>
            <a:ext cx="5232519" cy="35096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9773C5-D7AA-AD52-E086-2C35D726D5EE}"/>
              </a:ext>
            </a:extLst>
          </p:cNvPr>
          <p:cNvSpPr txBox="1"/>
          <p:nvPr/>
        </p:nvSpPr>
        <p:spPr>
          <a:xfrm>
            <a:off x="8501743" y="25581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54609-07FF-C085-087E-DFAC3AE07B5D}"/>
              </a:ext>
            </a:extLst>
          </p:cNvPr>
          <p:cNvSpPr txBox="1"/>
          <p:nvPr/>
        </p:nvSpPr>
        <p:spPr>
          <a:xfrm>
            <a:off x="8096845" y="2742809"/>
            <a:ext cx="3004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rgbClr val="000000"/>
                </a:solidFill>
              </a:rPr>
              <a:t>О</a:t>
            </a:r>
            <a:r>
              <a:rPr lang="uk-UA" sz="2000" b="0" i="0" noProof="1">
                <a:solidFill>
                  <a:srgbClr val="000000"/>
                </a:solidFill>
                <a:effectLst/>
              </a:rPr>
              <a:t>тже, частіше пишуть мені, ніж пишу я, що не було очевидним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для мене</a:t>
            </a:r>
            <a:br>
              <a:rPr lang="ru-RU" sz="2000" dirty="0"/>
            </a:b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5192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C1EAD-0E3F-850A-9DB2-7A834A861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E445C-1F20-D518-8F61-604EC49F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Аналіз тем спілкування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124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F1F8E-544A-216B-E1D5-35182DDF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Отримані дані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AB5DD03-20F2-0948-4DF4-EB24B0E2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540189"/>
            <a:ext cx="8915400" cy="3777622"/>
          </a:xfrm>
        </p:spPr>
        <p:txBody>
          <a:bodyPr/>
          <a:lstStyle/>
          <a:p>
            <a:r>
              <a:rPr lang="uk-UA" b="1" dirty="0"/>
              <a:t>Перша частина </a:t>
            </a:r>
            <a:r>
              <a:rPr lang="uk-UA" dirty="0"/>
              <a:t>складалася з відправлених та надісланих повідомлень</a:t>
            </a:r>
          </a:p>
          <a:p>
            <a:r>
              <a:rPr lang="uk-UA" dirty="0"/>
              <a:t>Кожне повідомлення містило інформацію про </a:t>
            </a:r>
            <a:r>
              <a:rPr lang="uk-UA" i="1" dirty="0"/>
              <a:t>дату</a:t>
            </a:r>
            <a:r>
              <a:rPr lang="uk-UA" dirty="0"/>
              <a:t> відправлення, </a:t>
            </a:r>
            <a:r>
              <a:rPr lang="en-US" dirty="0"/>
              <a:t>id </a:t>
            </a:r>
            <a:r>
              <a:rPr lang="uk-UA" i="1" dirty="0"/>
              <a:t>відправника</a:t>
            </a:r>
            <a:r>
              <a:rPr lang="uk-UA" dirty="0"/>
              <a:t>, </a:t>
            </a:r>
            <a:r>
              <a:rPr lang="en-US" dirty="0"/>
              <a:t>id</a:t>
            </a:r>
            <a:r>
              <a:rPr lang="uk-UA" dirty="0"/>
              <a:t> </a:t>
            </a:r>
            <a:r>
              <a:rPr lang="uk-UA" i="1" dirty="0"/>
              <a:t>отримувача</a:t>
            </a:r>
            <a:r>
              <a:rPr lang="uk-UA" dirty="0"/>
              <a:t>, </a:t>
            </a:r>
            <a:r>
              <a:rPr lang="uk-UA" i="1" dirty="0"/>
              <a:t>тип</a:t>
            </a:r>
            <a:r>
              <a:rPr lang="uk-UA" dirty="0"/>
              <a:t> повідомлення, </a:t>
            </a:r>
            <a:r>
              <a:rPr lang="uk-UA" i="1" dirty="0"/>
              <a:t>текст</a:t>
            </a:r>
            <a:r>
              <a:rPr lang="uk-UA" dirty="0"/>
              <a:t> повідомлення, </a:t>
            </a:r>
            <a:r>
              <a:rPr lang="en-US" dirty="0"/>
              <a:t>id </a:t>
            </a:r>
            <a:r>
              <a:rPr lang="uk-UA" i="1" dirty="0"/>
              <a:t>діалогу</a:t>
            </a:r>
            <a:r>
              <a:rPr lang="uk-UA" dirty="0"/>
              <a:t>, з якого це повідомлення та інформацію про те, чи </a:t>
            </a:r>
            <a:r>
              <a:rPr lang="uk-UA" i="1" dirty="0"/>
              <a:t>переслане</a:t>
            </a:r>
            <a:r>
              <a:rPr lang="uk-UA" dirty="0"/>
              <a:t> повідомлення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b="1" dirty="0"/>
              <a:t>Друга частина </a:t>
            </a:r>
            <a:r>
              <a:rPr lang="uk-UA" dirty="0"/>
              <a:t>складалася з метаданих про переписки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9606A-DC65-C8E7-0534-F5F40D47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429000"/>
            <a:ext cx="9155575" cy="10939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6370EB-0C89-2F3D-B4BF-222D9F8E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9" y="5317811"/>
            <a:ext cx="623974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55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8E4D8-AA9A-1803-E9F3-D030740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71" y="531973"/>
            <a:ext cx="7199257" cy="776427"/>
          </a:xfrm>
        </p:spPr>
        <p:txBody>
          <a:bodyPr>
            <a:normAutofit/>
          </a:bodyPr>
          <a:lstStyle/>
          <a:p>
            <a:r>
              <a:rPr lang="uk-UA" sz="3200" dirty="0"/>
              <a:t>Які теми зазвичай у переписках?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2AC0C5D-A539-825E-FD5E-0224E0A4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505118"/>
            <a:ext cx="10720841" cy="4432695"/>
          </a:xfrm>
        </p:spPr>
        <p:txBody>
          <a:bodyPr>
            <a:normAutofit/>
          </a:bodyPr>
          <a:lstStyle/>
          <a:p>
            <a:r>
              <a:rPr lang="uk-UA" sz="2200" b="0" i="0" dirty="0">
                <a:solidFill>
                  <a:srgbClr val="000000"/>
                </a:solidFill>
                <a:effectLst/>
              </a:rPr>
              <a:t>Проаналізувавши результати обробки повідомлень, я виділила декілька тем</a:t>
            </a:r>
            <a:endParaRPr lang="uk-UA" sz="2200" dirty="0">
              <a:solidFill>
                <a:srgbClr val="000000"/>
              </a:solidFill>
            </a:endParaRPr>
          </a:p>
          <a:p>
            <a:endParaRPr lang="uk-UA" sz="2200" b="0" i="0" dirty="0">
              <a:solidFill>
                <a:srgbClr val="000000"/>
              </a:solidFill>
              <a:effectLst/>
            </a:endParaRPr>
          </a:p>
          <a:p>
            <a:endParaRPr lang="uk-UA" sz="2200" b="0" i="0" dirty="0">
              <a:solidFill>
                <a:srgbClr val="000000"/>
              </a:solidFill>
              <a:effectLst/>
            </a:endParaRPr>
          </a:p>
          <a:p>
            <a:r>
              <a:rPr lang="uk-UA" sz="2200" b="0" i="1" dirty="0">
                <a:solidFill>
                  <a:srgbClr val="000000"/>
                </a:solidFill>
                <a:effectLst/>
              </a:rPr>
              <a:t>По-перше, </a:t>
            </a:r>
            <a:r>
              <a:rPr lang="uk-UA" sz="2200" i="1" dirty="0">
                <a:solidFill>
                  <a:srgbClr val="000000"/>
                </a:solidFill>
              </a:rPr>
              <a:t>м</a:t>
            </a:r>
            <a:r>
              <a:rPr lang="uk-UA" sz="2200" b="0" i="1" dirty="0">
                <a:solidFill>
                  <a:srgbClr val="000000"/>
                </a:solidFill>
                <a:effectLst/>
              </a:rPr>
              <a:t>ожна побачити достатньо багато кластерів пов'язаних з навчанням: це і про семінари, екзамени, колоквіуми, і про лекції, які є в записі, і про вибір факультету, спеціальності та вибіркових дисциплін, і про багато іншого</a:t>
            </a:r>
            <a:endParaRPr lang="uk-UA" sz="22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uk-UA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br>
              <a:rPr lang="uk-UA" sz="2200" b="0" i="0" dirty="0">
                <a:solidFill>
                  <a:srgbClr val="000000"/>
                </a:solidFill>
                <a:effectLst/>
              </a:rPr>
            </a:br>
            <a:endParaRPr lang="uk-UA" sz="2200" b="0" i="1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9609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4CF0C1-F9BE-28A3-1F01-CDA7BA4BA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973" y="5072167"/>
            <a:ext cx="3082383" cy="1519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0" i="0" dirty="0">
                <a:solidFill>
                  <a:srgbClr val="000000"/>
                </a:solidFill>
                <a:effectLst/>
              </a:rPr>
              <a:t>немати      запис            	сенс             зв’язок  </a:t>
            </a:r>
            <a:r>
              <a:rPr lang="uk-UA" dirty="0">
                <a:solidFill>
                  <a:srgbClr val="000000"/>
                </a:solidFill>
              </a:rPr>
              <a:t>              		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лекція</a:t>
            </a:r>
            <a:br>
              <a:rPr lang="uk-UA" sz="1800" b="0" i="0" dirty="0">
                <a:solidFill>
                  <a:srgbClr val="000000"/>
                </a:solidFill>
                <a:effectLst/>
              </a:rPr>
            </a:br>
            <a:endParaRPr lang="uk-UA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9224F21-E4A6-AFAD-CAE5-A7F3C9005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001" y="5378706"/>
            <a:ext cx="4313864" cy="1068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b="0" i="0" dirty="0">
                <a:solidFill>
                  <a:srgbClr val="000000"/>
                </a:solidFill>
                <a:effectLst/>
              </a:rPr>
              <a:t>Удач      семінар     колоквіум   	змагання      пара      пліз</a:t>
            </a:r>
            <a:endParaRPr lang="uk-UA" dirty="0"/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122B7828-AC89-96B5-2B8D-34ACB919BF56}"/>
              </a:ext>
            </a:extLst>
          </p:cNvPr>
          <p:cNvSpPr txBox="1">
            <a:spLocks/>
          </p:cNvSpPr>
          <p:nvPr/>
        </p:nvSpPr>
        <p:spPr>
          <a:xfrm>
            <a:off x="7716172" y="1856778"/>
            <a:ext cx="4031507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>
                <a:solidFill>
                  <a:srgbClr val="000000"/>
                </a:solidFill>
              </a:rPr>
              <a:t>спеціальність             відмінність                   		факультет                   курс           соня               різний</a:t>
            </a:r>
            <a:br>
              <a:rPr lang="uk-UA" dirty="0">
                <a:solidFill>
                  <a:srgbClr val="000000"/>
                </a:solidFill>
              </a:rPr>
            </a:br>
            <a:endParaRPr lang="uk-UA" dirty="0"/>
          </a:p>
        </p:txBody>
      </p:sp>
      <p:sp>
        <p:nvSpPr>
          <p:cNvPr id="6" name="Місце для вмісту 4">
            <a:extLst>
              <a:ext uri="{FF2B5EF4-FFF2-40B4-BE49-F238E27FC236}">
                <a16:creationId xmlns:a16="http://schemas.microsoft.com/office/drawing/2014/main" id="{6238273F-EEA4-9607-5B18-B47C1F5AD3BF}"/>
              </a:ext>
            </a:extLst>
          </p:cNvPr>
          <p:cNvSpPr txBox="1">
            <a:spLocks/>
          </p:cNvSpPr>
          <p:nvPr/>
        </p:nvSpPr>
        <p:spPr>
          <a:xfrm>
            <a:off x="687389" y="1716116"/>
            <a:ext cx="3198131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>
                <a:solidFill>
                  <a:srgbClr val="000000"/>
                </a:solidFill>
              </a:rPr>
              <a:t>Англійський    взагалі            пара        матеріал  читати      програмування</a:t>
            </a:r>
            <a:endParaRPr lang="uk-UA" dirty="0"/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C9D0B325-D796-9FA1-B0F3-EFBE10E8454B}"/>
              </a:ext>
            </a:extLst>
          </p:cNvPr>
          <p:cNvSpPr txBox="1">
            <a:spLocks/>
          </p:cNvSpPr>
          <p:nvPr/>
        </p:nvSpPr>
        <p:spPr>
          <a:xfrm>
            <a:off x="2396155" y="3424219"/>
            <a:ext cx="3174980" cy="104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>
                <a:solidFill>
                  <a:srgbClr val="000000"/>
                </a:solidFill>
              </a:rPr>
              <a:t>  вибір   вільний      немати   слухати        проблема        	задоволений</a:t>
            </a:r>
            <a:endParaRPr lang="uk-UA" dirty="0"/>
          </a:p>
        </p:txBody>
      </p:sp>
      <p:sp>
        <p:nvSpPr>
          <p:cNvPr id="8" name="Місце для вмісту 8">
            <a:extLst>
              <a:ext uri="{FF2B5EF4-FFF2-40B4-BE49-F238E27FC236}">
                <a16:creationId xmlns:a16="http://schemas.microsoft.com/office/drawing/2014/main" id="{91F98C3E-3DBA-DC3C-5B0E-4E2F83CED93F}"/>
              </a:ext>
            </a:extLst>
          </p:cNvPr>
          <p:cNvSpPr txBox="1">
            <a:spLocks/>
          </p:cNvSpPr>
          <p:nvPr/>
        </p:nvSpPr>
        <p:spPr>
          <a:xfrm>
            <a:off x="6612162" y="3508744"/>
            <a:ext cx="3325451" cy="106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>
                <a:solidFill>
                  <a:srgbClr val="000000"/>
                </a:solidFill>
              </a:rPr>
              <a:t>вимога        дані    кредит наказ        гуманітарний    		читати</a:t>
            </a:r>
            <a:endParaRPr lang="uk-UA" dirty="0"/>
          </a:p>
        </p:txBody>
      </p:sp>
      <p:sp>
        <p:nvSpPr>
          <p:cNvPr id="9" name="Місце для вмісту 10">
            <a:extLst>
              <a:ext uri="{FF2B5EF4-FFF2-40B4-BE49-F238E27FC236}">
                <a16:creationId xmlns:a16="http://schemas.microsoft.com/office/drawing/2014/main" id="{31D5E1BD-58B8-C916-BCA4-DEF021E48E1E}"/>
              </a:ext>
            </a:extLst>
          </p:cNvPr>
          <p:cNvSpPr txBox="1">
            <a:spLocks/>
          </p:cNvSpPr>
          <p:nvPr/>
        </p:nvSpPr>
        <p:spPr>
          <a:xfrm>
            <a:off x="3885520" y="809944"/>
            <a:ext cx="4031507" cy="110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>
                <a:solidFill>
                  <a:srgbClr val="000000"/>
                </a:solidFill>
              </a:rPr>
              <a:t>примат        вивчати     хлопець любити                 програмування    	факультет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9194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AB7E71A-A0F5-1A73-75DC-0B8A3EED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57" y="1276109"/>
            <a:ext cx="10174147" cy="4884516"/>
          </a:xfrm>
        </p:spPr>
        <p:txBody>
          <a:bodyPr>
            <a:normAutofit/>
          </a:bodyPr>
          <a:lstStyle/>
          <a:p>
            <a:r>
              <a:rPr lang="uk-UA" sz="2200" b="0" i="1" dirty="0">
                <a:solidFill>
                  <a:srgbClr val="000000"/>
                </a:solidFill>
                <a:effectLst/>
              </a:rPr>
              <a:t>Часто у листуванні ми питаємо одне одного, чи зручно слухати голосові, зідзвонитися, або попереджаємо, що зникнемо на певний час з мережі</a:t>
            </a:r>
            <a:br>
              <a:rPr lang="uk-UA" sz="1800" b="0" i="1" dirty="0">
                <a:solidFill>
                  <a:srgbClr val="000000"/>
                </a:solidFill>
                <a:effectLst/>
              </a:rPr>
            </a:br>
            <a:r>
              <a:rPr lang="uk-UA" sz="1800" b="1" i="0" dirty="0">
                <a:solidFill>
                  <a:srgbClr val="000000"/>
                </a:solidFill>
                <a:effectLst/>
              </a:rPr>
              <a:t>Кластер</a:t>
            </a:r>
            <a:r>
              <a:rPr lang="uk-UA" sz="1800" b="0" i="1" dirty="0">
                <a:solidFill>
                  <a:srgbClr val="000000"/>
                </a:solidFill>
                <a:effectLst/>
              </a:rPr>
              <a:t>: голосовий, слухати, записувати, зручно, записати, взагалі</a:t>
            </a:r>
            <a:br>
              <a:rPr lang="uk-UA" sz="1800" b="0" i="1" dirty="0">
                <a:solidFill>
                  <a:srgbClr val="000000"/>
                </a:solidFill>
                <a:effectLst/>
              </a:rPr>
            </a:br>
            <a:r>
              <a:rPr lang="uk-UA" sz="1800" b="1" i="0" dirty="0">
                <a:solidFill>
                  <a:srgbClr val="000000"/>
                </a:solidFill>
                <a:effectLst/>
              </a:rPr>
              <a:t>Кластер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uk-UA" sz="1800" b="0" i="1" dirty="0">
                <a:solidFill>
                  <a:srgbClr val="000000"/>
                </a:solidFill>
                <a:effectLst/>
              </a:rPr>
              <a:t>хвилина, 40, 10, зникнути, 15, 20</a:t>
            </a:r>
          </a:p>
          <a:p>
            <a:endParaRPr lang="uk-UA" sz="1800" b="0" i="1" dirty="0">
              <a:solidFill>
                <a:srgbClr val="000000"/>
              </a:solidFill>
              <a:effectLst/>
            </a:endParaRPr>
          </a:p>
          <a:p>
            <a:r>
              <a:rPr lang="uk-UA" sz="2200" b="0" i="1" dirty="0">
                <a:solidFill>
                  <a:srgbClr val="000000"/>
                </a:solidFill>
                <a:effectLst/>
              </a:rPr>
              <a:t>Частою є тема курсів німецької, на які я нині ходжу і про які, відповідно, розказую іншим</a:t>
            </a:r>
            <a:br>
              <a:rPr lang="uk-UA" sz="1800" b="0" i="1" dirty="0">
                <a:solidFill>
                  <a:srgbClr val="000000"/>
                </a:solidFill>
                <a:effectLst/>
              </a:rPr>
            </a:br>
            <a:r>
              <a:rPr lang="uk-UA" sz="1800" b="1" i="0" dirty="0">
                <a:solidFill>
                  <a:srgbClr val="000000"/>
                </a:solidFill>
                <a:effectLst/>
              </a:rPr>
              <a:t>Кластер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uk-UA" sz="1800" b="0" i="1" dirty="0">
                <a:solidFill>
                  <a:srgbClr val="000000"/>
                </a:solidFill>
                <a:effectLst/>
              </a:rPr>
              <a:t>курс, німецький, привіт, комп’ ютерний, взагалі</a:t>
            </a:r>
          </a:p>
          <a:p>
            <a:endParaRPr lang="uk-UA" sz="1800" b="0" i="0" dirty="0">
              <a:solidFill>
                <a:srgbClr val="000000"/>
              </a:solidFill>
              <a:effectLst/>
            </a:endParaRPr>
          </a:p>
          <a:p>
            <a:r>
              <a:rPr lang="uk-UA" sz="2200" b="0" i="1" dirty="0">
                <a:solidFill>
                  <a:srgbClr val="000000"/>
                </a:solidFill>
                <a:effectLst/>
              </a:rPr>
              <a:t>Тема війни та необхідності виїжджати з окупованих територій за можливості</a:t>
            </a:r>
            <a:br>
              <a:rPr lang="uk-UA" sz="1800" b="0" i="1" dirty="0">
                <a:solidFill>
                  <a:srgbClr val="000000"/>
                </a:solidFill>
                <a:effectLst/>
              </a:rPr>
            </a:br>
            <a:r>
              <a:rPr lang="uk-UA" sz="1800" b="1" i="0" dirty="0">
                <a:solidFill>
                  <a:srgbClr val="000000"/>
                </a:solidFill>
                <a:effectLst/>
              </a:rPr>
              <a:t>Кластер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uk-UA" sz="1800" b="0" i="1" dirty="0">
                <a:solidFill>
                  <a:srgbClr val="000000"/>
                </a:solidFill>
                <a:effectLst/>
              </a:rPr>
              <a:t>виїжджати, важко, вбити, приблизно, окупований, логічно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5205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CF684CD-9EEA-76B5-DC12-DB364D98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628" y="1540189"/>
            <a:ext cx="8915400" cy="3777622"/>
          </a:xfrm>
        </p:spPr>
        <p:txBody>
          <a:bodyPr/>
          <a:lstStyle/>
          <a:p>
            <a:r>
              <a:rPr lang="uk-UA" sz="2200" b="0" i="1" dirty="0">
                <a:solidFill>
                  <a:srgbClr val="000000"/>
                </a:solidFill>
                <a:effectLst/>
              </a:rPr>
              <a:t>Кластер про життя в гурто і про те, як це було класно</a:t>
            </a:r>
            <a:br>
              <a:rPr lang="uk-UA" sz="1800" b="0" i="1" dirty="0">
                <a:solidFill>
                  <a:srgbClr val="000000"/>
                </a:solidFill>
                <a:effectLst/>
              </a:rPr>
            </a:br>
            <a:r>
              <a:rPr lang="uk-UA" sz="1800" b="1" i="0" dirty="0">
                <a:solidFill>
                  <a:srgbClr val="000000"/>
                </a:solidFill>
                <a:effectLst/>
              </a:rPr>
              <a:t>Кластер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uk-UA" sz="1800" b="0" i="1" dirty="0">
                <a:solidFill>
                  <a:srgbClr val="000000"/>
                </a:solidFill>
                <a:effectLst/>
              </a:rPr>
              <a:t>жити, гурто, кімната, місто, щасливо, тип</a:t>
            </a:r>
          </a:p>
          <a:p>
            <a:endParaRPr lang="uk-UA" sz="1800" b="0" i="0" dirty="0">
              <a:solidFill>
                <a:srgbClr val="000000"/>
              </a:solidFill>
              <a:effectLst/>
            </a:endParaRPr>
          </a:p>
          <a:p>
            <a:r>
              <a:rPr lang="uk-UA" sz="2200" b="0" i="1" dirty="0">
                <a:solidFill>
                  <a:srgbClr val="000000"/>
                </a:solidFill>
                <a:effectLst/>
              </a:rPr>
              <a:t>Опитування людей, чи роблять вони кутю і якщо так, то з якими інгредієнтами</a:t>
            </a:r>
            <a:br>
              <a:rPr lang="uk-UA" sz="1800" b="0" i="1" dirty="0">
                <a:solidFill>
                  <a:srgbClr val="000000"/>
                </a:solidFill>
                <a:effectLst/>
              </a:rPr>
            </a:br>
            <a:r>
              <a:rPr lang="uk-UA" sz="1800" b="1" i="0" dirty="0">
                <a:solidFill>
                  <a:srgbClr val="000000"/>
                </a:solidFill>
                <a:effectLst/>
              </a:rPr>
              <a:t>Кластер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uk-UA" sz="1800" b="0" i="1" dirty="0">
                <a:solidFill>
                  <a:srgbClr val="000000"/>
                </a:solidFill>
                <a:effectLst/>
              </a:rPr>
              <a:t>робити, знати, куть, різдво, привіт, дз</a:t>
            </a:r>
          </a:p>
          <a:p>
            <a:endParaRPr lang="uk-UA" sz="1800" b="0" i="1" dirty="0">
              <a:solidFill>
                <a:srgbClr val="000000"/>
              </a:solidFill>
              <a:effectLst/>
            </a:endParaRPr>
          </a:p>
          <a:p>
            <a:r>
              <a:rPr lang="uk-UA" sz="2200" b="0" i="1" dirty="0">
                <a:solidFill>
                  <a:srgbClr val="000000"/>
                </a:solidFill>
                <a:effectLst/>
              </a:rPr>
              <a:t>Кластер про стосунки</a:t>
            </a:r>
            <a:br>
              <a:rPr lang="uk-UA" sz="1800" b="0" i="1" dirty="0">
                <a:solidFill>
                  <a:srgbClr val="000000"/>
                </a:solidFill>
                <a:effectLst/>
              </a:rPr>
            </a:br>
            <a:r>
              <a:rPr lang="uk-UA" sz="1800" b="1" i="0" dirty="0">
                <a:solidFill>
                  <a:srgbClr val="000000"/>
                </a:solidFill>
                <a:effectLst/>
              </a:rPr>
              <a:t>Кластер</a:t>
            </a:r>
            <a:r>
              <a:rPr lang="uk-UA" sz="1800" b="0" i="0" dirty="0">
                <a:solidFill>
                  <a:srgbClr val="000000"/>
                </a:solidFill>
                <a:effectLst/>
              </a:rPr>
              <a:t>: </a:t>
            </a:r>
            <a:r>
              <a:rPr lang="uk-UA" sz="1800" b="0" i="1" dirty="0">
                <a:solidFill>
                  <a:srgbClr val="000000"/>
                </a:solidFill>
                <a:effectLst/>
              </a:rPr>
              <a:t>зустрічатися, дівчина, цисгендерний, асексуальний, бібліотека, очевидно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0684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BD93D-9A65-9828-8D3D-486E1696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Аналіз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листувань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з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друзями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C2482F1-7262-EE83-6959-5BCEEA8B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5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291B02-1A97-38D8-FD4C-1681563CB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870F4-9B47-2072-1570-02FAFBB5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Частота</a:t>
            </a:r>
            <a:r>
              <a:rPr lang="en-US" sz="5400" dirty="0"/>
              <a:t> </a:t>
            </a:r>
            <a:r>
              <a:rPr lang="en-US" sz="5400" dirty="0" err="1"/>
              <a:t>використання</a:t>
            </a:r>
            <a:r>
              <a:rPr lang="en-US" sz="5400" dirty="0"/>
              <a:t> </a:t>
            </a:r>
            <a:r>
              <a:rPr lang="en-US" sz="5400" dirty="0" err="1"/>
              <a:t>слів</a:t>
            </a:r>
            <a:endParaRPr lang="en-US" sz="5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8057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7D33F-B71F-3B8D-5DBA-6614EB79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474" y="537024"/>
            <a:ext cx="8911687" cy="703947"/>
          </a:xfrm>
        </p:spPr>
        <p:txBody>
          <a:bodyPr>
            <a:normAutofit/>
          </a:bodyPr>
          <a:lstStyle/>
          <a:p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найбільш</a:t>
            </a:r>
            <a:r>
              <a:rPr lang="ru-RU" sz="2400" dirty="0"/>
              <a:t> </a:t>
            </a:r>
            <a:r>
              <a:rPr lang="ru-RU" sz="2400" dirty="0" err="1"/>
              <a:t>використовувані</a:t>
            </a:r>
            <a:r>
              <a:rPr lang="ru-RU" sz="2400" dirty="0"/>
              <a:t> слова в </a:t>
            </a:r>
            <a:r>
              <a:rPr lang="ru-RU" sz="2400" dirty="0" err="1"/>
              <a:t>листуванні</a:t>
            </a:r>
            <a:r>
              <a:rPr lang="ru-RU" sz="2400" dirty="0"/>
              <a:t>?</a:t>
            </a:r>
            <a:endParaRPr lang="uk-UA" sz="24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42DA9DC-02BC-007F-B4DC-31FDCE48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78" y="1466626"/>
            <a:ext cx="9075608" cy="4945967"/>
          </a:xfrm>
        </p:spPr>
      </p:pic>
    </p:spTree>
    <p:extLst>
      <p:ext uri="{BB962C8B-B14F-4D97-AF65-F5344CB8AC3E}">
        <p14:creationId xmlns:p14="http://schemas.microsoft.com/office/powerpoint/2010/main" val="741831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3A536B5D-ED55-598C-F4D3-01801ECAA45E}"/>
              </a:ext>
            </a:extLst>
          </p:cNvPr>
          <p:cNvSpPr txBox="1">
            <a:spLocks/>
          </p:cNvSpPr>
          <p:nvPr/>
        </p:nvSpPr>
        <p:spPr>
          <a:xfrm>
            <a:off x="2284413" y="2757671"/>
            <a:ext cx="8915400" cy="1661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Можна побачити багато спільних у цих чотирьох переписках</a:t>
            </a:r>
          </a:p>
          <a:p>
            <a:r>
              <a:rPr lang="uk-UA" dirty="0"/>
              <a:t>Це свідчить про те, що це нейтральні слова, які часто трапляються в різних розмовах</a:t>
            </a:r>
          </a:p>
          <a:p>
            <a:r>
              <a:rPr lang="uk-UA" dirty="0"/>
              <a:t>Неочевидною була висока вживаність слова 'взагалі'</a:t>
            </a:r>
          </a:p>
        </p:txBody>
      </p:sp>
    </p:spTree>
    <p:extLst>
      <p:ext uri="{BB962C8B-B14F-4D97-AF65-F5344CB8AC3E}">
        <p14:creationId xmlns:p14="http://schemas.microsoft.com/office/powerpoint/2010/main" val="3944202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F7FB9-70C4-4BCC-2ACF-C5C2581A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09" y="602339"/>
            <a:ext cx="8911687" cy="660404"/>
          </a:xfrm>
        </p:spPr>
        <p:txBody>
          <a:bodyPr>
            <a:normAutofit/>
          </a:bodyPr>
          <a:lstStyle/>
          <a:p>
            <a:r>
              <a:rPr lang="ru-RU" sz="2400" dirty="0"/>
              <a:t>А </a:t>
            </a:r>
            <a:r>
              <a:rPr lang="ru-RU" sz="2400" dirty="0" err="1"/>
              <a:t>якими</a:t>
            </a:r>
            <a:r>
              <a:rPr lang="ru-RU" sz="2400" dirty="0"/>
              <a:t> є </a:t>
            </a:r>
            <a:r>
              <a:rPr lang="ru-RU" sz="2400" dirty="0" err="1"/>
              <a:t>найбільш</a:t>
            </a:r>
            <a:r>
              <a:rPr lang="ru-RU" sz="2400" dirty="0"/>
              <a:t> </a:t>
            </a:r>
            <a:r>
              <a:rPr lang="ru-RU" sz="2400" dirty="0" err="1"/>
              <a:t>використовувані</a:t>
            </a:r>
            <a:r>
              <a:rPr lang="ru-RU" sz="2400" dirty="0"/>
              <a:t> пари </a:t>
            </a:r>
            <a:r>
              <a:rPr lang="ru-RU" sz="2400" dirty="0" err="1"/>
              <a:t>слів</a:t>
            </a:r>
            <a:r>
              <a:rPr lang="ru-RU" sz="2400" dirty="0"/>
              <a:t>?</a:t>
            </a:r>
            <a:endParaRPr lang="uk-UA" sz="24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6AC04EE-12A9-DAE6-981B-7040E273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23"/>
          <a:stretch/>
        </p:blipFill>
        <p:spPr>
          <a:xfrm>
            <a:off x="1640156" y="1701972"/>
            <a:ext cx="8911687" cy="4553689"/>
          </a:xfrm>
        </p:spPr>
      </p:pic>
    </p:spTree>
    <p:extLst>
      <p:ext uri="{BB962C8B-B14F-4D97-AF65-F5344CB8AC3E}">
        <p14:creationId xmlns:p14="http://schemas.microsoft.com/office/powerpoint/2010/main" val="413837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B415E-E1CF-DD9A-F962-82DF02F4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Погляньмо на кількість використання </a:t>
            </a:r>
            <a:r>
              <a:rPr lang="uk-UA" sz="2400" b="1" dirty="0"/>
              <a:t>окремих</a:t>
            </a:r>
            <a:r>
              <a:rPr lang="uk-UA" sz="2400" dirty="0"/>
              <a:t> </a:t>
            </a:r>
            <a:r>
              <a:rPr lang="uk-UA" sz="2400" b="1" dirty="0"/>
              <a:t>слів</a:t>
            </a:r>
            <a:r>
              <a:rPr lang="uk-UA" sz="2400" dirty="0"/>
              <a:t> у листуваннях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8DDA5CD-2844-8917-7E88-7B1C03ECC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866988"/>
            <a:ext cx="7700092" cy="4366902"/>
          </a:xfrm>
        </p:spPr>
      </p:pic>
    </p:spTree>
    <p:extLst>
      <p:ext uri="{BB962C8B-B14F-4D97-AF65-F5344CB8AC3E}">
        <p14:creationId xmlns:p14="http://schemas.microsoft.com/office/powerpoint/2010/main" val="211491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F0AA-E522-3A04-F4B1-142270B0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uk-UA" sz="3200" dirty="0"/>
              <a:t>Всього завантажено 964527 повідомлень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68794-1A99-1E3B-DBE7-D6C53455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608013"/>
            <a:ext cx="5906605" cy="4105091"/>
          </a:xfrm>
          <a:prstGeom prst="rect">
            <a:avLst/>
          </a:prstGeom>
        </p:spPr>
      </p:pic>
      <p:sp>
        <p:nvSpPr>
          <p:cNvPr id="77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976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5FD27-B6EA-C982-DDC2-456B06C7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0" y="253995"/>
            <a:ext cx="9024256" cy="1367975"/>
          </a:xfrm>
        </p:spPr>
        <p:txBody>
          <a:bodyPr>
            <a:normAutofit fontScale="90000"/>
          </a:bodyPr>
          <a:lstStyle/>
          <a:p>
            <a:r>
              <a:rPr lang="uk-UA" sz="2400" b="1" dirty="0">
                <a:solidFill>
                  <a:schemeClr val="tx1"/>
                </a:solidFill>
              </a:rPr>
              <a:t>Припущення</a:t>
            </a:r>
            <a:r>
              <a:rPr lang="uk-UA" sz="2400" dirty="0"/>
              <a:t>: кількість цих слів пропоційна загальній           	кількості повідомлень</a:t>
            </a:r>
            <a:br>
              <a:rPr lang="uk-UA" sz="2400" dirty="0"/>
            </a:br>
            <a:br>
              <a:rPr lang="uk-UA" sz="2400" dirty="0"/>
            </a:br>
            <a:r>
              <a:rPr lang="uk-UA" sz="2400" i="1" dirty="0"/>
              <a:t>Можна це перевірити!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F4C6240-C61C-4BA2-C4DC-6B37A0A9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0" y="1905000"/>
            <a:ext cx="5794070" cy="44313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C3E5F-3E1A-A16A-6C44-99B45193E3FF}"/>
              </a:ext>
            </a:extLst>
          </p:cNvPr>
          <p:cNvSpPr txBox="1"/>
          <p:nvPr/>
        </p:nvSpPr>
        <p:spPr>
          <a:xfrm>
            <a:off x="8305799" y="2889561"/>
            <a:ext cx="310243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dirty="0">
                <a:solidFill>
                  <a:srgbClr val="000000"/>
                </a:solidFill>
                <a:effectLst/>
              </a:rPr>
              <a:t>Можна сказати, що все ж кількість найпопулярніших біграм не є прямо пропорційною до кількості повідомлень</a:t>
            </a:r>
            <a:r>
              <a:rPr lang="uk-UA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280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14D6E91-711D-5980-66B2-0BF7FFC1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641" y="2650457"/>
            <a:ext cx="8915399" cy="1780029"/>
          </a:xfrm>
        </p:spPr>
        <p:txBody>
          <a:bodyPr>
            <a:noAutofit/>
          </a:bodyPr>
          <a:lstStyle/>
          <a:p>
            <a:r>
              <a:rPr lang="uk-UA" sz="2400" dirty="0"/>
              <a:t>Ми вже подивилися на теми, які трапляються в моїх переписках загалом. Тепер погляньмо наскільки часто трапляються слова, пов’язані з деякими темами, у переписках з друзями</a:t>
            </a:r>
          </a:p>
        </p:txBody>
      </p:sp>
    </p:spTree>
    <p:extLst>
      <p:ext uri="{BB962C8B-B14F-4D97-AF65-F5344CB8AC3E}">
        <p14:creationId xmlns:p14="http://schemas.microsoft.com/office/powerpoint/2010/main" val="4244803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53C1E-11E1-A33D-0C80-C79D8B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1"/>
              <a:t>Частота використання слів, пов'язаних із навчанням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D031CCE-3AAE-4C44-5851-1B98EA5A4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00" y="1937023"/>
            <a:ext cx="7660999" cy="4296867"/>
          </a:xfrm>
        </p:spPr>
      </p:pic>
    </p:spTree>
    <p:extLst>
      <p:ext uri="{BB962C8B-B14F-4D97-AF65-F5344CB8AC3E}">
        <p14:creationId xmlns:p14="http://schemas.microsoft.com/office/powerpoint/2010/main" val="1464040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6C786-7223-604F-8860-2C30F617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Частота використання </a:t>
            </a:r>
            <a:r>
              <a:rPr lang="uk-UA" dirty="0" err="1"/>
              <a:t>негативнозабарвлених</a:t>
            </a:r>
            <a:r>
              <a:rPr lang="uk-UA" dirty="0"/>
              <a:t> емоційних слів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F5F2ACC-10F7-E8CF-B052-6BB2CCD6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76" y="1905000"/>
            <a:ext cx="7987047" cy="4474936"/>
          </a:xfrm>
        </p:spPr>
      </p:pic>
    </p:spTree>
    <p:extLst>
      <p:ext uri="{BB962C8B-B14F-4D97-AF65-F5344CB8AC3E}">
        <p14:creationId xmlns:p14="http://schemas.microsoft.com/office/powerpoint/2010/main" val="273502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76A64-AB6B-F925-870F-05ACA3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позитивнозабарвлених</a:t>
            </a:r>
            <a:r>
              <a:rPr lang="ru-RU" dirty="0"/>
              <a:t> </a:t>
            </a:r>
            <a:r>
              <a:rPr lang="ru-RU" dirty="0" err="1"/>
              <a:t>емоційних</a:t>
            </a:r>
            <a:r>
              <a:rPr lang="ru-RU" dirty="0"/>
              <a:t> </a:t>
            </a:r>
            <a:r>
              <a:rPr lang="ru-RU" dirty="0" err="1"/>
              <a:t>слів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AF2D34F-6BAA-1A1A-8EA7-8181C7C17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811" y="1905000"/>
            <a:ext cx="7570378" cy="4328890"/>
          </a:xfrm>
        </p:spPr>
      </p:pic>
    </p:spTree>
    <p:extLst>
      <p:ext uri="{BB962C8B-B14F-4D97-AF65-F5344CB8AC3E}">
        <p14:creationId xmlns:p14="http://schemas.microsoft.com/office/powerpoint/2010/main" val="1219604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CCB30-7E39-669E-E130-FF4D5C4E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,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студентстьким</a:t>
            </a:r>
            <a:r>
              <a:rPr lang="ru-RU" dirty="0"/>
              <a:t> </a:t>
            </a:r>
            <a:r>
              <a:rPr lang="ru-RU" dirty="0" err="1"/>
              <a:t>життям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34A713C-5B02-7A4D-9164-4F998E683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02" y="1905000"/>
            <a:ext cx="7729796" cy="4543139"/>
          </a:xfrm>
        </p:spPr>
      </p:pic>
    </p:spTree>
    <p:extLst>
      <p:ext uri="{BB962C8B-B14F-4D97-AF65-F5344CB8AC3E}">
        <p14:creationId xmlns:p14="http://schemas.microsoft.com/office/powerpoint/2010/main" val="265510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1BE58-9541-8E67-3685-69A36F3A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,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виїздом</a:t>
            </a:r>
            <a:r>
              <a:rPr lang="ru-RU" dirty="0"/>
              <a:t> з </a:t>
            </a:r>
            <a:r>
              <a:rPr lang="ru-RU" dirty="0" err="1"/>
              <a:t>окупованих</a:t>
            </a:r>
            <a:r>
              <a:rPr lang="ru-RU" dirty="0"/>
              <a:t> </a:t>
            </a:r>
            <a:r>
              <a:rPr lang="ru-RU" dirty="0" err="1"/>
              <a:t>територій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F1A70BF-29AE-7337-79E7-EC900236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83" y="1905000"/>
            <a:ext cx="8177101" cy="4655003"/>
          </a:xfrm>
        </p:spPr>
      </p:pic>
    </p:spTree>
    <p:extLst>
      <p:ext uri="{BB962C8B-B14F-4D97-AF65-F5344CB8AC3E}">
        <p14:creationId xmlns:p14="http://schemas.microsoft.com/office/powerpoint/2010/main" val="2460667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C9BE3-DD6F-E655-3581-AA5C8DE8A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43841-AD12-7A6A-143E-2B15497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Аналіз емоційної забарвленості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0417510-D9BB-2D11-4BBF-B50FD19C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477737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375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13FF0-7C1D-7477-0D23-8B5C6EF0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Погляньмо на найбільш використовувані смайлики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5B88F132-37BA-AAED-8A0E-B8F01C3D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695841" cy="3468547"/>
          </a:xfrm>
        </p:spPr>
        <p:txBody>
          <a:bodyPr/>
          <a:lstStyle/>
          <a:p>
            <a:pPr marL="0" indent="0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Дана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</a:rPr>
              <a:t>❤   🥺  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SegoeUISymbol"/>
              </a:rPr>
              <a:t>❤   </a:t>
            </a:r>
            <a:r>
              <a:rPr lang="uk-UA" sz="2400" b="0" i="0" dirty="0">
                <a:solidFill>
                  <a:srgbClr val="000000"/>
                </a:solidFill>
                <a:effectLst/>
              </a:rPr>
              <a:t>🌚   😚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Пташка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</a:rPr>
              <a:t>🤔  🥺  🌚  🙃   ✨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Поліна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</a:rPr>
              <a:t>🌚  🤔  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♀  </a:t>
            </a:r>
            <a:r>
              <a:rPr lang="uk-UA" sz="2400" b="0" i="0" dirty="0">
                <a:solidFill>
                  <a:srgbClr val="000000"/>
                </a:solidFill>
                <a:effectLst/>
              </a:rPr>
              <a:t>😢    👍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Артем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uk-UA" sz="2400" b="0" i="0" dirty="0">
                <a:solidFill>
                  <a:srgbClr val="000000"/>
                </a:solidFill>
                <a:effectLst/>
              </a:rPr>
              <a:t>🙃  🤨  🤔  😅    🤷</a:t>
            </a:r>
            <a:br>
              <a:rPr lang="en-US" dirty="0"/>
            </a:br>
            <a:endParaRPr lang="uk-UA" dirty="0"/>
          </a:p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05515-2DF0-C28B-4F84-EB226346C452}"/>
              </a:ext>
            </a:extLst>
          </p:cNvPr>
          <p:cNvSpPr txBox="1"/>
          <p:nvPr/>
        </p:nvSpPr>
        <p:spPr>
          <a:xfrm>
            <a:off x="7245751" y="2683583"/>
            <a:ext cx="3496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</a:rPr>
              <a:t>Можемо бачити, що емодзі різні в усіх чатах, відповідно, якісь переписки більш позитивні чи милі, якісь - навпаки</a:t>
            </a:r>
            <a:r>
              <a:rPr lang="uk-UA" sz="2400" dirty="0"/>
              <a:t> </a:t>
            </a:r>
            <a:br>
              <a:rPr lang="uk-UA" sz="2400" dirty="0"/>
            </a:b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52509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89D66-9A4B-CD45-3A76-93BA9101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Які смайлики трапляються в усіх 4 чатах?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043CD62-AF14-437F-97CF-624C17056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36" y="1905000"/>
            <a:ext cx="10909920" cy="4503701"/>
          </a:xfrm>
        </p:spPr>
      </p:pic>
    </p:spTree>
    <p:extLst>
      <p:ext uri="{BB962C8B-B14F-4D97-AF65-F5344CB8AC3E}">
        <p14:creationId xmlns:p14="http://schemas.microsoft.com/office/powerpoint/2010/main" val="37543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B7440-35D7-A0E9-A8EE-FE48BF02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uk-UA" sz="2200" dirty="0">
                <a:solidFill>
                  <a:schemeClr val="bg1"/>
                </a:solidFill>
              </a:rPr>
              <a:t>Проблеми із завантаженням</a:t>
            </a:r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Місце для вмісту 2">
            <a:extLst>
              <a:ext uri="{FF2B5EF4-FFF2-40B4-BE49-F238E27FC236}">
                <a16:creationId xmlns:a16="http://schemas.microsoft.com/office/drawing/2014/main" id="{B8EA6715-7014-87A1-557C-C66356C4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uk-UA" sz="2000" dirty="0"/>
              <a:t>Під час завантаження даних я поставила обмеження у 100 тисяч повідомлень, оскільки цього вже мало бути достатньо, щоб провести дослідження</a:t>
            </a:r>
          </a:p>
          <a:p>
            <a:r>
              <a:rPr lang="uk-UA" sz="2000" dirty="0"/>
              <a:t>Це було зроблено через негаразди із завантаженням повідомлень без ліміту</a:t>
            </a:r>
          </a:p>
        </p:txBody>
      </p:sp>
    </p:spTree>
    <p:extLst>
      <p:ext uri="{BB962C8B-B14F-4D97-AF65-F5344CB8AC3E}">
        <p14:creationId xmlns:p14="http://schemas.microsoft.com/office/powerpoint/2010/main" val="3183606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EA206-14E7-7914-990E-E6E134A9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77811"/>
            <a:ext cx="8911687" cy="1280890"/>
          </a:xfrm>
        </p:spPr>
        <p:txBody>
          <a:bodyPr/>
          <a:lstStyle/>
          <a:p>
            <a:r>
              <a:rPr lang="uk-UA" dirty="0"/>
              <a:t>Яких смайликів більше: позитивних чи негативних?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9643581-A0C8-D5A5-AD6E-AA34043F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465" y="2133600"/>
            <a:ext cx="7928657" cy="3965252"/>
          </a:xfrm>
        </p:spPr>
        <p:txBody>
          <a:bodyPr>
            <a:normAutofit/>
          </a:bodyPr>
          <a:lstStyle/>
          <a:p>
            <a:r>
              <a:rPr lang="uk-UA" dirty="0"/>
              <a:t>Спочатку я надала кожному смайлику значення від -1 до 1,</a:t>
            </a:r>
          </a:p>
          <a:p>
            <a:r>
              <a:rPr lang="uk-UA" dirty="0"/>
              <a:t>Потім визначила емоційне забарвлення кожного повідомлення в листування, та всієї переписки загалом</a:t>
            </a:r>
          </a:p>
          <a:p>
            <a:r>
              <a:rPr lang="uk-UA" dirty="0"/>
              <a:t>І наприкінці поділила кількість позитивних повідомлень на загальну, щоб отримати відносні значення</a:t>
            </a:r>
          </a:p>
          <a:p>
            <a:r>
              <a:rPr lang="uk-UA" dirty="0"/>
              <a:t>Отже, таким чином переписки із забарвленням </a:t>
            </a:r>
            <a:r>
              <a:rPr lang="en-US" b="1" dirty="0"/>
              <a:t>&gt;</a:t>
            </a:r>
            <a:r>
              <a:rPr lang="uk-UA" b="1" dirty="0"/>
              <a:t>0,5</a:t>
            </a:r>
            <a:r>
              <a:rPr lang="en-US" b="1" dirty="0"/>
              <a:t> </a:t>
            </a:r>
            <a:r>
              <a:rPr lang="uk-UA" dirty="0"/>
              <a:t>є більш </a:t>
            </a:r>
            <a:r>
              <a:rPr lang="uk-UA" b="1" dirty="0"/>
              <a:t>позитивними</a:t>
            </a:r>
          </a:p>
          <a:p>
            <a:r>
              <a:rPr lang="uk-UA" dirty="0"/>
              <a:t>А переписки із забарвленням </a:t>
            </a:r>
            <a:r>
              <a:rPr lang="en-US" b="1" dirty="0"/>
              <a:t>&lt;</a:t>
            </a:r>
            <a:r>
              <a:rPr lang="uk-UA" b="1" dirty="0"/>
              <a:t>0.5 </a:t>
            </a:r>
            <a:r>
              <a:rPr lang="uk-UA" dirty="0"/>
              <a:t>є більш </a:t>
            </a:r>
            <a:r>
              <a:rPr lang="uk-UA" b="1" dirty="0"/>
              <a:t>негативними</a:t>
            </a:r>
          </a:p>
        </p:txBody>
      </p:sp>
    </p:spTree>
    <p:extLst>
      <p:ext uri="{BB962C8B-B14F-4D97-AF65-F5344CB8AC3E}">
        <p14:creationId xmlns:p14="http://schemas.microsoft.com/office/powerpoint/2010/main" val="630394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BAA3D-BF2A-6FA2-FC17-83D312B4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766" y="5081984"/>
            <a:ext cx="8911687" cy="1280890"/>
          </a:xfrm>
        </p:spPr>
        <p:txBody>
          <a:bodyPr>
            <a:noAutofit/>
          </a:bodyPr>
          <a:lstStyle/>
          <a:p>
            <a:r>
              <a:rPr lang="uk-UA" sz="2000" b="0" i="0" dirty="0">
                <a:solidFill>
                  <a:srgbClr val="000000"/>
                </a:solidFill>
                <a:effectLst/>
                <a:latin typeface="+mn-lt"/>
              </a:rPr>
              <a:t>Отже, переписка з Даною найбільш емоційна й забарвлена позитивно</a:t>
            </a:r>
            <a:br>
              <a:rPr lang="uk-UA" sz="20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uk-UA" sz="2000" b="0" i="0" dirty="0">
                <a:solidFill>
                  <a:srgbClr val="000000"/>
                </a:solidFill>
                <a:effectLst/>
                <a:latin typeface="+mn-lt"/>
              </a:rPr>
              <a:t>При цьому, найбільш негативною є переписка з Поліною</a:t>
            </a:r>
            <a:r>
              <a:rPr lang="uk-UA" sz="2000" dirty="0">
                <a:latin typeface="+mn-lt"/>
              </a:rPr>
              <a:t> </a:t>
            </a:r>
            <a:br>
              <a:rPr lang="uk-UA" sz="2000" dirty="0">
                <a:latin typeface="+mn-lt"/>
              </a:rPr>
            </a:br>
            <a:endParaRPr lang="uk-UA" sz="2000" dirty="0">
              <a:latin typeface="+mn-lt"/>
            </a:endParaRPr>
          </a:p>
        </p:txBody>
      </p:sp>
      <p:pic>
        <p:nvPicPr>
          <p:cNvPr id="10" name="Місце для вмісту 9">
            <a:extLst>
              <a:ext uri="{FF2B5EF4-FFF2-40B4-BE49-F238E27FC236}">
                <a16:creationId xmlns:a16="http://schemas.microsoft.com/office/drawing/2014/main" id="{30C97CB2-E233-62FB-E136-BA1772803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754" y="613766"/>
            <a:ext cx="5440491" cy="4011675"/>
          </a:xfrm>
        </p:spPr>
      </p:pic>
    </p:spTree>
    <p:extLst>
      <p:ext uri="{BB962C8B-B14F-4D97-AF65-F5344CB8AC3E}">
        <p14:creationId xmlns:p14="http://schemas.microsoft.com/office/powerpoint/2010/main" val="3245610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F5BDB-6A13-197E-9111-0674640F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123" y="469280"/>
            <a:ext cx="8911687" cy="741703"/>
          </a:xfrm>
        </p:spPr>
        <p:txBody>
          <a:bodyPr>
            <a:normAutofit/>
          </a:bodyPr>
          <a:lstStyle/>
          <a:p>
            <a:r>
              <a:rPr lang="uk-UA" sz="3200"/>
              <a:t>Сентиментальний аналіз</a:t>
            </a:r>
            <a:endParaRPr lang="uk-UA" sz="32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F1D363D9-51B1-43B9-01B6-020B49C7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41" y="2000372"/>
            <a:ext cx="9640969" cy="450759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B81C26-D89C-76D9-643E-B54B5818DEA4}"/>
              </a:ext>
            </a:extLst>
          </p:cNvPr>
          <p:cNvSpPr txBox="1"/>
          <p:nvPr/>
        </p:nvSpPr>
        <p:spPr>
          <a:xfrm>
            <a:off x="1643606" y="1258669"/>
            <a:ext cx="975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Аналіз тексту з використання бібліотек </a:t>
            </a:r>
            <a:r>
              <a:rPr lang="en-US" dirty="0"/>
              <a:t>nltk </a:t>
            </a:r>
            <a:r>
              <a:rPr lang="uk-UA" dirty="0"/>
              <a:t>та </a:t>
            </a:r>
            <a:r>
              <a:rPr lang="en-US" dirty="0"/>
              <a:t>vader</a:t>
            </a:r>
            <a:r>
              <a:rPr lang="uk-UA" dirty="0"/>
              <a:t>, а також тонального словника української мови</a:t>
            </a:r>
          </a:p>
        </p:txBody>
      </p:sp>
    </p:spTree>
    <p:extLst>
      <p:ext uri="{BB962C8B-B14F-4D97-AF65-F5344CB8AC3E}">
        <p14:creationId xmlns:p14="http://schemas.microsoft.com/office/powerpoint/2010/main" val="2642011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Зображення, що містить карта&#10;&#10;Автоматично згенерований опис">
            <a:extLst>
              <a:ext uri="{FF2B5EF4-FFF2-40B4-BE49-F238E27FC236}">
                <a16:creationId xmlns:a16="http://schemas.microsoft.com/office/drawing/2014/main" id="{5E6EC847-D859-EB61-312F-A21505BF5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5157-CE4B-B56E-68F6-6DC871F2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Аналіз спілкування залежно від часу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78481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E6D4B-27F1-E81B-F2B8-2F15F93F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Коли ми найбільше спілкувалися?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60776368-3D02-4CD7-4A1B-B7AEFE7B4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23" y="1567543"/>
            <a:ext cx="10442189" cy="4790621"/>
          </a:xfrm>
        </p:spPr>
      </p:pic>
    </p:spTree>
    <p:extLst>
      <p:ext uri="{BB962C8B-B14F-4D97-AF65-F5344CB8AC3E}">
        <p14:creationId xmlns:p14="http://schemas.microsoft.com/office/powerpoint/2010/main" val="3571199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24779-5374-B8FC-D522-91053816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69" y="2973771"/>
            <a:ext cx="3946344" cy="128089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1D9C6FA-1CA8-6698-2D65-60204C88B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462" y="611578"/>
            <a:ext cx="9137837" cy="5634843"/>
          </a:xfrm>
        </p:spPr>
      </p:pic>
    </p:spTree>
    <p:extLst>
      <p:ext uri="{BB962C8B-B14F-4D97-AF65-F5344CB8AC3E}">
        <p14:creationId xmlns:p14="http://schemas.microsoft.com/office/powerpoint/2010/main" val="1863935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Зображення, що містить карта&#10;&#10;Автоматично згенерований опис">
            <a:extLst>
              <a:ext uri="{FF2B5EF4-FFF2-40B4-BE49-F238E27FC236}">
                <a16:creationId xmlns:a16="http://schemas.microsoft.com/office/drawing/2014/main" id="{E5514EA7-C74D-4D77-0DF6-458506429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3E8AE-9C2B-2E64-F608-D180AD9D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Аналіз іменованих сутностей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6199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3DC0F-CC4D-56CB-7A44-91ADDCDA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Які іменовані сутності найбільш поширені у переписках?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25C1DD-C7BF-361A-3D4B-2DA09674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369" y="2623457"/>
            <a:ext cx="2233159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/>
              <a:t>  Київ</a:t>
            </a:r>
          </a:p>
          <a:p>
            <a:pPr marL="0" indent="0">
              <a:buNone/>
            </a:pPr>
            <a:r>
              <a:rPr lang="uk-UA" dirty="0"/>
              <a:t>  Україна</a:t>
            </a:r>
          </a:p>
          <a:p>
            <a:pPr marL="0" indent="0">
              <a:buNone/>
            </a:pPr>
            <a:r>
              <a:rPr lang="uk-UA" dirty="0"/>
              <a:t>  Дніпро</a:t>
            </a:r>
          </a:p>
          <a:p>
            <a:pPr marL="0" indent="0">
              <a:buNone/>
            </a:pPr>
            <a:r>
              <a:rPr lang="uk-UA" dirty="0"/>
              <a:t>  Львів</a:t>
            </a:r>
          </a:p>
          <a:p>
            <a:pPr marL="0" indent="0">
              <a:buNone/>
            </a:pPr>
            <a:r>
              <a:rPr lang="uk-UA" dirty="0"/>
              <a:t>  Мелітополь</a:t>
            </a:r>
          </a:p>
          <a:p>
            <a:pPr marL="0" indent="0">
              <a:buNone/>
            </a:pPr>
            <a:r>
              <a:rPr lang="uk-UA" dirty="0"/>
              <a:t>  Іспанія</a:t>
            </a:r>
          </a:p>
          <a:p>
            <a:pPr marL="0" indent="0">
              <a:buNone/>
            </a:pPr>
            <a:r>
              <a:rPr lang="uk-UA" dirty="0"/>
              <a:t>  Німеччина</a:t>
            </a:r>
          </a:p>
          <a:p>
            <a:pPr marL="0" indent="0">
              <a:buNone/>
            </a:pPr>
            <a:r>
              <a:rPr lang="uk-UA" dirty="0"/>
              <a:t>  Тернопіль</a:t>
            </a:r>
          </a:p>
          <a:p>
            <a:pPr marL="0" indent="0">
              <a:buNone/>
            </a:pPr>
            <a:r>
              <a:rPr lang="uk-UA" dirty="0"/>
              <a:t>  Новомосковськ</a:t>
            </a:r>
          </a:p>
          <a:p>
            <a:pPr marL="0" indent="0">
              <a:buNone/>
            </a:pPr>
            <a:r>
              <a:rPr lang="uk-UA" dirty="0"/>
              <a:t>  Троєщина</a:t>
            </a:r>
          </a:p>
          <a:p>
            <a:pPr marL="0" indent="0">
              <a:buNone/>
            </a:pPr>
            <a:r>
              <a:rPr lang="uk-UA" dirty="0"/>
              <a:t>  Тернопіль</a:t>
            </a:r>
          </a:p>
        </p:txBody>
      </p:sp>
      <p:sp>
        <p:nvSpPr>
          <p:cNvPr id="4" name="Місце для вмісту 7">
            <a:extLst>
              <a:ext uri="{FF2B5EF4-FFF2-40B4-BE49-F238E27FC236}">
                <a16:creationId xmlns:a16="http://schemas.microsoft.com/office/drawing/2014/main" id="{B745611C-8933-C80D-FF29-E5B6263B136E}"/>
              </a:ext>
            </a:extLst>
          </p:cNvPr>
          <p:cNvSpPr txBox="1">
            <a:spLocks/>
          </p:cNvSpPr>
          <p:nvPr/>
        </p:nvSpPr>
        <p:spPr>
          <a:xfrm>
            <a:off x="4104654" y="2623457"/>
            <a:ext cx="2021415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/>
              <a:t>  Київ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Україна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Крим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Мелітополь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Німеччина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Англія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Львів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Херсон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Ростов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Гамбург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Дніпро</a:t>
            </a:r>
          </a:p>
        </p:txBody>
      </p:sp>
      <p:sp>
        <p:nvSpPr>
          <p:cNvPr id="5" name="Місце для вмісту 3">
            <a:extLst>
              <a:ext uri="{FF2B5EF4-FFF2-40B4-BE49-F238E27FC236}">
                <a16:creationId xmlns:a16="http://schemas.microsoft.com/office/drawing/2014/main" id="{81CAA590-5895-A740-261A-DC6E325A9E55}"/>
              </a:ext>
            </a:extLst>
          </p:cNvPr>
          <p:cNvSpPr txBox="1">
            <a:spLocks/>
          </p:cNvSpPr>
          <p:nvPr/>
        </p:nvSpPr>
        <p:spPr>
          <a:xfrm>
            <a:off x="6341196" y="2623457"/>
            <a:ext cx="21546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/>
              <a:t> Україна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Угорщина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Київ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Закарпаття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Львів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росія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Словаччина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Будапешт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Дніпро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Польща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Харків</a:t>
            </a:r>
          </a:p>
        </p:txBody>
      </p:sp>
      <p:sp>
        <p:nvSpPr>
          <p:cNvPr id="6" name="Місце для вмісту 8">
            <a:extLst>
              <a:ext uri="{FF2B5EF4-FFF2-40B4-BE49-F238E27FC236}">
                <a16:creationId xmlns:a16="http://schemas.microsoft.com/office/drawing/2014/main" id="{B7EE3CAB-A99E-F4E1-81AA-524C865FF7F0}"/>
              </a:ext>
            </a:extLst>
          </p:cNvPr>
          <p:cNvSpPr txBox="1">
            <a:spLocks/>
          </p:cNvSpPr>
          <p:nvPr/>
        </p:nvSpPr>
        <p:spPr>
          <a:xfrm>
            <a:off x="9008990" y="2623457"/>
            <a:ext cx="1788383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/>
              <a:t> Україна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Литва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Англія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Німеччина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Лондон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Вільнюс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Бровари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Мелітополь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Львів</a:t>
            </a:r>
          </a:p>
          <a:p>
            <a:pPr marL="0" indent="0">
              <a:buFont typeface="Wingdings 3" charset="2"/>
              <a:buNone/>
            </a:pPr>
            <a:r>
              <a:rPr lang="uk-UA" dirty="0"/>
              <a:t>  Дніпро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69B01-6152-E32B-BA07-74AF2D8BE4B2}"/>
              </a:ext>
            </a:extLst>
          </p:cNvPr>
          <p:cNvSpPr txBox="1"/>
          <p:nvPr/>
        </p:nvSpPr>
        <p:spPr>
          <a:xfrm>
            <a:off x="2071966" y="2079562"/>
            <a:ext cx="104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Артем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2CE82-E951-3DAF-13F6-D916BD9E04BE}"/>
              </a:ext>
            </a:extLst>
          </p:cNvPr>
          <p:cNvSpPr txBox="1"/>
          <p:nvPr/>
        </p:nvSpPr>
        <p:spPr>
          <a:xfrm>
            <a:off x="4546022" y="2064173"/>
            <a:ext cx="113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Поліна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13EC2-87E6-085D-33D3-33085A09B6C8}"/>
              </a:ext>
            </a:extLst>
          </p:cNvPr>
          <p:cNvSpPr txBox="1"/>
          <p:nvPr/>
        </p:nvSpPr>
        <p:spPr>
          <a:xfrm>
            <a:off x="6849168" y="2079562"/>
            <a:ext cx="113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Дана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38D36-596B-D937-6542-3D6051640640}"/>
              </a:ext>
            </a:extLst>
          </p:cNvPr>
          <p:cNvSpPr txBox="1"/>
          <p:nvPr/>
        </p:nvSpPr>
        <p:spPr>
          <a:xfrm>
            <a:off x="9344371" y="2064173"/>
            <a:ext cx="137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Пташка</a:t>
            </a:r>
          </a:p>
        </p:txBody>
      </p:sp>
    </p:spTree>
    <p:extLst>
      <p:ext uri="{BB962C8B-B14F-4D97-AF65-F5344CB8AC3E}">
        <p14:creationId xmlns:p14="http://schemas.microsoft.com/office/powerpoint/2010/main" val="16182217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3A9F9F5-2FA2-6056-863E-2CDF10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500" y="2769721"/>
            <a:ext cx="8915399" cy="1318557"/>
          </a:xfrm>
        </p:spPr>
        <p:txBody>
          <a:bodyPr>
            <a:noAutofit/>
          </a:bodyPr>
          <a:lstStyle/>
          <a:p>
            <a:r>
              <a:rPr lang="uk-UA" sz="2400" dirty="0"/>
              <a:t>З цих даних я зробила висновок, що найпоширенішими з географічних сутностей є ті, в яких ми перебуваємо на момент спілкування</a:t>
            </a:r>
          </a:p>
        </p:txBody>
      </p:sp>
    </p:spTree>
    <p:extLst>
      <p:ext uri="{BB962C8B-B14F-4D97-AF65-F5344CB8AC3E}">
        <p14:creationId xmlns:p14="http://schemas.microsoft.com/office/powerpoint/2010/main" val="442244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0B211-E3D9-6435-66DC-24237184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29" y="520861"/>
            <a:ext cx="8915399" cy="888522"/>
          </a:xfrm>
        </p:spPr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A3BFCCF-1940-A8CB-A78D-05B18F0E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1029" y="1761263"/>
            <a:ext cx="8915399" cy="4322775"/>
          </a:xfrm>
        </p:spPr>
        <p:txBody>
          <a:bodyPr>
            <a:normAutofit/>
          </a:bodyPr>
          <a:lstStyle/>
          <a:p>
            <a:r>
              <a:rPr lang="uk-UA" dirty="0"/>
              <a:t>Телеграм – це популярний нині застосунок, в якому проходить чимало комунікацій між людьми. Тому </a:t>
            </a:r>
            <a:r>
              <a:rPr lang="uk-UA" i="1" dirty="0"/>
              <a:t>це хороше джерело для дослідження власної поведінки </a:t>
            </a:r>
            <a:r>
              <a:rPr lang="uk-UA" dirty="0"/>
              <a:t>та свого оточення</a:t>
            </a:r>
          </a:p>
          <a:p>
            <a:endParaRPr lang="uk-UA" dirty="0"/>
          </a:p>
          <a:p>
            <a:r>
              <a:rPr lang="uk-UA" dirty="0"/>
              <a:t>Ми побачили відповіді на різноманітні питання, дослідили розпорядок дня, час активності, теми спілкування, емоційне забарвлення</a:t>
            </a:r>
          </a:p>
          <a:p>
            <a:r>
              <a:rPr lang="uk-UA" dirty="0"/>
              <a:t>Цікавим або неочікуваним виявилося: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 те, що в мене набагато менше листувань з хлопцями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 те, що мені пересилають багато повідомлень від інших людей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 те, що я пишу першою рідше, ніж мені</a:t>
            </a:r>
          </a:p>
        </p:txBody>
      </p:sp>
    </p:spTree>
    <p:extLst>
      <p:ext uri="{BB962C8B-B14F-4D97-AF65-F5344CB8AC3E}">
        <p14:creationId xmlns:p14="http://schemas.microsoft.com/office/powerpoint/2010/main" val="323981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AA43-F993-5EC9-4E2F-390CA0D7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5353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uk-UA" sz="3800" b="1"/>
              <a:t>174 МБ </a:t>
            </a:r>
            <a:r>
              <a:rPr lang="uk-UA" sz="3800"/>
              <a:t>– розмір пам’яті файлу з повідомленнями</a:t>
            </a:r>
            <a:br>
              <a:rPr lang="uk-UA" sz="3800"/>
            </a:br>
            <a:br>
              <a:rPr lang="uk-UA" sz="3800"/>
            </a:br>
            <a:r>
              <a:rPr lang="uk-UA" sz="3800" b="1"/>
              <a:t>955 КБ </a:t>
            </a:r>
            <a:r>
              <a:rPr lang="uk-UA" sz="3800"/>
              <a:t>– розмір пам’яті файлу з метаданими про переписки</a:t>
            </a:r>
            <a:endParaRPr lang="uk-UA" sz="3800" dirty="0"/>
          </a:p>
        </p:txBody>
      </p:sp>
      <p:sp>
        <p:nvSpPr>
          <p:cNvPr id="70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3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98354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95DA4-38BA-1278-FB90-032E31CD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можна робити надалі?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846E8D-EF26-7528-E061-63AED821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351" y="1520141"/>
            <a:ext cx="8915400" cy="4713749"/>
          </a:xfrm>
        </p:spPr>
        <p:txBody>
          <a:bodyPr>
            <a:normAutofit/>
          </a:bodyPr>
          <a:lstStyle/>
          <a:p>
            <a:r>
              <a:rPr lang="uk-UA" dirty="0"/>
              <a:t>Завантажити дані з телеграму без обмежень у 100 тисяч повідомлень на переписку</a:t>
            </a:r>
          </a:p>
          <a:p>
            <a:r>
              <a:rPr lang="uk-UA" dirty="0"/>
              <a:t>Заглибитися в тему емоційного аналізу, дізнатися емоційну забарвленість кожного дня, зрівняти результати аналізу мови та аналізу емодзі</a:t>
            </a:r>
          </a:p>
          <a:p>
            <a:r>
              <a:rPr lang="uk-UA" dirty="0"/>
              <a:t>Подивитися, який середній час прокидання та лягання спати за роками</a:t>
            </a:r>
          </a:p>
          <a:p>
            <a:r>
              <a:rPr lang="uk-UA" dirty="0"/>
              <a:t>Зробити пошук інших, більш точних, моделей аналізу, зрівняти результати різних моделей</a:t>
            </a:r>
          </a:p>
          <a:p>
            <a:r>
              <a:rPr lang="uk-UA" dirty="0"/>
              <a:t>Дослідити залежність між емоційним забарвленням у певні дні й подіями, що тоді відбувалися. Таким чином можна побачити реакції на ці події</a:t>
            </a:r>
          </a:p>
          <a:p>
            <a:r>
              <a:rPr lang="uk-UA" dirty="0"/>
              <a:t>Дослідити детальніше переслані повідомлення</a:t>
            </a:r>
          </a:p>
          <a:p>
            <a:r>
              <a:rPr lang="uk-UA" dirty="0"/>
              <a:t>Позбавлятися неточностей у поточних результатах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7207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AB413-7898-8BF7-E84D-4E42BBF8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74" y="2199932"/>
            <a:ext cx="8915399" cy="1468800"/>
          </a:xfrm>
        </p:spPr>
        <p:txBody>
          <a:bodyPr/>
          <a:lstStyle/>
          <a:p>
            <a:r>
              <a:rPr lang="uk-UA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Посилання на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uk-UA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з проєктом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4206CD0-123C-36E0-4319-B51FB4B8A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9374" y="3923668"/>
            <a:ext cx="8915399" cy="860400"/>
          </a:xfrm>
        </p:spPr>
        <p:txBody>
          <a:bodyPr/>
          <a:lstStyle/>
          <a:p>
            <a:r>
              <a:rPr lang="uk-UA" dirty="0"/>
              <a:t>Там Ви можете знайти </a:t>
            </a:r>
            <a:r>
              <a:rPr lang="en-US" dirty="0"/>
              <a:t>Jupyter Notebook </a:t>
            </a:r>
            <a:r>
              <a:rPr lang="uk-UA" dirty="0"/>
              <a:t>з мого проєкту, а також шаблон, який можна використати, щоб дослідити власні дані</a:t>
            </a:r>
          </a:p>
        </p:txBody>
      </p:sp>
    </p:spTree>
    <p:extLst>
      <p:ext uri="{BB962C8B-B14F-4D97-AF65-F5344CB8AC3E}">
        <p14:creationId xmlns:p14="http://schemas.microsoft.com/office/powerpoint/2010/main" val="421314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8752A-B610-1F6C-D9AD-1F4ACBD3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Дослідження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шаблонів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моєї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2">
                    <a:lumMod val="75000"/>
                  </a:schemeClr>
                </a:solidFill>
              </a:rPr>
              <a:t>поведінки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CEFD7-6943-BA62-95BB-D39205BD2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0BF00-B326-3768-2982-48F10D98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Розподіл</a:t>
            </a:r>
            <a:r>
              <a:rPr lang="en-US" sz="5000" dirty="0"/>
              <a:t> </a:t>
            </a:r>
            <a:r>
              <a:rPr lang="en-US" sz="5000"/>
              <a:t>повідомлень</a:t>
            </a:r>
            <a:r>
              <a:rPr lang="en-US" sz="5000" dirty="0"/>
              <a:t> </a:t>
            </a:r>
            <a:r>
              <a:rPr lang="en-US" sz="5000"/>
              <a:t>між</a:t>
            </a:r>
            <a:r>
              <a:rPr lang="en-US" sz="5000" dirty="0"/>
              <a:t> </a:t>
            </a:r>
            <a:r>
              <a:rPr lang="en-US" sz="5000"/>
              <a:t>групами</a:t>
            </a:r>
            <a:r>
              <a:rPr lang="en-US" sz="5000" dirty="0"/>
              <a:t> й </a:t>
            </a:r>
            <a:r>
              <a:rPr lang="en-US" sz="5000"/>
              <a:t>приватними</a:t>
            </a:r>
            <a:r>
              <a:rPr lang="en-US" sz="5000" dirty="0"/>
              <a:t> </a:t>
            </a:r>
            <a:r>
              <a:rPr lang="en-US" sz="5000"/>
              <a:t>чатами</a:t>
            </a:r>
            <a:endParaRPr lang="en-US" sz="5000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9774452"/>
      </p:ext>
    </p:extLst>
  </p:cSld>
  <p:clrMapOvr>
    <a:masterClrMapping/>
  </p:clrMapOvr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1177</TotalTime>
  <Words>2106</Words>
  <Application>Microsoft Office PowerPoint</Application>
  <PresentationFormat>Широкий екран</PresentationFormat>
  <Paragraphs>227</Paragraphs>
  <Slides>71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71</vt:i4>
      </vt:variant>
    </vt:vector>
  </HeadingPairs>
  <TitlesOfParts>
    <vt:vector size="79" baseType="lpstr">
      <vt:lpstr>Arial</vt:lpstr>
      <vt:lpstr>Calibri</vt:lpstr>
      <vt:lpstr>Century Gothic</vt:lpstr>
      <vt:lpstr>Consolas</vt:lpstr>
      <vt:lpstr>Courier New</vt:lpstr>
      <vt:lpstr>SegoeUISymbol</vt:lpstr>
      <vt:lpstr>Wingdings 3</vt:lpstr>
      <vt:lpstr>Віхоть</vt:lpstr>
      <vt:lpstr>Аналіз даних з телеграму</vt:lpstr>
      <vt:lpstr>План</vt:lpstr>
      <vt:lpstr>Вступ</vt:lpstr>
      <vt:lpstr>Отримані дані</vt:lpstr>
      <vt:lpstr>Всього завантажено 964527 повідомлень</vt:lpstr>
      <vt:lpstr>Проблеми із завантаженням</vt:lpstr>
      <vt:lpstr>174 МБ – розмір пам’яті файлу з повідомленнями  955 КБ – розмір пам’яті файлу з метаданими про переписки</vt:lpstr>
      <vt:lpstr>Дослідження шаблонів моєї поведінки</vt:lpstr>
      <vt:lpstr>Розподіл повідомлень між групами й приватними чатами</vt:lpstr>
      <vt:lpstr>Яка середня кількість моїх повідомлень у групи й у приватні чати?</vt:lpstr>
      <vt:lpstr>Аналіз довжини повідомлень</vt:lpstr>
      <vt:lpstr>Яка середня довжина повідомлень, які я відправляю та отримую?</vt:lpstr>
      <vt:lpstr>Висновок</vt:lpstr>
      <vt:lpstr>Аналіз пересланих повідомлень</vt:lpstr>
      <vt:lpstr>Яка середня довжина пересланих повідомлень, які я відправляю та отримую?</vt:lpstr>
      <vt:lpstr>Презентація PowerPoint</vt:lpstr>
      <vt:lpstr>Звідки зазвичай переслані повідомлення, від людей чи з каналів?</vt:lpstr>
      <vt:lpstr>Кількість пересланих повідомлень, надісланих мною, за датою</vt:lpstr>
      <vt:lpstr>Презентація PowerPoint</vt:lpstr>
      <vt:lpstr>Загалом тенденція така ж, як і з усіма повідомленнями. Тобто чим більше повідомлень загалом, тим більше повідомлень пересланих  </vt:lpstr>
      <vt:lpstr>Аналіз часу активності у телеграмі </vt:lpstr>
      <vt:lpstr>У який час доби я пишу більше, а у який - менше?</vt:lpstr>
      <vt:lpstr>Коли я встаю?</vt:lpstr>
      <vt:lpstr>Коли я лягаю спати?</vt:lpstr>
      <vt:lpstr>Висновок</vt:lpstr>
      <vt:lpstr>Аналіз розподілу гендерів</vt:lpstr>
      <vt:lpstr>З ким в мене більше листувань, небінарними людьми, дівчатами чи хлопцями?</vt:lpstr>
      <vt:lpstr>З ким за гендером в мене більше переписок у який період часу?</vt:lpstr>
      <vt:lpstr>Презентація PowerPoint</vt:lpstr>
      <vt:lpstr>Презентація PowerPoint</vt:lpstr>
      <vt:lpstr>Презентація PowerPoint</vt:lpstr>
      <vt:lpstr>Аналіз мов спілкування </vt:lpstr>
      <vt:lpstr>Якою мовою зазвичай листування?</vt:lpstr>
      <vt:lpstr>Презентація PowerPoint</vt:lpstr>
      <vt:lpstr>Висновки з аналізу мов спілкування</vt:lpstr>
      <vt:lpstr>Аналіз ініціативності</vt:lpstr>
      <vt:lpstr>Хто пише більше під час переписки, я чи людина, з якою я розмовляю?</vt:lpstr>
      <vt:lpstr>Хто частіше пише першою, я чи людина, з якою я розмовляю?</vt:lpstr>
      <vt:lpstr>Аналіз тем спілкування</vt:lpstr>
      <vt:lpstr>Які теми зазвичай у переписках?</vt:lpstr>
      <vt:lpstr>Презентація PowerPoint</vt:lpstr>
      <vt:lpstr>Презентація PowerPoint</vt:lpstr>
      <vt:lpstr>Презентація PowerPoint</vt:lpstr>
      <vt:lpstr>Аналіз листувань з друзями</vt:lpstr>
      <vt:lpstr>Частота використання слів</vt:lpstr>
      <vt:lpstr>Які найбільш використовувані слова в листуванні?</vt:lpstr>
      <vt:lpstr>Презентація PowerPoint</vt:lpstr>
      <vt:lpstr>А якими є найбільш використовувані пари слів?</vt:lpstr>
      <vt:lpstr>Погляньмо на кількість використання окремих слів у листуваннях</vt:lpstr>
      <vt:lpstr>Припущення: кількість цих слів пропоційна загальній            кількості повідомлень  Можна це перевірити!</vt:lpstr>
      <vt:lpstr>Презентація PowerPoint</vt:lpstr>
      <vt:lpstr>Частота використання слів, пов'язаних із навчанням</vt:lpstr>
      <vt:lpstr>Частота використання негативнозабарвлених емоційних слів</vt:lpstr>
      <vt:lpstr>Частота використання позитивнозабарвлених емоційних слів</vt:lpstr>
      <vt:lpstr>Частота використання слів, пов'язаних зі студентстьким життям</vt:lpstr>
      <vt:lpstr>Частота використання слів, пов'язаних із виїздом з окупованих територій</vt:lpstr>
      <vt:lpstr>Аналіз емоційної забарвленості</vt:lpstr>
      <vt:lpstr>Погляньмо на найбільш використовувані смайлики</vt:lpstr>
      <vt:lpstr>Які смайлики трапляються в усіх 4 чатах?</vt:lpstr>
      <vt:lpstr>Яких смайликів більше: позитивних чи негативних?</vt:lpstr>
      <vt:lpstr>Отже, переписка з Даною найбільш емоційна й забарвлена позитивно При цьому, найбільш негативною є переписка з Поліною  </vt:lpstr>
      <vt:lpstr>Сентиментальний аналіз</vt:lpstr>
      <vt:lpstr>Аналіз спілкування залежно від часу</vt:lpstr>
      <vt:lpstr>Коли ми найбільше спілкувалися?</vt:lpstr>
      <vt:lpstr>Презентація PowerPoint</vt:lpstr>
      <vt:lpstr>Аналіз іменованих сутностей</vt:lpstr>
      <vt:lpstr>Які іменовані сутності найбільш поширені у переписках?</vt:lpstr>
      <vt:lpstr>Презентація PowerPoint</vt:lpstr>
      <vt:lpstr>Висновки</vt:lpstr>
      <vt:lpstr>Що можна робити надалі?</vt:lpstr>
      <vt:lpstr>Посилання на GitHub з проєктом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даних з телеграму</dc:title>
  <dc:creator>Буділова Софія Дмитрівна</dc:creator>
  <cp:lastModifiedBy>Буділова Софія Дмитрівна</cp:lastModifiedBy>
  <cp:revision>13</cp:revision>
  <dcterms:created xsi:type="dcterms:W3CDTF">2022-12-09T18:54:35Z</dcterms:created>
  <dcterms:modified xsi:type="dcterms:W3CDTF">2022-12-11T00:11:58Z</dcterms:modified>
</cp:coreProperties>
</file>