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6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함수의 종류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동기 그리고 비동기란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532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함수를 이해하기 위해서 동기와 비동기의 개념을 확실히 알자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동기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(synchronize) :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함수가 호출된 후 끝날 때까지 다음 구문을 실행하지 않고 대기하는 것을 동기라고 칭한다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비동기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(unsynchronized) :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비동기는 동기의 반대 개념이다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함수가 호출된 후 끝날 때까지 기다리지 않고 다음 구문을 바로 </a:t>
            </a: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실행하는 것을 비동기라 칭한다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-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동기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비동기의 개념을 알아야 하는 이유는 바로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함수가 주로 비동기 함수의 결과값을 처리하기 위한 방법으로 주로 사용</a:t>
            </a: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되어지기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때문이다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.(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3ACB8-C98C-4381-A12B-172F2378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88840"/>
            <a:ext cx="6336704" cy="479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C71ECB-FEE0-43DD-8C95-FC48C22791FC}"/>
              </a:ext>
            </a:extLst>
          </p:cNvPr>
          <p:cNvSpPr txBox="1"/>
          <p:nvPr/>
        </p:nvSpPr>
        <p:spPr>
          <a:xfrm>
            <a:off x="2783632" y="2468374"/>
            <a:ext cx="2664296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[ </a:t>
            </a:r>
            <a:r>
              <a:rPr lang="ko-KR" altLang="en-US" sz="1300" b="1" dirty="0"/>
              <a:t>동기문을 사용한 경우 </a:t>
            </a:r>
            <a:r>
              <a:rPr lang="en-US" altLang="ko-KR" sz="1300" b="1" dirty="0"/>
              <a:t>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7BFF2F-6327-482D-A149-1B4936DB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752141"/>
            <a:ext cx="6336704" cy="14020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00C7A7-8E19-4950-B105-CA0B38B26BC0}"/>
              </a:ext>
            </a:extLst>
          </p:cNvPr>
          <p:cNvSpPr txBox="1"/>
          <p:nvPr/>
        </p:nvSpPr>
        <p:spPr>
          <a:xfrm>
            <a:off x="2783632" y="5176460"/>
            <a:ext cx="2664296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[ </a:t>
            </a:r>
            <a:r>
              <a:rPr lang="ko-KR" altLang="en-US" sz="1300" b="1" dirty="0"/>
              <a:t>비동기문을 사용한 경우 </a:t>
            </a:r>
            <a:r>
              <a:rPr lang="en-US" altLang="ko-KR" sz="13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935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콜백</a:t>
            </a:r>
            <a:r>
              <a:rPr lang="ko-KR" altLang="en-US" sz="2800" b="1" dirty="0">
                <a:latin typeface="+mj-ea"/>
              </a:rPr>
              <a:t> 함수의 실무적인 형태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273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실무에서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함수는 다음과 같은 경우에 많이 사용된다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리스너로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버튼을 클릭 등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타이머 실행 함수로 사용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시간마다 실행하는 경우 등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서버와 데이터를 주고받을 때 사용하는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jQuery Ajax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기능들에서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결과물을 받을 때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 접속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DB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접속 등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- jQuery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애니메이션 기능에서 애니메이션이 모두 끝났을 때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실행하고자 하는 함수</a:t>
            </a:r>
            <a:endParaRPr kumimoji="1" lang="en-US" altLang="ko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위와 같이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함수는 로직 구현 부분과 로직 처리 부분을 나눠 작업할 때 주로 사용한다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413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 err="1">
                <a:latin typeface="+mj-ea"/>
              </a:rPr>
              <a:t>클로저</a:t>
            </a:r>
            <a:r>
              <a:rPr lang="ko-KR" altLang="en-US" sz="2800" b="1" dirty="0">
                <a:latin typeface="+mj-ea"/>
              </a:rPr>
              <a:t>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클로저란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클로저는</a:t>
            </a:r>
            <a:r>
              <a:rPr kumimoji="1" lang="ko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함수 내부에 만든 지역변수가 사라지지 않고 계속해서 값을 유지하고 있는 상태를 의미한다</a:t>
            </a:r>
            <a:r>
              <a:rPr kumimoji="1" lang="en-US" altLang="ko-KR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-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위와 같이 변수가 메모리에서 제거되지 않고 계속해서 값을 유지하는 상태를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클로저라고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칭하며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내부에 있는 함수를 </a:t>
            </a:r>
            <a:endParaRPr kumimoji="1" lang="en-US" altLang="ko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클로저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함수라 부른다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B834F8-EDEB-4BBA-A993-DE41C0A6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3888432" cy="1997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5842A-AF86-4F36-B303-26F9E11B7658}"/>
              </a:ext>
            </a:extLst>
          </p:cNvPr>
          <p:cNvSpPr txBox="1"/>
          <p:nvPr/>
        </p:nvSpPr>
        <p:spPr>
          <a:xfrm>
            <a:off x="5374704" y="2522977"/>
            <a:ext cx="57727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일반 지역 변수의 경우 함수 호출이 완료되면 사라지는게 원칙이다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하지만 좌측과 같이 </a:t>
            </a:r>
            <a:r>
              <a:rPr lang="ko-KR" altLang="en-US" sz="1500" dirty="0" err="1"/>
              <a:t>클로저를</a:t>
            </a:r>
            <a:r>
              <a:rPr lang="ko-KR" altLang="en-US" sz="1500" dirty="0"/>
              <a:t> 이용하면 함수 호출 완료 후에도 사라</a:t>
            </a:r>
            <a:endParaRPr lang="en-US" altLang="ko-KR" sz="1500" dirty="0"/>
          </a:p>
          <a:p>
            <a:r>
              <a:rPr lang="ko-KR" altLang="en-US" sz="1500" dirty="0"/>
              <a:t>지는 지역변수를 사라지지 않는 데이터 저장소로 만들 수가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BEB20-C4E6-401B-B445-F8BE53E9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778048"/>
            <a:ext cx="3207817" cy="182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ED304-CAAF-4450-A5AF-57BA3996EE05}"/>
              </a:ext>
            </a:extLst>
          </p:cNvPr>
          <p:cNvSpPr txBox="1"/>
          <p:nvPr/>
        </p:nvSpPr>
        <p:spPr>
          <a:xfrm>
            <a:off x="4890345" y="5222289"/>
            <a:ext cx="6537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좌측도 역시 </a:t>
            </a:r>
            <a:r>
              <a:rPr lang="en-US" altLang="ko-KR" sz="1500" dirty="0"/>
              <a:t>start()</a:t>
            </a:r>
            <a:r>
              <a:rPr lang="ko-KR" altLang="en-US" sz="1500" dirty="0"/>
              <a:t>가 실행되면서 지역변수인 </a:t>
            </a:r>
            <a:r>
              <a:rPr lang="en-US" altLang="ko-KR" sz="1500" dirty="0"/>
              <a:t>count</a:t>
            </a:r>
            <a:r>
              <a:rPr lang="ko-KR" altLang="en-US" sz="1500" dirty="0"/>
              <a:t>변수가 만들어지고 </a:t>
            </a:r>
            <a:endParaRPr lang="en-US" altLang="ko-KR" sz="1500" dirty="0"/>
          </a:p>
          <a:p>
            <a:r>
              <a:rPr lang="en-US" altLang="ko-KR" sz="1500" dirty="0" err="1"/>
              <a:t>setInterval</a:t>
            </a:r>
            <a:r>
              <a:rPr lang="ko-KR" altLang="en-US" sz="1500" dirty="0"/>
              <a:t>의 익명함수에서 </a:t>
            </a:r>
            <a:r>
              <a:rPr lang="en-US" altLang="ko-KR" sz="1500" dirty="0"/>
              <a:t>count</a:t>
            </a:r>
            <a:r>
              <a:rPr lang="ko-KR" altLang="en-US" sz="1500" dirty="0"/>
              <a:t>를 사용하고 있기 때문에 값이 계속해</a:t>
            </a:r>
            <a:endParaRPr lang="en-US" altLang="ko-KR" sz="1500" dirty="0"/>
          </a:p>
          <a:p>
            <a:r>
              <a:rPr lang="ko-KR" altLang="en-US" sz="1500" dirty="0"/>
              <a:t>서 증가가 된다</a:t>
            </a:r>
            <a:r>
              <a:rPr lang="en-US" altLang="ko-KR" sz="1500" dirty="0"/>
              <a:t>.</a:t>
            </a:r>
            <a:r>
              <a:rPr lang="ko-KR" altLang="en-US" sz="1500" dirty="0"/>
              <a:t>이 때 이 익명함수를 또한 </a:t>
            </a:r>
            <a:r>
              <a:rPr lang="ko-KR" altLang="en-US" sz="1500" dirty="0" err="1"/>
              <a:t>클로저</a:t>
            </a:r>
            <a:r>
              <a:rPr lang="ko-KR" altLang="en-US" sz="1500" dirty="0"/>
              <a:t> 함수라고 부른다</a:t>
            </a:r>
            <a:r>
              <a:rPr lang="en-US" altLang="ko-KR" sz="1500" dirty="0"/>
              <a:t>.</a:t>
            </a: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이처럼 </a:t>
            </a:r>
            <a:r>
              <a:rPr lang="ko-KR" altLang="en-US" sz="1500" dirty="0" err="1">
                <a:solidFill>
                  <a:srgbClr val="FF0000"/>
                </a:solidFill>
              </a:rPr>
              <a:t>클로저</a:t>
            </a:r>
            <a:r>
              <a:rPr lang="ko-KR" altLang="en-US" sz="1500" dirty="0">
                <a:solidFill>
                  <a:srgbClr val="FF0000"/>
                </a:solidFill>
              </a:rPr>
              <a:t> 변수가 사라지지 않고 계속해서 값을 유지하는 상태를 전부다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클로저라고</a:t>
            </a:r>
            <a:r>
              <a:rPr lang="ko-KR" altLang="en-US" sz="1500" dirty="0">
                <a:solidFill>
                  <a:srgbClr val="FF0000"/>
                </a:solidFill>
              </a:rPr>
              <a:t> 한다</a:t>
            </a:r>
            <a:r>
              <a:rPr lang="en-US" altLang="ko-KR" sz="1500" dirty="0">
                <a:solidFill>
                  <a:srgbClr val="FF0000"/>
                </a:solidFill>
              </a:rPr>
              <a:t>.(</a:t>
            </a:r>
            <a:r>
              <a:rPr lang="ko-KR" altLang="en-US" sz="1500" dirty="0">
                <a:solidFill>
                  <a:srgbClr val="FF0000"/>
                </a:solidFill>
              </a:rPr>
              <a:t>중요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 err="1">
                <a:latin typeface="+mj-ea"/>
              </a:rPr>
              <a:t>클로저</a:t>
            </a:r>
            <a:r>
              <a:rPr lang="ko-KR" altLang="en-US" sz="2800" b="1" dirty="0">
                <a:latin typeface="+mj-ea"/>
              </a:rPr>
              <a:t>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144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클로저의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장점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- </a:t>
            </a:r>
            <a:r>
              <a:rPr lang="ko-KR" altLang="en-US" sz="1400" dirty="0"/>
              <a:t>연관 있는 변수와 기능</a:t>
            </a:r>
            <a:r>
              <a:rPr lang="en-US" altLang="ko-KR" sz="1400" dirty="0"/>
              <a:t>(</a:t>
            </a:r>
            <a:r>
              <a:rPr lang="ko-KR" altLang="en-US" sz="1400" dirty="0"/>
              <a:t>중첩 함수</a:t>
            </a:r>
            <a:r>
              <a:rPr lang="en-US" altLang="ko-KR" sz="1400" dirty="0"/>
              <a:t>)</a:t>
            </a:r>
            <a:r>
              <a:rPr lang="ko-KR" altLang="en-US" sz="1400" dirty="0"/>
              <a:t>을 하나의 함수로 묶어서 독립적으로 실행시킬 수가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- </a:t>
            </a:r>
            <a:r>
              <a:rPr lang="ko-KR" altLang="en-US" sz="1400" dirty="0">
                <a:solidFill>
                  <a:srgbClr val="FF0000"/>
                </a:solidFill>
              </a:rPr>
              <a:t>즉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함수 내부에 데이터가 만들어지기 때문에 함수 외부에서 수정할 수 없는 보호된 데이터를 만들 수 있다는 것이다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- </a:t>
            </a:r>
            <a:r>
              <a:rPr lang="ko-KR" altLang="en-US" sz="1400" dirty="0"/>
              <a:t>이런 형태의 데이터는 객체지향 프로그래밍에서는 </a:t>
            </a:r>
            <a:r>
              <a:rPr lang="en-US" altLang="ko-KR" sz="1400" dirty="0"/>
              <a:t>private</a:t>
            </a:r>
            <a:r>
              <a:rPr lang="ko-KR" altLang="en-US" sz="1400" dirty="0"/>
              <a:t>데이터 즉</a:t>
            </a:r>
            <a:r>
              <a:rPr lang="en-US" altLang="ko-KR" sz="1400" dirty="0"/>
              <a:t>, </a:t>
            </a:r>
            <a:r>
              <a:rPr lang="ko-KR" altLang="en-US" sz="1400" dirty="0"/>
              <a:t>캡슐화 된 데이터라고 부른다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DA2BA2-FB72-45B7-B2B3-3F60CE82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96657"/>
            <a:ext cx="5784701" cy="3239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070D2-D81B-4835-8B6E-4A7471180E78}"/>
              </a:ext>
            </a:extLst>
          </p:cNvPr>
          <p:cNvSpPr txBox="1"/>
          <p:nvPr/>
        </p:nvSpPr>
        <p:spPr>
          <a:xfrm>
            <a:off x="2063552" y="5661248"/>
            <a:ext cx="4104456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[ </a:t>
            </a:r>
            <a:r>
              <a:rPr lang="ko-KR" altLang="en-US" sz="1300" b="1" dirty="0" err="1"/>
              <a:t>클로저를</a:t>
            </a:r>
            <a:r>
              <a:rPr lang="ko-KR" altLang="en-US" sz="1300" b="1" dirty="0"/>
              <a:t> 사용하여 메뉴 선택 시 그 값을 계속 유지함 </a:t>
            </a:r>
            <a:r>
              <a:rPr lang="en-US" altLang="ko-KR" sz="13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348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함수의 분류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98E07-EC16-4AEB-B97D-DF2D6ACE72EE}"/>
              </a:ext>
            </a:extLst>
          </p:cNvPr>
          <p:cNvSpPr txBox="1"/>
          <p:nvPr/>
        </p:nvSpPr>
        <p:spPr>
          <a:xfrm>
            <a:off x="992038" y="1049336"/>
            <a:ext cx="921123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(function)</a:t>
            </a:r>
            <a:r>
              <a:rPr kumimoji="1" lang="ko-KR" altLang="en-US" sz="2000" b="1" dirty="0"/>
              <a:t>는 크게 두 가지 분류로 나눌 수 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F715F-A904-4C4C-9C71-FE54D70B9FDD}"/>
              </a:ext>
            </a:extLst>
          </p:cNvPr>
          <p:cNvSpPr txBox="1"/>
          <p:nvPr/>
        </p:nvSpPr>
        <p:spPr>
          <a:xfrm>
            <a:off x="1006836" y="1950773"/>
            <a:ext cx="9211236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1. </a:t>
            </a:r>
            <a:r>
              <a:rPr kumimoji="1" lang="ko-KR" altLang="en-US" sz="2000" b="1" dirty="0"/>
              <a:t>사용자 정의 함수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필요한 기능을 직접 만든 함수를 말한다</a:t>
            </a:r>
            <a:r>
              <a:rPr kumimoji="1"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DE15-0FF2-4321-8B32-BCC4339460F0}"/>
              </a:ext>
            </a:extLst>
          </p:cNvPr>
          <p:cNvSpPr txBox="1"/>
          <p:nvPr/>
        </p:nvSpPr>
        <p:spPr>
          <a:xfrm>
            <a:off x="1006836" y="3232932"/>
            <a:ext cx="9211236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2. </a:t>
            </a:r>
            <a:r>
              <a:rPr kumimoji="1" lang="ko-KR" altLang="en-US" sz="2000" b="1" dirty="0"/>
              <a:t>자바스크립트 코어 함수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자바스크립트가 기본적으로 제공하는 함수를 코어 함수라고 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    ex) </a:t>
            </a:r>
            <a:r>
              <a:rPr kumimoji="1" lang="en-US" altLang="ko-KR" dirty="0" err="1"/>
              <a:t>parseInt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Math.random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사용 방법에 따른 함수 종류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921955"/>
            <a:ext cx="7118231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함수는 사용방법에 따라 아래와 같이 나눌 수 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1340768"/>
            <a:ext cx="7118231" cy="81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1. </a:t>
            </a:r>
            <a:r>
              <a:rPr kumimoji="1" lang="ko-KR" altLang="en-US" b="1" dirty="0"/>
              <a:t>일반 함수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가장 일반적으로 사용한 함수를 지칭한다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2124467"/>
            <a:ext cx="8409034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2. </a:t>
            </a:r>
            <a:r>
              <a:rPr kumimoji="1" lang="ko-KR" altLang="en-US" b="1" dirty="0"/>
              <a:t>중첩 함수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함수 안에 함수가 있는 경우 </a:t>
            </a:r>
            <a:r>
              <a:rPr lang="ko-KR" altLang="en-US" sz="1500" dirty="0" err="1"/>
              <a:t>중첩되었다라고</a:t>
            </a:r>
            <a:r>
              <a:rPr lang="ko-KR" altLang="en-US" sz="1500" dirty="0"/>
              <a:t> 하며 이 때</a:t>
            </a:r>
            <a:r>
              <a:rPr lang="en-US" altLang="ko-KR" sz="1500" dirty="0"/>
              <a:t>, </a:t>
            </a:r>
            <a:r>
              <a:rPr lang="ko-KR" altLang="en-US" sz="1500" dirty="0"/>
              <a:t>함수안에 있는 함수를 중첩함수라고 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92B57-C1C6-4804-ACDB-2D9C922B3343}"/>
              </a:ext>
            </a:extLst>
          </p:cNvPr>
          <p:cNvSpPr txBox="1"/>
          <p:nvPr/>
        </p:nvSpPr>
        <p:spPr>
          <a:xfrm>
            <a:off x="999334" y="3212976"/>
            <a:ext cx="8409034" cy="11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3. </a:t>
            </a:r>
            <a:r>
              <a:rPr kumimoji="1" lang="ko-KR" altLang="en-US" b="1" dirty="0" err="1"/>
              <a:t>콜백</a:t>
            </a:r>
            <a:r>
              <a:rPr kumimoji="1" lang="ko-KR" altLang="en-US" b="1" dirty="0"/>
              <a:t> 함수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함수 실행결과 값을 리턴이 아닌 매개변수로 넘어온 함수를 호출해서 넘겨주는 방식을 콜백이라 하며 이때 매개변수로 넘어온 함수를 콜백함수라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BA7D-8993-4871-AF0A-37FD1F66CC6D}"/>
              </a:ext>
            </a:extLst>
          </p:cNvPr>
          <p:cNvSpPr txBox="1"/>
          <p:nvPr/>
        </p:nvSpPr>
        <p:spPr>
          <a:xfrm>
            <a:off x="999334" y="4246255"/>
            <a:ext cx="8409034" cy="150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4</a:t>
            </a:r>
            <a:r>
              <a:rPr kumimoji="1" lang="en-US" altLang="ko-KR" b="1"/>
              <a:t>. </a:t>
            </a:r>
            <a:r>
              <a:rPr kumimoji="1" lang="ko-KR" altLang="en-US" b="1" dirty="0" err="1"/>
              <a:t>클로저</a:t>
            </a:r>
            <a:r>
              <a:rPr kumimoji="1" lang="ko-KR" altLang="en-US" b="1" dirty="0"/>
              <a:t> 함수</a:t>
            </a:r>
            <a:endParaRPr kumimoji="1"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일반적인 함수의 경우 함수 호출에 의해 함수 내부의 실행구문을 모두 실행하게 되면 함수 내부에서 만든 지역변수가 자동으로 사라지지만 어떤 경우에는 사라지지 않고 남는 경우가 존재하는데 이 현상을 </a:t>
            </a:r>
            <a:r>
              <a:rPr lang="ko-KR" altLang="en-US" sz="1500" dirty="0" err="1"/>
              <a:t>클로저라고</a:t>
            </a:r>
            <a:r>
              <a:rPr lang="ko-KR" altLang="en-US" sz="1500" dirty="0"/>
              <a:t> 하며 이 현상을 일으키는 함수를 </a:t>
            </a:r>
            <a:r>
              <a:rPr lang="ko-KR" altLang="en-US" sz="1500" dirty="0" err="1"/>
              <a:t>클로저</a:t>
            </a:r>
            <a:r>
              <a:rPr lang="ko-KR" altLang="en-US" sz="1500" dirty="0"/>
              <a:t> 함수라 칭한다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중첩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10210004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중첩 함수란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함수 내부에는 일반 구문 뿐 아니라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새로운 함수 구문까지도  넣을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이때 함수 내부에 만들어지는 함수를 중첩 함수라 칭한다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99C738-66BC-477C-93A2-73144DCD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38" y="2420888"/>
            <a:ext cx="51374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중첩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19CD7-BED2-49F1-9490-560D45EDA265}"/>
              </a:ext>
            </a:extLst>
          </p:cNvPr>
          <p:cNvSpPr txBox="1"/>
          <p:nvPr/>
        </p:nvSpPr>
        <p:spPr>
          <a:xfrm>
            <a:off x="1003024" y="1052736"/>
            <a:ext cx="10925624" cy="554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중첩 함수의 용도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내부 전용 함수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</a:t>
            </a:r>
            <a:r>
              <a:rPr lang="en-US" altLang="ko-KR" sz="1400" dirty="0"/>
              <a:t>; </a:t>
            </a:r>
            <a:r>
              <a:rPr lang="ko-KR" altLang="en-US" sz="1400" dirty="0"/>
              <a:t>중첩함수는 함수 내부의 지역변수처럼 함수 내부에서만 사용할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함수 내부에서만 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사용하는 기능을 중첩함수로 만들어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en-US" sz="1400" dirty="0"/>
              <a:t>사용하는 것이다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일반적으로 중첩함수는 이름이 없는 이벤트 </a:t>
            </a:r>
            <a:r>
              <a:rPr lang="ko-KR" altLang="en-US" sz="1600" dirty="0" err="1">
                <a:solidFill>
                  <a:srgbClr val="FF0000"/>
                </a:solidFill>
              </a:rPr>
              <a:t>리스너로</a:t>
            </a:r>
            <a:r>
              <a:rPr lang="ko-KR" altLang="en-US" sz="1600" dirty="0">
                <a:solidFill>
                  <a:srgbClr val="FF0000"/>
                </a:solidFill>
              </a:rPr>
              <a:t> 많이 활용된다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코드 또는 그룹화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; </a:t>
            </a:r>
            <a:r>
              <a:rPr lang="ko-KR" altLang="en-US" sz="1400" dirty="0"/>
              <a:t>함수 내부의 커다란 기능이나 중복 코드를 내부 함수로 만들어 재사용할 때도 중첩함수를 사용한다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아울러 중첩함수는 외부 함수와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  </a:t>
            </a:r>
            <a:r>
              <a:rPr lang="ko-KR" altLang="en-US" sz="1400" dirty="0">
                <a:solidFill>
                  <a:srgbClr val="FF0000"/>
                </a:solidFill>
              </a:rPr>
              <a:t>내부 함수의 아주 밀접한 관계일 때 사용하는 것이 좋다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BA266B-F084-40BC-99E9-49021390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73" y="2924944"/>
            <a:ext cx="4176464" cy="1532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FE761-11EF-411F-BA65-F04C3CF17139}"/>
              </a:ext>
            </a:extLst>
          </p:cNvPr>
          <p:cNvSpPr txBox="1"/>
          <p:nvPr/>
        </p:nvSpPr>
        <p:spPr>
          <a:xfrm>
            <a:off x="1360250" y="4437112"/>
            <a:ext cx="4392488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/>
              <a:t>[</a:t>
            </a:r>
            <a:r>
              <a:rPr lang="ko-KR" altLang="en-US" sz="1500" dirty="0"/>
              <a:t>클릭 이벤트 </a:t>
            </a:r>
            <a:r>
              <a:rPr lang="ko-KR" altLang="en-US" sz="1500" dirty="0" err="1"/>
              <a:t>리스너가</a:t>
            </a:r>
            <a:r>
              <a:rPr lang="ko-KR" altLang="en-US" sz="1500" dirty="0"/>
              <a:t> 중첩 함수로 사용된 형태</a:t>
            </a:r>
            <a:r>
              <a:rPr lang="en-US" altLang="ko-KR" sz="15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01752E-020E-4902-B980-426126222838}"/>
              </a:ext>
            </a:extLst>
          </p:cNvPr>
          <p:cNvSpPr txBox="1"/>
          <p:nvPr/>
        </p:nvSpPr>
        <p:spPr>
          <a:xfrm>
            <a:off x="1003024" y="1052736"/>
            <a:ext cx="10925624" cy="568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중첩함수와 중첩함수를 포함한 함수와의 관계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중첩함수에서 중첩함수를 포함하고 있는 함수의 지역변수에 접근해서 사용할 수 있다는 점이다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</a:rPr>
              <a:t>실행 결과는 어떻게 될까</a:t>
            </a:r>
            <a:r>
              <a:rPr lang="en-US" altLang="ko-KR" sz="1600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      1. a = 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      2. b = 200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3. c = 3000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중첩 함수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93EE06-A4D2-4F8B-862D-BF49666B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895272"/>
            <a:ext cx="3888432" cy="33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콜백</a:t>
            </a:r>
            <a:r>
              <a:rPr lang="ko-KR" altLang="en-US" sz="2800" b="1" dirty="0">
                <a:latin typeface="+mj-ea"/>
              </a:rPr>
              <a:t>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32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함수란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문법</a:t>
            </a:r>
            <a:endParaRPr lang="en-US" altLang="ko-KR" sz="1600" dirty="0"/>
          </a:p>
          <a:p>
            <a:r>
              <a:rPr lang="ko-KR" altLang="en-US" sz="1400" dirty="0"/>
              <a:t>            </a:t>
            </a:r>
            <a:r>
              <a:rPr lang="en-US" altLang="ko-KR" sz="1500" dirty="0"/>
              <a:t>function fun(callback){</a:t>
            </a:r>
          </a:p>
          <a:p>
            <a:r>
              <a:rPr lang="en-US" altLang="ko-KR" sz="1500" dirty="0"/>
              <a:t>                    ....</a:t>
            </a:r>
          </a:p>
          <a:p>
            <a:r>
              <a:rPr lang="en-US" altLang="ko-KR" sz="1500" dirty="0"/>
              <a:t>                    callback(</a:t>
            </a:r>
            <a:r>
              <a:rPr lang="ko-KR" altLang="en-US" sz="1500" dirty="0"/>
              <a:t>결과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           }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err="1">
                <a:solidFill>
                  <a:srgbClr val="FF0000"/>
                </a:solidFill>
              </a:rPr>
              <a:t>콜백</a:t>
            </a:r>
            <a:r>
              <a:rPr lang="ko-KR" altLang="en-US" sz="1600" b="1" dirty="0">
                <a:solidFill>
                  <a:srgbClr val="FF0000"/>
                </a:solidFill>
              </a:rPr>
              <a:t> 함수는 주로 함수 내부의 처리 결과값을 함수 외부로 내보낼 때 사용한다</a:t>
            </a:r>
            <a:r>
              <a:rPr lang="en-US" altLang="ko-KR" sz="1600" b="1" dirty="0">
                <a:solidFill>
                  <a:srgbClr val="FF0000"/>
                </a:solidFill>
              </a:rPr>
              <a:t>.(</a:t>
            </a:r>
            <a:r>
              <a:rPr lang="ko-KR" altLang="en-US" sz="1600" b="1" dirty="0">
                <a:solidFill>
                  <a:srgbClr val="FF0000"/>
                </a:solidFill>
              </a:rPr>
              <a:t>일종의 </a:t>
            </a:r>
            <a:r>
              <a:rPr lang="en-US" altLang="ko-KR" sz="1600" b="1" dirty="0">
                <a:solidFill>
                  <a:srgbClr val="FF0000"/>
                </a:solidFill>
              </a:rPr>
              <a:t>return</a:t>
            </a:r>
            <a:r>
              <a:rPr lang="ko-KR" altLang="en-US" sz="1600" b="1" dirty="0">
                <a:solidFill>
                  <a:srgbClr val="FF0000"/>
                </a:solidFill>
              </a:rPr>
              <a:t>문과 비슷한 기능을 한다</a:t>
            </a:r>
            <a:r>
              <a:rPr lang="en-US" altLang="ko-KR" sz="1600" b="1" dirty="0">
                <a:solidFill>
                  <a:srgbClr val="FF0000"/>
                </a:solidFill>
              </a:rPr>
              <a:t>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콜백</a:t>
            </a:r>
            <a:r>
              <a:rPr lang="ko-KR" altLang="en-US" sz="1600" dirty="0"/>
              <a:t> 함수를 사용하는 구조는 특정함수의 매개변수 값으로 콜백함수를 넘긴 후</a:t>
            </a:r>
            <a:r>
              <a:rPr lang="en-US" altLang="ko-KR" sz="1600" dirty="0"/>
              <a:t>, </a:t>
            </a:r>
            <a:r>
              <a:rPr lang="ko-KR" altLang="en-US" sz="1600" dirty="0"/>
              <a:t>처리 결과를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함수의 매개변수에 담아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함수를 호출하는 구조를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로직 구현 부분은 동일하고 로직 처리 부분을 다양하게 처리해야 하는 경우에 유용하다</a:t>
            </a:r>
            <a:r>
              <a:rPr lang="en-US" altLang="ko-KR" sz="1600" dirty="0"/>
              <a:t>.(</a:t>
            </a:r>
            <a:r>
              <a:rPr lang="ko-KR" altLang="en-US" sz="1600" dirty="0"/>
              <a:t>예제로 살펴보자</a:t>
            </a:r>
            <a:r>
              <a:rPr lang="en-US" altLang="ko-KR" sz="1600" dirty="0"/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콜백</a:t>
            </a:r>
            <a:r>
              <a:rPr lang="ko-KR" altLang="en-US" sz="2800" b="1" dirty="0">
                <a:latin typeface="+mj-ea"/>
              </a:rPr>
              <a:t> 함수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예제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E680-D1A2-4616-B559-0287A34F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556792"/>
            <a:ext cx="5646787" cy="15885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202590-77AF-4172-A5D9-5C6AA818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3" y="1556792"/>
            <a:ext cx="4381324" cy="4015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3DECE-18B0-4852-A4B8-9D7377BAA50A}"/>
              </a:ext>
            </a:extLst>
          </p:cNvPr>
          <p:cNvSpPr txBox="1"/>
          <p:nvPr/>
        </p:nvSpPr>
        <p:spPr>
          <a:xfrm>
            <a:off x="1003024" y="1052736"/>
            <a:ext cx="1092562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함수의 예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6D0CB78-9D1E-47DA-A832-64BDD794C964}"/>
              </a:ext>
            </a:extLst>
          </p:cNvPr>
          <p:cNvCxnSpPr>
            <a:cxnSpLocks/>
          </p:cNvCxnSpPr>
          <p:nvPr/>
        </p:nvCxnSpPr>
        <p:spPr>
          <a:xfrm rot="10800000">
            <a:off x="7464152" y="1700809"/>
            <a:ext cx="1152128" cy="1110699"/>
          </a:xfrm>
          <a:prstGeom prst="bentConnector3">
            <a:avLst>
              <a:gd name="adj1" fmla="val 28606"/>
            </a:avLst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F98265-0DFD-4405-8E04-F369B211129C}"/>
              </a:ext>
            </a:extLst>
          </p:cNvPr>
          <p:cNvCxnSpPr>
            <a:cxnSpLocks/>
          </p:cNvCxnSpPr>
          <p:nvPr/>
        </p:nvCxnSpPr>
        <p:spPr>
          <a:xfrm rot="10800000">
            <a:off x="7464152" y="2306538"/>
            <a:ext cx="1080120" cy="690415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A4A670-71B6-4292-A22C-869C4F9F67DB}"/>
              </a:ext>
            </a:extLst>
          </p:cNvPr>
          <p:cNvSpPr txBox="1"/>
          <p:nvPr/>
        </p:nvSpPr>
        <p:spPr>
          <a:xfrm>
            <a:off x="6277852" y="3417237"/>
            <a:ext cx="5680959" cy="156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1. </a:t>
            </a:r>
            <a:r>
              <a:rPr lang="ko-KR" altLang="en-US" sz="1300" dirty="0">
                <a:solidFill>
                  <a:srgbClr val="FF0000"/>
                </a:solidFill>
              </a:rPr>
              <a:t>위와 같이 로직 구현부는 동일하게 하고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로직 처리 부분을 분리해서 구현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</a:rPr>
              <a:t>하여 원하는 로직 처리 부분을 호출하면 된다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  <a:r>
              <a:rPr lang="ko-KR" altLang="en-US" sz="1300" dirty="0">
                <a:solidFill>
                  <a:srgbClr val="FF0000"/>
                </a:solidFill>
              </a:rPr>
              <a:t>그렇게 되면 유지보수 할 때 로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FF0000"/>
                </a:solidFill>
              </a:rPr>
              <a:t>직 처리 부분만 수정을 하면 되므로 큰 장점이 된다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2. </a:t>
            </a:r>
            <a:r>
              <a:rPr lang="ko-KR" altLang="en-US" sz="1300" dirty="0">
                <a:solidFill>
                  <a:srgbClr val="FF0000"/>
                </a:solidFill>
              </a:rPr>
              <a:t>아울러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로직 처리 부분을 다양하게 하여 필요에 맞게 로직 부분과 처리 부분을 조립하듯이 연결하여 사용이 가능하다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 err="1">
                <a:latin typeface="+mj-ea"/>
              </a:rPr>
              <a:t>콜백</a:t>
            </a:r>
            <a:r>
              <a:rPr lang="ko-KR" altLang="en-US" sz="2800" b="1" dirty="0">
                <a:latin typeface="+mj-ea"/>
              </a:rPr>
              <a:t>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CE082-7C29-4A76-9F80-1D56C44208CA}"/>
              </a:ext>
            </a:extLst>
          </p:cNvPr>
          <p:cNvSpPr txBox="1"/>
          <p:nvPr/>
        </p:nvSpPr>
        <p:spPr>
          <a:xfrm>
            <a:off x="1003024" y="1052736"/>
            <a:ext cx="10925624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콜백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함수냐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 return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문이냐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lang="ko-KR" altLang="en-US" sz="1600" dirty="0"/>
              <a:t> 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DA106E-9B53-44F2-BB5B-03DB6CC0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3" y="1844824"/>
            <a:ext cx="5113337" cy="10610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01CD16-6A78-443C-B660-20C01A3F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824218"/>
            <a:ext cx="4897313" cy="1536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D5CF2-96FA-4ED9-B9A8-F96BE5791CD0}"/>
              </a:ext>
            </a:extLst>
          </p:cNvPr>
          <p:cNvSpPr txBox="1"/>
          <p:nvPr/>
        </p:nvSpPr>
        <p:spPr>
          <a:xfrm>
            <a:off x="1847528" y="2881216"/>
            <a:ext cx="2664296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[ return</a:t>
            </a:r>
            <a:r>
              <a:rPr lang="ko-KR" altLang="en-US" sz="1300" b="1" dirty="0"/>
              <a:t>문을 사용한 경우 </a:t>
            </a:r>
            <a:r>
              <a:rPr lang="en-US" altLang="ko-KR" sz="13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C1C9B-C923-4B73-A149-FB5CBA27FB5E}"/>
              </a:ext>
            </a:extLst>
          </p:cNvPr>
          <p:cNvSpPr txBox="1"/>
          <p:nvPr/>
        </p:nvSpPr>
        <p:spPr>
          <a:xfrm>
            <a:off x="7320136" y="3361203"/>
            <a:ext cx="2664296" cy="3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[ </a:t>
            </a:r>
            <a:r>
              <a:rPr lang="ko-KR" altLang="en-US" sz="1300" b="1" dirty="0" err="1"/>
              <a:t>콜백</a:t>
            </a:r>
            <a:r>
              <a:rPr lang="ko-KR" altLang="en-US" sz="1300" b="1" dirty="0"/>
              <a:t> 함수를 사용한 경우 </a:t>
            </a:r>
            <a:r>
              <a:rPr lang="en-US" altLang="ko-KR" sz="1300" b="1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B197D-019B-499A-9637-B4EFD9F7B415}"/>
              </a:ext>
            </a:extLst>
          </p:cNvPr>
          <p:cNvSpPr txBox="1"/>
          <p:nvPr/>
        </p:nvSpPr>
        <p:spPr>
          <a:xfrm>
            <a:off x="1487488" y="3861048"/>
            <a:ext cx="9289032" cy="12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1. </a:t>
            </a:r>
            <a:r>
              <a:rPr lang="ko-KR" altLang="en-US" sz="1300" dirty="0">
                <a:solidFill>
                  <a:srgbClr val="FF0000"/>
                </a:solidFill>
              </a:rPr>
              <a:t>위와 같이 </a:t>
            </a:r>
            <a:r>
              <a:rPr lang="en-US" altLang="ko-KR" sz="1300" dirty="0">
                <a:solidFill>
                  <a:srgbClr val="FF0000"/>
                </a:solidFill>
              </a:rPr>
              <a:t>return</a:t>
            </a:r>
            <a:r>
              <a:rPr lang="ko-KR" altLang="en-US" sz="1300" dirty="0">
                <a:solidFill>
                  <a:srgbClr val="FF0000"/>
                </a:solidFill>
              </a:rPr>
              <a:t>문이나 </a:t>
            </a:r>
            <a:r>
              <a:rPr lang="ko-KR" altLang="en-US" sz="1300" dirty="0" err="1">
                <a:solidFill>
                  <a:srgbClr val="FF0000"/>
                </a:solidFill>
              </a:rPr>
              <a:t>콜백</a:t>
            </a:r>
            <a:r>
              <a:rPr lang="ko-KR" altLang="en-US" sz="1300" dirty="0">
                <a:solidFill>
                  <a:srgbClr val="FF0000"/>
                </a:solidFill>
              </a:rPr>
              <a:t> 함수를 사용하면 결과는 동일하다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2. </a:t>
            </a:r>
            <a:r>
              <a:rPr lang="ko-KR" altLang="en-US" sz="1300" dirty="0">
                <a:solidFill>
                  <a:srgbClr val="FF0000"/>
                </a:solidFill>
              </a:rPr>
              <a:t>하지만</a:t>
            </a:r>
            <a:r>
              <a:rPr lang="en-US" altLang="ko-KR" sz="1300" dirty="0">
                <a:solidFill>
                  <a:srgbClr val="FF0000"/>
                </a:solidFill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</a:rPr>
              <a:t>통상적으로 단순한 처리는 </a:t>
            </a:r>
            <a:r>
              <a:rPr lang="en-US" altLang="ko-KR" sz="1300" dirty="0">
                <a:solidFill>
                  <a:srgbClr val="FF0000"/>
                </a:solidFill>
              </a:rPr>
              <a:t>return</a:t>
            </a:r>
            <a:r>
              <a:rPr lang="ko-KR" altLang="en-US" sz="1300" dirty="0">
                <a:solidFill>
                  <a:srgbClr val="FF0000"/>
                </a:solidFill>
              </a:rPr>
              <a:t>문을 이용하는 것이 더 효율적이다</a:t>
            </a:r>
            <a:r>
              <a:rPr lang="en-US" altLang="ko-KR" sz="13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3. </a:t>
            </a:r>
            <a:r>
              <a:rPr lang="ko-KR" altLang="en-US" sz="1300" dirty="0" err="1">
                <a:solidFill>
                  <a:srgbClr val="FF0000"/>
                </a:solidFill>
              </a:rPr>
              <a:t>콜백</a:t>
            </a:r>
            <a:r>
              <a:rPr lang="ko-KR" altLang="en-US" sz="1300" dirty="0">
                <a:solidFill>
                  <a:srgbClr val="FF0000"/>
                </a:solidFill>
              </a:rPr>
              <a:t> 함수는 사용해야 하는 경우는 처리 부분과 구현 부분과 분리되어야 하는 경우나 구현 부분은 하나로 하고 처리 부분을 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    </a:t>
            </a:r>
            <a:r>
              <a:rPr lang="ko-KR" altLang="en-US" sz="1300" dirty="0">
                <a:solidFill>
                  <a:srgbClr val="FF0000"/>
                </a:solidFill>
              </a:rPr>
              <a:t>다양하게 만든 후 실행 시에 연결해서 사용하는 경우에 적합하다</a:t>
            </a:r>
            <a:r>
              <a:rPr lang="en-US" altLang="ko-KR" sz="1300" dirty="0">
                <a:solidFill>
                  <a:srgbClr val="FF0000"/>
                </a:solidFill>
              </a:rPr>
              <a:t>.(</a:t>
            </a:r>
            <a:r>
              <a:rPr lang="ko-KR" altLang="en-US" sz="1300" dirty="0">
                <a:solidFill>
                  <a:srgbClr val="FF0000"/>
                </a:solidFill>
              </a:rPr>
              <a:t>중요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331922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1017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Malgun Gothic</vt:lpstr>
      <vt:lpstr>Arial</vt:lpstr>
      <vt:lpstr>Calibri</vt:lpstr>
      <vt:lpstr>Calibri Light</vt:lpstr>
      <vt:lpstr>027TGp_edu_biz_gr</vt:lpstr>
      <vt:lpstr>PowerPoint 프레젠테이션</vt:lpstr>
      <vt:lpstr>1. 함수의 분류</vt:lpstr>
      <vt:lpstr>2. 사용 방법에 따른 함수 종류</vt:lpstr>
      <vt:lpstr>3. 중첩 함수</vt:lpstr>
      <vt:lpstr>3. 중첩 함수</vt:lpstr>
      <vt:lpstr>3. 중첩 함수</vt:lpstr>
      <vt:lpstr>4. 콜백 함수</vt:lpstr>
      <vt:lpstr>4. 콜백 함수(예제)</vt:lpstr>
      <vt:lpstr>4. 콜백 함수</vt:lpstr>
      <vt:lpstr>4. 동기 그리고 비동기란?</vt:lpstr>
      <vt:lpstr>4. 콜백 함수의 실무적인 형태</vt:lpstr>
      <vt:lpstr>6. 클로저 함수</vt:lpstr>
      <vt:lpstr>6. 클로저 함수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246</cp:revision>
  <dcterms:created xsi:type="dcterms:W3CDTF">2019-09-27T03:30:23Z</dcterms:created>
  <dcterms:modified xsi:type="dcterms:W3CDTF">2020-09-26T07:05:32Z</dcterms:modified>
</cp:coreProperties>
</file>