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73" r:id="rId3"/>
    <p:sldId id="276" r:id="rId4"/>
    <p:sldId id="288" r:id="rId5"/>
    <p:sldId id="27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8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자바 스크립트 코어 라이브러리</a:t>
            </a:r>
            <a:r>
              <a:rPr lang="en-US" altLang="ko-KR" sz="4000" dirty="0">
                <a:latin typeface="+mj-ea"/>
                <a:ea typeface="+mj-ea"/>
              </a:rPr>
              <a:t>-2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Date </a:t>
            </a:r>
            <a:r>
              <a:rPr lang="ko-KR" altLang="en-US" sz="2800" b="1" dirty="0">
                <a:latin typeface="+mj-ea"/>
              </a:rPr>
              <a:t>클래스의 주요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8F43D-23F6-422A-9599-B5506D497136}"/>
              </a:ext>
            </a:extLst>
          </p:cNvPr>
          <p:cNvSpPr txBox="1"/>
          <p:nvPr/>
        </p:nvSpPr>
        <p:spPr>
          <a:xfrm>
            <a:off x="1003024" y="1052736"/>
            <a:ext cx="1092562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함수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메서드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목록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E0DA69-5D58-4F0A-98E7-6899BDD8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29" y="1515362"/>
            <a:ext cx="6861728" cy="50819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578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Date </a:t>
            </a:r>
            <a:r>
              <a:rPr lang="ko-KR" altLang="en-US" sz="2800" b="1" dirty="0">
                <a:latin typeface="+mj-ea"/>
              </a:rPr>
              <a:t>클래스의 핵심 내용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97757-24B7-405E-9544-D7EC11E5A9E1}"/>
              </a:ext>
            </a:extLst>
          </p:cNvPr>
          <p:cNvSpPr txBox="1"/>
          <p:nvPr/>
        </p:nvSpPr>
        <p:spPr>
          <a:xfrm>
            <a:off x="999334" y="1052736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시간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초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밀리초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알아내기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32C44-733C-4FDF-AA89-39D0B1BA26A4}"/>
              </a:ext>
            </a:extLst>
          </p:cNvPr>
          <p:cNvSpPr txBox="1"/>
          <p:nvPr/>
        </p:nvSpPr>
        <p:spPr>
          <a:xfrm>
            <a:off x="1207406" y="1443880"/>
            <a:ext cx="10210004" cy="3170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Date</a:t>
            </a:r>
            <a:r>
              <a:rPr lang="ko-KR" altLang="en-US" sz="1500" dirty="0"/>
              <a:t>클래스의 </a:t>
            </a:r>
            <a:r>
              <a:rPr lang="en-US" altLang="ko-KR" sz="1500" dirty="0" err="1"/>
              <a:t>getHours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getMinutes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getSeconds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getMilliseconds</a:t>
            </a:r>
            <a:r>
              <a:rPr lang="en-US" altLang="ko-KR" sz="1500" dirty="0"/>
              <a:t>()</a:t>
            </a:r>
            <a:r>
              <a:rPr lang="ko-KR" altLang="en-US" sz="1500" dirty="0"/>
              <a:t>를 이용하면 시간</a:t>
            </a:r>
            <a:r>
              <a:rPr lang="en-US" altLang="ko-KR" sz="1500" dirty="0"/>
              <a:t>, </a:t>
            </a:r>
            <a:r>
              <a:rPr lang="ko-KR" altLang="en-US" sz="1500" dirty="0"/>
              <a:t>분</a:t>
            </a:r>
            <a:r>
              <a:rPr lang="en-US" altLang="ko-KR" sz="1500" dirty="0"/>
              <a:t>, </a:t>
            </a:r>
            <a:r>
              <a:rPr lang="ko-KR" altLang="en-US" sz="1500" dirty="0"/>
              <a:t>초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밀리초를</a:t>
            </a:r>
            <a:r>
              <a:rPr lang="ko-KR" altLang="en-US" sz="1500" dirty="0"/>
              <a:t> 알아낸 수 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</a:t>
            </a:r>
            <a:r>
              <a:rPr lang="ko-KR" altLang="en-US" sz="1500" dirty="0"/>
              <a:t>① </a:t>
            </a:r>
            <a:r>
              <a:rPr lang="en-US" altLang="ko-KR" sz="1500" dirty="0" err="1"/>
              <a:t>getHours</a:t>
            </a:r>
            <a:r>
              <a:rPr lang="en-US" altLang="ko-KR" sz="15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     var hours = Date</a:t>
            </a:r>
            <a:r>
              <a:rPr lang="ko-KR" altLang="en-US" sz="1500" dirty="0">
                <a:sym typeface="Wingdings" panose="05000000000000000000" pitchFamily="2" charset="2"/>
              </a:rPr>
              <a:t>인스턴스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  <a:r>
              <a:rPr lang="en-US" altLang="ko-KR" sz="1500" dirty="0" err="1">
                <a:sym typeface="Wingdings" panose="05000000000000000000" pitchFamily="2" charset="2"/>
              </a:rPr>
              <a:t>getHours</a:t>
            </a:r>
            <a:r>
              <a:rPr lang="en-US" altLang="ko-KR" sz="1500" dirty="0">
                <a:sym typeface="Wingdings" panose="05000000000000000000" pitchFamily="2" charset="2"/>
              </a:rPr>
              <a:t>();   //</a:t>
            </a:r>
            <a:r>
              <a:rPr lang="ko-KR" altLang="en-US" sz="1500" dirty="0" err="1">
                <a:sym typeface="Wingdings" panose="05000000000000000000" pitchFamily="2" charset="2"/>
              </a:rPr>
              <a:t>리턴값은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0~23</a:t>
            </a:r>
            <a:r>
              <a:rPr lang="ko-KR" altLang="en-US" sz="1500" dirty="0">
                <a:sym typeface="Wingdings" panose="05000000000000000000" pitchFamily="2" charset="2"/>
              </a:rPr>
              <a:t>까지의 정수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</a:t>
            </a:r>
            <a:r>
              <a:rPr lang="ko-KR" altLang="en-US" sz="1500" dirty="0"/>
              <a:t>② </a:t>
            </a:r>
            <a:r>
              <a:rPr lang="en-US" altLang="ko-KR" sz="1500" dirty="0" err="1"/>
              <a:t>getMinutes</a:t>
            </a:r>
            <a:r>
              <a:rPr lang="en-US" altLang="ko-KR" sz="15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     var minutes = Date</a:t>
            </a:r>
            <a:r>
              <a:rPr lang="ko-KR" altLang="en-US" sz="1500" dirty="0">
                <a:sym typeface="Wingdings" panose="05000000000000000000" pitchFamily="2" charset="2"/>
              </a:rPr>
              <a:t>인스턴스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  <a:r>
              <a:rPr lang="en-US" altLang="ko-KR" sz="1500" dirty="0"/>
              <a:t> </a:t>
            </a:r>
            <a:r>
              <a:rPr lang="en-US" altLang="ko-KR" sz="1500" dirty="0" err="1"/>
              <a:t>getMinutes</a:t>
            </a:r>
            <a:r>
              <a:rPr lang="en-US" altLang="ko-KR" sz="1500" dirty="0">
                <a:sym typeface="Wingdings" panose="05000000000000000000" pitchFamily="2" charset="2"/>
              </a:rPr>
              <a:t>();   //</a:t>
            </a:r>
            <a:r>
              <a:rPr lang="ko-KR" altLang="en-US" sz="1500" dirty="0" err="1">
                <a:sym typeface="Wingdings" panose="05000000000000000000" pitchFamily="2" charset="2"/>
              </a:rPr>
              <a:t>리턴값은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0~59</a:t>
            </a:r>
            <a:r>
              <a:rPr lang="ko-KR" altLang="en-US" sz="1500" dirty="0">
                <a:sym typeface="Wingdings" panose="05000000000000000000" pitchFamily="2" charset="2"/>
              </a:rPr>
              <a:t>까지의 정수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</a:t>
            </a:r>
            <a:r>
              <a:rPr lang="ko-KR" altLang="en-US" sz="1500" dirty="0"/>
              <a:t>③ </a:t>
            </a:r>
            <a:r>
              <a:rPr lang="en-US" altLang="ko-KR" sz="1500" dirty="0" err="1"/>
              <a:t>getSeconds</a:t>
            </a:r>
            <a:r>
              <a:rPr lang="en-US" altLang="ko-KR" sz="15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     var seconds = Date</a:t>
            </a:r>
            <a:r>
              <a:rPr lang="ko-KR" altLang="en-US" sz="1500" dirty="0">
                <a:sym typeface="Wingdings" panose="05000000000000000000" pitchFamily="2" charset="2"/>
              </a:rPr>
              <a:t>인스턴스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  <a:r>
              <a:rPr lang="en-US" altLang="ko-KR" sz="1500" dirty="0"/>
              <a:t> </a:t>
            </a:r>
            <a:r>
              <a:rPr lang="en-US" altLang="ko-KR" sz="1500" dirty="0" err="1"/>
              <a:t>getSeconds</a:t>
            </a:r>
            <a:r>
              <a:rPr lang="en-US" altLang="ko-KR" sz="1500" dirty="0">
                <a:sym typeface="Wingdings" panose="05000000000000000000" pitchFamily="2" charset="2"/>
              </a:rPr>
              <a:t>();   //</a:t>
            </a:r>
            <a:r>
              <a:rPr lang="ko-KR" altLang="en-US" sz="1500" dirty="0" err="1">
                <a:sym typeface="Wingdings" panose="05000000000000000000" pitchFamily="2" charset="2"/>
              </a:rPr>
              <a:t>리턴값은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0~59</a:t>
            </a:r>
            <a:r>
              <a:rPr lang="ko-KR" altLang="en-US" sz="1500" dirty="0">
                <a:sym typeface="Wingdings" panose="05000000000000000000" pitchFamily="2" charset="2"/>
              </a:rPr>
              <a:t>까지의 정수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</a:t>
            </a:r>
            <a:r>
              <a:rPr lang="ko-KR" altLang="en-US" sz="1500" dirty="0"/>
              <a:t>④ </a:t>
            </a:r>
            <a:r>
              <a:rPr lang="en-US" altLang="ko-KR" sz="1500" dirty="0" err="1"/>
              <a:t>getMilliseconds</a:t>
            </a:r>
            <a:r>
              <a:rPr lang="en-US" altLang="ko-KR" sz="15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     var </a:t>
            </a:r>
            <a:r>
              <a:rPr lang="en-US" altLang="ko-KR" sz="1500" dirty="0" err="1">
                <a:sym typeface="Wingdings" panose="05000000000000000000" pitchFamily="2" charset="2"/>
              </a:rPr>
              <a:t>mSeconds</a:t>
            </a:r>
            <a:r>
              <a:rPr lang="en-US" altLang="ko-KR" sz="1500" dirty="0">
                <a:sym typeface="Wingdings" panose="05000000000000000000" pitchFamily="2" charset="2"/>
              </a:rPr>
              <a:t> = Date</a:t>
            </a:r>
            <a:r>
              <a:rPr lang="ko-KR" altLang="en-US" sz="1500" dirty="0">
                <a:sym typeface="Wingdings" panose="05000000000000000000" pitchFamily="2" charset="2"/>
              </a:rPr>
              <a:t>인스턴스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  <a:r>
              <a:rPr lang="en-US" altLang="ko-KR" sz="1500" dirty="0"/>
              <a:t> </a:t>
            </a:r>
            <a:r>
              <a:rPr lang="en-US" altLang="ko-KR" sz="1500" dirty="0" err="1"/>
              <a:t>getMilliseconds</a:t>
            </a:r>
            <a:r>
              <a:rPr lang="en-US" altLang="ko-KR" sz="1500" dirty="0">
                <a:sym typeface="Wingdings" panose="05000000000000000000" pitchFamily="2" charset="2"/>
              </a:rPr>
              <a:t>();   //</a:t>
            </a:r>
            <a:r>
              <a:rPr lang="ko-KR" altLang="en-US" sz="1500" dirty="0" err="1">
                <a:sym typeface="Wingdings" panose="05000000000000000000" pitchFamily="2" charset="2"/>
              </a:rPr>
              <a:t>리턴값은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0~999</a:t>
            </a:r>
            <a:r>
              <a:rPr lang="ko-KR" altLang="en-US" sz="1500" dirty="0">
                <a:sym typeface="Wingdings" panose="05000000000000000000" pitchFamily="2" charset="2"/>
              </a:rPr>
              <a:t>까지의 정수</a:t>
            </a:r>
            <a:endParaRPr lang="en-US" altLang="ko-KR" sz="15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486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Date </a:t>
            </a:r>
            <a:r>
              <a:rPr lang="ko-KR" altLang="en-US" sz="2800" b="1" dirty="0">
                <a:latin typeface="+mj-ea"/>
              </a:rPr>
              <a:t>클래스의 핵심 내용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97757-24B7-405E-9544-D7EC11E5A9E1}"/>
              </a:ext>
            </a:extLst>
          </p:cNvPr>
          <p:cNvSpPr txBox="1"/>
          <p:nvPr/>
        </p:nvSpPr>
        <p:spPr>
          <a:xfrm>
            <a:off x="999334" y="1052736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요일 알아내기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32C44-733C-4FDF-AA89-39D0B1BA26A4}"/>
              </a:ext>
            </a:extLst>
          </p:cNvPr>
          <p:cNvSpPr txBox="1"/>
          <p:nvPr/>
        </p:nvSpPr>
        <p:spPr>
          <a:xfrm>
            <a:off x="1207406" y="1443880"/>
            <a:ext cx="10210004" cy="3170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Date</a:t>
            </a:r>
            <a:r>
              <a:rPr lang="ko-KR" altLang="en-US" sz="1500" dirty="0"/>
              <a:t>클래스의 </a:t>
            </a:r>
            <a:r>
              <a:rPr lang="en-US" altLang="ko-KR" sz="1500" dirty="0" err="1"/>
              <a:t>getFullYear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getMonth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getDate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getDay</a:t>
            </a:r>
            <a:r>
              <a:rPr lang="en-US" altLang="ko-KR" sz="1500" dirty="0"/>
              <a:t>()</a:t>
            </a:r>
            <a:r>
              <a:rPr lang="ko-KR" altLang="en-US" sz="1500" dirty="0"/>
              <a:t>를 이용하면 년</a:t>
            </a:r>
            <a:r>
              <a:rPr lang="en-US" altLang="ko-KR" sz="1500" dirty="0"/>
              <a:t>, </a:t>
            </a:r>
            <a:r>
              <a:rPr lang="ko-KR" altLang="en-US" sz="1500" dirty="0"/>
              <a:t>월</a:t>
            </a:r>
            <a:r>
              <a:rPr lang="en-US" altLang="ko-KR" sz="1500" dirty="0"/>
              <a:t>, </a:t>
            </a:r>
            <a:r>
              <a:rPr lang="ko-KR" altLang="en-US" sz="1500" dirty="0"/>
              <a:t>일</a:t>
            </a:r>
            <a:r>
              <a:rPr lang="en-US" altLang="ko-KR" sz="1500" dirty="0"/>
              <a:t>, </a:t>
            </a:r>
            <a:r>
              <a:rPr lang="ko-KR" altLang="en-US" sz="1500" dirty="0"/>
              <a:t>요일을 알아낸 수 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</a:t>
            </a:r>
            <a:r>
              <a:rPr lang="ko-KR" altLang="en-US" sz="1500" dirty="0"/>
              <a:t>① </a:t>
            </a:r>
            <a:r>
              <a:rPr lang="en-US" altLang="ko-KR" sz="1500" dirty="0" err="1"/>
              <a:t>getFullYear</a:t>
            </a:r>
            <a:r>
              <a:rPr lang="en-US" altLang="ko-KR" sz="15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     var year = Date</a:t>
            </a:r>
            <a:r>
              <a:rPr lang="ko-KR" altLang="en-US" sz="1500" dirty="0">
                <a:sym typeface="Wingdings" panose="05000000000000000000" pitchFamily="2" charset="2"/>
              </a:rPr>
              <a:t>인스턴스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  <a:r>
              <a:rPr lang="en-US" altLang="ko-KR" sz="1500" dirty="0"/>
              <a:t> </a:t>
            </a:r>
            <a:r>
              <a:rPr lang="en-US" altLang="ko-KR" sz="1500" dirty="0" err="1"/>
              <a:t>getFullYear</a:t>
            </a:r>
            <a:r>
              <a:rPr lang="en-US" altLang="ko-KR" sz="1500" dirty="0">
                <a:sym typeface="Wingdings" panose="05000000000000000000" pitchFamily="2" charset="2"/>
              </a:rPr>
              <a:t>();   //</a:t>
            </a:r>
            <a:r>
              <a:rPr lang="ko-KR" altLang="en-US" sz="1500" dirty="0" err="1">
                <a:sym typeface="Wingdings" panose="05000000000000000000" pitchFamily="2" charset="2"/>
              </a:rPr>
              <a:t>리턴값은</a:t>
            </a:r>
            <a:r>
              <a:rPr lang="ko-KR" altLang="en-US" sz="1500" dirty="0">
                <a:sym typeface="Wingdings" panose="05000000000000000000" pitchFamily="2" charset="2"/>
              </a:rPr>
              <a:t> 네 자리로 된 연도 값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</a:t>
            </a:r>
            <a:r>
              <a:rPr lang="ko-KR" altLang="en-US" sz="1500" dirty="0"/>
              <a:t>② </a:t>
            </a:r>
            <a:r>
              <a:rPr lang="en-US" altLang="ko-KR" sz="1500" dirty="0" err="1"/>
              <a:t>getMonth</a:t>
            </a:r>
            <a:r>
              <a:rPr lang="en-US" altLang="ko-KR" sz="15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     var month = Date</a:t>
            </a:r>
            <a:r>
              <a:rPr lang="ko-KR" altLang="en-US" sz="1500" dirty="0">
                <a:sym typeface="Wingdings" panose="05000000000000000000" pitchFamily="2" charset="2"/>
              </a:rPr>
              <a:t>인스턴스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  <a:r>
              <a:rPr lang="en-US" altLang="ko-KR" sz="1500" dirty="0"/>
              <a:t> </a:t>
            </a:r>
            <a:r>
              <a:rPr lang="en-US" altLang="ko-KR" sz="1500" dirty="0" err="1"/>
              <a:t>getMonth</a:t>
            </a:r>
            <a:r>
              <a:rPr lang="en-US" altLang="ko-KR" sz="1500" dirty="0">
                <a:sym typeface="Wingdings" panose="05000000000000000000" pitchFamily="2" charset="2"/>
              </a:rPr>
              <a:t>();   //</a:t>
            </a:r>
            <a:r>
              <a:rPr lang="ko-KR" altLang="en-US" sz="1500" dirty="0" err="1">
                <a:sym typeface="Wingdings" panose="05000000000000000000" pitchFamily="2" charset="2"/>
              </a:rPr>
              <a:t>리턴값은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0(1</a:t>
            </a:r>
            <a:r>
              <a:rPr lang="ko-KR" altLang="en-US" sz="1500" dirty="0">
                <a:sym typeface="Wingdings" panose="05000000000000000000" pitchFamily="2" charset="2"/>
              </a:rPr>
              <a:t>월</a:t>
            </a:r>
            <a:r>
              <a:rPr lang="en-US" altLang="ko-KR" sz="1500" dirty="0">
                <a:sym typeface="Wingdings" panose="05000000000000000000" pitchFamily="2" charset="2"/>
              </a:rPr>
              <a:t>)~11(12</a:t>
            </a:r>
            <a:r>
              <a:rPr lang="ko-KR" altLang="en-US" sz="1500" dirty="0">
                <a:sym typeface="Wingdings" panose="05000000000000000000" pitchFamily="2" charset="2"/>
              </a:rPr>
              <a:t>월</a:t>
            </a:r>
            <a:r>
              <a:rPr lang="en-US" altLang="ko-KR" sz="1500" dirty="0">
                <a:sym typeface="Wingdings" panose="05000000000000000000" pitchFamily="2" charset="2"/>
              </a:rPr>
              <a:t>)</a:t>
            </a:r>
            <a:r>
              <a:rPr lang="ko-KR" altLang="en-US" sz="1500" dirty="0">
                <a:sym typeface="Wingdings" panose="05000000000000000000" pitchFamily="2" charset="2"/>
              </a:rPr>
              <a:t>까지의 정수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</a:t>
            </a:r>
            <a:r>
              <a:rPr lang="ko-KR" altLang="en-US" sz="1500" dirty="0"/>
              <a:t>③ </a:t>
            </a:r>
            <a:r>
              <a:rPr lang="en-US" altLang="ko-KR" sz="1500" dirty="0" err="1"/>
              <a:t>getDate</a:t>
            </a:r>
            <a:r>
              <a:rPr lang="en-US" altLang="ko-KR" sz="15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     var date = Date</a:t>
            </a:r>
            <a:r>
              <a:rPr lang="ko-KR" altLang="en-US" sz="1500" dirty="0">
                <a:sym typeface="Wingdings" panose="05000000000000000000" pitchFamily="2" charset="2"/>
              </a:rPr>
              <a:t>인스턴스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  <a:r>
              <a:rPr lang="en-US" altLang="ko-KR" sz="1500" dirty="0"/>
              <a:t> </a:t>
            </a:r>
            <a:r>
              <a:rPr lang="en-US" altLang="ko-KR" sz="1500" dirty="0" err="1"/>
              <a:t>getDate</a:t>
            </a:r>
            <a:r>
              <a:rPr lang="en-US" altLang="ko-KR" sz="1500" dirty="0">
                <a:sym typeface="Wingdings" panose="05000000000000000000" pitchFamily="2" charset="2"/>
              </a:rPr>
              <a:t>();   //</a:t>
            </a:r>
            <a:r>
              <a:rPr lang="ko-KR" altLang="en-US" sz="1500" dirty="0" err="1">
                <a:sym typeface="Wingdings" panose="05000000000000000000" pitchFamily="2" charset="2"/>
              </a:rPr>
              <a:t>리턴값은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1~31</a:t>
            </a:r>
            <a:r>
              <a:rPr lang="ko-KR" altLang="en-US" sz="1500" dirty="0">
                <a:sym typeface="Wingdings" panose="05000000000000000000" pitchFamily="2" charset="2"/>
              </a:rPr>
              <a:t>까지의 정수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</a:t>
            </a:r>
            <a:r>
              <a:rPr lang="ko-KR" altLang="en-US" sz="1500" dirty="0"/>
              <a:t>④ </a:t>
            </a:r>
            <a:r>
              <a:rPr lang="en-US" altLang="ko-KR" sz="1500" dirty="0" err="1"/>
              <a:t>getDay</a:t>
            </a:r>
            <a:r>
              <a:rPr lang="en-US" altLang="ko-KR" sz="15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     var day = Date</a:t>
            </a:r>
            <a:r>
              <a:rPr lang="ko-KR" altLang="en-US" sz="1500" dirty="0">
                <a:sym typeface="Wingdings" panose="05000000000000000000" pitchFamily="2" charset="2"/>
              </a:rPr>
              <a:t>인스턴스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  <a:r>
              <a:rPr lang="en-US" altLang="ko-KR" sz="1500" dirty="0"/>
              <a:t> </a:t>
            </a:r>
            <a:r>
              <a:rPr lang="en-US" altLang="ko-KR" sz="1500" dirty="0" err="1"/>
              <a:t>getDay</a:t>
            </a:r>
            <a:r>
              <a:rPr lang="en-US" altLang="ko-KR" sz="1500" dirty="0">
                <a:sym typeface="Wingdings" panose="05000000000000000000" pitchFamily="2" charset="2"/>
              </a:rPr>
              <a:t>();   //</a:t>
            </a:r>
            <a:r>
              <a:rPr lang="ko-KR" altLang="en-US" sz="1500" dirty="0" err="1">
                <a:sym typeface="Wingdings" panose="05000000000000000000" pitchFamily="2" charset="2"/>
              </a:rPr>
              <a:t>리턴값은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0(</a:t>
            </a:r>
            <a:r>
              <a:rPr lang="ko-KR" altLang="en-US" sz="1500" dirty="0">
                <a:sym typeface="Wingdings" panose="05000000000000000000" pitchFamily="2" charset="2"/>
              </a:rPr>
              <a:t>일요일</a:t>
            </a:r>
            <a:r>
              <a:rPr lang="en-US" altLang="ko-KR" sz="1500" dirty="0">
                <a:sym typeface="Wingdings" panose="05000000000000000000" pitchFamily="2" charset="2"/>
              </a:rPr>
              <a:t>)~6(</a:t>
            </a:r>
            <a:r>
              <a:rPr lang="ko-KR" altLang="en-US" sz="1500" dirty="0">
                <a:sym typeface="Wingdings" panose="05000000000000000000" pitchFamily="2" charset="2"/>
              </a:rPr>
              <a:t>토요일</a:t>
            </a:r>
            <a:r>
              <a:rPr lang="en-US" altLang="ko-KR" sz="1500" dirty="0">
                <a:sym typeface="Wingdings" panose="05000000000000000000" pitchFamily="2" charset="2"/>
              </a:rPr>
              <a:t>)</a:t>
            </a:r>
            <a:r>
              <a:rPr lang="ko-KR" altLang="en-US" sz="1500" dirty="0">
                <a:sym typeface="Wingdings" panose="05000000000000000000" pitchFamily="2" charset="2"/>
              </a:rPr>
              <a:t>까지의 정수</a:t>
            </a:r>
            <a:endParaRPr lang="en-US" altLang="ko-KR" sz="15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49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7. Array </a:t>
            </a:r>
            <a:r>
              <a:rPr lang="ko-KR" altLang="en-US" sz="2800" b="1" dirty="0">
                <a:latin typeface="+mj-ea"/>
              </a:rPr>
              <a:t>클래스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34A3A-BF80-4137-823F-3A23AAFE25B3}"/>
              </a:ext>
            </a:extLst>
          </p:cNvPr>
          <p:cNvSpPr txBox="1"/>
          <p:nvPr/>
        </p:nvSpPr>
        <p:spPr>
          <a:xfrm>
            <a:off x="999334" y="921955"/>
            <a:ext cx="7118231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1. Array </a:t>
            </a:r>
            <a:r>
              <a:rPr kumimoji="1" lang="ko-KR" altLang="en-US" b="1" dirty="0"/>
              <a:t>클래스란</a:t>
            </a:r>
            <a:r>
              <a:rPr kumimoji="1" lang="en-US" altLang="ko-KR" b="1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CB2AB-0237-40B8-920C-844B8DDDD598}"/>
              </a:ext>
            </a:extLst>
          </p:cNvPr>
          <p:cNvSpPr txBox="1"/>
          <p:nvPr/>
        </p:nvSpPr>
        <p:spPr>
          <a:xfrm>
            <a:off x="999334" y="1340768"/>
            <a:ext cx="8193010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Array</a:t>
            </a:r>
            <a:r>
              <a:rPr lang="ko-KR" altLang="en-US" sz="1500" dirty="0"/>
              <a:t>클래스에는 배열을 만드는 기능부터</a:t>
            </a:r>
            <a:r>
              <a:rPr lang="en-US" altLang="ko-KR" sz="1500" dirty="0"/>
              <a:t>, </a:t>
            </a:r>
            <a:r>
              <a:rPr lang="ko-KR" altLang="en-US" sz="1500" dirty="0"/>
              <a:t>추가</a:t>
            </a:r>
            <a:r>
              <a:rPr lang="en-US" altLang="ko-KR" sz="1500" dirty="0"/>
              <a:t>, </a:t>
            </a:r>
            <a:r>
              <a:rPr lang="ko-KR" altLang="en-US" sz="1500" dirty="0"/>
              <a:t>삭제</a:t>
            </a:r>
            <a:r>
              <a:rPr lang="en-US" altLang="ko-KR" sz="1500" dirty="0"/>
              <a:t>, </a:t>
            </a:r>
            <a:r>
              <a:rPr lang="ko-KR" altLang="en-US" sz="1500" dirty="0"/>
              <a:t>찾기 등의 유용한 기능이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C03D6-0519-4B3D-9D6D-2128858ED9A5}"/>
              </a:ext>
            </a:extLst>
          </p:cNvPr>
          <p:cNvSpPr txBox="1"/>
          <p:nvPr/>
        </p:nvSpPr>
        <p:spPr>
          <a:xfrm>
            <a:off x="999334" y="1844824"/>
            <a:ext cx="8409034" cy="150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2. Array </a:t>
            </a:r>
            <a:r>
              <a:rPr kumimoji="1" lang="ko-KR" altLang="en-US" b="1" dirty="0"/>
              <a:t>클래스의 실무에서의 활용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- </a:t>
            </a:r>
            <a:r>
              <a:rPr kumimoji="1" lang="ko-KR" altLang="en-US" sz="1500" dirty="0"/>
              <a:t>게시판에서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게시물 리스트를 출력할 때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- </a:t>
            </a:r>
            <a:r>
              <a:rPr kumimoji="1" lang="ko-KR" altLang="en-US" sz="1500" dirty="0"/>
              <a:t>갤러리에서 이미지 리스트를 출력할 때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- </a:t>
            </a:r>
            <a:r>
              <a:rPr kumimoji="1" lang="ko-KR" altLang="en-US" sz="1500" dirty="0"/>
              <a:t>웹사이트의 메뉴를 만들 때</a:t>
            </a: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414139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8. Array </a:t>
            </a:r>
            <a:r>
              <a:rPr lang="ko-KR" altLang="en-US" sz="2800" b="1" dirty="0">
                <a:latin typeface="+mj-ea"/>
              </a:rPr>
              <a:t>클래스의 주요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8F43D-23F6-422A-9599-B5506D497136}"/>
              </a:ext>
            </a:extLst>
          </p:cNvPr>
          <p:cNvSpPr txBox="1"/>
          <p:nvPr/>
        </p:nvSpPr>
        <p:spPr>
          <a:xfrm>
            <a:off x="1003024" y="1052736"/>
            <a:ext cx="1092562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프로퍼티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/>
              <a:t>     - length : </a:t>
            </a:r>
            <a:r>
              <a:rPr lang="ko-KR" altLang="en-US" dirty="0"/>
              <a:t>배열의 크기</a:t>
            </a:r>
            <a:r>
              <a:rPr lang="en-US" altLang="ko-KR" dirty="0"/>
              <a:t>(</a:t>
            </a:r>
            <a:r>
              <a:rPr lang="ko-KR" altLang="en-US" dirty="0"/>
              <a:t>개수</a:t>
            </a:r>
            <a:r>
              <a:rPr lang="en-US" altLang="ko-KR" dirty="0"/>
              <a:t>)</a:t>
            </a:r>
            <a:r>
              <a:rPr lang="ko-KR" altLang="en-US" dirty="0"/>
              <a:t>를 알 수 있다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57B8A-7E25-4691-BB96-42765C4BFE87}"/>
              </a:ext>
            </a:extLst>
          </p:cNvPr>
          <p:cNvSpPr txBox="1"/>
          <p:nvPr/>
        </p:nvSpPr>
        <p:spPr>
          <a:xfrm>
            <a:off x="1003024" y="1910605"/>
            <a:ext cx="1092562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메서드 목록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086E99-D0AA-458A-9CA7-BA12325B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24" y="2745757"/>
            <a:ext cx="5669039" cy="3931742"/>
          </a:xfrm>
          <a:prstGeom prst="rect">
            <a:avLst/>
          </a:prstGeom>
        </p:spPr>
      </p:pic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A4AE2693-9442-415B-BCE9-4396D9B8C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97531"/>
              </p:ext>
            </p:extLst>
          </p:nvPr>
        </p:nvGraphicFramePr>
        <p:xfrm>
          <a:off x="1003024" y="2440956"/>
          <a:ext cx="572983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680">
                  <a:extLst>
                    <a:ext uri="{9D8B030D-6E8A-4147-A177-3AD203B41FA5}">
                      <a16:colId xmlns:a16="http://schemas.microsoft.com/office/drawing/2014/main" val="1415013127"/>
                    </a:ext>
                  </a:extLst>
                </a:gridCol>
                <a:gridCol w="3301154">
                  <a:extLst>
                    <a:ext uri="{9D8B030D-6E8A-4147-A177-3AD203B41FA5}">
                      <a16:colId xmlns:a16="http://schemas.microsoft.com/office/drawing/2014/main" val="157508838"/>
                    </a:ext>
                  </a:extLst>
                </a:gridCol>
              </a:tblGrid>
              <a:tr h="252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메서드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915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92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9. Array </a:t>
            </a:r>
            <a:r>
              <a:rPr lang="ko-KR" altLang="en-US" sz="2800" b="1" dirty="0">
                <a:latin typeface="+mj-ea"/>
              </a:rPr>
              <a:t>클래스의 핵심 내용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97757-24B7-405E-9544-D7EC11E5A9E1}"/>
              </a:ext>
            </a:extLst>
          </p:cNvPr>
          <p:cNvSpPr txBox="1"/>
          <p:nvPr/>
        </p:nvSpPr>
        <p:spPr>
          <a:xfrm>
            <a:off x="999334" y="1052736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배열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만들기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32C44-733C-4FDF-AA89-39D0B1BA26A4}"/>
              </a:ext>
            </a:extLst>
          </p:cNvPr>
          <p:cNvSpPr txBox="1"/>
          <p:nvPr/>
        </p:nvSpPr>
        <p:spPr>
          <a:xfrm>
            <a:off x="1207406" y="1443880"/>
            <a:ext cx="10210004" cy="282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</a:t>
            </a:r>
            <a:r>
              <a:rPr lang="ko-KR" altLang="en-US" sz="1500" dirty="0"/>
              <a:t>배열 만드는 방법은 </a:t>
            </a:r>
            <a:r>
              <a:rPr lang="en-US" altLang="ko-KR" sz="1500" dirty="0"/>
              <a:t>2</a:t>
            </a:r>
            <a:r>
              <a:rPr lang="ko-KR" altLang="en-US" sz="1500" dirty="0"/>
              <a:t>가지가 존재한다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</a:t>
            </a:r>
            <a:r>
              <a:rPr lang="ko-KR" altLang="en-US" sz="1500" dirty="0"/>
              <a:t>① 배열 </a:t>
            </a:r>
            <a:r>
              <a:rPr lang="ko-KR" altLang="en-US" sz="1500" dirty="0" err="1"/>
              <a:t>리터럴</a:t>
            </a:r>
            <a:r>
              <a:rPr lang="ko-KR" altLang="en-US" sz="1500" dirty="0"/>
              <a:t> 방식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     var </a:t>
            </a:r>
            <a:r>
              <a:rPr lang="en-US" altLang="ko-KR" sz="1500" dirty="0" err="1">
                <a:sym typeface="Wingdings" panose="05000000000000000000" pitchFamily="2" charset="2"/>
              </a:rPr>
              <a:t>arr</a:t>
            </a:r>
            <a:r>
              <a:rPr lang="en-US" altLang="ko-KR" sz="1500" dirty="0">
                <a:sym typeface="Wingdings" panose="05000000000000000000" pitchFamily="2" charset="2"/>
              </a:rPr>
              <a:t> = [“num1”, “num2”, “num3”, “num4”, “num5”];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</a:t>
            </a:r>
            <a:r>
              <a:rPr lang="ko-KR" altLang="en-US" sz="1500" dirty="0"/>
              <a:t>② 배열 클래스 방식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     var </a:t>
            </a:r>
            <a:r>
              <a:rPr lang="en-US" altLang="ko-KR" sz="1500" dirty="0" err="1">
                <a:sym typeface="Wingdings" panose="05000000000000000000" pitchFamily="2" charset="2"/>
              </a:rPr>
              <a:t>arr</a:t>
            </a:r>
            <a:r>
              <a:rPr lang="en-US" altLang="ko-KR" sz="1500" dirty="0">
                <a:sym typeface="Wingdings" panose="05000000000000000000" pitchFamily="2" charset="2"/>
              </a:rPr>
              <a:t> = new Array(“num1”, “num2”, “num3”, “num4”, “num5”);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- </a:t>
            </a:r>
            <a:r>
              <a:rPr lang="ko-KR" altLang="en-US" sz="1500" dirty="0">
                <a:sym typeface="Wingdings" panose="05000000000000000000" pitchFamily="2" charset="2"/>
              </a:rPr>
              <a:t>위와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같이 </a:t>
            </a:r>
            <a:r>
              <a:rPr lang="en-US" altLang="ko-KR" sz="1500" dirty="0">
                <a:sym typeface="Wingdings" panose="05000000000000000000" pitchFamily="2" charset="2"/>
              </a:rPr>
              <a:t>2</a:t>
            </a:r>
            <a:r>
              <a:rPr lang="ko-KR" altLang="en-US" sz="1500" dirty="0">
                <a:sym typeface="Wingdings" panose="05000000000000000000" pitchFamily="2" charset="2"/>
              </a:rPr>
              <a:t>가지 방법이 있지만</a:t>
            </a:r>
            <a:r>
              <a:rPr lang="en-US" altLang="ko-KR" sz="1500" dirty="0">
                <a:sym typeface="Wingdings" panose="05000000000000000000" pitchFamily="2" charset="2"/>
              </a:rPr>
              <a:t>, </a:t>
            </a:r>
            <a:r>
              <a:rPr lang="ko-KR" altLang="en-US" sz="1500" dirty="0">
                <a:sym typeface="Wingdings" panose="05000000000000000000" pitchFamily="2" charset="2"/>
              </a:rPr>
              <a:t>배열 </a:t>
            </a:r>
            <a:r>
              <a:rPr lang="ko-KR" altLang="en-US" sz="1500" dirty="0" err="1">
                <a:sym typeface="Wingdings" panose="05000000000000000000" pitchFamily="2" charset="2"/>
              </a:rPr>
              <a:t>리터럴</a:t>
            </a:r>
            <a:r>
              <a:rPr lang="ko-KR" altLang="en-US" sz="1500" dirty="0">
                <a:sym typeface="Wingdings" panose="05000000000000000000" pitchFamily="2" charset="2"/>
              </a:rPr>
              <a:t> 방식이 자바스크립트에 의해서 실행되면 내부적으로 배열 클래스 방식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</a:t>
            </a:r>
            <a:r>
              <a:rPr lang="ko-KR" altLang="en-US" sz="1500" dirty="0">
                <a:sym typeface="Wingdings" panose="05000000000000000000" pitchFamily="2" charset="2"/>
              </a:rPr>
              <a:t>으로 변환되어 실행된다</a:t>
            </a:r>
            <a:r>
              <a:rPr lang="en-US" altLang="ko-KR" sz="1500" dirty="0">
                <a:sym typeface="Wingdings" panose="05000000000000000000" pitchFamily="2" charset="2"/>
              </a:rPr>
              <a:t>.(</a:t>
            </a:r>
            <a:r>
              <a:rPr lang="ko-KR" altLang="en-US" sz="1500" dirty="0">
                <a:sym typeface="Wingdings" panose="05000000000000000000" pitchFamily="2" charset="2"/>
              </a:rPr>
              <a:t>중요</a:t>
            </a:r>
            <a:r>
              <a:rPr lang="en-US" altLang="ko-KR" sz="1500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- </a:t>
            </a:r>
            <a:r>
              <a:rPr lang="ko-KR" altLang="en-US" sz="1500" dirty="0">
                <a:sym typeface="Wingdings" panose="05000000000000000000" pitchFamily="2" charset="2"/>
              </a:rPr>
              <a:t>아울러</a:t>
            </a:r>
            <a:r>
              <a:rPr lang="en-US" altLang="ko-KR" sz="1500" dirty="0">
                <a:sym typeface="Wingdings" panose="05000000000000000000" pitchFamily="2" charset="2"/>
              </a:rPr>
              <a:t>, </a:t>
            </a:r>
            <a:r>
              <a:rPr lang="ko-KR" altLang="en-US" sz="1500" dirty="0">
                <a:sym typeface="Wingdings" panose="05000000000000000000" pitchFamily="2" charset="2"/>
              </a:rPr>
              <a:t>실무에서는 좀 더 간결한 배열 </a:t>
            </a:r>
            <a:r>
              <a:rPr lang="ko-KR" altLang="en-US" sz="1500" dirty="0" err="1">
                <a:sym typeface="Wingdings" panose="05000000000000000000" pitchFamily="2" charset="2"/>
              </a:rPr>
              <a:t>리터럴</a:t>
            </a:r>
            <a:r>
              <a:rPr lang="ko-KR" altLang="en-US" sz="1500" dirty="0">
                <a:sym typeface="Wingdings" panose="05000000000000000000" pitchFamily="2" charset="2"/>
              </a:rPr>
              <a:t> 방식을 이용한다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A5933-C005-4561-970B-815CD65A4D16}"/>
              </a:ext>
            </a:extLst>
          </p:cNvPr>
          <p:cNvSpPr txBox="1"/>
          <p:nvPr/>
        </p:nvSpPr>
        <p:spPr>
          <a:xfrm>
            <a:off x="999334" y="4334525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배열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요소 개수 알아내기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C569F-56A7-47A2-A9A9-441435726595}"/>
              </a:ext>
            </a:extLst>
          </p:cNvPr>
          <p:cNvSpPr txBox="1"/>
          <p:nvPr/>
        </p:nvSpPr>
        <p:spPr>
          <a:xfrm>
            <a:off x="1207406" y="4797152"/>
            <a:ext cx="10210004" cy="109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- length</a:t>
            </a:r>
            <a:r>
              <a:rPr lang="ko-KR" altLang="en-US" sz="1500" dirty="0">
                <a:sym typeface="Wingdings" panose="05000000000000000000" pitchFamily="2" charset="2"/>
              </a:rPr>
              <a:t>프로퍼티를 이용하면 배열 요소 개수를 쉽게 알아낼 수 있다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var </a:t>
            </a:r>
            <a:r>
              <a:rPr lang="en-US" altLang="ko-KR" sz="1500" dirty="0" err="1">
                <a:sym typeface="Wingdings" panose="05000000000000000000" pitchFamily="2" charset="2"/>
              </a:rPr>
              <a:t>arr</a:t>
            </a:r>
            <a:r>
              <a:rPr lang="en-US" altLang="ko-KR" sz="1500" dirty="0">
                <a:sym typeface="Wingdings" panose="05000000000000000000" pitchFamily="2" charset="2"/>
              </a:rPr>
              <a:t> = [“num1”, “num2”, “num3”, “num4”, “num5”];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alert(</a:t>
            </a:r>
            <a:r>
              <a:rPr lang="en-US" altLang="ko-KR" sz="1500" dirty="0" err="1">
                <a:sym typeface="Wingdings" panose="05000000000000000000" pitchFamily="2" charset="2"/>
              </a:rPr>
              <a:t>arr.length</a:t>
            </a:r>
            <a:r>
              <a:rPr lang="en-US" altLang="ko-KR" sz="1500" dirty="0">
                <a:sym typeface="Wingdings" panose="05000000000000000000" pitchFamily="2" charset="2"/>
              </a:rPr>
              <a:t>);    //</a:t>
            </a:r>
            <a:r>
              <a:rPr lang="ko-KR" altLang="en-US" sz="1500" dirty="0">
                <a:sym typeface="Wingdings" panose="05000000000000000000" pitchFamily="2" charset="2"/>
              </a:rPr>
              <a:t>실행결과 </a:t>
            </a:r>
            <a:r>
              <a:rPr lang="en-US" altLang="ko-KR" sz="1500" dirty="0">
                <a:sym typeface="Wingdings" panose="05000000000000000000" pitchFamily="2" charset="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7366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9. Array </a:t>
            </a:r>
            <a:r>
              <a:rPr lang="ko-KR" altLang="en-US" sz="2800" b="1" dirty="0">
                <a:latin typeface="+mj-ea"/>
              </a:rPr>
              <a:t>클래스의 핵심 내용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97757-24B7-405E-9544-D7EC11E5A9E1}"/>
              </a:ext>
            </a:extLst>
          </p:cNvPr>
          <p:cNvSpPr txBox="1"/>
          <p:nvPr/>
        </p:nvSpPr>
        <p:spPr>
          <a:xfrm>
            <a:off x="999334" y="1052736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특정 위치의 배열 요소 접근하기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32C44-733C-4FDF-AA89-39D0B1BA26A4}"/>
              </a:ext>
            </a:extLst>
          </p:cNvPr>
          <p:cNvSpPr txBox="1"/>
          <p:nvPr/>
        </p:nvSpPr>
        <p:spPr>
          <a:xfrm>
            <a:off x="1207406" y="1443880"/>
            <a:ext cx="10210004" cy="2480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</a:t>
            </a:r>
            <a:r>
              <a:rPr lang="ko-KR" altLang="en-US" sz="1500" dirty="0"/>
              <a:t>배열의 </a:t>
            </a:r>
            <a:r>
              <a:rPr lang="en-US" altLang="ko-KR" sz="1500" dirty="0"/>
              <a:t>n</a:t>
            </a:r>
            <a:r>
              <a:rPr lang="ko-KR" altLang="en-US" sz="1500" dirty="0"/>
              <a:t>번째 배열 요소에 접근하는 기능은 </a:t>
            </a:r>
            <a:r>
              <a:rPr lang="en-US" altLang="ko-KR" sz="1500" dirty="0"/>
              <a:t>[]</a:t>
            </a:r>
            <a:r>
              <a:rPr lang="ko-KR" altLang="en-US" sz="1500" dirty="0"/>
              <a:t>안에 인덱스 값을 넣으면 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var </a:t>
            </a:r>
            <a:r>
              <a:rPr lang="ko-KR" altLang="en-US" sz="1500" dirty="0">
                <a:sym typeface="Wingdings" panose="05000000000000000000" pitchFamily="2" charset="2"/>
              </a:rPr>
              <a:t>변수 </a:t>
            </a:r>
            <a:r>
              <a:rPr lang="en-US" altLang="ko-KR" sz="1500" dirty="0">
                <a:sym typeface="Wingdings" panose="05000000000000000000" pitchFamily="2" charset="2"/>
              </a:rPr>
              <a:t>= </a:t>
            </a:r>
            <a:r>
              <a:rPr lang="ko-KR" altLang="en-US" sz="1500" dirty="0" err="1">
                <a:sym typeface="Wingdings" panose="05000000000000000000" pitchFamily="2" charset="2"/>
              </a:rPr>
              <a:t>배열명</a:t>
            </a:r>
            <a:r>
              <a:rPr lang="en-US" altLang="ko-KR" sz="1500" dirty="0">
                <a:sym typeface="Wingdings" panose="05000000000000000000" pitchFamily="2" charset="2"/>
              </a:rPr>
              <a:t>[</a:t>
            </a:r>
            <a:r>
              <a:rPr lang="ko-KR" altLang="en-US" sz="1500" dirty="0">
                <a:sym typeface="Wingdings" panose="05000000000000000000" pitchFamily="2" charset="2"/>
              </a:rPr>
              <a:t>인덱스</a:t>
            </a:r>
            <a:r>
              <a:rPr lang="en-US" altLang="ko-KR" sz="1500" dirty="0">
                <a:sym typeface="Wingdings" panose="05000000000000000000" pitchFamily="2" charset="2"/>
              </a:rPr>
              <a:t>] 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var </a:t>
            </a:r>
            <a:r>
              <a:rPr lang="en-US" altLang="ko-KR" sz="1500" dirty="0" err="1">
                <a:sym typeface="Wingdings" panose="05000000000000000000" pitchFamily="2" charset="2"/>
              </a:rPr>
              <a:t>arr</a:t>
            </a:r>
            <a:r>
              <a:rPr lang="en-US" altLang="ko-KR" sz="1500" dirty="0">
                <a:sym typeface="Wingdings" panose="05000000000000000000" pitchFamily="2" charset="2"/>
              </a:rPr>
              <a:t> = [“num1”, “num2”, “num3”, “num4”, “num5”];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for(var </a:t>
            </a:r>
            <a:r>
              <a:rPr lang="en-US" altLang="ko-KR" sz="1500" dirty="0" err="1">
                <a:sym typeface="Wingdings" panose="05000000000000000000" pitchFamily="2" charset="2"/>
              </a:rPr>
              <a:t>i</a:t>
            </a:r>
            <a:r>
              <a:rPr lang="en-US" altLang="ko-KR" sz="1500" dirty="0">
                <a:sym typeface="Wingdings" panose="05000000000000000000" pitchFamily="2" charset="2"/>
              </a:rPr>
              <a:t>=0; </a:t>
            </a:r>
            <a:r>
              <a:rPr lang="en-US" altLang="ko-KR" sz="1500" dirty="0" err="1">
                <a:sym typeface="Wingdings" panose="05000000000000000000" pitchFamily="2" charset="2"/>
              </a:rPr>
              <a:t>i</a:t>
            </a:r>
            <a:r>
              <a:rPr lang="en-US" altLang="ko-KR" sz="1500" dirty="0">
                <a:sym typeface="Wingdings" panose="05000000000000000000" pitchFamily="2" charset="2"/>
              </a:rPr>
              <a:t>&lt;</a:t>
            </a:r>
            <a:r>
              <a:rPr lang="en-US" altLang="ko-KR" sz="1500" dirty="0" err="1">
                <a:sym typeface="Wingdings" panose="05000000000000000000" pitchFamily="2" charset="2"/>
              </a:rPr>
              <a:t>arr.length</a:t>
            </a:r>
            <a:r>
              <a:rPr lang="en-US" altLang="ko-KR" sz="1500" dirty="0">
                <a:sym typeface="Wingdings" panose="05000000000000000000" pitchFamily="2" charset="2"/>
              </a:rPr>
              <a:t>; </a:t>
            </a:r>
            <a:r>
              <a:rPr lang="en-US" altLang="ko-KR" sz="1500" dirty="0" err="1">
                <a:sym typeface="Wingdings" panose="05000000000000000000" pitchFamily="2" charset="2"/>
              </a:rPr>
              <a:t>i</a:t>
            </a:r>
            <a:r>
              <a:rPr lang="en-US" altLang="ko-KR" sz="1500" dirty="0">
                <a:sym typeface="Wingdings" panose="05000000000000000000" pitchFamily="2" charset="2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     var num = </a:t>
            </a:r>
            <a:r>
              <a:rPr lang="en-US" altLang="ko-KR" sz="1500" dirty="0" err="1">
                <a:sym typeface="Wingdings" panose="05000000000000000000" pitchFamily="2" charset="2"/>
              </a:rPr>
              <a:t>arr</a:t>
            </a:r>
            <a:r>
              <a:rPr lang="en-US" altLang="ko-KR" sz="1500" dirty="0">
                <a:sym typeface="Wingdings" panose="05000000000000000000" pitchFamily="2" charset="2"/>
              </a:rPr>
              <a:t>[</a:t>
            </a:r>
            <a:r>
              <a:rPr lang="en-US" altLang="ko-KR" sz="1500" dirty="0" err="1">
                <a:sym typeface="Wingdings" panose="05000000000000000000" pitchFamily="2" charset="2"/>
              </a:rPr>
              <a:t>i</a:t>
            </a:r>
            <a:r>
              <a:rPr lang="en-US" altLang="ko-KR" sz="1500" dirty="0">
                <a:sym typeface="Wingdings" panose="05000000000000000000" pitchFamily="2" charset="2"/>
              </a:rPr>
              <a:t>];    //</a:t>
            </a:r>
            <a:r>
              <a:rPr lang="ko-KR" altLang="en-US" sz="1500" dirty="0">
                <a:sym typeface="Wingdings" panose="05000000000000000000" pitchFamily="2" charset="2"/>
              </a:rPr>
              <a:t>배열 접근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     </a:t>
            </a:r>
            <a:r>
              <a:rPr lang="en-US" altLang="ko-KR" sz="1500" dirty="0" err="1">
                <a:sym typeface="Wingdings" panose="05000000000000000000" pitchFamily="2" charset="2"/>
              </a:rPr>
              <a:t>document.write</a:t>
            </a:r>
            <a:r>
              <a:rPr lang="en-US" altLang="ko-KR" sz="1500" dirty="0">
                <a:sym typeface="Wingdings" panose="05000000000000000000" pitchFamily="2" charset="2"/>
              </a:rPr>
              <a:t>(num + “&lt;</a:t>
            </a:r>
            <a:r>
              <a:rPr lang="en-US" altLang="ko-KR" sz="1500" dirty="0" err="1">
                <a:sym typeface="Wingdings" panose="05000000000000000000" pitchFamily="2" charset="2"/>
              </a:rPr>
              <a:t>br</a:t>
            </a:r>
            <a:r>
              <a:rPr lang="en-US" altLang="ko-KR" sz="1500" dirty="0">
                <a:sym typeface="Wingdings" panose="05000000000000000000" pitchFamily="2" charset="2"/>
              </a:rPr>
              <a:t>/&gt;”) 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A5933-C005-4561-970B-815CD65A4D16}"/>
              </a:ext>
            </a:extLst>
          </p:cNvPr>
          <p:cNvSpPr txBox="1"/>
          <p:nvPr/>
        </p:nvSpPr>
        <p:spPr>
          <a:xfrm>
            <a:off x="999334" y="4334525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배열을 문자열로 만들기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C569F-56A7-47A2-A9A9-441435726595}"/>
              </a:ext>
            </a:extLst>
          </p:cNvPr>
          <p:cNvSpPr txBox="1"/>
          <p:nvPr/>
        </p:nvSpPr>
        <p:spPr>
          <a:xfrm>
            <a:off x="1207406" y="4797152"/>
            <a:ext cx="10210004" cy="178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- </a:t>
            </a:r>
            <a:r>
              <a:rPr lang="ko-KR" altLang="en-US" sz="1500" dirty="0">
                <a:sym typeface="Wingdings" panose="05000000000000000000" pitchFamily="2" charset="2"/>
              </a:rPr>
              <a:t>한 번씩 배열을 문자열로 만들어야 하는 경우가 있다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  <a:r>
              <a:rPr lang="ko-KR" altLang="en-US" sz="1500" dirty="0">
                <a:sym typeface="Wingdings" panose="05000000000000000000" pitchFamily="2" charset="2"/>
              </a:rPr>
              <a:t>이 때 </a:t>
            </a:r>
            <a:r>
              <a:rPr lang="en-US" altLang="ko-KR" sz="1500" dirty="0">
                <a:sym typeface="Wingdings" panose="05000000000000000000" pitchFamily="2" charset="2"/>
              </a:rPr>
              <a:t>join()</a:t>
            </a:r>
            <a:r>
              <a:rPr lang="ko-KR" altLang="en-US" sz="1500" dirty="0">
                <a:sym typeface="Wingdings" panose="05000000000000000000" pitchFamily="2" charset="2"/>
              </a:rPr>
              <a:t>메서드를 이용한다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var </a:t>
            </a:r>
            <a:r>
              <a:rPr lang="en-US" altLang="ko-KR" sz="1500" dirty="0" err="1">
                <a:sym typeface="Wingdings" panose="05000000000000000000" pitchFamily="2" charset="2"/>
              </a:rPr>
              <a:t>arr</a:t>
            </a:r>
            <a:r>
              <a:rPr lang="en-US" altLang="ko-KR" sz="1500" dirty="0">
                <a:sym typeface="Wingdings" panose="05000000000000000000" pitchFamily="2" charset="2"/>
              </a:rPr>
              <a:t> = </a:t>
            </a:r>
            <a:r>
              <a:rPr lang="ko-KR" altLang="en-US" sz="1500" dirty="0" err="1">
                <a:sym typeface="Wingdings" panose="05000000000000000000" pitchFamily="2" charset="2"/>
              </a:rPr>
              <a:t>배열명</a:t>
            </a:r>
            <a:r>
              <a:rPr lang="en-US" altLang="ko-KR" sz="1500" dirty="0">
                <a:sym typeface="Wingdings" panose="05000000000000000000" pitchFamily="2" charset="2"/>
              </a:rPr>
              <a:t>.join([</a:t>
            </a:r>
            <a:r>
              <a:rPr lang="en-US" altLang="ko-KR" sz="1500" dirty="0" err="1">
                <a:sym typeface="Wingdings" panose="05000000000000000000" pitchFamily="2" charset="2"/>
              </a:rPr>
              <a:t>seperator</a:t>
            </a:r>
            <a:r>
              <a:rPr lang="en-US" altLang="ko-KR" sz="1500" dirty="0">
                <a:sym typeface="Wingdings" panose="05000000000000000000" pitchFamily="2" charset="2"/>
              </a:rPr>
              <a:t>]);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</a:t>
            </a:r>
            <a:r>
              <a:rPr lang="ko-KR" altLang="en-US" sz="1500" dirty="0">
                <a:sym typeface="Wingdings" panose="05000000000000000000" pitchFamily="2" charset="2"/>
              </a:rPr>
              <a:t>매개변수 </a:t>
            </a:r>
            <a:r>
              <a:rPr lang="en-US" altLang="ko-KR" sz="1500" dirty="0">
                <a:sym typeface="Wingdings" panose="05000000000000000000" pitchFamily="2" charset="2"/>
              </a:rPr>
              <a:t>: </a:t>
            </a:r>
            <a:r>
              <a:rPr lang="en-US" altLang="ko-KR" sz="1500" dirty="0" err="1">
                <a:sym typeface="Wingdings" panose="05000000000000000000" pitchFamily="2" charset="2"/>
              </a:rPr>
              <a:t>seperator</a:t>
            </a:r>
            <a:r>
              <a:rPr lang="ko-KR" altLang="en-US" sz="1500" dirty="0">
                <a:sym typeface="Wingdings" panose="05000000000000000000" pitchFamily="2" charset="2"/>
              </a:rPr>
              <a:t>은 </a:t>
            </a:r>
            <a:r>
              <a:rPr lang="ko-KR" altLang="en-US" sz="1500" dirty="0" err="1">
                <a:sym typeface="Wingdings" panose="05000000000000000000" pitchFamily="2" charset="2"/>
              </a:rPr>
              <a:t>선택사항이며</a:t>
            </a:r>
            <a:r>
              <a:rPr lang="en-US" altLang="ko-KR" sz="1500" dirty="0">
                <a:sym typeface="Wingdings" panose="05000000000000000000" pitchFamily="2" charset="2"/>
              </a:rPr>
              <a:t>, </a:t>
            </a:r>
            <a:r>
              <a:rPr lang="ko-KR" altLang="en-US" sz="1500" dirty="0">
                <a:sym typeface="Wingdings" panose="05000000000000000000" pitchFamily="2" charset="2"/>
              </a:rPr>
              <a:t>배열 요소를 구분하기 위해 사용하는 문자열이다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  <a:r>
              <a:rPr lang="ko-KR" altLang="en-US" sz="1500" dirty="0">
                <a:sym typeface="Wingdings" panose="05000000000000000000" pitchFamily="2" charset="2"/>
              </a:rPr>
              <a:t>생략하면 쉼표</a:t>
            </a:r>
            <a:r>
              <a:rPr lang="en-US" altLang="ko-KR" sz="1500" dirty="0">
                <a:sym typeface="Wingdings" panose="05000000000000000000" pitchFamily="2" charset="2"/>
              </a:rPr>
              <a:t>(,)</a:t>
            </a:r>
            <a:r>
              <a:rPr lang="ko-KR" altLang="en-US" sz="1500" dirty="0">
                <a:sym typeface="Wingdings" panose="05000000000000000000" pitchFamily="2" charset="2"/>
              </a:rPr>
              <a:t>가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구분자로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</a:t>
            </a:r>
            <a:r>
              <a:rPr lang="ko-KR" altLang="en-US" sz="1500" dirty="0">
                <a:sym typeface="Wingdings" panose="05000000000000000000" pitchFamily="2" charset="2"/>
              </a:rPr>
              <a:t>사용된다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</a:t>
            </a:r>
            <a:r>
              <a:rPr lang="ko-KR" altLang="en-US" sz="1500" dirty="0" err="1">
                <a:sym typeface="Wingdings" panose="05000000000000000000" pitchFamily="2" charset="2"/>
              </a:rPr>
              <a:t>리턴값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: </a:t>
            </a:r>
            <a:r>
              <a:rPr lang="ko-KR" altLang="en-US" sz="1500" dirty="0">
                <a:sym typeface="Wingdings" panose="05000000000000000000" pitchFamily="2" charset="2"/>
              </a:rPr>
              <a:t>지정된 구분자로 배열 요소들을 이어 붙여서 만들어진 문자열</a:t>
            </a:r>
            <a:endParaRPr lang="en-US" altLang="ko-KR" sz="15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9509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9. Array </a:t>
            </a:r>
            <a:r>
              <a:rPr lang="ko-KR" altLang="en-US" sz="2800" b="1" dirty="0">
                <a:latin typeface="+mj-ea"/>
              </a:rPr>
              <a:t>클래스의 핵심 내용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97757-24B7-405E-9544-D7EC11E5A9E1}"/>
              </a:ext>
            </a:extLst>
          </p:cNvPr>
          <p:cNvSpPr txBox="1"/>
          <p:nvPr/>
        </p:nvSpPr>
        <p:spPr>
          <a:xfrm>
            <a:off x="999334" y="1052736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문자열을 배열로 만들기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32C44-733C-4FDF-AA89-39D0B1BA26A4}"/>
              </a:ext>
            </a:extLst>
          </p:cNvPr>
          <p:cNvSpPr txBox="1"/>
          <p:nvPr/>
        </p:nvSpPr>
        <p:spPr>
          <a:xfrm>
            <a:off x="1207406" y="1443880"/>
            <a:ext cx="10210004" cy="1439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</a:t>
            </a:r>
            <a:r>
              <a:rPr lang="ko-KR" altLang="en-US" sz="1500" dirty="0"/>
              <a:t>문자열을 배열로 만들 때는 </a:t>
            </a:r>
            <a:r>
              <a:rPr lang="en-US" altLang="ko-KR" sz="1500" dirty="0"/>
              <a:t>Array</a:t>
            </a:r>
            <a:r>
              <a:rPr lang="ko-KR" altLang="en-US" sz="1500" dirty="0"/>
              <a:t>클래스에서 제공하는 </a:t>
            </a:r>
            <a:r>
              <a:rPr lang="en-US" altLang="ko-KR" sz="1500" dirty="0"/>
              <a:t>split()</a:t>
            </a:r>
            <a:r>
              <a:rPr lang="ko-KR" altLang="en-US" sz="1500" dirty="0"/>
              <a:t>메서드를 사용하면 된다</a:t>
            </a:r>
            <a:r>
              <a:rPr lang="en-US" altLang="ko-KR" sz="1500" dirty="0"/>
              <a:t>.</a:t>
            </a:r>
            <a:r>
              <a:rPr lang="ko-KR" altLang="en-US" sz="1500" dirty="0"/>
              <a:t>실무에서 아주 많이 사용된다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var </a:t>
            </a:r>
            <a:r>
              <a:rPr lang="en-US" altLang="ko-KR" sz="1500" dirty="0" err="1">
                <a:sym typeface="Wingdings" panose="05000000000000000000" pitchFamily="2" charset="2"/>
              </a:rPr>
              <a:t>arr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= </a:t>
            </a:r>
            <a:r>
              <a:rPr lang="ko-KR" altLang="en-US" sz="1500" dirty="0">
                <a:sym typeface="Wingdings" panose="05000000000000000000" pitchFamily="2" charset="2"/>
              </a:rPr>
              <a:t>문자열</a:t>
            </a:r>
            <a:r>
              <a:rPr lang="en-US" altLang="ko-KR" sz="1500" dirty="0">
                <a:sym typeface="Wingdings" panose="05000000000000000000" pitchFamily="2" charset="2"/>
              </a:rPr>
              <a:t>.split(separator);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ym typeface="Wingdings" panose="05000000000000000000" pitchFamily="2" charset="2"/>
              </a:rPr>
              <a:t>      매개변수 </a:t>
            </a:r>
            <a:r>
              <a:rPr lang="en-US" altLang="ko-KR" sz="1500" dirty="0">
                <a:sym typeface="Wingdings" panose="05000000000000000000" pitchFamily="2" charset="2"/>
              </a:rPr>
              <a:t>: </a:t>
            </a:r>
            <a:r>
              <a:rPr lang="ko-KR" altLang="en-US" sz="1500" dirty="0">
                <a:sym typeface="Wingdings" panose="05000000000000000000" pitchFamily="2" charset="2"/>
              </a:rPr>
              <a:t>구분자로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사용 할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문자열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</a:t>
            </a:r>
            <a:r>
              <a:rPr lang="ko-KR" altLang="en-US" sz="1500" dirty="0" err="1">
                <a:sym typeface="Wingdings" panose="05000000000000000000" pitchFamily="2" charset="2"/>
              </a:rPr>
              <a:t>리턴값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: </a:t>
            </a:r>
            <a:r>
              <a:rPr lang="ko-KR" altLang="en-US" sz="1500" dirty="0">
                <a:sym typeface="Wingdings" panose="05000000000000000000" pitchFamily="2" charset="2"/>
              </a:rPr>
              <a:t>구분자로 나눠 만들어진 배열</a:t>
            </a:r>
            <a:endParaRPr lang="en-US" altLang="ko-KR" sz="1500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A5933-C005-4561-970B-815CD65A4D16}"/>
              </a:ext>
            </a:extLst>
          </p:cNvPr>
          <p:cNvSpPr txBox="1"/>
          <p:nvPr/>
        </p:nvSpPr>
        <p:spPr>
          <a:xfrm>
            <a:off x="999334" y="2852936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특정 위치에 배열 요소 추가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C569F-56A7-47A2-A9A9-441435726595}"/>
              </a:ext>
            </a:extLst>
          </p:cNvPr>
          <p:cNvSpPr txBox="1"/>
          <p:nvPr/>
        </p:nvSpPr>
        <p:spPr>
          <a:xfrm>
            <a:off x="1207406" y="3315563"/>
            <a:ext cx="10210004" cy="351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- </a:t>
            </a:r>
            <a:r>
              <a:rPr lang="ko-KR" altLang="en-US" sz="1500" dirty="0">
                <a:sym typeface="Wingdings" panose="05000000000000000000" pitchFamily="2" charset="2"/>
              </a:rPr>
              <a:t>실무 작업에서 원하는 요소에 배열 요소를 추가할 수 있어야 한다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  <a:r>
              <a:rPr lang="ko-KR" altLang="en-US" sz="1500" dirty="0">
                <a:sym typeface="Wingdings" panose="05000000000000000000" pitchFamily="2" charset="2"/>
              </a:rPr>
              <a:t>마지막</a:t>
            </a:r>
            <a:r>
              <a:rPr lang="en-US" altLang="ko-KR" sz="1500" dirty="0">
                <a:sym typeface="Wingdings" panose="05000000000000000000" pitchFamily="2" charset="2"/>
              </a:rPr>
              <a:t>, </a:t>
            </a:r>
            <a:r>
              <a:rPr lang="ko-KR" altLang="en-US" sz="1500" dirty="0">
                <a:sym typeface="Wingdings" panose="05000000000000000000" pitchFamily="2" charset="2"/>
              </a:rPr>
              <a:t>첫 번째</a:t>
            </a:r>
            <a:r>
              <a:rPr lang="en-US" altLang="ko-KR" sz="1500" dirty="0">
                <a:sym typeface="Wingdings" panose="05000000000000000000" pitchFamily="2" charset="2"/>
              </a:rPr>
              <a:t>, n</a:t>
            </a:r>
            <a:r>
              <a:rPr lang="ko-KR" altLang="en-US" sz="1500" dirty="0">
                <a:sym typeface="Wingdings" panose="05000000000000000000" pitchFamily="2" charset="2"/>
              </a:rPr>
              <a:t>번째 위치로 나눠서 추가를 할 줄 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</a:t>
            </a:r>
            <a:r>
              <a:rPr lang="ko-KR" altLang="en-US" sz="1500" dirty="0">
                <a:sym typeface="Wingdings" panose="05000000000000000000" pitchFamily="2" charset="2"/>
              </a:rPr>
              <a:t>알아야 한다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     ① 배열 마지막 위치에 배열 요소 추가하기</a:t>
            </a:r>
            <a:r>
              <a:rPr lang="en-US" altLang="ko-KR" sz="1500" dirty="0"/>
              <a:t>(push()</a:t>
            </a:r>
            <a:r>
              <a:rPr lang="ko-KR" altLang="en-US" sz="1500" dirty="0"/>
              <a:t>메서드 사용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	var</a:t>
            </a:r>
            <a:r>
              <a:rPr lang="ko-KR" altLang="en-US" sz="1500" dirty="0"/>
              <a:t> </a:t>
            </a:r>
            <a:r>
              <a:rPr lang="en-US" altLang="ko-KR" sz="1500" dirty="0"/>
              <a:t>result</a:t>
            </a:r>
            <a:r>
              <a:rPr lang="ko-KR" altLang="en-US" sz="1500" dirty="0"/>
              <a:t> </a:t>
            </a:r>
            <a:r>
              <a:rPr lang="en-US" altLang="ko-KR" sz="1500" dirty="0"/>
              <a:t>=</a:t>
            </a:r>
            <a:r>
              <a:rPr lang="ko-KR" altLang="en-US" sz="1500" dirty="0"/>
              <a:t> 배열</a:t>
            </a:r>
            <a:r>
              <a:rPr lang="en-US" altLang="ko-KR" sz="1500" dirty="0"/>
              <a:t>.push(element[,element]);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</a:t>
            </a:r>
            <a:r>
              <a:rPr lang="ko-KR" altLang="en-US" sz="1500" dirty="0"/>
              <a:t>매개변수 </a:t>
            </a:r>
            <a:r>
              <a:rPr lang="en-US" altLang="ko-KR" sz="1500" dirty="0"/>
              <a:t>: </a:t>
            </a:r>
            <a:r>
              <a:rPr lang="ko-KR" altLang="en-US" sz="1500" dirty="0"/>
              <a:t>배열 마지막 위치에 추가할 배열 요소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</a:t>
            </a:r>
            <a:r>
              <a:rPr lang="ko-KR" altLang="en-US" sz="1500" dirty="0" err="1"/>
              <a:t>리턴값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신규 배열 요소를 추가한 배열을 리턴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     ② 배열 첫 번째 위치에 배열 요소 추가하기</a:t>
            </a:r>
            <a:r>
              <a:rPr lang="en-US" altLang="ko-KR" sz="1500" dirty="0"/>
              <a:t>(</a:t>
            </a:r>
            <a:r>
              <a:rPr lang="en-US" altLang="ko-KR" sz="1500" dirty="0" err="1"/>
              <a:t>unShift</a:t>
            </a:r>
            <a:r>
              <a:rPr lang="en-US" altLang="ko-KR" sz="1500" dirty="0"/>
              <a:t>()</a:t>
            </a:r>
            <a:r>
              <a:rPr lang="ko-KR" altLang="en-US" sz="1500" dirty="0"/>
              <a:t>메서드 사용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	var</a:t>
            </a:r>
            <a:r>
              <a:rPr lang="ko-KR" altLang="en-US" sz="1500" dirty="0"/>
              <a:t> </a:t>
            </a:r>
            <a:r>
              <a:rPr lang="en-US" altLang="ko-KR" sz="1500" dirty="0"/>
              <a:t>result</a:t>
            </a:r>
            <a:r>
              <a:rPr lang="ko-KR" altLang="en-US" sz="1500" dirty="0"/>
              <a:t> </a:t>
            </a:r>
            <a:r>
              <a:rPr lang="en-US" altLang="ko-KR" sz="1500" dirty="0"/>
              <a:t>=</a:t>
            </a:r>
            <a:r>
              <a:rPr lang="ko-KR" altLang="en-US" sz="1500" dirty="0"/>
              <a:t> 배열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unShift</a:t>
            </a:r>
            <a:r>
              <a:rPr lang="en-US" altLang="ko-KR" sz="1500" dirty="0"/>
              <a:t>(element[,element]);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</a:t>
            </a:r>
            <a:r>
              <a:rPr lang="ko-KR" altLang="en-US" sz="1500" dirty="0"/>
              <a:t>매개변수 </a:t>
            </a:r>
            <a:r>
              <a:rPr lang="en-US" altLang="ko-KR" sz="1500" dirty="0"/>
              <a:t>: </a:t>
            </a:r>
            <a:r>
              <a:rPr lang="ko-KR" altLang="en-US" sz="1500" dirty="0"/>
              <a:t>배열</a:t>
            </a:r>
            <a:r>
              <a:rPr lang="en-US" altLang="ko-KR" sz="1500" dirty="0"/>
              <a:t> </a:t>
            </a:r>
            <a:r>
              <a:rPr lang="ko-KR" altLang="en-US" sz="1500" dirty="0"/>
              <a:t>첫번째 추가할 배열 요소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</a:t>
            </a:r>
            <a:r>
              <a:rPr lang="ko-KR" altLang="en-US" sz="1500" dirty="0" err="1"/>
              <a:t>리턴값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신규 배열 요소를 추가한 배열을 리턴</a:t>
            </a:r>
            <a:r>
              <a:rPr lang="en-US" altLang="ko-KR" sz="1500" dirty="0">
                <a:sym typeface="Wingdings" panose="05000000000000000000" pitchFamily="2" charset="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92435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9. Array </a:t>
            </a:r>
            <a:r>
              <a:rPr lang="ko-KR" altLang="en-US" sz="2800" b="1" dirty="0">
                <a:latin typeface="+mj-ea"/>
              </a:rPr>
              <a:t>클래스의 핵심 내용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C569F-56A7-47A2-A9A9-441435726595}"/>
              </a:ext>
            </a:extLst>
          </p:cNvPr>
          <p:cNvSpPr txBox="1"/>
          <p:nvPr/>
        </p:nvSpPr>
        <p:spPr>
          <a:xfrm>
            <a:off x="1207406" y="1124744"/>
            <a:ext cx="10210004" cy="247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  ③ 배열 </a:t>
            </a:r>
            <a:r>
              <a:rPr lang="en-US" altLang="ko-KR" sz="1500" dirty="0"/>
              <a:t>n</a:t>
            </a:r>
            <a:r>
              <a:rPr lang="ko-KR" altLang="en-US" sz="1500" dirty="0"/>
              <a:t>번째 위치에 배열 요소 추가하기</a:t>
            </a:r>
            <a:r>
              <a:rPr lang="en-US" altLang="ko-KR" sz="1500" dirty="0"/>
              <a:t>(splice()</a:t>
            </a:r>
            <a:r>
              <a:rPr lang="ko-KR" altLang="en-US" sz="1500" dirty="0"/>
              <a:t>메서드 사용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	var</a:t>
            </a:r>
            <a:r>
              <a:rPr lang="ko-KR" altLang="en-US" sz="1500" dirty="0"/>
              <a:t> </a:t>
            </a:r>
            <a:r>
              <a:rPr lang="en-US" altLang="ko-KR" sz="1500" dirty="0"/>
              <a:t>result</a:t>
            </a:r>
            <a:r>
              <a:rPr lang="ko-KR" altLang="en-US" sz="1500" dirty="0"/>
              <a:t> </a:t>
            </a:r>
            <a:r>
              <a:rPr lang="en-US" altLang="ko-KR" sz="1500" dirty="0"/>
              <a:t>=</a:t>
            </a:r>
            <a:r>
              <a:rPr lang="ko-KR" altLang="en-US" sz="1500" dirty="0"/>
              <a:t> 배열</a:t>
            </a:r>
            <a:r>
              <a:rPr lang="en-US" altLang="ko-KR" sz="1500" dirty="0"/>
              <a:t>. splice( start, </a:t>
            </a:r>
            <a:r>
              <a:rPr lang="en-US" altLang="ko-KR" sz="1500" dirty="0" err="1"/>
              <a:t>deleteCount</a:t>
            </a:r>
            <a:r>
              <a:rPr lang="en-US" altLang="ko-KR" sz="1500" dirty="0"/>
              <a:t>[,element]);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</a:t>
            </a:r>
            <a:r>
              <a:rPr lang="ko-KR" altLang="en-US" sz="1500" dirty="0"/>
              <a:t>매개변수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 start : </a:t>
            </a:r>
            <a:r>
              <a:rPr lang="ko-KR" altLang="en-US" sz="1500" dirty="0"/>
              <a:t>추가 또는 삭제할 배열 요소의 시작 위치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	</a:t>
            </a:r>
            <a:r>
              <a:rPr lang="en-US" altLang="ko-KR" sz="1500" dirty="0" err="1"/>
              <a:t>deleteCount</a:t>
            </a:r>
            <a:r>
              <a:rPr lang="en-US" altLang="ko-KR" sz="1500" dirty="0"/>
              <a:t> : start</a:t>
            </a:r>
            <a:r>
              <a:rPr lang="ko-KR" altLang="en-US" sz="1500" dirty="0"/>
              <a:t>부터 시작하여 삭제할 배열 요소의 개수</a:t>
            </a:r>
            <a:r>
              <a:rPr lang="en-US" altLang="ko-KR" sz="1500" dirty="0"/>
              <a:t>, </a:t>
            </a:r>
            <a:r>
              <a:rPr lang="ko-KR" altLang="en-US" sz="1500" dirty="0"/>
              <a:t>요소를 추가할 때는 </a:t>
            </a:r>
            <a:r>
              <a:rPr lang="en-US" altLang="ko-KR" sz="1500" dirty="0"/>
              <a:t>0</a:t>
            </a:r>
            <a:r>
              <a:rPr lang="ko-KR" altLang="en-US" sz="1500" dirty="0"/>
              <a:t>을 적용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	element : </a:t>
            </a:r>
            <a:r>
              <a:rPr lang="ko-KR" altLang="en-US" sz="1500" dirty="0"/>
              <a:t>추가 요소</a:t>
            </a:r>
            <a:r>
              <a:rPr lang="en-US" altLang="ko-KR" sz="1500" dirty="0"/>
              <a:t>          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          </a:t>
            </a:r>
            <a:r>
              <a:rPr lang="ko-KR" altLang="en-US" sz="1500" dirty="0" err="1"/>
              <a:t>리턴값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삭제한 배열 요소를 추가한 배열을 리턴</a:t>
            </a:r>
            <a:r>
              <a:rPr lang="en-US" altLang="ko-KR" sz="1500" dirty="0"/>
              <a:t>. </a:t>
            </a:r>
            <a:r>
              <a:rPr lang="ko-KR" altLang="en-US" sz="1500" dirty="0"/>
              <a:t>단</a:t>
            </a:r>
            <a:r>
              <a:rPr lang="en-US" altLang="ko-KR" sz="1500" dirty="0"/>
              <a:t>, </a:t>
            </a:r>
            <a:r>
              <a:rPr lang="ko-KR" altLang="en-US" sz="1500" dirty="0"/>
              <a:t>요소를 추가할 경우는 </a:t>
            </a:r>
            <a:r>
              <a:rPr lang="ko-KR" altLang="en-US" sz="1500" dirty="0" err="1"/>
              <a:t>리턴값이</a:t>
            </a:r>
            <a:r>
              <a:rPr lang="ko-KR" altLang="en-US" sz="1500" dirty="0"/>
              <a:t> 없음     </a:t>
            </a:r>
            <a:endParaRPr lang="en-US" altLang="ko-KR" sz="1500" dirty="0"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820BC-7C66-4252-AAC2-CABE44A87149}"/>
              </a:ext>
            </a:extLst>
          </p:cNvPr>
          <p:cNvSpPr txBox="1"/>
          <p:nvPr/>
        </p:nvSpPr>
        <p:spPr>
          <a:xfrm>
            <a:off x="999334" y="3573016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특정 위치의 배열 요소 삭제</a:t>
            </a:r>
            <a:endParaRPr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50212-02C3-48E2-B17C-6B435A51665B}"/>
              </a:ext>
            </a:extLst>
          </p:cNvPr>
          <p:cNvSpPr txBox="1"/>
          <p:nvPr/>
        </p:nvSpPr>
        <p:spPr>
          <a:xfrm>
            <a:off x="1207406" y="3964160"/>
            <a:ext cx="10210004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DB13D-CEF4-4F27-8B8B-3D53D776E2DC}"/>
              </a:ext>
            </a:extLst>
          </p:cNvPr>
          <p:cNvSpPr txBox="1"/>
          <p:nvPr/>
        </p:nvSpPr>
        <p:spPr>
          <a:xfrm>
            <a:off x="1207406" y="4005480"/>
            <a:ext cx="10210004" cy="282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  ① 첫 번째 요소 삭제하기</a:t>
            </a:r>
            <a:r>
              <a:rPr lang="en-US" altLang="ko-KR" sz="1500" dirty="0"/>
              <a:t>(shift()</a:t>
            </a:r>
            <a:r>
              <a:rPr lang="ko-KR" altLang="en-US" sz="1500" dirty="0"/>
              <a:t>메서드 사용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	var</a:t>
            </a:r>
            <a:r>
              <a:rPr lang="ko-KR" altLang="en-US" sz="1500" dirty="0"/>
              <a:t> </a:t>
            </a:r>
            <a:r>
              <a:rPr lang="en-US" altLang="ko-KR" sz="1500" dirty="0"/>
              <a:t>result</a:t>
            </a:r>
            <a:r>
              <a:rPr lang="ko-KR" altLang="en-US" sz="1500" dirty="0"/>
              <a:t> </a:t>
            </a:r>
            <a:r>
              <a:rPr lang="en-US" altLang="ko-KR" sz="1500" dirty="0"/>
              <a:t>=</a:t>
            </a:r>
            <a:r>
              <a:rPr lang="ko-KR" altLang="en-US" sz="1500" dirty="0"/>
              <a:t> 배열</a:t>
            </a:r>
            <a:r>
              <a:rPr lang="en-US" altLang="ko-KR" sz="1500" dirty="0"/>
              <a:t>. shift();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</a:t>
            </a:r>
            <a:r>
              <a:rPr lang="ko-KR" altLang="en-US" sz="1500" dirty="0"/>
              <a:t>매개변수 </a:t>
            </a:r>
            <a:r>
              <a:rPr lang="en-US" altLang="ko-KR" sz="1500" dirty="0"/>
              <a:t>:  </a:t>
            </a:r>
            <a:r>
              <a:rPr lang="ko-KR" altLang="en-US" sz="1500" dirty="0"/>
              <a:t>없음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          </a:t>
            </a:r>
            <a:r>
              <a:rPr lang="ko-KR" altLang="en-US" sz="1500" dirty="0" err="1"/>
              <a:t>리턴값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삭제된 배열 요소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    ② 마지막 번째 요소 삭제하기</a:t>
            </a:r>
            <a:r>
              <a:rPr lang="en-US" altLang="ko-KR" sz="1500" dirty="0"/>
              <a:t>(pop()</a:t>
            </a:r>
            <a:r>
              <a:rPr lang="ko-KR" altLang="en-US" sz="1500" dirty="0"/>
              <a:t>메서드 사용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	var</a:t>
            </a:r>
            <a:r>
              <a:rPr lang="ko-KR" altLang="en-US" sz="1500" dirty="0"/>
              <a:t> </a:t>
            </a:r>
            <a:r>
              <a:rPr lang="en-US" altLang="ko-KR" sz="1500" dirty="0"/>
              <a:t>result</a:t>
            </a:r>
            <a:r>
              <a:rPr lang="ko-KR" altLang="en-US" sz="1500" dirty="0"/>
              <a:t> </a:t>
            </a:r>
            <a:r>
              <a:rPr lang="en-US" altLang="ko-KR" sz="1500" dirty="0"/>
              <a:t>=</a:t>
            </a:r>
            <a:r>
              <a:rPr lang="ko-KR" altLang="en-US" sz="1500" dirty="0"/>
              <a:t> 배열</a:t>
            </a:r>
            <a:r>
              <a:rPr lang="en-US" altLang="ko-KR" sz="1500" dirty="0"/>
              <a:t>. pop();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</a:t>
            </a:r>
            <a:r>
              <a:rPr lang="ko-KR" altLang="en-US" sz="1500" dirty="0"/>
              <a:t>매개변수 </a:t>
            </a:r>
            <a:r>
              <a:rPr lang="en-US" altLang="ko-KR" sz="1500" dirty="0"/>
              <a:t>:  </a:t>
            </a:r>
            <a:r>
              <a:rPr lang="ko-KR" altLang="en-US" sz="1500" dirty="0"/>
              <a:t>없음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          </a:t>
            </a:r>
            <a:r>
              <a:rPr lang="ko-KR" altLang="en-US" sz="1500" dirty="0" err="1"/>
              <a:t>리턴값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빼낸 마지막 번째 배열 요소</a:t>
            </a:r>
            <a:endParaRPr lang="en-US" altLang="ko-KR" sz="15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888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9. Array </a:t>
            </a:r>
            <a:r>
              <a:rPr lang="ko-KR" altLang="en-US" sz="2800" b="1" dirty="0">
                <a:latin typeface="+mj-ea"/>
              </a:rPr>
              <a:t>클래스의 핵심 내용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C569F-56A7-47A2-A9A9-441435726595}"/>
              </a:ext>
            </a:extLst>
          </p:cNvPr>
          <p:cNvSpPr txBox="1"/>
          <p:nvPr/>
        </p:nvSpPr>
        <p:spPr>
          <a:xfrm>
            <a:off x="1207406" y="1124744"/>
            <a:ext cx="10210004" cy="247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  ③ 배열 </a:t>
            </a:r>
            <a:r>
              <a:rPr lang="en-US" altLang="ko-KR" sz="1500" dirty="0"/>
              <a:t>n</a:t>
            </a:r>
            <a:r>
              <a:rPr lang="ko-KR" altLang="en-US" sz="1500" dirty="0"/>
              <a:t>번째 위치에 배열 요소 삭제하기</a:t>
            </a:r>
            <a:r>
              <a:rPr lang="en-US" altLang="ko-KR" sz="1500" dirty="0"/>
              <a:t>(splice()</a:t>
            </a:r>
            <a:r>
              <a:rPr lang="ko-KR" altLang="en-US" sz="1500" dirty="0"/>
              <a:t>메서드 사용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	var</a:t>
            </a:r>
            <a:r>
              <a:rPr lang="ko-KR" altLang="en-US" sz="1500" dirty="0"/>
              <a:t> </a:t>
            </a:r>
            <a:r>
              <a:rPr lang="en-US" altLang="ko-KR" sz="1500" dirty="0"/>
              <a:t>result</a:t>
            </a:r>
            <a:r>
              <a:rPr lang="ko-KR" altLang="en-US" sz="1500" dirty="0"/>
              <a:t> </a:t>
            </a:r>
            <a:r>
              <a:rPr lang="en-US" altLang="ko-KR" sz="1500" dirty="0"/>
              <a:t>=</a:t>
            </a:r>
            <a:r>
              <a:rPr lang="ko-KR" altLang="en-US" sz="1500" dirty="0"/>
              <a:t> 배열</a:t>
            </a:r>
            <a:r>
              <a:rPr lang="en-US" altLang="ko-KR" sz="1500" dirty="0"/>
              <a:t>. Splice( start, </a:t>
            </a:r>
            <a:r>
              <a:rPr lang="en-US" altLang="ko-KR" sz="1500" dirty="0" err="1"/>
              <a:t>deleteCount</a:t>
            </a:r>
            <a:r>
              <a:rPr lang="en-US" altLang="ko-KR" sz="1500" dirty="0"/>
              <a:t>[,element]);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</a:t>
            </a:r>
            <a:r>
              <a:rPr lang="ko-KR" altLang="en-US" sz="1500" dirty="0"/>
              <a:t>매개변수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 start : </a:t>
            </a:r>
            <a:r>
              <a:rPr lang="ko-KR" altLang="en-US" sz="1500" dirty="0"/>
              <a:t>삭제할 배열 요소의 시작 위치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	</a:t>
            </a:r>
            <a:r>
              <a:rPr lang="en-US" altLang="ko-KR" sz="1500" dirty="0" err="1"/>
              <a:t>deleteCount</a:t>
            </a:r>
            <a:r>
              <a:rPr lang="en-US" altLang="ko-KR" sz="1500" dirty="0"/>
              <a:t> : start</a:t>
            </a:r>
            <a:r>
              <a:rPr lang="ko-KR" altLang="en-US" sz="1500" dirty="0"/>
              <a:t>부터 시작하여 삭제할 배열 요소의 개수</a:t>
            </a:r>
            <a:r>
              <a:rPr lang="en-US" altLang="ko-KR" sz="1500" dirty="0"/>
              <a:t>, </a:t>
            </a:r>
            <a:r>
              <a:rPr lang="ko-KR" altLang="en-US" sz="1500" dirty="0"/>
              <a:t>요소를 추가할 때는 </a:t>
            </a:r>
            <a:r>
              <a:rPr lang="en-US" altLang="ko-KR" sz="1500" dirty="0"/>
              <a:t>0</a:t>
            </a:r>
            <a:r>
              <a:rPr lang="ko-KR" altLang="en-US" sz="1500" dirty="0"/>
              <a:t>을 적용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	element : </a:t>
            </a:r>
            <a:r>
              <a:rPr lang="ko-KR" altLang="en-US" sz="1500" dirty="0"/>
              <a:t>삭제 요소</a:t>
            </a:r>
            <a:r>
              <a:rPr lang="en-US" altLang="ko-KR" sz="1500" dirty="0"/>
              <a:t>          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          </a:t>
            </a:r>
            <a:r>
              <a:rPr lang="ko-KR" altLang="en-US" sz="1500" dirty="0" err="1"/>
              <a:t>리턴값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삭제한 배열 요소를 추가한 배열을 리턴</a:t>
            </a:r>
            <a:r>
              <a:rPr lang="en-US" altLang="ko-KR" sz="1500" dirty="0"/>
              <a:t>. </a:t>
            </a:r>
            <a:r>
              <a:rPr lang="ko-KR" altLang="en-US" sz="1500" dirty="0"/>
              <a:t>단</a:t>
            </a:r>
            <a:r>
              <a:rPr lang="en-US" altLang="ko-KR" sz="1500" dirty="0"/>
              <a:t>, </a:t>
            </a:r>
            <a:r>
              <a:rPr lang="ko-KR" altLang="en-US" sz="1500" dirty="0"/>
              <a:t>요소를 추가할 경우는 </a:t>
            </a:r>
            <a:r>
              <a:rPr lang="ko-KR" altLang="en-US" sz="1500" dirty="0" err="1"/>
              <a:t>리턴값이</a:t>
            </a:r>
            <a:r>
              <a:rPr lang="ko-KR" altLang="en-US" sz="1500" dirty="0"/>
              <a:t> 없음     </a:t>
            </a:r>
            <a:endParaRPr lang="en-US" altLang="ko-KR" sz="1500" dirty="0"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820BC-7C66-4252-AAC2-CABE44A87149}"/>
              </a:ext>
            </a:extLst>
          </p:cNvPr>
          <p:cNvSpPr txBox="1"/>
          <p:nvPr/>
        </p:nvSpPr>
        <p:spPr>
          <a:xfrm>
            <a:off x="999334" y="3573016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8.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배열 정렬하기</a:t>
            </a:r>
            <a:endParaRPr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50212-02C3-48E2-B17C-6B435A51665B}"/>
              </a:ext>
            </a:extLst>
          </p:cNvPr>
          <p:cNvSpPr txBox="1"/>
          <p:nvPr/>
        </p:nvSpPr>
        <p:spPr>
          <a:xfrm>
            <a:off x="1207406" y="3964160"/>
            <a:ext cx="10210004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DB13D-CEF4-4F27-8B8B-3D53D776E2DC}"/>
              </a:ext>
            </a:extLst>
          </p:cNvPr>
          <p:cNvSpPr txBox="1"/>
          <p:nvPr/>
        </p:nvSpPr>
        <p:spPr>
          <a:xfrm>
            <a:off x="1207406" y="4005480"/>
            <a:ext cx="10210004" cy="2480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</a:t>
            </a:r>
            <a:r>
              <a:rPr lang="ko-KR" altLang="en-US" sz="1500" dirty="0"/>
              <a:t>배열 클래스에는 정렬 기능을 하는 </a:t>
            </a:r>
            <a:r>
              <a:rPr lang="en-US" altLang="ko-KR" sz="1500" dirty="0"/>
              <a:t>sort()</a:t>
            </a:r>
            <a:r>
              <a:rPr lang="ko-KR" altLang="en-US" sz="1500" dirty="0"/>
              <a:t>메서드를 사용하면 된다</a:t>
            </a:r>
            <a:r>
              <a:rPr lang="en-US" altLang="ko-KR" sz="1500" dirty="0"/>
              <a:t>.</a:t>
            </a:r>
            <a:r>
              <a:rPr lang="ko-KR" altLang="en-US" sz="1500" dirty="0"/>
              <a:t>    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     ① </a:t>
            </a:r>
            <a:r>
              <a:rPr lang="en-US" altLang="ko-KR" sz="1500" dirty="0"/>
              <a:t>sort()</a:t>
            </a:r>
            <a:r>
              <a:rPr lang="ko-KR" altLang="en-US" sz="1500" dirty="0"/>
              <a:t>메서드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	var</a:t>
            </a:r>
            <a:r>
              <a:rPr lang="ko-KR" altLang="en-US" sz="1500" dirty="0"/>
              <a:t> </a:t>
            </a:r>
            <a:r>
              <a:rPr lang="en-US" altLang="ko-KR" sz="1500" dirty="0"/>
              <a:t>result</a:t>
            </a:r>
            <a:r>
              <a:rPr lang="ko-KR" altLang="en-US" sz="1500" dirty="0"/>
              <a:t> </a:t>
            </a:r>
            <a:r>
              <a:rPr lang="en-US" altLang="ko-KR" sz="1500" dirty="0"/>
              <a:t>=</a:t>
            </a:r>
            <a:r>
              <a:rPr lang="ko-KR" altLang="en-US" sz="1500" dirty="0"/>
              <a:t> 배열</a:t>
            </a:r>
            <a:r>
              <a:rPr lang="en-US" altLang="ko-KR" sz="1500" dirty="0"/>
              <a:t>. sort([</a:t>
            </a:r>
            <a:r>
              <a:rPr lang="en-US" altLang="ko-KR" sz="1500" dirty="0" err="1"/>
              <a:t>compareFunction</a:t>
            </a:r>
            <a:r>
              <a:rPr lang="en-US" altLang="ko-KR" sz="1500" dirty="0"/>
              <a:t>]);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</a:t>
            </a:r>
            <a:r>
              <a:rPr lang="ko-KR" altLang="en-US" sz="1500" dirty="0"/>
              <a:t>매개변수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compareFunction</a:t>
            </a:r>
            <a:r>
              <a:rPr lang="ko-KR" altLang="en-US" sz="1500" dirty="0"/>
              <a:t>은 정렬 순서를 정의하는 함수이다</a:t>
            </a:r>
            <a:r>
              <a:rPr lang="en-US" altLang="ko-KR" sz="1500" dirty="0"/>
              <a:t>.</a:t>
            </a:r>
            <a:r>
              <a:rPr lang="ko-KR" altLang="en-US" sz="1500" dirty="0"/>
              <a:t>생략 시 문자를 오름차순으로 정렬한다</a:t>
            </a:r>
            <a:r>
              <a:rPr lang="en-US" altLang="ko-KR" sz="1500" dirty="0"/>
              <a:t>.</a:t>
            </a:r>
            <a:r>
              <a:rPr lang="ko-KR" altLang="en-US" sz="1500" dirty="0"/>
              <a:t>내림차순은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</a:t>
            </a:r>
            <a:r>
              <a:rPr lang="ko-KR" altLang="en-US" sz="1500" dirty="0"/>
              <a:t>예제로 살펴보자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          </a:t>
            </a:r>
            <a:r>
              <a:rPr lang="ko-KR" altLang="en-US" sz="1500" dirty="0" err="1"/>
              <a:t>리턴값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정렬이 완료된 결과값</a:t>
            </a:r>
            <a:r>
              <a:rPr lang="en-US" altLang="ko-KR" sz="1500" dirty="0"/>
              <a:t>, </a:t>
            </a:r>
            <a:r>
              <a:rPr lang="ko-KR" altLang="en-US" sz="1500" dirty="0"/>
              <a:t>정렬에 사용된 원본도 변경된다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    </a:t>
            </a:r>
            <a:endParaRPr lang="en-US" altLang="ko-KR" sz="15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677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String </a:t>
            </a:r>
            <a:r>
              <a:rPr lang="ko-KR" altLang="en-US" sz="2800" b="1" dirty="0">
                <a:latin typeface="+mj-ea"/>
              </a:rPr>
              <a:t>클래스</a:t>
            </a:r>
            <a:r>
              <a:rPr lang="en-US" altLang="ko-KR" sz="2800" b="1" dirty="0">
                <a:latin typeface="+mj-ea"/>
              </a:rPr>
              <a:t>	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A7CEE-BD37-4229-9DF0-D03A25455853}"/>
              </a:ext>
            </a:extLst>
          </p:cNvPr>
          <p:cNvSpPr txBox="1"/>
          <p:nvPr/>
        </p:nvSpPr>
        <p:spPr>
          <a:xfrm>
            <a:off x="999334" y="921955"/>
            <a:ext cx="7118231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1. String </a:t>
            </a:r>
            <a:r>
              <a:rPr kumimoji="1" lang="ko-KR" altLang="en-US" b="1" dirty="0"/>
              <a:t>클래스란</a:t>
            </a:r>
            <a:r>
              <a:rPr kumimoji="1" lang="en-US" altLang="ko-KR" b="1" dirty="0"/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49CA-A9C1-4AAB-961F-6D76CB6BDD5D}"/>
              </a:ext>
            </a:extLst>
          </p:cNvPr>
          <p:cNvSpPr txBox="1"/>
          <p:nvPr/>
        </p:nvSpPr>
        <p:spPr>
          <a:xfrm>
            <a:off x="999334" y="1340768"/>
            <a:ext cx="8193010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String</a:t>
            </a:r>
            <a:r>
              <a:rPr lang="ko-KR" altLang="en-US" sz="1500" dirty="0"/>
              <a:t>클래스에는 문자열을 생성하는 기능을 시작으로 문자열과 관련된 </a:t>
            </a:r>
            <a:r>
              <a:rPr lang="ko-KR" altLang="en-US" sz="1500" dirty="0" err="1"/>
              <a:t>유요한</a:t>
            </a:r>
            <a:r>
              <a:rPr lang="ko-KR" altLang="en-US" sz="1500" dirty="0"/>
              <a:t> 기능이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844824"/>
            <a:ext cx="8409034" cy="116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2. String</a:t>
            </a:r>
            <a:r>
              <a:rPr kumimoji="1" lang="ko-KR" altLang="en-US" b="1" dirty="0"/>
              <a:t>클래스의 실무에서의 활용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- </a:t>
            </a:r>
            <a:r>
              <a:rPr kumimoji="1" lang="ko-KR" altLang="en-US" sz="1500" dirty="0"/>
              <a:t>사이트 로그인 페이지 제작 시 </a:t>
            </a:r>
            <a:r>
              <a:rPr kumimoji="1" lang="ko-KR" altLang="en-US" sz="1500" dirty="0" err="1"/>
              <a:t>입력받은</a:t>
            </a:r>
            <a:r>
              <a:rPr kumimoji="1" lang="ko-KR" altLang="en-US" sz="1500" dirty="0"/>
              <a:t> 아이디와 패스워드의 좌우 공백을 </a:t>
            </a:r>
            <a:r>
              <a:rPr kumimoji="1" lang="ko-KR" altLang="en-US" sz="1500" dirty="0" err="1"/>
              <a:t>없애주는</a:t>
            </a:r>
            <a:r>
              <a:rPr kumimoji="1" lang="ko-KR" altLang="en-US" sz="1500" dirty="0"/>
              <a:t> 기능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- </a:t>
            </a:r>
            <a:r>
              <a:rPr kumimoji="1" lang="ko-KR" altLang="en-US" sz="1500" dirty="0"/>
              <a:t>게시판 제작 시 게시물의 특정 문자열을 다른 문자열로 치환 혹은 삭제 기능</a:t>
            </a: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9. Array </a:t>
            </a:r>
            <a:r>
              <a:rPr lang="ko-KR" altLang="en-US" sz="2800" b="1" dirty="0">
                <a:latin typeface="+mj-ea"/>
              </a:rPr>
              <a:t>클래스의 핵심 내용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C569F-56A7-47A2-A9A9-441435726595}"/>
              </a:ext>
            </a:extLst>
          </p:cNvPr>
          <p:cNvSpPr txBox="1"/>
          <p:nvPr/>
        </p:nvSpPr>
        <p:spPr>
          <a:xfrm>
            <a:off x="1207406" y="1124744"/>
            <a:ext cx="10210004" cy="5248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  ② 문자 오름차순 정렬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	</a:t>
            </a:r>
            <a:r>
              <a:rPr lang="ko-KR" altLang="en-US" sz="1500" dirty="0"/>
              <a:t>오름차순은 작은 것 부터 큰 순서대로의 정렬을 의미한다</a:t>
            </a:r>
            <a:r>
              <a:rPr lang="en-US" altLang="ko-KR" sz="1500" dirty="0"/>
              <a:t>.sort()</a:t>
            </a:r>
            <a:r>
              <a:rPr lang="ko-KR" altLang="en-US" sz="1500" dirty="0"/>
              <a:t>를 이용하여 오름차순으로 문자를 정렬하고 싶으면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</a:t>
            </a:r>
            <a:r>
              <a:rPr lang="ko-KR" altLang="en-US" sz="1500" dirty="0"/>
              <a:t>매개변수인</a:t>
            </a:r>
            <a:r>
              <a:rPr lang="en-US" altLang="ko-KR" sz="1500" dirty="0"/>
              <a:t> </a:t>
            </a:r>
            <a:r>
              <a:rPr lang="en-US" altLang="ko-KR" sz="1500" dirty="0" err="1"/>
              <a:t>compareFunction</a:t>
            </a:r>
            <a:r>
              <a:rPr lang="ko-KR" altLang="en-US" sz="1500" dirty="0"/>
              <a:t>을 아래와 같이 만들어 주도록 하자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</a:t>
            </a:r>
            <a:r>
              <a:rPr lang="ko-KR" altLang="en-US" sz="1500" dirty="0"/>
              <a:t>배열</a:t>
            </a:r>
            <a:r>
              <a:rPr lang="en-US" altLang="ko-KR" sz="1500" dirty="0"/>
              <a:t>.sort(function(a, b){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		return a – b;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 }); 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     ③ 문자 내림차순 정렬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	</a:t>
            </a:r>
            <a:r>
              <a:rPr lang="ko-KR" altLang="en-US" sz="1500" dirty="0"/>
              <a:t>내림차순은 큰 것 부터 작은 순서대로의 정렬을 의미한다</a:t>
            </a:r>
            <a:r>
              <a:rPr lang="en-US" altLang="ko-KR" sz="1500" dirty="0"/>
              <a:t>.sort()</a:t>
            </a:r>
            <a:r>
              <a:rPr lang="ko-KR" altLang="en-US" sz="1500" dirty="0"/>
              <a:t>를 이용하여 오름차순으로 문자를 정렬하고 싶으면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</a:t>
            </a:r>
            <a:r>
              <a:rPr lang="ko-KR" altLang="en-US" sz="1500" dirty="0"/>
              <a:t>매개변수인</a:t>
            </a:r>
            <a:r>
              <a:rPr lang="en-US" altLang="ko-KR" sz="1500" dirty="0"/>
              <a:t> </a:t>
            </a:r>
            <a:r>
              <a:rPr lang="en-US" altLang="ko-KR" sz="1500" dirty="0" err="1"/>
              <a:t>compareFunction</a:t>
            </a:r>
            <a:r>
              <a:rPr lang="ko-KR" altLang="en-US" sz="1500" dirty="0"/>
              <a:t>을 아래와 같이 만들어 주도록 하자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</a:t>
            </a:r>
            <a:r>
              <a:rPr lang="ko-KR" altLang="en-US" sz="1500" dirty="0"/>
              <a:t>배열</a:t>
            </a:r>
            <a:r>
              <a:rPr lang="en-US" altLang="ko-KR" sz="1500" dirty="0"/>
              <a:t>.sort(function(a, b){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		return b &gt; a;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 }); 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      ④ 숫자 정렬하기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	sort()</a:t>
            </a:r>
            <a:r>
              <a:rPr lang="ko-KR" altLang="en-US" sz="1500" dirty="0"/>
              <a:t>는</a:t>
            </a:r>
            <a:r>
              <a:rPr lang="en-US" altLang="ko-KR" sz="1500" dirty="0"/>
              <a:t> </a:t>
            </a:r>
            <a:r>
              <a:rPr lang="ko-KR" altLang="en-US" sz="1500" dirty="0"/>
              <a:t>기본적으로 문자열 정렬 기능이기 때문에 숫자도 문자열로 처리된다</a:t>
            </a:r>
            <a:r>
              <a:rPr lang="en-US" altLang="ko-KR" sz="1500" dirty="0"/>
              <a:t>.</a:t>
            </a:r>
            <a:r>
              <a:rPr lang="ko-KR" altLang="en-US" sz="1500" dirty="0"/>
              <a:t>그래서 위와 같이 정의한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	</a:t>
            </a:r>
            <a:r>
              <a:rPr lang="en-US" altLang="ko-KR" sz="1500" dirty="0" err="1"/>
              <a:t>compareFunction</a:t>
            </a:r>
            <a:r>
              <a:rPr lang="ko-KR" altLang="en-US" sz="1500" dirty="0"/>
              <a:t>매개변수를 </a:t>
            </a:r>
            <a:r>
              <a:rPr lang="ko-KR" altLang="en-US" sz="1500" dirty="0" err="1"/>
              <a:t>이용해야지</a:t>
            </a:r>
            <a:r>
              <a:rPr lang="ko-KR" altLang="en-US" sz="1500" dirty="0"/>
              <a:t> 정상적으로 정렬이 됨을 잊지 않도록 하자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385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String </a:t>
            </a:r>
            <a:r>
              <a:rPr lang="ko-KR" altLang="en-US" sz="2800" b="1" dirty="0">
                <a:latin typeface="+mj-ea"/>
              </a:rPr>
              <a:t>클래스의 주요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615F0-8745-4EF0-B5F9-DD7A0DEB2EBB}"/>
              </a:ext>
            </a:extLst>
          </p:cNvPr>
          <p:cNvSpPr txBox="1"/>
          <p:nvPr/>
        </p:nvSpPr>
        <p:spPr>
          <a:xfrm>
            <a:off x="1003024" y="1052736"/>
            <a:ext cx="10925624" cy="816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프로퍼티 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- length : </a:t>
            </a:r>
            <a:r>
              <a:rPr lang="ko-KR" altLang="en-US" sz="1500" dirty="0"/>
              <a:t>문자열</a:t>
            </a:r>
            <a:r>
              <a:rPr lang="en-US" altLang="ko-KR" sz="1500" dirty="0"/>
              <a:t> </a:t>
            </a:r>
            <a:r>
              <a:rPr lang="ko-KR" altLang="en-US" sz="1500" dirty="0"/>
              <a:t>개수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8F43D-23F6-422A-9599-B5506D497136}"/>
              </a:ext>
            </a:extLst>
          </p:cNvPr>
          <p:cNvSpPr txBox="1"/>
          <p:nvPr/>
        </p:nvSpPr>
        <p:spPr>
          <a:xfrm>
            <a:off x="1003024" y="1802303"/>
            <a:ext cx="1092562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함수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메서드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목록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A496BF-79D2-4D48-96D4-27E5771EC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24" y="2276872"/>
            <a:ext cx="7181208" cy="3441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1313A7-35A1-46D8-B9D9-49B15FC59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24" y="5707312"/>
            <a:ext cx="7181208" cy="1039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73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String </a:t>
            </a:r>
            <a:r>
              <a:rPr lang="ko-KR" altLang="en-US" sz="2800" b="1" dirty="0">
                <a:latin typeface="+mj-ea"/>
              </a:rPr>
              <a:t>클래스의 주요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8F43D-23F6-422A-9599-B5506D497136}"/>
              </a:ext>
            </a:extLst>
          </p:cNvPr>
          <p:cNvSpPr txBox="1"/>
          <p:nvPr/>
        </p:nvSpPr>
        <p:spPr>
          <a:xfrm>
            <a:off x="1003024" y="941864"/>
            <a:ext cx="1092562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함수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메서드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목록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4CE878-9513-4A96-B807-0B10FDDF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7" y="1427252"/>
            <a:ext cx="7196985" cy="351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4C5452-F504-42AF-9B5C-4E23286F9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83" y="1778325"/>
            <a:ext cx="7196985" cy="3456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B17D35-2B5B-4AA0-AD6B-A58A5C9C2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404" y="5220587"/>
            <a:ext cx="7176624" cy="13993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606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String </a:t>
            </a:r>
            <a:r>
              <a:rPr lang="ko-KR" altLang="en-US" sz="2800" b="1" dirty="0">
                <a:latin typeface="+mj-ea"/>
              </a:rPr>
              <a:t>클래스의 핵심 내용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97757-24B7-405E-9544-D7EC11E5A9E1}"/>
              </a:ext>
            </a:extLst>
          </p:cNvPr>
          <p:cNvSpPr txBox="1"/>
          <p:nvPr/>
        </p:nvSpPr>
        <p:spPr>
          <a:xfrm>
            <a:off x="999334" y="1052736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문자열 만들기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32C44-733C-4FDF-AA89-39D0B1BA26A4}"/>
              </a:ext>
            </a:extLst>
          </p:cNvPr>
          <p:cNvSpPr txBox="1"/>
          <p:nvPr/>
        </p:nvSpPr>
        <p:spPr>
          <a:xfrm>
            <a:off x="1207406" y="1443880"/>
            <a:ext cx="9985259" cy="351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</a:t>
            </a:r>
            <a:r>
              <a:rPr lang="ko-KR" altLang="en-US" sz="1500" dirty="0"/>
              <a:t>문자열 만드는 방법은 </a:t>
            </a:r>
            <a:r>
              <a:rPr lang="en-US" altLang="ko-KR" sz="1500" dirty="0"/>
              <a:t>2</a:t>
            </a:r>
            <a:r>
              <a:rPr lang="ko-KR" altLang="en-US" sz="1500" dirty="0"/>
              <a:t>가지가 존재한다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</a:t>
            </a:r>
            <a:r>
              <a:rPr lang="ko-KR" altLang="en-US" sz="1500" dirty="0"/>
              <a:t>① </a:t>
            </a:r>
            <a:r>
              <a:rPr lang="ko-KR" altLang="en-US" sz="1500" dirty="0" err="1"/>
              <a:t>리터럴</a:t>
            </a:r>
            <a:r>
              <a:rPr lang="ko-KR" altLang="en-US" sz="1500" dirty="0"/>
              <a:t> 방식 </a:t>
            </a:r>
            <a:r>
              <a:rPr lang="en-US" altLang="ko-KR" sz="1500" dirty="0"/>
              <a:t>: var str = “hi”;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</a:t>
            </a:r>
            <a:r>
              <a:rPr lang="ko-KR" altLang="en-US" sz="1500" dirty="0"/>
              <a:t>② </a:t>
            </a:r>
            <a:r>
              <a:rPr lang="en-US" altLang="ko-KR" sz="1500" dirty="0"/>
              <a:t>String</a:t>
            </a:r>
            <a:r>
              <a:rPr lang="ko-KR" altLang="en-US" sz="1500" dirty="0"/>
              <a:t>클래스의 객체를 생성해 이용 </a:t>
            </a:r>
            <a:r>
              <a:rPr lang="en-US" altLang="ko-KR" sz="1500" dirty="0"/>
              <a:t>: var str = new String(“hi”);</a:t>
            </a:r>
            <a:br>
              <a:rPr lang="en-US" altLang="ko-KR" sz="1500" dirty="0"/>
            </a:br>
            <a:r>
              <a:rPr lang="en-US" altLang="ko-KR" sz="1500" dirty="0"/>
              <a:t>   - </a:t>
            </a:r>
            <a:r>
              <a:rPr lang="ko-KR" altLang="en-US" sz="1500" dirty="0"/>
              <a:t>주의 사항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alert(“</a:t>
            </a:r>
            <a:r>
              <a:rPr lang="en-US" altLang="ko-KR" sz="1500" dirty="0" err="1">
                <a:sym typeface="Wingdings" panose="05000000000000000000" pitchFamily="2" charset="2"/>
              </a:rPr>
              <a:t>hi”.length</a:t>
            </a:r>
            <a:r>
              <a:rPr lang="en-US" altLang="ko-KR" sz="1500" dirty="0">
                <a:sym typeface="Wingdings" panose="05000000000000000000" pitchFamily="2" charset="2"/>
              </a:rPr>
              <a:t>);   //</a:t>
            </a:r>
            <a:r>
              <a:rPr lang="ko-KR" altLang="en-US" sz="1500" dirty="0">
                <a:sym typeface="Wingdings" panose="05000000000000000000" pitchFamily="2" charset="2"/>
              </a:rPr>
              <a:t>실행결과 </a:t>
            </a:r>
            <a:r>
              <a:rPr lang="en-US" altLang="ko-KR" sz="1500" dirty="0">
                <a:sym typeface="Wingdings" panose="05000000000000000000" pitchFamily="2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alert(“hi”.</a:t>
            </a:r>
            <a:r>
              <a:rPr lang="en-US" altLang="ko-KR" sz="1500" dirty="0" err="1">
                <a:sym typeface="Wingdings" panose="05000000000000000000" pitchFamily="2" charset="2"/>
              </a:rPr>
              <a:t>charAt</a:t>
            </a:r>
            <a:r>
              <a:rPr lang="en-US" altLang="ko-KR" sz="1500" dirty="0">
                <a:sym typeface="Wingdings" panose="05000000000000000000" pitchFamily="2" charset="2"/>
              </a:rPr>
              <a:t>(0));   //</a:t>
            </a:r>
            <a:r>
              <a:rPr lang="ko-KR" altLang="en-US" sz="1500" dirty="0">
                <a:sym typeface="Wingdings" panose="05000000000000000000" pitchFamily="2" charset="2"/>
              </a:rPr>
              <a:t>실행결과 </a:t>
            </a:r>
            <a:r>
              <a:rPr lang="en-US" altLang="ko-KR" sz="1500" dirty="0">
                <a:sym typeface="Wingdings" panose="05000000000000000000" pitchFamily="2" charset="2"/>
              </a:rPr>
              <a:t>h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</a:t>
            </a:r>
            <a:r>
              <a:rPr lang="ko-KR" altLang="en-US" sz="1500" dirty="0">
                <a:sym typeface="Wingdings" panose="05000000000000000000" pitchFamily="2" charset="2"/>
              </a:rPr>
              <a:t>위와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같이 실행하면 정상적으로 작동한다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실행될 수 있는 이유는 바로 문자열 </a:t>
            </a:r>
            <a:r>
              <a:rPr lang="ko-KR" altLang="en-US" sz="1500" dirty="0" err="1">
                <a:solidFill>
                  <a:srgbClr val="FF0000"/>
                </a:solidFill>
                <a:sym typeface="Wingdings" panose="05000000000000000000" pitchFamily="2" charset="2"/>
              </a:rPr>
              <a:t>리터럴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 방식 구문은 자바스크립트에 </a:t>
            </a:r>
            <a:endParaRPr lang="en-US" altLang="ko-KR" sz="15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sym typeface="Wingdings" panose="05000000000000000000" pitchFamily="2" charset="2"/>
              </a:rPr>
              <a:t>     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의해서 해석될 때</a:t>
            </a:r>
            <a:r>
              <a:rPr lang="en-US" altLang="ko-KR" sz="1500" dirty="0">
                <a:solidFill>
                  <a:srgbClr val="FF0000"/>
                </a:solidFill>
                <a:sym typeface="Wingdings" panose="05000000000000000000" pitchFamily="2" charset="2"/>
              </a:rPr>
              <a:t>, String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클래스의 객체를 생성해서 이용하는 방식으로 변환 되어 실행되기 때문이다</a:t>
            </a:r>
            <a:r>
              <a:rPr lang="en-US" altLang="ko-KR" sz="15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alert(“</a:t>
            </a:r>
            <a:r>
              <a:rPr lang="en-US" altLang="ko-KR" sz="1500" dirty="0" err="1">
                <a:sym typeface="Wingdings" panose="05000000000000000000" pitchFamily="2" charset="2"/>
              </a:rPr>
              <a:t>hi”.length</a:t>
            </a:r>
            <a:r>
              <a:rPr lang="en-US" altLang="ko-KR" sz="1500" dirty="0">
                <a:sym typeface="Wingdings" panose="05000000000000000000" pitchFamily="2" charset="2"/>
              </a:rPr>
              <a:t>);    new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String(“hi”).length;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ym typeface="Wingdings" panose="05000000000000000000" pitchFamily="2" charset="2"/>
              </a:rPr>
              <a:t>      alert(“hi”.</a:t>
            </a:r>
            <a:r>
              <a:rPr lang="en-US" altLang="ko-KR" sz="1500" dirty="0" err="1">
                <a:sym typeface="Wingdings" panose="05000000000000000000" pitchFamily="2" charset="2"/>
              </a:rPr>
              <a:t>charAt</a:t>
            </a:r>
            <a:r>
              <a:rPr lang="en-US" altLang="ko-KR" sz="1500" dirty="0">
                <a:sym typeface="Wingdings" panose="05000000000000000000" pitchFamily="2" charset="2"/>
              </a:rPr>
              <a:t>(0));  new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String(“hi”).</a:t>
            </a:r>
            <a:r>
              <a:rPr lang="en-US" altLang="ko-KR" sz="1500" dirty="0" err="1">
                <a:sym typeface="Wingdings" panose="05000000000000000000" pitchFamily="2" charset="2"/>
              </a:rPr>
              <a:t>charAt</a:t>
            </a:r>
            <a:r>
              <a:rPr lang="en-US" altLang="ko-KR" sz="1500" dirty="0">
                <a:sym typeface="Wingdings" panose="05000000000000000000" pitchFamily="2" charset="2"/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411871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String </a:t>
            </a:r>
            <a:r>
              <a:rPr lang="ko-KR" altLang="en-US" sz="2800" b="1" dirty="0">
                <a:latin typeface="+mj-ea"/>
              </a:rPr>
              <a:t>클래스의 핵심 내용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97757-24B7-405E-9544-D7EC11E5A9E1}"/>
              </a:ext>
            </a:extLst>
          </p:cNvPr>
          <p:cNvSpPr txBox="1"/>
          <p:nvPr/>
        </p:nvSpPr>
        <p:spPr>
          <a:xfrm>
            <a:off x="999334" y="1052736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문자열 길이 알아내기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32C44-733C-4FDF-AA89-39D0B1BA26A4}"/>
              </a:ext>
            </a:extLst>
          </p:cNvPr>
          <p:cNvSpPr txBox="1"/>
          <p:nvPr/>
        </p:nvSpPr>
        <p:spPr>
          <a:xfrm>
            <a:off x="1207406" y="1443880"/>
            <a:ext cx="9985259" cy="109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</a:t>
            </a:r>
            <a:r>
              <a:rPr lang="ko-KR" altLang="en-US" sz="1500" dirty="0"/>
              <a:t>문자열 길이 알아내는 방법은 </a:t>
            </a:r>
            <a:r>
              <a:rPr lang="en-US" altLang="ko-KR" sz="1500" dirty="0"/>
              <a:t>length</a:t>
            </a:r>
            <a:r>
              <a:rPr lang="ko-KR" altLang="en-US" sz="1500" dirty="0"/>
              <a:t>프로퍼티를 사용한다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var str = “</a:t>
            </a:r>
            <a:r>
              <a:rPr lang="ko-KR" altLang="en-US" sz="1500" dirty="0"/>
              <a:t>안녕하세요</a:t>
            </a:r>
            <a:r>
              <a:rPr lang="en-US" altLang="ko-KR" sz="1500" dirty="0"/>
              <a:t>”;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var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str.length</a:t>
            </a:r>
            <a:r>
              <a:rPr lang="en-US" altLang="ko-KR" sz="1500" dirty="0"/>
              <a:t>;    //5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78580-270E-4F40-957E-6C58DB9449EC}"/>
              </a:ext>
            </a:extLst>
          </p:cNvPr>
          <p:cNvSpPr txBox="1"/>
          <p:nvPr/>
        </p:nvSpPr>
        <p:spPr>
          <a:xfrm>
            <a:off x="999334" y="2520350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특정 위치의 문자 구하기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C6CAD-02BB-4BEA-9F55-F5F39A2D7A6E}"/>
              </a:ext>
            </a:extLst>
          </p:cNvPr>
          <p:cNvSpPr txBox="1"/>
          <p:nvPr/>
        </p:nvSpPr>
        <p:spPr>
          <a:xfrm>
            <a:off x="1207406" y="2911494"/>
            <a:ext cx="9985259" cy="109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 </a:t>
            </a:r>
            <a:r>
              <a:rPr lang="en-US" altLang="ko-KR" sz="1500" dirty="0" err="1"/>
              <a:t>charAt</a:t>
            </a:r>
            <a:r>
              <a:rPr lang="en-US" altLang="ko-KR" sz="1500" dirty="0"/>
              <a:t>()</a:t>
            </a:r>
            <a:r>
              <a:rPr lang="ko-KR" altLang="en-US" sz="1500" dirty="0"/>
              <a:t>메서드를 이용하면 특정 위치의 문자를 구할 수 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var str = “</a:t>
            </a:r>
            <a:r>
              <a:rPr lang="ko-KR" altLang="en-US" sz="1500" dirty="0"/>
              <a:t>안녕하세요</a:t>
            </a:r>
            <a:r>
              <a:rPr lang="en-US" altLang="ko-KR" sz="1500" dirty="0"/>
              <a:t>”;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var </a:t>
            </a:r>
            <a:r>
              <a:rPr lang="en-US" altLang="ko-KR" sz="1500" dirty="0" err="1"/>
              <a:t>ch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str.charAt</a:t>
            </a:r>
            <a:r>
              <a:rPr lang="en-US" altLang="ko-KR" sz="1500" dirty="0"/>
              <a:t>(2);    //</a:t>
            </a:r>
            <a:r>
              <a:rPr lang="ko-KR" altLang="en-US" sz="1500" dirty="0"/>
              <a:t>하</a:t>
            </a:r>
            <a:endParaRPr lang="en-US" altLang="ko-KR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D5DEC-CCFA-4626-8226-5A7FD6CCF2BB}"/>
              </a:ext>
            </a:extLst>
          </p:cNvPr>
          <p:cNvSpPr txBox="1"/>
          <p:nvPr/>
        </p:nvSpPr>
        <p:spPr>
          <a:xfrm>
            <a:off x="999334" y="3945274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열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위치 찾기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615E3-E4DF-484F-A973-713139EE1F6F}"/>
              </a:ext>
            </a:extLst>
          </p:cNvPr>
          <p:cNvSpPr txBox="1"/>
          <p:nvPr/>
        </p:nvSpPr>
        <p:spPr>
          <a:xfrm>
            <a:off x="1207406" y="4336418"/>
            <a:ext cx="9985259" cy="2134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 </a:t>
            </a:r>
            <a:r>
              <a:rPr lang="en-US" altLang="ko-KR" sz="1500" dirty="0" err="1"/>
              <a:t>indexOf</a:t>
            </a:r>
            <a:r>
              <a:rPr lang="en-US" altLang="ko-KR" sz="1500" dirty="0"/>
              <a:t>()</a:t>
            </a:r>
            <a:r>
              <a:rPr lang="ko-KR" altLang="en-US" sz="1500" dirty="0"/>
              <a:t> 메서드를 이용하면 특정 문자 또는 문자열의 위치를 구할 수 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var </a:t>
            </a:r>
            <a:r>
              <a:rPr lang="en-US" altLang="ko-KR" sz="1500" dirty="0" err="1"/>
              <a:t>ch</a:t>
            </a:r>
            <a:r>
              <a:rPr lang="en-US" altLang="ko-KR" sz="1500" dirty="0"/>
              <a:t> = </a:t>
            </a:r>
            <a:r>
              <a:rPr lang="ko-KR" altLang="en-US" sz="1500" dirty="0"/>
              <a:t>문자열</a:t>
            </a:r>
            <a:r>
              <a:rPr lang="en-US" altLang="ko-KR" sz="1500" dirty="0"/>
              <a:t>.</a:t>
            </a:r>
            <a:r>
              <a:rPr lang="en-US" altLang="ko-KR" sz="1500" dirty="0" err="1"/>
              <a:t>indexOf</a:t>
            </a:r>
            <a:r>
              <a:rPr lang="en-US" altLang="ko-KR" sz="1500" dirty="0"/>
              <a:t>(</a:t>
            </a:r>
            <a:r>
              <a:rPr lang="en-US" altLang="ko-KR" sz="1500" dirty="0" err="1"/>
              <a:t>searchValue</a:t>
            </a:r>
            <a:r>
              <a:rPr lang="en-US" altLang="ko-KR" sz="1500" dirty="0"/>
              <a:t>, start);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</a:t>
            </a:r>
            <a:r>
              <a:rPr lang="ko-KR" altLang="en-US" sz="1500" dirty="0"/>
              <a:t>매개변수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</a:t>
            </a:r>
            <a:r>
              <a:rPr lang="en-US" altLang="ko-KR" sz="1500" dirty="0" err="1"/>
              <a:t>searchValue</a:t>
            </a:r>
            <a:r>
              <a:rPr lang="en-US" altLang="ko-KR" sz="1500" dirty="0"/>
              <a:t> : </a:t>
            </a:r>
            <a:r>
              <a:rPr lang="ko-KR" altLang="en-US" sz="1500" dirty="0"/>
              <a:t>찾는 문자열</a:t>
            </a:r>
            <a:r>
              <a:rPr lang="en-US" altLang="ko-KR" sz="1500" dirty="0"/>
              <a:t>, start : </a:t>
            </a:r>
            <a:r>
              <a:rPr lang="ko-KR" altLang="en-US" sz="1500" dirty="0"/>
              <a:t>시작 위치</a:t>
            </a:r>
            <a:r>
              <a:rPr lang="en-US" altLang="ko-KR" sz="1500" dirty="0"/>
              <a:t>, </a:t>
            </a:r>
            <a:r>
              <a:rPr lang="ko-KR" altLang="en-US" sz="1500" dirty="0"/>
              <a:t>기본값은 </a:t>
            </a:r>
            <a:r>
              <a:rPr lang="en-US" altLang="ko-KR" sz="1500" dirty="0"/>
              <a:t>0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</a:t>
            </a:r>
            <a:r>
              <a:rPr lang="ko-KR" altLang="en-US" sz="1500" dirty="0" err="1"/>
              <a:t>리턴값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</a:t>
            </a:r>
            <a:r>
              <a:rPr lang="ko-KR" altLang="en-US" sz="1500" dirty="0"/>
              <a:t>찾는 문자열의 위치 값</a:t>
            </a:r>
            <a:r>
              <a:rPr lang="en-US" altLang="ko-KR" sz="1500" dirty="0"/>
              <a:t>, </a:t>
            </a:r>
            <a:r>
              <a:rPr lang="ko-KR" altLang="en-US" sz="1500" dirty="0"/>
              <a:t>찾지 못하면 </a:t>
            </a:r>
            <a:r>
              <a:rPr lang="en-US" altLang="ko-KR" sz="1500" dirty="0"/>
              <a:t>-1</a:t>
            </a:r>
            <a:r>
              <a:rPr lang="ko-KR" altLang="en-US" sz="1500" dirty="0"/>
              <a:t>을</a:t>
            </a:r>
            <a:r>
              <a:rPr lang="en-US" altLang="ko-KR" sz="1500" dirty="0"/>
              <a:t> </a:t>
            </a:r>
            <a:r>
              <a:rPr lang="ko-KR" altLang="en-US" sz="1500" dirty="0" err="1"/>
              <a:t>리턴함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419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String </a:t>
            </a:r>
            <a:r>
              <a:rPr lang="ko-KR" altLang="en-US" sz="2800" b="1" dirty="0">
                <a:latin typeface="+mj-ea"/>
              </a:rPr>
              <a:t>클래스의 핵심 내용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D5DEC-CCFA-4626-8226-5A7FD6CCF2BB}"/>
              </a:ext>
            </a:extLst>
          </p:cNvPr>
          <p:cNvSpPr txBox="1"/>
          <p:nvPr/>
        </p:nvSpPr>
        <p:spPr>
          <a:xfrm>
            <a:off x="999334" y="992448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특정 위치에 문자 추가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615E3-E4DF-484F-A973-713139EE1F6F}"/>
              </a:ext>
            </a:extLst>
          </p:cNvPr>
          <p:cNvSpPr txBox="1"/>
          <p:nvPr/>
        </p:nvSpPr>
        <p:spPr>
          <a:xfrm>
            <a:off x="1207406" y="1373544"/>
            <a:ext cx="9985259" cy="559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 </a:t>
            </a:r>
            <a:r>
              <a:rPr lang="ko-KR" altLang="en-US" sz="1500" dirty="0"/>
              <a:t>특정 위치에 문자를 추가하는 기능은 없다</a:t>
            </a:r>
            <a:r>
              <a:rPr lang="en-US" altLang="ko-KR" sz="1500" dirty="0"/>
              <a:t>.</a:t>
            </a:r>
            <a:r>
              <a:rPr lang="ko-KR" altLang="en-US" sz="1500" dirty="0"/>
              <a:t>하지만 여러 문자열 메서드를 혼합하여 직접 만들어야 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</a:t>
            </a:r>
            <a:r>
              <a:rPr lang="ko-KR" altLang="en-US" sz="1500" dirty="0"/>
              <a:t>이때</a:t>
            </a:r>
            <a:r>
              <a:rPr lang="en-US" altLang="ko-KR" sz="1500" dirty="0"/>
              <a:t>, slice()</a:t>
            </a:r>
            <a:r>
              <a:rPr lang="ko-KR" altLang="en-US" sz="1500" dirty="0"/>
              <a:t> 메서드와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substr</a:t>
            </a:r>
            <a:r>
              <a:rPr lang="en-US" altLang="ko-KR" sz="1500" dirty="0"/>
              <a:t>()</a:t>
            </a:r>
            <a:r>
              <a:rPr lang="ko-KR" altLang="en-US" sz="1500" dirty="0"/>
              <a:t>메서드를 이용하면 문자열을 추가하는 기능을 만들 수 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</a:t>
            </a:r>
            <a:r>
              <a:rPr lang="ko-KR" altLang="en-US" sz="1500" u="sng" dirty="0"/>
              <a:t>① </a:t>
            </a:r>
            <a:r>
              <a:rPr lang="en-US" altLang="ko-KR" sz="1500" u="sng" dirty="0"/>
              <a:t>slice()</a:t>
            </a:r>
            <a:r>
              <a:rPr lang="ko-KR" altLang="en-US" sz="1500" u="sng" dirty="0"/>
              <a:t> 메서드</a:t>
            </a:r>
            <a:endParaRPr lang="en-US" altLang="ko-KR" sz="1500" u="sng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   var</a:t>
            </a:r>
            <a:r>
              <a:rPr lang="ko-KR" altLang="en-US" sz="1500" dirty="0"/>
              <a:t> 결과 </a:t>
            </a:r>
            <a:r>
              <a:rPr lang="en-US" altLang="ko-KR" sz="1500" dirty="0"/>
              <a:t>= </a:t>
            </a:r>
            <a:r>
              <a:rPr lang="ko-KR" altLang="en-US" sz="1500" dirty="0"/>
              <a:t>문자열</a:t>
            </a:r>
            <a:r>
              <a:rPr lang="en-US" altLang="ko-KR" sz="1500" dirty="0"/>
              <a:t>.slice(start, end);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</a:t>
            </a:r>
            <a:r>
              <a:rPr lang="ko-KR" altLang="en-US" sz="1500" dirty="0"/>
              <a:t>매개변수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start : </a:t>
            </a:r>
            <a:r>
              <a:rPr lang="ko-KR" altLang="en-US" sz="1500" dirty="0"/>
              <a:t>문자열 시작 위치</a:t>
            </a:r>
            <a:r>
              <a:rPr lang="en-US" altLang="ko-KR" sz="1500" dirty="0"/>
              <a:t>, end : </a:t>
            </a:r>
            <a:r>
              <a:rPr lang="ko-KR" altLang="en-US" sz="1500" dirty="0"/>
              <a:t>문자열</a:t>
            </a:r>
            <a:r>
              <a:rPr lang="en-US" altLang="ko-KR" sz="1500" dirty="0"/>
              <a:t> </a:t>
            </a:r>
            <a:r>
              <a:rPr lang="ko-KR" altLang="en-US" sz="1500" dirty="0"/>
              <a:t>끝 위치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</a:t>
            </a:r>
            <a:r>
              <a:rPr lang="ko-KR" altLang="en-US" sz="1500" dirty="0" err="1"/>
              <a:t>리턴값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</a:t>
            </a:r>
            <a:r>
              <a:rPr lang="ko-KR" altLang="en-US" sz="1500" dirty="0"/>
              <a:t>지정한 문자열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</a:rPr>
              <a:t>       </a:t>
            </a:r>
            <a:r>
              <a:rPr lang="ko-KR" altLang="en-US" sz="1500" dirty="0">
                <a:solidFill>
                  <a:srgbClr val="FF0000"/>
                </a:solidFill>
              </a:rPr>
              <a:t>주의 </a:t>
            </a:r>
            <a:r>
              <a:rPr lang="en-US" altLang="ko-KR" sz="1500" dirty="0">
                <a:solidFill>
                  <a:srgbClr val="FF0000"/>
                </a:solidFill>
              </a:rPr>
              <a:t>: slice()</a:t>
            </a:r>
            <a:r>
              <a:rPr lang="ko-KR" altLang="en-US" sz="1500" dirty="0">
                <a:solidFill>
                  <a:srgbClr val="FF0000"/>
                </a:solidFill>
              </a:rPr>
              <a:t>메서드는 매개변수 첫 번째 값인 시작 인덱스 위치에서부터 두 번째 매개변수 값인 마지막 인덱스 전 단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</a:rPr>
              <a:t>       </a:t>
            </a:r>
            <a:r>
              <a:rPr lang="ko-KR" altLang="en-US" sz="1500" dirty="0">
                <a:solidFill>
                  <a:srgbClr val="FF0000"/>
                </a:solidFill>
              </a:rPr>
              <a:t>계까지의 문자열을 복사하는 것이지 잘라내는 것이 아님을 기억하자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ko-KR" altLang="en-US" sz="1500" u="sng" dirty="0"/>
              <a:t>② </a:t>
            </a:r>
            <a:r>
              <a:rPr lang="en-US" altLang="ko-KR" sz="1500" u="sng" dirty="0" err="1"/>
              <a:t>substr</a:t>
            </a:r>
            <a:r>
              <a:rPr lang="en-US" altLang="ko-KR" sz="1500" u="sng" dirty="0"/>
              <a:t>()</a:t>
            </a:r>
            <a:r>
              <a:rPr lang="ko-KR" altLang="en-US" sz="1500" u="sng" dirty="0"/>
              <a:t> 메서드</a:t>
            </a:r>
            <a:r>
              <a:rPr lang="en-US" altLang="ko-KR" sz="1500" u="sng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var</a:t>
            </a:r>
            <a:r>
              <a:rPr lang="ko-KR" altLang="en-US" sz="1500" dirty="0"/>
              <a:t> 결과 </a:t>
            </a:r>
            <a:r>
              <a:rPr lang="en-US" altLang="ko-KR" sz="1500" dirty="0"/>
              <a:t>= </a:t>
            </a:r>
            <a:r>
              <a:rPr lang="ko-KR" altLang="en-US" sz="1500" dirty="0"/>
              <a:t>문자열</a:t>
            </a:r>
            <a:r>
              <a:rPr lang="en-US" altLang="ko-KR" sz="1500" dirty="0"/>
              <a:t>.</a:t>
            </a:r>
            <a:r>
              <a:rPr lang="en-US" altLang="ko-KR" sz="1500" dirty="0" err="1"/>
              <a:t>substr</a:t>
            </a:r>
            <a:r>
              <a:rPr lang="en-US" altLang="ko-KR" sz="1500" dirty="0"/>
              <a:t>(start, length);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       매개변수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start : </a:t>
            </a:r>
            <a:r>
              <a:rPr lang="ko-KR" altLang="en-US" sz="1500" dirty="0"/>
              <a:t>문자열 시작 위치</a:t>
            </a:r>
            <a:r>
              <a:rPr lang="en-US" altLang="ko-KR" sz="1500" dirty="0"/>
              <a:t>, length : </a:t>
            </a:r>
            <a:r>
              <a:rPr lang="ko-KR" altLang="en-US" sz="1500" dirty="0"/>
              <a:t>문자열</a:t>
            </a:r>
            <a:r>
              <a:rPr lang="en-US" altLang="ko-KR" sz="1500" dirty="0"/>
              <a:t> </a:t>
            </a:r>
            <a:r>
              <a:rPr lang="ko-KR" altLang="en-US" sz="1500" dirty="0"/>
              <a:t>개수</a:t>
            </a:r>
            <a:r>
              <a:rPr lang="en-US" altLang="ko-KR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</a:t>
            </a:r>
            <a:r>
              <a:rPr lang="ko-KR" altLang="en-US" sz="1500" dirty="0" err="1"/>
              <a:t>리턴값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</a:t>
            </a:r>
            <a:r>
              <a:rPr lang="ko-KR" altLang="en-US" sz="1500" dirty="0"/>
              <a:t>지정한 문자열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1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String </a:t>
            </a:r>
            <a:r>
              <a:rPr lang="ko-KR" altLang="en-US" sz="2800" b="1" dirty="0">
                <a:latin typeface="+mj-ea"/>
              </a:rPr>
              <a:t>클래스의 핵심 내용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D5DEC-CCFA-4626-8226-5A7FD6CCF2BB}"/>
              </a:ext>
            </a:extLst>
          </p:cNvPr>
          <p:cNvSpPr txBox="1"/>
          <p:nvPr/>
        </p:nvSpPr>
        <p:spPr>
          <a:xfrm>
            <a:off x="999334" y="992448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특정 위치의 문자를 다른 문자로 변경하기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615E3-E4DF-484F-A973-713139EE1F6F}"/>
              </a:ext>
            </a:extLst>
          </p:cNvPr>
          <p:cNvSpPr txBox="1"/>
          <p:nvPr/>
        </p:nvSpPr>
        <p:spPr>
          <a:xfrm>
            <a:off x="1207406" y="1373544"/>
            <a:ext cx="9985259" cy="213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 replace()</a:t>
            </a:r>
            <a:r>
              <a:rPr lang="ko-KR" altLang="en-US" sz="1500" dirty="0"/>
              <a:t>메서드를 이용하면 특정 위치의 문자를 다른 문자로 쉽게 변경 가능하다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var</a:t>
            </a:r>
            <a:r>
              <a:rPr lang="ko-KR" altLang="en-US" sz="1500" dirty="0"/>
              <a:t> 결과 </a:t>
            </a:r>
            <a:r>
              <a:rPr lang="en-US" altLang="ko-KR" sz="1500" dirty="0"/>
              <a:t>= </a:t>
            </a:r>
            <a:r>
              <a:rPr lang="ko-KR" altLang="en-US" sz="1500" dirty="0"/>
              <a:t>문자열</a:t>
            </a:r>
            <a:r>
              <a:rPr lang="en-US" altLang="ko-KR" sz="1500" dirty="0"/>
              <a:t>. </a:t>
            </a:r>
            <a:r>
              <a:rPr lang="en-US" altLang="ko-KR" sz="1500"/>
              <a:t>replace(</a:t>
            </a:r>
            <a:r>
              <a:rPr lang="en-US" altLang="ko-KR" sz="1500" dirty="0" err="1"/>
              <a:t>searchValue</a:t>
            </a:r>
            <a:r>
              <a:rPr lang="en-US" altLang="ko-KR" sz="1500" dirty="0"/>
              <a:t>,</a:t>
            </a:r>
            <a:r>
              <a:rPr lang="ko-KR" altLang="en-US" sz="1500" dirty="0"/>
              <a:t> </a:t>
            </a:r>
            <a:r>
              <a:rPr lang="en-US" altLang="ko-KR" sz="1500" dirty="0" err="1"/>
              <a:t>newValue</a:t>
            </a:r>
            <a:r>
              <a:rPr lang="en-US" altLang="ko-KR" sz="15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</a:t>
            </a:r>
            <a:r>
              <a:rPr lang="ko-KR" altLang="en-US" sz="1500" dirty="0"/>
              <a:t>매개변수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</a:t>
            </a:r>
            <a:r>
              <a:rPr lang="en-US" altLang="ko-KR" sz="1500" dirty="0" err="1"/>
              <a:t>searchValue</a:t>
            </a:r>
            <a:r>
              <a:rPr lang="en-US" altLang="ko-KR" sz="1500" dirty="0"/>
              <a:t> : </a:t>
            </a:r>
            <a:r>
              <a:rPr lang="ko-KR" altLang="en-US" sz="1500" dirty="0"/>
              <a:t>찾는 문자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newValue</a:t>
            </a:r>
            <a:r>
              <a:rPr lang="en-US" altLang="ko-KR" sz="1500" dirty="0"/>
              <a:t> : </a:t>
            </a:r>
            <a:r>
              <a:rPr lang="ko-KR" altLang="en-US" sz="1500" dirty="0"/>
              <a:t>대체 문자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</a:t>
            </a:r>
            <a:r>
              <a:rPr lang="ko-KR" altLang="en-US" sz="1500" dirty="0" err="1"/>
              <a:t>리턴값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</a:t>
            </a:r>
            <a:r>
              <a:rPr lang="ko-KR" altLang="en-US" sz="1500" dirty="0"/>
              <a:t>찾는 문자를 대체 문자로 변경한 문자열을 리턴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B51E6-2EB9-4945-B92B-410280104BAD}"/>
              </a:ext>
            </a:extLst>
          </p:cNvPr>
          <p:cNvSpPr txBox="1"/>
          <p:nvPr/>
        </p:nvSpPr>
        <p:spPr>
          <a:xfrm>
            <a:off x="999334" y="3437905"/>
            <a:ext cx="102100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특정 위치에 문자 제거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7D302-CB55-4C15-9279-FA6F2A5AFBB3}"/>
              </a:ext>
            </a:extLst>
          </p:cNvPr>
          <p:cNvSpPr txBox="1"/>
          <p:nvPr/>
        </p:nvSpPr>
        <p:spPr>
          <a:xfrm>
            <a:off x="1207406" y="3819001"/>
            <a:ext cx="9985259" cy="74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</a:t>
            </a:r>
            <a:r>
              <a:rPr lang="en-US" altLang="ko-KR" sz="1500" dirty="0"/>
              <a:t>-  </a:t>
            </a:r>
            <a:r>
              <a:rPr lang="ko-KR" altLang="en-US" sz="1500" dirty="0"/>
              <a:t>특정 위치에 문자를 제거하는 기능은 없다</a:t>
            </a:r>
            <a:r>
              <a:rPr lang="en-US" altLang="ko-KR" sz="1500" dirty="0"/>
              <a:t>.</a:t>
            </a:r>
            <a:r>
              <a:rPr lang="ko-KR" altLang="en-US" sz="1500" dirty="0"/>
              <a:t>하지만 여러 문자열 메서드를 혼합하여 직접 만들어야 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</a:t>
            </a:r>
            <a:r>
              <a:rPr lang="ko-KR" altLang="en-US" sz="1500" dirty="0"/>
              <a:t>이때</a:t>
            </a:r>
            <a:r>
              <a:rPr lang="en-US" altLang="ko-KR" sz="1500" dirty="0"/>
              <a:t>, </a:t>
            </a:r>
            <a:r>
              <a:rPr lang="ko-KR" altLang="en-US" sz="1500" dirty="0"/>
              <a:t>앞서 보았던 </a:t>
            </a:r>
            <a:r>
              <a:rPr lang="en-US" altLang="ko-KR" sz="1500" dirty="0"/>
              <a:t>slice()</a:t>
            </a:r>
            <a:r>
              <a:rPr lang="ko-KR" altLang="en-US" sz="1500" dirty="0"/>
              <a:t> 메서드와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substr</a:t>
            </a:r>
            <a:r>
              <a:rPr lang="en-US" altLang="ko-KR" sz="1500" dirty="0"/>
              <a:t>()</a:t>
            </a:r>
            <a:r>
              <a:rPr lang="ko-KR" altLang="en-US" sz="1500" dirty="0"/>
              <a:t>메서드를 이용하면 문자열을 제거하는 기능을 만들 수 있다</a:t>
            </a:r>
            <a:r>
              <a:rPr lang="en-US" altLang="ko-KR" sz="1500" dirty="0"/>
              <a:t>.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8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Date </a:t>
            </a:r>
            <a:r>
              <a:rPr lang="ko-KR" altLang="en-US" sz="2800" b="1" dirty="0">
                <a:latin typeface="+mj-ea"/>
              </a:rPr>
              <a:t>클래스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34A3A-BF80-4137-823F-3A23AAFE25B3}"/>
              </a:ext>
            </a:extLst>
          </p:cNvPr>
          <p:cNvSpPr txBox="1"/>
          <p:nvPr/>
        </p:nvSpPr>
        <p:spPr>
          <a:xfrm>
            <a:off x="999334" y="921955"/>
            <a:ext cx="7118231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1. Date </a:t>
            </a:r>
            <a:r>
              <a:rPr kumimoji="1" lang="ko-KR" altLang="en-US" b="1" dirty="0"/>
              <a:t>클래스란</a:t>
            </a:r>
            <a:r>
              <a:rPr kumimoji="1" lang="en-US" altLang="ko-KR" b="1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CB2AB-0237-40B8-920C-844B8DDDD598}"/>
              </a:ext>
            </a:extLst>
          </p:cNvPr>
          <p:cNvSpPr txBox="1"/>
          <p:nvPr/>
        </p:nvSpPr>
        <p:spPr>
          <a:xfrm>
            <a:off x="999334" y="1340768"/>
            <a:ext cx="8193010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  </a:t>
            </a:r>
            <a:r>
              <a:rPr lang="en-US" altLang="ko-KR" sz="1500" dirty="0"/>
              <a:t>- Date</a:t>
            </a:r>
            <a:r>
              <a:rPr lang="ko-KR" altLang="en-US" sz="1500" dirty="0"/>
              <a:t>클래스에는 날짜</a:t>
            </a:r>
            <a:r>
              <a:rPr lang="en-US" altLang="ko-KR" sz="1500" dirty="0"/>
              <a:t> </a:t>
            </a:r>
            <a:r>
              <a:rPr lang="ko-KR" altLang="en-US" sz="1500" dirty="0"/>
              <a:t>및 시간과 관련된 유용한 기능이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C03D6-0519-4B3D-9D6D-2128858ED9A5}"/>
              </a:ext>
            </a:extLst>
          </p:cNvPr>
          <p:cNvSpPr txBox="1"/>
          <p:nvPr/>
        </p:nvSpPr>
        <p:spPr>
          <a:xfrm>
            <a:off x="999334" y="1844824"/>
            <a:ext cx="8409034" cy="1857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2. Date</a:t>
            </a:r>
            <a:r>
              <a:rPr kumimoji="1" lang="ko-KR" altLang="en-US" b="1" dirty="0"/>
              <a:t>클래스의 실무에서의 활용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- </a:t>
            </a:r>
            <a:r>
              <a:rPr kumimoji="1" lang="ko-KR" altLang="en-US" sz="1500" dirty="0"/>
              <a:t>다이어리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같은 프로젝트에서 달력을 만들 때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- </a:t>
            </a:r>
            <a:r>
              <a:rPr kumimoji="1" lang="ko-KR" altLang="en-US" sz="1500" dirty="0"/>
              <a:t>현재 시간을 출력하는 시계를 만들 때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- </a:t>
            </a:r>
            <a:r>
              <a:rPr kumimoji="1" lang="ko-KR" altLang="en-US" sz="1500" dirty="0"/>
              <a:t>게임을 만드는 경우 플레이 경과 시간을 알아낼 때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- D-day</a:t>
            </a:r>
            <a:r>
              <a:rPr kumimoji="1" lang="ko-KR" altLang="en-US" sz="1500" dirty="0"/>
              <a:t>를 출력할 때</a:t>
            </a: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901216824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</TotalTime>
  <Words>1986</Words>
  <Application>Microsoft Office PowerPoint</Application>
  <PresentationFormat>와이드스크린</PresentationFormat>
  <Paragraphs>211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Malgun Gothic</vt:lpstr>
      <vt:lpstr>Malgun Gothic</vt:lpstr>
      <vt:lpstr>Arial</vt:lpstr>
      <vt:lpstr>Calibri</vt:lpstr>
      <vt:lpstr>Calibri Light</vt:lpstr>
      <vt:lpstr>027TGp_edu_biz_gr</vt:lpstr>
      <vt:lpstr>PowerPoint 프레젠테이션</vt:lpstr>
      <vt:lpstr>1. String 클래스  </vt:lpstr>
      <vt:lpstr>2. String 클래스의 주요 기능</vt:lpstr>
      <vt:lpstr>2. String 클래스의 주요 기능</vt:lpstr>
      <vt:lpstr>3. String 클래스의 핵심 내용</vt:lpstr>
      <vt:lpstr>3. String 클래스의 핵심 내용</vt:lpstr>
      <vt:lpstr>3. String 클래스의 핵심 내용</vt:lpstr>
      <vt:lpstr>3. String 클래스의 핵심 내용</vt:lpstr>
      <vt:lpstr>4. Date 클래스</vt:lpstr>
      <vt:lpstr>5. Date 클래스의 주요 기능</vt:lpstr>
      <vt:lpstr>6. Date 클래스의 핵심 내용</vt:lpstr>
      <vt:lpstr>6. Date 클래스의 핵심 내용</vt:lpstr>
      <vt:lpstr>7. Array 클래스</vt:lpstr>
      <vt:lpstr>8. Array 클래스의 주요 기능</vt:lpstr>
      <vt:lpstr>9. Array 클래스의 핵심 내용</vt:lpstr>
      <vt:lpstr>9. Array 클래스의 핵심 내용</vt:lpstr>
      <vt:lpstr>9. Array 클래스의 핵심 내용</vt:lpstr>
      <vt:lpstr>9. Array 클래스의 핵심 내용</vt:lpstr>
      <vt:lpstr>9. Array 클래스의 핵심 내용</vt:lpstr>
      <vt:lpstr>9. Array 클래스의 핵심 내용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352</cp:revision>
  <dcterms:created xsi:type="dcterms:W3CDTF">2019-09-27T03:30:23Z</dcterms:created>
  <dcterms:modified xsi:type="dcterms:W3CDTF">2020-10-02T07:24:56Z</dcterms:modified>
</cp:coreProperties>
</file>