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63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19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pos="14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8" autoAdjust="0"/>
    <p:restoredTop sz="94622" autoAdjust="0"/>
  </p:normalViewPr>
  <p:slideViewPr>
    <p:cSldViewPr showGuides="1">
      <p:cViewPr varScale="1">
        <p:scale>
          <a:sx n="120" d="100"/>
          <a:sy n="120" d="100"/>
        </p:scale>
        <p:origin x="654" y="90"/>
      </p:cViewPr>
      <p:guideLst>
        <p:guide orient="horz" pos="2160"/>
        <p:guide pos="3840"/>
        <p:guide pos="619"/>
        <p:guide orient="horz" pos="663"/>
        <p:guide pos="7061"/>
        <p:guide orient="horz" pos="4156"/>
        <p:guide pos="14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37" descr="그림18">
            <a:extLst>
              <a:ext uri="{FF2B5EF4-FFF2-40B4-BE49-F238E27FC236}">
                <a16:creationId xmlns:a16="http://schemas.microsoft.com/office/drawing/2014/main" id="{D1F54116-5B81-43A5-832E-06AFD8673A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26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482-0EFC-4A02-A115-79A3833EAB4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250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AE5-45F2-4882-A319-3D4A6984BB43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36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D333-C51C-4380-8238-3F82705E7F5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367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63D6-45FC-446E-8610-A4FE818C466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257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BDD6-6EF5-4631-889D-820DEF9D48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438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B9D-6739-4BFC-BBA8-3B36CD05347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037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2B99-79F7-40F9-8DF1-278892ACD298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4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7DC4-4F26-47D3-9565-C08BCC8706F1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62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6460-87BD-40FE-9473-27DBFC5C89E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95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335-8F65-418A-AB00-FC0DBCA5BFD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266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1718-D9AF-4D26-AA85-D0F373AF0093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7" name="Picture 37" descr="그림19">
            <a:extLst>
              <a:ext uri="{FF2B5EF4-FFF2-40B4-BE49-F238E27FC236}">
                <a16:creationId xmlns:a16="http://schemas.microsoft.com/office/drawing/2014/main" id="{F5CF3BD8-4321-4702-8D38-337D862644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8A11D99-7A69-45F6-803C-10D6DDDF049D}"/>
              </a:ext>
            </a:extLst>
          </p:cNvPr>
          <p:cNvSpPr/>
          <p:nvPr userDrawn="1"/>
        </p:nvSpPr>
        <p:spPr>
          <a:xfrm>
            <a:off x="0" y="836712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82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api.jquery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>
            <a:extLst>
              <a:ext uri="{FF2B5EF4-FFF2-40B4-BE49-F238E27FC236}">
                <a16:creationId xmlns:a16="http://schemas.microsoft.com/office/drawing/2014/main" id="{F3EC941D-BDCD-4988-BE29-80400057D0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081486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+mj-ea"/>
                <a:ea typeface="+mj-ea"/>
              </a:rPr>
              <a:t>제</a:t>
            </a:r>
            <a:r>
              <a:rPr lang="en-US" altLang="ko-KR" sz="4000" dirty="0">
                <a:latin typeface="+mj-ea"/>
                <a:ea typeface="+mj-ea"/>
              </a:rPr>
              <a:t>10</a:t>
            </a:r>
            <a:r>
              <a:rPr lang="ko-KR" altLang="en-US" sz="4000" dirty="0">
                <a:latin typeface="+mj-ea"/>
                <a:ea typeface="+mj-ea"/>
              </a:rPr>
              <a:t>장</a:t>
            </a:r>
            <a:endParaRPr lang="en-US" altLang="ko-KR" sz="4000" dirty="0">
              <a:latin typeface="+mj-ea"/>
              <a:ea typeface="+mj-ea"/>
            </a:endParaRPr>
          </a:p>
          <a:p>
            <a:r>
              <a:rPr lang="en-US" altLang="ko-KR" sz="4000" dirty="0" err="1">
                <a:latin typeface="+mj-ea"/>
                <a:ea typeface="+mj-ea"/>
              </a:rPr>
              <a:t>jQeury</a:t>
            </a:r>
            <a:r>
              <a:rPr lang="en-US" altLang="ko-KR" sz="4000" dirty="0">
                <a:latin typeface="+mj-ea"/>
                <a:ea typeface="+mj-ea"/>
              </a:rPr>
              <a:t> </a:t>
            </a:r>
            <a:r>
              <a:rPr lang="ko-KR" altLang="en-US" sz="4000" dirty="0">
                <a:latin typeface="+mj-ea"/>
                <a:ea typeface="+mj-ea"/>
              </a:rPr>
              <a:t>소개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jQuery</a:t>
            </a:r>
            <a:r>
              <a:rPr lang="ko-KR" altLang="en-US" sz="2800" b="1" dirty="0">
                <a:latin typeface="+mj-ea"/>
              </a:rPr>
              <a:t> 개발 환경 설정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60B11E-9B82-4E78-AE1A-57297ECC8436}"/>
              </a:ext>
            </a:extLst>
          </p:cNvPr>
          <p:cNvSpPr txBox="1"/>
          <p:nvPr/>
        </p:nvSpPr>
        <p:spPr>
          <a:xfrm>
            <a:off x="999334" y="1052736"/>
            <a:ext cx="11001322" cy="2155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/>
              <a:t>2. </a:t>
            </a:r>
            <a:r>
              <a:rPr kumimoji="1" lang="ko-KR" altLang="en-US" sz="1600" b="1" dirty="0"/>
              <a:t>진입점인 </a:t>
            </a:r>
            <a:r>
              <a:rPr kumimoji="1" lang="en-US" altLang="ko-KR" sz="1600" b="1" dirty="0"/>
              <a:t>ready()</a:t>
            </a:r>
            <a:r>
              <a:rPr kumimoji="1" lang="ko-KR" altLang="en-US" sz="1600" b="1" dirty="0"/>
              <a:t>메서드 설정</a:t>
            </a:r>
            <a:endParaRPr kumimoji="1" lang="en-US" altLang="ko-KR" sz="1600" b="1" dirty="0"/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- </a:t>
            </a:r>
            <a:r>
              <a:rPr kumimoji="1" lang="ko-KR" altLang="en-US" sz="1500" dirty="0">
                <a:latin typeface="+mj-ea"/>
              </a:rPr>
              <a:t>대다수의 언어에는 코드를 실행하기 위해서 맨 처음 실행하는 곳이 있다</a:t>
            </a:r>
            <a:r>
              <a:rPr kumimoji="1" lang="en-US" altLang="ko-KR" sz="1500" dirty="0">
                <a:latin typeface="+mj-ea"/>
              </a:rPr>
              <a:t>. jQuery</a:t>
            </a:r>
            <a:r>
              <a:rPr kumimoji="1" lang="ko-KR" altLang="en-US" sz="1500" dirty="0">
                <a:latin typeface="+mj-ea"/>
              </a:rPr>
              <a:t>도 역시 </a:t>
            </a:r>
            <a:r>
              <a:rPr kumimoji="1" lang="en-US" altLang="ko-KR" sz="1500" dirty="0">
                <a:latin typeface="+mj-ea"/>
              </a:rPr>
              <a:t>main()</a:t>
            </a:r>
            <a:r>
              <a:rPr kumimoji="1" lang="ko-KR" altLang="en-US" sz="1500" dirty="0">
                <a:latin typeface="+mj-ea"/>
              </a:rPr>
              <a:t>비슷하게 </a:t>
            </a:r>
            <a:r>
              <a:rPr kumimoji="1" lang="en-US" altLang="ko-KR" sz="1500" dirty="0">
                <a:latin typeface="+mj-ea"/>
              </a:rPr>
              <a:t>ready()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</a:t>
            </a:r>
            <a:r>
              <a:rPr kumimoji="1" lang="ko-KR" altLang="en-US" sz="1500" dirty="0">
                <a:latin typeface="+mj-ea"/>
              </a:rPr>
              <a:t>를 제공한다</a:t>
            </a:r>
            <a:r>
              <a:rPr kumimoji="1" lang="en-US" altLang="ko-KR" sz="1500" dirty="0">
                <a:latin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- ready()</a:t>
            </a:r>
            <a:r>
              <a:rPr kumimoji="1" lang="ko-KR" altLang="en-US" sz="1500" dirty="0">
                <a:latin typeface="+mj-ea"/>
              </a:rPr>
              <a:t>메서드는 문서의 노드를 사용할 준비가 되면 </a:t>
            </a:r>
            <a:r>
              <a:rPr kumimoji="1" lang="en-US" altLang="ko-KR" sz="1500" dirty="0">
                <a:latin typeface="+mj-ea"/>
              </a:rPr>
              <a:t>Document</a:t>
            </a:r>
            <a:r>
              <a:rPr kumimoji="1" lang="ko-KR" altLang="en-US" sz="1500" dirty="0">
                <a:latin typeface="+mj-ea"/>
              </a:rPr>
              <a:t>객체에서 발생하는 </a:t>
            </a:r>
            <a:r>
              <a:rPr kumimoji="1" lang="en-US" altLang="ko-KR" sz="1500" dirty="0" err="1">
                <a:latin typeface="+mj-ea"/>
              </a:rPr>
              <a:t>DOMContentLoaded</a:t>
            </a:r>
            <a:r>
              <a:rPr kumimoji="1" lang="en-US" altLang="ko-KR" sz="1500" dirty="0">
                <a:latin typeface="+mj-ea"/>
              </a:rPr>
              <a:t> </a:t>
            </a:r>
            <a:r>
              <a:rPr kumimoji="1" lang="ko-KR" altLang="en-US" sz="1500" dirty="0">
                <a:latin typeface="+mj-ea"/>
              </a:rPr>
              <a:t>이벤트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</a:t>
            </a:r>
            <a:r>
              <a:rPr kumimoji="1" lang="ko-KR" altLang="en-US" sz="1500" dirty="0">
                <a:latin typeface="+mj-ea"/>
              </a:rPr>
              <a:t>처리를 포장한 메서드이다</a:t>
            </a:r>
            <a:r>
              <a:rPr kumimoji="1" lang="en-US" altLang="ko-KR" sz="1500" dirty="0">
                <a:latin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- ready()</a:t>
            </a:r>
            <a:r>
              <a:rPr kumimoji="1" lang="ko-KR" altLang="en-US" sz="1500" dirty="0">
                <a:latin typeface="+mj-ea"/>
              </a:rPr>
              <a:t>를 이용해서 진입점을 설정하는 방법은 아래와 같이 </a:t>
            </a:r>
            <a:r>
              <a:rPr kumimoji="1" lang="en-US" altLang="ko-KR" sz="1500" dirty="0">
                <a:latin typeface="+mj-ea"/>
              </a:rPr>
              <a:t>4</a:t>
            </a:r>
            <a:r>
              <a:rPr kumimoji="1" lang="ko-KR" altLang="en-US" sz="1500" dirty="0">
                <a:latin typeface="+mj-ea"/>
              </a:rPr>
              <a:t>가지의 방법이 있다</a:t>
            </a:r>
            <a:r>
              <a:rPr kumimoji="1" lang="en-US" altLang="ko-KR" sz="1500" dirty="0">
                <a:latin typeface="+mj-ea"/>
              </a:rPr>
              <a:t>.(3</a:t>
            </a:r>
            <a:r>
              <a:rPr kumimoji="1" lang="ko-KR" altLang="en-US" sz="1500" dirty="0">
                <a:latin typeface="+mj-ea"/>
              </a:rPr>
              <a:t>번째 방법을 공식적으로 추천함</a:t>
            </a:r>
            <a:r>
              <a:rPr kumimoji="1" lang="en-US" altLang="ko-KR" sz="1500" dirty="0">
                <a:latin typeface="+mj-ea"/>
              </a:rPr>
              <a:t>)</a:t>
            </a:r>
            <a:endParaRPr kumimoji="1" lang="en-US" altLang="ko-KR" sz="15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C2BB608-7C97-4A9F-9F40-90218EEA3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3223494"/>
            <a:ext cx="4357786" cy="354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667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jQuery</a:t>
            </a:r>
            <a:r>
              <a:rPr lang="ko-KR" altLang="en-US" sz="2800" b="1" dirty="0">
                <a:latin typeface="+mj-ea"/>
              </a:rPr>
              <a:t> 개발 환경 설정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60B11E-9B82-4E78-AE1A-57297ECC8436}"/>
              </a:ext>
            </a:extLst>
          </p:cNvPr>
          <p:cNvSpPr txBox="1"/>
          <p:nvPr/>
        </p:nvSpPr>
        <p:spPr>
          <a:xfrm>
            <a:off x="999334" y="1052736"/>
            <a:ext cx="11001322" cy="5271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/>
              <a:t>3. </a:t>
            </a:r>
            <a:r>
              <a:rPr kumimoji="1" lang="en-US" altLang="ko-KR" sz="1600" b="1" dirty="0" err="1"/>
              <a:t>DOMContentLoaded</a:t>
            </a:r>
            <a:r>
              <a:rPr kumimoji="1" lang="en-US" altLang="ko-KR" sz="1600" b="1" dirty="0"/>
              <a:t> </a:t>
            </a:r>
            <a:r>
              <a:rPr kumimoji="1" lang="ko-KR" altLang="en-US" sz="1600" b="1" dirty="0"/>
              <a:t>이벤트와 </a:t>
            </a:r>
            <a:r>
              <a:rPr kumimoji="1" lang="en-US" altLang="ko-KR" sz="1600" b="1" dirty="0"/>
              <a:t>load</a:t>
            </a:r>
            <a:r>
              <a:rPr kumimoji="1" lang="ko-KR" altLang="en-US" sz="1600" b="1" dirty="0"/>
              <a:t>이벤트</a:t>
            </a:r>
            <a:endParaRPr kumimoji="1" lang="en-US" altLang="ko-KR" sz="1600" b="1" dirty="0"/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</a:t>
            </a:r>
            <a:r>
              <a:rPr kumimoji="1" lang="ko-KR" altLang="en-US" sz="1500" dirty="0">
                <a:latin typeface="+mj-ea"/>
              </a:rPr>
              <a:t>① </a:t>
            </a:r>
            <a:r>
              <a:rPr kumimoji="1" lang="en-US" altLang="ko-KR" sz="1500" dirty="0" err="1">
                <a:latin typeface="+mj-ea"/>
              </a:rPr>
              <a:t>DOMContentLoaded</a:t>
            </a:r>
            <a:r>
              <a:rPr kumimoji="1" lang="en-US" altLang="ko-KR" sz="1500" dirty="0">
                <a:latin typeface="+mj-ea"/>
              </a:rPr>
              <a:t> </a:t>
            </a:r>
            <a:r>
              <a:rPr kumimoji="1" lang="ko-KR" altLang="en-US" sz="1500" dirty="0">
                <a:latin typeface="+mj-ea"/>
              </a:rPr>
              <a:t>이벤트</a:t>
            </a:r>
            <a:r>
              <a:rPr kumimoji="1" lang="en-US" altLang="ko-KR" sz="1500" dirty="0">
                <a:latin typeface="+mj-ea"/>
              </a:rPr>
              <a:t> 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-</a:t>
            </a:r>
            <a:r>
              <a:rPr kumimoji="1" lang="ko-KR" altLang="en-US" sz="1500" dirty="0">
                <a:latin typeface="+mj-ea"/>
              </a:rPr>
              <a:t> 웹 브라우저가 웹 페이지를 읽은 후</a:t>
            </a:r>
            <a:r>
              <a:rPr kumimoji="1" lang="en-US" altLang="ko-KR" sz="1500" dirty="0">
                <a:latin typeface="+mj-ea"/>
              </a:rPr>
              <a:t>, 1:1</a:t>
            </a:r>
            <a:r>
              <a:rPr kumimoji="1" lang="ko-KR" altLang="en-US" sz="1500" dirty="0">
                <a:latin typeface="+mj-ea"/>
              </a:rPr>
              <a:t>로 </a:t>
            </a:r>
            <a:r>
              <a:rPr kumimoji="1" lang="ko-KR" altLang="en-US" sz="1500" dirty="0" err="1">
                <a:latin typeface="+mj-ea"/>
              </a:rPr>
              <a:t>맵핑되는</a:t>
            </a:r>
            <a:r>
              <a:rPr kumimoji="1" lang="ko-KR" altLang="en-US" sz="1500" dirty="0">
                <a:latin typeface="+mj-ea"/>
              </a:rPr>
              <a:t> </a:t>
            </a:r>
            <a:r>
              <a:rPr kumimoji="1" lang="en-US" altLang="ko-KR" sz="1500" dirty="0">
                <a:latin typeface="+mj-ea"/>
              </a:rPr>
              <a:t>DOM</a:t>
            </a:r>
            <a:r>
              <a:rPr kumimoji="1" lang="ko-KR" altLang="en-US" sz="1500" dirty="0">
                <a:latin typeface="+mj-ea"/>
              </a:rPr>
              <a:t>객체를 생성한 후 발생한다</a:t>
            </a:r>
            <a:r>
              <a:rPr kumimoji="1" lang="en-US" altLang="ko-KR" sz="1500" dirty="0">
                <a:latin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- </a:t>
            </a:r>
            <a:r>
              <a:rPr kumimoji="1" lang="ko-KR" altLang="en-US" sz="1500" dirty="0">
                <a:latin typeface="+mj-ea"/>
              </a:rPr>
              <a:t>이 이벤트가 발생한 시점에서는 이미지나 무거운 컨텐츠는 아직 로드가 되지 않았을 때이다</a:t>
            </a:r>
            <a:r>
              <a:rPr kumimoji="1" lang="en-US" altLang="ko-KR" sz="1500" dirty="0">
                <a:latin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</a:t>
            </a:r>
            <a:r>
              <a:rPr kumimoji="1" lang="ko-KR" altLang="en-US" sz="1500" dirty="0">
                <a:latin typeface="+mj-ea"/>
              </a:rPr>
              <a:t>   </a:t>
            </a:r>
            <a:r>
              <a:rPr kumimoji="1" lang="en-US" altLang="ko-KR" sz="1500" dirty="0">
                <a:latin typeface="+mj-ea"/>
              </a:rPr>
              <a:t>-</a:t>
            </a:r>
            <a:r>
              <a:rPr kumimoji="1" lang="ko-KR" altLang="en-US" sz="1500" dirty="0">
                <a:latin typeface="+mj-ea"/>
              </a:rPr>
              <a:t> 처음 한 번 실행할 때는 </a:t>
            </a:r>
            <a:r>
              <a:rPr kumimoji="1" lang="en-US" altLang="ko-KR" sz="1500" dirty="0">
                <a:latin typeface="+mj-ea"/>
              </a:rPr>
              <a:t>0</a:t>
            </a:r>
            <a:r>
              <a:rPr kumimoji="1" lang="ko-KR" altLang="en-US" sz="1500" dirty="0">
                <a:latin typeface="+mj-ea"/>
              </a:rPr>
              <a:t>으로 출력이 되지만 다음 실행할 때는 너비 값을 출력한다</a:t>
            </a:r>
            <a:r>
              <a:rPr kumimoji="1" lang="en-US" altLang="ko-KR" sz="1500" dirty="0">
                <a:latin typeface="+mj-ea"/>
              </a:rPr>
              <a:t>.</a:t>
            </a:r>
            <a:r>
              <a:rPr kumimoji="1" lang="ko-KR" altLang="en-US" sz="1500" dirty="0">
                <a:latin typeface="+mj-ea"/>
              </a:rPr>
              <a:t>이것은 브라우저가 이미지의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</a:t>
            </a:r>
            <a:r>
              <a:rPr kumimoji="1" lang="ko-KR" altLang="en-US" sz="1500" dirty="0">
                <a:latin typeface="+mj-ea"/>
              </a:rPr>
              <a:t>크기를 저장했기에 정상적으로 출력이 된 </a:t>
            </a:r>
            <a:r>
              <a:rPr kumimoji="1" lang="ko-KR" altLang="en-US" sz="1500" dirty="0" err="1">
                <a:latin typeface="+mj-ea"/>
              </a:rPr>
              <a:t>것처럼만</a:t>
            </a:r>
            <a:r>
              <a:rPr kumimoji="1" lang="ko-KR" altLang="en-US" sz="1500" dirty="0">
                <a:latin typeface="+mj-ea"/>
              </a:rPr>
              <a:t> 보일 뿐이다</a:t>
            </a:r>
            <a:r>
              <a:rPr kumimoji="1" lang="en-US" altLang="ko-KR" sz="1500" dirty="0">
                <a:latin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- </a:t>
            </a:r>
            <a:r>
              <a:rPr kumimoji="1" lang="ko-KR" altLang="en-US" sz="1500" dirty="0">
                <a:latin typeface="+mj-ea"/>
              </a:rPr>
              <a:t>하여</a:t>
            </a:r>
            <a:r>
              <a:rPr kumimoji="1" lang="en-US" altLang="ko-KR" sz="1500" dirty="0">
                <a:latin typeface="+mj-ea"/>
              </a:rPr>
              <a:t>, </a:t>
            </a:r>
            <a:r>
              <a:rPr kumimoji="1" lang="ko-KR" altLang="en-US" sz="1500" dirty="0">
                <a:latin typeface="+mj-ea"/>
              </a:rPr>
              <a:t>크기를 정상적으로 </a:t>
            </a:r>
            <a:r>
              <a:rPr kumimoji="1" lang="ko-KR" altLang="en-US" sz="1500" dirty="0" err="1">
                <a:latin typeface="+mj-ea"/>
              </a:rPr>
              <a:t>구할려면</a:t>
            </a:r>
            <a:r>
              <a:rPr kumimoji="1" lang="en-US" altLang="ko-KR" sz="1500" dirty="0">
                <a:latin typeface="+mj-ea"/>
              </a:rPr>
              <a:t>, window</a:t>
            </a:r>
            <a:r>
              <a:rPr kumimoji="1" lang="ko-KR" altLang="en-US" sz="1500" dirty="0">
                <a:latin typeface="+mj-ea"/>
              </a:rPr>
              <a:t>객체에서 발생하는 </a:t>
            </a:r>
            <a:r>
              <a:rPr kumimoji="1" lang="en-US" altLang="ko-KR" sz="1500" dirty="0">
                <a:latin typeface="+mj-ea"/>
              </a:rPr>
              <a:t>load</a:t>
            </a:r>
            <a:r>
              <a:rPr kumimoji="1" lang="ko-KR" altLang="en-US" sz="1500" dirty="0">
                <a:latin typeface="+mj-ea"/>
              </a:rPr>
              <a:t>이벤트를 사용하면 된다</a:t>
            </a:r>
            <a:r>
              <a:rPr kumimoji="1" lang="en-US" altLang="ko-KR" sz="1500" dirty="0">
                <a:latin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                                    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</a:t>
            </a:r>
            <a:endParaRPr kumimoji="1" lang="en-US" altLang="ko-KR" sz="15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AC06D5-DAB2-4E0B-B979-F558465DF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6" y="2492896"/>
            <a:ext cx="5040560" cy="162756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5D5CB7E-B5DE-40E1-AD69-4A973C842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341" y="4120463"/>
            <a:ext cx="287655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465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jQuery</a:t>
            </a:r>
            <a:r>
              <a:rPr lang="ko-KR" altLang="en-US" sz="2800" b="1" dirty="0">
                <a:latin typeface="+mj-ea"/>
              </a:rPr>
              <a:t> 개발 환경 설정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60B11E-9B82-4E78-AE1A-57297ECC8436}"/>
              </a:ext>
            </a:extLst>
          </p:cNvPr>
          <p:cNvSpPr txBox="1"/>
          <p:nvPr/>
        </p:nvSpPr>
        <p:spPr>
          <a:xfrm>
            <a:off x="999334" y="1052736"/>
            <a:ext cx="11001322" cy="4555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</a:t>
            </a:r>
            <a:r>
              <a:rPr kumimoji="1" lang="ko-KR" altLang="en-US" sz="1500" dirty="0">
                <a:latin typeface="+mj-ea"/>
              </a:rPr>
              <a:t>② </a:t>
            </a:r>
            <a:r>
              <a:rPr kumimoji="1" lang="en-US" altLang="ko-KR" sz="1500" dirty="0">
                <a:latin typeface="+mj-ea"/>
              </a:rPr>
              <a:t>window</a:t>
            </a:r>
            <a:r>
              <a:rPr kumimoji="1" lang="ko-KR" altLang="en-US" sz="1500" dirty="0">
                <a:latin typeface="+mj-ea"/>
              </a:rPr>
              <a:t>의 </a:t>
            </a:r>
            <a:r>
              <a:rPr kumimoji="1" lang="en-US" altLang="ko-KR" sz="1500" dirty="0">
                <a:latin typeface="+mj-ea"/>
              </a:rPr>
              <a:t>load </a:t>
            </a:r>
            <a:r>
              <a:rPr kumimoji="1" lang="ko-KR" altLang="en-US" sz="1500" dirty="0">
                <a:latin typeface="+mj-ea"/>
              </a:rPr>
              <a:t>이벤트</a:t>
            </a:r>
            <a:r>
              <a:rPr kumimoji="1" lang="en-US" altLang="ko-KR" sz="1500" dirty="0">
                <a:latin typeface="+mj-ea"/>
              </a:rPr>
              <a:t> 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-</a:t>
            </a:r>
            <a:r>
              <a:rPr kumimoji="1" lang="ko-KR" altLang="en-US" sz="1500" dirty="0">
                <a:latin typeface="+mj-ea"/>
              </a:rPr>
              <a:t> 웹 브라우저가 </a:t>
            </a:r>
            <a:r>
              <a:rPr kumimoji="1" lang="ko-KR" altLang="en-US" sz="1500">
                <a:latin typeface="+mj-ea"/>
              </a:rPr>
              <a:t>이미지나 무거운 </a:t>
            </a:r>
            <a:r>
              <a:rPr kumimoji="1" lang="ko-KR" altLang="en-US" sz="1500" dirty="0">
                <a:latin typeface="+mj-ea"/>
              </a:rPr>
              <a:t>컨텐츠를 모두 로드하고 난 후 이벤트를 발생시킨다</a:t>
            </a:r>
            <a:r>
              <a:rPr kumimoji="1" lang="en-US" altLang="ko-KR" sz="1500" dirty="0">
                <a:latin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500" dirty="0">
                <a:latin typeface="+mj-ea"/>
              </a:rPr>
              <a:t>하여</a:t>
            </a:r>
            <a:r>
              <a:rPr kumimoji="1" lang="en-US" altLang="ko-KR" sz="1500" dirty="0">
                <a:latin typeface="+mj-ea"/>
              </a:rPr>
              <a:t>, </a:t>
            </a:r>
            <a:r>
              <a:rPr kumimoji="1" lang="ko-KR" altLang="en-US" sz="1500" dirty="0">
                <a:latin typeface="+mj-ea"/>
              </a:rPr>
              <a:t>정리를 해보면 </a:t>
            </a:r>
            <a:r>
              <a:rPr kumimoji="1" lang="en-US" altLang="ko-KR" sz="1500" dirty="0">
                <a:latin typeface="+mj-ea"/>
              </a:rPr>
              <a:t>DOM</a:t>
            </a:r>
            <a:r>
              <a:rPr kumimoji="1" lang="ko-KR" altLang="en-US" sz="1500" dirty="0">
                <a:latin typeface="+mj-ea"/>
              </a:rPr>
              <a:t>이 사용할 준비가 된 경우 </a:t>
            </a:r>
            <a:r>
              <a:rPr kumimoji="1" lang="en-US" altLang="ko-KR" sz="1500" dirty="0" err="1">
                <a:latin typeface="+mj-ea"/>
              </a:rPr>
              <a:t>DOMContentLoaded</a:t>
            </a:r>
            <a:r>
              <a:rPr kumimoji="1" lang="ko-KR" altLang="en-US" sz="1500" dirty="0">
                <a:latin typeface="+mj-ea"/>
              </a:rPr>
              <a:t>이벤트가 먼저 발생되고 이후 이미지 등의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500" dirty="0">
                <a:latin typeface="+mj-ea"/>
              </a:rPr>
              <a:t>컨텐츠가 모두 로드되고 나서 </a:t>
            </a:r>
            <a:r>
              <a:rPr kumimoji="1" lang="en-US" altLang="ko-KR" sz="1500" dirty="0">
                <a:latin typeface="+mj-ea"/>
              </a:rPr>
              <a:t>load</a:t>
            </a:r>
            <a:r>
              <a:rPr kumimoji="1" lang="ko-KR" altLang="en-US" sz="1500" dirty="0">
                <a:latin typeface="+mj-ea"/>
              </a:rPr>
              <a:t>이벤트가 발생한다</a:t>
            </a:r>
            <a:r>
              <a:rPr kumimoji="1" lang="en-US" altLang="ko-KR" sz="1500" dirty="0">
                <a:latin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하여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,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무조건 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jQuery ready()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메서드를 사용하면 안된다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.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상황에 맞게 적절히 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2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개 중에 맞춰서 사용하면 된다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그러나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,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보통 특별한 경우가 아니라면 실무에서는 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ready()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메서드를 주로 사용한다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.              </a:t>
            </a:r>
            <a:r>
              <a:rPr kumimoji="1" lang="en-US" altLang="ko-KR" sz="1500" dirty="0">
                <a:latin typeface="+mj-ea"/>
              </a:rPr>
              <a:t>                         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</a:t>
            </a:r>
            <a:endParaRPr kumimoji="1" lang="en-US" altLang="ko-KR" sz="15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E8164A5-D573-49CF-9C68-4F749E9E5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1772816"/>
            <a:ext cx="4774878" cy="155557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DD456A1-51E8-4303-8A8D-7B05E465A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778" y="3328386"/>
            <a:ext cx="217170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792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5. jQuery</a:t>
            </a:r>
            <a:r>
              <a:rPr lang="ko-KR" altLang="en-US" sz="2800" b="1" dirty="0">
                <a:latin typeface="+mj-ea"/>
              </a:rPr>
              <a:t> 실체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A35B6A-933A-49B7-B9A1-F43D334C9BA5}"/>
              </a:ext>
            </a:extLst>
          </p:cNvPr>
          <p:cNvSpPr txBox="1"/>
          <p:nvPr/>
        </p:nvSpPr>
        <p:spPr>
          <a:xfrm>
            <a:off x="999334" y="1052736"/>
            <a:ext cx="11001322" cy="5310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/>
              <a:t>1. $() </a:t>
            </a:r>
            <a:r>
              <a:rPr kumimoji="1" lang="ko-KR" altLang="en-US" sz="1600" b="1" dirty="0"/>
              <a:t>기본</a:t>
            </a:r>
            <a:r>
              <a:rPr kumimoji="1" lang="en-US" altLang="ko-KR" sz="1600" b="1" dirty="0"/>
              <a:t> </a:t>
            </a:r>
            <a:r>
              <a:rPr kumimoji="1" lang="ko-KR" altLang="en-US" sz="1600" b="1" dirty="0"/>
              <a:t>사용법</a:t>
            </a:r>
            <a:endParaRPr kumimoji="1" lang="en-US" altLang="ko-KR" sz="1600" b="1" dirty="0"/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-</a:t>
            </a:r>
            <a:r>
              <a:rPr kumimoji="1" lang="ko-KR" altLang="en-US" sz="1500" dirty="0">
                <a:latin typeface="+mj-ea"/>
              </a:rPr>
              <a:t> </a:t>
            </a:r>
            <a:r>
              <a:rPr kumimoji="1" lang="en-US" altLang="ko-KR" sz="1500" dirty="0">
                <a:latin typeface="+mj-ea"/>
              </a:rPr>
              <a:t>CSS</a:t>
            </a:r>
            <a:r>
              <a:rPr kumimoji="1" lang="ko-KR" altLang="en-US" sz="1500" dirty="0">
                <a:latin typeface="+mj-ea"/>
              </a:rPr>
              <a:t>선택자와 </a:t>
            </a:r>
            <a:r>
              <a:rPr kumimoji="1" lang="en-US" altLang="ko-KR" sz="1500" dirty="0">
                <a:latin typeface="+mj-ea"/>
              </a:rPr>
              <a:t>$()</a:t>
            </a:r>
            <a:r>
              <a:rPr kumimoji="1" lang="ko-KR" altLang="en-US" sz="1500" dirty="0">
                <a:latin typeface="+mj-ea"/>
              </a:rPr>
              <a:t>만</a:t>
            </a:r>
            <a:r>
              <a:rPr kumimoji="1" lang="en-US" altLang="ko-KR" sz="1500" dirty="0">
                <a:latin typeface="+mj-ea"/>
              </a:rPr>
              <a:t> </a:t>
            </a:r>
            <a:r>
              <a:rPr kumimoji="1" lang="ko-KR" altLang="en-US" sz="1500" dirty="0">
                <a:latin typeface="+mj-ea"/>
              </a:rPr>
              <a:t>알고 있다면 다음과 같은 방식으로 기본적인 처리가 가능하다</a:t>
            </a:r>
            <a:r>
              <a:rPr kumimoji="1" lang="en-US" altLang="ko-KR" sz="1500" dirty="0">
                <a:latin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</a:t>
            </a:r>
            <a:r>
              <a:rPr kumimoji="1" lang="en-US" altLang="ko-KR" sz="1500" u="sng" dirty="0">
                <a:solidFill>
                  <a:srgbClr val="FF0000"/>
                </a:solidFill>
                <a:latin typeface="+mj-ea"/>
              </a:rPr>
              <a:t>$(“CSS </a:t>
            </a:r>
            <a:r>
              <a:rPr kumimoji="1" lang="ko-KR" altLang="en-US" sz="1500" u="sng" dirty="0" err="1">
                <a:solidFill>
                  <a:srgbClr val="FF0000"/>
                </a:solidFill>
                <a:latin typeface="+mj-ea"/>
              </a:rPr>
              <a:t>선택자</a:t>
            </a:r>
            <a:r>
              <a:rPr kumimoji="1" lang="en-US" altLang="ko-KR" sz="1500" u="sng" dirty="0">
                <a:solidFill>
                  <a:srgbClr val="FF0000"/>
                </a:solidFill>
                <a:latin typeface="+mj-ea"/>
              </a:rPr>
              <a:t>”).</a:t>
            </a:r>
            <a:r>
              <a:rPr kumimoji="1" lang="ko-KR" altLang="en-US" sz="1500" u="sng" dirty="0">
                <a:solidFill>
                  <a:srgbClr val="FF0000"/>
                </a:solidFill>
                <a:latin typeface="+mj-ea"/>
              </a:rPr>
              <a:t>메서드</a:t>
            </a:r>
            <a:r>
              <a:rPr kumimoji="1" lang="en-US" altLang="ko-KR" sz="1500" u="sng" dirty="0">
                <a:solidFill>
                  <a:srgbClr val="FF0000"/>
                </a:solidFill>
                <a:latin typeface="+mj-ea"/>
              </a:rPr>
              <a:t>();</a:t>
            </a:r>
          </a:p>
          <a:p>
            <a:pPr>
              <a:lnSpc>
                <a:spcPct val="150000"/>
              </a:lnSpc>
            </a:pPr>
            <a:endParaRPr kumimoji="1" lang="en-US" altLang="ko-KR" sz="1500" u="sng" dirty="0">
              <a:solidFill>
                <a:srgbClr val="FF0000"/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b="1" dirty="0"/>
              <a:t>2. $()</a:t>
            </a:r>
            <a:r>
              <a:rPr kumimoji="1" lang="ko-KR" altLang="en-US" sz="1600" b="1" dirty="0"/>
              <a:t>의 의미</a:t>
            </a:r>
            <a:endParaRPr kumimoji="1" lang="en-US" altLang="ko-KR" sz="1600" b="1" dirty="0"/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- jQuery </a:t>
            </a:r>
            <a:r>
              <a:rPr kumimoji="1" lang="ko-KR" altLang="en-US" sz="1500" dirty="0">
                <a:latin typeface="+mj-ea"/>
              </a:rPr>
              <a:t>라이브러리</a:t>
            </a:r>
            <a:r>
              <a:rPr kumimoji="1" lang="en-US" altLang="ko-KR" sz="1500" dirty="0">
                <a:latin typeface="+mj-ea"/>
              </a:rPr>
              <a:t> </a:t>
            </a:r>
            <a:r>
              <a:rPr kumimoji="1" lang="ko-KR" altLang="en-US" sz="1500" dirty="0">
                <a:latin typeface="+mj-ea"/>
              </a:rPr>
              <a:t>내부를 살펴보면 다음과 같이 정의되어 있다</a:t>
            </a:r>
            <a:r>
              <a:rPr kumimoji="1" lang="en-US" altLang="ko-KR" sz="1500" dirty="0">
                <a:latin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</a:t>
            </a:r>
            <a:r>
              <a:rPr kumimoji="1" lang="en-US" altLang="ko-KR" sz="1500" dirty="0" err="1">
                <a:solidFill>
                  <a:srgbClr val="FF0000"/>
                </a:solidFill>
                <a:latin typeface="+mj-ea"/>
              </a:rPr>
              <a:t>window.jQuery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 = window.$ = jQuery;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</a:t>
            </a:r>
            <a:r>
              <a:rPr kumimoji="1" lang="ko-KR" altLang="en-US" sz="1500" dirty="0">
                <a:latin typeface="+mj-ea"/>
              </a:rPr>
              <a:t>한 마디로 요약하자면 </a:t>
            </a:r>
            <a:r>
              <a:rPr kumimoji="1" lang="en-US" altLang="ko-KR" sz="1500" dirty="0">
                <a:latin typeface="+mj-ea"/>
              </a:rPr>
              <a:t>$()</a:t>
            </a:r>
            <a:r>
              <a:rPr kumimoji="1" lang="ko-KR" altLang="en-US" sz="1500" dirty="0">
                <a:latin typeface="+mj-ea"/>
              </a:rPr>
              <a:t>는</a:t>
            </a:r>
            <a:r>
              <a:rPr kumimoji="1" lang="en-US" altLang="ko-KR" sz="1500" dirty="0">
                <a:latin typeface="+mj-ea"/>
              </a:rPr>
              <a:t> $</a:t>
            </a:r>
            <a:r>
              <a:rPr kumimoji="1" lang="ko-KR" altLang="en-US" sz="1500" dirty="0">
                <a:latin typeface="+mj-ea"/>
              </a:rPr>
              <a:t>함수</a:t>
            </a:r>
            <a:r>
              <a:rPr kumimoji="1" lang="en-US" altLang="ko-KR" sz="1500" dirty="0">
                <a:latin typeface="+mj-ea"/>
              </a:rPr>
              <a:t> </a:t>
            </a:r>
            <a:r>
              <a:rPr kumimoji="1" lang="ko-KR" altLang="en-US" sz="1500" dirty="0">
                <a:latin typeface="+mj-ea"/>
              </a:rPr>
              <a:t>그 자체인 것이다</a:t>
            </a:r>
            <a:r>
              <a:rPr kumimoji="1" lang="en-US" altLang="ko-KR" sz="1500" dirty="0">
                <a:latin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$(“div”).</a:t>
            </a:r>
            <a:r>
              <a:rPr kumimoji="1" lang="en-US" altLang="ko-KR" sz="1500" dirty="0" err="1">
                <a:latin typeface="+mj-ea"/>
              </a:rPr>
              <a:t>css</a:t>
            </a:r>
            <a:r>
              <a:rPr kumimoji="1" lang="en-US" altLang="ko-KR" sz="1500" dirty="0">
                <a:latin typeface="+mj-ea"/>
              </a:rPr>
              <a:t>(“border”, “3px solid #</a:t>
            </a:r>
            <a:r>
              <a:rPr kumimoji="1" lang="en-US" altLang="ko-KR" sz="1500" dirty="0" err="1">
                <a:latin typeface="+mj-ea"/>
              </a:rPr>
              <a:t>fff</a:t>
            </a:r>
            <a:r>
              <a:rPr kumimoji="1" lang="en-US" altLang="ko-KR" sz="1500" dirty="0">
                <a:latin typeface="+mj-ea"/>
              </a:rPr>
              <a:t>”);</a:t>
            </a:r>
            <a:r>
              <a:rPr kumimoji="1" lang="ko-KR" altLang="en-US" sz="1500" dirty="0">
                <a:latin typeface="+mj-ea"/>
              </a:rPr>
              <a:t>와 </a:t>
            </a:r>
            <a:r>
              <a:rPr kumimoji="1" lang="en-US" altLang="ko-KR" sz="1500" dirty="0">
                <a:latin typeface="+mj-ea"/>
              </a:rPr>
              <a:t> jQuery(“div”).</a:t>
            </a:r>
            <a:r>
              <a:rPr kumimoji="1" lang="en-US" altLang="ko-KR" sz="1500" dirty="0" err="1">
                <a:latin typeface="+mj-ea"/>
              </a:rPr>
              <a:t>css</a:t>
            </a:r>
            <a:r>
              <a:rPr kumimoji="1" lang="en-US" altLang="ko-KR" sz="1500" dirty="0">
                <a:latin typeface="+mj-ea"/>
              </a:rPr>
              <a:t>(“border”, “3px solid #</a:t>
            </a:r>
            <a:r>
              <a:rPr kumimoji="1" lang="en-US" altLang="ko-KR" sz="1500" dirty="0" err="1">
                <a:latin typeface="+mj-ea"/>
              </a:rPr>
              <a:t>fff</a:t>
            </a:r>
            <a:r>
              <a:rPr kumimoji="1" lang="en-US" altLang="ko-KR" sz="1500" dirty="0">
                <a:latin typeface="+mj-ea"/>
              </a:rPr>
              <a:t>”)</a:t>
            </a:r>
            <a:r>
              <a:rPr kumimoji="1" lang="ko-KR" altLang="en-US" sz="1500" dirty="0">
                <a:latin typeface="+mj-ea"/>
              </a:rPr>
              <a:t>는</a:t>
            </a:r>
            <a:r>
              <a:rPr kumimoji="1" lang="en-US" altLang="ko-KR" sz="1500" dirty="0">
                <a:latin typeface="+mj-ea"/>
              </a:rPr>
              <a:t> </a:t>
            </a:r>
            <a:r>
              <a:rPr kumimoji="1" lang="ko-KR" altLang="en-US" sz="1500" dirty="0">
                <a:latin typeface="+mj-ea"/>
              </a:rPr>
              <a:t>동일한 코드이다</a:t>
            </a:r>
            <a:r>
              <a:rPr kumimoji="1" lang="en-US" altLang="ko-KR" sz="1500" dirty="0">
                <a:latin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$()</a:t>
            </a:r>
            <a:r>
              <a:rPr kumimoji="1" lang="ko-KR" altLang="en-US" sz="1500" dirty="0">
                <a:latin typeface="+mj-ea"/>
              </a:rPr>
              <a:t>는 </a:t>
            </a:r>
            <a:r>
              <a:rPr kumimoji="1" lang="en-US" altLang="ko-KR" sz="1500" dirty="0">
                <a:latin typeface="+mj-ea"/>
              </a:rPr>
              <a:t>$</a:t>
            </a:r>
            <a:r>
              <a:rPr kumimoji="1" lang="ko-KR" altLang="en-US" sz="1500" dirty="0">
                <a:latin typeface="+mj-ea"/>
              </a:rPr>
              <a:t>함수를 호출한 것이다</a:t>
            </a:r>
            <a:r>
              <a:rPr kumimoji="1" lang="en-US" altLang="ko-KR" sz="1500" dirty="0">
                <a:latin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u="sng" dirty="0">
                <a:solidFill>
                  <a:srgbClr val="FF0000"/>
                </a:solidFill>
                <a:latin typeface="+mj-ea"/>
              </a:rPr>
              <a:t>   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b="1" dirty="0"/>
              <a:t>3. $()</a:t>
            </a:r>
            <a:r>
              <a:rPr kumimoji="1" lang="ko-KR" altLang="en-US" sz="1600" b="1" dirty="0"/>
              <a:t>함수의 </a:t>
            </a:r>
            <a:r>
              <a:rPr kumimoji="1" lang="ko-KR" altLang="en-US" sz="1600" b="1" dirty="0" err="1"/>
              <a:t>리턴값</a:t>
            </a:r>
            <a:endParaRPr kumimoji="1" lang="en-US" altLang="ko-KR" sz="1600" b="1" dirty="0"/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var $</a:t>
            </a:r>
            <a:r>
              <a:rPr kumimoji="1" lang="en-US" altLang="ko-KR" sz="1500" dirty="0" err="1">
                <a:latin typeface="+mj-ea"/>
                <a:ea typeface="+mj-ea"/>
              </a:rPr>
              <a:t>divs</a:t>
            </a:r>
            <a:r>
              <a:rPr kumimoji="1" lang="en-US" altLang="ko-KR" sz="1500" dirty="0">
                <a:latin typeface="+mj-ea"/>
                <a:ea typeface="+mj-ea"/>
              </a:rPr>
              <a:t> = $(“div”);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divs.css(“border”, “3px solid #</a:t>
            </a:r>
            <a:r>
              <a:rPr kumimoji="1" lang="en-US" altLang="ko-KR" sz="1500" dirty="0" err="1">
                <a:latin typeface="+mj-ea"/>
                <a:ea typeface="+mj-ea"/>
              </a:rPr>
              <a:t>fff</a:t>
            </a:r>
            <a:r>
              <a:rPr kumimoji="1" lang="en-US" altLang="ko-KR" sz="1500" dirty="0">
                <a:latin typeface="+mj-ea"/>
                <a:ea typeface="+mj-ea"/>
              </a:rPr>
              <a:t>”);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위와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같이 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$()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함수는 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jQuery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객체를 </a:t>
            </a:r>
            <a:r>
              <a:rPr kumimoji="1" lang="ko-KR" altLang="en-US" sz="1500" dirty="0" err="1">
                <a:solidFill>
                  <a:srgbClr val="FF0000"/>
                </a:solidFill>
                <a:latin typeface="+mj-ea"/>
                <a:ea typeface="+mj-ea"/>
              </a:rPr>
              <a:t>리턴한다는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 사실을 알 수가 있다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7280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5. jQuery</a:t>
            </a:r>
            <a:r>
              <a:rPr lang="ko-KR" altLang="en-US" sz="2800" b="1" dirty="0">
                <a:latin typeface="+mj-ea"/>
              </a:rPr>
              <a:t> 실체</a:t>
            </a:r>
            <a:endParaRPr lang="en-US" altLang="ko-KR" sz="2800" b="1" dirty="0">
              <a:latin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FA80BA0-6773-40A4-9FA1-370F8F039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64" y="2116504"/>
            <a:ext cx="5299626" cy="449278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76BFB9A-C2EF-46AB-BA5C-1567CE88A26B}"/>
              </a:ext>
            </a:extLst>
          </p:cNvPr>
          <p:cNvSpPr/>
          <p:nvPr/>
        </p:nvSpPr>
        <p:spPr>
          <a:xfrm>
            <a:off x="5375920" y="2109003"/>
            <a:ext cx="906370" cy="2880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33C428-BE2D-4D71-9E8B-A58FB119C397}"/>
              </a:ext>
            </a:extLst>
          </p:cNvPr>
          <p:cNvSpPr txBox="1"/>
          <p:nvPr/>
        </p:nvSpPr>
        <p:spPr>
          <a:xfrm>
            <a:off x="999334" y="974397"/>
            <a:ext cx="11001322" cy="1086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500" dirty="0">
                <a:latin typeface="+mj-ea"/>
                <a:ea typeface="+mj-ea"/>
              </a:rPr>
              <a:t>아래 문서</a:t>
            </a:r>
            <a:r>
              <a:rPr kumimoji="1" lang="en-US" altLang="ko-KR" sz="1500" dirty="0">
                <a:latin typeface="+mj-ea"/>
                <a:ea typeface="+mj-ea"/>
              </a:rPr>
              <a:t>(api.jquery.com)</a:t>
            </a:r>
            <a:r>
              <a:rPr kumimoji="1" lang="ko-KR" altLang="en-US" sz="1500" dirty="0">
                <a:latin typeface="+mj-ea"/>
                <a:ea typeface="+mj-ea"/>
              </a:rPr>
              <a:t>을 보면 우측에 </a:t>
            </a:r>
            <a:r>
              <a:rPr kumimoji="1" lang="ko-KR" altLang="en-US" sz="1500" dirty="0" err="1">
                <a:latin typeface="+mj-ea"/>
                <a:ea typeface="+mj-ea"/>
              </a:rPr>
              <a:t>리턴값이</a:t>
            </a:r>
            <a:r>
              <a:rPr kumimoji="1" lang="ko-KR" altLang="en-US" sz="1500" dirty="0">
                <a:latin typeface="+mj-ea"/>
                <a:ea typeface="+mj-ea"/>
              </a:rPr>
              <a:t> </a:t>
            </a:r>
            <a:r>
              <a:rPr kumimoji="1" lang="en-US" altLang="ko-KR" sz="1500" dirty="0">
                <a:latin typeface="+mj-ea"/>
                <a:ea typeface="+mj-ea"/>
              </a:rPr>
              <a:t>jQuery</a:t>
            </a:r>
            <a:r>
              <a:rPr kumimoji="1" lang="ko-KR" altLang="en-US" sz="1500" dirty="0">
                <a:latin typeface="+mj-ea"/>
                <a:ea typeface="+mj-ea"/>
              </a:rPr>
              <a:t>로 나와 있다</a:t>
            </a:r>
            <a:r>
              <a:rPr kumimoji="1" lang="en-US" altLang="ko-KR" sz="1500" dirty="0">
                <a:latin typeface="+mj-ea"/>
                <a:ea typeface="+mj-ea"/>
              </a:rPr>
              <a:t>. </a:t>
            </a:r>
            <a:r>
              <a:rPr kumimoji="1" lang="ko-KR" altLang="en-US" sz="1500" dirty="0">
                <a:latin typeface="+mj-ea"/>
                <a:ea typeface="+mj-ea"/>
              </a:rPr>
              <a:t>하여</a:t>
            </a:r>
            <a:r>
              <a:rPr kumimoji="1" lang="en-US" altLang="ko-KR" sz="1500" dirty="0">
                <a:latin typeface="+mj-ea"/>
                <a:ea typeface="+mj-ea"/>
              </a:rPr>
              <a:t>, </a:t>
            </a:r>
            <a:r>
              <a:rPr kumimoji="1" lang="ko-KR" altLang="en-US" sz="1500" dirty="0">
                <a:latin typeface="+mj-ea"/>
                <a:ea typeface="+mj-ea"/>
              </a:rPr>
              <a:t>우리는 </a:t>
            </a:r>
            <a:r>
              <a:rPr kumimoji="1" lang="en-US" altLang="ko-KR" sz="1500" dirty="0">
                <a:latin typeface="+mj-ea"/>
                <a:ea typeface="+mj-ea"/>
              </a:rPr>
              <a:t>jQuery</a:t>
            </a:r>
            <a:r>
              <a:rPr kumimoji="1" lang="ko-KR" altLang="en-US" sz="1500" dirty="0">
                <a:latin typeface="+mj-ea"/>
                <a:ea typeface="+mj-ea"/>
              </a:rPr>
              <a:t>객체에 접근하여 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  <a:r>
              <a:rPr kumimoji="1" lang="ko-KR" altLang="en-US" sz="1500" dirty="0">
                <a:latin typeface="+mj-ea"/>
                <a:ea typeface="+mj-ea"/>
              </a:rPr>
              <a:t>를</a:t>
            </a:r>
            <a:r>
              <a:rPr kumimoji="1" lang="en-US" altLang="ko-KR" sz="1500" dirty="0">
                <a:latin typeface="+mj-ea"/>
                <a:ea typeface="+mj-ea"/>
              </a:rPr>
              <a:t> </a:t>
            </a:r>
            <a:r>
              <a:rPr kumimoji="1" lang="ko-KR" altLang="en-US" sz="1500" dirty="0">
                <a:latin typeface="+mj-ea"/>
                <a:ea typeface="+mj-ea"/>
              </a:rPr>
              <a:t>이용하여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500" dirty="0">
                <a:latin typeface="+mj-ea"/>
                <a:ea typeface="+mj-ea"/>
              </a:rPr>
              <a:t>메서드를 사용할 수 있게 되는 것이다</a:t>
            </a:r>
            <a:r>
              <a:rPr kumimoji="1" lang="en-US" altLang="ko-KR" sz="1500" dirty="0">
                <a:latin typeface="+mj-ea"/>
                <a:ea typeface="+mj-ea"/>
              </a:rPr>
              <a:t>. </a:t>
            </a:r>
            <a:r>
              <a:rPr kumimoji="1" lang="ko-KR" altLang="en-US" sz="1500" dirty="0">
                <a:latin typeface="+mj-ea"/>
                <a:ea typeface="+mj-ea"/>
              </a:rPr>
              <a:t>아래 문서는 이미 앞서 </a:t>
            </a:r>
            <a:r>
              <a:rPr kumimoji="1" lang="en-US" altLang="ko-KR" sz="1500" dirty="0">
                <a:latin typeface="+mj-ea"/>
                <a:ea typeface="+mj-ea"/>
              </a:rPr>
              <a:t>jQuery</a:t>
            </a:r>
            <a:r>
              <a:rPr kumimoji="1" lang="ko-KR" altLang="en-US" sz="1500" dirty="0">
                <a:latin typeface="+mj-ea"/>
                <a:ea typeface="+mj-ea"/>
              </a:rPr>
              <a:t>의 내용을 모두 담고 있다고 했다</a:t>
            </a:r>
            <a:r>
              <a:rPr kumimoji="1" lang="en-US" altLang="ko-KR" sz="1500" dirty="0">
                <a:latin typeface="+mj-ea"/>
                <a:ea typeface="+mj-ea"/>
              </a:rPr>
              <a:t>. </a:t>
            </a:r>
            <a:r>
              <a:rPr kumimoji="1" lang="ko-KR" altLang="en-US" sz="1500" dirty="0" err="1">
                <a:latin typeface="+mj-ea"/>
                <a:ea typeface="+mj-ea"/>
              </a:rPr>
              <a:t>즐겨찾기를</a:t>
            </a:r>
            <a:r>
              <a:rPr kumimoji="1" lang="ko-KR" altLang="en-US" sz="1500" dirty="0">
                <a:latin typeface="+mj-ea"/>
                <a:ea typeface="+mj-ea"/>
              </a:rPr>
              <a:t> 하고 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500" dirty="0">
                <a:latin typeface="+mj-ea"/>
                <a:ea typeface="+mj-ea"/>
              </a:rPr>
              <a:t>자주 왔다 갔다 하면서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반드시 볼 줄 알아야 하는 것이다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.(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매우 중요하다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869514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5. jQuery</a:t>
            </a:r>
            <a:r>
              <a:rPr lang="ko-KR" altLang="en-US" sz="2800" b="1" dirty="0">
                <a:latin typeface="+mj-ea"/>
              </a:rPr>
              <a:t> 실체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60B11E-9B82-4E78-AE1A-57297ECC8436}"/>
              </a:ext>
            </a:extLst>
          </p:cNvPr>
          <p:cNvSpPr txBox="1"/>
          <p:nvPr/>
        </p:nvSpPr>
        <p:spPr>
          <a:xfrm>
            <a:off x="999334" y="1052736"/>
            <a:ext cx="10713290" cy="5273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/>
              <a:t>1. </a:t>
            </a:r>
            <a:r>
              <a:rPr kumimoji="1" lang="en-US" altLang="ko-KR" sz="1600" b="1" dirty="0">
                <a:latin typeface="+mj-ea"/>
              </a:rPr>
              <a:t>$()</a:t>
            </a:r>
            <a:r>
              <a:rPr kumimoji="1" lang="ko-KR" altLang="en-US" sz="1600" b="1" dirty="0">
                <a:latin typeface="+mj-ea"/>
              </a:rPr>
              <a:t>함수에서</a:t>
            </a:r>
            <a:r>
              <a:rPr kumimoji="1" lang="en-US" altLang="ko-KR" sz="1600" b="1" dirty="0">
                <a:latin typeface="+mj-ea"/>
              </a:rPr>
              <a:t> </a:t>
            </a:r>
            <a:r>
              <a:rPr kumimoji="1" lang="ko-KR" altLang="en-US" sz="1600" b="1" dirty="0" err="1">
                <a:latin typeface="+mj-ea"/>
              </a:rPr>
              <a:t>리턴한</a:t>
            </a:r>
            <a:r>
              <a:rPr kumimoji="1" lang="ko-KR" altLang="en-US" sz="1600" b="1" dirty="0">
                <a:latin typeface="+mj-ea"/>
              </a:rPr>
              <a:t> </a:t>
            </a:r>
            <a:r>
              <a:rPr kumimoji="1" lang="en-US" altLang="ko-KR" sz="1600" b="1" dirty="0">
                <a:latin typeface="+mj-ea"/>
              </a:rPr>
              <a:t>jQuery</a:t>
            </a:r>
            <a:r>
              <a:rPr kumimoji="1" lang="ko-KR" altLang="en-US" sz="1600" b="1" dirty="0">
                <a:latin typeface="+mj-ea"/>
              </a:rPr>
              <a:t>객체 상세</a:t>
            </a:r>
            <a:endParaRPr kumimoji="1" lang="en-US" altLang="ko-KR" sz="1600" b="1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</a:t>
            </a:r>
            <a:r>
              <a:rPr kumimoji="1" lang="ko-KR" altLang="en-US" sz="1500" dirty="0">
                <a:latin typeface="+mj-ea"/>
              </a:rPr>
              <a:t>①</a:t>
            </a:r>
            <a:r>
              <a:rPr kumimoji="1" lang="en-US" altLang="ko-KR" sz="1500" dirty="0">
                <a:latin typeface="+mj-ea"/>
              </a:rPr>
              <a:t> jQuery</a:t>
            </a:r>
            <a:r>
              <a:rPr kumimoji="1" lang="ko-KR" altLang="en-US" sz="1500" dirty="0">
                <a:latin typeface="+mj-ea"/>
              </a:rPr>
              <a:t>는 </a:t>
            </a:r>
            <a:r>
              <a:rPr kumimoji="1" lang="en-US" altLang="ko-KR" sz="1500" dirty="0">
                <a:latin typeface="+mj-ea"/>
              </a:rPr>
              <a:t>DOM</a:t>
            </a:r>
            <a:r>
              <a:rPr kumimoji="1" lang="ko-KR" altLang="en-US" sz="1500" dirty="0">
                <a:latin typeface="+mj-ea"/>
              </a:rPr>
              <a:t>을 좀더 쉽게 다룰 수 있게 만들어진 라이브러리</a:t>
            </a:r>
            <a:r>
              <a:rPr kumimoji="1" lang="en-US" altLang="ko-KR" sz="1500" dirty="0">
                <a:latin typeface="+mj-ea"/>
              </a:rPr>
              <a:t> </a:t>
            </a:r>
            <a:r>
              <a:rPr kumimoji="1" lang="ko-KR" altLang="en-US" sz="1500" dirty="0">
                <a:latin typeface="+mj-ea"/>
              </a:rPr>
              <a:t>파일이라고 수차례 강조했다</a:t>
            </a:r>
            <a:r>
              <a:rPr kumimoji="1" lang="en-US" altLang="ko-KR" sz="1500" dirty="0">
                <a:latin typeface="+mj-ea"/>
              </a:rPr>
              <a:t>. </a:t>
            </a:r>
            <a:r>
              <a:rPr kumimoji="1" lang="ko-KR" altLang="en-US" sz="1500" dirty="0">
                <a:latin typeface="+mj-ea"/>
              </a:rPr>
              <a:t>이 라이브러리는 아래와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</a:t>
            </a:r>
            <a:r>
              <a:rPr kumimoji="1" lang="ko-KR" altLang="en-US" sz="1500" dirty="0">
                <a:latin typeface="+mj-ea"/>
              </a:rPr>
              <a:t>같이 자바스크립트의 </a:t>
            </a:r>
            <a:r>
              <a:rPr kumimoji="1" lang="en-US" altLang="ko-KR" sz="1500" dirty="0" err="1">
                <a:latin typeface="+mj-ea"/>
              </a:rPr>
              <a:t>prototyp</a:t>
            </a:r>
            <a:r>
              <a:rPr kumimoji="1" lang="ko-KR" altLang="en-US" sz="1500" dirty="0">
                <a:latin typeface="+mj-ea"/>
              </a:rPr>
              <a:t>이라는 클래스 제작 문법으로 만들어졌다</a:t>
            </a:r>
            <a:r>
              <a:rPr kumimoji="1" lang="en-US" altLang="ko-KR" sz="1500" dirty="0">
                <a:latin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function jQuery(){ 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}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jQuery.prototype.css = function() { }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</a:t>
            </a:r>
            <a:r>
              <a:rPr kumimoji="1" lang="en-US" altLang="ko-KR" sz="1500" dirty="0" err="1">
                <a:latin typeface="+mj-ea"/>
              </a:rPr>
              <a:t>jQuery.prototype.on</a:t>
            </a:r>
            <a:r>
              <a:rPr kumimoji="1" lang="en-US" altLang="ko-KR" sz="1500" dirty="0">
                <a:latin typeface="+mj-ea"/>
              </a:rPr>
              <a:t> = function() { }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</a:t>
            </a:r>
            <a:r>
              <a:rPr kumimoji="1" lang="en-US" altLang="ko-KR" sz="1500" dirty="0" err="1">
                <a:latin typeface="+mj-ea"/>
              </a:rPr>
              <a:t>jQuery.prototype.addClass</a:t>
            </a:r>
            <a:r>
              <a:rPr kumimoji="1" lang="en-US" altLang="ko-KR" sz="1500" dirty="0">
                <a:latin typeface="+mj-ea"/>
              </a:rPr>
              <a:t> = function() { }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</a:t>
            </a:r>
            <a:r>
              <a:rPr kumimoji="1" lang="en-US" altLang="ko-KR" sz="1500" dirty="0" err="1">
                <a:latin typeface="+mj-ea"/>
              </a:rPr>
              <a:t>jQuery.prototype.animate</a:t>
            </a:r>
            <a:r>
              <a:rPr kumimoji="1" lang="en-US" altLang="ko-KR" sz="1500" dirty="0">
                <a:latin typeface="+mj-ea"/>
              </a:rPr>
              <a:t> = function() { }  </a:t>
            </a:r>
            <a:r>
              <a:rPr kumimoji="1" lang="ko-KR" altLang="en-US" sz="1500" dirty="0">
                <a:latin typeface="+mj-ea"/>
              </a:rPr>
              <a:t>등</a:t>
            </a:r>
            <a:r>
              <a:rPr kumimoji="1" lang="en-US" altLang="ko-KR" sz="1500" dirty="0">
                <a:latin typeface="+mj-ea"/>
              </a:rPr>
              <a:t>…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</a:t>
            </a:r>
            <a:r>
              <a:rPr kumimoji="1" lang="ko-KR" altLang="en-US" sz="1500" dirty="0">
                <a:latin typeface="+mj-ea"/>
              </a:rPr>
              <a:t>② 함수를 사용하려면 함수호출을 해줘야 하는 것과 동일하게 클래스도 역시 사용하려면 인스턴스를 생성해줘야 한다</a:t>
            </a:r>
            <a:r>
              <a:rPr kumimoji="1" lang="en-US" altLang="ko-KR" sz="1500" dirty="0">
                <a:latin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var </a:t>
            </a:r>
            <a:r>
              <a:rPr kumimoji="1" lang="ko-KR" altLang="en-US" sz="1500" dirty="0">
                <a:latin typeface="+mj-ea"/>
              </a:rPr>
              <a:t>인스턴스</a:t>
            </a:r>
            <a:r>
              <a:rPr kumimoji="1" lang="en-US" altLang="ko-KR" sz="1500" dirty="0">
                <a:latin typeface="+mj-ea"/>
              </a:rPr>
              <a:t> </a:t>
            </a:r>
            <a:r>
              <a:rPr kumimoji="1" lang="ko-KR" altLang="en-US" sz="1500" dirty="0">
                <a:latin typeface="+mj-ea"/>
              </a:rPr>
              <a:t>이름 </a:t>
            </a:r>
            <a:r>
              <a:rPr kumimoji="1" lang="en-US" altLang="ko-KR" sz="1500" dirty="0">
                <a:latin typeface="+mj-ea"/>
              </a:rPr>
              <a:t>= new</a:t>
            </a:r>
            <a:r>
              <a:rPr kumimoji="1" lang="ko-KR" altLang="en-US" sz="1500" dirty="0">
                <a:latin typeface="+mj-ea"/>
              </a:rPr>
              <a:t> 클래스이름</a:t>
            </a:r>
            <a:r>
              <a:rPr kumimoji="1" lang="en-US" altLang="ko-KR" sz="1500" dirty="0">
                <a:latin typeface="+mj-ea"/>
              </a:rPr>
              <a:t>();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</a:t>
            </a:r>
            <a:r>
              <a:rPr kumimoji="1" lang="ko-KR" altLang="en-US" sz="1500" dirty="0">
                <a:latin typeface="+mj-ea"/>
              </a:rPr>
              <a:t>③ 하지만</a:t>
            </a:r>
            <a:r>
              <a:rPr kumimoji="1" lang="en-US" altLang="ko-KR" sz="1500" dirty="0">
                <a:latin typeface="+mj-ea"/>
              </a:rPr>
              <a:t>, </a:t>
            </a:r>
            <a:r>
              <a:rPr kumimoji="1" lang="ko-KR" altLang="en-US" sz="1500" dirty="0">
                <a:latin typeface="+mj-ea"/>
              </a:rPr>
              <a:t>우리는 </a:t>
            </a:r>
            <a:r>
              <a:rPr kumimoji="1" lang="en-US" altLang="ko-KR" sz="1500" dirty="0">
                <a:latin typeface="+mj-ea"/>
              </a:rPr>
              <a:t>jQuery</a:t>
            </a:r>
            <a:r>
              <a:rPr kumimoji="1" lang="ko-KR" altLang="en-US" sz="1500" dirty="0">
                <a:latin typeface="+mj-ea"/>
              </a:rPr>
              <a:t>를 사용하기 위해서 </a:t>
            </a:r>
            <a:r>
              <a:rPr kumimoji="1" lang="en-US" altLang="ko-KR" sz="1500" dirty="0">
                <a:latin typeface="+mj-ea"/>
              </a:rPr>
              <a:t>jQuery</a:t>
            </a:r>
            <a:r>
              <a:rPr kumimoji="1" lang="ko-KR" altLang="en-US" sz="1500" dirty="0">
                <a:latin typeface="+mj-ea"/>
              </a:rPr>
              <a:t>의 인스턴스를 생성한 적이 없다</a:t>
            </a:r>
            <a:r>
              <a:rPr kumimoji="1" lang="en-US" altLang="ko-KR" sz="1500" dirty="0">
                <a:latin typeface="+mj-ea"/>
              </a:rPr>
              <a:t>. </a:t>
            </a:r>
            <a:r>
              <a:rPr kumimoji="1" lang="ko-KR" altLang="en-US" sz="1500" dirty="0">
                <a:latin typeface="+mj-ea"/>
              </a:rPr>
              <a:t>그럼에도 불구하고 우리는 사용하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</a:t>
            </a:r>
            <a:r>
              <a:rPr kumimoji="1" lang="ko-KR" altLang="en-US" sz="1500" dirty="0">
                <a:latin typeface="+mj-ea"/>
              </a:rPr>
              <a:t>는데 전혀 지장이 없었다</a:t>
            </a:r>
            <a:r>
              <a:rPr kumimoji="1" lang="en-US" altLang="ko-KR" sz="1500" dirty="0">
                <a:latin typeface="+mj-ea"/>
              </a:rPr>
              <a:t>. </a:t>
            </a:r>
            <a:r>
              <a:rPr kumimoji="1" lang="ko-KR" altLang="en-US" sz="1500" dirty="0">
                <a:latin typeface="+mj-ea"/>
              </a:rPr>
              <a:t>무엇일까</a:t>
            </a:r>
            <a:r>
              <a:rPr kumimoji="1" lang="en-US" altLang="ko-KR" sz="1500" dirty="0">
                <a:latin typeface="+mj-ea"/>
              </a:rPr>
              <a:t>? 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$()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에서 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jQuery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의 인스턴스를 생성해주었기 때문이다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   </a:t>
            </a:r>
            <a:r>
              <a:rPr kumimoji="1" lang="ko-KR" altLang="en-US" sz="1500" dirty="0">
                <a:latin typeface="+mj-ea"/>
              </a:rPr>
              <a:t>④ 이렇게 만들어진 </a:t>
            </a:r>
            <a:r>
              <a:rPr kumimoji="1" lang="en-US" altLang="ko-KR" sz="1500" dirty="0">
                <a:latin typeface="+mj-ea"/>
              </a:rPr>
              <a:t>jQuery </a:t>
            </a:r>
            <a:r>
              <a:rPr kumimoji="1" lang="ko-KR" altLang="en-US" sz="1500" dirty="0">
                <a:latin typeface="+mj-ea"/>
              </a:rPr>
              <a:t>객체 내부에는 수많은 메서드들로 구성이 되어 있어 우리가 접근하여 사용할 수가 있었다</a:t>
            </a:r>
            <a:r>
              <a:rPr kumimoji="1" lang="en-US" altLang="ko-KR" sz="1500" dirty="0">
                <a:latin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ex) on(), </a:t>
            </a:r>
            <a:r>
              <a:rPr kumimoji="1" lang="en-US" altLang="ko-KR" sz="1500" dirty="0" err="1">
                <a:latin typeface="+mj-ea"/>
              </a:rPr>
              <a:t>addClass</a:t>
            </a:r>
            <a:r>
              <a:rPr kumimoji="1" lang="en-US" altLang="ko-KR" sz="1500" dirty="0">
                <a:latin typeface="+mj-ea"/>
              </a:rPr>
              <a:t>(), animate(), get(), eq(), length, </a:t>
            </a:r>
            <a:r>
              <a:rPr kumimoji="1" lang="en-US" altLang="ko-KR" sz="1500" dirty="0" err="1">
                <a:latin typeface="+mj-ea"/>
              </a:rPr>
              <a:t>prev</a:t>
            </a:r>
            <a:r>
              <a:rPr kumimoji="1" lang="en-US" altLang="ko-KR" sz="1500" dirty="0">
                <a:latin typeface="+mj-ea"/>
              </a:rPr>
              <a:t>() </a:t>
            </a:r>
            <a:r>
              <a:rPr kumimoji="1" lang="ko-KR" altLang="en-US" sz="1500" dirty="0">
                <a:latin typeface="+mj-ea"/>
              </a:rPr>
              <a:t>등</a:t>
            </a:r>
            <a:r>
              <a:rPr kumimoji="1" lang="en-US" altLang="ko-KR" sz="1500" dirty="0">
                <a:latin typeface="+mj-ea"/>
              </a:rPr>
              <a:t>….</a:t>
            </a:r>
            <a:endParaRPr kumimoji="1"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592591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5. jQuery</a:t>
            </a:r>
            <a:r>
              <a:rPr lang="ko-KR" altLang="en-US" sz="2800" b="1" dirty="0">
                <a:latin typeface="+mj-ea"/>
              </a:rPr>
              <a:t> 실체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60B11E-9B82-4E78-AE1A-57297ECC8436}"/>
              </a:ext>
            </a:extLst>
          </p:cNvPr>
          <p:cNvSpPr txBox="1"/>
          <p:nvPr/>
        </p:nvSpPr>
        <p:spPr>
          <a:xfrm>
            <a:off x="999334" y="1052736"/>
            <a:ext cx="10713290" cy="593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</a:t>
            </a:r>
            <a:r>
              <a:rPr kumimoji="1" lang="ko-KR" altLang="en-US" sz="1500" dirty="0">
                <a:latin typeface="+mj-ea"/>
              </a:rPr>
              <a:t>⑤</a:t>
            </a:r>
            <a:r>
              <a:rPr kumimoji="1" lang="en-US" altLang="ko-KR" sz="1500" dirty="0">
                <a:latin typeface="+mj-ea"/>
              </a:rPr>
              <a:t> </a:t>
            </a:r>
            <a:r>
              <a:rPr kumimoji="1" lang="ko-KR" altLang="en-US" sz="1500" dirty="0">
                <a:latin typeface="+mj-ea"/>
              </a:rPr>
              <a:t>아래의 코드는 </a:t>
            </a:r>
            <a:r>
              <a:rPr kumimoji="1" lang="en-US" altLang="ko-KR" sz="1500" dirty="0">
                <a:latin typeface="+mj-ea"/>
              </a:rPr>
              <a:t>jQuery</a:t>
            </a:r>
            <a:r>
              <a:rPr kumimoji="1" lang="ko-KR" altLang="en-US" sz="1500" dirty="0">
                <a:latin typeface="+mj-ea"/>
              </a:rPr>
              <a:t>인스턴스가 몇 개가 생성되는가</a:t>
            </a:r>
            <a:r>
              <a:rPr kumimoji="1" lang="en-US" altLang="ko-KR" sz="1500" dirty="0">
                <a:latin typeface="+mj-ea"/>
              </a:rPr>
              <a:t>?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&lt;body&gt;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	     &lt;div&gt;1&lt;div&gt;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	     &lt;div&gt;2&lt;div&gt;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	     &lt;div&gt;3&lt;div&gt;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	     &lt;div&gt;4&lt;div&gt;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&lt;/body&gt;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4</a:t>
            </a:r>
            <a:r>
              <a:rPr kumimoji="1" lang="ko-KR" altLang="en-US" sz="1500" dirty="0">
                <a:latin typeface="+mj-ea"/>
              </a:rPr>
              <a:t>개가 생성될 것 처럼 보이지만</a:t>
            </a:r>
            <a:r>
              <a:rPr kumimoji="1" lang="en-US" altLang="ko-KR" sz="1500" dirty="0">
                <a:latin typeface="+mj-ea"/>
              </a:rPr>
              <a:t> </a:t>
            </a:r>
            <a:r>
              <a:rPr kumimoji="1" lang="ko-KR" altLang="en-US" sz="1500" dirty="0">
                <a:latin typeface="+mj-ea"/>
              </a:rPr>
              <a:t>정작 </a:t>
            </a:r>
            <a:r>
              <a:rPr kumimoji="1" lang="en-US" altLang="ko-KR" sz="1500" dirty="0">
                <a:latin typeface="+mj-ea"/>
              </a:rPr>
              <a:t>1</a:t>
            </a:r>
            <a:r>
              <a:rPr kumimoji="1" lang="ko-KR" altLang="en-US" sz="1500" dirty="0">
                <a:latin typeface="+mj-ea"/>
              </a:rPr>
              <a:t>개만 생성된다</a:t>
            </a:r>
            <a:r>
              <a:rPr kumimoji="1" lang="en-US" altLang="ko-KR" sz="1500" dirty="0">
                <a:latin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var $</a:t>
            </a:r>
            <a:r>
              <a:rPr kumimoji="1" lang="en-US" altLang="ko-KR" sz="1500" dirty="0" err="1">
                <a:latin typeface="+mj-ea"/>
              </a:rPr>
              <a:t>divs</a:t>
            </a:r>
            <a:r>
              <a:rPr kumimoji="1" lang="en-US" altLang="ko-KR" sz="1500" dirty="0">
                <a:latin typeface="+mj-ea"/>
              </a:rPr>
              <a:t> = $(“div”);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</a:t>
            </a:r>
            <a:r>
              <a:rPr kumimoji="1" lang="ko-KR" altLang="en-US" sz="1500" dirty="0">
                <a:latin typeface="+mj-ea"/>
              </a:rPr>
              <a:t>이렇게</a:t>
            </a:r>
            <a:r>
              <a:rPr kumimoji="1" lang="en-US" altLang="ko-KR" sz="1500" dirty="0">
                <a:latin typeface="+mj-ea"/>
              </a:rPr>
              <a:t> </a:t>
            </a:r>
            <a:r>
              <a:rPr kumimoji="1" lang="ko-KR" altLang="en-US" sz="1500" dirty="0">
                <a:latin typeface="+mj-ea"/>
              </a:rPr>
              <a:t>되면 </a:t>
            </a:r>
            <a:r>
              <a:rPr kumimoji="1" lang="en-US" altLang="ko-KR" sz="1500" dirty="0">
                <a:latin typeface="+mj-ea"/>
              </a:rPr>
              <a:t>jQuery</a:t>
            </a:r>
            <a:r>
              <a:rPr kumimoji="1" lang="ko-KR" altLang="en-US" sz="1500" dirty="0">
                <a:latin typeface="+mj-ea"/>
              </a:rPr>
              <a:t>객체 내부에는 </a:t>
            </a:r>
            <a:r>
              <a:rPr kumimoji="1" lang="en-US" altLang="ko-KR" sz="1500" dirty="0">
                <a:latin typeface="+mj-ea"/>
              </a:rPr>
              <a:t>$()</a:t>
            </a:r>
            <a:r>
              <a:rPr kumimoji="1" lang="ko-KR" altLang="en-US" sz="1500" dirty="0">
                <a:latin typeface="+mj-ea"/>
              </a:rPr>
              <a:t>를</a:t>
            </a:r>
            <a:r>
              <a:rPr kumimoji="1" lang="en-US" altLang="ko-KR" sz="1500" dirty="0">
                <a:latin typeface="+mj-ea"/>
              </a:rPr>
              <a:t> </a:t>
            </a:r>
            <a:r>
              <a:rPr kumimoji="1" lang="ko-KR" altLang="en-US" sz="1500" dirty="0">
                <a:latin typeface="+mj-ea"/>
              </a:rPr>
              <a:t>이용하여 찾은 </a:t>
            </a:r>
            <a:r>
              <a:rPr kumimoji="1" lang="en-US" altLang="ko-KR" sz="1500" dirty="0">
                <a:latin typeface="+mj-ea"/>
              </a:rPr>
              <a:t>4</a:t>
            </a:r>
            <a:r>
              <a:rPr kumimoji="1" lang="ko-KR" altLang="en-US" sz="1500" dirty="0">
                <a:latin typeface="+mj-ea"/>
              </a:rPr>
              <a:t>개의 </a:t>
            </a:r>
            <a:r>
              <a:rPr kumimoji="1" lang="en-US" altLang="ko-KR" sz="1500" dirty="0">
                <a:latin typeface="+mj-ea"/>
              </a:rPr>
              <a:t>div</a:t>
            </a:r>
            <a:r>
              <a:rPr kumimoji="1" lang="ko-KR" altLang="en-US" sz="1500" dirty="0">
                <a:latin typeface="+mj-ea"/>
              </a:rPr>
              <a:t>태그 객체</a:t>
            </a:r>
            <a:r>
              <a:rPr kumimoji="1" lang="en-US" altLang="ko-KR" sz="1500" dirty="0">
                <a:latin typeface="+mj-ea"/>
              </a:rPr>
              <a:t>, </a:t>
            </a:r>
            <a:r>
              <a:rPr kumimoji="1" lang="ko-KR" altLang="en-US" sz="1500" dirty="0">
                <a:latin typeface="+mj-ea"/>
              </a:rPr>
              <a:t>즉 </a:t>
            </a:r>
            <a:r>
              <a:rPr kumimoji="1" lang="en-US" altLang="ko-KR" sz="1500" dirty="0" err="1">
                <a:latin typeface="+mj-ea"/>
              </a:rPr>
              <a:t>HTMLDivElement</a:t>
            </a:r>
            <a:r>
              <a:rPr kumimoji="1" lang="ko-KR" altLang="en-US" sz="1500" dirty="0">
                <a:latin typeface="+mj-ea"/>
              </a:rPr>
              <a:t>객체를 가지게 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</a:t>
            </a:r>
            <a:r>
              <a:rPr kumimoji="1" lang="ko-KR" altLang="en-US" sz="1500" dirty="0">
                <a:latin typeface="+mj-ea"/>
              </a:rPr>
              <a:t>되는 것이다</a:t>
            </a:r>
            <a:r>
              <a:rPr kumimoji="1" lang="en-US" altLang="ko-KR" sz="1500" dirty="0">
                <a:latin typeface="+mj-ea"/>
              </a:rPr>
              <a:t>. </a:t>
            </a:r>
            <a:r>
              <a:rPr kumimoji="1" lang="ko-KR" altLang="en-US" sz="1500" dirty="0">
                <a:latin typeface="+mj-ea"/>
              </a:rPr>
              <a:t>물론</a:t>
            </a:r>
            <a:r>
              <a:rPr kumimoji="1" lang="en-US" altLang="ko-KR" sz="1500" dirty="0">
                <a:latin typeface="+mj-ea"/>
              </a:rPr>
              <a:t>, </a:t>
            </a:r>
            <a:r>
              <a:rPr kumimoji="1" lang="ko-KR" altLang="en-US" sz="1500" dirty="0">
                <a:latin typeface="+mj-ea"/>
              </a:rPr>
              <a:t>다른 메서드들은 당연히 다 있는 것은 물론이다</a:t>
            </a:r>
            <a:r>
              <a:rPr kumimoji="1" lang="en-US" altLang="ko-KR" sz="1500" dirty="0">
                <a:latin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300" dirty="0">
                <a:solidFill>
                  <a:srgbClr val="FF0000"/>
                </a:solidFill>
                <a:latin typeface="+mj-ea"/>
              </a:rPr>
              <a:t>      </a:t>
            </a:r>
            <a:r>
              <a:rPr kumimoji="1" lang="ko-KR" altLang="en-US" sz="1300" dirty="0">
                <a:solidFill>
                  <a:srgbClr val="FF0000"/>
                </a:solidFill>
                <a:latin typeface="+mj-ea"/>
              </a:rPr>
              <a:t>좌측 코드는 </a:t>
            </a:r>
            <a:r>
              <a:rPr kumimoji="1" lang="en-US" altLang="ko-KR" sz="1300" dirty="0">
                <a:solidFill>
                  <a:srgbClr val="FF0000"/>
                </a:solidFill>
                <a:latin typeface="+mj-ea"/>
              </a:rPr>
              <a:t>$(“#menu”)</a:t>
            </a:r>
            <a:r>
              <a:rPr kumimoji="1" lang="ko-KR" altLang="en-US" sz="1300" dirty="0">
                <a:solidFill>
                  <a:srgbClr val="FF0000"/>
                </a:solidFill>
                <a:latin typeface="+mj-ea"/>
              </a:rPr>
              <a:t>를 </a:t>
            </a:r>
            <a:r>
              <a:rPr kumimoji="1" lang="en-US" altLang="ko-KR" sz="1300" dirty="0">
                <a:solidFill>
                  <a:srgbClr val="FF0000"/>
                </a:solidFill>
                <a:latin typeface="+mj-ea"/>
              </a:rPr>
              <a:t>3</a:t>
            </a:r>
            <a:r>
              <a:rPr kumimoji="1" lang="ko-KR" altLang="en-US" sz="1300" dirty="0">
                <a:solidFill>
                  <a:srgbClr val="FF0000"/>
                </a:solidFill>
                <a:latin typeface="+mj-ea"/>
              </a:rPr>
              <a:t>번 호출하였고</a:t>
            </a:r>
            <a:r>
              <a:rPr kumimoji="1" lang="en-US" altLang="ko-KR" sz="1300" dirty="0">
                <a:solidFill>
                  <a:srgbClr val="FF0000"/>
                </a:solidFill>
                <a:latin typeface="+mj-ea"/>
              </a:rPr>
              <a:t>, </a:t>
            </a:r>
            <a:r>
              <a:rPr kumimoji="1" lang="ko-KR" altLang="en-US" sz="1300" dirty="0">
                <a:solidFill>
                  <a:srgbClr val="FF0000"/>
                </a:solidFill>
                <a:latin typeface="+mj-ea"/>
              </a:rPr>
              <a:t>우측 코드는 </a:t>
            </a:r>
            <a:r>
              <a:rPr kumimoji="1" lang="en-US" altLang="ko-KR" sz="1300" dirty="0">
                <a:solidFill>
                  <a:srgbClr val="FF0000"/>
                </a:solidFill>
                <a:latin typeface="+mj-ea"/>
              </a:rPr>
              <a:t>1</a:t>
            </a:r>
            <a:r>
              <a:rPr kumimoji="1" lang="ko-KR" altLang="en-US" sz="1300" dirty="0">
                <a:solidFill>
                  <a:srgbClr val="FF0000"/>
                </a:solidFill>
                <a:latin typeface="+mj-ea"/>
              </a:rPr>
              <a:t>번만 호출되었다</a:t>
            </a:r>
            <a:r>
              <a:rPr kumimoji="1" lang="en-US" altLang="ko-KR" sz="1300" dirty="0">
                <a:solidFill>
                  <a:srgbClr val="FF0000"/>
                </a:solidFill>
                <a:latin typeface="+mj-ea"/>
              </a:rPr>
              <a:t>. </a:t>
            </a:r>
            <a:r>
              <a:rPr kumimoji="1" lang="ko-KR" altLang="en-US" sz="1300" dirty="0">
                <a:solidFill>
                  <a:srgbClr val="FF0000"/>
                </a:solidFill>
                <a:latin typeface="+mj-ea"/>
              </a:rPr>
              <a:t>좌측과 같이 코드를 짜는 것보다</a:t>
            </a:r>
            <a:r>
              <a:rPr kumimoji="1" lang="en-US" altLang="ko-KR" sz="1300" dirty="0">
                <a:solidFill>
                  <a:srgbClr val="FF0000"/>
                </a:solidFill>
                <a:latin typeface="+mj-ea"/>
              </a:rPr>
              <a:t> </a:t>
            </a:r>
            <a:r>
              <a:rPr kumimoji="1" lang="ko-KR" altLang="en-US" sz="1300" dirty="0">
                <a:solidFill>
                  <a:srgbClr val="FF0000"/>
                </a:solidFill>
                <a:latin typeface="+mj-ea"/>
              </a:rPr>
              <a:t>우측과</a:t>
            </a:r>
            <a:endParaRPr kumimoji="1" lang="en-US" altLang="ko-KR" sz="1300" dirty="0">
              <a:solidFill>
                <a:srgbClr val="FF0000"/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300" dirty="0">
                <a:solidFill>
                  <a:srgbClr val="FF0000"/>
                </a:solidFill>
                <a:latin typeface="+mj-ea"/>
              </a:rPr>
              <a:t>     </a:t>
            </a:r>
            <a:r>
              <a:rPr kumimoji="1" lang="ko-KR" altLang="en-US" sz="1300" dirty="0">
                <a:solidFill>
                  <a:srgbClr val="FF0000"/>
                </a:solidFill>
                <a:latin typeface="+mj-ea"/>
              </a:rPr>
              <a:t> 같이 변수에 요소를 찾아와서 적용하는 것이 </a:t>
            </a:r>
            <a:r>
              <a:rPr kumimoji="1" lang="en-US" altLang="ko-KR" sz="1300" dirty="0">
                <a:solidFill>
                  <a:srgbClr val="FF0000"/>
                </a:solidFill>
                <a:latin typeface="+mj-ea"/>
              </a:rPr>
              <a:t>jQuery</a:t>
            </a:r>
            <a:r>
              <a:rPr kumimoji="1" lang="ko-KR" altLang="en-US" sz="1300" dirty="0">
                <a:solidFill>
                  <a:srgbClr val="FF0000"/>
                </a:solidFill>
                <a:latin typeface="+mj-ea"/>
              </a:rPr>
              <a:t>의 최적화 하는 방법이다</a:t>
            </a:r>
            <a:r>
              <a:rPr kumimoji="1" lang="en-US" altLang="ko-KR" sz="1300" dirty="0">
                <a:solidFill>
                  <a:srgbClr val="FF0000"/>
                </a:solidFill>
                <a:latin typeface="+mj-ea"/>
              </a:rPr>
              <a:t>.</a:t>
            </a:r>
            <a:r>
              <a:rPr kumimoji="1" lang="en-US" altLang="ko-KR" sz="1500" dirty="0">
                <a:latin typeface="+mj-ea"/>
              </a:rPr>
              <a:t>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8A18DEF-9AE8-4620-A3C3-A83B0720A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4929298"/>
            <a:ext cx="4536504" cy="130030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E049AEF-FDB4-4ABC-B16F-C61B91F31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063" y="4930190"/>
            <a:ext cx="3874369" cy="130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264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21BEC4-CF49-46C9-BC15-31AD6D9AC32C}"/>
              </a:ext>
            </a:extLst>
          </p:cNvPr>
          <p:cNvSpPr txBox="1"/>
          <p:nvPr/>
        </p:nvSpPr>
        <p:spPr>
          <a:xfrm>
            <a:off x="4164310" y="270892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latin typeface="+mj-ea"/>
                <a:ea typeface="+mj-ea"/>
              </a:rPr>
              <a:t>감사합니다</a:t>
            </a:r>
            <a:r>
              <a:rPr lang="en-US" altLang="ko-KR" sz="5400" b="1" dirty="0">
                <a:latin typeface="+mj-ea"/>
                <a:ea typeface="+mj-ea"/>
              </a:rPr>
              <a:t>.</a:t>
            </a:r>
            <a:endParaRPr lang="ko-KR" altLang="en-US" sz="54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jQuery</a:t>
            </a:r>
            <a:r>
              <a:rPr lang="ko-KR" altLang="en-US" sz="2800" b="1" dirty="0">
                <a:latin typeface="+mj-ea"/>
              </a:rPr>
              <a:t>의 기능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6A7CEE-BD37-4229-9DF0-D03A25455853}"/>
              </a:ext>
            </a:extLst>
          </p:cNvPr>
          <p:cNvSpPr txBox="1"/>
          <p:nvPr/>
        </p:nvSpPr>
        <p:spPr>
          <a:xfrm>
            <a:off x="999334" y="921955"/>
            <a:ext cx="7118231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+mj-ea"/>
                <a:ea typeface="+mj-ea"/>
              </a:rPr>
              <a:t>1. jQuery</a:t>
            </a:r>
            <a:r>
              <a:rPr kumimoji="1" lang="ko-KR" altLang="en-US" b="1" dirty="0">
                <a:latin typeface="+mj-ea"/>
                <a:ea typeface="+mj-ea"/>
              </a:rPr>
              <a:t>란</a:t>
            </a:r>
            <a:r>
              <a:rPr kumimoji="1" lang="en-US" altLang="ko-KR" b="1" dirty="0">
                <a:latin typeface="+mj-ea"/>
                <a:ea typeface="+mj-ea"/>
              </a:rPr>
              <a:t>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0249CA-A9C1-4AAB-961F-6D76CB6BDD5D}"/>
              </a:ext>
            </a:extLst>
          </p:cNvPr>
          <p:cNvSpPr txBox="1"/>
          <p:nvPr/>
        </p:nvSpPr>
        <p:spPr>
          <a:xfrm>
            <a:off x="999334" y="1340768"/>
            <a:ext cx="10210004" cy="1441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/>
              <a:t>   </a:t>
            </a:r>
            <a:r>
              <a:rPr lang="en-US" altLang="ko-KR" sz="1500" dirty="0"/>
              <a:t>- </a:t>
            </a:r>
            <a:r>
              <a:rPr lang="ko-KR" altLang="en-US" sz="1500" dirty="0"/>
              <a:t>자바스크립트로 만들어진 라이브러리이다</a:t>
            </a:r>
            <a:r>
              <a:rPr lang="en-US" altLang="ko-KR" sz="1500" dirty="0"/>
              <a:t>.</a:t>
            </a:r>
            <a:r>
              <a:rPr lang="ko-KR" altLang="en-US" sz="1500" dirty="0"/>
              <a:t>다만 앞서 보았듯이 자바스크립트의 </a:t>
            </a:r>
            <a:r>
              <a:rPr lang="en-US" altLang="ko-KR" sz="1500" dirty="0"/>
              <a:t>DOM(Document Object Model)</a:t>
            </a:r>
            <a:r>
              <a:rPr lang="ko-KR" altLang="en-US" sz="1500" dirty="0"/>
              <a:t>작업을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</a:t>
            </a:r>
            <a:r>
              <a:rPr lang="ko-KR" altLang="en-US" sz="1500" dirty="0"/>
              <a:t>좀더 쉽게 할 수 있는 뛰어난 기능을 가지고 있으며 크로스 </a:t>
            </a:r>
            <a:r>
              <a:rPr lang="ko-KR" altLang="en-US" sz="1500" dirty="0" err="1"/>
              <a:t>브라우징</a:t>
            </a:r>
            <a:r>
              <a:rPr lang="ko-KR" altLang="en-US" sz="1500" dirty="0"/>
              <a:t> 라이브러리이다</a:t>
            </a:r>
            <a:r>
              <a:rPr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   - </a:t>
            </a:r>
            <a:r>
              <a:rPr lang="ko-KR" altLang="en-US" sz="1500" dirty="0"/>
              <a:t>재차 강조하지만 </a:t>
            </a:r>
            <a:r>
              <a:rPr lang="en-US" altLang="ko-KR" sz="1500" dirty="0"/>
              <a:t>jQuery</a:t>
            </a:r>
            <a:r>
              <a:rPr lang="ko-KR" altLang="en-US" sz="1500" dirty="0"/>
              <a:t>는 프로그래밍 언어가 아니다</a:t>
            </a:r>
            <a:r>
              <a:rPr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   - DOM</a:t>
            </a:r>
            <a:r>
              <a:rPr lang="ko-KR" altLang="en-US" sz="1500" dirty="0"/>
              <a:t>을 다루기에 최적화된 라이브러리이다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2806829"/>
            <a:ext cx="10713290" cy="3934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/>
              <a:t>2. </a:t>
            </a:r>
            <a:r>
              <a:rPr kumimoji="1" lang="en-US" altLang="ko-KR" b="1" dirty="0">
                <a:latin typeface="+mj-ea"/>
              </a:rPr>
              <a:t>jQuery </a:t>
            </a:r>
            <a:r>
              <a:rPr kumimoji="1" lang="ko-KR" altLang="en-US" b="1" dirty="0">
                <a:latin typeface="+mj-ea"/>
              </a:rPr>
              <a:t>기능 </a:t>
            </a:r>
            <a:r>
              <a:rPr kumimoji="1" lang="en-US" altLang="ko-KR" b="1" dirty="0">
                <a:latin typeface="+mj-ea"/>
              </a:rPr>
              <a:t>1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- </a:t>
            </a:r>
            <a:r>
              <a:rPr kumimoji="1" lang="ko-KR" altLang="en-US" sz="1500" dirty="0"/>
              <a:t>대다수의 크로스 </a:t>
            </a:r>
            <a:r>
              <a:rPr kumimoji="1" lang="ko-KR" altLang="en-US" sz="1500" dirty="0" err="1"/>
              <a:t>브라우징</a:t>
            </a:r>
            <a:r>
              <a:rPr kumimoji="1" lang="ko-KR" altLang="en-US" sz="1500" dirty="0"/>
              <a:t> 라이브러리가 그렇듯 </a:t>
            </a:r>
            <a:r>
              <a:rPr kumimoji="1" lang="en-US" altLang="ko-KR" sz="1500" dirty="0">
                <a:latin typeface="+mj-ea"/>
              </a:rPr>
              <a:t>jQuery</a:t>
            </a:r>
            <a:r>
              <a:rPr kumimoji="1" lang="en-US" altLang="ko-KR" sz="1500" dirty="0"/>
              <a:t>   </a:t>
            </a:r>
            <a:r>
              <a:rPr kumimoji="1" lang="ko-KR" altLang="en-US" sz="1500" dirty="0"/>
              <a:t>역시 </a:t>
            </a:r>
            <a:r>
              <a:rPr kumimoji="1" lang="en-US" altLang="ko-KR" sz="1500" dirty="0">
                <a:latin typeface="+mj-ea"/>
              </a:rPr>
              <a:t>jQuery</a:t>
            </a:r>
            <a:r>
              <a:rPr kumimoji="1" lang="en-US" altLang="ko-KR" sz="1500" dirty="0"/>
              <a:t> </a:t>
            </a:r>
            <a:r>
              <a:rPr kumimoji="1" lang="ko-KR" altLang="en-US" sz="1500" dirty="0"/>
              <a:t>만의 독창적인 기술과 표현법으로 </a:t>
            </a:r>
            <a:r>
              <a:rPr kumimoji="1" lang="ko-KR" altLang="en-US" sz="1500" dirty="0" err="1"/>
              <a:t>자바스크립</a:t>
            </a:r>
            <a:endParaRPr kumimoji="1" lang="en-US" altLang="ko-KR" sz="1500" dirty="0"/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 </a:t>
            </a:r>
            <a:r>
              <a:rPr kumimoji="1" lang="ko-KR" altLang="en-US" sz="1500" dirty="0" err="1"/>
              <a:t>트로</a:t>
            </a:r>
            <a:r>
              <a:rPr kumimoji="1" lang="ko-KR" altLang="en-US" sz="1500" dirty="0"/>
              <a:t> 처리하는 수많은 작업을 아주 쉽게 처리해주는 기능의 집합으로 구성되어 있다</a:t>
            </a:r>
            <a:r>
              <a:rPr kumimoji="1"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 </a:t>
            </a:r>
            <a:r>
              <a:rPr kumimoji="1" lang="en-US" altLang="ko-KR" sz="1500" dirty="0">
                <a:latin typeface="+mj-ea"/>
              </a:rPr>
              <a:t>jQuery</a:t>
            </a:r>
            <a:r>
              <a:rPr kumimoji="1" lang="ko-KR" altLang="en-US" sz="1500" dirty="0">
                <a:latin typeface="+mj-ea"/>
              </a:rPr>
              <a:t>의 </a:t>
            </a:r>
            <a:r>
              <a:rPr kumimoji="1" lang="en-US" altLang="ko-KR" sz="1500" dirty="0">
                <a:latin typeface="+mj-ea"/>
              </a:rPr>
              <a:t>4</a:t>
            </a:r>
            <a:r>
              <a:rPr kumimoji="1" lang="ko-KR" altLang="en-US" sz="1500" dirty="0">
                <a:latin typeface="+mj-ea"/>
              </a:rPr>
              <a:t>가지 기능</a:t>
            </a:r>
            <a:endParaRPr kumimoji="1" lang="en-US" altLang="ko-KR" sz="1500" dirty="0"/>
          </a:p>
          <a:p>
            <a:pPr>
              <a:lnSpc>
                <a:spcPct val="150000"/>
              </a:lnSpc>
            </a:pPr>
            <a:r>
              <a:rPr kumimoji="1" lang="ko-KR" altLang="en-US" sz="1500" dirty="0"/>
              <a:t>     </a:t>
            </a:r>
            <a:r>
              <a:rPr kumimoji="1" lang="ko-KR" altLang="en-US" sz="1500" dirty="0">
                <a:solidFill>
                  <a:srgbClr val="FF0000"/>
                </a:solidFill>
              </a:rPr>
              <a:t>① 자바스크립트 </a:t>
            </a:r>
            <a:r>
              <a:rPr kumimoji="1" lang="en-US" altLang="ko-KR" sz="1500" dirty="0">
                <a:solidFill>
                  <a:srgbClr val="FF0000"/>
                </a:solidFill>
              </a:rPr>
              <a:t>DOM</a:t>
            </a:r>
            <a:r>
              <a:rPr lang="en-US" altLang="ko-KR" sz="1500" dirty="0">
                <a:solidFill>
                  <a:srgbClr val="FF0000"/>
                </a:solidFill>
              </a:rPr>
              <a:t> (Document Object Model)</a:t>
            </a:r>
            <a:r>
              <a:rPr kumimoji="1" lang="ko-KR" altLang="en-US" sz="1500" dirty="0">
                <a:solidFill>
                  <a:srgbClr val="FF0000"/>
                </a:solidFill>
              </a:rPr>
              <a:t> </a:t>
            </a:r>
            <a:r>
              <a:rPr kumimoji="1" lang="en-US" altLang="ko-KR" sz="1500" dirty="0">
                <a:solidFill>
                  <a:srgbClr val="FF0000"/>
                </a:solidFill>
              </a:rPr>
              <a:t>: DOM</a:t>
            </a:r>
            <a:r>
              <a:rPr kumimoji="1" lang="ko-KR" altLang="en-US" sz="1500" dirty="0">
                <a:solidFill>
                  <a:srgbClr val="FF0000"/>
                </a:solidFill>
              </a:rPr>
              <a:t>객체의 필수 프로퍼티와 메서드</a:t>
            </a:r>
            <a:r>
              <a:rPr kumimoji="1" lang="en-US" altLang="ko-KR" sz="1500" dirty="0">
                <a:solidFill>
                  <a:srgbClr val="FF0000"/>
                </a:solidFill>
              </a:rPr>
              <a:t>, </a:t>
            </a:r>
            <a:r>
              <a:rPr kumimoji="1" lang="ko-KR" altLang="en-US" sz="1500" dirty="0">
                <a:solidFill>
                  <a:srgbClr val="FF0000"/>
                </a:solidFill>
              </a:rPr>
              <a:t>노드 추가</a:t>
            </a:r>
            <a:r>
              <a:rPr kumimoji="1" lang="en-US" altLang="ko-KR" sz="1500" dirty="0">
                <a:solidFill>
                  <a:srgbClr val="FF0000"/>
                </a:solidFill>
              </a:rPr>
              <a:t>,</a:t>
            </a:r>
            <a:r>
              <a:rPr kumimoji="1" lang="ko-KR" altLang="en-US" sz="1500" dirty="0">
                <a:solidFill>
                  <a:srgbClr val="FF0000"/>
                </a:solidFill>
              </a:rPr>
              <a:t>삭제</a:t>
            </a:r>
            <a:r>
              <a:rPr kumimoji="1" lang="en-US" altLang="ko-KR" sz="1500" dirty="0">
                <a:solidFill>
                  <a:srgbClr val="FF0000"/>
                </a:solidFill>
              </a:rPr>
              <a:t>,</a:t>
            </a:r>
            <a:r>
              <a:rPr kumimoji="1" lang="ko-KR" altLang="en-US" sz="1500" dirty="0">
                <a:solidFill>
                  <a:srgbClr val="FF0000"/>
                </a:solidFill>
              </a:rPr>
              <a:t>찾기</a:t>
            </a:r>
            <a:r>
              <a:rPr kumimoji="1" lang="en-US" altLang="ko-KR" sz="1500" dirty="0">
                <a:solidFill>
                  <a:srgbClr val="FF0000"/>
                </a:solidFill>
              </a:rPr>
              <a:t>,</a:t>
            </a:r>
            <a:r>
              <a:rPr kumimoji="1" lang="ko-KR" altLang="en-US" sz="1500" dirty="0">
                <a:solidFill>
                  <a:srgbClr val="FF0000"/>
                </a:solidFill>
              </a:rPr>
              <a:t>이동</a:t>
            </a:r>
            <a:r>
              <a:rPr kumimoji="1" lang="en-US" altLang="ko-KR" sz="1500" dirty="0">
                <a:solidFill>
                  <a:srgbClr val="FF0000"/>
                </a:solidFill>
              </a:rPr>
              <a:t>,</a:t>
            </a:r>
            <a:r>
              <a:rPr kumimoji="1" lang="ko-KR" altLang="en-US" sz="1500" dirty="0">
                <a:solidFill>
                  <a:srgbClr val="FF0000"/>
                </a:solidFill>
              </a:rPr>
              <a:t>스타</a:t>
            </a:r>
            <a:endParaRPr kumimoji="1" lang="en-US" altLang="ko-KR" sz="15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solidFill>
                  <a:srgbClr val="FF0000"/>
                </a:solidFill>
              </a:rPr>
              <a:t>           </a:t>
            </a:r>
            <a:r>
              <a:rPr kumimoji="1" lang="ko-KR" altLang="en-US" sz="1500" dirty="0">
                <a:solidFill>
                  <a:srgbClr val="FF0000"/>
                </a:solidFill>
              </a:rPr>
              <a:t>일 추가</a:t>
            </a:r>
            <a:r>
              <a:rPr kumimoji="1" lang="en-US" altLang="ko-KR" sz="1500" dirty="0">
                <a:solidFill>
                  <a:srgbClr val="FF0000"/>
                </a:solidFill>
              </a:rPr>
              <a:t>, </a:t>
            </a:r>
            <a:r>
              <a:rPr kumimoji="1" lang="ko-KR" altLang="en-US" sz="1500" dirty="0">
                <a:solidFill>
                  <a:srgbClr val="FF0000"/>
                </a:solidFill>
              </a:rPr>
              <a:t>수정</a:t>
            </a:r>
            <a:r>
              <a:rPr kumimoji="1" lang="en-US" altLang="ko-KR" sz="1500" dirty="0">
                <a:solidFill>
                  <a:srgbClr val="FF0000"/>
                </a:solidFill>
              </a:rPr>
              <a:t>, </a:t>
            </a:r>
            <a:r>
              <a:rPr kumimoji="1" lang="ko-KR" altLang="en-US" sz="1500" dirty="0">
                <a:solidFill>
                  <a:srgbClr val="FF0000"/>
                </a:solidFill>
              </a:rPr>
              <a:t>값 구하기</a:t>
            </a:r>
            <a:r>
              <a:rPr kumimoji="1" lang="en-US" altLang="ko-KR" sz="1500" dirty="0">
                <a:solidFill>
                  <a:srgbClr val="FF0000"/>
                </a:solidFill>
              </a:rPr>
              <a:t>, </a:t>
            </a:r>
            <a:r>
              <a:rPr kumimoji="1" lang="ko-KR" altLang="en-US" sz="1500" dirty="0">
                <a:solidFill>
                  <a:srgbClr val="FF0000"/>
                </a:solidFill>
              </a:rPr>
              <a:t>속성 추가</a:t>
            </a:r>
            <a:r>
              <a:rPr kumimoji="1" lang="en-US" altLang="ko-KR" sz="1500" dirty="0">
                <a:solidFill>
                  <a:srgbClr val="FF0000"/>
                </a:solidFill>
              </a:rPr>
              <a:t>, </a:t>
            </a:r>
            <a:r>
              <a:rPr kumimoji="1" lang="ko-KR" altLang="en-US" sz="1500" dirty="0">
                <a:solidFill>
                  <a:srgbClr val="FF0000"/>
                </a:solidFill>
              </a:rPr>
              <a:t>수정</a:t>
            </a:r>
            <a:r>
              <a:rPr kumimoji="1" lang="en-US" altLang="ko-KR" sz="1500" dirty="0">
                <a:solidFill>
                  <a:srgbClr val="FF0000"/>
                </a:solidFill>
              </a:rPr>
              <a:t>, </a:t>
            </a:r>
            <a:r>
              <a:rPr kumimoji="1" lang="ko-KR" altLang="en-US" sz="1500" dirty="0">
                <a:solidFill>
                  <a:srgbClr val="FF0000"/>
                </a:solidFill>
              </a:rPr>
              <a:t>값 구하기</a:t>
            </a:r>
            <a:r>
              <a:rPr kumimoji="1" lang="en-US" altLang="ko-KR" sz="1500" dirty="0">
                <a:solidFill>
                  <a:srgbClr val="FF0000"/>
                </a:solidFill>
              </a:rPr>
              <a:t>, </a:t>
            </a:r>
            <a:r>
              <a:rPr kumimoji="1" lang="ko-KR" altLang="en-US" sz="1500" dirty="0">
                <a:solidFill>
                  <a:srgbClr val="FF0000"/>
                </a:solidFill>
              </a:rPr>
              <a:t>이벤트 등록</a:t>
            </a:r>
            <a:r>
              <a:rPr kumimoji="1" lang="en-US" altLang="ko-KR" sz="1500" dirty="0">
                <a:solidFill>
                  <a:srgbClr val="FF0000"/>
                </a:solidFill>
              </a:rPr>
              <a:t>, </a:t>
            </a:r>
            <a:r>
              <a:rPr kumimoji="1" lang="ko-KR" altLang="en-US" sz="1500" dirty="0">
                <a:solidFill>
                  <a:srgbClr val="FF0000"/>
                </a:solidFill>
              </a:rPr>
              <a:t>제거</a:t>
            </a:r>
            <a:r>
              <a:rPr kumimoji="1" lang="en-US" altLang="ko-KR" sz="1500" dirty="0">
                <a:solidFill>
                  <a:srgbClr val="FF0000"/>
                </a:solidFill>
              </a:rPr>
              <a:t>, </a:t>
            </a:r>
            <a:r>
              <a:rPr kumimoji="1" lang="ko-KR" altLang="en-US" sz="1500" dirty="0">
                <a:solidFill>
                  <a:srgbClr val="FF0000"/>
                </a:solidFill>
              </a:rPr>
              <a:t>발생시키기</a:t>
            </a:r>
            <a:r>
              <a:rPr kumimoji="1" lang="en-US" altLang="ko-KR" sz="1500" dirty="0">
                <a:solidFill>
                  <a:srgbClr val="FF0000"/>
                </a:solidFill>
              </a:rPr>
              <a:t>, </a:t>
            </a:r>
            <a:r>
              <a:rPr kumimoji="1" lang="ko-KR" altLang="en-US" sz="1500" dirty="0">
                <a:solidFill>
                  <a:srgbClr val="FF0000"/>
                </a:solidFill>
              </a:rPr>
              <a:t>위치</a:t>
            </a:r>
            <a:r>
              <a:rPr kumimoji="1" lang="en-US" altLang="ko-KR" sz="1500" dirty="0">
                <a:solidFill>
                  <a:srgbClr val="FF0000"/>
                </a:solidFill>
              </a:rPr>
              <a:t>, </a:t>
            </a:r>
            <a:r>
              <a:rPr kumimoji="1" lang="ko-KR" altLang="en-US" sz="1500" dirty="0">
                <a:solidFill>
                  <a:srgbClr val="FF0000"/>
                </a:solidFill>
              </a:rPr>
              <a:t>크기와 관련된 프로퍼티</a:t>
            </a:r>
            <a:endParaRPr kumimoji="1" lang="en-US" altLang="ko-KR" sz="15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solidFill>
                  <a:srgbClr val="FF0000"/>
                </a:solidFill>
              </a:rPr>
              <a:t>           </a:t>
            </a:r>
            <a:r>
              <a:rPr kumimoji="1" lang="ko-KR" altLang="en-US" sz="1500" dirty="0">
                <a:solidFill>
                  <a:srgbClr val="FF0000"/>
                </a:solidFill>
              </a:rPr>
              <a:t>와 메서드 기능</a:t>
            </a:r>
            <a:endParaRPr kumimoji="1" lang="en-US" altLang="ko-KR" sz="15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</a:t>
            </a:r>
            <a:r>
              <a:rPr kumimoji="1" lang="ko-KR" altLang="en-US" sz="1500" dirty="0"/>
              <a:t>② </a:t>
            </a:r>
            <a:r>
              <a:rPr kumimoji="1" lang="en-US" altLang="ko-KR" sz="1500" dirty="0"/>
              <a:t>Ajax : jQuery</a:t>
            </a:r>
            <a:r>
              <a:rPr kumimoji="1" lang="ko-KR" altLang="en-US" sz="1500" dirty="0"/>
              <a:t>에서 더욱 쉽게 </a:t>
            </a:r>
            <a:r>
              <a:rPr kumimoji="1" lang="en-US" altLang="ko-KR" sz="1500" dirty="0"/>
              <a:t>Ajax</a:t>
            </a:r>
            <a:r>
              <a:rPr kumimoji="1" lang="ko-KR" altLang="en-US" sz="1500" dirty="0"/>
              <a:t>를 사용할 수 있다</a:t>
            </a:r>
            <a:r>
              <a:rPr kumimoji="1" lang="en-US" altLang="ko-KR" sz="1500" dirty="0"/>
              <a:t>.(XML, JSON, CSV </a:t>
            </a:r>
            <a:r>
              <a:rPr kumimoji="1" lang="ko-KR" altLang="en-US" sz="1500" dirty="0"/>
              <a:t>등</a:t>
            </a:r>
            <a:r>
              <a:rPr kumimoji="1" lang="en-US" altLang="ko-KR" sz="1500" dirty="0"/>
              <a:t>) – </a:t>
            </a:r>
            <a:r>
              <a:rPr kumimoji="1" lang="ko-KR" altLang="en-US" sz="1500" dirty="0"/>
              <a:t>서버와 데이터를 아주 쉽게 주고 받는 통신 기능</a:t>
            </a:r>
            <a:endParaRPr kumimoji="1" lang="en-US" altLang="ko-KR" sz="1500" dirty="0"/>
          </a:p>
          <a:p>
            <a:pPr>
              <a:lnSpc>
                <a:spcPct val="150000"/>
              </a:lnSpc>
            </a:pPr>
            <a:r>
              <a:rPr kumimoji="1" lang="ko-KR" altLang="en-US" sz="1500" dirty="0">
                <a:solidFill>
                  <a:srgbClr val="FF0000"/>
                </a:solidFill>
              </a:rPr>
              <a:t>     ③ 플러그인</a:t>
            </a:r>
            <a:r>
              <a:rPr kumimoji="1" lang="en-US" altLang="ko-KR" sz="1500" dirty="0">
                <a:solidFill>
                  <a:srgbClr val="FF0000"/>
                </a:solidFill>
              </a:rPr>
              <a:t> :  </a:t>
            </a:r>
            <a:r>
              <a:rPr kumimoji="1" lang="ko-KR" altLang="en-US" sz="1500" dirty="0">
                <a:solidFill>
                  <a:srgbClr val="FF0000"/>
                </a:solidFill>
              </a:rPr>
              <a:t>많은 기능들이 이미 만들어져 있다</a:t>
            </a:r>
            <a:r>
              <a:rPr kumimoji="1" lang="en-US" altLang="ko-KR" sz="1500" dirty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solidFill>
                  <a:srgbClr val="FF0000"/>
                </a:solidFill>
              </a:rPr>
              <a:t>     </a:t>
            </a:r>
            <a:r>
              <a:rPr kumimoji="1" lang="ko-KR" altLang="en-US" sz="1500" dirty="0"/>
              <a:t>④ 효과 </a:t>
            </a:r>
            <a:r>
              <a:rPr kumimoji="1" lang="en-US" altLang="ko-KR" sz="1500" dirty="0"/>
              <a:t>: </a:t>
            </a:r>
            <a:r>
              <a:rPr kumimoji="1" lang="ko-KR" altLang="en-US" sz="1500" dirty="0"/>
              <a:t>애니메이션 효과를 아주 쉽고 다양하게 줄 수 있다</a:t>
            </a:r>
            <a:r>
              <a:rPr kumimoji="1"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</a:t>
            </a:r>
            <a:r>
              <a:rPr kumimoji="1" lang="ko-KR" altLang="en-US" sz="1500" dirty="0"/>
              <a:t>⑤ 모바일 화면을 </a:t>
            </a:r>
            <a:r>
              <a:rPr kumimoji="1" lang="en-US" altLang="ko-KR" sz="1500" dirty="0" err="1"/>
              <a:t>jQueryMobile</a:t>
            </a:r>
            <a:r>
              <a:rPr kumimoji="1" lang="ko-KR" altLang="en-US" sz="1500" dirty="0"/>
              <a:t>을 통해 </a:t>
            </a:r>
            <a:r>
              <a:rPr kumimoji="1" lang="ko-KR" altLang="en-US" sz="1500" dirty="0" err="1"/>
              <a:t>웹앱</a:t>
            </a:r>
            <a:r>
              <a:rPr kumimoji="1" lang="ko-KR" altLang="en-US" sz="1500" dirty="0"/>
              <a:t> 제작을 할 수 있다</a:t>
            </a:r>
            <a:r>
              <a:rPr kumimoji="1" lang="en-US" altLang="ko-KR" sz="1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263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jQuery</a:t>
            </a:r>
            <a:r>
              <a:rPr lang="ko-KR" altLang="en-US" sz="2800" b="1" dirty="0">
                <a:latin typeface="+mj-ea"/>
              </a:rPr>
              <a:t>의 기능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46833"/>
            <a:ext cx="10713290" cy="4627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/>
              <a:t>3. </a:t>
            </a:r>
            <a:r>
              <a:rPr kumimoji="1" lang="en-US" altLang="ko-KR" b="1" dirty="0">
                <a:latin typeface="+mj-ea"/>
              </a:rPr>
              <a:t>jQuery </a:t>
            </a:r>
            <a:r>
              <a:rPr kumimoji="1" lang="ko-KR" altLang="en-US" b="1" dirty="0">
                <a:latin typeface="+mj-ea"/>
              </a:rPr>
              <a:t>기능 </a:t>
            </a:r>
            <a:r>
              <a:rPr kumimoji="1" lang="en-US" altLang="ko-KR" b="1" dirty="0">
                <a:latin typeface="+mj-ea"/>
              </a:rPr>
              <a:t>2</a:t>
            </a:r>
          </a:p>
          <a:p>
            <a:pPr>
              <a:lnSpc>
                <a:spcPct val="150000"/>
              </a:lnSpc>
            </a:pPr>
            <a:r>
              <a:rPr kumimoji="1" lang="ko-KR" altLang="en-US" sz="1500" dirty="0">
                <a:solidFill>
                  <a:srgbClr val="FF0000"/>
                </a:solidFill>
              </a:rPr>
              <a:t>     ① 코어</a:t>
            </a:r>
            <a:r>
              <a:rPr kumimoji="1" lang="en-US" altLang="ko-KR" sz="1500" dirty="0">
                <a:solidFill>
                  <a:srgbClr val="FF0000"/>
                </a:solidFill>
              </a:rPr>
              <a:t>(core) : jQuery</a:t>
            </a:r>
            <a:r>
              <a:rPr kumimoji="1" lang="ko-KR" altLang="en-US" sz="1500" dirty="0">
                <a:solidFill>
                  <a:srgbClr val="FF0000"/>
                </a:solidFill>
              </a:rPr>
              <a:t>함수</a:t>
            </a:r>
            <a:r>
              <a:rPr kumimoji="1" lang="en-US" altLang="ko-KR" sz="1500" dirty="0">
                <a:solidFill>
                  <a:srgbClr val="FF0000"/>
                </a:solidFill>
              </a:rPr>
              <a:t>, jQuery</a:t>
            </a:r>
            <a:r>
              <a:rPr kumimoji="1" lang="ko-KR" altLang="en-US" sz="1500" dirty="0">
                <a:solidFill>
                  <a:srgbClr val="FF0000"/>
                </a:solidFill>
              </a:rPr>
              <a:t>개체 </a:t>
            </a:r>
            <a:r>
              <a:rPr kumimoji="1" lang="ko-KR" altLang="en-US" sz="1500" dirty="0" err="1">
                <a:solidFill>
                  <a:srgbClr val="FF0000"/>
                </a:solidFill>
              </a:rPr>
              <a:t>접근자</a:t>
            </a:r>
            <a:r>
              <a:rPr kumimoji="1" lang="en-US" altLang="ko-KR" sz="1500" dirty="0">
                <a:solidFill>
                  <a:srgbClr val="FF0000"/>
                </a:solidFill>
              </a:rPr>
              <a:t>, Data, </a:t>
            </a:r>
            <a:r>
              <a:rPr kumimoji="1" lang="ko-KR" altLang="en-US" sz="1500" dirty="0">
                <a:solidFill>
                  <a:srgbClr val="FF0000"/>
                </a:solidFill>
              </a:rPr>
              <a:t>플러그인</a:t>
            </a:r>
            <a:r>
              <a:rPr kumimoji="1" lang="en-US" altLang="ko-KR" sz="1500" dirty="0">
                <a:solidFill>
                  <a:srgbClr val="FF0000"/>
                </a:solidFill>
              </a:rPr>
              <a:t>, </a:t>
            </a:r>
            <a:r>
              <a:rPr kumimoji="1" lang="ko-KR" altLang="en-US" sz="1500" dirty="0">
                <a:solidFill>
                  <a:srgbClr val="FF0000"/>
                </a:solidFill>
              </a:rPr>
              <a:t>사용 </a:t>
            </a:r>
            <a:r>
              <a:rPr kumimoji="1" lang="ko-KR" altLang="en-US" sz="1500" dirty="0" err="1">
                <a:solidFill>
                  <a:srgbClr val="FF0000"/>
                </a:solidFill>
              </a:rPr>
              <a:t>운용성</a:t>
            </a:r>
            <a:endParaRPr kumimoji="1" lang="en-US" altLang="ko-KR" sz="15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</a:t>
            </a:r>
            <a:r>
              <a:rPr kumimoji="1" lang="ko-KR" altLang="en-US" sz="1500" dirty="0"/>
              <a:t>② 선택</a:t>
            </a:r>
            <a:r>
              <a:rPr kumimoji="1" lang="en-US" altLang="ko-KR" sz="1500" dirty="0"/>
              <a:t>(selector) : </a:t>
            </a:r>
            <a:r>
              <a:rPr kumimoji="1" lang="ko-KR" altLang="en-US" sz="1500" dirty="0"/>
              <a:t>기본</a:t>
            </a:r>
            <a:r>
              <a:rPr kumimoji="1" lang="en-US" altLang="ko-KR" sz="1500" dirty="0"/>
              <a:t>, </a:t>
            </a:r>
            <a:r>
              <a:rPr kumimoji="1" lang="ko-KR" altLang="en-US" sz="1500" dirty="0"/>
              <a:t>계층구조</a:t>
            </a:r>
            <a:r>
              <a:rPr kumimoji="1" lang="en-US" altLang="ko-KR" sz="1500" dirty="0"/>
              <a:t>, </a:t>
            </a:r>
            <a:r>
              <a:rPr kumimoji="1" lang="ko-KR" altLang="en-US" sz="1500" dirty="0"/>
              <a:t>기본필터</a:t>
            </a:r>
            <a:r>
              <a:rPr kumimoji="1" lang="en-US" altLang="ko-KR" sz="1500" dirty="0"/>
              <a:t>, </a:t>
            </a:r>
            <a:r>
              <a:rPr kumimoji="1" lang="ko-KR" altLang="en-US" sz="1500" dirty="0"/>
              <a:t>컨텐츠 필터</a:t>
            </a:r>
            <a:r>
              <a:rPr kumimoji="1" lang="en-US" altLang="ko-KR" sz="1500" dirty="0"/>
              <a:t>, </a:t>
            </a:r>
            <a:r>
              <a:rPr kumimoji="1" lang="ko-KR" altLang="en-US" sz="1500" dirty="0"/>
              <a:t>가시성</a:t>
            </a:r>
            <a:r>
              <a:rPr kumimoji="1" lang="en-US" altLang="ko-KR" sz="1500" dirty="0"/>
              <a:t>(Visibility)</a:t>
            </a:r>
            <a:r>
              <a:rPr kumimoji="1" lang="ko-KR" altLang="en-US" sz="1500" dirty="0"/>
              <a:t>필터</a:t>
            </a:r>
            <a:r>
              <a:rPr kumimoji="1" lang="en-US" altLang="ko-KR" sz="1500" dirty="0"/>
              <a:t>, </a:t>
            </a:r>
            <a:r>
              <a:rPr kumimoji="1" lang="ko-KR" altLang="en-US" sz="1500" dirty="0"/>
              <a:t>자식필터 등</a:t>
            </a:r>
            <a:endParaRPr kumimoji="1" lang="en-US" altLang="ko-KR" sz="1500" dirty="0"/>
          </a:p>
          <a:p>
            <a:pPr>
              <a:lnSpc>
                <a:spcPct val="150000"/>
              </a:lnSpc>
            </a:pPr>
            <a:r>
              <a:rPr kumimoji="1" lang="ko-KR" altLang="en-US" sz="1500" dirty="0">
                <a:solidFill>
                  <a:srgbClr val="FF0000"/>
                </a:solidFill>
              </a:rPr>
              <a:t>     ③ 조작</a:t>
            </a:r>
            <a:r>
              <a:rPr kumimoji="1" lang="en-US" altLang="ko-KR" sz="1500" dirty="0">
                <a:solidFill>
                  <a:srgbClr val="FF0000"/>
                </a:solidFill>
              </a:rPr>
              <a:t>(manipulation) :  </a:t>
            </a:r>
            <a:r>
              <a:rPr kumimoji="1" lang="ko-KR" altLang="en-US" sz="1500" dirty="0">
                <a:solidFill>
                  <a:srgbClr val="FF0000"/>
                </a:solidFill>
              </a:rPr>
              <a:t>컨텐츠 변경</a:t>
            </a:r>
            <a:r>
              <a:rPr kumimoji="1" lang="en-US" altLang="ko-KR" sz="1500" dirty="0">
                <a:solidFill>
                  <a:srgbClr val="FF0000"/>
                </a:solidFill>
              </a:rPr>
              <a:t>, </a:t>
            </a:r>
            <a:r>
              <a:rPr kumimoji="1" lang="ko-KR" altLang="en-US" sz="1500" dirty="0">
                <a:solidFill>
                  <a:srgbClr val="FF0000"/>
                </a:solidFill>
              </a:rPr>
              <a:t>내부 삽입</a:t>
            </a:r>
            <a:r>
              <a:rPr kumimoji="1" lang="en-US" altLang="ko-KR" sz="1500" dirty="0">
                <a:solidFill>
                  <a:srgbClr val="FF0000"/>
                </a:solidFill>
              </a:rPr>
              <a:t>, </a:t>
            </a:r>
            <a:r>
              <a:rPr kumimoji="1" lang="ko-KR" altLang="en-US" sz="1500" dirty="0">
                <a:solidFill>
                  <a:srgbClr val="FF0000"/>
                </a:solidFill>
              </a:rPr>
              <a:t>외부 삽입</a:t>
            </a:r>
            <a:r>
              <a:rPr kumimoji="1" lang="en-US" altLang="ko-KR" sz="1500" dirty="0">
                <a:solidFill>
                  <a:srgbClr val="FF0000"/>
                </a:solidFill>
              </a:rPr>
              <a:t>, </a:t>
            </a:r>
            <a:r>
              <a:rPr kumimoji="1" lang="ko-KR" altLang="en-US" sz="1500" dirty="0">
                <a:solidFill>
                  <a:srgbClr val="FF0000"/>
                </a:solidFill>
              </a:rPr>
              <a:t>주변 삽입</a:t>
            </a:r>
            <a:r>
              <a:rPr kumimoji="1" lang="en-US" altLang="ko-KR" sz="1500" dirty="0">
                <a:solidFill>
                  <a:srgbClr val="FF0000"/>
                </a:solidFill>
              </a:rPr>
              <a:t>, </a:t>
            </a:r>
            <a:r>
              <a:rPr kumimoji="1" lang="ko-KR" altLang="en-US" sz="1500" dirty="0">
                <a:solidFill>
                  <a:srgbClr val="FF0000"/>
                </a:solidFill>
              </a:rPr>
              <a:t>제거 복사 등</a:t>
            </a:r>
            <a:endParaRPr kumimoji="1" lang="en-US" altLang="ko-KR" sz="15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solidFill>
                  <a:srgbClr val="FF0000"/>
                </a:solidFill>
              </a:rPr>
              <a:t>     </a:t>
            </a:r>
            <a:r>
              <a:rPr kumimoji="1" lang="ko-KR" altLang="en-US" sz="1500" dirty="0"/>
              <a:t>④ 속성</a:t>
            </a:r>
            <a:r>
              <a:rPr kumimoji="1" lang="en-US" altLang="ko-KR" sz="1500" dirty="0"/>
              <a:t>(attribute)</a:t>
            </a:r>
            <a:r>
              <a:rPr kumimoji="1" lang="ko-KR" altLang="en-US" sz="1500" dirty="0"/>
              <a:t> </a:t>
            </a:r>
            <a:r>
              <a:rPr kumimoji="1" lang="en-US" altLang="ko-KR" sz="1500" dirty="0"/>
              <a:t>: </a:t>
            </a:r>
            <a:r>
              <a:rPr kumimoji="1" lang="en-US" altLang="ko-KR" sz="1500" dirty="0" err="1"/>
              <a:t>attr</a:t>
            </a:r>
            <a:r>
              <a:rPr kumimoji="1" lang="en-US" altLang="ko-KR" sz="1500" dirty="0"/>
              <a:t>,</a:t>
            </a:r>
            <a:r>
              <a:rPr kumimoji="1" lang="ko-KR" altLang="en-US" sz="1500" dirty="0"/>
              <a:t> </a:t>
            </a:r>
            <a:r>
              <a:rPr kumimoji="1" lang="en-US" altLang="ko-KR" sz="1500" dirty="0"/>
              <a:t>class,</a:t>
            </a:r>
            <a:r>
              <a:rPr kumimoji="1" lang="ko-KR" altLang="en-US" sz="1500" dirty="0"/>
              <a:t> </a:t>
            </a:r>
            <a:r>
              <a:rPr kumimoji="1" lang="en-US" altLang="ko-KR" sz="1500" dirty="0"/>
              <a:t>HTML,</a:t>
            </a:r>
            <a:r>
              <a:rPr kumimoji="1" lang="ko-KR" altLang="en-US" sz="1500" dirty="0"/>
              <a:t> </a:t>
            </a:r>
            <a:r>
              <a:rPr kumimoji="1" lang="en-US" altLang="ko-KR" sz="1500" dirty="0"/>
              <a:t>Text,</a:t>
            </a:r>
            <a:r>
              <a:rPr kumimoji="1" lang="ko-KR" altLang="en-US" sz="1500" dirty="0"/>
              <a:t> </a:t>
            </a:r>
            <a:r>
              <a:rPr kumimoji="1" lang="en-US" altLang="ko-KR" sz="1500" dirty="0"/>
              <a:t>Value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</a:t>
            </a:r>
            <a:r>
              <a:rPr kumimoji="1" lang="ko-KR" altLang="en-US" sz="1500" dirty="0"/>
              <a:t>⑤ 스타일</a:t>
            </a:r>
            <a:r>
              <a:rPr kumimoji="1" lang="en-US" altLang="ko-KR" sz="1500" dirty="0"/>
              <a:t>(CSS) : CSS,</a:t>
            </a:r>
            <a:r>
              <a:rPr kumimoji="1" lang="ko-KR" altLang="en-US" sz="1500" dirty="0"/>
              <a:t> 포지셔닝</a:t>
            </a:r>
            <a:r>
              <a:rPr kumimoji="1" lang="en-US" altLang="ko-KR" sz="1500" dirty="0"/>
              <a:t>, </a:t>
            </a:r>
            <a:r>
              <a:rPr kumimoji="1" lang="ko-KR" altLang="en-US" sz="1500" dirty="0"/>
              <a:t>높이와 너비</a:t>
            </a:r>
            <a:endParaRPr kumimoji="1" lang="en-US" altLang="ko-KR" sz="1500" dirty="0"/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</a:t>
            </a:r>
            <a:r>
              <a:rPr kumimoji="1" lang="ko-KR" altLang="en-US" sz="1500" dirty="0"/>
              <a:t>⑥ 탐색</a:t>
            </a:r>
            <a:r>
              <a:rPr kumimoji="1" lang="en-US" altLang="ko-KR" sz="1500" dirty="0"/>
              <a:t>(Traversing) : </a:t>
            </a:r>
            <a:r>
              <a:rPr kumimoji="1" lang="ko-KR" altLang="en-US" sz="1500" dirty="0"/>
              <a:t>필터링</a:t>
            </a:r>
            <a:r>
              <a:rPr kumimoji="1" lang="en-US" altLang="ko-KR" sz="1500" dirty="0"/>
              <a:t>, </a:t>
            </a:r>
            <a:r>
              <a:rPr kumimoji="1" lang="ko-KR" altLang="en-US" sz="1500" dirty="0"/>
              <a:t>검색</a:t>
            </a:r>
            <a:r>
              <a:rPr kumimoji="1" lang="en-US" altLang="ko-KR" sz="1500" dirty="0"/>
              <a:t>, </a:t>
            </a:r>
            <a:r>
              <a:rPr kumimoji="1" lang="ko-KR" altLang="en-US" sz="1500" dirty="0"/>
              <a:t>체인</a:t>
            </a:r>
            <a:endParaRPr kumimoji="1" lang="en-US" altLang="ko-KR" sz="1500" dirty="0"/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</a:t>
            </a:r>
            <a:r>
              <a:rPr kumimoji="1" lang="ko-KR" altLang="en-US" sz="1500" dirty="0"/>
              <a:t>⑦ </a:t>
            </a:r>
            <a:r>
              <a:rPr kumimoji="1" lang="en-US" altLang="ko-KR" sz="1500" dirty="0"/>
              <a:t>Ajax : Ajax</a:t>
            </a:r>
            <a:r>
              <a:rPr kumimoji="1" lang="ko-KR" altLang="en-US" sz="1500" dirty="0"/>
              <a:t>요청</a:t>
            </a:r>
            <a:r>
              <a:rPr kumimoji="1" lang="en-US" altLang="ko-KR" sz="1500" dirty="0"/>
              <a:t>, Ajax</a:t>
            </a:r>
            <a:r>
              <a:rPr kumimoji="1" lang="ko-KR" altLang="en-US" sz="1500" dirty="0"/>
              <a:t>이벤트</a:t>
            </a:r>
            <a:r>
              <a:rPr kumimoji="1" lang="en-US" altLang="ko-KR" sz="1500" dirty="0"/>
              <a:t> </a:t>
            </a:r>
            <a:r>
              <a:rPr kumimoji="1" lang="ko-KR" altLang="en-US" sz="1500" dirty="0"/>
              <a:t>등</a:t>
            </a:r>
            <a:endParaRPr kumimoji="1" lang="en-US" altLang="ko-KR" sz="1500" dirty="0"/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</a:t>
            </a:r>
            <a:r>
              <a:rPr kumimoji="1" lang="ko-KR" altLang="en-US" sz="1500" dirty="0"/>
              <a:t>⑧ 이벤트  </a:t>
            </a:r>
            <a:r>
              <a:rPr kumimoji="1" lang="en-US" altLang="ko-KR" sz="1500" dirty="0"/>
              <a:t>: </a:t>
            </a:r>
            <a:r>
              <a:rPr kumimoji="1" lang="ko-KR" altLang="en-US" sz="1500" dirty="0"/>
              <a:t>페이지 로드</a:t>
            </a:r>
            <a:r>
              <a:rPr kumimoji="1" lang="en-US" altLang="ko-KR" sz="1500" dirty="0"/>
              <a:t>, </a:t>
            </a:r>
            <a:r>
              <a:rPr kumimoji="1" lang="ko-KR" altLang="en-US" sz="1500" dirty="0"/>
              <a:t>이벤트 처리</a:t>
            </a:r>
            <a:r>
              <a:rPr kumimoji="1" lang="en-US" altLang="ko-KR" sz="1500" dirty="0"/>
              <a:t>, </a:t>
            </a:r>
            <a:r>
              <a:rPr kumimoji="1" lang="ko-KR" altLang="en-US" sz="1500" dirty="0"/>
              <a:t>이벤트</a:t>
            </a:r>
            <a:r>
              <a:rPr kumimoji="1" lang="en-US" altLang="ko-KR" sz="1500" dirty="0"/>
              <a:t>, </a:t>
            </a:r>
            <a:r>
              <a:rPr kumimoji="1" lang="ko-KR" altLang="en-US" sz="1500" dirty="0"/>
              <a:t>인터랙션 도우미</a:t>
            </a:r>
            <a:r>
              <a:rPr kumimoji="1" lang="en-US" altLang="ko-KR" sz="1500" dirty="0"/>
              <a:t>, </a:t>
            </a:r>
            <a:r>
              <a:rPr kumimoji="1" lang="ko-KR" altLang="en-US" sz="1500" dirty="0"/>
              <a:t>이벤트 도우미</a:t>
            </a:r>
            <a:endParaRPr kumimoji="1" lang="en-US" altLang="ko-KR" sz="1500" dirty="0"/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</a:t>
            </a:r>
            <a:r>
              <a:rPr kumimoji="1" lang="ko-KR" altLang="en-US" sz="1500" dirty="0"/>
              <a:t>⑨ 효과 </a:t>
            </a:r>
            <a:r>
              <a:rPr kumimoji="1" lang="en-US" altLang="ko-KR" sz="1500" dirty="0"/>
              <a:t>: </a:t>
            </a:r>
            <a:r>
              <a:rPr kumimoji="1" lang="ko-KR" altLang="en-US" sz="1500" dirty="0"/>
              <a:t>기본</a:t>
            </a:r>
            <a:r>
              <a:rPr kumimoji="1" lang="en-US" altLang="ko-KR" sz="1500" dirty="0"/>
              <a:t>, </a:t>
            </a:r>
            <a:r>
              <a:rPr kumimoji="1" lang="ko-KR" altLang="en-US" sz="1500" dirty="0"/>
              <a:t>슬라이딩</a:t>
            </a:r>
            <a:r>
              <a:rPr kumimoji="1" lang="en-US" altLang="ko-KR" sz="1500" dirty="0"/>
              <a:t>, </a:t>
            </a:r>
            <a:r>
              <a:rPr kumimoji="1" lang="ko-KR" altLang="en-US" sz="1500" dirty="0"/>
              <a:t>사용자 정의</a:t>
            </a:r>
            <a:r>
              <a:rPr kumimoji="1" lang="en-US" altLang="ko-KR" sz="1500" dirty="0"/>
              <a:t>, </a:t>
            </a:r>
            <a:r>
              <a:rPr kumimoji="1" lang="ko-KR" altLang="en-US" sz="1500" dirty="0" err="1"/>
              <a:t>페이딩</a:t>
            </a:r>
            <a:r>
              <a:rPr kumimoji="1" lang="en-US" altLang="ko-KR" sz="1500" dirty="0"/>
              <a:t>, </a:t>
            </a:r>
            <a:r>
              <a:rPr kumimoji="1" lang="ko-KR" altLang="en-US" sz="1500" dirty="0"/>
              <a:t>설정</a:t>
            </a:r>
            <a:endParaRPr kumimoji="1" lang="en-US" altLang="ko-KR" sz="1500" dirty="0"/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</a:t>
            </a:r>
            <a:r>
              <a:rPr kumimoji="1" lang="ko-KR" altLang="en-US" sz="1500" dirty="0"/>
              <a:t>⑩ 유틸리티 </a:t>
            </a:r>
            <a:r>
              <a:rPr kumimoji="1" lang="en-US" altLang="ko-KR" sz="1500" dirty="0"/>
              <a:t>: </a:t>
            </a:r>
            <a:r>
              <a:rPr kumimoji="1" lang="ko-KR" altLang="en-US" sz="1500" dirty="0"/>
              <a:t>브라우저와 기능 탐지</a:t>
            </a:r>
            <a:r>
              <a:rPr kumimoji="1" lang="en-US" altLang="ko-KR" sz="1500" dirty="0"/>
              <a:t>, </a:t>
            </a:r>
            <a:r>
              <a:rPr kumimoji="1" lang="ko-KR" altLang="en-US" sz="1500" dirty="0"/>
              <a:t>배열과 개체 작업</a:t>
            </a:r>
            <a:r>
              <a:rPr kumimoji="1" lang="en-US" altLang="ko-KR" sz="1500" dirty="0"/>
              <a:t>, </a:t>
            </a:r>
            <a:r>
              <a:rPr kumimoji="1" lang="ko-KR" altLang="en-US" sz="1500" dirty="0"/>
              <a:t>테스트 작업</a:t>
            </a:r>
            <a:r>
              <a:rPr kumimoji="1" lang="en-US" altLang="ko-KR" sz="1500" dirty="0"/>
              <a:t>, </a:t>
            </a:r>
            <a:r>
              <a:rPr kumimoji="1" lang="ko-KR" altLang="en-US" sz="1500" dirty="0"/>
              <a:t>문자열 작업</a:t>
            </a:r>
            <a:r>
              <a:rPr kumimoji="1" lang="en-US" altLang="ko-KR" sz="1500" dirty="0"/>
              <a:t>, URL</a:t>
            </a:r>
          </a:p>
          <a:p>
            <a:pPr>
              <a:lnSpc>
                <a:spcPct val="150000"/>
              </a:lnSpc>
            </a:pPr>
            <a:r>
              <a:rPr kumimoji="1" lang="ko-KR" altLang="en-US" sz="1500" dirty="0"/>
              <a:t>위의 내용은 </a:t>
            </a:r>
            <a:r>
              <a:rPr kumimoji="1" lang="en-US" altLang="ko-KR" sz="1500" dirty="0"/>
              <a:t>API</a:t>
            </a:r>
            <a:r>
              <a:rPr kumimoji="1" lang="ko-KR" altLang="en-US" sz="1500" dirty="0"/>
              <a:t>문서 페이지</a:t>
            </a:r>
            <a:r>
              <a:rPr kumimoji="1" lang="en-US" altLang="ko-KR" sz="1500" dirty="0"/>
              <a:t>(</a:t>
            </a:r>
            <a:r>
              <a:rPr kumimoji="1" lang="en-US" altLang="ko-KR" sz="1500" dirty="0">
                <a:hlinkClick r:id="rId2"/>
              </a:rPr>
              <a:t>http://api.jquery.com</a:t>
            </a:r>
            <a:r>
              <a:rPr kumimoji="1" lang="en-US" altLang="ko-KR" sz="1500" dirty="0"/>
              <a:t>)</a:t>
            </a:r>
            <a:r>
              <a:rPr kumimoji="1" lang="ko-KR" altLang="en-US" sz="1500" dirty="0"/>
              <a:t>을 통해 작성하였다</a:t>
            </a:r>
            <a:r>
              <a:rPr kumimoji="1" lang="en-US" altLang="ko-KR" sz="1500" dirty="0"/>
              <a:t>. </a:t>
            </a:r>
            <a:r>
              <a:rPr kumimoji="1" lang="ko-KR" altLang="en-US" sz="1500" dirty="0"/>
              <a:t>위의 </a:t>
            </a:r>
            <a:r>
              <a:rPr kumimoji="1" lang="en-US" altLang="ko-KR" sz="1500" dirty="0"/>
              <a:t>10</a:t>
            </a:r>
            <a:r>
              <a:rPr kumimoji="1" lang="ko-KR" altLang="en-US" sz="1500" dirty="0"/>
              <a:t>개의 기능은 실무를 진행하기 위해서</a:t>
            </a:r>
            <a:endParaRPr kumimoji="1" lang="en-US" altLang="ko-KR" sz="1500" dirty="0"/>
          </a:p>
          <a:p>
            <a:pPr>
              <a:lnSpc>
                <a:spcPct val="150000"/>
              </a:lnSpc>
            </a:pPr>
            <a:r>
              <a:rPr kumimoji="1" lang="ko-KR" altLang="en-US" sz="1500" dirty="0"/>
              <a:t>반드시 알고 있어야 하는 내용들이다</a:t>
            </a:r>
            <a:r>
              <a:rPr kumimoji="1" lang="en-US" altLang="ko-KR" sz="1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4584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jQuery</a:t>
            </a:r>
            <a:r>
              <a:rPr lang="ko-KR" altLang="en-US" sz="2800" b="1">
                <a:latin typeface="+mj-ea"/>
              </a:rPr>
              <a:t>의 학습 방법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46833"/>
            <a:ext cx="10713290" cy="3263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/>
              <a:t>1. </a:t>
            </a:r>
            <a:r>
              <a:rPr kumimoji="1" lang="en-US" altLang="ko-KR" b="1" dirty="0">
                <a:latin typeface="+mj-ea"/>
              </a:rPr>
              <a:t>jQuery</a:t>
            </a:r>
            <a:r>
              <a:rPr kumimoji="1" lang="ko-KR" altLang="en-US" b="1" dirty="0">
                <a:latin typeface="+mj-ea"/>
              </a:rPr>
              <a:t>의 실체</a:t>
            </a:r>
            <a:endParaRPr kumimoji="1" lang="en-US" altLang="ko-KR" b="1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500" dirty="0"/>
              <a:t>    </a:t>
            </a:r>
            <a:r>
              <a:rPr kumimoji="1" lang="en-US" altLang="ko-KR" sz="1500" dirty="0"/>
              <a:t>- </a:t>
            </a:r>
            <a:r>
              <a:rPr kumimoji="1" lang="ko-KR" altLang="en-US" sz="1500" dirty="0"/>
              <a:t>사실 </a:t>
            </a:r>
            <a:r>
              <a:rPr kumimoji="1" lang="en-US" altLang="ko-KR" sz="1500" dirty="0"/>
              <a:t>jQuery</a:t>
            </a:r>
            <a:r>
              <a:rPr kumimoji="1" lang="ko-KR" altLang="en-US" sz="1500" dirty="0"/>
              <a:t>는 수많은 메서드를 가지고 있는 클래스이다</a:t>
            </a:r>
            <a:r>
              <a:rPr kumimoji="1" lang="en-US" altLang="ko-KR" sz="1500" dirty="0"/>
              <a:t>.</a:t>
            </a:r>
            <a:r>
              <a:rPr kumimoji="1" lang="ko-KR" altLang="en-US" sz="1500" dirty="0"/>
              <a:t>즉</a:t>
            </a:r>
            <a:r>
              <a:rPr kumimoji="1" lang="en-US" altLang="ko-KR" sz="1500" dirty="0"/>
              <a:t>, jQuery</a:t>
            </a:r>
            <a:r>
              <a:rPr kumimoji="1" lang="ko-KR" altLang="en-US" sz="1500" dirty="0"/>
              <a:t>는 자바스크립트 문법 중 프로토타입</a:t>
            </a:r>
            <a:r>
              <a:rPr kumimoji="1" lang="en-US" altLang="ko-KR" sz="1500" dirty="0"/>
              <a:t>(prototype)</a:t>
            </a:r>
            <a:r>
              <a:rPr kumimoji="1" lang="ko-KR" altLang="en-US" sz="1500" dirty="0"/>
              <a:t>방식으로</a:t>
            </a:r>
            <a:endParaRPr kumimoji="1" lang="en-US" altLang="ko-KR" sz="1500" dirty="0"/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 </a:t>
            </a:r>
            <a:r>
              <a:rPr kumimoji="1" lang="ko-KR" altLang="en-US" sz="1500" dirty="0"/>
              <a:t>만들어진 클래스이다</a:t>
            </a:r>
            <a:r>
              <a:rPr kumimoji="1" lang="en-US" altLang="ko-KR" sz="1500" dirty="0"/>
              <a:t>.</a:t>
            </a:r>
            <a:r>
              <a:rPr kumimoji="1" lang="ko-KR" altLang="en-US" sz="1500" dirty="0"/>
              <a:t>프로토타입은 뒤에서 자세하게 배운다</a:t>
            </a:r>
            <a:r>
              <a:rPr kumimoji="1"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 jQuery</a:t>
            </a:r>
            <a:r>
              <a:rPr kumimoji="1" lang="ko-KR" altLang="en-US" sz="1500" dirty="0"/>
              <a:t>를 배운다는 것은 바로 </a:t>
            </a:r>
            <a:r>
              <a:rPr kumimoji="1" lang="en-US" altLang="ko-KR" sz="1500" dirty="0"/>
              <a:t>jQuery</a:t>
            </a:r>
            <a:r>
              <a:rPr kumimoji="1" lang="ko-KR" altLang="en-US" sz="1500" dirty="0"/>
              <a:t> 메서드를 배운다는 의미로 받아들이면 될 것이다</a:t>
            </a:r>
            <a:r>
              <a:rPr kumimoji="1" lang="en-US" altLang="ko-KR" sz="1500" dirty="0"/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1500" dirty="0"/>
          </a:p>
          <a:p>
            <a:pPr>
              <a:lnSpc>
                <a:spcPct val="150000"/>
              </a:lnSpc>
            </a:pPr>
            <a:r>
              <a:rPr kumimoji="1" lang="en-US" altLang="ko-KR" sz="1600" b="1" dirty="0"/>
              <a:t>2. </a:t>
            </a:r>
            <a:r>
              <a:rPr kumimoji="1" lang="en-US" altLang="ko-KR" sz="1600" b="1" dirty="0">
                <a:latin typeface="+mj-ea"/>
              </a:rPr>
              <a:t>jQuery</a:t>
            </a:r>
            <a:r>
              <a:rPr kumimoji="1" lang="ko-KR" altLang="en-US" sz="1600" b="1" dirty="0">
                <a:latin typeface="+mj-ea"/>
              </a:rPr>
              <a:t>의 핵심 내용 정리</a:t>
            </a:r>
            <a:endParaRPr kumimoji="1" lang="en-US" altLang="ko-KR" sz="1600" b="1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- </a:t>
            </a:r>
            <a:r>
              <a:rPr kumimoji="1" lang="ko-KR" altLang="en-US" sz="1500" dirty="0">
                <a:latin typeface="+mj-ea"/>
              </a:rPr>
              <a:t>결론부터 말하자면 우리가 </a:t>
            </a:r>
            <a:r>
              <a:rPr kumimoji="1" lang="en-US" altLang="ko-KR" sz="1500" dirty="0">
                <a:latin typeface="+mj-ea"/>
              </a:rPr>
              <a:t>jQuery</a:t>
            </a:r>
            <a:r>
              <a:rPr kumimoji="1" lang="ko-KR" altLang="en-US" sz="1500" dirty="0">
                <a:latin typeface="+mj-ea"/>
              </a:rPr>
              <a:t>를 배운 후에는 아래 나열한 내용을 모두 다룰 줄 알아야 한다</a:t>
            </a:r>
            <a:r>
              <a:rPr kumimoji="1" lang="en-US" altLang="ko-KR" sz="1500" dirty="0">
                <a:latin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</a:t>
            </a:r>
            <a:r>
              <a:rPr kumimoji="1" lang="ko-KR" altLang="en-US" sz="1500" dirty="0">
                <a:latin typeface="+mj-ea"/>
              </a:rPr>
              <a:t>아래 내용은 초보자가 반드시 할 줄 알아야 하는 </a:t>
            </a:r>
            <a:r>
              <a:rPr kumimoji="1" lang="en-US" altLang="ko-KR" sz="1500" dirty="0">
                <a:latin typeface="+mj-ea"/>
              </a:rPr>
              <a:t>jQuery</a:t>
            </a:r>
            <a:r>
              <a:rPr kumimoji="1" lang="ko-KR" altLang="en-US" sz="1500" dirty="0">
                <a:latin typeface="+mj-ea"/>
              </a:rPr>
              <a:t>핵심 내용이다</a:t>
            </a:r>
            <a:r>
              <a:rPr kumimoji="1" lang="en-US" altLang="ko-KR" sz="1500" dirty="0">
                <a:latin typeface="+mj-ea"/>
              </a:rPr>
              <a:t>.</a:t>
            </a:r>
            <a:r>
              <a:rPr kumimoji="1" lang="ko-KR" altLang="en-US" sz="1500" dirty="0">
                <a:latin typeface="+mj-ea"/>
              </a:rPr>
              <a:t>아직 배우진 않았지만 대략 어떤 내용이 </a:t>
            </a:r>
            <a:r>
              <a:rPr kumimoji="1" lang="ko-KR" altLang="en-US" sz="1500" dirty="0" err="1">
                <a:latin typeface="+mj-ea"/>
              </a:rPr>
              <a:t>있는지만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</a:t>
            </a:r>
            <a:r>
              <a:rPr kumimoji="1" lang="ko-KR" altLang="en-US" sz="1500" dirty="0">
                <a:latin typeface="+mj-ea"/>
              </a:rPr>
              <a:t>천천히 살펴보도록 하자</a:t>
            </a:r>
            <a:r>
              <a:rPr kumimoji="1" lang="en-US" altLang="ko-KR" sz="1500" dirty="0">
                <a:latin typeface="+mj-ea"/>
              </a:rPr>
              <a:t>.</a:t>
            </a:r>
            <a:endParaRPr kumimoji="1" lang="en-US" altLang="ko-KR" sz="1500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3CAF3C38-8AD5-4104-98C8-A7BB58D6F3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81441"/>
              </p:ext>
            </p:extLst>
          </p:nvPr>
        </p:nvGraphicFramePr>
        <p:xfrm>
          <a:off x="1415480" y="4365104"/>
          <a:ext cx="9793857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884904547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980676071"/>
                    </a:ext>
                  </a:extLst>
                </a:gridCol>
                <a:gridCol w="4609281">
                  <a:extLst>
                    <a:ext uri="{9D8B030D-6E8A-4147-A177-3AD203B41FA5}">
                      <a16:colId xmlns:a16="http://schemas.microsoft.com/office/drawing/2014/main" val="1184023506"/>
                    </a:ext>
                  </a:extLst>
                </a:gridCol>
              </a:tblGrid>
              <a:tr h="2592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핵심내용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핵심 프로퍼티 및 메서드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363613"/>
                  </a:ext>
                </a:extLst>
              </a:tr>
              <a:tr h="259229">
                <a:tc rowSpan="4">
                  <a:txBody>
                    <a:bodyPr/>
                    <a:lstStyle/>
                    <a:p>
                      <a:pPr latinLnBrk="1"/>
                      <a:endParaRPr lang="en-US" altLang="ko-KR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endParaRPr lang="en-US" altLang="ko-KR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일반 노드 찾기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아이디 이름으로 노드 찾기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$(“#</a:t>
                      </a:r>
                      <a:r>
                        <a:rPr lang="ko-KR" altLang="en-US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아이디이름</a:t>
                      </a:r>
                      <a:r>
                        <a:rPr lang="en-US" altLang="ko-KR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”)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52921"/>
                  </a:ext>
                </a:extLst>
              </a:tr>
              <a:tr h="25922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태그 이름으로 노드 찾기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$(“#</a:t>
                      </a:r>
                      <a:r>
                        <a:rPr lang="ko-KR" altLang="en-US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태그이름</a:t>
                      </a:r>
                      <a:r>
                        <a:rPr lang="en-US" altLang="ko-KR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”)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602069"/>
                  </a:ext>
                </a:extLst>
              </a:tr>
              <a:tr h="25922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클래스 이름으로 노드 찾기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$(“.</a:t>
                      </a:r>
                      <a:r>
                        <a:rPr lang="ko-KR" altLang="en-US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클래스이름</a:t>
                      </a:r>
                      <a:r>
                        <a:rPr lang="en-US" altLang="ko-KR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”)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77726"/>
                  </a:ext>
                </a:extLst>
              </a:tr>
              <a:tr h="25922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속성으로 노드 찾기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$(“[</a:t>
                      </a:r>
                      <a:r>
                        <a:rPr lang="ko-KR" altLang="en-US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속성이름</a:t>
                      </a:r>
                      <a:r>
                        <a:rPr lang="en-US" altLang="ko-KR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=</a:t>
                      </a:r>
                      <a:r>
                        <a:rPr lang="ko-KR" altLang="en-US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값</a:t>
                      </a:r>
                      <a:r>
                        <a:rPr lang="en-US" altLang="ko-KR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]”)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439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0550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jQuery</a:t>
            </a:r>
            <a:r>
              <a:rPr lang="ko-KR" altLang="en-US" sz="2800" b="1">
                <a:latin typeface="+mj-ea"/>
              </a:rPr>
              <a:t>의 학습 방법</a:t>
            </a:r>
            <a:endParaRPr lang="en-US" altLang="ko-KR" sz="2800" b="1" dirty="0">
              <a:latin typeface="+mj-ea"/>
            </a:endParaRPr>
          </a:p>
        </p:txBody>
      </p:sp>
      <p:graphicFrame>
        <p:nvGraphicFramePr>
          <p:cNvPr id="6" name="표 3">
            <a:extLst>
              <a:ext uri="{FF2B5EF4-FFF2-40B4-BE49-F238E27FC236}">
                <a16:creationId xmlns:a16="http://schemas.microsoft.com/office/drawing/2014/main" id="{0ADA96C0-ABE6-4A5D-8F43-A6B3ACBD9E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881272"/>
              </p:ext>
            </p:extLst>
          </p:nvPr>
        </p:nvGraphicFramePr>
        <p:xfrm>
          <a:off x="982663" y="1052736"/>
          <a:ext cx="10873977" cy="568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8483">
                  <a:extLst>
                    <a:ext uri="{9D8B030D-6E8A-4147-A177-3AD203B41FA5}">
                      <a16:colId xmlns:a16="http://schemas.microsoft.com/office/drawing/2014/main" val="2884904547"/>
                    </a:ext>
                  </a:extLst>
                </a:gridCol>
                <a:gridCol w="3603725">
                  <a:extLst>
                    <a:ext uri="{9D8B030D-6E8A-4147-A177-3AD203B41FA5}">
                      <a16:colId xmlns:a16="http://schemas.microsoft.com/office/drawing/2014/main" val="2980676071"/>
                    </a:ext>
                  </a:extLst>
                </a:gridCol>
                <a:gridCol w="4871769">
                  <a:extLst>
                    <a:ext uri="{9D8B030D-6E8A-4147-A177-3AD203B41FA5}">
                      <a16:colId xmlns:a16="http://schemas.microsoft.com/office/drawing/2014/main" val="1184023506"/>
                    </a:ext>
                  </a:extLst>
                </a:gridCol>
              </a:tblGrid>
              <a:tr h="2678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핵심내용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핵심 프로퍼티 및 메서드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363613"/>
                  </a:ext>
                </a:extLst>
              </a:tr>
              <a:tr h="242382">
                <a:tc rowSpan="7">
                  <a:txBody>
                    <a:bodyPr/>
                    <a:lstStyle/>
                    <a:p>
                      <a:pPr latinLnBrk="1"/>
                      <a:endParaRPr lang="en-US" altLang="ko-KR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endParaRPr lang="en-US" altLang="ko-KR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endParaRPr lang="en-US" altLang="ko-KR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endParaRPr lang="en-US" altLang="ko-KR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endParaRPr lang="en-US" altLang="ko-KR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endParaRPr lang="en-US" altLang="ko-KR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찾은 노드 다루기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찾은 개수 구하기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$</a:t>
                      </a:r>
                      <a:r>
                        <a:rPr lang="ko-KR" altLang="en-US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대상</a:t>
                      </a:r>
                      <a:r>
                        <a:rPr lang="en-US" altLang="ko-KR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.length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52921"/>
                  </a:ext>
                </a:extLst>
              </a:tr>
              <a:tr h="24238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n</a:t>
                      </a:r>
                      <a:r>
                        <a:rPr lang="ko-KR" altLang="en-US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번째 노드 접근하기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$</a:t>
                      </a:r>
                      <a:r>
                        <a:rPr lang="ko-KR" altLang="en-US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대상</a:t>
                      </a:r>
                      <a:r>
                        <a:rPr lang="en-US" altLang="ko-KR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.eq(index)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602069"/>
                  </a:ext>
                </a:extLst>
              </a:tr>
              <a:tr h="24238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DOM</a:t>
                      </a:r>
                      <a:r>
                        <a:rPr lang="ko-KR" altLang="en-US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객체 접근하기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$</a:t>
                      </a:r>
                      <a:r>
                        <a:rPr lang="ko-KR" altLang="en-US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대상</a:t>
                      </a:r>
                      <a:r>
                        <a:rPr lang="en-US" altLang="ko-KR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.get(index),</a:t>
                      </a:r>
                      <a:r>
                        <a:rPr lang="ko-KR" altLang="en-US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en-US" altLang="ko-KR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$</a:t>
                      </a:r>
                      <a:r>
                        <a:rPr lang="ko-KR" altLang="en-US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대상</a:t>
                      </a:r>
                      <a:r>
                        <a:rPr lang="en-US" altLang="ko-KR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[index]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77726"/>
                  </a:ext>
                </a:extLst>
              </a:tr>
              <a:tr h="57406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순차적으로 노드 접근하기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$</a:t>
                      </a:r>
                      <a:r>
                        <a:rPr lang="ko-KR" altLang="en-US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대상</a:t>
                      </a:r>
                      <a:r>
                        <a:rPr lang="en-US" altLang="ko-KR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.each(function(index){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$(this) </a:t>
                      </a:r>
                      <a:r>
                        <a:rPr lang="ko-KR" altLang="en-US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또는 </a:t>
                      </a:r>
                      <a:r>
                        <a:rPr lang="en-US" altLang="ko-KR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$</a:t>
                      </a:r>
                      <a:r>
                        <a:rPr lang="ko-KR" altLang="en-US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대상</a:t>
                      </a:r>
                      <a:r>
                        <a:rPr lang="en-US" altLang="ko-KR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.eq(index);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}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439155"/>
                  </a:ext>
                </a:extLst>
              </a:tr>
              <a:tr h="2423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찾은 노드 중에서 특정 노드만 찾기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$</a:t>
                      </a:r>
                      <a:r>
                        <a:rPr lang="ko-KR" altLang="en-US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대상</a:t>
                      </a:r>
                      <a:r>
                        <a:rPr lang="en-US" altLang="ko-KR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.filter(“</a:t>
                      </a:r>
                      <a:r>
                        <a:rPr lang="ko-KR" altLang="en-US" sz="1300" dirty="0" err="1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선택자</a:t>
                      </a:r>
                      <a:r>
                        <a:rPr lang="en-US" altLang="ko-KR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”)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376983"/>
                  </a:ext>
                </a:extLst>
              </a:tr>
              <a:tr h="2423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찾은 노드의 자손 노드 중 특정 노드만 찾기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$</a:t>
                      </a:r>
                      <a:r>
                        <a:rPr lang="ko-KR" altLang="en-US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대상</a:t>
                      </a:r>
                      <a:r>
                        <a:rPr lang="en-US" altLang="ko-KR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.find(“</a:t>
                      </a:r>
                      <a:r>
                        <a:rPr lang="ko-KR" altLang="en-US" sz="1300" dirty="0" err="1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선택자</a:t>
                      </a:r>
                      <a:r>
                        <a:rPr lang="en-US" altLang="ko-KR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”)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641472"/>
                  </a:ext>
                </a:extLst>
              </a:tr>
              <a:tr h="57406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인덱스 값 구하기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$</a:t>
                      </a:r>
                      <a:r>
                        <a:rPr lang="ko-KR" altLang="en-US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대상</a:t>
                      </a:r>
                      <a:r>
                        <a:rPr lang="en-US" altLang="ko-KR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.index()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$</a:t>
                      </a:r>
                      <a:r>
                        <a:rPr lang="ko-KR" altLang="en-US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목록</a:t>
                      </a:r>
                      <a:r>
                        <a:rPr lang="en-US" altLang="ko-KR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.index($</a:t>
                      </a:r>
                      <a:r>
                        <a:rPr lang="ko-KR" altLang="en-US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대상</a:t>
                      </a:r>
                      <a:r>
                        <a:rPr lang="en-US" altLang="ko-KR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$</a:t>
                      </a:r>
                      <a:r>
                        <a:rPr lang="ko-KR" altLang="en-US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목록</a:t>
                      </a:r>
                      <a:r>
                        <a:rPr lang="en-US" altLang="ko-KR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.index(</a:t>
                      </a:r>
                      <a:r>
                        <a:rPr lang="ko-KR" altLang="en-US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대상</a:t>
                      </a:r>
                      <a:r>
                        <a:rPr lang="en-US" altLang="ko-KR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DOM</a:t>
                      </a:r>
                      <a:r>
                        <a:rPr lang="ko-KR" altLang="en-US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객체</a:t>
                      </a:r>
                      <a:r>
                        <a:rPr lang="en-US" altLang="ko-KR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166425"/>
                  </a:ext>
                </a:extLst>
              </a:tr>
              <a:tr h="242382"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endParaRPr lang="en-US" altLang="ko-KR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endParaRPr lang="en-US" altLang="ko-KR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endParaRPr lang="en-US" altLang="ko-KR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endParaRPr lang="en-US" altLang="ko-KR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endParaRPr lang="en-US" altLang="ko-KR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자식 노드 찾기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모든 자식 노드 찾기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$</a:t>
                      </a:r>
                      <a:r>
                        <a:rPr lang="ko-KR" altLang="en-US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대상</a:t>
                      </a:r>
                      <a:r>
                        <a:rPr lang="en-US" altLang="ko-KR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.children()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831655"/>
                  </a:ext>
                </a:extLst>
              </a:tr>
              <a:tr h="2423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특정 자식 노드 찾기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$</a:t>
                      </a:r>
                      <a:r>
                        <a:rPr lang="ko-KR" altLang="en-US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대상</a:t>
                      </a:r>
                      <a:r>
                        <a:rPr lang="en-US" altLang="ko-KR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.children(“</a:t>
                      </a:r>
                      <a:r>
                        <a:rPr lang="ko-KR" altLang="en-US" sz="1300" dirty="0" err="1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선택자</a:t>
                      </a:r>
                      <a:r>
                        <a:rPr lang="en-US" altLang="ko-KR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”)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492889"/>
                  </a:ext>
                </a:extLst>
              </a:tr>
              <a:tr h="7399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첫 번째 자식 노드 찾기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$</a:t>
                      </a:r>
                      <a:r>
                        <a:rPr lang="ko-KR" altLang="en-US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대상</a:t>
                      </a:r>
                      <a:r>
                        <a:rPr lang="en-US" altLang="ko-KR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.children().first()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$</a:t>
                      </a:r>
                      <a:r>
                        <a:rPr lang="ko-KR" altLang="en-US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대상</a:t>
                      </a:r>
                      <a:r>
                        <a:rPr lang="en-US" altLang="ko-KR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.children().eq(0)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$</a:t>
                      </a:r>
                      <a:r>
                        <a:rPr lang="ko-KR" altLang="en-US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대상</a:t>
                      </a:r>
                      <a:r>
                        <a:rPr lang="en-US" altLang="ko-KR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.children(“:first”)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$</a:t>
                      </a:r>
                      <a:r>
                        <a:rPr lang="ko-KR" altLang="en-US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대상</a:t>
                      </a:r>
                      <a:r>
                        <a:rPr lang="en-US" altLang="ko-KR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.children(“:eq[0])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949226"/>
                  </a:ext>
                </a:extLst>
              </a:tr>
              <a:tr h="90574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마지막 번째 자식 노드 찾기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$</a:t>
                      </a:r>
                      <a:r>
                        <a:rPr lang="ko-KR" altLang="en-US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대상</a:t>
                      </a:r>
                      <a:r>
                        <a:rPr lang="en-US" altLang="ko-KR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.children().last()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$</a:t>
                      </a:r>
                      <a:r>
                        <a:rPr lang="ko-KR" altLang="en-US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대상</a:t>
                      </a:r>
                      <a:r>
                        <a:rPr lang="en-US" altLang="ko-KR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.children(“:last”)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$</a:t>
                      </a:r>
                      <a:r>
                        <a:rPr lang="ko-KR" altLang="en-US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대상</a:t>
                      </a:r>
                      <a:r>
                        <a:rPr lang="en-US" altLang="ko-KR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.children().eq($</a:t>
                      </a:r>
                      <a:r>
                        <a:rPr lang="ko-KR" altLang="en-US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대상</a:t>
                      </a:r>
                      <a:r>
                        <a:rPr lang="en-US" altLang="ko-KR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.children().length-1)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$</a:t>
                      </a:r>
                      <a:r>
                        <a:rPr lang="ko-KR" altLang="en-US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대상</a:t>
                      </a:r>
                      <a:r>
                        <a:rPr lang="en-US" altLang="ko-KR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.children().eq(-1)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$</a:t>
                      </a:r>
                      <a:r>
                        <a:rPr lang="ko-KR" altLang="en-US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대상</a:t>
                      </a:r>
                      <a:r>
                        <a:rPr lang="en-US" altLang="ko-KR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.children(“:eq(-1)”)</a:t>
                      </a:r>
                      <a:endParaRPr lang="ko-KR" altLang="en-US" sz="13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434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9061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jQuery</a:t>
            </a:r>
            <a:r>
              <a:rPr lang="ko-KR" altLang="en-US" sz="2800" b="1">
                <a:latin typeface="+mj-ea"/>
              </a:rPr>
              <a:t>의 학습 방법</a:t>
            </a:r>
            <a:endParaRPr lang="en-US" altLang="ko-KR" sz="2800" b="1" dirty="0">
              <a:latin typeface="+mj-ea"/>
            </a:endParaRPr>
          </a:p>
        </p:txBody>
      </p:sp>
      <p:graphicFrame>
        <p:nvGraphicFramePr>
          <p:cNvPr id="6" name="표 3">
            <a:extLst>
              <a:ext uri="{FF2B5EF4-FFF2-40B4-BE49-F238E27FC236}">
                <a16:creationId xmlns:a16="http://schemas.microsoft.com/office/drawing/2014/main" id="{0ADA96C0-ABE6-4A5D-8F43-A6B3ACBD9E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164057"/>
              </p:ext>
            </p:extLst>
          </p:nvPr>
        </p:nvGraphicFramePr>
        <p:xfrm>
          <a:off x="982663" y="1052736"/>
          <a:ext cx="10873977" cy="2708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8483">
                  <a:extLst>
                    <a:ext uri="{9D8B030D-6E8A-4147-A177-3AD203B41FA5}">
                      <a16:colId xmlns:a16="http://schemas.microsoft.com/office/drawing/2014/main" val="2884904547"/>
                    </a:ext>
                  </a:extLst>
                </a:gridCol>
                <a:gridCol w="3603725">
                  <a:extLst>
                    <a:ext uri="{9D8B030D-6E8A-4147-A177-3AD203B41FA5}">
                      <a16:colId xmlns:a16="http://schemas.microsoft.com/office/drawing/2014/main" val="2980676071"/>
                    </a:ext>
                  </a:extLst>
                </a:gridCol>
                <a:gridCol w="4871769">
                  <a:extLst>
                    <a:ext uri="{9D8B030D-6E8A-4147-A177-3AD203B41FA5}">
                      <a16:colId xmlns:a16="http://schemas.microsoft.com/office/drawing/2014/main" val="1184023506"/>
                    </a:ext>
                  </a:extLst>
                </a:gridCol>
              </a:tblGrid>
              <a:tr h="2678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핵심내용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핵심 프로퍼티 및 메서드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363613"/>
                  </a:ext>
                </a:extLst>
              </a:tr>
              <a:tr h="54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자식 노드 찾기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n</a:t>
                      </a:r>
                      <a:r>
                        <a:rPr lang="ko-KR" altLang="en-US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번째 자식</a:t>
                      </a:r>
                      <a:r>
                        <a:rPr lang="en-US" altLang="ko-KR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ko-KR" altLang="en-US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노드 찾기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$</a:t>
                      </a:r>
                      <a:r>
                        <a:rPr lang="ko-KR" altLang="en-US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대상</a:t>
                      </a:r>
                      <a:r>
                        <a:rPr lang="en-US" altLang="ko-KR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.children().eq(index)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$</a:t>
                      </a:r>
                      <a:r>
                        <a:rPr lang="ko-KR" altLang="en-US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대상</a:t>
                      </a:r>
                      <a:r>
                        <a:rPr lang="en-US" altLang="ko-KR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.children(“:eq(“+index+”)”)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52921"/>
                  </a:ext>
                </a:extLst>
              </a:tr>
              <a:tr h="24238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부모 노드 찾기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부모 노드 찾기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$</a:t>
                      </a:r>
                      <a:r>
                        <a:rPr lang="ko-KR" altLang="en-US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대상</a:t>
                      </a:r>
                      <a:r>
                        <a:rPr lang="en-US" altLang="ko-KR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.parent()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602069"/>
                  </a:ext>
                </a:extLst>
              </a:tr>
              <a:tr h="2895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조상 노드 찾기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$</a:t>
                      </a:r>
                      <a:r>
                        <a:rPr lang="ko-KR" altLang="en-US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대상</a:t>
                      </a:r>
                      <a:r>
                        <a:rPr lang="en-US" altLang="ko-KR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.parents([“</a:t>
                      </a:r>
                      <a:r>
                        <a:rPr lang="ko-KR" altLang="en-US" sz="1300" dirty="0" err="1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선택자</a:t>
                      </a:r>
                      <a:r>
                        <a:rPr lang="en-US" altLang="ko-KR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”])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77726"/>
                  </a:ext>
                </a:extLst>
              </a:tr>
              <a:tr h="28956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형제 노드 찾기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이전 형제 노드 찾기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$</a:t>
                      </a:r>
                      <a:r>
                        <a:rPr lang="ko-KR" altLang="en-US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대상</a:t>
                      </a:r>
                      <a:r>
                        <a:rPr lang="en-US" altLang="ko-KR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r>
                        <a:rPr lang="en-US" altLang="ko-KR" sz="1300" dirty="0" err="1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prev</a:t>
                      </a:r>
                      <a:r>
                        <a:rPr lang="en-US" altLang="ko-KR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()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$</a:t>
                      </a:r>
                      <a:r>
                        <a:rPr lang="ko-KR" altLang="en-US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대상</a:t>
                      </a:r>
                      <a:r>
                        <a:rPr lang="en-US" altLang="ko-KR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r>
                        <a:rPr lang="en-US" altLang="ko-KR" sz="1300" dirty="0" err="1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prevAll</a:t>
                      </a:r>
                      <a:r>
                        <a:rPr lang="en-US" altLang="ko-KR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([“</a:t>
                      </a:r>
                      <a:r>
                        <a:rPr lang="ko-KR" altLang="en-US" sz="1300" dirty="0" err="1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선택자</a:t>
                      </a:r>
                      <a:r>
                        <a:rPr lang="en-US" altLang="ko-KR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”])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380755"/>
                  </a:ext>
                </a:extLst>
              </a:tr>
              <a:tr h="2895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다음 형제 노드 찾기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$</a:t>
                      </a:r>
                      <a:r>
                        <a:rPr lang="ko-KR" altLang="en-US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대상</a:t>
                      </a:r>
                      <a:r>
                        <a:rPr lang="en-US" altLang="ko-KR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.next()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$</a:t>
                      </a:r>
                      <a:r>
                        <a:rPr lang="ko-KR" altLang="en-US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대상</a:t>
                      </a:r>
                      <a:r>
                        <a:rPr lang="en-US" altLang="ko-KR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r>
                        <a:rPr lang="en-US" altLang="ko-KR" sz="1300" dirty="0" err="1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nextAll</a:t>
                      </a:r>
                      <a:r>
                        <a:rPr lang="en-US" altLang="ko-KR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([“</a:t>
                      </a:r>
                      <a:r>
                        <a:rPr lang="ko-KR" altLang="en-US" sz="1300" dirty="0" err="1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선택자</a:t>
                      </a:r>
                      <a:r>
                        <a:rPr lang="en-US" altLang="ko-KR" sz="1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”])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723877"/>
                  </a:ext>
                </a:extLst>
              </a:tr>
              <a:tr h="28956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………… 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더 많은 메서드가 있지만 앞으로 배울 것이니 이 정도만 보도록 하자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30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7426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50058F4-E21F-4612-8186-63D1AB34FFBA}"/>
              </a:ext>
            </a:extLst>
          </p:cNvPr>
          <p:cNvSpPr txBox="1"/>
          <p:nvPr/>
        </p:nvSpPr>
        <p:spPr>
          <a:xfrm>
            <a:off x="999334" y="3717032"/>
            <a:ext cx="10713290" cy="1441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- </a:t>
            </a:r>
            <a:r>
              <a:rPr kumimoji="1" lang="ko-KR" altLang="en-US" sz="1500" dirty="0">
                <a:latin typeface="+mj-ea"/>
              </a:rPr>
              <a:t>상기의 표처럼 노드 찾기만 해도 저 많은 메서드가 있고</a:t>
            </a:r>
            <a:r>
              <a:rPr kumimoji="1" lang="en-US" altLang="ko-KR" sz="1500" dirty="0">
                <a:latin typeface="+mj-ea"/>
              </a:rPr>
              <a:t>, </a:t>
            </a:r>
            <a:r>
              <a:rPr kumimoji="1" lang="ko-KR" altLang="en-US" sz="1500" dirty="0">
                <a:latin typeface="+mj-ea"/>
              </a:rPr>
              <a:t>또한 속성</a:t>
            </a:r>
            <a:r>
              <a:rPr kumimoji="1" lang="en-US" altLang="ko-KR" sz="1500" dirty="0">
                <a:latin typeface="+mj-ea"/>
              </a:rPr>
              <a:t>, </a:t>
            </a:r>
            <a:r>
              <a:rPr kumimoji="1" lang="ko-KR" altLang="en-US" sz="1500" dirty="0">
                <a:latin typeface="+mj-ea"/>
              </a:rPr>
              <a:t>스타일</a:t>
            </a:r>
            <a:r>
              <a:rPr kumimoji="1" lang="en-US" altLang="ko-KR" sz="1500" dirty="0">
                <a:latin typeface="+mj-ea"/>
              </a:rPr>
              <a:t>, </a:t>
            </a:r>
            <a:r>
              <a:rPr kumimoji="1" lang="ko-KR" altLang="en-US" sz="1500" dirty="0">
                <a:latin typeface="+mj-ea"/>
              </a:rPr>
              <a:t>이벤트</a:t>
            </a:r>
            <a:r>
              <a:rPr kumimoji="1" lang="en-US" altLang="ko-KR" sz="1500" dirty="0">
                <a:latin typeface="+mj-ea"/>
              </a:rPr>
              <a:t>, </a:t>
            </a:r>
            <a:r>
              <a:rPr kumimoji="1" lang="ko-KR" altLang="en-US" sz="1500" dirty="0">
                <a:latin typeface="+mj-ea"/>
              </a:rPr>
              <a:t>위치크기</a:t>
            </a:r>
            <a:r>
              <a:rPr kumimoji="1" lang="en-US" altLang="ko-KR" sz="1500" dirty="0">
                <a:latin typeface="+mj-ea"/>
              </a:rPr>
              <a:t>, </a:t>
            </a:r>
            <a:r>
              <a:rPr kumimoji="1" lang="ko-KR" altLang="en-US" sz="1500" dirty="0">
                <a:latin typeface="+mj-ea"/>
              </a:rPr>
              <a:t>애니메이션 등이 있지만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</a:t>
            </a:r>
            <a:r>
              <a:rPr kumimoji="1" lang="ko-KR" altLang="en-US" sz="1500" dirty="0">
                <a:latin typeface="+mj-ea"/>
              </a:rPr>
              <a:t>걱정할 필요는 없다</a:t>
            </a:r>
            <a:r>
              <a:rPr kumimoji="1" lang="en-US" altLang="ko-KR" sz="1500" dirty="0">
                <a:latin typeface="+mj-ea"/>
              </a:rPr>
              <a:t>. </a:t>
            </a:r>
            <a:r>
              <a:rPr kumimoji="1" lang="ko-KR" altLang="en-US" sz="1500" dirty="0">
                <a:latin typeface="+mj-ea"/>
              </a:rPr>
              <a:t>하나하나 차근차근 배워 나가면 어느새 자신의 지식이 될 것 이니깐 말이다</a:t>
            </a:r>
            <a:r>
              <a:rPr kumimoji="1" lang="en-US" altLang="ko-KR" sz="1500" dirty="0">
                <a:latin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1252146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jQuery</a:t>
            </a:r>
            <a:r>
              <a:rPr lang="ko-KR" altLang="en-US" sz="2800" b="1" dirty="0">
                <a:latin typeface="+mj-ea"/>
              </a:rPr>
              <a:t>를 선호하는 이유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60B11E-9B82-4E78-AE1A-57297ECC8436}"/>
              </a:ext>
            </a:extLst>
          </p:cNvPr>
          <p:cNvSpPr txBox="1"/>
          <p:nvPr/>
        </p:nvSpPr>
        <p:spPr>
          <a:xfrm>
            <a:off x="999334" y="1052736"/>
            <a:ext cx="10713290" cy="3242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/>
              <a:t>1. </a:t>
            </a:r>
            <a:r>
              <a:rPr kumimoji="1" lang="en-US" altLang="ko-KR" b="1" dirty="0">
                <a:latin typeface="+mj-ea"/>
              </a:rPr>
              <a:t>jQuery</a:t>
            </a:r>
            <a:r>
              <a:rPr kumimoji="1" lang="ko-KR" altLang="en-US" b="1" dirty="0">
                <a:latin typeface="+mj-ea"/>
              </a:rPr>
              <a:t>냐</a:t>
            </a:r>
            <a:r>
              <a:rPr kumimoji="1" lang="en-US" altLang="ko-KR" b="1" dirty="0">
                <a:latin typeface="+mj-ea"/>
              </a:rPr>
              <a:t>? </a:t>
            </a:r>
            <a:r>
              <a:rPr kumimoji="1" lang="ko-KR" altLang="en-US" b="1" dirty="0">
                <a:latin typeface="+mj-ea"/>
              </a:rPr>
              <a:t>자바</a:t>
            </a:r>
            <a:r>
              <a:rPr kumimoji="1" lang="en-US" altLang="ko-KR" b="1" dirty="0">
                <a:latin typeface="+mj-ea"/>
              </a:rPr>
              <a:t> </a:t>
            </a:r>
            <a:r>
              <a:rPr kumimoji="1" lang="ko-KR" altLang="en-US" b="1" dirty="0" err="1">
                <a:latin typeface="+mj-ea"/>
              </a:rPr>
              <a:t>스크립트냐</a:t>
            </a:r>
            <a:r>
              <a:rPr kumimoji="1" lang="en-US" altLang="ko-KR" b="1" dirty="0">
                <a:latin typeface="+mj-ea"/>
              </a:rPr>
              <a:t>?</a:t>
            </a:r>
          </a:p>
          <a:p>
            <a:pPr>
              <a:lnSpc>
                <a:spcPct val="150000"/>
              </a:lnSpc>
            </a:pPr>
            <a:r>
              <a:rPr kumimoji="1" lang="ko-KR" altLang="en-US" sz="1500" dirty="0">
                <a:solidFill>
                  <a:srgbClr val="FF0000"/>
                </a:solidFill>
              </a:rPr>
              <a:t>     </a:t>
            </a:r>
            <a:r>
              <a:rPr kumimoji="1" lang="ko-KR" altLang="en-US" sz="1500" dirty="0"/>
              <a:t>① 기본 기능 비교 </a:t>
            </a:r>
            <a:r>
              <a:rPr kumimoji="1" lang="en-US" altLang="ko-KR" sz="1500" dirty="0"/>
              <a:t>– </a:t>
            </a:r>
            <a:r>
              <a:rPr kumimoji="1" lang="ko-KR" altLang="en-US" sz="1500" dirty="0"/>
              <a:t>아이디가 </a:t>
            </a:r>
            <a:r>
              <a:rPr kumimoji="1" lang="en-US" altLang="ko-KR" sz="1500" dirty="0"/>
              <a:t>header</a:t>
            </a:r>
            <a:r>
              <a:rPr kumimoji="1" lang="ko-KR" altLang="en-US" sz="1500" dirty="0"/>
              <a:t>인 노드를 찾아 </a:t>
            </a:r>
            <a:r>
              <a:rPr kumimoji="1" lang="en-US" altLang="ko-KR" sz="1500"/>
              <a:t>border</a:t>
            </a:r>
            <a:r>
              <a:rPr kumimoji="1" lang="ko-KR" altLang="en-US" sz="1500"/>
              <a:t>를 </a:t>
            </a:r>
            <a:r>
              <a:rPr kumimoji="1" lang="en-US" altLang="ko-KR" sz="1500" dirty="0"/>
              <a:t>4px</a:t>
            </a:r>
            <a:r>
              <a:rPr kumimoji="1" lang="ko-KR" altLang="en-US" sz="1500" dirty="0"/>
              <a:t> </a:t>
            </a:r>
            <a:r>
              <a:rPr kumimoji="1" lang="en-US" altLang="ko-KR" sz="1500" dirty="0"/>
              <a:t>solid #f00</a:t>
            </a:r>
            <a:r>
              <a:rPr kumimoji="1" lang="ko-KR" altLang="en-US" sz="1500" dirty="0"/>
              <a:t>로 변경하기</a:t>
            </a:r>
            <a:endParaRPr kumimoji="1" lang="en-US" altLang="ko-KR" sz="1500" dirty="0"/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      - </a:t>
            </a:r>
            <a:r>
              <a:rPr kumimoji="1" lang="ko-KR" altLang="en-US" sz="1500" dirty="0"/>
              <a:t>자바스크립트 소스</a:t>
            </a:r>
            <a:endParaRPr kumimoji="1" lang="en-US" altLang="ko-KR" sz="1500" dirty="0"/>
          </a:p>
          <a:p>
            <a:pPr>
              <a:lnSpc>
                <a:spcPct val="150000"/>
              </a:lnSpc>
            </a:pPr>
            <a:endParaRPr kumimoji="1" lang="en-US" altLang="ko-KR" sz="1500" dirty="0"/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      - jQuery </a:t>
            </a:r>
            <a:r>
              <a:rPr kumimoji="1" lang="ko-KR" altLang="en-US" sz="1500" dirty="0"/>
              <a:t>소스</a:t>
            </a:r>
            <a:endParaRPr kumimoji="1" lang="en-US" altLang="ko-KR" sz="1500" dirty="0"/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      </a:t>
            </a:r>
          </a:p>
          <a:p>
            <a:pPr>
              <a:lnSpc>
                <a:spcPct val="150000"/>
              </a:lnSpc>
            </a:pPr>
            <a:r>
              <a:rPr kumimoji="1" lang="ko-KR" altLang="en-US" sz="1500" dirty="0"/>
              <a:t>     ② 크로스 </a:t>
            </a:r>
            <a:r>
              <a:rPr kumimoji="1" lang="ko-KR" altLang="en-US" sz="1500" dirty="0" err="1"/>
              <a:t>브라우징</a:t>
            </a:r>
            <a:r>
              <a:rPr kumimoji="1" lang="ko-KR" altLang="en-US" sz="1500" dirty="0"/>
              <a:t> 비교</a:t>
            </a:r>
            <a:endParaRPr kumimoji="1" lang="en-US" altLang="ko-KR" sz="1500" dirty="0"/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      - </a:t>
            </a:r>
            <a:r>
              <a:rPr kumimoji="1" lang="ko-KR" altLang="en-US" sz="1500" dirty="0"/>
              <a:t>자바스크립트 소스                                                                                  </a:t>
            </a:r>
            <a:r>
              <a:rPr kumimoji="1" lang="en-US" altLang="ko-KR" sz="1500" dirty="0"/>
              <a:t> - jQuery </a:t>
            </a:r>
            <a:r>
              <a:rPr kumimoji="1" lang="ko-KR" altLang="en-US" sz="1500" dirty="0"/>
              <a:t>소스   </a:t>
            </a:r>
            <a:endParaRPr kumimoji="1" lang="en-US" altLang="ko-KR" sz="1500" dirty="0"/>
          </a:p>
          <a:p>
            <a:pPr>
              <a:lnSpc>
                <a:spcPct val="150000"/>
              </a:lnSpc>
            </a:pPr>
            <a:r>
              <a:rPr kumimoji="1" lang="ko-KR" altLang="en-US" sz="1500" dirty="0"/>
              <a:t>     </a:t>
            </a:r>
            <a:endParaRPr kumimoji="1" lang="en-US" altLang="ko-KR" sz="15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AC0AD8F-63F4-4F2B-A553-898ACA3CC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6" y="2165110"/>
            <a:ext cx="5184576" cy="43204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558CDBD-A46A-4673-A9C8-1C54C92FE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689" y="2852936"/>
            <a:ext cx="5198383" cy="2950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ED5CD18-CDF1-4D09-AF20-B0620EEC5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497" y="3913764"/>
            <a:ext cx="5122610" cy="253957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A70C183-3E9B-4437-8695-FBFE12E730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6839" y="3925105"/>
            <a:ext cx="4452499" cy="8919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2300AB-7891-40CD-9005-BC3E32A70168}"/>
              </a:ext>
            </a:extLst>
          </p:cNvPr>
          <p:cNvSpPr txBox="1"/>
          <p:nvPr/>
        </p:nvSpPr>
        <p:spPr>
          <a:xfrm>
            <a:off x="6682107" y="4891162"/>
            <a:ext cx="528221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err="1">
                <a:solidFill>
                  <a:srgbClr val="FF0000"/>
                </a:solidFill>
              </a:rPr>
              <a:t>크로스브라우징</a:t>
            </a:r>
            <a:r>
              <a:rPr lang="ko-KR" altLang="en-US" sz="1300" dirty="0">
                <a:solidFill>
                  <a:srgbClr val="FF0000"/>
                </a:solidFill>
              </a:rPr>
              <a:t> </a:t>
            </a:r>
            <a:r>
              <a:rPr lang="en-US" altLang="ko-KR" sz="1300" dirty="0">
                <a:solidFill>
                  <a:srgbClr val="FF0000"/>
                </a:solidFill>
              </a:rPr>
              <a:t>: </a:t>
            </a:r>
            <a:r>
              <a:rPr lang="ko-KR" altLang="en-US" sz="1300" dirty="0">
                <a:solidFill>
                  <a:srgbClr val="FF0000"/>
                </a:solidFill>
              </a:rPr>
              <a:t>웹 페이지 제작 시에 모든 브라우저에서 깨지지 않고 </a:t>
            </a:r>
            <a:endParaRPr lang="en-US" altLang="ko-KR" sz="1300" dirty="0">
              <a:solidFill>
                <a:srgbClr val="FF0000"/>
              </a:solidFill>
            </a:endParaRPr>
          </a:p>
          <a:p>
            <a:r>
              <a:rPr lang="ko-KR" altLang="en-US" sz="1300" dirty="0">
                <a:solidFill>
                  <a:srgbClr val="FF0000"/>
                </a:solidFill>
              </a:rPr>
              <a:t>의도한 대로 올바르게</a:t>
            </a:r>
            <a:r>
              <a:rPr lang="en-US" altLang="ko-KR" sz="1300" dirty="0">
                <a:solidFill>
                  <a:srgbClr val="FF0000"/>
                </a:solidFill>
              </a:rPr>
              <a:t>(</a:t>
            </a:r>
            <a:r>
              <a:rPr lang="ko-KR" altLang="en-US" sz="1300" dirty="0">
                <a:solidFill>
                  <a:srgbClr val="FF0000"/>
                </a:solidFill>
              </a:rPr>
              <a:t>호환성</a:t>
            </a:r>
            <a:r>
              <a:rPr lang="en-US" altLang="ko-KR" sz="1300" dirty="0">
                <a:solidFill>
                  <a:srgbClr val="FF0000"/>
                </a:solidFill>
              </a:rPr>
              <a:t>) </a:t>
            </a:r>
            <a:r>
              <a:rPr lang="ko-KR" altLang="en-US" sz="1300" dirty="0">
                <a:solidFill>
                  <a:srgbClr val="FF0000"/>
                </a:solidFill>
              </a:rPr>
              <a:t>나오게 하는 작업을 말한다</a:t>
            </a:r>
            <a:r>
              <a:rPr lang="en-US" altLang="ko-KR" sz="1300" dirty="0">
                <a:solidFill>
                  <a:srgbClr val="FF0000"/>
                </a:solidFill>
              </a:rPr>
              <a:t>. [HTML, CSS,</a:t>
            </a:r>
          </a:p>
          <a:p>
            <a:r>
              <a:rPr lang="en-US" altLang="ko-KR" sz="1300" dirty="0">
                <a:solidFill>
                  <a:srgbClr val="FF0000"/>
                </a:solidFill>
              </a:rPr>
              <a:t> </a:t>
            </a:r>
            <a:r>
              <a:rPr lang="en-US" altLang="ko-KR" sz="1300" dirty="0" err="1">
                <a:solidFill>
                  <a:srgbClr val="FF0000"/>
                </a:solidFill>
              </a:rPr>
              <a:t>Javascript</a:t>
            </a:r>
            <a:r>
              <a:rPr lang="en-US" altLang="ko-KR" sz="1300" dirty="0">
                <a:solidFill>
                  <a:srgbClr val="FF0000"/>
                </a:solidFill>
              </a:rPr>
              <a:t> </a:t>
            </a:r>
            <a:r>
              <a:rPr lang="ko-KR" altLang="en-US" sz="1300" dirty="0">
                <a:solidFill>
                  <a:srgbClr val="FF0000"/>
                </a:solidFill>
              </a:rPr>
              <a:t>작성 시 </a:t>
            </a:r>
            <a:r>
              <a:rPr lang="en-US" altLang="ko-KR" sz="1300" dirty="0">
                <a:solidFill>
                  <a:srgbClr val="FF0000"/>
                </a:solidFill>
              </a:rPr>
              <a:t>W3C</a:t>
            </a:r>
            <a:r>
              <a:rPr lang="ko-KR" altLang="en-US" sz="1300" dirty="0">
                <a:solidFill>
                  <a:srgbClr val="FF0000"/>
                </a:solidFill>
              </a:rPr>
              <a:t>의 웹 규격에 맞는 코딩을 함으로써 어느 </a:t>
            </a:r>
            <a:r>
              <a:rPr lang="ko-KR" altLang="en-US" sz="1300" dirty="0" err="1">
                <a:solidFill>
                  <a:srgbClr val="FF0000"/>
                </a:solidFill>
              </a:rPr>
              <a:t>브라우</a:t>
            </a:r>
            <a:endParaRPr lang="en-US" altLang="ko-KR" sz="1300" dirty="0">
              <a:solidFill>
                <a:srgbClr val="FF0000"/>
              </a:solidFill>
            </a:endParaRPr>
          </a:p>
          <a:p>
            <a:r>
              <a:rPr lang="ko-KR" altLang="en-US" sz="1300" dirty="0">
                <a:solidFill>
                  <a:srgbClr val="FF0000"/>
                </a:solidFill>
              </a:rPr>
              <a:t>저</a:t>
            </a:r>
            <a:r>
              <a:rPr lang="en-US" altLang="ko-KR" sz="1300" dirty="0">
                <a:solidFill>
                  <a:srgbClr val="FF0000"/>
                </a:solidFill>
              </a:rPr>
              <a:t>, </a:t>
            </a:r>
            <a:r>
              <a:rPr lang="ko-KR" altLang="en-US" sz="1300" dirty="0">
                <a:solidFill>
                  <a:srgbClr val="FF0000"/>
                </a:solidFill>
              </a:rPr>
              <a:t>기기에서 사이트가 의도된 대로 보여지고 작동되는 기법</a:t>
            </a:r>
            <a:r>
              <a:rPr lang="en-US" altLang="ko-KR" sz="1300" dirty="0">
                <a:solidFill>
                  <a:srgbClr val="FF0000"/>
                </a:solidFill>
              </a:rPr>
              <a:t>.]</a:t>
            </a:r>
            <a:endParaRPr lang="ko-KR" altLang="en-US" sz="13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392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jQuery</a:t>
            </a:r>
            <a:r>
              <a:rPr lang="ko-KR" altLang="en-US" sz="2800" b="1" dirty="0">
                <a:latin typeface="+mj-ea"/>
              </a:rPr>
              <a:t>를 선호하는 이유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60B11E-9B82-4E78-AE1A-57297ECC8436}"/>
              </a:ext>
            </a:extLst>
          </p:cNvPr>
          <p:cNvSpPr txBox="1"/>
          <p:nvPr/>
        </p:nvSpPr>
        <p:spPr>
          <a:xfrm>
            <a:off x="999334" y="1052736"/>
            <a:ext cx="10713290" cy="5665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500" dirty="0"/>
              <a:t>    ③ 애니메이션 효과</a:t>
            </a:r>
            <a:endParaRPr kumimoji="1" lang="en-US" altLang="ko-KR" sz="1500" dirty="0"/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      - </a:t>
            </a:r>
            <a:r>
              <a:rPr kumimoji="1" lang="ko-KR" altLang="en-US" sz="1500" dirty="0"/>
              <a:t>자바스크립트는 기본적으로 애니메이션 기능을 제공하진 않는다</a:t>
            </a:r>
            <a:r>
              <a:rPr kumimoji="1" lang="en-US" altLang="ko-KR" sz="1500" dirty="0"/>
              <a:t>.</a:t>
            </a:r>
            <a:r>
              <a:rPr kumimoji="1" lang="ko-KR" altLang="en-US" sz="1500" dirty="0"/>
              <a:t>그래서 애니메이션은 타이머를 이용해서 </a:t>
            </a:r>
            <a:endParaRPr kumimoji="1" lang="en-US" altLang="ko-KR" sz="1500" dirty="0"/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         </a:t>
            </a:r>
            <a:r>
              <a:rPr kumimoji="1" lang="ko-KR" altLang="en-US" sz="1500" dirty="0"/>
              <a:t>만들게 된다</a:t>
            </a:r>
            <a:r>
              <a:rPr kumimoji="1" lang="en-US" altLang="ko-KR" sz="1500" dirty="0"/>
              <a:t>.</a:t>
            </a:r>
            <a:r>
              <a:rPr kumimoji="1" lang="ko-KR" altLang="en-US" sz="1500" dirty="0"/>
              <a:t> 간단한 애니메이션은 상관없지만 복잡한 애니메이션이라면 수학적인 공식을 만들어서 사용해야 한다</a:t>
            </a:r>
            <a:r>
              <a:rPr kumimoji="1"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      - </a:t>
            </a:r>
            <a:r>
              <a:rPr kumimoji="1" lang="ko-KR" altLang="en-US" sz="1500" dirty="0"/>
              <a:t>이와 달리</a:t>
            </a:r>
            <a:r>
              <a:rPr kumimoji="1" lang="en-US" altLang="ko-KR" sz="1500" dirty="0"/>
              <a:t>, jQuery</a:t>
            </a:r>
            <a:r>
              <a:rPr kumimoji="1" lang="ko-KR" altLang="en-US" sz="1500" dirty="0"/>
              <a:t>는 애니메이션 기능을 자체적으로 제공하고 있기 때문에 간단한 것부터 복잡한 애니메이션까지 </a:t>
            </a:r>
            <a:endParaRPr kumimoji="1" lang="en-US" altLang="ko-KR" sz="1500" dirty="0"/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         </a:t>
            </a:r>
            <a:r>
              <a:rPr kumimoji="1" lang="ko-KR" altLang="en-US" sz="1500" dirty="0"/>
              <a:t>쉽게 만들어 낼 수 있다</a:t>
            </a:r>
            <a:r>
              <a:rPr kumimoji="1" lang="en-US" altLang="ko-KR" sz="1500" dirty="0"/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1500" dirty="0"/>
          </a:p>
          <a:p>
            <a:pPr>
              <a:lnSpc>
                <a:spcPct val="150000"/>
              </a:lnSpc>
            </a:pPr>
            <a:r>
              <a:rPr kumimoji="1" lang="ko-KR" altLang="en-US" sz="1500" dirty="0"/>
              <a:t>하지만</a:t>
            </a:r>
            <a:r>
              <a:rPr kumimoji="1" lang="en-US" altLang="ko-KR" sz="1500" dirty="0"/>
              <a:t>, </a:t>
            </a:r>
            <a:r>
              <a:rPr kumimoji="1" lang="ko-KR" altLang="en-US" sz="1500" dirty="0"/>
              <a:t>중요한 사실이 있다</a:t>
            </a:r>
            <a:r>
              <a:rPr kumimoji="1" lang="en-US" altLang="ko-KR" sz="1500" dirty="0"/>
              <a:t>. </a:t>
            </a:r>
            <a:r>
              <a:rPr kumimoji="1" lang="ko-KR" altLang="en-US" sz="1500" dirty="0"/>
              <a:t>그럼 자바스크립트를 전혀 배우지 않아도 상관없지 않느냐</a:t>
            </a:r>
            <a:r>
              <a:rPr kumimoji="1" lang="en-US" altLang="ko-KR" sz="1500" dirty="0"/>
              <a:t>? </a:t>
            </a:r>
            <a:r>
              <a:rPr kumimoji="1" lang="ko-KR" altLang="en-US" sz="1500" dirty="0"/>
              <a:t>라고 반문할 수도 있다</a:t>
            </a:r>
            <a:r>
              <a:rPr kumimoji="1"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1500" dirty="0"/>
              <a:t>그 대답은 절대 아니다 라는 것이다</a:t>
            </a:r>
            <a:r>
              <a:rPr kumimoji="1" lang="en-US" altLang="ko-KR" sz="1500" dirty="0"/>
              <a:t>.</a:t>
            </a:r>
            <a:r>
              <a:rPr kumimoji="1" lang="ko-KR" altLang="en-US" sz="1500" dirty="0"/>
              <a:t>앞서 몇 번을 강조했지만 실무에서 프로젝트를 </a:t>
            </a:r>
            <a:r>
              <a:rPr kumimoji="1" lang="ko-KR" altLang="en-US" sz="1500" dirty="0" err="1"/>
              <a:t>진행시</a:t>
            </a:r>
            <a:r>
              <a:rPr kumimoji="1" lang="ko-KR" altLang="en-US" sz="1500" dirty="0"/>
              <a:t> 대부분 자바스크립트로</a:t>
            </a:r>
            <a:endParaRPr kumimoji="1" lang="en-US" altLang="ko-KR" sz="1500" dirty="0"/>
          </a:p>
          <a:p>
            <a:pPr>
              <a:lnSpc>
                <a:spcPct val="150000"/>
              </a:lnSpc>
            </a:pPr>
            <a:r>
              <a:rPr kumimoji="1" lang="ko-KR" altLang="en-US" sz="1500" dirty="0"/>
              <a:t>진행을 하되 </a:t>
            </a:r>
            <a:r>
              <a:rPr kumimoji="1" lang="en-US" altLang="ko-KR" sz="1500" dirty="0"/>
              <a:t>DOM</a:t>
            </a:r>
            <a:r>
              <a:rPr kumimoji="1" lang="ko-KR" altLang="en-US" sz="1500" dirty="0"/>
              <a:t>처리 시 </a:t>
            </a:r>
            <a:r>
              <a:rPr kumimoji="1" lang="en-US" altLang="ko-KR" sz="1500" dirty="0"/>
              <a:t>jQuery</a:t>
            </a:r>
            <a:r>
              <a:rPr kumimoji="1" lang="ko-KR" altLang="en-US" sz="1500" dirty="0"/>
              <a:t>가 일부 사용될 뿐이라는 것이다</a:t>
            </a:r>
            <a:r>
              <a:rPr kumimoji="1"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1500" dirty="0"/>
              <a:t>즉</a:t>
            </a:r>
            <a:r>
              <a:rPr kumimoji="1" lang="en-US" altLang="ko-KR" sz="1500" dirty="0"/>
              <a:t>, </a:t>
            </a:r>
            <a:r>
              <a:rPr kumimoji="1" lang="ko-KR" altLang="en-US" sz="1500" dirty="0"/>
              <a:t>자바스크립트 로직 구현 능력이 부족하면 무엇인가를 만드는데 힘들다는 것이다</a:t>
            </a:r>
            <a:r>
              <a:rPr kumimoji="1"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b="1" dirty="0"/>
              <a:t>2. </a:t>
            </a:r>
            <a:r>
              <a:rPr kumimoji="1" lang="en-US" altLang="ko-KR" sz="1600" b="1" dirty="0">
                <a:latin typeface="+mj-ea"/>
              </a:rPr>
              <a:t>jQuery</a:t>
            </a:r>
            <a:r>
              <a:rPr kumimoji="1" lang="ko-KR" altLang="en-US" sz="1600" b="1" dirty="0">
                <a:latin typeface="+mj-ea"/>
              </a:rPr>
              <a:t>와 </a:t>
            </a:r>
            <a:r>
              <a:rPr kumimoji="1" lang="en-US" altLang="ko-KR" sz="1600" b="1" dirty="0">
                <a:latin typeface="+mj-ea"/>
              </a:rPr>
              <a:t>CSS</a:t>
            </a:r>
            <a:r>
              <a:rPr kumimoji="1" lang="ko-KR" altLang="en-US" sz="1600" b="1" dirty="0">
                <a:latin typeface="+mj-ea"/>
              </a:rPr>
              <a:t>와의 관계</a:t>
            </a:r>
            <a:endParaRPr kumimoji="1" lang="en-US" altLang="ko-KR" sz="1600" b="1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- </a:t>
            </a:r>
            <a:r>
              <a:rPr kumimoji="1" lang="ko-KR" altLang="en-US" sz="1500" dirty="0">
                <a:latin typeface="+mj-ea"/>
              </a:rPr>
              <a:t>앞서 언급한 것처럼 </a:t>
            </a:r>
            <a:r>
              <a:rPr kumimoji="1" lang="en-US" altLang="ko-KR" sz="1500" dirty="0">
                <a:latin typeface="+mj-ea"/>
              </a:rPr>
              <a:t>jQuery</a:t>
            </a:r>
            <a:r>
              <a:rPr kumimoji="1" lang="ko-KR" altLang="en-US" sz="1500" dirty="0">
                <a:latin typeface="+mj-ea"/>
              </a:rPr>
              <a:t>의 가장 큰 특징은 </a:t>
            </a:r>
            <a:r>
              <a:rPr kumimoji="1" lang="en-US" altLang="ko-KR" sz="1500" dirty="0">
                <a:latin typeface="+mj-ea"/>
              </a:rPr>
              <a:t>CSS</a:t>
            </a:r>
            <a:r>
              <a:rPr kumimoji="1" lang="ko-KR" altLang="en-US" sz="1500" dirty="0">
                <a:latin typeface="+mj-ea"/>
              </a:rPr>
              <a:t>선택자를 이용해서 원하는 노드를 쉽게 찾을 수가 있다는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</a:t>
            </a:r>
            <a:r>
              <a:rPr kumimoji="1" lang="ko-KR" altLang="en-US" sz="1500" dirty="0">
                <a:latin typeface="+mj-ea"/>
              </a:rPr>
              <a:t>것이다</a:t>
            </a:r>
            <a:r>
              <a:rPr kumimoji="1" lang="en-US" altLang="ko-KR" sz="1500" dirty="0">
                <a:latin typeface="+mj-ea"/>
              </a:rPr>
              <a:t>.</a:t>
            </a:r>
            <a:r>
              <a:rPr kumimoji="1" lang="en-US" altLang="ko-KR" sz="1600" dirty="0">
                <a:latin typeface="+mj-ea"/>
              </a:rPr>
              <a:t>      </a:t>
            </a:r>
          </a:p>
          <a:p>
            <a:pPr>
              <a:lnSpc>
                <a:spcPct val="150000"/>
              </a:lnSpc>
            </a:pPr>
            <a:endParaRPr kumimoji="1" lang="en-US" altLang="ko-KR" sz="1500" dirty="0"/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      </a:t>
            </a:r>
          </a:p>
          <a:p>
            <a:pPr>
              <a:lnSpc>
                <a:spcPct val="150000"/>
              </a:lnSpc>
            </a:pPr>
            <a:r>
              <a:rPr kumimoji="1" lang="ko-KR" altLang="en-US" sz="1500" dirty="0"/>
              <a:t>     </a:t>
            </a:r>
            <a:endParaRPr kumimoji="1"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1551569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jQuery</a:t>
            </a:r>
            <a:r>
              <a:rPr lang="ko-KR" altLang="en-US" sz="2800" b="1" dirty="0">
                <a:latin typeface="+mj-ea"/>
              </a:rPr>
              <a:t> 개발 환경 설정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60B11E-9B82-4E78-AE1A-57297ECC8436}"/>
              </a:ext>
            </a:extLst>
          </p:cNvPr>
          <p:cNvSpPr txBox="1"/>
          <p:nvPr/>
        </p:nvSpPr>
        <p:spPr>
          <a:xfrm>
            <a:off x="999334" y="1052736"/>
            <a:ext cx="10713290" cy="4234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/>
              <a:t>1. </a:t>
            </a:r>
            <a:r>
              <a:rPr kumimoji="1" lang="en-US" altLang="ko-KR" sz="1600" b="1" dirty="0">
                <a:latin typeface="+mj-ea"/>
              </a:rPr>
              <a:t>jQuery </a:t>
            </a:r>
            <a:r>
              <a:rPr kumimoji="1" lang="ko-KR" altLang="en-US" sz="1600" b="1" dirty="0">
                <a:latin typeface="+mj-ea"/>
              </a:rPr>
              <a:t>라이브러리 삽입</a:t>
            </a:r>
            <a:endParaRPr kumimoji="1" lang="en-US" altLang="ko-KR" sz="1600" b="1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</a:t>
            </a:r>
            <a:r>
              <a:rPr kumimoji="1" lang="ko-KR" altLang="en-US" sz="1500" dirty="0">
                <a:latin typeface="+mj-ea"/>
              </a:rPr>
              <a:t>①</a:t>
            </a:r>
            <a:r>
              <a:rPr kumimoji="1" lang="en-US" altLang="ko-KR" sz="1500" dirty="0">
                <a:latin typeface="+mj-ea"/>
              </a:rPr>
              <a:t> CDN(Content Delivery Network)</a:t>
            </a:r>
            <a:r>
              <a:rPr kumimoji="1" lang="ko-KR" altLang="en-US" sz="1500" dirty="0">
                <a:latin typeface="+mj-ea"/>
              </a:rPr>
              <a:t>에 올려져 있는 </a:t>
            </a:r>
            <a:r>
              <a:rPr kumimoji="1" lang="en-US" altLang="ko-KR" sz="1500" dirty="0">
                <a:latin typeface="+mj-ea"/>
              </a:rPr>
              <a:t>jQuery </a:t>
            </a:r>
            <a:r>
              <a:rPr kumimoji="1" lang="ko-KR" altLang="en-US" sz="1500" dirty="0">
                <a:latin typeface="+mj-ea"/>
              </a:rPr>
              <a:t>파일을 이용하는 방법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; CDN</a:t>
            </a:r>
            <a:r>
              <a:rPr kumimoji="1" lang="ko-KR" altLang="en-US" sz="1500" dirty="0">
                <a:latin typeface="+mj-ea"/>
              </a:rPr>
              <a:t>이란 컨텐츠를 여러 서버에 분산 배치해서 컨텐츠를 전송하는 과정에서 발생하는 </a:t>
            </a:r>
            <a:r>
              <a:rPr kumimoji="1" lang="ko-KR" altLang="en-US" sz="1500" dirty="0" err="1">
                <a:latin typeface="+mj-ea"/>
              </a:rPr>
              <a:t>트랙픽</a:t>
            </a:r>
            <a:r>
              <a:rPr kumimoji="1" lang="ko-KR" altLang="en-US" sz="1500" dirty="0">
                <a:latin typeface="+mj-ea"/>
              </a:rPr>
              <a:t> 집중 </a:t>
            </a:r>
            <a:r>
              <a:rPr kumimoji="1" lang="en-US" altLang="ko-KR" sz="1500" dirty="0">
                <a:latin typeface="+mj-ea"/>
              </a:rPr>
              <a:t>&amp; </a:t>
            </a:r>
            <a:r>
              <a:rPr kumimoji="1" lang="ko-KR" altLang="en-US" sz="1500" dirty="0">
                <a:latin typeface="+mj-ea"/>
              </a:rPr>
              <a:t>병목 현상 및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</a:t>
            </a:r>
            <a:r>
              <a:rPr kumimoji="1" lang="ko-KR" altLang="en-US" sz="1500" dirty="0">
                <a:latin typeface="+mj-ea"/>
              </a:rPr>
              <a:t>데이터 손실을 해결하기 위한 기술이다</a:t>
            </a:r>
            <a:r>
              <a:rPr kumimoji="1" lang="en-US" altLang="ko-KR" sz="1500" dirty="0">
                <a:latin typeface="+mj-ea"/>
              </a:rPr>
              <a:t>. </a:t>
            </a:r>
            <a:r>
              <a:rPr kumimoji="1" lang="ko-KR" altLang="en-US" sz="1500" dirty="0">
                <a:latin typeface="+mj-ea"/>
              </a:rPr>
              <a:t>이러한 목적으로</a:t>
            </a:r>
            <a:r>
              <a:rPr kumimoji="1" lang="en-US" altLang="ko-KR" sz="1500" dirty="0">
                <a:latin typeface="+mj-ea"/>
              </a:rPr>
              <a:t> jQuery </a:t>
            </a:r>
            <a:r>
              <a:rPr kumimoji="1" lang="ko-KR" altLang="en-US" sz="1500" dirty="0">
                <a:latin typeface="+mj-ea"/>
              </a:rPr>
              <a:t>파일도 아래 </a:t>
            </a:r>
            <a:r>
              <a:rPr kumimoji="1" lang="en-US" altLang="ko-KR" sz="1500" dirty="0">
                <a:latin typeface="+mj-ea"/>
              </a:rPr>
              <a:t>CDN</a:t>
            </a:r>
            <a:r>
              <a:rPr kumimoji="1" lang="ko-KR" altLang="en-US" sz="1500" dirty="0">
                <a:latin typeface="+mj-ea"/>
              </a:rPr>
              <a:t>에 올져 있는데 이 파일을 웹 </a:t>
            </a:r>
            <a:r>
              <a:rPr kumimoji="1" lang="ko-KR" altLang="en-US" sz="1500" dirty="0" err="1">
                <a:latin typeface="+mj-ea"/>
              </a:rPr>
              <a:t>페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</a:t>
            </a:r>
            <a:r>
              <a:rPr kumimoji="1" lang="ko-KR" altLang="en-US" sz="1500" dirty="0">
                <a:latin typeface="+mj-ea"/>
              </a:rPr>
              <a:t>이지에 삽입하는 기술이다</a:t>
            </a:r>
            <a:r>
              <a:rPr kumimoji="1" lang="en-US" altLang="ko-KR" sz="1500" dirty="0">
                <a:latin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500" dirty="0">
                <a:latin typeface="+mj-ea"/>
              </a:rPr>
              <a:t>    ②</a:t>
            </a:r>
            <a:r>
              <a:rPr kumimoji="1" lang="en-US" altLang="ko-KR" sz="1500" dirty="0">
                <a:latin typeface="+mj-ea"/>
              </a:rPr>
              <a:t> </a:t>
            </a:r>
            <a:r>
              <a:rPr kumimoji="1" lang="ko-KR" altLang="en-US" sz="1500" dirty="0">
                <a:latin typeface="+mj-ea"/>
              </a:rPr>
              <a:t>파일을 다운로드하는 방법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; jQuery </a:t>
            </a:r>
            <a:r>
              <a:rPr kumimoji="1" lang="ko-KR" altLang="en-US" sz="1500" dirty="0">
                <a:latin typeface="+mj-ea"/>
              </a:rPr>
              <a:t>홈페이지에서 최신 버전을 다운로드 하여 링크를 웹 페이지에 삽입하는 방법이다</a:t>
            </a:r>
            <a:r>
              <a:rPr kumimoji="1" lang="en-US" altLang="ko-KR" sz="1500" dirty="0">
                <a:latin typeface="+mj-ea"/>
              </a:rPr>
              <a:t>.(</a:t>
            </a:r>
            <a:r>
              <a:rPr kumimoji="1" lang="ko-KR" altLang="en-US" sz="1500" dirty="0">
                <a:latin typeface="+mj-ea"/>
              </a:rPr>
              <a:t>주로 이방법을 많이 쓴다</a:t>
            </a:r>
            <a:r>
              <a:rPr kumimoji="1" lang="en-US" altLang="ko-KR" sz="1500" dirty="0">
                <a:latin typeface="+mj-ea"/>
              </a:rPr>
              <a:t>.)</a:t>
            </a:r>
            <a:endParaRPr kumimoji="1" lang="en-US" altLang="ko-KR" sz="1500" dirty="0"/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      </a:t>
            </a:r>
          </a:p>
          <a:p>
            <a:pPr>
              <a:lnSpc>
                <a:spcPct val="150000"/>
              </a:lnSpc>
            </a:pPr>
            <a:r>
              <a:rPr kumimoji="1" lang="ko-KR" altLang="en-US" sz="1500" dirty="0"/>
              <a:t>     </a:t>
            </a:r>
            <a:endParaRPr kumimoji="1" lang="en-US" altLang="ko-KR" sz="15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51F2D77-0D85-49B8-AB88-858ACB213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341" y="2952750"/>
            <a:ext cx="7134225" cy="36306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9A4D6B9-8580-442F-96BA-268277B72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341" y="3419825"/>
            <a:ext cx="7134225" cy="36306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13F4FD6-678A-4AA3-A0B1-BFA03786A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7489" y="4630133"/>
            <a:ext cx="7283078" cy="45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236584"/>
      </p:ext>
    </p:extLst>
  </p:cSld>
  <p:clrMapOvr>
    <a:masterClrMapping/>
  </p:clrMapOvr>
</p:sld>
</file>

<file path=ppt/theme/theme1.xml><?xml version="1.0" encoding="utf-8"?>
<a:theme xmlns:a="http://schemas.openxmlformats.org/drawingml/2006/main" name="027TGp_edu_biz_gr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1412</TotalTime>
  <Words>2005</Words>
  <Application>Microsoft Office PowerPoint</Application>
  <PresentationFormat>와이드스크린</PresentationFormat>
  <Paragraphs>272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나눔고딕코딩</vt:lpstr>
      <vt:lpstr>맑은 고딕</vt:lpstr>
      <vt:lpstr>Arial</vt:lpstr>
      <vt:lpstr>Calibri</vt:lpstr>
      <vt:lpstr>Calibri Light</vt:lpstr>
      <vt:lpstr>027TGp_edu_biz_gr</vt:lpstr>
      <vt:lpstr>PowerPoint 프레젠테이션</vt:lpstr>
      <vt:lpstr>1. jQuery의 기능</vt:lpstr>
      <vt:lpstr>1. jQuery의 기능</vt:lpstr>
      <vt:lpstr>2. jQuery의 학습 방법</vt:lpstr>
      <vt:lpstr>2. jQuery의 학습 방법</vt:lpstr>
      <vt:lpstr>2. jQuery의 학습 방법</vt:lpstr>
      <vt:lpstr>3. jQuery를 선호하는 이유</vt:lpstr>
      <vt:lpstr>3. jQuery를 선호하는 이유</vt:lpstr>
      <vt:lpstr>4. jQuery 개발 환경 설정</vt:lpstr>
      <vt:lpstr>4. jQuery 개발 환경 설정</vt:lpstr>
      <vt:lpstr>4. jQuery 개발 환경 설정</vt:lpstr>
      <vt:lpstr>4. jQuery 개발 환경 설정</vt:lpstr>
      <vt:lpstr>5. jQuery 실체</vt:lpstr>
      <vt:lpstr>5. jQuery 실체</vt:lpstr>
      <vt:lpstr>5. jQuery 실체</vt:lpstr>
      <vt:lpstr>5. jQuery 실체</vt:lpstr>
      <vt:lpstr>PowerPoint 프레젠테이션</vt:lpstr>
    </vt:vector>
  </TitlesOfParts>
  <Company>길드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Registered User</dc:creator>
  <cp:lastModifiedBy>s</cp:lastModifiedBy>
  <cp:revision>454</cp:revision>
  <dcterms:created xsi:type="dcterms:W3CDTF">2019-09-27T03:30:23Z</dcterms:created>
  <dcterms:modified xsi:type="dcterms:W3CDTF">2020-10-15T22:31:23Z</dcterms:modified>
</cp:coreProperties>
</file>