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273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27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22" autoAdjust="0"/>
  </p:normalViewPr>
  <p:slideViewPr>
    <p:cSldViewPr showGuides="1">
      <p:cViewPr varScale="1">
        <p:scale>
          <a:sx n="95" d="100"/>
          <a:sy n="95" d="100"/>
        </p:scale>
        <p:origin x="726" y="90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81486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제</a:t>
            </a:r>
            <a:r>
              <a:rPr lang="en-US" altLang="ko-KR" sz="4000" dirty="0">
                <a:latin typeface="+mj-ea"/>
                <a:ea typeface="+mj-ea"/>
              </a:rPr>
              <a:t>18</a:t>
            </a:r>
            <a:r>
              <a:rPr lang="ko-KR" altLang="en-US" sz="4000" dirty="0">
                <a:latin typeface="+mj-ea"/>
                <a:ea typeface="+mj-ea"/>
              </a:rPr>
              <a:t>장</a:t>
            </a:r>
            <a:endParaRPr lang="en-US" altLang="ko-KR" sz="4000" dirty="0">
              <a:latin typeface="+mj-ea"/>
              <a:ea typeface="+mj-ea"/>
            </a:endParaRPr>
          </a:p>
          <a:p>
            <a:r>
              <a:rPr lang="ko-KR" altLang="en-US" sz="4000" dirty="0">
                <a:latin typeface="+mj-ea"/>
                <a:ea typeface="+mj-ea"/>
              </a:rPr>
              <a:t>자바스크립트 클래스 기초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오브젝트 </a:t>
            </a:r>
            <a:r>
              <a:rPr lang="ko-KR" altLang="en-US" sz="2800" b="1" dirty="0" err="1">
                <a:latin typeface="+mj-ea"/>
              </a:rPr>
              <a:t>리터럴</a:t>
            </a:r>
            <a:r>
              <a:rPr lang="ko-KR" altLang="en-US" sz="2800" b="1" dirty="0">
                <a:latin typeface="+mj-ea"/>
              </a:rPr>
              <a:t> 방식으로 클래스 만들기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59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4) </a:t>
            </a:r>
            <a:r>
              <a:rPr kumimoji="1" lang="ko-KR" altLang="en-US" sz="1500" dirty="0">
                <a:latin typeface="+mj-ea"/>
              </a:rPr>
              <a:t>메서드 정의 방법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</a:t>
            </a:r>
            <a:r>
              <a:rPr kumimoji="1" lang="ko-KR" altLang="en-US" sz="1500" dirty="0" err="1">
                <a:latin typeface="+mj-ea"/>
              </a:rPr>
              <a:t>리터럴</a:t>
            </a:r>
            <a:r>
              <a:rPr kumimoji="1" lang="ko-KR" altLang="en-US" sz="1500" dirty="0">
                <a:latin typeface="+mj-ea"/>
              </a:rPr>
              <a:t> 방식에서는 아래와 같이 프로퍼티를 정의 방법과 동일하게 메서드를 정의한다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var </a:t>
            </a:r>
            <a:r>
              <a:rPr kumimoji="1" lang="ko-KR" altLang="en-US" sz="1500" dirty="0">
                <a:latin typeface="+mj-ea"/>
              </a:rPr>
              <a:t>인스턴스 변수 </a:t>
            </a:r>
            <a:r>
              <a:rPr kumimoji="1" lang="en-US" altLang="ko-KR" sz="1500" dirty="0">
                <a:latin typeface="+mj-ea"/>
              </a:rPr>
              <a:t>= {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  </a:t>
            </a:r>
            <a:r>
              <a:rPr kumimoji="1" lang="ko-KR" altLang="en-US" sz="1500" dirty="0">
                <a:latin typeface="+mj-ea"/>
              </a:rPr>
              <a:t>프로퍼티</a:t>
            </a:r>
            <a:r>
              <a:rPr kumimoji="1" lang="en-US" altLang="ko-KR" sz="1500" dirty="0">
                <a:latin typeface="+mj-ea"/>
              </a:rPr>
              <a:t>1 : </a:t>
            </a:r>
            <a:r>
              <a:rPr kumimoji="1" lang="ko-KR" altLang="en-US" sz="1500" dirty="0" err="1">
                <a:latin typeface="+mj-ea"/>
              </a:rPr>
              <a:t>초깃값</a:t>
            </a:r>
            <a:r>
              <a:rPr kumimoji="1" lang="en-US" altLang="ko-KR" sz="1500" dirty="0">
                <a:latin typeface="+mj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  </a:t>
            </a:r>
            <a:r>
              <a:rPr kumimoji="1" lang="ko-KR" altLang="en-US" sz="1500" dirty="0">
                <a:latin typeface="+mj-ea"/>
              </a:rPr>
              <a:t>프로퍼티</a:t>
            </a:r>
            <a:r>
              <a:rPr kumimoji="1" lang="en-US" altLang="ko-KR" sz="1500" dirty="0">
                <a:latin typeface="+mj-ea"/>
              </a:rPr>
              <a:t>2 : </a:t>
            </a:r>
            <a:r>
              <a:rPr kumimoji="1" lang="ko-KR" altLang="en-US" sz="1500" dirty="0" err="1">
                <a:latin typeface="+mj-ea"/>
              </a:rPr>
              <a:t>초깃값</a:t>
            </a:r>
            <a:r>
              <a:rPr kumimoji="1" lang="en-US" altLang="ko-KR" sz="1500" dirty="0">
                <a:latin typeface="+mj-ea"/>
              </a:rPr>
              <a:t>,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  </a:t>
            </a:r>
            <a:r>
              <a:rPr kumimoji="1" lang="ko-KR" altLang="en-US" sz="1500" dirty="0">
                <a:latin typeface="+mj-ea"/>
              </a:rPr>
              <a:t>메서드</a:t>
            </a:r>
            <a:r>
              <a:rPr kumimoji="1" lang="en-US" altLang="ko-KR" sz="1500" dirty="0">
                <a:latin typeface="+mj-ea"/>
              </a:rPr>
              <a:t>1: function(){…..},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  </a:t>
            </a:r>
            <a:r>
              <a:rPr kumimoji="1" lang="ko-KR" altLang="en-US" sz="1500" dirty="0">
                <a:latin typeface="+mj-ea"/>
              </a:rPr>
              <a:t>메서드</a:t>
            </a:r>
            <a:r>
              <a:rPr kumimoji="1" lang="en-US" altLang="ko-KR" sz="1500" dirty="0">
                <a:latin typeface="+mj-ea"/>
              </a:rPr>
              <a:t>2: function(){…..}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}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</a:t>
            </a:r>
            <a:r>
              <a:rPr kumimoji="1" lang="ko-KR" altLang="en-US" sz="1500" dirty="0">
                <a:latin typeface="+mj-ea"/>
              </a:rPr>
              <a:t>위와</a:t>
            </a:r>
            <a:r>
              <a:rPr kumimoji="1" lang="en-US" altLang="ko-KR" sz="1500" dirty="0">
                <a:latin typeface="+mj-ea"/>
              </a:rPr>
              <a:t> </a:t>
            </a:r>
            <a:r>
              <a:rPr kumimoji="1" lang="ko-KR" altLang="en-US" sz="1500" dirty="0">
                <a:latin typeface="+mj-ea"/>
              </a:rPr>
              <a:t>같이 프로퍼티</a:t>
            </a:r>
            <a:r>
              <a:rPr kumimoji="1" lang="en-US" altLang="ko-KR" sz="1500" dirty="0">
                <a:latin typeface="+mj-ea"/>
              </a:rPr>
              <a:t>, </a:t>
            </a:r>
            <a:r>
              <a:rPr kumimoji="1" lang="ko-KR" altLang="en-US" sz="1500" dirty="0">
                <a:latin typeface="+mj-ea"/>
              </a:rPr>
              <a:t>메서드를 정의하고 나면 이제 설계단계가 완료된 것이다</a:t>
            </a:r>
            <a:r>
              <a:rPr kumimoji="1" lang="en-US" altLang="ko-KR" sz="1500" dirty="0">
                <a:latin typeface="+mj-ea"/>
              </a:rPr>
              <a:t>.</a:t>
            </a:r>
            <a:r>
              <a:rPr kumimoji="1" lang="ko-KR" altLang="en-US" sz="1500" dirty="0">
                <a:latin typeface="+mj-ea"/>
              </a:rPr>
              <a:t>이제 </a:t>
            </a:r>
            <a:r>
              <a:rPr kumimoji="1" lang="ko-KR" altLang="en-US" sz="1500" dirty="0" err="1">
                <a:latin typeface="+mj-ea"/>
              </a:rPr>
              <a:t>붕어빵틀을</a:t>
            </a:r>
            <a:r>
              <a:rPr kumimoji="1" lang="ko-KR" altLang="en-US" sz="1500" dirty="0">
                <a:latin typeface="+mj-ea"/>
              </a:rPr>
              <a:t> 만들었으니 붕어빵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</a:t>
            </a:r>
            <a:r>
              <a:rPr kumimoji="1" lang="ko-KR" altLang="en-US" sz="1500" dirty="0">
                <a:latin typeface="+mj-ea"/>
              </a:rPr>
              <a:t>즉 인스턴스를 생성하는 법을 살펴보자</a:t>
            </a:r>
            <a:r>
              <a:rPr kumimoji="1" lang="en-US" altLang="ko-KR" sz="1500" dirty="0">
                <a:latin typeface="+mj-ea"/>
              </a:rPr>
              <a:t>.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5) </a:t>
            </a:r>
            <a:r>
              <a:rPr kumimoji="1" lang="ko-KR" altLang="en-US" sz="1500" dirty="0">
                <a:latin typeface="+mj-ea"/>
              </a:rPr>
              <a:t>인스턴스 생성 방법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- </a:t>
            </a:r>
            <a:r>
              <a:rPr kumimoji="1" lang="ko-KR" altLang="en-US" sz="1500" dirty="0">
                <a:latin typeface="+mj-ea"/>
              </a:rPr>
              <a:t>이번 단계부터는 객체</a:t>
            </a:r>
            <a:r>
              <a:rPr kumimoji="1" lang="en-US" altLang="ko-KR" sz="1500" dirty="0">
                <a:latin typeface="+mj-ea"/>
              </a:rPr>
              <a:t>(</a:t>
            </a:r>
            <a:r>
              <a:rPr kumimoji="1" lang="ko-KR" altLang="en-US" sz="1500" dirty="0">
                <a:latin typeface="+mj-ea"/>
              </a:rPr>
              <a:t>인스턴스</a:t>
            </a:r>
            <a:r>
              <a:rPr kumimoji="1" lang="en-US" altLang="ko-KR" sz="1500" dirty="0">
                <a:latin typeface="+mj-ea"/>
              </a:rPr>
              <a:t>)</a:t>
            </a:r>
            <a:r>
              <a:rPr kumimoji="1" lang="ko-KR" altLang="en-US" sz="1500" dirty="0">
                <a:latin typeface="+mj-ea"/>
              </a:rPr>
              <a:t>활용 단계이다</a:t>
            </a:r>
            <a:r>
              <a:rPr kumimoji="1" lang="en-US" altLang="ko-KR" sz="1500" dirty="0">
                <a:latin typeface="+mj-ea"/>
              </a:rPr>
              <a:t>.</a:t>
            </a:r>
            <a:r>
              <a:rPr kumimoji="1" lang="ko-KR" altLang="en-US" sz="1500" dirty="0">
                <a:latin typeface="+mj-ea"/>
              </a:rPr>
              <a:t>앞서 언급했지만 일반적으로 클래스를 사용하기 위해서는 가장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</a:t>
            </a:r>
            <a:r>
              <a:rPr kumimoji="1" lang="ko-KR" altLang="en-US" sz="1500" dirty="0">
                <a:latin typeface="+mj-ea"/>
              </a:rPr>
              <a:t>먼저 인스턴스를 생성해야 한다</a:t>
            </a:r>
            <a:r>
              <a:rPr kumimoji="1" lang="en-US" altLang="ko-KR" sz="1500" dirty="0">
                <a:latin typeface="+mj-ea"/>
              </a:rPr>
              <a:t>.</a:t>
            </a:r>
            <a:r>
              <a:rPr kumimoji="1" lang="ko-KR" altLang="en-US" sz="1500" dirty="0">
                <a:latin typeface="+mj-ea"/>
              </a:rPr>
              <a:t>하지만</a:t>
            </a:r>
            <a:r>
              <a:rPr kumimoji="1" lang="en-US" altLang="ko-KR" sz="1500" dirty="0">
                <a:latin typeface="+mj-ea"/>
              </a:rPr>
              <a:t>, </a:t>
            </a:r>
            <a:r>
              <a:rPr kumimoji="1" lang="ko-KR" altLang="en-US" sz="1500" dirty="0" err="1">
                <a:solidFill>
                  <a:srgbClr val="FF0000"/>
                </a:solidFill>
                <a:latin typeface="+mj-ea"/>
              </a:rPr>
              <a:t>리터럴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 방식은 클래스를 정의함과 동시에 자동으로 인스턴스가 만들어</a:t>
            </a:r>
            <a:endParaRPr kumimoji="1" lang="en-US" altLang="ko-KR" sz="1500" dirty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     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진다는 것을 </a:t>
            </a:r>
            <a:r>
              <a:rPr kumimoji="1" lang="ko-KR" altLang="en-US" sz="1500" dirty="0" err="1">
                <a:solidFill>
                  <a:srgbClr val="FF0000"/>
                </a:solidFill>
                <a:latin typeface="+mj-ea"/>
              </a:rPr>
              <a:t>잊지말자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.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즉 인스턴스를 만들기 위해서 다른 작업은 </a:t>
            </a:r>
            <a:r>
              <a:rPr kumimoji="1" lang="ko-KR" altLang="en-US" sz="1500" dirty="0" err="1">
                <a:solidFill>
                  <a:srgbClr val="FF0000"/>
                </a:solidFill>
                <a:latin typeface="+mj-ea"/>
              </a:rPr>
              <a:t>안해도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 된다는 것이 좋은 점이지만 반대로 인</a:t>
            </a:r>
            <a:endParaRPr kumimoji="1" lang="en-US" altLang="ko-KR" sz="1500" dirty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           </a:t>
            </a:r>
            <a:r>
              <a:rPr kumimoji="1" lang="ko-KR" altLang="en-US" sz="1500" dirty="0" err="1">
                <a:solidFill>
                  <a:srgbClr val="FF0000"/>
                </a:solidFill>
                <a:latin typeface="+mj-ea"/>
              </a:rPr>
              <a:t>스턴스를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 하나만 </a:t>
            </a:r>
            <a:r>
              <a:rPr kumimoji="1" lang="ko-KR" altLang="en-US" sz="1500" dirty="0" err="1">
                <a:solidFill>
                  <a:srgbClr val="FF0000"/>
                </a:solidFill>
                <a:latin typeface="+mj-ea"/>
              </a:rPr>
              <a:t>만들수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 밖에 없는 단점도 가지고 있다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</a:t>
            </a:r>
            <a:endParaRPr kumimoji="1"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694985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오브젝트 </a:t>
            </a:r>
            <a:r>
              <a:rPr lang="ko-KR" altLang="en-US" sz="2800" b="1" dirty="0" err="1">
                <a:latin typeface="+mj-ea"/>
              </a:rPr>
              <a:t>리터럴</a:t>
            </a:r>
            <a:r>
              <a:rPr lang="ko-KR" altLang="en-US" sz="2800" b="1" dirty="0">
                <a:latin typeface="+mj-ea"/>
              </a:rPr>
              <a:t> 방식으로 클래스 만들기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25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6) </a:t>
            </a:r>
            <a:r>
              <a:rPr kumimoji="1" lang="ko-KR" altLang="en-US" sz="1500" dirty="0">
                <a:latin typeface="+mj-ea"/>
              </a:rPr>
              <a:t>객체 외부에서 프로퍼티와 메서드 접근 방법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var </a:t>
            </a:r>
            <a:r>
              <a:rPr kumimoji="1" lang="ko-KR" altLang="en-US" sz="1500" dirty="0">
                <a:latin typeface="+mj-ea"/>
              </a:rPr>
              <a:t>인스턴스 변수 </a:t>
            </a:r>
            <a:r>
              <a:rPr kumimoji="1" lang="en-US" altLang="ko-KR" sz="1500" dirty="0">
                <a:latin typeface="+mj-ea"/>
              </a:rPr>
              <a:t>= {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  </a:t>
            </a:r>
            <a:r>
              <a:rPr kumimoji="1" lang="ko-KR" altLang="en-US" sz="1500" dirty="0">
                <a:latin typeface="+mj-ea"/>
              </a:rPr>
              <a:t>프로퍼티</a:t>
            </a:r>
            <a:r>
              <a:rPr kumimoji="1" lang="en-US" altLang="ko-KR" sz="1500" dirty="0">
                <a:latin typeface="+mj-ea"/>
              </a:rPr>
              <a:t>1 : </a:t>
            </a:r>
            <a:r>
              <a:rPr kumimoji="1" lang="ko-KR" altLang="en-US" sz="1500" dirty="0" err="1">
                <a:latin typeface="+mj-ea"/>
              </a:rPr>
              <a:t>초깃값</a:t>
            </a:r>
            <a:r>
              <a:rPr kumimoji="1" lang="en-US" altLang="ko-KR" sz="1500" dirty="0">
                <a:latin typeface="+mj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  </a:t>
            </a:r>
            <a:r>
              <a:rPr kumimoji="1" lang="ko-KR" altLang="en-US" sz="1500" dirty="0">
                <a:latin typeface="+mj-ea"/>
              </a:rPr>
              <a:t>프로퍼티</a:t>
            </a:r>
            <a:r>
              <a:rPr kumimoji="1" lang="en-US" altLang="ko-KR" sz="1500" dirty="0">
                <a:latin typeface="+mj-ea"/>
              </a:rPr>
              <a:t>2 : </a:t>
            </a:r>
            <a:r>
              <a:rPr kumimoji="1" lang="ko-KR" altLang="en-US" sz="1500" dirty="0" err="1">
                <a:latin typeface="+mj-ea"/>
              </a:rPr>
              <a:t>초깃값</a:t>
            </a:r>
            <a:r>
              <a:rPr kumimoji="1" lang="en-US" altLang="ko-KR" sz="1500" dirty="0">
                <a:latin typeface="+mj-ea"/>
              </a:rPr>
              <a:t>,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  </a:t>
            </a:r>
            <a:r>
              <a:rPr kumimoji="1" lang="ko-KR" altLang="en-US" sz="1500" dirty="0">
                <a:latin typeface="+mj-ea"/>
              </a:rPr>
              <a:t>메서드</a:t>
            </a:r>
            <a:r>
              <a:rPr kumimoji="1" lang="en-US" altLang="ko-KR" sz="1500" dirty="0">
                <a:latin typeface="+mj-ea"/>
              </a:rPr>
              <a:t>1: function(){…..},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  </a:t>
            </a:r>
            <a:r>
              <a:rPr kumimoji="1" lang="ko-KR" altLang="en-US" sz="1500" dirty="0">
                <a:latin typeface="+mj-ea"/>
              </a:rPr>
              <a:t>메서드</a:t>
            </a:r>
            <a:r>
              <a:rPr kumimoji="1" lang="en-US" altLang="ko-KR" sz="1500" dirty="0">
                <a:latin typeface="+mj-ea"/>
              </a:rPr>
              <a:t>2: function(){…..}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}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   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인스턴스 변수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.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프로퍼티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   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인스턴스 변수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.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메서드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();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</a:t>
            </a:r>
            <a:r>
              <a:rPr kumimoji="1" lang="ko-KR" altLang="en-US" sz="1500" dirty="0">
                <a:latin typeface="+mj-ea"/>
              </a:rPr>
              <a:t>위와</a:t>
            </a:r>
            <a:r>
              <a:rPr kumimoji="1" lang="en-US" altLang="ko-KR" sz="1500" dirty="0">
                <a:latin typeface="+mj-ea"/>
              </a:rPr>
              <a:t> </a:t>
            </a:r>
            <a:r>
              <a:rPr kumimoji="1" lang="ko-KR" altLang="en-US" sz="1500" dirty="0">
                <a:latin typeface="+mj-ea"/>
              </a:rPr>
              <a:t>같이 객체 외부에서 프로퍼티</a:t>
            </a:r>
            <a:r>
              <a:rPr kumimoji="1" lang="en-US" altLang="ko-KR" sz="1500" dirty="0">
                <a:latin typeface="+mj-ea"/>
              </a:rPr>
              <a:t>, </a:t>
            </a:r>
            <a:r>
              <a:rPr kumimoji="1" lang="ko-KR" altLang="en-US" sz="1500" dirty="0">
                <a:latin typeface="+mj-ea"/>
              </a:rPr>
              <a:t>메서드를 접근하고자 한다면 접근 연산자인 점</a:t>
            </a:r>
            <a:r>
              <a:rPr kumimoji="1" lang="en-US" altLang="ko-KR" sz="1500" dirty="0">
                <a:latin typeface="+mj-ea"/>
              </a:rPr>
              <a:t>(.)</a:t>
            </a:r>
            <a:r>
              <a:rPr kumimoji="1" lang="ko-KR" altLang="en-US" sz="1500" dirty="0">
                <a:latin typeface="+mj-ea"/>
              </a:rPr>
              <a:t>을 사용한다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</a:t>
            </a:r>
            <a:r>
              <a:rPr kumimoji="1" lang="ko-KR" altLang="en-US" sz="1500" dirty="0">
                <a:latin typeface="+mj-ea"/>
              </a:rPr>
              <a:t>덧붙여 설명하자면 </a:t>
            </a:r>
            <a:r>
              <a:rPr kumimoji="1" lang="en-US" altLang="ko-KR" sz="1500" dirty="0">
                <a:latin typeface="+mj-ea"/>
              </a:rPr>
              <a:t>jQuery </a:t>
            </a:r>
            <a:r>
              <a:rPr kumimoji="1" lang="ko-KR" altLang="en-US" sz="1500" dirty="0">
                <a:latin typeface="+mj-ea"/>
              </a:rPr>
              <a:t>구문 역시 </a:t>
            </a:r>
            <a:r>
              <a:rPr kumimoji="1" lang="en-US" altLang="ko-KR" sz="1500" dirty="0">
                <a:latin typeface="+mj-ea"/>
              </a:rPr>
              <a:t>jQuery</a:t>
            </a:r>
            <a:r>
              <a:rPr kumimoji="1" lang="ko-KR" altLang="en-US" sz="1500" dirty="0">
                <a:latin typeface="+mj-ea"/>
              </a:rPr>
              <a:t>의 기능을 활용하고자 할 때 접근 연산자를 사용한 것이다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$(“p”).</a:t>
            </a:r>
            <a:r>
              <a:rPr kumimoji="1" lang="en-US" altLang="ko-KR" sz="1500" dirty="0" err="1">
                <a:latin typeface="+mj-ea"/>
              </a:rPr>
              <a:t>css</a:t>
            </a:r>
            <a:r>
              <a:rPr kumimoji="1" lang="en-US" altLang="ko-KR" sz="1500" dirty="0">
                <a:latin typeface="+mj-ea"/>
              </a:rPr>
              <a:t>(“color”,”#f00”);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위의 내용이 바로 함수이름이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$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인 함수를 매개변수 값을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“p”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로 해서 호출한 것이며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$()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함수에서는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jQuery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의</a:t>
            </a:r>
            <a:endParaRPr kumimoji="1" lang="en-US" altLang="ko-KR" sz="1500" dirty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   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인스턴스를 만들어 </a:t>
            </a:r>
            <a:r>
              <a:rPr kumimoji="1" lang="ko-KR" altLang="en-US" sz="1500" dirty="0" err="1">
                <a:solidFill>
                  <a:srgbClr val="FF0000"/>
                </a:solidFill>
                <a:latin typeface="+mj-ea"/>
              </a:rPr>
              <a:t>리턴해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 주기 때문에 접근연산자를 이용해서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jQuery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에서 제공하는 기능 중 </a:t>
            </a:r>
            <a:r>
              <a:rPr kumimoji="1" lang="en-US" altLang="ko-KR" sz="1500" dirty="0" err="1">
                <a:solidFill>
                  <a:srgbClr val="FF0000"/>
                </a:solidFill>
                <a:latin typeface="+mj-ea"/>
              </a:rPr>
              <a:t>css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()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기능을 </a:t>
            </a:r>
            <a:endParaRPr kumimoji="1" lang="en-US" altLang="ko-KR" sz="1500" dirty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   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호출해 글자색을 변경하는 구문이다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.</a:t>
            </a:r>
            <a:endParaRPr kumimoji="1" lang="en-US" altLang="ko-KR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703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오브젝트 </a:t>
            </a:r>
            <a:r>
              <a:rPr lang="ko-KR" altLang="en-US" sz="2800" b="1" dirty="0" err="1">
                <a:latin typeface="+mj-ea"/>
              </a:rPr>
              <a:t>리터럴</a:t>
            </a:r>
            <a:r>
              <a:rPr lang="ko-KR" altLang="en-US" sz="2800" b="1" dirty="0">
                <a:latin typeface="+mj-ea"/>
              </a:rPr>
              <a:t> 방식으로 클래스 만들기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25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7) </a:t>
            </a:r>
            <a:r>
              <a:rPr kumimoji="1" lang="ko-KR" altLang="en-US" sz="1500" dirty="0">
                <a:latin typeface="+mj-ea"/>
              </a:rPr>
              <a:t>객체 내부에서 프로퍼티와 메서드 접근 방법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</a:t>
            </a:r>
            <a:r>
              <a:rPr kumimoji="1" lang="ko-KR" altLang="en-US" sz="1500" dirty="0">
                <a:latin typeface="+mj-ea"/>
              </a:rPr>
              <a:t>객체 내부에서 자신의 프로퍼티와 메서드에 접근하려면 객체 자기자신을 나타내는 </a:t>
            </a:r>
            <a:r>
              <a:rPr kumimoji="1" lang="en-US" altLang="ko-KR" sz="1500" dirty="0">
                <a:latin typeface="+mj-ea"/>
              </a:rPr>
              <a:t>this</a:t>
            </a:r>
            <a:r>
              <a:rPr kumimoji="1" lang="ko-KR" altLang="en-US" sz="1500" dirty="0">
                <a:latin typeface="+mj-ea"/>
              </a:rPr>
              <a:t>라는 속성과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</a:t>
            </a:r>
            <a:r>
              <a:rPr kumimoji="1" lang="ko-KR" altLang="en-US" sz="1500" dirty="0">
                <a:latin typeface="+mj-ea"/>
              </a:rPr>
              <a:t>접근 연산자를 사용한다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var </a:t>
            </a:r>
            <a:r>
              <a:rPr kumimoji="1" lang="ko-KR" altLang="en-US" sz="1500" dirty="0">
                <a:latin typeface="+mj-ea"/>
              </a:rPr>
              <a:t>인스턴스 변수 </a:t>
            </a:r>
            <a:r>
              <a:rPr kumimoji="1" lang="en-US" altLang="ko-KR" sz="1500" dirty="0">
                <a:latin typeface="+mj-ea"/>
              </a:rPr>
              <a:t>= {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  </a:t>
            </a:r>
            <a:r>
              <a:rPr kumimoji="1" lang="ko-KR" altLang="en-US" sz="1500" dirty="0">
                <a:latin typeface="+mj-ea"/>
              </a:rPr>
              <a:t>프로퍼티</a:t>
            </a:r>
            <a:r>
              <a:rPr kumimoji="1" lang="en-US" altLang="ko-KR" sz="1500" dirty="0">
                <a:latin typeface="+mj-ea"/>
              </a:rPr>
              <a:t>1 : </a:t>
            </a:r>
            <a:r>
              <a:rPr kumimoji="1" lang="ko-KR" altLang="en-US" sz="1500" dirty="0" err="1">
                <a:latin typeface="+mj-ea"/>
              </a:rPr>
              <a:t>초깃값</a:t>
            </a:r>
            <a:r>
              <a:rPr kumimoji="1" lang="en-US" altLang="ko-KR" sz="1500" dirty="0">
                <a:latin typeface="+mj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  </a:t>
            </a:r>
            <a:r>
              <a:rPr kumimoji="1" lang="ko-KR" altLang="en-US" sz="1500" dirty="0">
                <a:latin typeface="+mj-ea"/>
              </a:rPr>
              <a:t>프로퍼티</a:t>
            </a:r>
            <a:r>
              <a:rPr kumimoji="1" lang="en-US" altLang="ko-KR" sz="1500" dirty="0">
                <a:latin typeface="+mj-ea"/>
              </a:rPr>
              <a:t>2 : </a:t>
            </a:r>
            <a:r>
              <a:rPr kumimoji="1" lang="ko-KR" altLang="en-US" sz="1500" dirty="0" err="1">
                <a:latin typeface="+mj-ea"/>
              </a:rPr>
              <a:t>초깃값</a:t>
            </a:r>
            <a:r>
              <a:rPr kumimoji="1" lang="en-US" altLang="ko-KR" sz="1500" dirty="0">
                <a:latin typeface="+mj-ea"/>
              </a:rPr>
              <a:t>,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  </a:t>
            </a:r>
            <a:r>
              <a:rPr kumimoji="1" lang="ko-KR" altLang="en-US" sz="1500" dirty="0">
                <a:latin typeface="+mj-ea"/>
              </a:rPr>
              <a:t>메서드</a:t>
            </a:r>
            <a:r>
              <a:rPr kumimoji="1" lang="en-US" altLang="ko-KR" sz="1500" dirty="0">
                <a:latin typeface="+mj-ea"/>
              </a:rPr>
              <a:t>1: function(){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			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alert(this.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프로퍼티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1);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                    this.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메서드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2();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		 },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  </a:t>
            </a:r>
            <a:r>
              <a:rPr kumimoji="1" lang="ko-KR" altLang="en-US" sz="1500" dirty="0">
                <a:latin typeface="+mj-ea"/>
              </a:rPr>
              <a:t>메서드</a:t>
            </a:r>
            <a:r>
              <a:rPr kumimoji="1" lang="en-US" altLang="ko-KR" sz="1500" dirty="0">
                <a:latin typeface="+mj-ea"/>
              </a:rPr>
              <a:t>2: function(){…..}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}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         * this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는 클래스 내부에 지역변수로 존재하며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,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인스턴스가 만들어질 때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비로소 활성화가 이루어지면서</a:t>
            </a:r>
            <a:endParaRPr kumimoji="1" lang="en-US" altLang="ko-KR" sz="1500" dirty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     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해당 인스턴스의 주소를 가지고 있는 참조변수라고 생각하자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.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현실에 빗대어 보면 리모컨이라고 생각</a:t>
            </a:r>
            <a:endParaRPr kumimoji="1" lang="en-US" altLang="ko-KR" sz="1500" dirty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     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하면 편할 것이다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.</a:t>
            </a:r>
            <a:endParaRPr kumimoji="1" lang="en-US" altLang="ko-KR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787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오브젝트 </a:t>
            </a:r>
            <a:r>
              <a:rPr lang="ko-KR" altLang="en-US" sz="2800" b="1" dirty="0" err="1">
                <a:latin typeface="+mj-ea"/>
              </a:rPr>
              <a:t>리터럴</a:t>
            </a:r>
            <a:r>
              <a:rPr lang="ko-KR" altLang="en-US" sz="2800" b="1" dirty="0">
                <a:latin typeface="+mj-ea"/>
              </a:rPr>
              <a:t> 방식으로 클래스 만들기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2863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</a:rPr>
              <a:t>2. </a:t>
            </a:r>
            <a:r>
              <a:rPr kumimoji="1" lang="ko-KR" altLang="en-US" sz="1600" b="1" dirty="0">
                <a:latin typeface="+mj-ea"/>
              </a:rPr>
              <a:t>특징</a:t>
            </a:r>
            <a:endParaRPr kumimoji="1" lang="en-US" altLang="ko-KR" sz="1600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1) </a:t>
            </a:r>
            <a:r>
              <a:rPr kumimoji="1" lang="ko-KR" altLang="en-US" sz="1500" dirty="0">
                <a:latin typeface="+mj-ea"/>
              </a:rPr>
              <a:t>오브젝트 </a:t>
            </a:r>
            <a:r>
              <a:rPr kumimoji="1" lang="ko-KR" altLang="en-US" sz="1500" dirty="0" err="1">
                <a:latin typeface="+mj-ea"/>
              </a:rPr>
              <a:t>리터럴</a:t>
            </a:r>
            <a:r>
              <a:rPr kumimoji="1" lang="ko-KR" altLang="en-US" sz="1500" dirty="0">
                <a:latin typeface="+mj-ea"/>
              </a:rPr>
              <a:t> 방식은 정의함과 동시에 인스턴스가 자동으로 만들어지기 때문에 인스턴스를 만드는 구문을 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</a:t>
            </a:r>
            <a:r>
              <a:rPr kumimoji="1" lang="ko-KR" altLang="en-US" sz="1500" dirty="0">
                <a:latin typeface="+mj-ea"/>
              </a:rPr>
              <a:t>작성하지 않아도 되는 장점이 있다</a:t>
            </a:r>
            <a:r>
              <a:rPr kumimoji="1" lang="en-US" altLang="ko-KR" sz="1500" dirty="0">
                <a:latin typeface="+mj-ea"/>
              </a:rPr>
              <a:t>.</a:t>
            </a:r>
            <a:r>
              <a:rPr kumimoji="1" lang="ko-KR" altLang="en-US" sz="1500" dirty="0">
                <a:latin typeface="+mj-ea"/>
              </a:rPr>
              <a:t>이에 반해 인스턴스를 하나만 만들 수 밖에 없는 단점이 존재한다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2)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주 용도는 여러 개의 데이터 포장용이다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. </a:t>
            </a:r>
            <a:r>
              <a:rPr kumimoji="1" lang="ko-KR" altLang="en-US" sz="1500" dirty="0">
                <a:latin typeface="+mj-ea"/>
              </a:rPr>
              <a:t>인스턴스를 여러 개 만들 수 없는 오브젝트 </a:t>
            </a:r>
            <a:r>
              <a:rPr kumimoji="1" lang="ko-KR" altLang="en-US" sz="1500" dirty="0" err="1">
                <a:latin typeface="+mj-ea"/>
              </a:rPr>
              <a:t>리터럴</a:t>
            </a:r>
            <a:r>
              <a:rPr kumimoji="1" lang="ko-KR" altLang="en-US" sz="1500" dirty="0">
                <a:latin typeface="+mj-ea"/>
              </a:rPr>
              <a:t> 방식의 특징 때문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</a:t>
            </a:r>
            <a:r>
              <a:rPr kumimoji="1" lang="ko-KR" altLang="en-US" sz="1500" dirty="0">
                <a:latin typeface="+mj-ea"/>
              </a:rPr>
              <a:t>에 객체 단위로 재사용하기 위한 용도보다는 여러 개의 데이터를 묶어 값을 보관하거나</a:t>
            </a:r>
            <a:r>
              <a:rPr kumimoji="1" lang="en-US" altLang="ko-KR" sz="1500" dirty="0">
                <a:latin typeface="+mj-ea"/>
              </a:rPr>
              <a:t>, </a:t>
            </a:r>
            <a:r>
              <a:rPr kumimoji="1" lang="ko-KR" altLang="en-US" sz="1500" dirty="0">
                <a:latin typeface="+mj-ea"/>
              </a:rPr>
              <a:t>함수의 매개변수로 전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</a:t>
            </a:r>
            <a:r>
              <a:rPr kumimoji="1" lang="ko-KR" altLang="en-US" sz="1500" dirty="0">
                <a:latin typeface="+mj-ea"/>
              </a:rPr>
              <a:t>달할 때 주로 사용한다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</a:rPr>
              <a:t>3. </a:t>
            </a:r>
            <a:r>
              <a:rPr kumimoji="1" lang="ko-KR" altLang="en-US" sz="1600" b="1" dirty="0">
                <a:latin typeface="+mj-ea"/>
              </a:rPr>
              <a:t>실무에서 오브젝트 </a:t>
            </a:r>
            <a:r>
              <a:rPr kumimoji="1" lang="ko-KR" altLang="en-US" sz="1600" b="1" dirty="0" err="1">
                <a:latin typeface="+mj-ea"/>
              </a:rPr>
              <a:t>리터럴</a:t>
            </a:r>
            <a:r>
              <a:rPr kumimoji="1" lang="ko-KR" altLang="en-US" sz="1600" b="1" dirty="0">
                <a:latin typeface="+mj-ea"/>
              </a:rPr>
              <a:t> 사용 예</a:t>
            </a:r>
            <a:endParaRPr kumimoji="1" lang="en-US" altLang="ko-KR" sz="1600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- </a:t>
            </a:r>
            <a:r>
              <a:rPr kumimoji="1" lang="ko-KR" altLang="en-US" sz="1500" dirty="0">
                <a:latin typeface="+mj-ea"/>
              </a:rPr>
              <a:t>실무 코드 중 오브젝트 </a:t>
            </a:r>
            <a:r>
              <a:rPr kumimoji="1" lang="ko-KR" altLang="en-US" sz="1500" dirty="0" err="1">
                <a:latin typeface="+mj-ea"/>
              </a:rPr>
              <a:t>리터럴을</a:t>
            </a:r>
            <a:r>
              <a:rPr kumimoji="1" lang="ko-KR" altLang="en-US" sz="1500" dirty="0">
                <a:latin typeface="+mj-ea"/>
              </a:rPr>
              <a:t> 사용한 코드는 </a:t>
            </a:r>
            <a:r>
              <a:rPr kumimoji="1" lang="en-US" altLang="ko-KR" sz="1500" dirty="0">
                <a:latin typeface="+mj-ea"/>
              </a:rPr>
              <a:t>jQuery</a:t>
            </a:r>
            <a:r>
              <a:rPr kumimoji="1" lang="ko-KR" altLang="en-US" sz="1500" dirty="0">
                <a:latin typeface="+mj-ea"/>
              </a:rPr>
              <a:t>를 활용한 코드에서 자주 등장하는 것을 볼 수 있다</a:t>
            </a:r>
            <a:r>
              <a:rPr kumimoji="1" lang="en-US" altLang="ko-KR" sz="1500" dirty="0">
                <a:latin typeface="+mj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BC5152-98CD-4228-B0E2-2F0A9561C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4005064"/>
            <a:ext cx="3600816" cy="12840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AC40608-018D-4700-9FF4-073A1EFCE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945" y="3979263"/>
            <a:ext cx="2376264" cy="1320147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D7924C5-C2A1-4884-98A7-E7BF2BEC65E0}"/>
              </a:ext>
            </a:extLst>
          </p:cNvPr>
          <p:cNvSpPr/>
          <p:nvPr/>
        </p:nvSpPr>
        <p:spPr>
          <a:xfrm>
            <a:off x="5159896" y="4437112"/>
            <a:ext cx="36004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635C4-FA58-4B0F-94A5-789DFD248197}"/>
              </a:ext>
            </a:extLst>
          </p:cNvPr>
          <p:cNvSpPr txBox="1"/>
          <p:nvPr/>
        </p:nvSpPr>
        <p:spPr>
          <a:xfrm>
            <a:off x="2063552" y="5301208"/>
            <a:ext cx="2295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[</a:t>
            </a:r>
            <a:r>
              <a:rPr lang="ko-KR" altLang="en-US" sz="1400" b="1" dirty="0">
                <a:latin typeface="+mj-ea"/>
                <a:ea typeface="+mj-ea"/>
              </a:rPr>
              <a:t>오브젝트 </a:t>
            </a:r>
            <a:r>
              <a:rPr lang="ko-KR" altLang="en-US" sz="1400" b="1" dirty="0" err="1">
                <a:latin typeface="+mj-ea"/>
                <a:ea typeface="+mj-ea"/>
              </a:rPr>
              <a:t>리터럴</a:t>
            </a:r>
            <a:r>
              <a:rPr lang="ko-KR" altLang="en-US" sz="1400" b="1" dirty="0">
                <a:latin typeface="+mj-ea"/>
                <a:ea typeface="+mj-ea"/>
              </a:rPr>
              <a:t> 사용 전</a:t>
            </a:r>
            <a:r>
              <a:rPr lang="en-US" altLang="ko-KR" sz="1400" b="1" dirty="0">
                <a:latin typeface="+mj-ea"/>
                <a:ea typeface="+mj-ea"/>
              </a:rPr>
              <a:t>]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1CE660-103D-40FC-B27D-DB171487D94A}"/>
              </a:ext>
            </a:extLst>
          </p:cNvPr>
          <p:cNvSpPr txBox="1"/>
          <p:nvPr/>
        </p:nvSpPr>
        <p:spPr>
          <a:xfrm>
            <a:off x="5672388" y="5301208"/>
            <a:ext cx="2295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[</a:t>
            </a:r>
            <a:r>
              <a:rPr lang="ko-KR" altLang="en-US" sz="1400" b="1" dirty="0">
                <a:latin typeface="+mj-ea"/>
                <a:ea typeface="+mj-ea"/>
              </a:rPr>
              <a:t>오브젝트 </a:t>
            </a:r>
            <a:r>
              <a:rPr lang="ko-KR" altLang="en-US" sz="1400" b="1" dirty="0" err="1">
                <a:latin typeface="+mj-ea"/>
                <a:ea typeface="+mj-ea"/>
              </a:rPr>
              <a:t>리터럴</a:t>
            </a:r>
            <a:r>
              <a:rPr lang="ko-KR" altLang="en-US" sz="1400" b="1" dirty="0">
                <a:latin typeface="+mj-ea"/>
                <a:ea typeface="+mj-ea"/>
              </a:rPr>
              <a:t> 사용 후</a:t>
            </a:r>
            <a:r>
              <a:rPr lang="en-US" altLang="ko-KR" sz="1400" b="1" dirty="0">
                <a:latin typeface="+mj-ea"/>
                <a:ea typeface="+mj-ea"/>
              </a:rPr>
              <a:t>]</a:t>
            </a:r>
            <a:endParaRPr lang="ko-KR" alt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39151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함수 방식으로 클래스 만들기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981177"/>
            <a:ext cx="10713290" cy="5884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</a:rPr>
              <a:t>1. </a:t>
            </a:r>
            <a:r>
              <a:rPr kumimoji="1" lang="ko-KR" altLang="en-US" sz="1600" b="1" dirty="0">
                <a:latin typeface="+mj-ea"/>
              </a:rPr>
              <a:t>사용법</a:t>
            </a:r>
            <a:endParaRPr kumimoji="1" lang="en-US" altLang="ko-KR" sz="1600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- </a:t>
            </a:r>
            <a:r>
              <a:rPr kumimoji="1" lang="ko-KR" altLang="en-US" sz="1500" dirty="0">
                <a:latin typeface="+mj-ea"/>
              </a:rPr>
              <a:t>함수 방식으로 클래스를 만드는 방법 역시 앞서 진행한 것과 동일하게 클래스 설계 단계와 객체 사용 단계로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</a:t>
            </a:r>
            <a:r>
              <a:rPr kumimoji="1" lang="ko-KR" altLang="en-US" sz="1500" dirty="0">
                <a:latin typeface="+mj-ea"/>
              </a:rPr>
              <a:t>나누어 진행하도록 한다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</a:t>
            </a:r>
            <a:r>
              <a:rPr kumimoji="1" lang="en-US" altLang="ko-KR" sz="1450" dirty="0">
                <a:latin typeface="+mj-ea"/>
              </a:rPr>
              <a:t>  1) </a:t>
            </a:r>
            <a:r>
              <a:rPr kumimoji="1" lang="ko-KR" altLang="en-US" sz="1450" dirty="0">
                <a:latin typeface="+mj-ea"/>
              </a:rPr>
              <a:t>문법</a:t>
            </a:r>
            <a:endParaRPr kumimoji="1" lang="en-US" altLang="ko-KR" sz="145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50" dirty="0">
                <a:latin typeface="+mj-ea"/>
              </a:rPr>
              <a:t>          function </a:t>
            </a:r>
            <a:r>
              <a:rPr kumimoji="1" lang="ko-KR" altLang="en-US" sz="1450" dirty="0">
                <a:latin typeface="+mj-ea"/>
              </a:rPr>
              <a:t>클래스 이름</a:t>
            </a:r>
            <a:r>
              <a:rPr kumimoji="1" lang="en-US" altLang="ko-KR" sz="1450" dirty="0">
                <a:latin typeface="+mj-ea"/>
              </a:rPr>
              <a:t>() {</a:t>
            </a:r>
          </a:p>
          <a:p>
            <a:pPr>
              <a:lnSpc>
                <a:spcPct val="150000"/>
              </a:lnSpc>
            </a:pPr>
            <a:r>
              <a:rPr kumimoji="1" lang="en-US" altLang="ko-KR" sz="1450" dirty="0">
                <a:latin typeface="+mj-ea"/>
              </a:rPr>
              <a:t>             this.</a:t>
            </a:r>
            <a:r>
              <a:rPr kumimoji="1" lang="ko-KR" altLang="en-US" sz="1450" dirty="0">
                <a:latin typeface="+mj-ea"/>
              </a:rPr>
              <a:t>프로퍼티</a:t>
            </a:r>
            <a:r>
              <a:rPr kumimoji="1" lang="en-US" altLang="ko-KR" sz="1450" dirty="0">
                <a:latin typeface="+mj-ea"/>
              </a:rPr>
              <a:t>1 = </a:t>
            </a:r>
            <a:r>
              <a:rPr kumimoji="1" lang="ko-KR" altLang="en-US" sz="1450" dirty="0" err="1">
                <a:latin typeface="+mj-ea"/>
              </a:rPr>
              <a:t>초깃값</a:t>
            </a:r>
            <a:r>
              <a:rPr kumimoji="1" lang="en-US" altLang="ko-KR" sz="1450" dirty="0">
                <a:latin typeface="+mj-ea"/>
              </a:rPr>
              <a:t>;</a:t>
            </a:r>
          </a:p>
          <a:p>
            <a:pPr>
              <a:lnSpc>
                <a:spcPct val="150000"/>
              </a:lnSpc>
            </a:pPr>
            <a:r>
              <a:rPr kumimoji="1" lang="en-US" altLang="ko-KR" sz="1450" dirty="0">
                <a:latin typeface="+mj-ea"/>
              </a:rPr>
              <a:t> 	      this.</a:t>
            </a:r>
            <a:r>
              <a:rPr kumimoji="1" lang="ko-KR" altLang="en-US" sz="1450" dirty="0">
                <a:latin typeface="+mj-ea"/>
              </a:rPr>
              <a:t>프로퍼티</a:t>
            </a:r>
            <a:r>
              <a:rPr kumimoji="1" lang="en-US" altLang="ko-KR" sz="1450" dirty="0">
                <a:latin typeface="+mj-ea"/>
              </a:rPr>
              <a:t>2 = </a:t>
            </a:r>
            <a:r>
              <a:rPr kumimoji="1" lang="ko-KR" altLang="en-US" sz="1450" dirty="0" err="1">
                <a:latin typeface="+mj-ea"/>
              </a:rPr>
              <a:t>초깃값</a:t>
            </a:r>
            <a:r>
              <a:rPr kumimoji="1" lang="en-US" altLang="ko-KR" sz="1450" dirty="0">
                <a:latin typeface="+mj-ea"/>
              </a:rPr>
              <a:t>;</a:t>
            </a:r>
          </a:p>
          <a:p>
            <a:pPr>
              <a:lnSpc>
                <a:spcPct val="150000"/>
              </a:lnSpc>
            </a:pPr>
            <a:r>
              <a:rPr kumimoji="1" lang="en-US" altLang="ko-KR" sz="1450" dirty="0">
                <a:latin typeface="+mj-ea"/>
              </a:rPr>
              <a:t>             ……</a:t>
            </a:r>
          </a:p>
          <a:p>
            <a:pPr>
              <a:lnSpc>
                <a:spcPct val="150000"/>
              </a:lnSpc>
            </a:pPr>
            <a:r>
              <a:rPr kumimoji="1" lang="en-US" altLang="ko-KR" sz="1450" dirty="0">
                <a:latin typeface="+mj-ea"/>
              </a:rPr>
              <a:t>            this.</a:t>
            </a:r>
            <a:r>
              <a:rPr kumimoji="1" lang="ko-KR" altLang="en-US" sz="1450" dirty="0">
                <a:latin typeface="+mj-ea"/>
              </a:rPr>
              <a:t>메서드 </a:t>
            </a:r>
            <a:r>
              <a:rPr kumimoji="1" lang="en-US" altLang="ko-KR" sz="1450" dirty="0">
                <a:latin typeface="+mj-ea"/>
              </a:rPr>
              <a:t>= function(){….}</a:t>
            </a:r>
          </a:p>
          <a:p>
            <a:pPr>
              <a:lnSpc>
                <a:spcPct val="150000"/>
              </a:lnSpc>
            </a:pPr>
            <a:r>
              <a:rPr kumimoji="1" lang="en-US" altLang="ko-KR" sz="1450" dirty="0">
                <a:latin typeface="+mj-ea"/>
              </a:rPr>
              <a:t>            …..}</a:t>
            </a:r>
          </a:p>
          <a:p>
            <a:pPr>
              <a:lnSpc>
                <a:spcPct val="150000"/>
              </a:lnSpc>
            </a:pPr>
            <a:r>
              <a:rPr kumimoji="1" lang="en-US" altLang="ko-KR" sz="1450" dirty="0">
                <a:solidFill>
                  <a:srgbClr val="FF0000"/>
                </a:solidFill>
                <a:latin typeface="+mj-ea"/>
              </a:rPr>
              <a:t>            var </a:t>
            </a:r>
            <a:r>
              <a:rPr kumimoji="1" lang="ko-KR" altLang="en-US" sz="1450" dirty="0">
                <a:solidFill>
                  <a:srgbClr val="FF0000"/>
                </a:solidFill>
                <a:latin typeface="+mj-ea"/>
              </a:rPr>
              <a:t>인스턴스 변수 </a:t>
            </a:r>
            <a:r>
              <a:rPr kumimoji="1" lang="en-US" altLang="ko-KR" sz="1450" dirty="0">
                <a:solidFill>
                  <a:srgbClr val="FF0000"/>
                </a:solidFill>
                <a:latin typeface="+mj-ea"/>
              </a:rPr>
              <a:t>= new</a:t>
            </a:r>
            <a:r>
              <a:rPr kumimoji="1" lang="ko-KR" altLang="en-US" sz="1450" dirty="0">
                <a:solidFill>
                  <a:srgbClr val="FF0000"/>
                </a:solidFill>
                <a:latin typeface="+mj-ea"/>
              </a:rPr>
              <a:t> 클래스 이름</a:t>
            </a:r>
            <a:r>
              <a:rPr kumimoji="1" lang="en-US" altLang="ko-KR" sz="1450" dirty="0">
                <a:solidFill>
                  <a:srgbClr val="FF0000"/>
                </a:solidFill>
                <a:latin typeface="+mj-ea"/>
              </a:rPr>
              <a:t>();</a:t>
            </a:r>
            <a:endParaRPr kumimoji="1" lang="en-US" altLang="ko-KR" sz="1500" dirty="0">
              <a:solidFill>
                <a:srgbClr val="FF0000"/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40FC71D-7A00-4643-B70A-130140018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250880"/>
              </p:ext>
            </p:extLst>
          </p:nvPr>
        </p:nvGraphicFramePr>
        <p:xfrm>
          <a:off x="1487488" y="2132856"/>
          <a:ext cx="6696744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3737786141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28054693"/>
                    </a:ext>
                  </a:extLst>
                </a:gridCol>
              </a:tblGrid>
              <a:tr h="2347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진행 순서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103000"/>
                  </a:ext>
                </a:extLst>
              </a:tr>
              <a:tr h="5982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클래스 설계 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1.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문법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2.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생성자 정의 방법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3.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프로퍼티 정의 방법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4.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메서드 정의 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347726"/>
                  </a:ext>
                </a:extLst>
              </a:tr>
              <a:tr h="4631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객체 사용 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5.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인스턴스 생성 방법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6.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객체 외부에서 프로퍼티와 메서드 접근 방법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7.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객체 내부에서 프로퍼티와 메서드 접근 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3804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7824AFA-86E2-46AB-B366-252B63F96FEA}"/>
              </a:ext>
            </a:extLst>
          </p:cNvPr>
          <p:cNvSpPr txBox="1"/>
          <p:nvPr/>
        </p:nvSpPr>
        <p:spPr>
          <a:xfrm>
            <a:off x="5303912" y="4320679"/>
            <a:ext cx="518457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중요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: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함수 방식 클래스의 경우는 하나의 함수 내부에 프로퍼티와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메서드를 정의하는 구조이다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프로퍼티와 메서드는 반드시 자기자신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을 나타내는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this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를 정의해야 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24BA50-E9BC-43D0-A037-282F0D2B2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187" y="5013176"/>
            <a:ext cx="4501133" cy="178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10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함수 방식으로 클래스 만들기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981177"/>
            <a:ext cx="10713290" cy="490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- </a:t>
            </a:r>
            <a:r>
              <a:rPr kumimoji="1" lang="ko-KR" altLang="en-US" sz="1500" dirty="0">
                <a:latin typeface="+mj-ea"/>
              </a:rPr>
              <a:t>자바나 </a:t>
            </a:r>
            <a:r>
              <a:rPr kumimoji="1" lang="en-US" altLang="ko-KR" sz="1500" dirty="0">
                <a:latin typeface="+mj-ea"/>
              </a:rPr>
              <a:t>C#</a:t>
            </a:r>
            <a:r>
              <a:rPr kumimoji="1" lang="ko-KR" altLang="en-US" sz="1500" dirty="0">
                <a:latin typeface="+mj-ea"/>
              </a:rPr>
              <a:t>과</a:t>
            </a:r>
            <a:r>
              <a:rPr kumimoji="1" lang="en-US" altLang="ko-KR" sz="1500" dirty="0">
                <a:latin typeface="+mj-ea"/>
              </a:rPr>
              <a:t> </a:t>
            </a:r>
            <a:r>
              <a:rPr kumimoji="1" lang="ko-KR" altLang="en-US" sz="1500" dirty="0">
                <a:latin typeface="+mj-ea"/>
              </a:rPr>
              <a:t>같은 객체지향 프로그래밍 언어의 경우 다음과 같이 </a:t>
            </a:r>
            <a:r>
              <a:rPr kumimoji="1" lang="en-US" altLang="ko-KR" sz="1500" dirty="0">
                <a:latin typeface="+mj-ea"/>
              </a:rPr>
              <a:t>class</a:t>
            </a:r>
            <a:r>
              <a:rPr kumimoji="1" lang="ko-KR" altLang="en-US" sz="1500" dirty="0">
                <a:latin typeface="+mj-ea"/>
              </a:rPr>
              <a:t>라는 클래스 정의 전용 키워드를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</a:t>
            </a:r>
            <a:r>
              <a:rPr kumimoji="1" lang="ko-KR" altLang="en-US" sz="1500" dirty="0">
                <a:latin typeface="+mj-ea"/>
              </a:rPr>
              <a:t>이용하여 클래스를 작성한다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class </a:t>
            </a:r>
            <a:r>
              <a:rPr kumimoji="1" lang="ko-KR" altLang="en-US" sz="1500" dirty="0">
                <a:latin typeface="+mj-ea"/>
              </a:rPr>
              <a:t>클래스</a:t>
            </a:r>
            <a:r>
              <a:rPr kumimoji="1" lang="en-US" altLang="ko-KR" sz="1500" dirty="0">
                <a:latin typeface="+mj-ea"/>
              </a:rPr>
              <a:t> </a:t>
            </a:r>
            <a:r>
              <a:rPr kumimoji="1" lang="ko-KR" altLang="en-US" sz="1500" dirty="0">
                <a:latin typeface="+mj-ea"/>
              </a:rPr>
              <a:t>이름 </a:t>
            </a:r>
            <a:r>
              <a:rPr kumimoji="1" lang="en-US" altLang="ko-KR" sz="1500" dirty="0">
                <a:latin typeface="+mj-ea"/>
              </a:rPr>
              <a:t>{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</a:t>
            </a:r>
            <a:r>
              <a:rPr kumimoji="1" lang="ko-KR" altLang="en-US" sz="1500" dirty="0">
                <a:latin typeface="+mj-ea"/>
              </a:rPr>
              <a:t>멤버변수</a:t>
            </a:r>
            <a:r>
              <a:rPr kumimoji="1" lang="en-US" altLang="ko-KR" sz="1500" dirty="0">
                <a:latin typeface="+mj-ea"/>
              </a:rPr>
              <a:t>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…..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</a:t>
            </a:r>
            <a:r>
              <a:rPr kumimoji="1" lang="ko-KR" altLang="en-US" sz="1500" dirty="0">
                <a:latin typeface="+mj-ea"/>
              </a:rPr>
              <a:t>생성자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</a:t>
            </a:r>
            <a:r>
              <a:rPr kumimoji="1" lang="ko-KR" altLang="en-US" sz="1500" dirty="0" err="1">
                <a:latin typeface="+mj-ea"/>
              </a:rPr>
              <a:t>멤버메서드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}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</a:t>
            </a:r>
            <a:r>
              <a:rPr kumimoji="1" lang="ko-KR" altLang="en-US" sz="1500" dirty="0">
                <a:latin typeface="+mj-ea"/>
              </a:rPr>
              <a:t>이와 달리 자바스크립트에서는 클래스를 만들기 위한 키워드는 따로 존재하지 않는다</a:t>
            </a:r>
            <a:r>
              <a:rPr kumimoji="1" lang="en-US" altLang="ko-KR" sz="1500" dirty="0">
                <a:latin typeface="+mj-ea"/>
              </a:rPr>
              <a:t>.</a:t>
            </a:r>
            <a:r>
              <a:rPr kumimoji="1" lang="ko-KR" altLang="en-US" sz="1500" dirty="0">
                <a:latin typeface="+mj-ea"/>
              </a:rPr>
              <a:t>클래스를 만드는 방법은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</a:t>
            </a:r>
            <a:r>
              <a:rPr kumimoji="1" lang="ko-KR" altLang="en-US" sz="1500" dirty="0">
                <a:latin typeface="+mj-ea"/>
              </a:rPr>
              <a:t>함수 만드는 방법과 동일하다</a:t>
            </a:r>
            <a:r>
              <a:rPr kumimoji="1" lang="en-US" altLang="ko-KR" sz="1500" dirty="0">
                <a:latin typeface="+mj-ea"/>
              </a:rPr>
              <a:t>.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둘 다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function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이라는 키워드를 사용하기 때문에 내부 구문을 확인하지 </a:t>
            </a:r>
            <a:r>
              <a:rPr kumimoji="1" lang="ko-KR" altLang="en-US" sz="1500" dirty="0" err="1">
                <a:solidFill>
                  <a:srgbClr val="FF0000"/>
                </a:solidFill>
                <a:latin typeface="+mj-ea"/>
              </a:rPr>
              <a:t>않고서는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 </a:t>
            </a:r>
            <a:endParaRPr kumimoji="1" lang="en-US" altLang="ko-KR" sz="1500" dirty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일반 함수인지 클래스인지 구별할 방법은 따로 없다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.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그나마 다행인 것은 구분할 수 있는 방법이 하나 있는게</a:t>
            </a:r>
            <a:endParaRPr kumimoji="1" lang="en-US" altLang="ko-KR" sz="1500" dirty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함수이름은 소문자로 시작하는 것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,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클래스의 이름은 대문자로 시작하는 것이다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.</a:t>
            </a:r>
            <a:r>
              <a:rPr kumimoji="1" lang="ko-KR" altLang="en-US" sz="1500" dirty="0">
                <a:latin typeface="+mj-ea"/>
              </a:rPr>
              <a:t>물론 클래스 이름을 소문자로 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</a:t>
            </a:r>
            <a:r>
              <a:rPr kumimoji="1" lang="ko-KR" altLang="en-US" sz="1500" dirty="0">
                <a:latin typeface="+mj-ea"/>
              </a:rPr>
              <a:t>해도 되지만 자바스크립트에서는 관례적으로 내려오는 일반적인 규칙이기 때문에 특별한 경우를 제외하고는 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클래스 이름은 대문자로 작성해야 하는 것이 권장사항이다</a:t>
            </a:r>
            <a:r>
              <a:rPr kumimoji="1" lang="en-US" altLang="ko-KR" sz="1500" dirty="0">
                <a:latin typeface="+mj-ea"/>
              </a:rPr>
              <a:t>.</a:t>
            </a:r>
            <a:endParaRPr kumimoji="1"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4220776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함수 방식으로 클래스 만들기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60687"/>
            <a:ext cx="10713290" cy="4902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2) </a:t>
            </a:r>
            <a:r>
              <a:rPr kumimoji="1" lang="ko-KR" altLang="en-US" sz="1500" dirty="0">
                <a:latin typeface="+mj-ea"/>
              </a:rPr>
              <a:t>생성자 정의 방법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-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생성자는 인스턴스가 만들어지면서 자동으로 호출되는 함수를 칭한다</a:t>
            </a:r>
            <a:r>
              <a:rPr kumimoji="1" lang="en-US" altLang="ko-KR" sz="1500" dirty="0">
                <a:latin typeface="+mj-ea"/>
              </a:rPr>
              <a:t>.</a:t>
            </a:r>
            <a:r>
              <a:rPr kumimoji="1" lang="ko-KR" altLang="en-US" sz="1500" dirty="0">
                <a:latin typeface="+mj-ea"/>
              </a:rPr>
              <a:t>생성자는 주로 프로퍼티 초기화하는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</a:t>
            </a:r>
            <a:r>
              <a:rPr kumimoji="1" lang="ko-KR" altLang="en-US" sz="1500" dirty="0">
                <a:latin typeface="+mj-ea"/>
              </a:rPr>
              <a:t>구문을 작성한다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- </a:t>
            </a:r>
            <a:r>
              <a:rPr kumimoji="1" lang="ko-KR" altLang="en-US" sz="1500" dirty="0">
                <a:latin typeface="+mj-ea"/>
              </a:rPr>
              <a:t>함수 방식에서 생성자는 클래스 이름 자체가 생성자이며</a:t>
            </a:r>
            <a:r>
              <a:rPr kumimoji="1" lang="en-US" altLang="ko-KR" sz="1500" dirty="0">
                <a:latin typeface="+mj-ea"/>
              </a:rPr>
              <a:t>, </a:t>
            </a:r>
            <a:r>
              <a:rPr kumimoji="1" lang="ko-KR" altLang="en-US" sz="1500" dirty="0">
                <a:latin typeface="+mj-ea"/>
              </a:rPr>
              <a:t>인스턴스 생성될 때 자동 호출된다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function </a:t>
            </a:r>
            <a:r>
              <a:rPr kumimoji="1" lang="ko-KR" altLang="en-US" sz="1500" dirty="0">
                <a:latin typeface="+mj-ea"/>
              </a:rPr>
              <a:t>클래스이름</a:t>
            </a:r>
            <a:r>
              <a:rPr kumimoji="1" lang="en-US" altLang="ko-KR" sz="1500" dirty="0">
                <a:latin typeface="+mj-ea"/>
              </a:rPr>
              <a:t>() {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   this.</a:t>
            </a:r>
            <a:r>
              <a:rPr kumimoji="1" lang="ko-KR" altLang="en-US" sz="1500" dirty="0">
                <a:latin typeface="+mj-ea"/>
              </a:rPr>
              <a:t>프로퍼티 </a:t>
            </a:r>
            <a:r>
              <a:rPr kumimoji="1" lang="en-US" altLang="ko-KR" sz="1500" dirty="0">
                <a:latin typeface="+mj-ea"/>
              </a:rPr>
              <a:t>= </a:t>
            </a:r>
            <a:r>
              <a:rPr kumimoji="1" lang="ko-KR" altLang="en-US" sz="1500" dirty="0" err="1">
                <a:latin typeface="+mj-ea"/>
              </a:rPr>
              <a:t>초깃값</a:t>
            </a:r>
            <a:r>
              <a:rPr kumimoji="1" lang="en-US" altLang="ko-KR" sz="1500" dirty="0">
                <a:latin typeface="+mj-ea"/>
              </a:rPr>
              <a:t>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   this.</a:t>
            </a:r>
            <a:r>
              <a:rPr kumimoji="1" lang="ko-KR" altLang="en-US" sz="1500" dirty="0">
                <a:latin typeface="+mj-ea"/>
              </a:rPr>
              <a:t>메서드 </a:t>
            </a:r>
            <a:r>
              <a:rPr kumimoji="1" lang="en-US" altLang="ko-KR" sz="1500" dirty="0">
                <a:latin typeface="+mj-ea"/>
              </a:rPr>
              <a:t>= function(){};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}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var </a:t>
            </a:r>
            <a:r>
              <a:rPr kumimoji="1" lang="ko-KR" altLang="en-US" sz="1500" dirty="0">
                <a:latin typeface="+mj-ea"/>
              </a:rPr>
              <a:t>인스턴스 변수 </a:t>
            </a:r>
            <a:r>
              <a:rPr kumimoji="1" lang="en-US" altLang="ko-KR" sz="1500" dirty="0">
                <a:latin typeface="+mj-ea"/>
              </a:rPr>
              <a:t>= new</a:t>
            </a:r>
            <a:r>
              <a:rPr kumimoji="1" lang="ko-KR" altLang="en-US" sz="1500" dirty="0">
                <a:latin typeface="+mj-ea"/>
              </a:rPr>
              <a:t> 클래스 이름</a:t>
            </a:r>
            <a:r>
              <a:rPr kumimoji="1" lang="en-US" altLang="ko-KR" sz="1500" dirty="0">
                <a:latin typeface="+mj-ea"/>
              </a:rPr>
              <a:t>();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3) </a:t>
            </a:r>
            <a:r>
              <a:rPr kumimoji="1" lang="ko-KR" altLang="en-US" sz="1500" dirty="0">
                <a:latin typeface="+mj-ea"/>
              </a:rPr>
              <a:t>프로퍼티 정의 방법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</a:rPr>
              <a:t>                 </a:t>
            </a:r>
            <a:r>
              <a:rPr kumimoji="1" lang="en-US" altLang="ko-KR" sz="1500" dirty="0">
                <a:latin typeface="+mj-ea"/>
              </a:rPr>
              <a:t> function </a:t>
            </a:r>
            <a:r>
              <a:rPr kumimoji="1" lang="ko-KR" altLang="en-US" sz="1500" dirty="0">
                <a:latin typeface="+mj-ea"/>
              </a:rPr>
              <a:t>클래스이름</a:t>
            </a:r>
            <a:r>
              <a:rPr kumimoji="1" lang="en-US" altLang="ko-KR" sz="1500" dirty="0">
                <a:latin typeface="+mj-ea"/>
              </a:rPr>
              <a:t>() {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   this.</a:t>
            </a:r>
            <a:r>
              <a:rPr kumimoji="1" lang="ko-KR" altLang="en-US" sz="1500" dirty="0">
                <a:latin typeface="+mj-ea"/>
              </a:rPr>
              <a:t>프로퍼티</a:t>
            </a:r>
            <a:r>
              <a:rPr kumimoji="1" lang="en-US" altLang="ko-KR" sz="1500" dirty="0">
                <a:latin typeface="+mj-ea"/>
              </a:rPr>
              <a:t>1</a:t>
            </a:r>
            <a:r>
              <a:rPr kumimoji="1" lang="ko-KR" altLang="en-US" sz="1500" dirty="0">
                <a:latin typeface="+mj-ea"/>
              </a:rPr>
              <a:t> </a:t>
            </a:r>
            <a:r>
              <a:rPr kumimoji="1" lang="en-US" altLang="ko-KR" sz="1500" dirty="0">
                <a:latin typeface="+mj-ea"/>
              </a:rPr>
              <a:t>= </a:t>
            </a:r>
            <a:r>
              <a:rPr kumimoji="1" lang="ko-KR" altLang="en-US" sz="1500" dirty="0" err="1">
                <a:latin typeface="+mj-ea"/>
              </a:rPr>
              <a:t>초깃값</a:t>
            </a:r>
            <a:r>
              <a:rPr kumimoji="1" lang="en-US" altLang="ko-KR" sz="1500" dirty="0">
                <a:latin typeface="+mj-ea"/>
              </a:rPr>
              <a:t>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   this.</a:t>
            </a:r>
            <a:r>
              <a:rPr kumimoji="1" lang="ko-KR" altLang="en-US" sz="1500" dirty="0">
                <a:latin typeface="+mj-ea"/>
              </a:rPr>
              <a:t>프로퍼티</a:t>
            </a:r>
            <a:r>
              <a:rPr kumimoji="1" lang="en-US" altLang="ko-KR" sz="1500" dirty="0">
                <a:latin typeface="+mj-ea"/>
              </a:rPr>
              <a:t>2</a:t>
            </a:r>
            <a:r>
              <a:rPr kumimoji="1" lang="ko-KR" altLang="en-US" sz="1500" dirty="0">
                <a:latin typeface="+mj-ea"/>
              </a:rPr>
              <a:t> </a:t>
            </a:r>
            <a:r>
              <a:rPr kumimoji="1" lang="en-US" altLang="ko-KR" sz="1500" dirty="0">
                <a:latin typeface="+mj-ea"/>
              </a:rPr>
              <a:t>= </a:t>
            </a:r>
            <a:r>
              <a:rPr kumimoji="1" lang="ko-KR" altLang="en-US" sz="1500" dirty="0" err="1">
                <a:latin typeface="+mj-ea"/>
              </a:rPr>
              <a:t>초깃값</a:t>
            </a:r>
            <a:r>
              <a:rPr kumimoji="1" lang="en-US" altLang="ko-KR" sz="1500" dirty="0">
                <a:latin typeface="+mj-ea"/>
              </a:rPr>
              <a:t>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}</a:t>
            </a:r>
            <a:endParaRPr kumimoji="1" lang="en-US" altLang="ko-KR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139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함수 방식으로 클래스 만들기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60687"/>
            <a:ext cx="10713290" cy="559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4) </a:t>
            </a:r>
            <a:r>
              <a:rPr kumimoji="1" lang="ko-KR" altLang="en-US" sz="1500" dirty="0">
                <a:latin typeface="+mj-ea"/>
              </a:rPr>
              <a:t>메서드 정의 방법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- </a:t>
            </a:r>
            <a:r>
              <a:rPr kumimoji="1" lang="ko-KR" altLang="en-US" sz="1500" dirty="0">
                <a:latin typeface="+mj-ea"/>
              </a:rPr>
              <a:t>프로퍼티와 마찬가지로 메서드 역시 </a:t>
            </a:r>
            <a:r>
              <a:rPr kumimoji="1" lang="en-US" altLang="ko-KR" sz="1500" dirty="0">
                <a:latin typeface="+mj-ea"/>
              </a:rPr>
              <a:t>this</a:t>
            </a:r>
            <a:r>
              <a:rPr kumimoji="1" lang="ko-KR" altLang="en-US" sz="1500" dirty="0">
                <a:latin typeface="+mj-ea"/>
              </a:rPr>
              <a:t>에 만들어 준다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function </a:t>
            </a:r>
            <a:r>
              <a:rPr kumimoji="1" lang="ko-KR" altLang="en-US" sz="1500" dirty="0">
                <a:latin typeface="+mj-ea"/>
              </a:rPr>
              <a:t>클래스이름</a:t>
            </a:r>
            <a:r>
              <a:rPr kumimoji="1" lang="en-US" altLang="ko-KR" sz="1500" dirty="0">
                <a:latin typeface="+mj-ea"/>
              </a:rPr>
              <a:t>() {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   this.</a:t>
            </a:r>
            <a:r>
              <a:rPr kumimoji="1" lang="ko-KR" altLang="en-US" sz="1500" dirty="0">
                <a:latin typeface="+mj-ea"/>
              </a:rPr>
              <a:t>프로퍼티 </a:t>
            </a:r>
            <a:r>
              <a:rPr kumimoji="1" lang="en-US" altLang="ko-KR" sz="1500" dirty="0">
                <a:latin typeface="+mj-ea"/>
              </a:rPr>
              <a:t>= </a:t>
            </a:r>
            <a:r>
              <a:rPr kumimoji="1" lang="ko-KR" altLang="en-US" sz="1500" dirty="0" err="1">
                <a:latin typeface="+mj-ea"/>
              </a:rPr>
              <a:t>초깃값</a:t>
            </a:r>
            <a:r>
              <a:rPr kumimoji="1" lang="en-US" altLang="ko-KR" sz="1500" dirty="0">
                <a:latin typeface="+mj-ea"/>
              </a:rPr>
              <a:t>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   this.</a:t>
            </a:r>
            <a:r>
              <a:rPr kumimoji="1" lang="ko-KR" altLang="en-US" sz="1500" dirty="0">
                <a:latin typeface="+mj-ea"/>
              </a:rPr>
              <a:t>메서드</a:t>
            </a:r>
            <a:r>
              <a:rPr kumimoji="1" lang="en-US" altLang="ko-KR" sz="1500" dirty="0">
                <a:latin typeface="+mj-ea"/>
              </a:rPr>
              <a:t>1</a:t>
            </a:r>
            <a:r>
              <a:rPr kumimoji="1" lang="ko-KR" altLang="en-US" sz="1500" dirty="0">
                <a:latin typeface="+mj-ea"/>
              </a:rPr>
              <a:t> </a:t>
            </a:r>
            <a:r>
              <a:rPr kumimoji="1" lang="en-US" altLang="ko-KR" sz="1500" dirty="0">
                <a:latin typeface="+mj-ea"/>
              </a:rPr>
              <a:t>= function(){};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   this.</a:t>
            </a:r>
            <a:r>
              <a:rPr kumimoji="1" lang="ko-KR" altLang="en-US" sz="1500" dirty="0">
                <a:latin typeface="+mj-ea"/>
              </a:rPr>
              <a:t>메서드</a:t>
            </a:r>
            <a:r>
              <a:rPr kumimoji="1" lang="en-US" altLang="ko-KR" sz="1500" dirty="0">
                <a:latin typeface="+mj-ea"/>
              </a:rPr>
              <a:t>2</a:t>
            </a:r>
            <a:r>
              <a:rPr kumimoji="1" lang="ko-KR" altLang="en-US" sz="1500" dirty="0">
                <a:latin typeface="+mj-ea"/>
              </a:rPr>
              <a:t> </a:t>
            </a:r>
            <a:r>
              <a:rPr kumimoji="1" lang="en-US" altLang="ko-KR" sz="1500" dirty="0">
                <a:latin typeface="+mj-ea"/>
              </a:rPr>
              <a:t>= function(){};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}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5) </a:t>
            </a:r>
            <a:r>
              <a:rPr kumimoji="1" lang="ko-KR" altLang="en-US" sz="1500" dirty="0">
                <a:latin typeface="+mj-ea"/>
              </a:rPr>
              <a:t>인스턴스 생성 방법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	    - </a:t>
            </a:r>
            <a:r>
              <a:rPr kumimoji="1" lang="ko-KR" altLang="en-US" sz="1500" dirty="0">
                <a:latin typeface="+mj-ea"/>
              </a:rPr>
              <a:t>함수 방식에서 인스턴스 생성 방법은 </a:t>
            </a:r>
            <a:r>
              <a:rPr kumimoji="1" lang="en-US" altLang="ko-KR" sz="1500" dirty="0">
                <a:latin typeface="+mj-ea"/>
              </a:rPr>
              <a:t>‘</a:t>
            </a:r>
            <a:r>
              <a:rPr kumimoji="1" lang="ko-KR" altLang="en-US" sz="1500" dirty="0">
                <a:latin typeface="+mj-ea"/>
              </a:rPr>
              <a:t>클래스이름</a:t>
            </a:r>
            <a:r>
              <a:rPr kumimoji="1" lang="en-US" altLang="ko-KR" sz="1500" dirty="0">
                <a:latin typeface="+mj-ea"/>
              </a:rPr>
              <a:t>’</a:t>
            </a:r>
            <a:r>
              <a:rPr kumimoji="1" lang="ko-KR" altLang="en-US" sz="1500" dirty="0">
                <a:latin typeface="+mj-ea"/>
              </a:rPr>
              <a:t>함수를 호출할 때 </a:t>
            </a:r>
            <a:r>
              <a:rPr kumimoji="1" lang="en-US" altLang="ko-KR" sz="1500" dirty="0">
                <a:latin typeface="+mj-ea"/>
              </a:rPr>
              <a:t>new</a:t>
            </a:r>
            <a:r>
              <a:rPr kumimoji="1" lang="ko-KR" altLang="en-US" sz="1500" dirty="0">
                <a:latin typeface="+mj-ea"/>
              </a:rPr>
              <a:t>키워드를 추가해 호출하면 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</a:t>
            </a:r>
            <a:r>
              <a:rPr kumimoji="1" lang="ko-KR" altLang="en-US" sz="1500" dirty="0">
                <a:latin typeface="+mj-ea"/>
              </a:rPr>
              <a:t>된다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</a:rPr>
              <a:t>                 </a:t>
            </a:r>
            <a:r>
              <a:rPr kumimoji="1" lang="en-US" altLang="ko-KR" sz="1500" dirty="0">
                <a:latin typeface="+mj-ea"/>
              </a:rPr>
              <a:t> function </a:t>
            </a:r>
            <a:r>
              <a:rPr kumimoji="1" lang="ko-KR" altLang="en-US" sz="1500" dirty="0">
                <a:latin typeface="+mj-ea"/>
              </a:rPr>
              <a:t>클래스이름</a:t>
            </a:r>
            <a:r>
              <a:rPr kumimoji="1" lang="en-US" altLang="ko-KR" sz="1500" dirty="0">
                <a:latin typeface="+mj-ea"/>
              </a:rPr>
              <a:t>() {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   this.</a:t>
            </a:r>
            <a:r>
              <a:rPr kumimoji="1" lang="ko-KR" altLang="en-US" sz="1500" dirty="0">
                <a:latin typeface="+mj-ea"/>
              </a:rPr>
              <a:t>프로퍼티</a:t>
            </a:r>
            <a:r>
              <a:rPr kumimoji="1" lang="en-US" altLang="ko-KR" sz="1500" dirty="0">
                <a:latin typeface="+mj-ea"/>
              </a:rPr>
              <a:t>1</a:t>
            </a:r>
            <a:r>
              <a:rPr kumimoji="1" lang="ko-KR" altLang="en-US" sz="1500" dirty="0">
                <a:latin typeface="+mj-ea"/>
              </a:rPr>
              <a:t> </a:t>
            </a:r>
            <a:r>
              <a:rPr kumimoji="1" lang="en-US" altLang="ko-KR" sz="1500" dirty="0">
                <a:latin typeface="+mj-ea"/>
              </a:rPr>
              <a:t>= </a:t>
            </a:r>
            <a:r>
              <a:rPr kumimoji="1" lang="ko-KR" altLang="en-US" sz="1500" dirty="0" err="1">
                <a:latin typeface="+mj-ea"/>
              </a:rPr>
              <a:t>초깃값</a:t>
            </a:r>
            <a:r>
              <a:rPr kumimoji="1" lang="en-US" altLang="ko-KR" sz="1500" dirty="0">
                <a:latin typeface="+mj-ea"/>
              </a:rPr>
              <a:t>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   this.</a:t>
            </a:r>
            <a:r>
              <a:rPr kumimoji="1" lang="ko-KR" altLang="en-US" sz="1500" dirty="0">
                <a:latin typeface="+mj-ea"/>
              </a:rPr>
              <a:t>메서드</a:t>
            </a:r>
            <a:r>
              <a:rPr kumimoji="1" lang="en-US" altLang="ko-KR" sz="1500" dirty="0">
                <a:latin typeface="+mj-ea"/>
              </a:rPr>
              <a:t>1</a:t>
            </a:r>
            <a:r>
              <a:rPr kumimoji="1" lang="ko-KR" altLang="en-US" sz="1500" dirty="0">
                <a:latin typeface="+mj-ea"/>
              </a:rPr>
              <a:t> </a:t>
            </a:r>
            <a:r>
              <a:rPr kumimoji="1" lang="en-US" altLang="ko-KR" sz="1500" dirty="0">
                <a:latin typeface="+mj-ea"/>
              </a:rPr>
              <a:t>= function(){};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}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           var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인스턴스 변수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= new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 클래스이름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();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     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인스턴스 변수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.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프로퍼티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1;      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인스턴스 변수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.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메서드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1();</a:t>
            </a:r>
            <a:endParaRPr kumimoji="1" lang="en-US" altLang="ko-KR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565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함수 방식으로 클래스 만들기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60687"/>
            <a:ext cx="10713290" cy="3865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6) </a:t>
            </a:r>
            <a:r>
              <a:rPr kumimoji="1" lang="ko-KR" altLang="en-US" sz="1500" dirty="0">
                <a:latin typeface="+mj-ea"/>
              </a:rPr>
              <a:t>객체 외부에서 프로퍼티와 메서드 접근 방법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- </a:t>
            </a:r>
            <a:r>
              <a:rPr kumimoji="1" lang="ko-KR" altLang="en-US" sz="1500" dirty="0">
                <a:latin typeface="+mj-ea"/>
              </a:rPr>
              <a:t>프로퍼티와 마찬가지로 메서드 역시 </a:t>
            </a:r>
            <a:r>
              <a:rPr kumimoji="1" lang="en-US" altLang="ko-KR" sz="1500" dirty="0">
                <a:latin typeface="+mj-ea"/>
              </a:rPr>
              <a:t>this</a:t>
            </a:r>
            <a:r>
              <a:rPr kumimoji="1" lang="ko-KR" altLang="en-US" sz="1500" dirty="0">
                <a:latin typeface="+mj-ea"/>
              </a:rPr>
              <a:t>에 만들어 준다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function </a:t>
            </a:r>
            <a:r>
              <a:rPr kumimoji="1" lang="ko-KR" altLang="en-US" sz="1500" dirty="0">
                <a:latin typeface="+mj-ea"/>
              </a:rPr>
              <a:t>클래스이름</a:t>
            </a:r>
            <a:r>
              <a:rPr kumimoji="1" lang="en-US" altLang="ko-KR" sz="1500" dirty="0">
                <a:latin typeface="+mj-ea"/>
              </a:rPr>
              <a:t>() {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   this.</a:t>
            </a:r>
            <a:r>
              <a:rPr kumimoji="1" lang="ko-KR" altLang="en-US" sz="1500" dirty="0">
                <a:latin typeface="+mj-ea"/>
              </a:rPr>
              <a:t>프로퍼티 </a:t>
            </a:r>
            <a:r>
              <a:rPr kumimoji="1" lang="en-US" altLang="ko-KR" sz="1500" dirty="0">
                <a:latin typeface="+mj-ea"/>
              </a:rPr>
              <a:t>= </a:t>
            </a:r>
            <a:r>
              <a:rPr kumimoji="1" lang="ko-KR" altLang="en-US" sz="1500" dirty="0" err="1">
                <a:latin typeface="+mj-ea"/>
              </a:rPr>
              <a:t>초깃값</a:t>
            </a:r>
            <a:r>
              <a:rPr kumimoji="1" lang="en-US" altLang="ko-KR" sz="1500" dirty="0">
                <a:latin typeface="+mj-ea"/>
              </a:rPr>
              <a:t>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   this.</a:t>
            </a:r>
            <a:r>
              <a:rPr kumimoji="1" lang="ko-KR" altLang="en-US" sz="1500" dirty="0">
                <a:latin typeface="+mj-ea"/>
              </a:rPr>
              <a:t>메서드 </a:t>
            </a:r>
            <a:r>
              <a:rPr kumimoji="1" lang="en-US" altLang="ko-KR" sz="1500" dirty="0">
                <a:latin typeface="+mj-ea"/>
              </a:rPr>
              <a:t>= function(){};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}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var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인스턴스 변수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= new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 클래스이름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();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    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인스턴스 변수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.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프로퍼티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1;            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    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인스턴스 변수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.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메서드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1();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</a:t>
            </a:r>
            <a:r>
              <a:rPr kumimoji="1" lang="ko-KR" altLang="en-US" sz="1500" dirty="0">
                <a:latin typeface="+mj-ea"/>
              </a:rPr>
              <a:t>오브젝트 </a:t>
            </a:r>
            <a:r>
              <a:rPr kumimoji="1" lang="ko-KR" altLang="en-US" sz="1500" dirty="0" err="1">
                <a:latin typeface="+mj-ea"/>
              </a:rPr>
              <a:t>리터럴</a:t>
            </a:r>
            <a:r>
              <a:rPr kumimoji="1" lang="ko-KR" altLang="en-US" sz="1500" dirty="0">
                <a:latin typeface="+mj-ea"/>
              </a:rPr>
              <a:t> 방식과 동일하게 함수 방식에서도 객체 외부에서 객체 내부에 있는 프로퍼티와 메서드에 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</a:t>
            </a:r>
            <a:r>
              <a:rPr kumimoji="1" lang="ko-KR" altLang="en-US" sz="1500" dirty="0">
                <a:latin typeface="+mj-ea"/>
              </a:rPr>
              <a:t>접근하려면 접근 연산자를 이용한다</a:t>
            </a:r>
            <a:r>
              <a:rPr kumimoji="1" lang="en-US" altLang="ko-KR" sz="1500" dirty="0">
                <a:latin typeface="+mj-ea"/>
              </a:rPr>
              <a:t>.</a:t>
            </a:r>
            <a:endParaRPr kumimoji="1"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322158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함수 방식으로 클래스 만들기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60687"/>
            <a:ext cx="10713290" cy="385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7) </a:t>
            </a:r>
            <a:r>
              <a:rPr kumimoji="1" lang="ko-KR" altLang="en-US" sz="1500" dirty="0">
                <a:latin typeface="+mj-ea"/>
              </a:rPr>
              <a:t>객체 내부에서 프로퍼티와 메서드 접근 방법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- </a:t>
            </a:r>
            <a:r>
              <a:rPr kumimoji="1" lang="ko-KR" altLang="en-US" sz="1500" dirty="0">
                <a:latin typeface="+mj-ea"/>
              </a:rPr>
              <a:t>함수 방식에서도 객체 내부에서 자신의 프로퍼티와 메서드에 접근하려면 현재 객체 자신을 나타내는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this</a:t>
            </a:r>
            <a:r>
              <a:rPr kumimoji="1" lang="ko-KR" altLang="en-US" sz="1500" dirty="0">
                <a:latin typeface="+mj-ea"/>
              </a:rPr>
              <a:t>라는 키워드와 접근 연산자인 점</a:t>
            </a:r>
            <a:r>
              <a:rPr kumimoji="1" lang="en-US" altLang="ko-KR" sz="1500" dirty="0">
                <a:latin typeface="+mj-ea"/>
              </a:rPr>
              <a:t>(.)</a:t>
            </a:r>
            <a:r>
              <a:rPr kumimoji="1" lang="ko-KR" altLang="en-US" sz="1500" dirty="0">
                <a:latin typeface="+mj-ea"/>
              </a:rPr>
              <a:t>을</a:t>
            </a:r>
            <a:r>
              <a:rPr kumimoji="1" lang="en-US" altLang="ko-KR" sz="1500" dirty="0">
                <a:latin typeface="+mj-ea"/>
              </a:rPr>
              <a:t> </a:t>
            </a:r>
            <a:r>
              <a:rPr kumimoji="1" lang="ko-KR" altLang="en-US" sz="1500" dirty="0">
                <a:latin typeface="+mj-ea"/>
              </a:rPr>
              <a:t>이용한다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function </a:t>
            </a:r>
            <a:r>
              <a:rPr kumimoji="1" lang="ko-KR" altLang="en-US" sz="1500" dirty="0">
                <a:latin typeface="+mj-ea"/>
              </a:rPr>
              <a:t>클래스이름</a:t>
            </a:r>
            <a:r>
              <a:rPr kumimoji="1" lang="en-US" altLang="ko-KR" sz="1500" dirty="0">
                <a:latin typeface="+mj-ea"/>
              </a:rPr>
              <a:t>() {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   this.</a:t>
            </a:r>
            <a:r>
              <a:rPr kumimoji="1" lang="ko-KR" altLang="en-US" sz="1500" dirty="0">
                <a:latin typeface="+mj-ea"/>
              </a:rPr>
              <a:t>프로퍼티 </a:t>
            </a:r>
            <a:r>
              <a:rPr kumimoji="1" lang="en-US" altLang="ko-KR" sz="1500" dirty="0">
                <a:latin typeface="+mj-ea"/>
              </a:rPr>
              <a:t>= </a:t>
            </a:r>
            <a:r>
              <a:rPr kumimoji="1" lang="ko-KR" altLang="en-US" sz="1500" dirty="0" err="1">
                <a:latin typeface="+mj-ea"/>
              </a:rPr>
              <a:t>초깃값</a:t>
            </a:r>
            <a:r>
              <a:rPr kumimoji="1" lang="en-US" altLang="ko-KR" sz="1500" dirty="0">
                <a:latin typeface="+mj-ea"/>
              </a:rPr>
              <a:t>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   this.</a:t>
            </a:r>
            <a:r>
              <a:rPr kumimoji="1" lang="ko-KR" altLang="en-US" sz="1500" dirty="0">
                <a:latin typeface="+mj-ea"/>
              </a:rPr>
              <a:t>메서드</a:t>
            </a:r>
            <a:r>
              <a:rPr kumimoji="1" lang="en-US" altLang="ko-KR" sz="1500" dirty="0">
                <a:latin typeface="+mj-ea"/>
              </a:rPr>
              <a:t>1</a:t>
            </a:r>
            <a:r>
              <a:rPr kumimoji="1" lang="ko-KR" altLang="en-US" sz="1500" dirty="0">
                <a:latin typeface="+mj-ea"/>
              </a:rPr>
              <a:t> </a:t>
            </a:r>
            <a:r>
              <a:rPr kumimoji="1" lang="en-US" altLang="ko-KR" sz="1500" dirty="0">
                <a:latin typeface="+mj-ea"/>
              </a:rPr>
              <a:t>= function(){};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   this.</a:t>
            </a:r>
            <a:r>
              <a:rPr kumimoji="1" lang="ko-KR" altLang="en-US" sz="1500" dirty="0">
                <a:latin typeface="+mj-ea"/>
              </a:rPr>
              <a:t>메서드</a:t>
            </a:r>
            <a:r>
              <a:rPr kumimoji="1" lang="en-US" altLang="ko-KR" sz="1500" dirty="0">
                <a:latin typeface="+mj-ea"/>
              </a:rPr>
              <a:t>2 = function(){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         alert(this.</a:t>
            </a:r>
            <a:r>
              <a:rPr kumimoji="1" lang="ko-KR" altLang="en-US" sz="1500" dirty="0">
                <a:latin typeface="+mj-ea"/>
              </a:rPr>
              <a:t>프로퍼티</a:t>
            </a:r>
            <a:r>
              <a:rPr kumimoji="1" lang="en-US" altLang="ko-KR" sz="1500" dirty="0">
                <a:latin typeface="+mj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         this.</a:t>
            </a:r>
            <a:r>
              <a:rPr kumimoji="1" lang="ko-KR" altLang="en-US" sz="1500" dirty="0">
                <a:latin typeface="+mj-ea"/>
              </a:rPr>
              <a:t>메서드</a:t>
            </a:r>
            <a:r>
              <a:rPr kumimoji="1" lang="en-US" altLang="ko-KR" sz="1500" dirty="0">
                <a:latin typeface="+mj-ea"/>
              </a:rPr>
              <a:t>1();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}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var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인스턴스 변수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= new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 클래스이름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6524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클래스 소개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36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1. </a:t>
            </a:r>
            <a:r>
              <a:rPr kumimoji="1" lang="ko-KR" altLang="en-US" sz="1600" b="1" dirty="0">
                <a:latin typeface="+mj-ea"/>
                <a:ea typeface="+mj-ea"/>
              </a:rPr>
              <a:t>클래스를 이해하기 위해 반드시 알고 있어야 하는 내용</a:t>
            </a: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  <a:ea typeface="+mj-ea"/>
              </a:rPr>
              <a:t>   </a:t>
            </a:r>
            <a:r>
              <a:rPr kumimoji="1" lang="en-US" altLang="ko-KR" sz="1500" b="1" dirty="0">
                <a:latin typeface="+mj-ea"/>
                <a:ea typeface="+mj-ea"/>
              </a:rPr>
              <a:t> </a:t>
            </a:r>
            <a:r>
              <a:rPr kumimoji="1" lang="ko-KR" altLang="en-US" sz="1500" dirty="0">
                <a:latin typeface="+mj-ea"/>
                <a:ea typeface="+mj-ea"/>
              </a:rPr>
              <a:t>① 함수를 사용하는 이유를 알고 있는가</a:t>
            </a:r>
            <a:r>
              <a:rPr kumimoji="1" lang="en-US" altLang="ko-KR" sz="1500" dirty="0">
                <a:latin typeface="+mj-ea"/>
                <a:ea typeface="+mj-ea"/>
              </a:rPr>
              <a:t>?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latin typeface="+mj-ea"/>
                <a:ea typeface="+mj-ea"/>
              </a:rPr>
              <a:t>     ② 지역변수와 전역변수의 이해하고 있는가</a:t>
            </a:r>
            <a:r>
              <a:rPr kumimoji="1" lang="en-US" altLang="ko-KR" sz="1500" dirty="0">
                <a:latin typeface="+mj-ea"/>
                <a:ea typeface="+mj-ea"/>
              </a:rPr>
              <a:t>?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latin typeface="+mj-ea"/>
                <a:ea typeface="+mj-ea"/>
              </a:rPr>
              <a:t>     ③ 매개변수가 있는 함수를 만들 수 있는가</a:t>
            </a:r>
            <a:r>
              <a:rPr kumimoji="1" lang="en-US" altLang="ko-KR" sz="1500" dirty="0">
                <a:latin typeface="+mj-ea"/>
                <a:ea typeface="+mj-ea"/>
              </a:rPr>
              <a:t>?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latin typeface="+mj-ea"/>
                <a:ea typeface="+mj-ea"/>
              </a:rPr>
              <a:t>     ④ </a:t>
            </a:r>
            <a:r>
              <a:rPr kumimoji="1" lang="ko-KR" altLang="en-US" sz="1500" dirty="0" err="1">
                <a:latin typeface="+mj-ea"/>
                <a:ea typeface="+mj-ea"/>
              </a:rPr>
              <a:t>리턴값이</a:t>
            </a:r>
            <a:r>
              <a:rPr kumimoji="1" lang="ko-KR" altLang="en-US" sz="1500" dirty="0">
                <a:latin typeface="+mj-ea"/>
                <a:ea typeface="+mj-ea"/>
              </a:rPr>
              <a:t> 있는 함수를 만들 수 있는가</a:t>
            </a:r>
            <a:r>
              <a:rPr kumimoji="1" lang="en-US" altLang="ko-KR" sz="1500" dirty="0">
                <a:latin typeface="+mj-ea"/>
                <a:ea typeface="+mj-ea"/>
              </a:rPr>
              <a:t>?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latin typeface="+mj-ea"/>
                <a:ea typeface="+mj-ea"/>
              </a:rPr>
              <a:t>     ⑤ 중첩 함수를 이해하고 있는가</a:t>
            </a:r>
            <a:r>
              <a:rPr kumimoji="1" lang="en-US" altLang="ko-KR" sz="1500" dirty="0">
                <a:latin typeface="+mj-ea"/>
                <a:ea typeface="+mj-ea"/>
              </a:rPr>
              <a:t>?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latin typeface="+mj-ea"/>
                <a:ea typeface="+mj-ea"/>
              </a:rPr>
              <a:t>     ⑥ </a:t>
            </a:r>
            <a:r>
              <a:rPr kumimoji="1" lang="ko-KR" altLang="en-US" sz="1500" dirty="0" err="1">
                <a:latin typeface="+mj-ea"/>
                <a:ea typeface="+mj-ea"/>
              </a:rPr>
              <a:t>콜백</a:t>
            </a:r>
            <a:r>
              <a:rPr kumimoji="1" lang="ko-KR" altLang="en-US" sz="1500" dirty="0">
                <a:latin typeface="+mj-ea"/>
                <a:ea typeface="+mj-ea"/>
              </a:rPr>
              <a:t> 함수를 이해하고 있는가</a:t>
            </a:r>
            <a:r>
              <a:rPr kumimoji="1" lang="en-US" altLang="ko-KR" sz="1500" dirty="0">
                <a:latin typeface="+mj-ea"/>
                <a:ea typeface="+mj-ea"/>
              </a:rPr>
              <a:t>?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latin typeface="+mj-ea"/>
                <a:ea typeface="+mj-ea"/>
              </a:rPr>
              <a:t>     ⑦ </a:t>
            </a:r>
            <a:r>
              <a:rPr kumimoji="1" lang="ko-KR" altLang="en-US" sz="1500" dirty="0" err="1">
                <a:latin typeface="+mj-ea"/>
                <a:ea typeface="+mj-ea"/>
              </a:rPr>
              <a:t>클로저를</a:t>
            </a:r>
            <a:r>
              <a:rPr kumimoji="1" lang="ko-KR" altLang="en-US" sz="1500" dirty="0">
                <a:latin typeface="+mj-ea"/>
                <a:ea typeface="+mj-ea"/>
              </a:rPr>
              <a:t> 이해하고 있는가</a:t>
            </a:r>
            <a:r>
              <a:rPr kumimoji="1" lang="en-US" altLang="ko-KR" sz="1500" dirty="0">
                <a:latin typeface="+mj-ea"/>
                <a:ea typeface="+mj-ea"/>
              </a:rPr>
              <a:t>?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latin typeface="+mj-ea"/>
                <a:ea typeface="+mj-ea"/>
              </a:rPr>
              <a:t>     ⑧ 함수를 이용해 간단한 탭메뉴를 만들 수 있는가</a:t>
            </a:r>
            <a:r>
              <a:rPr kumimoji="1" lang="en-US" altLang="ko-KR" sz="1500" dirty="0">
                <a:latin typeface="+mj-ea"/>
                <a:ea typeface="+mj-ea"/>
              </a:rPr>
              <a:t>?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2. </a:t>
            </a:r>
            <a:r>
              <a:rPr kumimoji="1" lang="ko-KR" altLang="en-US" sz="1600" b="1" dirty="0">
                <a:latin typeface="+mj-ea"/>
                <a:ea typeface="+mj-ea"/>
              </a:rPr>
              <a:t>클래스란 무엇인가</a:t>
            </a:r>
            <a:r>
              <a:rPr kumimoji="1" lang="en-US" altLang="ko-KR" sz="1600" b="1" dirty="0">
                <a:latin typeface="+mj-ea"/>
                <a:ea typeface="+mj-ea"/>
              </a:rPr>
              <a:t>?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-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함수가 특정 알고리즘을 포장하는 기술이라면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클래스는 이렇게 만들어진 수많은 변수와 함수 중 연관 있는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변수와     </a:t>
            </a:r>
            <a:endParaRPr kumimoji="1"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함수만을 선별해 포장하는 기술이다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이렇게 클래스로 포장하는 이유는 객체 단위로 코드를 그룹화 하고 코드의 </a:t>
            </a:r>
            <a:r>
              <a:rPr kumimoji="1" lang="ko-KR" altLang="en-US" sz="1500" dirty="0" err="1">
                <a:solidFill>
                  <a:srgbClr val="FF0000"/>
                </a:solidFill>
                <a:latin typeface="+mj-ea"/>
                <a:ea typeface="+mj-ea"/>
              </a:rPr>
              <a:t>재사</a:t>
            </a:r>
            <a:endParaRPr kumimoji="1"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용성을 위함이다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2F01F893-E45A-41B4-9A6D-CE4223875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300841"/>
              </p:ext>
            </p:extLst>
          </p:nvPr>
        </p:nvGraphicFramePr>
        <p:xfrm>
          <a:off x="1415480" y="5732807"/>
          <a:ext cx="8856984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1037624991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1383164088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1463367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함수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084128"/>
                  </a:ext>
                </a:extLst>
              </a:tr>
              <a:tr h="14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포장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연관 있는 변수와 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특정 기능을 하는 변수 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+ 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구문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20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객체 단위의 코드 그룹화</a:t>
                      </a:r>
                      <a:endParaRPr lang="en-US" altLang="ko-KR" sz="13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객체 단위의 중복 코드 제거 및 코드 재사용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기능 단위의 코드 그룹화</a:t>
                      </a:r>
                      <a:endParaRPr lang="en-US" altLang="ko-KR" sz="13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기능 단위의 중복 코드 제거 및 코드 재사용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186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63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함수 방식으로 클래스 만들기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981177"/>
            <a:ext cx="10713290" cy="2155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</a:rPr>
              <a:t>2. </a:t>
            </a:r>
            <a:r>
              <a:rPr kumimoji="1" lang="ko-KR" altLang="en-US" sz="1600" b="1" dirty="0">
                <a:latin typeface="+mj-ea"/>
              </a:rPr>
              <a:t>특징</a:t>
            </a:r>
            <a:endParaRPr kumimoji="1" lang="en-US" altLang="ko-KR" sz="1600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1) </a:t>
            </a:r>
            <a:r>
              <a:rPr kumimoji="1" lang="ko-KR" altLang="en-US" sz="1500" dirty="0">
                <a:latin typeface="+mj-ea"/>
              </a:rPr>
              <a:t>코드 재사용 가능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- </a:t>
            </a:r>
            <a:r>
              <a:rPr kumimoji="1" lang="ko-KR" altLang="en-US" sz="1500" dirty="0">
                <a:latin typeface="+mj-ea"/>
              </a:rPr>
              <a:t>하나의 </a:t>
            </a:r>
            <a:r>
              <a:rPr kumimoji="1" lang="ko-KR" altLang="en-US" sz="1500" dirty="0" err="1">
                <a:latin typeface="+mj-ea"/>
              </a:rPr>
              <a:t>탭메뉴</a:t>
            </a:r>
            <a:r>
              <a:rPr kumimoji="1" lang="ko-KR" altLang="en-US" sz="1500" dirty="0">
                <a:latin typeface="+mj-ea"/>
              </a:rPr>
              <a:t> 클래스로 여러 개의 탭메뉴를 만들 수 있는 장점이 있다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2) </a:t>
            </a:r>
            <a:r>
              <a:rPr kumimoji="1" lang="ko-KR" altLang="en-US" sz="1500" dirty="0">
                <a:latin typeface="+mj-ea"/>
              </a:rPr>
              <a:t>메서드가 중복해서 생성되는 단점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-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인스턴스 마다 내부의 모든 메서드가 독립적으로 만들어지기 때문에 메모리를 많이 차지하는 경향이 있다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</a:t>
            </a:r>
            <a:r>
              <a:rPr kumimoji="1" lang="ko-KR" altLang="en-US" sz="1500" dirty="0">
                <a:latin typeface="+mj-ea"/>
              </a:rPr>
              <a:t>하여</a:t>
            </a:r>
            <a:r>
              <a:rPr kumimoji="1" lang="en-US" altLang="ko-KR" sz="1500" dirty="0">
                <a:latin typeface="+mj-ea"/>
              </a:rPr>
              <a:t>, </a:t>
            </a:r>
            <a:r>
              <a:rPr kumimoji="1" lang="ko-KR" altLang="en-US" sz="1500" dirty="0">
                <a:latin typeface="+mj-ea"/>
              </a:rPr>
              <a:t>실무에서는 이런 단점 때문에 함수 방식으로는 클래스를 잘 만들진 않는다</a:t>
            </a:r>
            <a:r>
              <a:rPr kumimoji="1" lang="en-US" altLang="ko-KR" sz="1500" dirty="0">
                <a:latin typeface="+mj-ea"/>
              </a:rPr>
              <a:t>.</a:t>
            </a:r>
            <a:endParaRPr kumimoji="1" lang="en-US" altLang="ko-KR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724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</a:t>
            </a:r>
            <a:r>
              <a:rPr lang="ko-KR" altLang="en-US" sz="2800" b="1" dirty="0">
                <a:latin typeface="+mj-ea"/>
              </a:rPr>
              <a:t>프로토타입 방식으로 클래스 만들기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981177"/>
            <a:ext cx="10713290" cy="427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b="1" dirty="0">
                <a:latin typeface="+mj-ea"/>
              </a:rPr>
              <a:t>이번에는 프로토타입</a:t>
            </a:r>
            <a:r>
              <a:rPr kumimoji="1" lang="en-US" altLang="ko-KR" sz="1600" b="1" dirty="0">
                <a:latin typeface="+mj-ea"/>
              </a:rPr>
              <a:t>(prototype) </a:t>
            </a:r>
            <a:r>
              <a:rPr kumimoji="1" lang="ko-KR" altLang="en-US" sz="1600" b="1" dirty="0">
                <a:latin typeface="+mj-ea"/>
              </a:rPr>
              <a:t>방식으로 클래스를 만들고 사용하는 방법에 대해서 학습한다</a:t>
            </a:r>
            <a:r>
              <a:rPr kumimoji="1" lang="en-US" altLang="ko-KR" sz="1600" b="1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600" b="1" dirty="0">
                <a:latin typeface="+mj-ea"/>
              </a:rPr>
              <a:t>클래스를 만드는 방법 중</a:t>
            </a:r>
            <a:r>
              <a:rPr kumimoji="1" lang="en-US" altLang="ko-KR" sz="1600" b="1" dirty="0">
                <a:latin typeface="+mj-ea"/>
              </a:rPr>
              <a:t>, </a:t>
            </a:r>
            <a:r>
              <a:rPr kumimoji="1" lang="ko-KR" altLang="en-US" sz="1600" b="1" dirty="0">
                <a:latin typeface="+mj-ea"/>
              </a:rPr>
              <a:t>가장 강력한 방법이다</a:t>
            </a:r>
            <a:r>
              <a:rPr kumimoji="1" lang="en-US" altLang="ko-KR" sz="1600" b="1" dirty="0">
                <a:latin typeface="+mj-ea"/>
              </a:rPr>
              <a:t>.</a:t>
            </a:r>
            <a:r>
              <a:rPr kumimoji="1" lang="ko-KR" altLang="en-US" sz="1600" b="1" dirty="0">
                <a:latin typeface="+mj-ea"/>
              </a:rPr>
              <a:t>참고로 </a:t>
            </a:r>
            <a:r>
              <a:rPr kumimoji="1" lang="en-US" altLang="ko-KR" sz="1600" b="1" dirty="0">
                <a:latin typeface="+mj-ea"/>
              </a:rPr>
              <a:t>jQuery</a:t>
            </a:r>
            <a:r>
              <a:rPr kumimoji="1" lang="ko-KR" altLang="en-US" sz="1600" b="1" dirty="0">
                <a:latin typeface="+mj-ea"/>
              </a:rPr>
              <a:t>도 역시 프로토타입으로 만들어진 클래스이다</a:t>
            </a:r>
            <a:r>
              <a:rPr kumimoji="1" lang="en-US" altLang="ko-KR" sz="1600" b="1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</a:rPr>
              <a:t>1. </a:t>
            </a:r>
            <a:r>
              <a:rPr kumimoji="1" lang="ko-KR" altLang="en-US" sz="1600" b="1" dirty="0">
                <a:latin typeface="+mj-ea"/>
              </a:rPr>
              <a:t>사용법</a:t>
            </a:r>
            <a:endParaRPr kumimoji="1" lang="en-US" altLang="ko-KR" sz="1600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- </a:t>
            </a:r>
            <a:r>
              <a:rPr kumimoji="1" lang="ko-KR" altLang="en-US" sz="1500" dirty="0">
                <a:latin typeface="+mj-ea"/>
              </a:rPr>
              <a:t>프로토 타입 방법 역시 앞서 진행한 것과 동일하게 클래스 설계 단계와 객체 사용 단계로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</a:t>
            </a:r>
            <a:r>
              <a:rPr kumimoji="1" lang="ko-KR" altLang="en-US" sz="1500" dirty="0">
                <a:latin typeface="+mj-ea"/>
              </a:rPr>
              <a:t>나누어 진행하도록 한다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</a:t>
            </a:r>
            <a:r>
              <a:rPr kumimoji="1" lang="en-US" altLang="ko-KR" sz="1450" dirty="0">
                <a:latin typeface="+mj-ea"/>
              </a:rPr>
              <a:t>  </a:t>
            </a:r>
            <a:endParaRPr kumimoji="1" lang="en-US" altLang="ko-KR" sz="1500" dirty="0">
              <a:solidFill>
                <a:srgbClr val="FF0000"/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40FC71D-7A00-4643-B70A-130140018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940483"/>
              </p:ext>
            </p:extLst>
          </p:nvPr>
        </p:nvGraphicFramePr>
        <p:xfrm>
          <a:off x="1487488" y="2872720"/>
          <a:ext cx="6696744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3737786141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28054693"/>
                    </a:ext>
                  </a:extLst>
                </a:gridCol>
              </a:tblGrid>
              <a:tr h="2347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진행 순서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103000"/>
                  </a:ext>
                </a:extLst>
              </a:tr>
              <a:tr h="5982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클래스 설계 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1.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문법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2.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생성자 정의 방법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3.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프로퍼티 정의 방법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4.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메서드 정의 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347726"/>
                  </a:ext>
                </a:extLst>
              </a:tr>
              <a:tr h="4631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객체 사용 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5.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인스턴스 생성 방법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6.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객체 외부에서 프로퍼티와 메서드 접근 방법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7.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객체 내부에서 프로퍼티와 메서드 접근 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380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711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</a:t>
            </a:r>
            <a:r>
              <a:rPr lang="ko-KR" altLang="en-US" sz="2800" b="1" dirty="0">
                <a:latin typeface="+mj-ea"/>
              </a:rPr>
              <a:t>프로토타입 방식으로 클래스 만들기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60687"/>
            <a:ext cx="10713290" cy="3519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1) </a:t>
            </a:r>
            <a:r>
              <a:rPr kumimoji="1" lang="ko-KR" altLang="en-US" sz="1500" dirty="0">
                <a:latin typeface="+mj-ea"/>
              </a:rPr>
              <a:t>문법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function </a:t>
            </a:r>
            <a:r>
              <a:rPr kumimoji="1" lang="ko-KR" altLang="en-US" sz="1500" dirty="0">
                <a:latin typeface="+mj-ea"/>
              </a:rPr>
              <a:t>클래스이름</a:t>
            </a:r>
            <a:r>
              <a:rPr kumimoji="1" lang="en-US" altLang="ko-KR" sz="1500" dirty="0">
                <a:latin typeface="+mj-ea"/>
              </a:rPr>
              <a:t>() {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   this.</a:t>
            </a:r>
            <a:r>
              <a:rPr kumimoji="1" lang="ko-KR" altLang="en-US" sz="1500" dirty="0">
                <a:latin typeface="+mj-ea"/>
              </a:rPr>
              <a:t>프로퍼티</a:t>
            </a:r>
            <a:r>
              <a:rPr kumimoji="1" lang="en-US" altLang="ko-KR" sz="1500" dirty="0">
                <a:latin typeface="+mj-ea"/>
              </a:rPr>
              <a:t>1</a:t>
            </a:r>
            <a:r>
              <a:rPr kumimoji="1" lang="ko-KR" altLang="en-US" sz="1500" dirty="0">
                <a:latin typeface="+mj-ea"/>
              </a:rPr>
              <a:t> </a:t>
            </a:r>
            <a:r>
              <a:rPr kumimoji="1" lang="en-US" altLang="ko-KR" sz="1500" dirty="0">
                <a:latin typeface="+mj-ea"/>
              </a:rPr>
              <a:t>= </a:t>
            </a:r>
            <a:r>
              <a:rPr kumimoji="1" lang="ko-KR" altLang="en-US" sz="1500" dirty="0" err="1">
                <a:latin typeface="+mj-ea"/>
              </a:rPr>
              <a:t>초깃값</a:t>
            </a:r>
            <a:r>
              <a:rPr kumimoji="1" lang="en-US" altLang="ko-KR" sz="1500" dirty="0">
                <a:latin typeface="+mj-ea"/>
              </a:rPr>
              <a:t>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   this.</a:t>
            </a:r>
            <a:r>
              <a:rPr kumimoji="1" lang="ko-KR" altLang="en-US" sz="1500" dirty="0">
                <a:latin typeface="+mj-ea"/>
              </a:rPr>
              <a:t>프로퍼티</a:t>
            </a:r>
            <a:r>
              <a:rPr kumimoji="1" lang="en-US" altLang="ko-KR" sz="1500" dirty="0">
                <a:latin typeface="+mj-ea"/>
              </a:rPr>
              <a:t>2</a:t>
            </a:r>
            <a:r>
              <a:rPr kumimoji="1" lang="ko-KR" altLang="en-US" sz="1500" dirty="0">
                <a:latin typeface="+mj-ea"/>
              </a:rPr>
              <a:t> </a:t>
            </a:r>
            <a:r>
              <a:rPr kumimoji="1" lang="en-US" altLang="ko-KR" sz="1500" dirty="0">
                <a:latin typeface="+mj-ea"/>
              </a:rPr>
              <a:t>= </a:t>
            </a:r>
            <a:r>
              <a:rPr kumimoji="1" lang="ko-KR" altLang="en-US" sz="1500" dirty="0" err="1">
                <a:latin typeface="+mj-ea"/>
              </a:rPr>
              <a:t>초깃값</a:t>
            </a:r>
            <a:r>
              <a:rPr kumimoji="1" lang="en-US" altLang="ko-KR" sz="1500" dirty="0">
                <a:latin typeface="+mj-ea"/>
              </a:rPr>
              <a:t>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………..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}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     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클래스이름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.prototype.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메서드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= function()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{……}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</a:t>
            </a:r>
            <a:r>
              <a:rPr kumimoji="1" lang="ko-KR" altLang="en-US" sz="1500" dirty="0">
                <a:latin typeface="+mj-ea"/>
              </a:rPr>
              <a:t>위와</a:t>
            </a:r>
            <a:r>
              <a:rPr kumimoji="1" lang="en-US" altLang="ko-KR" sz="1500" dirty="0">
                <a:latin typeface="+mj-ea"/>
              </a:rPr>
              <a:t> </a:t>
            </a:r>
            <a:r>
              <a:rPr kumimoji="1" lang="ko-KR" altLang="en-US" sz="1500" dirty="0">
                <a:latin typeface="+mj-ea"/>
              </a:rPr>
              <a:t>같이 프로퍼티 정의는 함수 방식처럼 </a:t>
            </a:r>
            <a:r>
              <a:rPr kumimoji="1" lang="en-US" altLang="ko-KR" sz="1500" dirty="0">
                <a:latin typeface="+mj-ea"/>
              </a:rPr>
              <a:t>this</a:t>
            </a:r>
            <a:r>
              <a:rPr kumimoji="1" lang="ko-KR" altLang="en-US" sz="1500" dirty="0">
                <a:latin typeface="+mj-ea"/>
              </a:rPr>
              <a:t>를 이용해서 정의하며 메서드는</a:t>
            </a:r>
            <a:r>
              <a:rPr kumimoji="1" lang="en-US" altLang="ko-KR" sz="1500" dirty="0">
                <a:latin typeface="+mj-ea"/>
              </a:rPr>
              <a:t> prototype</a:t>
            </a:r>
            <a:r>
              <a:rPr kumimoji="1" lang="ko-KR" altLang="en-US" sz="1500" dirty="0">
                <a:latin typeface="+mj-ea"/>
              </a:rPr>
              <a:t> 이라는 프로퍼티에 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</a:t>
            </a:r>
            <a:r>
              <a:rPr kumimoji="1" lang="ko-KR" altLang="en-US" sz="1500" dirty="0">
                <a:latin typeface="+mj-ea"/>
              </a:rPr>
              <a:t>정의하는 구조로 되어 있다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</a:t>
            </a:r>
            <a:r>
              <a:rPr kumimoji="1" lang="ko-KR" altLang="en-US" sz="1500" dirty="0">
                <a:latin typeface="+mj-ea"/>
              </a:rPr>
              <a:t>프로토타입 방식은 앞으로 세 가지 클래스 정의 방식 중 가장 많이 사용할 클래스 정의 방식이다</a:t>
            </a:r>
            <a:r>
              <a:rPr kumimoji="1" lang="en-US" altLang="ko-KR" sz="1500" dirty="0">
                <a:latin typeface="+mj-ea"/>
              </a:rPr>
              <a:t>.</a:t>
            </a:r>
            <a:endParaRPr kumimoji="1" lang="en-US" altLang="ko-KR" sz="15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219EB8A-AB19-45E3-8510-9B1F3CFD8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4506526"/>
            <a:ext cx="4887268" cy="23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5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</a:t>
            </a:r>
            <a:r>
              <a:rPr lang="ko-KR" altLang="en-US" sz="2800" b="1" dirty="0">
                <a:latin typeface="+mj-ea"/>
              </a:rPr>
              <a:t>프로토타입 방식으로 클래스 만들기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60687"/>
            <a:ext cx="10713290" cy="525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2) </a:t>
            </a:r>
            <a:r>
              <a:rPr kumimoji="1" lang="ko-KR" altLang="en-US" sz="1500" dirty="0">
                <a:latin typeface="+mj-ea"/>
              </a:rPr>
              <a:t>생성자 정의 방법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- </a:t>
            </a:r>
            <a:r>
              <a:rPr kumimoji="1" lang="ko-KR" altLang="en-US" sz="1500" dirty="0">
                <a:latin typeface="+mj-ea"/>
              </a:rPr>
              <a:t>프로토타입 방식에서 생성자는 함수 방식과 마찬가지로 클래스 이름 자체가 생성자이며 인스턴스를 생성할 때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</a:t>
            </a:r>
            <a:r>
              <a:rPr kumimoji="1" lang="ko-KR" altLang="en-US" sz="1500" dirty="0">
                <a:latin typeface="+mj-ea"/>
              </a:rPr>
              <a:t>자동으로 호출된다</a:t>
            </a:r>
            <a:r>
              <a:rPr kumimoji="1" lang="en-US" altLang="ko-KR" sz="1500" dirty="0">
                <a:latin typeface="+mj-ea"/>
              </a:rPr>
              <a:t>.          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function </a:t>
            </a:r>
            <a:r>
              <a:rPr kumimoji="1" lang="ko-KR" altLang="en-US" sz="1500" dirty="0">
                <a:latin typeface="+mj-ea"/>
              </a:rPr>
              <a:t>클래스이름</a:t>
            </a:r>
            <a:r>
              <a:rPr kumimoji="1" lang="en-US" altLang="ko-KR" sz="1500" dirty="0">
                <a:latin typeface="+mj-ea"/>
              </a:rPr>
              <a:t>() {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        </a:t>
            </a:r>
            <a:r>
              <a:rPr kumimoji="1" lang="ko-KR" altLang="en-US" sz="1500" dirty="0">
                <a:latin typeface="+mj-ea"/>
              </a:rPr>
              <a:t>초기화 작업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}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     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생성자는 주로 프로퍼티 생성 및 객체 정보나 상태를 초기화하는 메서드를 호출하는 역할을 한다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3) </a:t>
            </a:r>
            <a:r>
              <a:rPr kumimoji="1" lang="ko-KR" altLang="en-US" sz="1500" dirty="0">
                <a:latin typeface="+mj-ea"/>
              </a:rPr>
              <a:t>프로퍼티 정의 방법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- </a:t>
            </a:r>
            <a:r>
              <a:rPr kumimoji="1" lang="ko-KR" altLang="en-US" sz="1500" dirty="0">
                <a:latin typeface="+mj-ea"/>
              </a:rPr>
              <a:t>프로토타입 방식에서 프로퍼티는 함수 방식과 동일하게 </a:t>
            </a:r>
            <a:r>
              <a:rPr kumimoji="1" lang="en-US" altLang="ko-KR" sz="1500" dirty="0">
                <a:latin typeface="+mj-ea"/>
              </a:rPr>
              <a:t>this</a:t>
            </a:r>
            <a:r>
              <a:rPr kumimoji="1" lang="ko-KR" altLang="en-US" sz="1500" dirty="0">
                <a:latin typeface="+mj-ea"/>
              </a:rPr>
              <a:t>에 만들어 준다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function </a:t>
            </a:r>
            <a:r>
              <a:rPr kumimoji="1" lang="ko-KR" altLang="en-US" sz="1500" dirty="0">
                <a:latin typeface="+mj-ea"/>
              </a:rPr>
              <a:t>클래스이름</a:t>
            </a:r>
            <a:r>
              <a:rPr kumimoji="1" lang="en-US" altLang="ko-KR" sz="1500" dirty="0">
                <a:latin typeface="+mj-ea"/>
              </a:rPr>
              <a:t>() {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		    this.</a:t>
            </a:r>
            <a:r>
              <a:rPr kumimoji="1" lang="ko-KR" altLang="en-US" sz="1500" dirty="0">
                <a:latin typeface="+mj-ea"/>
              </a:rPr>
              <a:t>프로퍼티</a:t>
            </a:r>
            <a:r>
              <a:rPr kumimoji="1" lang="en-US" altLang="ko-KR" sz="1500" dirty="0">
                <a:latin typeface="+mj-ea"/>
              </a:rPr>
              <a:t>1 = </a:t>
            </a:r>
            <a:r>
              <a:rPr kumimoji="1" lang="ko-KR" altLang="en-US" sz="1500" dirty="0" err="1">
                <a:latin typeface="+mj-ea"/>
              </a:rPr>
              <a:t>초깃값</a:t>
            </a:r>
            <a:r>
              <a:rPr kumimoji="1" lang="en-US" altLang="ko-KR" sz="1500" dirty="0">
                <a:latin typeface="+mj-ea"/>
              </a:rPr>
              <a:t>;            	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		    this.</a:t>
            </a:r>
            <a:r>
              <a:rPr kumimoji="1" lang="ko-KR" altLang="en-US" sz="1500" dirty="0">
                <a:latin typeface="+mj-ea"/>
              </a:rPr>
              <a:t>프로퍼티</a:t>
            </a:r>
            <a:r>
              <a:rPr kumimoji="1" lang="en-US" altLang="ko-KR" sz="1500" dirty="0">
                <a:latin typeface="+mj-ea"/>
              </a:rPr>
              <a:t>2 = </a:t>
            </a:r>
            <a:r>
              <a:rPr kumimoji="1" lang="ko-KR" altLang="en-US" sz="1500" dirty="0" err="1">
                <a:latin typeface="+mj-ea"/>
              </a:rPr>
              <a:t>초깃값</a:t>
            </a:r>
            <a:r>
              <a:rPr kumimoji="1" lang="en-US" altLang="ko-KR" sz="1500" dirty="0">
                <a:latin typeface="+mj-ea"/>
              </a:rPr>
              <a:t>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}</a:t>
            </a:r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974142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</a:t>
            </a:r>
            <a:r>
              <a:rPr lang="ko-KR" altLang="en-US" sz="2800" b="1" dirty="0">
                <a:latin typeface="+mj-ea"/>
              </a:rPr>
              <a:t>프로토타입 방식으로 클래스 만들기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60687"/>
            <a:ext cx="10713290" cy="559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4) </a:t>
            </a:r>
            <a:r>
              <a:rPr kumimoji="1" lang="ko-KR" altLang="en-US" sz="1500" dirty="0">
                <a:latin typeface="+mj-ea"/>
              </a:rPr>
              <a:t>메서드 정의 방법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- </a:t>
            </a:r>
            <a:r>
              <a:rPr kumimoji="1" lang="ko-KR" altLang="en-US" sz="1500" dirty="0">
                <a:latin typeface="+mj-ea"/>
              </a:rPr>
              <a:t>프로토타입 방식에서 메서드는 </a:t>
            </a:r>
            <a:r>
              <a:rPr kumimoji="1" lang="en-US" altLang="ko-KR" sz="1500" dirty="0">
                <a:latin typeface="+mj-ea"/>
              </a:rPr>
              <a:t>prototype</a:t>
            </a:r>
            <a:r>
              <a:rPr kumimoji="1" lang="ko-KR" altLang="en-US" sz="1500" dirty="0">
                <a:latin typeface="+mj-ea"/>
              </a:rPr>
              <a:t>이라는 곳에 만들어준다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function </a:t>
            </a:r>
            <a:r>
              <a:rPr kumimoji="1" lang="ko-KR" altLang="en-US" sz="1500" dirty="0">
                <a:latin typeface="+mj-ea"/>
              </a:rPr>
              <a:t>클래스이름</a:t>
            </a:r>
            <a:r>
              <a:rPr kumimoji="1" lang="en-US" altLang="ko-KR" sz="1500" dirty="0">
                <a:latin typeface="+mj-ea"/>
              </a:rPr>
              <a:t>() {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		    this.</a:t>
            </a:r>
            <a:r>
              <a:rPr kumimoji="1" lang="ko-KR" altLang="en-US" sz="1500" dirty="0">
                <a:latin typeface="+mj-ea"/>
              </a:rPr>
              <a:t>프로퍼티</a:t>
            </a:r>
            <a:r>
              <a:rPr kumimoji="1" lang="en-US" altLang="ko-KR" sz="1500" dirty="0">
                <a:latin typeface="+mj-ea"/>
              </a:rPr>
              <a:t>1 = </a:t>
            </a:r>
            <a:r>
              <a:rPr kumimoji="1" lang="ko-KR" altLang="en-US" sz="1500" dirty="0" err="1">
                <a:latin typeface="+mj-ea"/>
              </a:rPr>
              <a:t>초깃값</a:t>
            </a:r>
            <a:r>
              <a:rPr kumimoji="1" lang="en-US" altLang="ko-KR" sz="1500" dirty="0">
                <a:latin typeface="+mj-ea"/>
              </a:rPr>
              <a:t>;            	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		    this.</a:t>
            </a:r>
            <a:r>
              <a:rPr kumimoji="1" lang="ko-KR" altLang="en-US" sz="1500" dirty="0">
                <a:latin typeface="+mj-ea"/>
              </a:rPr>
              <a:t>프로퍼티</a:t>
            </a:r>
            <a:r>
              <a:rPr kumimoji="1" lang="en-US" altLang="ko-KR" sz="1500" dirty="0">
                <a:latin typeface="+mj-ea"/>
              </a:rPr>
              <a:t>2 = </a:t>
            </a:r>
            <a:r>
              <a:rPr kumimoji="1" lang="ko-KR" altLang="en-US" sz="1500" dirty="0" err="1">
                <a:latin typeface="+mj-ea"/>
              </a:rPr>
              <a:t>초깃값</a:t>
            </a:r>
            <a:r>
              <a:rPr kumimoji="1" lang="en-US" altLang="ko-KR" sz="1500" dirty="0">
                <a:latin typeface="+mj-ea"/>
              </a:rPr>
              <a:t>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}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</a:t>
            </a:r>
            <a:r>
              <a:rPr kumimoji="1" lang="ko-KR" altLang="en-US" sz="1500" dirty="0">
                <a:latin typeface="+mj-ea"/>
              </a:rPr>
              <a:t>클래스이름</a:t>
            </a:r>
            <a:r>
              <a:rPr kumimoji="1" lang="en-US" altLang="ko-KR" sz="1500" dirty="0">
                <a:latin typeface="+mj-ea"/>
              </a:rPr>
              <a:t>.prototype.</a:t>
            </a:r>
            <a:r>
              <a:rPr kumimoji="1" lang="ko-KR" altLang="en-US" sz="1500" dirty="0">
                <a:latin typeface="+mj-ea"/>
              </a:rPr>
              <a:t>메서드</a:t>
            </a:r>
            <a:r>
              <a:rPr kumimoji="1" lang="en-US" altLang="ko-KR" sz="1500" dirty="0">
                <a:latin typeface="+mj-ea"/>
              </a:rPr>
              <a:t>1 = function()</a:t>
            </a:r>
            <a:r>
              <a:rPr kumimoji="1" lang="ko-KR" altLang="en-US" sz="1500" dirty="0">
                <a:latin typeface="+mj-ea"/>
              </a:rPr>
              <a:t> </a:t>
            </a:r>
            <a:r>
              <a:rPr kumimoji="1" lang="en-US" altLang="ko-KR" sz="1500" dirty="0">
                <a:latin typeface="+mj-ea"/>
              </a:rPr>
              <a:t>{};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</a:t>
            </a:r>
            <a:r>
              <a:rPr kumimoji="1" lang="ko-KR" altLang="en-US" sz="1500" dirty="0">
                <a:latin typeface="+mj-ea"/>
              </a:rPr>
              <a:t>클래스이름</a:t>
            </a:r>
            <a:r>
              <a:rPr kumimoji="1" lang="en-US" altLang="ko-KR" sz="1500" dirty="0">
                <a:latin typeface="+mj-ea"/>
              </a:rPr>
              <a:t>.prototype.</a:t>
            </a:r>
            <a:r>
              <a:rPr kumimoji="1" lang="ko-KR" altLang="en-US" sz="1500" dirty="0">
                <a:latin typeface="+mj-ea"/>
              </a:rPr>
              <a:t>메서드</a:t>
            </a:r>
            <a:r>
              <a:rPr kumimoji="1" lang="en-US" altLang="ko-KR" sz="1500" dirty="0">
                <a:latin typeface="+mj-ea"/>
              </a:rPr>
              <a:t>2 = function()</a:t>
            </a:r>
            <a:r>
              <a:rPr kumimoji="1" lang="ko-KR" altLang="en-US" sz="1500" dirty="0">
                <a:latin typeface="+mj-ea"/>
              </a:rPr>
              <a:t> </a:t>
            </a:r>
            <a:r>
              <a:rPr kumimoji="1" lang="en-US" altLang="ko-KR" sz="1500" dirty="0">
                <a:latin typeface="+mj-ea"/>
              </a:rPr>
              <a:t>{};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5) </a:t>
            </a:r>
            <a:r>
              <a:rPr kumimoji="1" lang="ko-KR" altLang="en-US" sz="1500" dirty="0">
                <a:latin typeface="+mj-ea"/>
              </a:rPr>
              <a:t>인스턴스 생성 방법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- </a:t>
            </a:r>
            <a:r>
              <a:rPr kumimoji="1" lang="ko-KR" altLang="en-US" sz="1500" dirty="0">
                <a:latin typeface="+mj-ea"/>
              </a:rPr>
              <a:t>프로토타입 방식에서 인스턴스 생성 방법은 함수 방식과 동일하게 클래스 이름 함수를 호출할 때 앞에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new</a:t>
            </a:r>
            <a:r>
              <a:rPr kumimoji="1" lang="ko-KR" altLang="en-US" sz="1500" dirty="0">
                <a:latin typeface="+mj-ea"/>
              </a:rPr>
              <a:t>키워드를 추가해 호출하면 된다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function </a:t>
            </a:r>
            <a:r>
              <a:rPr kumimoji="1" lang="ko-KR" altLang="en-US" sz="1500" dirty="0">
                <a:latin typeface="+mj-ea"/>
              </a:rPr>
              <a:t>클래스이름</a:t>
            </a:r>
            <a:r>
              <a:rPr kumimoji="1" lang="en-US" altLang="ko-KR" sz="1500" dirty="0">
                <a:latin typeface="+mj-ea"/>
              </a:rPr>
              <a:t>() {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		    this.</a:t>
            </a:r>
            <a:r>
              <a:rPr kumimoji="1" lang="ko-KR" altLang="en-US" sz="1500" dirty="0">
                <a:latin typeface="+mj-ea"/>
              </a:rPr>
              <a:t>프로퍼티</a:t>
            </a:r>
            <a:r>
              <a:rPr kumimoji="1" lang="en-US" altLang="ko-KR" sz="1500" dirty="0">
                <a:latin typeface="+mj-ea"/>
              </a:rPr>
              <a:t>2 = </a:t>
            </a:r>
            <a:r>
              <a:rPr kumimoji="1" lang="ko-KR" altLang="en-US" sz="1500" dirty="0" err="1">
                <a:latin typeface="+mj-ea"/>
              </a:rPr>
              <a:t>초깃값</a:t>
            </a:r>
            <a:r>
              <a:rPr kumimoji="1" lang="en-US" altLang="ko-KR" sz="1500" dirty="0">
                <a:latin typeface="+mj-ea"/>
              </a:rPr>
              <a:t>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}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</a:t>
            </a:r>
            <a:r>
              <a:rPr kumimoji="1" lang="ko-KR" altLang="en-US" sz="1500" dirty="0">
                <a:latin typeface="+mj-ea"/>
              </a:rPr>
              <a:t>클래스이름</a:t>
            </a:r>
            <a:r>
              <a:rPr kumimoji="1" lang="en-US" altLang="ko-KR" sz="1500" dirty="0">
                <a:latin typeface="+mj-ea"/>
              </a:rPr>
              <a:t>.prototype.</a:t>
            </a:r>
            <a:r>
              <a:rPr kumimoji="1" lang="ko-KR" altLang="en-US" sz="1500" dirty="0">
                <a:latin typeface="+mj-ea"/>
              </a:rPr>
              <a:t>메서드</a:t>
            </a:r>
            <a:r>
              <a:rPr kumimoji="1" lang="en-US" altLang="ko-KR" sz="1500" dirty="0">
                <a:latin typeface="+mj-ea"/>
              </a:rPr>
              <a:t> = function()</a:t>
            </a:r>
            <a:r>
              <a:rPr kumimoji="1" lang="ko-KR" altLang="en-US" sz="1500" dirty="0">
                <a:latin typeface="+mj-ea"/>
              </a:rPr>
              <a:t> </a:t>
            </a:r>
            <a:r>
              <a:rPr kumimoji="1" lang="en-US" altLang="ko-KR" sz="1500" dirty="0">
                <a:latin typeface="+mj-ea"/>
              </a:rPr>
              <a:t>{};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var </a:t>
            </a:r>
            <a:r>
              <a:rPr kumimoji="1" lang="ko-KR" altLang="en-US" sz="1500" dirty="0" err="1">
                <a:latin typeface="+mj-ea"/>
              </a:rPr>
              <a:t>인스턴스변수</a:t>
            </a:r>
            <a:r>
              <a:rPr kumimoji="1" lang="ko-KR" altLang="en-US" sz="1500" dirty="0">
                <a:latin typeface="+mj-ea"/>
              </a:rPr>
              <a:t> </a:t>
            </a:r>
            <a:r>
              <a:rPr kumimoji="1" lang="en-US" altLang="ko-KR" sz="1500" dirty="0">
                <a:latin typeface="+mj-ea"/>
              </a:rPr>
              <a:t>= new</a:t>
            </a:r>
            <a:r>
              <a:rPr kumimoji="1" lang="ko-KR" altLang="en-US" sz="1500" dirty="0">
                <a:latin typeface="+mj-ea"/>
              </a:rPr>
              <a:t> 클래스이름</a:t>
            </a:r>
            <a:r>
              <a:rPr kumimoji="1" lang="en-US" altLang="ko-KR" sz="1500" dirty="0">
                <a:latin typeface="+mj-ea"/>
              </a:rPr>
              <a:t>();</a:t>
            </a:r>
            <a:endParaRPr kumimoji="1"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547429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</a:t>
            </a:r>
            <a:r>
              <a:rPr lang="ko-KR" altLang="en-US" sz="2800" b="1" dirty="0">
                <a:latin typeface="+mj-ea"/>
              </a:rPr>
              <a:t>프로토타입 방식으로 클래스 만들기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60687"/>
            <a:ext cx="10713290" cy="3863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6) </a:t>
            </a:r>
            <a:r>
              <a:rPr kumimoji="1" lang="ko-KR" altLang="en-US" sz="1500" dirty="0">
                <a:latin typeface="+mj-ea"/>
              </a:rPr>
              <a:t>객체 외부에서 프로퍼티와 메서드 접근 방법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function </a:t>
            </a:r>
            <a:r>
              <a:rPr kumimoji="1" lang="ko-KR" altLang="en-US" sz="1500" dirty="0">
                <a:latin typeface="+mj-ea"/>
              </a:rPr>
              <a:t>클래스이름</a:t>
            </a:r>
            <a:r>
              <a:rPr kumimoji="1" lang="en-US" altLang="ko-KR" sz="1500" dirty="0">
                <a:latin typeface="+mj-ea"/>
              </a:rPr>
              <a:t>() {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		    this.</a:t>
            </a:r>
            <a:r>
              <a:rPr kumimoji="1" lang="ko-KR" altLang="en-US" sz="1500" dirty="0">
                <a:latin typeface="+mj-ea"/>
              </a:rPr>
              <a:t>프로퍼티</a:t>
            </a:r>
            <a:r>
              <a:rPr kumimoji="1" lang="en-US" altLang="ko-KR" sz="1500" dirty="0">
                <a:latin typeface="+mj-ea"/>
              </a:rPr>
              <a:t>1 = </a:t>
            </a:r>
            <a:r>
              <a:rPr kumimoji="1" lang="ko-KR" altLang="en-US" sz="1500" dirty="0" err="1">
                <a:latin typeface="+mj-ea"/>
              </a:rPr>
              <a:t>초깃값</a:t>
            </a:r>
            <a:r>
              <a:rPr kumimoji="1" lang="en-US" altLang="ko-KR" sz="1500" dirty="0">
                <a:latin typeface="+mj-ea"/>
              </a:rPr>
              <a:t>;            	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		    this.</a:t>
            </a:r>
            <a:r>
              <a:rPr kumimoji="1" lang="ko-KR" altLang="en-US" sz="1500" dirty="0">
                <a:latin typeface="+mj-ea"/>
              </a:rPr>
              <a:t>프로퍼티</a:t>
            </a:r>
            <a:r>
              <a:rPr kumimoji="1" lang="en-US" altLang="ko-KR" sz="1500" dirty="0">
                <a:latin typeface="+mj-ea"/>
              </a:rPr>
              <a:t>2 = </a:t>
            </a:r>
            <a:r>
              <a:rPr kumimoji="1" lang="ko-KR" altLang="en-US" sz="1500" dirty="0" err="1">
                <a:latin typeface="+mj-ea"/>
              </a:rPr>
              <a:t>초깃값</a:t>
            </a:r>
            <a:r>
              <a:rPr kumimoji="1" lang="en-US" altLang="ko-KR" sz="1500" dirty="0">
                <a:latin typeface="+mj-ea"/>
              </a:rPr>
              <a:t>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}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</a:t>
            </a:r>
            <a:r>
              <a:rPr kumimoji="1" lang="ko-KR" altLang="en-US" sz="1500" dirty="0">
                <a:latin typeface="+mj-ea"/>
              </a:rPr>
              <a:t>클래스이름</a:t>
            </a:r>
            <a:r>
              <a:rPr kumimoji="1" lang="en-US" altLang="ko-KR" sz="1500" dirty="0">
                <a:latin typeface="+mj-ea"/>
              </a:rPr>
              <a:t>.prototype.</a:t>
            </a:r>
            <a:r>
              <a:rPr kumimoji="1" lang="ko-KR" altLang="en-US" sz="1500" dirty="0">
                <a:latin typeface="+mj-ea"/>
              </a:rPr>
              <a:t>메서드</a:t>
            </a:r>
            <a:r>
              <a:rPr kumimoji="1" lang="en-US" altLang="ko-KR" sz="1500" dirty="0">
                <a:latin typeface="+mj-ea"/>
              </a:rPr>
              <a:t>1 = function()</a:t>
            </a:r>
            <a:r>
              <a:rPr kumimoji="1" lang="ko-KR" altLang="en-US" sz="1500" dirty="0">
                <a:latin typeface="+mj-ea"/>
              </a:rPr>
              <a:t> </a:t>
            </a:r>
            <a:r>
              <a:rPr kumimoji="1" lang="en-US" altLang="ko-KR" sz="1500" dirty="0">
                <a:latin typeface="+mj-ea"/>
              </a:rPr>
              <a:t>{};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</a:t>
            </a:r>
            <a:r>
              <a:rPr kumimoji="1" lang="ko-KR" altLang="en-US" sz="1500" dirty="0">
                <a:latin typeface="+mj-ea"/>
              </a:rPr>
              <a:t>클래스이름</a:t>
            </a:r>
            <a:r>
              <a:rPr kumimoji="1" lang="en-US" altLang="ko-KR" sz="1500" dirty="0">
                <a:latin typeface="+mj-ea"/>
              </a:rPr>
              <a:t>.prototype.</a:t>
            </a:r>
            <a:r>
              <a:rPr kumimoji="1" lang="ko-KR" altLang="en-US" sz="1500" dirty="0">
                <a:latin typeface="+mj-ea"/>
              </a:rPr>
              <a:t>메서드</a:t>
            </a:r>
            <a:r>
              <a:rPr kumimoji="1" lang="en-US" altLang="ko-KR" sz="1500" dirty="0">
                <a:latin typeface="+mj-ea"/>
              </a:rPr>
              <a:t>2 = function()</a:t>
            </a:r>
            <a:r>
              <a:rPr kumimoji="1" lang="ko-KR" altLang="en-US" sz="1500" dirty="0">
                <a:latin typeface="+mj-ea"/>
              </a:rPr>
              <a:t> </a:t>
            </a:r>
            <a:r>
              <a:rPr kumimoji="1" lang="en-US" altLang="ko-KR" sz="1500" dirty="0">
                <a:latin typeface="+mj-ea"/>
              </a:rPr>
              <a:t>{};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var</a:t>
            </a:r>
            <a:r>
              <a:rPr kumimoji="1" lang="ko-KR" altLang="en-US" sz="1500" dirty="0">
                <a:latin typeface="+mj-ea"/>
              </a:rPr>
              <a:t> </a:t>
            </a:r>
            <a:r>
              <a:rPr kumimoji="1" lang="ko-KR" altLang="en-US" sz="1500" dirty="0" err="1">
                <a:latin typeface="+mj-ea"/>
              </a:rPr>
              <a:t>인스턴스변수</a:t>
            </a:r>
            <a:r>
              <a:rPr kumimoji="1" lang="ko-KR" altLang="en-US" sz="1500" dirty="0">
                <a:latin typeface="+mj-ea"/>
              </a:rPr>
              <a:t> </a:t>
            </a:r>
            <a:r>
              <a:rPr kumimoji="1" lang="en-US" altLang="ko-KR" sz="1500" dirty="0">
                <a:latin typeface="+mj-ea"/>
              </a:rPr>
              <a:t>= new </a:t>
            </a:r>
            <a:r>
              <a:rPr kumimoji="1" lang="ko-KR" altLang="en-US" sz="1500" dirty="0">
                <a:latin typeface="+mj-ea"/>
              </a:rPr>
              <a:t>클래스이름</a:t>
            </a:r>
            <a:r>
              <a:rPr kumimoji="1" lang="en-US" altLang="ko-KR" sz="1500" dirty="0">
                <a:latin typeface="+mj-ea"/>
              </a:rPr>
              <a:t>();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</a:t>
            </a:r>
            <a:r>
              <a:rPr kumimoji="1" lang="ko-KR" altLang="en-US" sz="1500" dirty="0" err="1">
                <a:latin typeface="+mj-ea"/>
              </a:rPr>
              <a:t>인스턴스변수</a:t>
            </a:r>
            <a:r>
              <a:rPr kumimoji="1" lang="en-US" altLang="ko-KR" sz="1500" dirty="0">
                <a:latin typeface="+mj-ea"/>
              </a:rPr>
              <a:t>.</a:t>
            </a:r>
            <a:r>
              <a:rPr kumimoji="1" lang="ko-KR" altLang="en-US" sz="1500" dirty="0">
                <a:latin typeface="+mj-ea"/>
              </a:rPr>
              <a:t>프로퍼티</a:t>
            </a:r>
            <a:r>
              <a:rPr kumimoji="1" lang="en-US" altLang="ko-KR" sz="1500" dirty="0">
                <a:latin typeface="+mj-ea"/>
              </a:rPr>
              <a:t>1;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</a:t>
            </a:r>
            <a:r>
              <a:rPr kumimoji="1" lang="ko-KR" altLang="en-US" sz="1500" dirty="0" err="1">
                <a:latin typeface="+mj-ea"/>
              </a:rPr>
              <a:t>인스턴스변수</a:t>
            </a:r>
            <a:r>
              <a:rPr kumimoji="1" lang="en-US" altLang="ko-KR" sz="1500" dirty="0">
                <a:latin typeface="+mj-ea"/>
              </a:rPr>
              <a:t>.</a:t>
            </a:r>
            <a:r>
              <a:rPr kumimoji="1" lang="ko-KR" altLang="en-US" sz="1500" dirty="0">
                <a:latin typeface="+mj-ea"/>
              </a:rPr>
              <a:t>메서드</a:t>
            </a:r>
            <a:r>
              <a:rPr kumimoji="1" lang="en-US" altLang="ko-KR" sz="1500" dirty="0">
                <a:latin typeface="+mj-ea"/>
              </a:rPr>
              <a:t>1();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</a:t>
            </a:r>
            <a:endParaRPr kumimoji="1"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761967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</a:t>
            </a:r>
            <a:r>
              <a:rPr lang="ko-KR" altLang="en-US" sz="2800" b="1" dirty="0">
                <a:latin typeface="+mj-ea"/>
              </a:rPr>
              <a:t>프로토타입 방식으로 클래스 만들기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60687"/>
            <a:ext cx="10713290" cy="4209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7) </a:t>
            </a:r>
            <a:r>
              <a:rPr kumimoji="1" lang="ko-KR" altLang="en-US" sz="1500" dirty="0">
                <a:latin typeface="+mj-ea"/>
              </a:rPr>
              <a:t>객체 내부에서 프로퍼티와 메서드 접근 방법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function </a:t>
            </a:r>
            <a:r>
              <a:rPr kumimoji="1" lang="ko-KR" altLang="en-US" sz="1500" dirty="0">
                <a:latin typeface="+mj-ea"/>
              </a:rPr>
              <a:t>클래스이름</a:t>
            </a:r>
            <a:r>
              <a:rPr kumimoji="1" lang="en-US" altLang="ko-KR" sz="1500" dirty="0">
                <a:latin typeface="+mj-ea"/>
              </a:rPr>
              <a:t>() {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		    this.</a:t>
            </a:r>
            <a:r>
              <a:rPr kumimoji="1" lang="ko-KR" altLang="en-US" sz="1500" dirty="0">
                <a:latin typeface="+mj-ea"/>
              </a:rPr>
              <a:t>프로퍼티</a:t>
            </a:r>
            <a:r>
              <a:rPr kumimoji="1" lang="en-US" altLang="ko-KR" sz="1500" dirty="0">
                <a:latin typeface="+mj-ea"/>
              </a:rPr>
              <a:t>1 = </a:t>
            </a:r>
            <a:r>
              <a:rPr kumimoji="1" lang="ko-KR" altLang="en-US" sz="1500" dirty="0" err="1">
                <a:latin typeface="+mj-ea"/>
              </a:rPr>
              <a:t>초깃값</a:t>
            </a:r>
            <a:r>
              <a:rPr kumimoji="1" lang="en-US" altLang="ko-KR" sz="1500" dirty="0">
                <a:latin typeface="+mj-ea"/>
              </a:rPr>
              <a:t>;            	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		    this.</a:t>
            </a:r>
            <a:r>
              <a:rPr kumimoji="1" lang="ko-KR" altLang="en-US" sz="1500" dirty="0">
                <a:latin typeface="+mj-ea"/>
              </a:rPr>
              <a:t>프로퍼티</a:t>
            </a:r>
            <a:r>
              <a:rPr kumimoji="1" lang="en-US" altLang="ko-KR" sz="1500" dirty="0">
                <a:latin typeface="+mj-ea"/>
              </a:rPr>
              <a:t>2 = </a:t>
            </a:r>
            <a:r>
              <a:rPr kumimoji="1" lang="ko-KR" altLang="en-US" sz="1500" dirty="0" err="1">
                <a:latin typeface="+mj-ea"/>
              </a:rPr>
              <a:t>초깃값</a:t>
            </a:r>
            <a:r>
              <a:rPr kumimoji="1" lang="en-US" altLang="ko-KR" sz="1500" dirty="0">
                <a:latin typeface="+mj-ea"/>
              </a:rPr>
              <a:t>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}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</a:t>
            </a:r>
            <a:r>
              <a:rPr kumimoji="1" lang="ko-KR" altLang="en-US" sz="1500" dirty="0">
                <a:latin typeface="+mj-ea"/>
              </a:rPr>
              <a:t>클래스이름</a:t>
            </a:r>
            <a:r>
              <a:rPr kumimoji="1" lang="en-US" altLang="ko-KR" sz="1500" dirty="0">
                <a:latin typeface="+mj-ea"/>
              </a:rPr>
              <a:t>.prototype.</a:t>
            </a:r>
            <a:r>
              <a:rPr kumimoji="1" lang="ko-KR" altLang="en-US" sz="1500" dirty="0">
                <a:latin typeface="+mj-ea"/>
              </a:rPr>
              <a:t>메서드</a:t>
            </a:r>
            <a:r>
              <a:rPr kumimoji="1" lang="en-US" altLang="ko-KR" sz="1500" dirty="0">
                <a:latin typeface="+mj-ea"/>
              </a:rPr>
              <a:t>1 = function()</a:t>
            </a:r>
            <a:r>
              <a:rPr kumimoji="1" lang="ko-KR" altLang="en-US" sz="1500" dirty="0">
                <a:latin typeface="+mj-ea"/>
              </a:rPr>
              <a:t> </a:t>
            </a:r>
            <a:r>
              <a:rPr kumimoji="1" lang="en-US" altLang="ko-KR" sz="1500" dirty="0">
                <a:latin typeface="+mj-ea"/>
              </a:rPr>
              <a:t>{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     alert(this.</a:t>
            </a:r>
            <a:r>
              <a:rPr kumimoji="1" lang="ko-KR" altLang="en-US" sz="1500" dirty="0">
                <a:latin typeface="+mj-ea"/>
              </a:rPr>
              <a:t>프로퍼티</a:t>
            </a:r>
            <a:r>
              <a:rPr kumimoji="1" lang="en-US" altLang="ko-KR" sz="1500" dirty="0">
                <a:latin typeface="+mj-ea"/>
              </a:rPr>
              <a:t>1);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     this.</a:t>
            </a:r>
            <a:r>
              <a:rPr kumimoji="1" lang="ko-KR" altLang="en-US" sz="1500" dirty="0">
                <a:latin typeface="+mj-ea"/>
              </a:rPr>
              <a:t>메서드</a:t>
            </a:r>
            <a:r>
              <a:rPr kumimoji="1" lang="en-US" altLang="ko-KR" sz="1500" dirty="0">
                <a:latin typeface="+mj-ea"/>
              </a:rPr>
              <a:t>2();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};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</a:t>
            </a:r>
            <a:r>
              <a:rPr kumimoji="1" lang="ko-KR" altLang="en-US" sz="1500" dirty="0">
                <a:latin typeface="+mj-ea"/>
              </a:rPr>
              <a:t>클래스이름</a:t>
            </a:r>
            <a:r>
              <a:rPr kumimoji="1" lang="en-US" altLang="ko-KR" sz="1500" dirty="0">
                <a:latin typeface="+mj-ea"/>
              </a:rPr>
              <a:t>.prototype.</a:t>
            </a:r>
            <a:r>
              <a:rPr kumimoji="1" lang="ko-KR" altLang="en-US" sz="1500" dirty="0">
                <a:latin typeface="+mj-ea"/>
              </a:rPr>
              <a:t>메서드</a:t>
            </a:r>
            <a:r>
              <a:rPr kumimoji="1" lang="en-US" altLang="ko-KR" sz="1500" dirty="0">
                <a:latin typeface="+mj-ea"/>
              </a:rPr>
              <a:t>2 = function()</a:t>
            </a:r>
            <a:r>
              <a:rPr kumimoji="1" lang="ko-KR" altLang="en-US" sz="1500" dirty="0">
                <a:latin typeface="+mj-ea"/>
              </a:rPr>
              <a:t> </a:t>
            </a:r>
            <a:r>
              <a:rPr kumimoji="1" lang="en-US" altLang="ko-KR" sz="1500" dirty="0">
                <a:latin typeface="+mj-ea"/>
              </a:rPr>
              <a:t>{};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var</a:t>
            </a:r>
            <a:r>
              <a:rPr kumimoji="1" lang="ko-KR" altLang="en-US" sz="1500" dirty="0">
                <a:latin typeface="+mj-ea"/>
              </a:rPr>
              <a:t> </a:t>
            </a:r>
            <a:r>
              <a:rPr kumimoji="1" lang="ko-KR" altLang="en-US" sz="1500" dirty="0" err="1">
                <a:latin typeface="+mj-ea"/>
              </a:rPr>
              <a:t>인스턴스변수</a:t>
            </a:r>
            <a:r>
              <a:rPr kumimoji="1" lang="ko-KR" altLang="en-US" sz="1500" dirty="0">
                <a:latin typeface="+mj-ea"/>
              </a:rPr>
              <a:t> </a:t>
            </a:r>
            <a:r>
              <a:rPr kumimoji="1" lang="en-US" altLang="ko-KR" sz="1500" dirty="0">
                <a:latin typeface="+mj-ea"/>
              </a:rPr>
              <a:t>= new </a:t>
            </a:r>
            <a:r>
              <a:rPr kumimoji="1" lang="ko-KR" altLang="en-US" sz="1500" dirty="0">
                <a:latin typeface="+mj-ea"/>
              </a:rPr>
              <a:t>클래스이름</a:t>
            </a:r>
            <a:r>
              <a:rPr kumimoji="1" lang="en-US" altLang="ko-KR" sz="1500" dirty="0">
                <a:latin typeface="+mj-ea"/>
              </a:rPr>
              <a:t>();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</a:t>
            </a:r>
            <a:endParaRPr kumimoji="1"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882733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</a:t>
            </a:r>
            <a:r>
              <a:rPr lang="ko-KR" altLang="en-US" sz="2800" b="1" dirty="0">
                <a:latin typeface="+mj-ea"/>
              </a:rPr>
              <a:t>프로토타입 방식으로 클래스 만들기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981177"/>
            <a:ext cx="10713290" cy="3885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</a:rPr>
              <a:t>2. </a:t>
            </a:r>
            <a:r>
              <a:rPr kumimoji="1" lang="ko-KR" altLang="en-US" sz="1600" b="1" dirty="0">
                <a:latin typeface="+mj-ea"/>
              </a:rPr>
              <a:t>특징</a:t>
            </a:r>
            <a:endParaRPr kumimoji="1" lang="en-US" altLang="ko-KR" sz="1600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1) </a:t>
            </a:r>
            <a:r>
              <a:rPr kumimoji="1" lang="ko-KR" altLang="en-US" sz="1500" dirty="0">
                <a:latin typeface="+mj-ea"/>
              </a:rPr>
              <a:t>함수 기반 클래스와 동일하게 하나의 </a:t>
            </a:r>
            <a:r>
              <a:rPr kumimoji="1" lang="ko-KR" altLang="en-US" sz="1500" dirty="0" err="1">
                <a:latin typeface="+mj-ea"/>
              </a:rPr>
              <a:t>탭메뉴</a:t>
            </a:r>
            <a:r>
              <a:rPr kumimoji="1" lang="ko-KR" altLang="en-US" sz="1500" dirty="0">
                <a:latin typeface="+mj-ea"/>
              </a:rPr>
              <a:t> 클래스로 여러 개의 탭메뉴를 만들 수 있는 장점이 있다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2) </a:t>
            </a:r>
            <a:r>
              <a:rPr kumimoji="1" lang="ko-KR" altLang="en-US" sz="1500" dirty="0">
                <a:latin typeface="+mj-ea"/>
              </a:rPr>
              <a:t>메서드 공유 기능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-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프로토타입 방식의 가장 큰 특징은 모든 인스턴스가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prototype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에 만든 메서드를 공유해서 사용한다</a:t>
            </a:r>
            <a:r>
              <a:rPr kumimoji="1" lang="ko-KR" altLang="en-US" sz="1500" dirty="0">
                <a:latin typeface="+mj-ea"/>
              </a:rPr>
              <a:t>는 것이다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</a:t>
            </a:r>
            <a:r>
              <a:rPr kumimoji="1" lang="ko-KR" altLang="en-US" sz="1500" dirty="0">
                <a:latin typeface="+mj-ea"/>
              </a:rPr>
              <a:t>예를 들면 프로토타입 방식 클래스로 </a:t>
            </a:r>
            <a:r>
              <a:rPr kumimoji="1" lang="en-US" altLang="ko-KR" sz="1500" dirty="0">
                <a:latin typeface="+mj-ea"/>
              </a:rPr>
              <a:t>3</a:t>
            </a:r>
            <a:r>
              <a:rPr kumimoji="1" lang="ko-KR" altLang="en-US" sz="1500" dirty="0">
                <a:latin typeface="+mj-ea"/>
              </a:rPr>
              <a:t>개의 탭메뉴를 만드는 경우 모든 인스턴스는 메서드를 공유해서 사용하는 것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</a:t>
            </a:r>
            <a:r>
              <a:rPr kumimoji="1" lang="ko-KR" altLang="en-US" sz="1500" dirty="0">
                <a:latin typeface="+mj-ea"/>
              </a:rPr>
              <a:t>이다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- </a:t>
            </a:r>
            <a:r>
              <a:rPr kumimoji="1" lang="ko-KR" altLang="en-US" sz="1500" dirty="0">
                <a:latin typeface="+mj-ea"/>
              </a:rPr>
              <a:t>위와 같은 이유로 실무에서는 주로 프로토타입 방식을 이용해 클래스를 제작하며</a:t>
            </a:r>
            <a:r>
              <a:rPr kumimoji="1" lang="en-US" altLang="ko-KR" sz="1500" dirty="0">
                <a:latin typeface="+mj-ea"/>
              </a:rPr>
              <a:t>, </a:t>
            </a:r>
            <a:r>
              <a:rPr kumimoji="1" lang="en-US" altLang="ko-KR" sz="1500" dirty="0" err="1">
                <a:latin typeface="+mj-ea"/>
              </a:rPr>
              <a:t>jQeury</a:t>
            </a:r>
            <a:r>
              <a:rPr kumimoji="1" lang="en-US" altLang="ko-KR" sz="1500" dirty="0">
                <a:latin typeface="+mj-ea"/>
              </a:rPr>
              <a:t> </a:t>
            </a:r>
            <a:r>
              <a:rPr kumimoji="1" lang="ko-KR" altLang="en-US" sz="1500" dirty="0">
                <a:latin typeface="+mj-ea"/>
              </a:rPr>
              <a:t>역시 프로토타입 방식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</a:t>
            </a:r>
            <a:r>
              <a:rPr kumimoji="1" lang="ko-KR" altLang="en-US" sz="1500" dirty="0">
                <a:latin typeface="+mj-ea"/>
              </a:rPr>
              <a:t>클래스로 만들어져 있다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3) </a:t>
            </a:r>
            <a:r>
              <a:rPr kumimoji="1" lang="ko-KR" altLang="en-US" sz="1500" dirty="0">
                <a:latin typeface="+mj-ea"/>
              </a:rPr>
              <a:t>상속 기능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- </a:t>
            </a:r>
            <a:r>
              <a:rPr kumimoji="1" lang="ko-KR" altLang="en-US" sz="1500" dirty="0">
                <a:latin typeface="+mj-ea"/>
              </a:rPr>
              <a:t>프로토타입 방식의 또 하나 큰 특징은 자바스크립트에서는 </a:t>
            </a:r>
            <a:r>
              <a:rPr kumimoji="1" lang="en-US" altLang="ko-KR" sz="1500" dirty="0">
                <a:latin typeface="+mj-ea"/>
              </a:rPr>
              <a:t>prototype</a:t>
            </a:r>
            <a:r>
              <a:rPr kumimoji="1" lang="ko-KR" altLang="en-US" sz="1500" dirty="0">
                <a:latin typeface="+mj-ea"/>
              </a:rPr>
              <a:t>을 이용해 상속을 구현한다는 점이다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</a:t>
            </a:r>
            <a:r>
              <a:rPr kumimoji="1" lang="ko-KR" altLang="en-US" sz="1500" dirty="0">
                <a:latin typeface="+mj-ea"/>
              </a:rPr>
              <a:t>구체적인 내용은 뒤에 나오니 살펴보도록 하자</a:t>
            </a:r>
            <a:r>
              <a:rPr kumimoji="1" lang="en-US" altLang="ko-KR" sz="1500" dirty="0">
                <a:latin typeface="+mj-ea"/>
              </a:rPr>
              <a:t>.  </a:t>
            </a:r>
            <a:r>
              <a:rPr kumimoji="1" lang="en-US" altLang="ko-KR" sz="1450" dirty="0">
                <a:latin typeface="+mj-ea"/>
              </a:rPr>
              <a:t>  </a:t>
            </a:r>
            <a:endParaRPr kumimoji="1" lang="en-US" altLang="ko-KR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644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</a:t>
            </a:r>
            <a:r>
              <a:rPr lang="ko-KR" altLang="en-US" sz="2800" b="1" dirty="0">
                <a:latin typeface="+mj-ea"/>
              </a:rPr>
              <a:t>클래스 정의 방법 </a:t>
            </a:r>
            <a:r>
              <a:rPr lang="en-US" altLang="ko-KR" sz="2800" b="1" dirty="0">
                <a:latin typeface="+mj-ea"/>
              </a:rPr>
              <a:t>3</a:t>
            </a:r>
            <a:r>
              <a:rPr lang="ko-KR" altLang="en-US" sz="2800" b="1" dirty="0">
                <a:latin typeface="+mj-ea"/>
              </a:rPr>
              <a:t>가지 비교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981177"/>
            <a:ext cx="10713290" cy="5085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</a:rPr>
              <a:t>1. </a:t>
            </a:r>
            <a:r>
              <a:rPr kumimoji="1" lang="ko-KR" altLang="en-US" sz="1600" b="1" dirty="0">
                <a:latin typeface="+mj-ea"/>
              </a:rPr>
              <a:t>특징</a:t>
            </a:r>
            <a:endParaRPr kumimoji="1" lang="en-US" altLang="ko-KR" sz="1600" b="1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- </a:t>
            </a:r>
            <a:r>
              <a:rPr kumimoji="1" lang="ko-KR" altLang="en-US" sz="1500" dirty="0">
                <a:latin typeface="+mj-ea"/>
              </a:rPr>
              <a:t>만약 인스턴스 하나만 만들어 사용하는 경우라면 세 가지 방식 중 가장 효과적인 방식은 무엇일까</a:t>
            </a:r>
            <a:r>
              <a:rPr kumimoji="1" lang="en-US" altLang="ko-KR" sz="1500" dirty="0">
                <a:latin typeface="+mj-ea"/>
              </a:rPr>
              <a:t>?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</a:t>
            </a:r>
            <a:r>
              <a:rPr kumimoji="1" lang="ko-KR" altLang="en-US" sz="1500" dirty="0">
                <a:latin typeface="+mj-ea"/>
              </a:rPr>
              <a:t>인스턴스를 하나만 만들어 사용하는 경우라면 세 가지 방식 중 </a:t>
            </a:r>
            <a:r>
              <a:rPr kumimoji="1" lang="ko-KR" altLang="en-US" sz="1500" dirty="0" err="1">
                <a:latin typeface="+mj-ea"/>
              </a:rPr>
              <a:t>아무것나</a:t>
            </a:r>
            <a:r>
              <a:rPr kumimoji="1" lang="ko-KR" altLang="en-US" sz="1500" dirty="0">
                <a:latin typeface="+mj-ea"/>
              </a:rPr>
              <a:t> 사용해도 된다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</a:t>
            </a:r>
            <a:r>
              <a:rPr kumimoji="1" lang="ko-KR" altLang="en-US" sz="1500" dirty="0">
                <a:latin typeface="+mj-ea"/>
              </a:rPr>
              <a:t>예를 들면</a:t>
            </a:r>
            <a:r>
              <a:rPr kumimoji="1" lang="en-US" altLang="ko-KR" sz="1500" dirty="0">
                <a:latin typeface="+mj-ea"/>
              </a:rPr>
              <a:t>,</a:t>
            </a:r>
            <a:r>
              <a:rPr kumimoji="1" lang="ko-KR" altLang="en-US" sz="1500" dirty="0">
                <a:latin typeface="+mj-ea"/>
              </a:rPr>
              <a:t> 몇 개의 프로퍼티와 메서드를 가진 간단한 클래스를 만든 후 인스턴스를 하나만 생성해 사용하는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</a:t>
            </a:r>
            <a:r>
              <a:rPr kumimoji="1" lang="ko-KR" altLang="en-US" sz="1500" dirty="0">
                <a:latin typeface="+mj-ea"/>
              </a:rPr>
              <a:t>경우 복잡한 문법을 가진 함수 방식과 프로토타입 방식이 아니라 </a:t>
            </a:r>
            <a:r>
              <a:rPr kumimoji="1" lang="ko-KR" altLang="en-US" sz="1500" dirty="0" err="1">
                <a:latin typeface="+mj-ea"/>
              </a:rPr>
              <a:t>리터럴</a:t>
            </a:r>
            <a:r>
              <a:rPr kumimoji="1" lang="ko-KR" altLang="en-US" sz="1500" dirty="0">
                <a:latin typeface="+mj-ea"/>
              </a:rPr>
              <a:t> 방식을 이용하는 게 훨씬 효과 적일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</a:t>
            </a:r>
            <a:r>
              <a:rPr kumimoji="1" lang="ko-KR" altLang="en-US" sz="1500" dirty="0">
                <a:latin typeface="+mj-ea"/>
              </a:rPr>
              <a:t>것이다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</a:t>
            </a:r>
            <a:r>
              <a:rPr kumimoji="1" lang="ko-KR" altLang="en-US" sz="1500" dirty="0">
                <a:latin typeface="+mj-ea"/>
              </a:rPr>
              <a:t>이와 같이 상황에 맞게 세 가지 방법을 선택해서 사용하면 된다</a:t>
            </a:r>
            <a:r>
              <a:rPr kumimoji="1" lang="en-US" altLang="ko-KR" sz="1500" dirty="0">
                <a:latin typeface="+mj-ea"/>
              </a:rPr>
              <a:t>.</a:t>
            </a:r>
            <a:endParaRPr kumimoji="1" lang="en-US" altLang="ko-KR" sz="1500" dirty="0">
              <a:solidFill>
                <a:srgbClr val="FF0000"/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2FCC15E-94E0-45F9-A1F5-18BEB31E0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511301"/>
              </p:ext>
            </p:extLst>
          </p:nvPr>
        </p:nvGraphicFramePr>
        <p:xfrm>
          <a:off x="1127448" y="1412776"/>
          <a:ext cx="936104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744228479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val="202391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특징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47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프로토타입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일반적인 클래스 제작 방법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인스턴스마다 공통된 메서드를 공유해서 사용하는 장점이 있음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jQuery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도 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prototype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방식으로 만들어져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35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함수 방식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간단한 클래스 제작 시 사용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인스턴스마다 메서드가 독립적으로 만들어지는 단점이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97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+mj-ea"/>
                          <a:ea typeface="+mj-ea"/>
                        </a:rPr>
                        <a:t>리터럴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클래스 만드는 용도는 아니며 주로 여러 개의 매개변수를 그룹으로 묶어 함수의 매개변수로 보낼 때 사용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정의와 함께 인스턴스가 만들어지는 장점이 있음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단 인스턴스는 오직 하나만 만들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584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383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</a:t>
            </a:r>
            <a:r>
              <a:rPr lang="ko-KR" altLang="en-US" sz="2800" b="1" dirty="0">
                <a:latin typeface="+mj-ea"/>
              </a:rPr>
              <a:t>클래스 정의 방법 </a:t>
            </a:r>
            <a:r>
              <a:rPr lang="en-US" altLang="ko-KR" sz="2800" b="1" dirty="0">
                <a:latin typeface="+mj-ea"/>
              </a:rPr>
              <a:t>3</a:t>
            </a:r>
            <a:r>
              <a:rPr lang="ko-KR" altLang="en-US" sz="2800" b="1" dirty="0">
                <a:latin typeface="+mj-ea"/>
              </a:rPr>
              <a:t>가지 비교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981177"/>
            <a:ext cx="10713290" cy="3355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</a:rPr>
              <a:t>2. </a:t>
            </a:r>
            <a:r>
              <a:rPr kumimoji="1" lang="ko-KR" altLang="en-US" sz="1600" b="1" dirty="0">
                <a:latin typeface="+mj-ea"/>
              </a:rPr>
              <a:t>클래스 정의 방법</a:t>
            </a:r>
            <a:r>
              <a:rPr kumimoji="1" lang="en-US" altLang="ko-KR" sz="1600" b="1" dirty="0">
                <a:latin typeface="+mj-ea"/>
              </a:rPr>
              <a:t>(</a:t>
            </a:r>
            <a:r>
              <a:rPr kumimoji="1" lang="ko-KR" altLang="en-US" sz="1600" b="1" dirty="0">
                <a:latin typeface="+mj-ea"/>
              </a:rPr>
              <a:t>포장법</a:t>
            </a:r>
            <a:r>
              <a:rPr kumimoji="1" lang="en-US" altLang="ko-KR" sz="1600" b="1" dirty="0">
                <a:latin typeface="+mj-ea"/>
              </a:rPr>
              <a:t>) </a:t>
            </a:r>
            <a:r>
              <a:rPr kumimoji="1" lang="ko-KR" altLang="en-US" sz="1600" b="1" dirty="0">
                <a:latin typeface="+mj-ea"/>
              </a:rPr>
              <a:t>비교</a:t>
            </a:r>
            <a:endParaRPr kumimoji="1" lang="en-US" altLang="ko-KR" sz="1600" b="1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>
                <a:latin typeface="+mj-ea"/>
              </a:rPr>
              <a:t> </a:t>
            </a:r>
            <a:endParaRPr kumimoji="1" lang="en-US" altLang="ko-KR" sz="1500" dirty="0">
              <a:solidFill>
                <a:srgbClr val="FF0000"/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2FCC15E-94E0-45F9-A1F5-18BEB31E0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93842"/>
              </p:ext>
            </p:extLst>
          </p:nvPr>
        </p:nvGraphicFramePr>
        <p:xfrm>
          <a:off x="1127448" y="1412776"/>
          <a:ext cx="10009112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744228479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2391983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26110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+mj-ea"/>
                          <a:ea typeface="+mj-ea"/>
                        </a:rPr>
                        <a:t>리터럴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함수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프로토 타입 방식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47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var </a:t>
                      </a:r>
                      <a:r>
                        <a:rPr lang="ko-KR" altLang="en-US" sz="1400" dirty="0" err="1">
                          <a:latin typeface="+mj-ea"/>
                          <a:ea typeface="+mj-ea"/>
                        </a:rPr>
                        <a:t>인스턴스변수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= {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   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프로퍼티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1 : </a:t>
                      </a:r>
                      <a:r>
                        <a:rPr lang="ko-KR" altLang="en-US" sz="1400" dirty="0" err="1">
                          <a:latin typeface="+mj-ea"/>
                          <a:ea typeface="+mj-ea"/>
                        </a:rPr>
                        <a:t>초깃값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프로퍼티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2 :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초깃값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latinLnBrk="1"/>
                      <a:endParaRPr lang="en-US" altLang="ko-KR" sz="14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메서드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1 : function() {},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메서드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2 : function() {}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}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function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클래스이름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() {</a:t>
                      </a:r>
                    </a:p>
                    <a:p>
                      <a:pPr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this.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프로퍼티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1 :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초깃값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   this.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프로퍼티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2 :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초깃값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this.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메서드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1 : function() {};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   this.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메서드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2 : function() {};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}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function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클래스이름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this.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프로퍼티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1 :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초깃값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   this.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프로퍼티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2 :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초깃값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클래스이름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.prototype.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메서드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1=function() {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클래스이름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.prototype.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메서드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2=function() {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353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6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클래스 소개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248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1) </a:t>
            </a:r>
            <a:r>
              <a:rPr kumimoji="1" lang="ko-KR" altLang="en-US" sz="1500" dirty="0">
                <a:latin typeface="+mj-ea"/>
              </a:rPr>
              <a:t>객체 단위의 코드 그룹화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- </a:t>
            </a:r>
            <a:r>
              <a:rPr kumimoji="1" lang="ko-KR" altLang="en-US" sz="1500" dirty="0">
                <a:latin typeface="+mj-ea"/>
              </a:rPr>
              <a:t>앞에서 알아본 것처럼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클래스의 대표적인 기능은 연관 있는 변수와 함수를 그룹화 하는 기능이다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</a:t>
            </a:r>
            <a:r>
              <a:rPr kumimoji="1" lang="ko-KR" altLang="en-US" sz="1500" dirty="0">
                <a:latin typeface="+mj-ea"/>
              </a:rPr>
              <a:t>여기서 연관 있는 변수와 함수라는 것은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현업에서는 프로젝트를 진행하다 보면 함수 개수가 적게는 수백 개에서</a:t>
            </a:r>
            <a:endParaRPr kumimoji="1" lang="en-US" altLang="ko-KR" sz="1500" dirty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    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많게는 수천 수만 개가 기본으로 만들어진다</a:t>
            </a:r>
            <a:r>
              <a:rPr kumimoji="1" lang="en-US" altLang="ko-KR" sz="1500" dirty="0">
                <a:latin typeface="+mj-ea"/>
              </a:rPr>
              <a:t>.</a:t>
            </a:r>
            <a:r>
              <a:rPr kumimoji="1" lang="ko-KR" altLang="en-US" sz="1500" dirty="0">
                <a:latin typeface="+mj-ea"/>
              </a:rPr>
              <a:t>하여 이렇게 많아지다 보면 문제가 발생한 경우 코드를 수정하기도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</a:t>
            </a:r>
            <a:r>
              <a:rPr kumimoji="1" lang="ko-KR" altLang="en-US" sz="1500" dirty="0">
                <a:latin typeface="+mj-ea"/>
              </a:rPr>
              <a:t>어렵고 찾기도 어려워서 관리하기가 힘들다</a:t>
            </a:r>
            <a:r>
              <a:rPr kumimoji="1" lang="en-US" altLang="ko-KR" sz="1500" dirty="0">
                <a:latin typeface="+mj-ea"/>
              </a:rPr>
              <a:t>.</a:t>
            </a:r>
            <a:r>
              <a:rPr kumimoji="1" lang="ko-KR" altLang="en-US" sz="1500" dirty="0">
                <a:latin typeface="+mj-ea"/>
              </a:rPr>
              <a:t>더욱 더 힘든 것은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요즘 트렌드는 협업을 하면서 프로젝트를 </a:t>
            </a:r>
            <a:r>
              <a:rPr kumimoji="1" lang="ko-KR" altLang="en-US" sz="1500" dirty="0" err="1">
                <a:solidFill>
                  <a:srgbClr val="FF0000"/>
                </a:solidFill>
                <a:latin typeface="+mj-ea"/>
              </a:rPr>
              <a:t>해나가</a:t>
            </a:r>
            <a:endParaRPr kumimoji="1" lang="en-US" altLang="ko-KR" sz="1500" dirty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    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는데 함수 단위 코딩의 경우에는 함수 이름이나 변수 이름을 같게 만들어 충돌이 발생하는 사태까지 발생</a:t>
            </a:r>
            <a:r>
              <a:rPr kumimoji="1" lang="ko-KR" altLang="en-US" sz="1500" dirty="0">
                <a:latin typeface="+mj-ea"/>
              </a:rPr>
              <a:t>한다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</a:t>
            </a:r>
            <a:r>
              <a:rPr kumimoji="1" lang="ko-KR" altLang="en-US" sz="1500" dirty="0">
                <a:latin typeface="+mj-ea"/>
              </a:rPr>
              <a:t>예를 들자면 전국을 하나의 시로 통합해 관리하면 전국에 같은 이름을 가진 사람이 엄청 많아질 것이고</a:t>
            </a:r>
            <a:r>
              <a:rPr kumimoji="1" lang="en-US" altLang="ko-KR" sz="1500" dirty="0">
                <a:latin typeface="+mj-ea"/>
              </a:rPr>
              <a:t>, </a:t>
            </a:r>
            <a:r>
              <a:rPr kumimoji="1" lang="ko-KR" altLang="en-US" sz="1500" dirty="0">
                <a:latin typeface="+mj-ea"/>
              </a:rPr>
              <a:t>찾고자 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</a:t>
            </a:r>
            <a:r>
              <a:rPr kumimoji="1" lang="ko-KR" altLang="en-US" sz="1500" dirty="0">
                <a:latin typeface="+mj-ea"/>
              </a:rPr>
              <a:t>하는 사람을 효율적으로 찾기도 힘들 것이다</a:t>
            </a:r>
            <a:r>
              <a:rPr kumimoji="1" lang="en-US" altLang="ko-KR" sz="1500" dirty="0">
                <a:latin typeface="+mj-ea"/>
              </a:rPr>
              <a:t>.</a:t>
            </a:r>
            <a:r>
              <a:rPr kumimoji="1" lang="ko-KR" altLang="en-US" sz="1500" dirty="0">
                <a:latin typeface="+mj-ea"/>
              </a:rPr>
              <a:t>하여 이를 해결하기 위해서 </a:t>
            </a:r>
            <a:r>
              <a:rPr kumimoji="1" lang="ko-KR" altLang="en-US" sz="1500" dirty="0" err="1">
                <a:latin typeface="+mj-ea"/>
              </a:rPr>
              <a:t>시도군읍면동으로</a:t>
            </a:r>
            <a:r>
              <a:rPr kumimoji="1" lang="ko-KR" altLang="en-US" sz="1500" dirty="0">
                <a:latin typeface="+mj-ea"/>
              </a:rPr>
              <a:t> 나눠 관리한다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</a:t>
            </a:r>
            <a:r>
              <a:rPr kumimoji="1" lang="ko-KR" altLang="en-US" sz="1500" dirty="0">
                <a:latin typeface="+mj-ea"/>
              </a:rPr>
              <a:t>만약 서울에 사는 김철수 이름을 가진 사람을 찾고 싶다면 전국을 모두 수색할 필요가 없이 서울에서 찾으면 되는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</a:t>
            </a:r>
            <a:r>
              <a:rPr kumimoji="1" lang="ko-KR" altLang="en-US" sz="1500" dirty="0">
                <a:latin typeface="+mj-ea"/>
              </a:rPr>
              <a:t>것이다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</a:t>
            </a:r>
            <a:r>
              <a:rPr kumimoji="1" lang="ko-KR" altLang="en-US" sz="1500" dirty="0">
                <a:latin typeface="+mj-ea"/>
              </a:rPr>
              <a:t>하여 이것이 바로 프로그래밍 관점에서 클래스의 역할인 것이다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2) </a:t>
            </a:r>
            <a:r>
              <a:rPr kumimoji="1" lang="ko-KR" altLang="en-US" sz="1500" dirty="0">
                <a:latin typeface="+mj-ea"/>
              </a:rPr>
              <a:t>객체 단위의 중복 코드 제거 및 코드 재사용성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- </a:t>
            </a:r>
            <a:r>
              <a:rPr kumimoji="1" lang="ko-KR" altLang="en-US" sz="1500" dirty="0">
                <a:latin typeface="+mj-ea"/>
              </a:rPr>
              <a:t>클래스를 이용하면 객체 단위로 코드를 재사용할 수가 있다</a:t>
            </a:r>
            <a:r>
              <a:rPr kumimoji="1" lang="en-US" altLang="ko-KR" sz="1500" dirty="0">
                <a:latin typeface="+mj-ea"/>
              </a:rPr>
              <a:t>.</a:t>
            </a:r>
            <a:r>
              <a:rPr kumimoji="1" lang="ko-KR" altLang="en-US" sz="1500" dirty="0">
                <a:latin typeface="+mj-ea"/>
              </a:rPr>
              <a:t>예를 들어 탭패널이 여러 개가 들어 있는 웹페이지를 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</a:t>
            </a:r>
            <a:r>
              <a:rPr kumimoji="1" lang="ko-KR" altLang="en-US" sz="1500" dirty="0">
                <a:latin typeface="+mj-ea"/>
              </a:rPr>
              <a:t>만들 때에도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클래스 하나로 독립적으로 동작하는 탭패널을 모두 만들 수가 있는 것</a:t>
            </a:r>
            <a:r>
              <a:rPr kumimoji="1" lang="ko-KR" altLang="en-US" sz="1500" dirty="0">
                <a:latin typeface="+mj-ea"/>
              </a:rPr>
              <a:t>이다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</a:t>
            </a:r>
            <a:r>
              <a:rPr kumimoji="1" lang="ko-KR" altLang="en-US" sz="1500" dirty="0">
                <a:latin typeface="+mj-ea"/>
              </a:rPr>
              <a:t>바로 이런 이유로 인하여 실무를 위해 클래스는 반드시 배워야 한다</a:t>
            </a:r>
            <a:r>
              <a:rPr kumimoji="1" lang="en-US" altLang="ko-KR" sz="1500" dirty="0">
                <a:latin typeface="+mj-ea"/>
              </a:rPr>
              <a:t>.</a:t>
            </a:r>
            <a:endParaRPr kumimoji="1"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710217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클래스 소개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1118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</a:rPr>
              <a:t>3. </a:t>
            </a:r>
            <a:r>
              <a:rPr kumimoji="1" lang="ko-KR" altLang="en-US" sz="1600" b="1" dirty="0">
                <a:latin typeface="+mj-ea"/>
              </a:rPr>
              <a:t>자바스크립트에서 클래스란</a:t>
            </a:r>
            <a:r>
              <a:rPr kumimoji="1" lang="en-US" altLang="ko-KR" sz="1600" b="1" dirty="0">
                <a:latin typeface="+mj-ea"/>
              </a:rPr>
              <a:t>?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- </a:t>
            </a:r>
            <a:r>
              <a:rPr kumimoji="1" lang="ko-KR" altLang="en-US" sz="1500" dirty="0">
                <a:latin typeface="+mj-ea"/>
              </a:rPr>
              <a:t>사실 자바스크립트는 객체지향 프로그래밍 언어에서 기본적으로 제공하는 클래스라는 개념을 제공을 하지 않는다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</a:t>
            </a:r>
            <a:r>
              <a:rPr kumimoji="1" lang="ko-KR" altLang="en-US" sz="1500" dirty="0">
                <a:latin typeface="+mj-ea"/>
              </a:rPr>
              <a:t>하지만</a:t>
            </a:r>
            <a:r>
              <a:rPr kumimoji="1" lang="en-US" altLang="ko-KR" sz="1500" dirty="0">
                <a:latin typeface="+mj-ea"/>
              </a:rPr>
              <a:t>, </a:t>
            </a:r>
            <a:r>
              <a:rPr kumimoji="1" lang="ko-KR" altLang="en-US" sz="1500" dirty="0">
                <a:latin typeface="+mj-ea"/>
              </a:rPr>
              <a:t>자바스크립트에서는 클래스처럼 사용할 수 있는 방법을 세 가지 지원을 한다</a:t>
            </a:r>
            <a:r>
              <a:rPr kumimoji="1" lang="en-US" altLang="ko-KR" sz="1500" dirty="0">
                <a:latin typeface="+mj-ea"/>
              </a:rPr>
              <a:t>.</a:t>
            </a:r>
            <a:endParaRPr kumimoji="1" lang="en-US" altLang="ko-KR" sz="15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18A0814-E315-4D88-A064-7AEA4A29F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711060"/>
              </p:ext>
            </p:extLst>
          </p:nvPr>
        </p:nvGraphicFramePr>
        <p:xfrm>
          <a:off x="1487488" y="2171119"/>
          <a:ext cx="9649072" cy="251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592139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28955168"/>
                    </a:ext>
                  </a:extLst>
                </a:gridCol>
                <a:gridCol w="4230406">
                  <a:extLst>
                    <a:ext uri="{9D8B030D-6E8A-4147-A177-3AD203B41FA5}">
                      <a16:colId xmlns:a16="http://schemas.microsoft.com/office/drawing/2014/main" val="157005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+mj-ea"/>
                          <a:ea typeface="+mj-ea"/>
                        </a:rPr>
                        <a:t>리터럴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함수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프로토타입 방식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430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var 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인스턴스 변수 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= {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     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프로퍼티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1 : </a:t>
                      </a:r>
                      <a:r>
                        <a:rPr lang="ko-KR" altLang="en-US" sz="1500" dirty="0" err="1">
                          <a:latin typeface="+mj-ea"/>
                          <a:ea typeface="+mj-ea"/>
                        </a:rPr>
                        <a:t>초깃값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프로퍼티</a:t>
                      </a: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2 : </a:t>
                      </a:r>
                      <a:r>
                        <a:rPr lang="ko-KR" altLang="en-US" sz="15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초깃값</a:t>
                      </a: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latinLnBrk="1"/>
                      <a:endParaRPr lang="en-US" altLang="ko-KR" sz="15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메서드</a:t>
                      </a: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1:function(){</a:t>
                      </a:r>
                    </a:p>
                    <a:p>
                      <a:pPr latinLnBrk="1"/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    },</a:t>
                      </a:r>
                    </a:p>
                    <a:p>
                      <a:pPr latinLnBrk="1"/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메서드</a:t>
                      </a: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2:function(){</a:t>
                      </a:r>
                    </a:p>
                    <a:p>
                      <a:pPr latinLnBrk="1"/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    }</a:t>
                      </a:r>
                      <a:endParaRPr lang="en-US" altLang="ko-KR" sz="15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}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function 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클래스 이름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() {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     this.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프로퍼티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1 = </a:t>
                      </a:r>
                      <a:r>
                        <a:rPr lang="ko-KR" altLang="en-US" sz="1500" dirty="0" err="1">
                          <a:latin typeface="+mj-ea"/>
                          <a:ea typeface="+mj-ea"/>
                        </a:rPr>
                        <a:t>초깃값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    this.</a:t>
                      </a:r>
                      <a:r>
                        <a:rPr lang="ko-KR" altLang="en-US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프로퍼티</a:t>
                      </a: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2 = </a:t>
                      </a:r>
                      <a:r>
                        <a:rPr lang="ko-KR" altLang="en-US" sz="15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초깃값</a:t>
                      </a: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;</a:t>
                      </a:r>
                      <a:endParaRPr lang="en-US" altLang="ko-KR" sz="15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15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this.</a:t>
                      </a:r>
                      <a:r>
                        <a:rPr lang="ko-KR" altLang="en-US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메서드</a:t>
                      </a: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1:function(){</a:t>
                      </a:r>
                    </a:p>
                    <a:p>
                      <a:pPr latinLnBrk="1"/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    },</a:t>
                      </a:r>
                    </a:p>
                    <a:p>
                      <a:pPr latinLnBrk="1"/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    this.</a:t>
                      </a:r>
                      <a:r>
                        <a:rPr lang="ko-KR" altLang="en-US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메서드</a:t>
                      </a: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2:function(){</a:t>
                      </a:r>
                    </a:p>
                    <a:p>
                      <a:pPr latinLnBrk="1"/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    }</a:t>
                      </a:r>
                      <a:endParaRPr lang="en-US" altLang="ko-KR" sz="15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}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function </a:t>
                      </a:r>
                      <a:r>
                        <a:rPr lang="ko-KR" altLang="en-US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클래스 이름</a:t>
                      </a: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latinLnBrk="1"/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    this.</a:t>
                      </a:r>
                      <a:r>
                        <a:rPr lang="ko-KR" altLang="en-US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프로퍼티</a:t>
                      </a: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1 = </a:t>
                      </a:r>
                      <a:r>
                        <a:rPr lang="ko-KR" altLang="en-US" sz="15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초깃값</a:t>
                      </a: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    this.</a:t>
                      </a:r>
                      <a:r>
                        <a:rPr lang="ko-KR" altLang="en-US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프로퍼티</a:t>
                      </a: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2 = </a:t>
                      </a:r>
                      <a:r>
                        <a:rPr lang="ko-KR" altLang="en-US" sz="15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초깃값</a:t>
                      </a: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}</a:t>
                      </a:r>
                    </a:p>
                    <a:p>
                      <a:pPr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클래스이름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.prototype.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메서드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1=function(){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}</a:t>
                      </a:r>
                    </a:p>
                    <a:p>
                      <a:pPr latinLnBrk="1"/>
                      <a:r>
                        <a:rPr lang="ko-KR" altLang="en-US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클래스이름</a:t>
                      </a: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.prototype.</a:t>
                      </a:r>
                      <a:r>
                        <a:rPr lang="ko-KR" altLang="en-US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메서드</a:t>
                      </a: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2=function(){</a:t>
                      </a:r>
                    </a:p>
                    <a:p>
                      <a:pPr latinLnBrk="1"/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}</a:t>
                      </a:r>
                      <a:endParaRPr lang="ko-KR" altLang="en-US" sz="15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44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37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클래스 관련 기본 개념과 용어 정리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1118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</a:rPr>
              <a:t>1. </a:t>
            </a:r>
            <a:r>
              <a:rPr kumimoji="1" lang="ko-KR" altLang="en-US" sz="1600" b="1" dirty="0">
                <a:latin typeface="+mj-ea"/>
              </a:rPr>
              <a:t>인스턴스</a:t>
            </a:r>
            <a:r>
              <a:rPr kumimoji="1" lang="en-US" altLang="ko-KR" sz="1600" b="1" dirty="0">
                <a:latin typeface="+mj-ea"/>
              </a:rPr>
              <a:t>(instance)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- </a:t>
            </a:r>
            <a:r>
              <a:rPr kumimoji="1" lang="ko-KR" altLang="en-US" sz="1500" dirty="0">
                <a:latin typeface="+mj-ea"/>
              </a:rPr>
              <a:t>함수를</a:t>
            </a:r>
            <a:r>
              <a:rPr kumimoji="1" lang="en-US" altLang="ko-KR" sz="1500" dirty="0">
                <a:latin typeface="+mj-ea"/>
              </a:rPr>
              <a:t> </a:t>
            </a:r>
            <a:r>
              <a:rPr kumimoji="1" lang="ko-KR" altLang="en-US" sz="1500" dirty="0">
                <a:latin typeface="+mj-ea"/>
              </a:rPr>
              <a:t>사용하려면 우리는 함수를 호출을 해야 </a:t>
            </a:r>
            <a:r>
              <a:rPr kumimoji="1" lang="ko-KR" altLang="en-US" sz="1500" dirty="0" err="1">
                <a:latin typeface="+mj-ea"/>
              </a:rPr>
              <a:t>하듯</a:t>
            </a:r>
            <a:r>
              <a:rPr kumimoji="1" lang="ko-KR" altLang="en-US" sz="1500" dirty="0">
                <a:latin typeface="+mj-ea"/>
              </a:rPr>
              <a:t> 클래스를 사용하려면 일반적으로 인스턴스를 생성해야 한다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- </a:t>
            </a:r>
            <a:r>
              <a:rPr kumimoji="1" lang="ko-KR" altLang="en-US" sz="1500" dirty="0">
                <a:latin typeface="+mj-ea"/>
              </a:rPr>
              <a:t>하지만</a:t>
            </a:r>
            <a:r>
              <a:rPr kumimoji="1" lang="en-US" altLang="ko-KR" sz="1500" dirty="0">
                <a:latin typeface="+mj-ea"/>
              </a:rPr>
              <a:t>, </a:t>
            </a:r>
            <a:r>
              <a:rPr kumimoji="1" lang="ko-KR" altLang="en-US" sz="1500" dirty="0">
                <a:latin typeface="+mj-ea"/>
              </a:rPr>
              <a:t>인스턴스를 생성하지 않고 사용하는 클래스도 있긴 하지만 이 내용은 뒤에서 다루도록 하겠다</a:t>
            </a:r>
            <a:r>
              <a:rPr kumimoji="1" lang="en-US" altLang="ko-KR" sz="1500" dirty="0">
                <a:latin typeface="+mj-ea"/>
              </a:rPr>
              <a:t>.</a:t>
            </a:r>
            <a:endParaRPr kumimoji="1" lang="en-US" altLang="ko-KR" sz="1500" dirty="0"/>
          </a:p>
        </p:txBody>
      </p:sp>
      <p:graphicFrame>
        <p:nvGraphicFramePr>
          <p:cNvPr id="5" name="Group 35">
            <a:extLst>
              <a:ext uri="{FF2B5EF4-FFF2-40B4-BE49-F238E27FC236}">
                <a16:creationId xmlns:a16="http://schemas.microsoft.com/office/drawing/2014/main" id="{550B5D50-8132-4D07-9C04-0DE05BAA2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525346"/>
              </p:ext>
            </p:extLst>
          </p:nvPr>
        </p:nvGraphicFramePr>
        <p:xfrm>
          <a:off x="1487488" y="2348880"/>
          <a:ext cx="6096000" cy="158440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클래스</a:t>
                      </a: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객체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제품 설계도</a:t>
                      </a: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제품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TV</a:t>
                      </a: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설계도</a:t>
                      </a: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TV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붕어빵기계</a:t>
                      </a: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붕어빵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 Box 11">
            <a:extLst>
              <a:ext uri="{FF2B5EF4-FFF2-40B4-BE49-F238E27FC236}">
                <a16:creationId xmlns:a16="http://schemas.microsoft.com/office/drawing/2014/main" id="{32C9EF0C-CB03-483D-9FB5-614D37286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000" y="4005064"/>
            <a:ext cx="8280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500" b="1" dirty="0">
                <a:solidFill>
                  <a:srgbClr val="FF0000"/>
                </a:solidFill>
                <a:latin typeface="Courier New" panose="02070309020205020404" pitchFamily="49" charset="0"/>
                <a:ea typeface="견명조" pitchFamily="18" charset="-127"/>
              </a:rPr>
              <a:t>* </a:t>
            </a:r>
            <a:r>
              <a:rPr lang="ko-KR" altLang="en-US" sz="1500" b="1" dirty="0">
                <a:solidFill>
                  <a:srgbClr val="FF0000"/>
                </a:solidFill>
                <a:latin typeface="Courier New" panose="02070309020205020404" pitchFamily="49" charset="0"/>
                <a:ea typeface="견명조" pitchFamily="18" charset="-127"/>
              </a:rPr>
              <a:t>다시 말해</a:t>
            </a:r>
            <a:r>
              <a:rPr lang="en-US" altLang="ko-KR" sz="1500" b="1" dirty="0">
                <a:solidFill>
                  <a:srgbClr val="FF0000"/>
                </a:solidFill>
                <a:latin typeface="Courier New" panose="02070309020205020404" pitchFamily="49" charset="0"/>
                <a:ea typeface="견명조" pitchFamily="18" charset="-127"/>
              </a:rPr>
              <a:t>, </a:t>
            </a:r>
            <a:r>
              <a:rPr lang="ko-KR" altLang="en-US" sz="1500" b="1" dirty="0">
                <a:solidFill>
                  <a:srgbClr val="FF0000"/>
                </a:solidFill>
                <a:latin typeface="Courier New" panose="02070309020205020404" pitchFamily="49" charset="0"/>
                <a:ea typeface="견명조" pitchFamily="18" charset="-127"/>
              </a:rPr>
              <a:t>객체는 클래스에서 정의된 내용대로 메모리에 생성된 것을 의미한다</a:t>
            </a:r>
            <a:r>
              <a:rPr lang="en-US" altLang="ko-KR" sz="1500" b="1" dirty="0">
                <a:solidFill>
                  <a:srgbClr val="FF0000"/>
                </a:solidFill>
                <a:latin typeface="Courier New" panose="02070309020205020404" pitchFamily="49" charset="0"/>
                <a:ea typeface="견명조" pitchFamily="18" charset="-127"/>
              </a:rPr>
              <a:t>. </a:t>
            </a:r>
          </a:p>
        </p:txBody>
      </p:sp>
      <p:grpSp>
        <p:nvGrpSpPr>
          <p:cNvPr id="7" name="Group 16">
            <a:extLst>
              <a:ext uri="{FF2B5EF4-FFF2-40B4-BE49-F238E27FC236}">
                <a16:creationId xmlns:a16="http://schemas.microsoft.com/office/drawing/2014/main" id="{B2F2AF94-9C3B-42B4-A45F-2D1DE2DF3FF6}"/>
              </a:ext>
            </a:extLst>
          </p:cNvPr>
          <p:cNvGrpSpPr>
            <a:grpSpLocks/>
          </p:cNvGrpSpPr>
          <p:nvPr/>
        </p:nvGrpSpPr>
        <p:grpSpPr bwMode="auto">
          <a:xfrm>
            <a:off x="1487488" y="4437112"/>
            <a:ext cx="7632700" cy="833437"/>
            <a:chOff x="635" y="3041"/>
            <a:chExt cx="4808" cy="525"/>
          </a:xfrm>
        </p:grpSpPr>
        <p:sp>
          <p:nvSpPr>
            <p:cNvPr id="9" name="Text Box 11">
              <a:extLst>
                <a:ext uri="{FF2B5EF4-FFF2-40B4-BE49-F238E27FC236}">
                  <a16:creationId xmlns:a16="http://schemas.microsoft.com/office/drawing/2014/main" id="{0A835C09-D6ED-438F-B509-17BD93D68D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" y="3239"/>
              <a:ext cx="48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2800" dirty="0">
                  <a:latin typeface="+mj-ea"/>
                  <a:ea typeface="+mj-ea"/>
                </a:rPr>
                <a:t>클래스                        </a:t>
              </a:r>
              <a:r>
                <a:rPr lang="ko-KR" altLang="en-US" sz="2800" b="1" u="sng" dirty="0">
                  <a:solidFill>
                    <a:srgbClr val="FF0000"/>
                  </a:solidFill>
                  <a:latin typeface="+mj-ea"/>
                  <a:ea typeface="+mj-ea"/>
                </a:rPr>
                <a:t>인스턴스</a:t>
              </a:r>
              <a:r>
                <a:rPr lang="en-US" altLang="ko-KR" sz="2800" b="1" u="sng" dirty="0">
                  <a:solidFill>
                    <a:srgbClr val="FF0000"/>
                  </a:solidFill>
                  <a:latin typeface="+mj-ea"/>
                  <a:ea typeface="+mj-ea"/>
                </a:rPr>
                <a:t>(</a:t>
              </a:r>
              <a:r>
                <a:rPr lang="ko-KR" altLang="en-US" sz="2800" b="1" u="sng" dirty="0">
                  <a:solidFill>
                    <a:srgbClr val="FF0000"/>
                  </a:solidFill>
                  <a:latin typeface="+mj-ea"/>
                  <a:ea typeface="+mj-ea"/>
                </a:rPr>
                <a:t>객체</a:t>
              </a:r>
              <a:r>
                <a:rPr lang="en-US" altLang="ko-KR" sz="2800" b="1" u="sng" dirty="0">
                  <a:solidFill>
                    <a:srgbClr val="FF0000"/>
                  </a:solidFill>
                  <a:latin typeface="+mj-ea"/>
                  <a:ea typeface="+mj-ea"/>
                </a:rPr>
                <a:t>)</a:t>
              </a:r>
            </a:p>
          </p:txBody>
        </p:sp>
        <p:sp>
          <p:nvSpPr>
            <p:cNvPr id="10" name="Line 12">
              <a:extLst>
                <a:ext uri="{FF2B5EF4-FFF2-40B4-BE49-F238E27FC236}">
                  <a16:creationId xmlns:a16="http://schemas.microsoft.com/office/drawing/2014/main" id="{24B3A40D-0942-46BE-89D5-2A514E168B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2" y="3412"/>
              <a:ext cx="15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1" name="Text Box 13">
              <a:extLst>
                <a:ext uri="{FF2B5EF4-FFF2-40B4-BE49-F238E27FC236}">
                  <a16:creationId xmlns:a16="http://schemas.microsoft.com/office/drawing/2014/main" id="{39DC0BCD-C743-4956-986B-FEEDA7BC6C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3041"/>
              <a:ext cx="15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2400">
                  <a:latin typeface="+mj-ea"/>
                  <a:ea typeface="+mj-ea"/>
                </a:rPr>
                <a:t>인스턴스화</a:t>
              </a:r>
            </a:p>
          </p:txBody>
        </p:sp>
      </p:grpSp>
      <p:sp>
        <p:nvSpPr>
          <p:cNvPr id="12" name="Text Box 15">
            <a:extLst>
              <a:ext uri="{FF2B5EF4-FFF2-40B4-BE49-F238E27FC236}">
                <a16:creationId xmlns:a16="http://schemas.microsoft.com/office/drawing/2014/main" id="{8AF89557-3393-436F-8F1E-FD465A516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2306" y="5457403"/>
            <a:ext cx="79200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객체 ≒ 인스턴스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- </a:t>
            </a:r>
            <a:r>
              <a:rPr lang="ko-KR" altLang="en-US" sz="2000" b="1" dirty="0">
                <a:latin typeface="+mj-ea"/>
                <a:ea typeface="+mj-ea"/>
              </a:rPr>
              <a:t>객체</a:t>
            </a:r>
            <a:r>
              <a:rPr lang="en-US" altLang="ko-KR" sz="2000" b="1" dirty="0">
                <a:latin typeface="+mj-ea"/>
                <a:ea typeface="+mj-ea"/>
              </a:rPr>
              <a:t>(object)</a:t>
            </a:r>
            <a:r>
              <a:rPr lang="ko-KR" altLang="en-US" sz="2000" b="1" dirty="0">
                <a:latin typeface="+mj-ea"/>
                <a:ea typeface="+mj-ea"/>
              </a:rPr>
              <a:t>는 인스턴스</a:t>
            </a:r>
            <a:r>
              <a:rPr lang="en-US" altLang="ko-KR" sz="2000" b="1" dirty="0">
                <a:latin typeface="+mj-ea"/>
                <a:ea typeface="+mj-ea"/>
              </a:rPr>
              <a:t>(instance)</a:t>
            </a:r>
            <a:r>
              <a:rPr lang="ko-KR" altLang="en-US" sz="2000" b="1" dirty="0">
                <a:latin typeface="+mj-ea"/>
                <a:ea typeface="+mj-ea"/>
              </a:rPr>
              <a:t>를 포함하는 일반적인 의미</a:t>
            </a:r>
            <a:endParaRPr lang="en-US" altLang="ko-KR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768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클래스 관련 기본 개념과 용어 정리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3932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</a:rPr>
              <a:t>2. </a:t>
            </a:r>
            <a:r>
              <a:rPr kumimoji="1" lang="ko-KR" altLang="en-US" sz="1600" b="1" dirty="0">
                <a:latin typeface="+mj-ea"/>
              </a:rPr>
              <a:t>객체</a:t>
            </a:r>
            <a:endParaRPr kumimoji="1" lang="en-US" altLang="ko-KR" sz="1600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- </a:t>
            </a:r>
            <a:r>
              <a:rPr kumimoji="1" lang="ko-KR" altLang="en-US" sz="1500" dirty="0">
                <a:latin typeface="+mj-ea"/>
              </a:rPr>
              <a:t>앞에서 언급하였듯이 객체는 일반적으로 인스턴스와 동일한 의미로 해석하면 된다</a:t>
            </a:r>
            <a:r>
              <a:rPr kumimoji="1" lang="en-US" altLang="ko-KR" sz="1500" dirty="0">
                <a:latin typeface="+mj-ea"/>
              </a:rPr>
              <a:t>.</a:t>
            </a:r>
            <a:r>
              <a:rPr kumimoji="1" lang="ko-KR" altLang="en-US" sz="1500" dirty="0">
                <a:latin typeface="+mj-ea"/>
              </a:rPr>
              <a:t>다만 범위적으로 좀 넓은 것 뿐이다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 var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인스턴스 변수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= new </a:t>
            </a:r>
            <a:r>
              <a:rPr kumimoji="1" lang="en-US" altLang="ko-KR" sz="1500" dirty="0" err="1">
                <a:solidFill>
                  <a:srgbClr val="FF0000"/>
                </a:solidFill>
                <a:latin typeface="+mj-ea"/>
              </a:rPr>
              <a:t>TabPanel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();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- </a:t>
            </a:r>
            <a:r>
              <a:rPr kumimoji="1" lang="ko-KR" altLang="en-US" sz="1500" dirty="0">
                <a:latin typeface="+mj-ea"/>
              </a:rPr>
              <a:t>위의</a:t>
            </a:r>
            <a:r>
              <a:rPr kumimoji="1" lang="en-US" altLang="ko-KR" sz="1500" dirty="0">
                <a:latin typeface="+mj-ea"/>
              </a:rPr>
              <a:t> </a:t>
            </a:r>
            <a:r>
              <a:rPr kumimoji="1" lang="ko-KR" altLang="en-US" sz="1500" dirty="0">
                <a:latin typeface="+mj-ea"/>
              </a:rPr>
              <a:t>내용은 </a:t>
            </a:r>
            <a:r>
              <a:rPr kumimoji="1" lang="en-US" altLang="ko-KR" sz="1500" dirty="0" err="1">
                <a:latin typeface="+mj-ea"/>
              </a:rPr>
              <a:t>TabPanel</a:t>
            </a:r>
            <a:r>
              <a:rPr kumimoji="1" lang="ko-KR" altLang="en-US" sz="1500" dirty="0">
                <a:latin typeface="+mj-ea"/>
              </a:rPr>
              <a:t>클래스의 객체 생성 혹은 인스턴스 생성이라고 해석해도 된다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</a:rPr>
              <a:t>3. </a:t>
            </a:r>
            <a:r>
              <a:rPr kumimoji="1" lang="ko-KR" altLang="en-US" sz="1600" b="1" dirty="0">
                <a:latin typeface="+mj-ea"/>
              </a:rPr>
              <a:t>프로퍼티</a:t>
            </a:r>
            <a:endParaRPr kumimoji="1" lang="en-US" altLang="ko-KR" sz="1600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</a:rPr>
              <a:t>    </a:t>
            </a:r>
            <a:r>
              <a:rPr kumimoji="1" lang="en-US" altLang="ko-KR" sz="1500" dirty="0">
                <a:latin typeface="+mj-ea"/>
              </a:rPr>
              <a:t>-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클래스 내부에 만드는 변수를 프로퍼티라고 부르며 아울러 </a:t>
            </a:r>
            <a:r>
              <a:rPr kumimoji="1" lang="ko-KR" altLang="en-US" sz="1500" dirty="0" err="1">
                <a:solidFill>
                  <a:srgbClr val="FF0000"/>
                </a:solidFill>
                <a:latin typeface="+mj-ea"/>
              </a:rPr>
              <a:t>멤버변수라고도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 한다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- </a:t>
            </a:r>
            <a:r>
              <a:rPr kumimoji="1" lang="ko-KR" altLang="en-US" sz="1500" dirty="0">
                <a:latin typeface="+mj-ea"/>
              </a:rPr>
              <a:t>프로퍼티는 주로 객체 내부에서 사용하는 일반적인 정보와 객체 내부 함수</a:t>
            </a:r>
            <a:r>
              <a:rPr kumimoji="1" lang="en-US" altLang="ko-KR" sz="1500" dirty="0">
                <a:latin typeface="+mj-ea"/>
              </a:rPr>
              <a:t>(</a:t>
            </a:r>
            <a:r>
              <a:rPr kumimoji="1" lang="ko-KR" altLang="en-US" sz="1500" dirty="0">
                <a:latin typeface="+mj-ea"/>
              </a:rPr>
              <a:t>메서드</a:t>
            </a:r>
            <a:r>
              <a:rPr kumimoji="1" lang="en-US" altLang="ko-KR" sz="1500" dirty="0">
                <a:latin typeface="+mj-ea"/>
              </a:rPr>
              <a:t>)</a:t>
            </a:r>
            <a:r>
              <a:rPr kumimoji="1" lang="ko-KR" altLang="en-US" sz="1500" dirty="0">
                <a:latin typeface="+mj-ea"/>
              </a:rPr>
              <a:t>에서 처리한 결과값이 저장된다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</a:t>
            </a:r>
            <a:r>
              <a:rPr kumimoji="1" lang="ko-KR" altLang="en-US" sz="1500" dirty="0">
                <a:latin typeface="+mj-ea"/>
              </a:rPr>
              <a:t>예를 들면</a:t>
            </a:r>
            <a:r>
              <a:rPr kumimoji="1" lang="en-US" altLang="ko-KR" sz="1500" dirty="0">
                <a:latin typeface="+mj-ea"/>
              </a:rPr>
              <a:t>, </a:t>
            </a:r>
            <a:r>
              <a:rPr kumimoji="1" lang="ko-KR" altLang="en-US" sz="1500" dirty="0">
                <a:latin typeface="+mj-ea"/>
              </a:rPr>
              <a:t>탭패널에 비유하면 현재 선택된 탭패널의 인덱스 정보나 항목이 프로퍼티에 담기게 되는 것이다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</a:rPr>
              <a:t>4. </a:t>
            </a:r>
            <a:r>
              <a:rPr kumimoji="1" lang="ko-KR" altLang="en-US" sz="1600" b="1" dirty="0">
                <a:latin typeface="+mj-ea"/>
              </a:rPr>
              <a:t>메서드</a:t>
            </a:r>
            <a:endParaRPr kumimoji="1" lang="en-US" altLang="ko-KR" sz="1600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</a:rPr>
              <a:t>    </a:t>
            </a:r>
            <a:r>
              <a:rPr kumimoji="1" lang="en-US" altLang="ko-KR" sz="1500" dirty="0">
                <a:latin typeface="+mj-ea"/>
              </a:rPr>
              <a:t>-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클래스 내부에 만드는 함수를 메서드라고 부르며 아울러 멤버함수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(</a:t>
            </a:r>
            <a:r>
              <a:rPr kumimoji="1" lang="ko-KR" altLang="en-US" sz="1500" dirty="0" err="1">
                <a:solidFill>
                  <a:srgbClr val="FF0000"/>
                </a:solidFill>
                <a:latin typeface="+mj-ea"/>
              </a:rPr>
              <a:t>멤버메서드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)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라고도 한다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- </a:t>
            </a:r>
            <a:r>
              <a:rPr kumimoji="1" lang="ko-KR" altLang="en-US" sz="1500" dirty="0">
                <a:latin typeface="+mj-ea"/>
              </a:rPr>
              <a:t>메서드는 주로 객체의 프로퍼티 값을 변경하거나 알아내는 기능과 클래스를 대표하는 기능이 담기게 된다</a:t>
            </a:r>
            <a:r>
              <a:rPr kumimoji="1" lang="en-US" altLang="ko-KR" sz="1500" dirty="0">
                <a:latin typeface="+mj-ea"/>
              </a:rPr>
              <a:t>.</a:t>
            </a:r>
            <a:endParaRPr kumimoji="1"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44118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오브젝트 </a:t>
            </a:r>
            <a:r>
              <a:rPr lang="ko-KR" altLang="en-US" sz="2800" b="1" dirty="0" err="1">
                <a:latin typeface="+mj-ea"/>
              </a:rPr>
              <a:t>리터럴</a:t>
            </a:r>
            <a:r>
              <a:rPr lang="ko-KR" altLang="en-US" sz="2800" b="1" dirty="0">
                <a:latin typeface="+mj-ea"/>
              </a:rPr>
              <a:t> 방식으로 클래스 만들기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4627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b="1" dirty="0">
                <a:latin typeface="+mj-ea"/>
              </a:rPr>
              <a:t>클래스를 만드는 세가지 방법 중 가장 간단한 방법인 오브젝트 </a:t>
            </a:r>
            <a:r>
              <a:rPr kumimoji="1" lang="ko-KR" altLang="en-US" sz="1600" b="1" dirty="0" err="1">
                <a:latin typeface="+mj-ea"/>
              </a:rPr>
              <a:t>리터럴</a:t>
            </a:r>
            <a:r>
              <a:rPr kumimoji="1" lang="ko-KR" altLang="en-US" sz="1600" b="1" dirty="0">
                <a:latin typeface="+mj-ea"/>
              </a:rPr>
              <a:t> 방식으로 클래스를 만들고 사용하는 법에</a:t>
            </a:r>
            <a:endParaRPr kumimoji="1" lang="en-US" altLang="ko-KR" sz="1600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>
                <a:latin typeface="+mj-ea"/>
              </a:rPr>
              <a:t>대해서 살펴본다</a:t>
            </a:r>
            <a:r>
              <a:rPr kumimoji="1" lang="en-US" altLang="ko-KR" sz="1600" b="1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</a:rPr>
              <a:t>1. </a:t>
            </a:r>
            <a:r>
              <a:rPr kumimoji="1" lang="ko-KR" altLang="en-US" sz="1600" b="1" dirty="0">
                <a:latin typeface="+mj-ea"/>
              </a:rPr>
              <a:t>사용법</a:t>
            </a:r>
            <a:endParaRPr kumimoji="1" lang="en-US" altLang="ko-KR" sz="1600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- </a:t>
            </a:r>
            <a:r>
              <a:rPr kumimoji="1" lang="ko-KR" altLang="en-US" sz="1500" dirty="0">
                <a:latin typeface="+mj-ea"/>
              </a:rPr>
              <a:t>이해를 돕기 위해 오브젝트 </a:t>
            </a:r>
            <a:r>
              <a:rPr kumimoji="1" lang="ko-KR" altLang="en-US" sz="1500" dirty="0" err="1">
                <a:latin typeface="+mj-ea"/>
              </a:rPr>
              <a:t>리터럴</a:t>
            </a:r>
            <a:r>
              <a:rPr kumimoji="1" lang="ko-KR" altLang="en-US" sz="1500" dirty="0">
                <a:latin typeface="+mj-ea"/>
              </a:rPr>
              <a:t> 방식으로 클래스 만드는 방법은 다음과 같은 순서로 나눠 </a:t>
            </a:r>
            <a:r>
              <a:rPr kumimoji="1" lang="ko-KR" altLang="en-US" sz="1500" dirty="0" err="1">
                <a:latin typeface="+mj-ea"/>
              </a:rPr>
              <a:t>진행토록</a:t>
            </a:r>
            <a:r>
              <a:rPr kumimoji="1" lang="ko-KR" altLang="en-US" sz="1500" dirty="0">
                <a:latin typeface="+mj-ea"/>
              </a:rPr>
              <a:t> 하겠다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</a:t>
            </a:r>
            <a:r>
              <a:rPr kumimoji="1" lang="ko-KR" altLang="en-US" sz="1500" dirty="0">
                <a:latin typeface="+mj-ea"/>
              </a:rPr>
              <a:t>단계는 크게 클래스 설계 단계와 설계한 클래스를 사용하는 객체 사용 단계로 나누도록 한다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40FC71D-7A00-4643-B70A-130140018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396612"/>
              </p:ext>
            </p:extLst>
          </p:nvPr>
        </p:nvGraphicFramePr>
        <p:xfrm>
          <a:off x="1487488" y="2909783"/>
          <a:ext cx="6696744" cy="215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3737786141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28054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진행 순서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10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클래스 설계 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1.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문법</a:t>
                      </a:r>
                      <a:endParaRPr lang="en-US" altLang="ko-KR" sz="15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2.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생성자 정의 방법</a:t>
                      </a:r>
                      <a:endParaRPr lang="en-US" altLang="ko-KR" sz="15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3.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프로퍼티 정의 방법</a:t>
                      </a:r>
                      <a:endParaRPr lang="en-US" altLang="ko-KR" sz="15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4.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메서드 정의 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34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객체 사용 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5.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인스턴스 생성 방법</a:t>
                      </a:r>
                      <a:endParaRPr lang="en-US" altLang="ko-KR" sz="15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6.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객체 외부에서 프로퍼티와 메서드 접근 방법</a:t>
                      </a:r>
                      <a:endParaRPr lang="en-US" altLang="ko-KR" sz="15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7.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객체 내부에서 프로퍼티와 메서드 접근 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380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65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오브젝트 </a:t>
            </a:r>
            <a:r>
              <a:rPr lang="ko-KR" altLang="en-US" sz="2800" b="1" dirty="0" err="1">
                <a:latin typeface="+mj-ea"/>
              </a:rPr>
              <a:t>리터럴</a:t>
            </a:r>
            <a:r>
              <a:rPr lang="ko-KR" altLang="en-US" sz="2800" b="1" dirty="0">
                <a:latin typeface="+mj-ea"/>
              </a:rPr>
              <a:t> 방식으로 클래스 만들기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59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1) </a:t>
            </a:r>
            <a:r>
              <a:rPr kumimoji="1" lang="ko-KR" altLang="en-US" sz="1500" dirty="0">
                <a:latin typeface="+mj-ea"/>
              </a:rPr>
              <a:t>문법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var </a:t>
            </a:r>
            <a:r>
              <a:rPr kumimoji="1" lang="ko-KR" altLang="en-US" sz="1500" dirty="0">
                <a:latin typeface="+mj-ea"/>
              </a:rPr>
              <a:t>인스턴스 변수 </a:t>
            </a:r>
            <a:r>
              <a:rPr kumimoji="1" lang="en-US" altLang="ko-KR" sz="1500" dirty="0">
                <a:latin typeface="+mj-ea"/>
              </a:rPr>
              <a:t>= {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 </a:t>
            </a:r>
            <a:r>
              <a:rPr kumimoji="1" lang="ko-KR" altLang="en-US" sz="1500" dirty="0">
                <a:latin typeface="+mj-ea"/>
              </a:rPr>
              <a:t>프로퍼티</a:t>
            </a:r>
            <a:r>
              <a:rPr kumimoji="1" lang="en-US" altLang="ko-KR" sz="1500" dirty="0">
                <a:latin typeface="+mj-ea"/>
              </a:rPr>
              <a:t>: </a:t>
            </a:r>
            <a:r>
              <a:rPr kumimoji="1" lang="ko-KR" altLang="en-US" sz="1500" dirty="0" err="1">
                <a:latin typeface="+mj-ea"/>
              </a:rPr>
              <a:t>초깃값</a:t>
            </a:r>
            <a:r>
              <a:rPr kumimoji="1" lang="en-US" altLang="ko-KR" sz="1500" dirty="0">
                <a:latin typeface="+mj-ea"/>
              </a:rPr>
              <a:t>,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 ……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 </a:t>
            </a:r>
            <a:r>
              <a:rPr kumimoji="1" lang="ko-KR" altLang="en-US" sz="1500" dirty="0">
                <a:latin typeface="+mj-ea"/>
              </a:rPr>
              <a:t>메서드</a:t>
            </a:r>
            <a:r>
              <a:rPr kumimoji="1" lang="en-US" altLang="ko-KR" sz="1500" dirty="0">
                <a:latin typeface="+mj-ea"/>
              </a:rPr>
              <a:t>: function(){….}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},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…..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}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   </a:t>
            </a:r>
            <a:r>
              <a:rPr kumimoji="1" lang="ko-KR" altLang="en-US" sz="1500" dirty="0" err="1"/>
              <a:t>리터럴</a:t>
            </a:r>
            <a:r>
              <a:rPr kumimoji="1" lang="ko-KR" altLang="en-US" sz="1500" dirty="0"/>
              <a:t> 방식은 객체 </a:t>
            </a:r>
            <a:r>
              <a:rPr kumimoji="1" lang="ko-KR" altLang="en-US" sz="1500" dirty="0" err="1"/>
              <a:t>리터럴을</a:t>
            </a:r>
            <a:r>
              <a:rPr kumimoji="1" lang="ko-KR" altLang="en-US" sz="1500" dirty="0"/>
              <a:t> 의미하는 </a:t>
            </a:r>
            <a:r>
              <a:rPr kumimoji="1" lang="en-US" altLang="ko-KR" sz="1500" dirty="0"/>
              <a:t>{} </a:t>
            </a:r>
            <a:r>
              <a:rPr kumimoji="1" lang="ko-KR" altLang="en-US" sz="1500" dirty="0"/>
              <a:t>내부에 프로퍼티와 메서드를 정의하는 구조이다</a:t>
            </a:r>
            <a:r>
              <a:rPr kumimoji="1" lang="en-US" altLang="ko-KR" sz="1500" dirty="0"/>
              <a:t>. </a:t>
            </a:r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  </a:t>
            </a:r>
            <a:r>
              <a:rPr kumimoji="1" lang="ko-KR" altLang="en-US" sz="1500" dirty="0"/>
              <a:t>상기 코드는 사용자 이름과 나이를 프로퍼티</a:t>
            </a:r>
            <a:r>
              <a:rPr kumimoji="1" lang="en-US" altLang="ko-KR" sz="1500" dirty="0"/>
              <a:t>(</a:t>
            </a:r>
            <a:r>
              <a:rPr kumimoji="1" lang="ko-KR" altLang="en-US" sz="1500" dirty="0"/>
              <a:t>멤버변수</a:t>
            </a:r>
            <a:r>
              <a:rPr kumimoji="1" lang="en-US" altLang="ko-KR" sz="1500" dirty="0"/>
              <a:t>)</a:t>
            </a:r>
            <a:r>
              <a:rPr kumimoji="1" lang="ko-KR" altLang="en-US" sz="1500" dirty="0"/>
              <a:t>를 가지고 있고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그 정보를 출력하는 </a:t>
            </a:r>
            <a:r>
              <a:rPr kumimoji="1" lang="en-US" altLang="ko-KR" sz="1500" dirty="0" err="1"/>
              <a:t>showInfo</a:t>
            </a:r>
            <a:r>
              <a:rPr kumimoji="1" lang="en-US" altLang="ko-KR" sz="1500" dirty="0"/>
              <a:t>()</a:t>
            </a:r>
            <a:r>
              <a:rPr kumimoji="1" lang="ko-KR" altLang="en-US" sz="1500" dirty="0"/>
              <a:t>라는 </a:t>
            </a:r>
            <a:r>
              <a:rPr kumimoji="1" lang="ko-KR" altLang="en-US" sz="1500" dirty="0" err="1"/>
              <a:t>멤버메서드를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        </a:t>
            </a:r>
            <a:r>
              <a:rPr kumimoji="1" lang="ko-KR" altLang="en-US" sz="1500" dirty="0"/>
              <a:t>가진 클래스이다</a:t>
            </a:r>
            <a:r>
              <a:rPr kumimoji="1" lang="en-US" altLang="ko-KR" sz="15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B24FB4-BDCC-4728-9556-82332DE9F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4227063"/>
            <a:ext cx="5144443" cy="165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01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오브젝트 </a:t>
            </a:r>
            <a:r>
              <a:rPr lang="ko-KR" altLang="en-US" sz="2800" b="1" dirty="0" err="1">
                <a:latin typeface="+mj-ea"/>
              </a:rPr>
              <a:t>리터럴</a:t>
            </a:r>
            <a:r>
              <a:rPr lang="ko-KR" altLang="en-US" sz="2800" b="1" dirty="0">
                <a:latin typeface="+mj-ea"/>
              </a:rPr>
              <a:t> 방식으로 클래스 만들기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4557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2) </a:t>
            </a:r>
            <a:r>
              <a:rPr kumimoji="1" lang="ko-KR" altLang="en-US" sz="1500" dirty="0">
                <a:latin typeface="+mj-ea"/>
              </a:rPr>
              <a:t>생성자 정의 방법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-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생성자는 인스턴스를 만들어주며 자동으로 호출되는 함수이다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- </a:t>
            </a:r>
            <a:r>
              <a:rPr kumimoji="1" lang="ko-KR" altLang="en-US" sz="1500" dirty="0">
                <a:latin typeface="+mj-ea"/>
              </a:rPr>
              <a:t>생성자의 주 용도는 프로퍼티의 초기화 역할을 담당한다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- </a:t>
            </a:r>
            <a:r>
              <a:rPr kumimoji="1" lang="ko-KR" altLang="en-US" sz="1500" dirty="0" err="1">
                <a:latin typeface="+mj-ea"/>
              </a:rPr>
              <a:t>리터럴</a:t>
            </a:r>
            <a:r>
              <a:rPr kumimoji="1" lang="ko-KR" altLang="en-US" sz="1500" dirty="0">
                <a:latin typeface="+mj-ea"/>
              </a:rPr>
              <a:t> 방식에서는 생성자가 존재하지 않는다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- </a:t>
            </a:r>
            <a:r>
              <a:rPr kumimoji="1" lang="ko-KR" altLang="en-US" sz="1500" dirty="0">
                <a:latin typeface="+mj-ea"/>
              </a:rPr>
              <a:t>생성자에 대한 설명은 함수 방식 클래스에서 자세히 다루도록 하겠다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3) </a:t>
            </a:r>
            <a:r>
              <a:rPr kumimoji="1" lang="ko-KR" altLang="en-US" sz="1500" dirty="0">
                <a:latin typeface="+mj-ea"/>
              </a:rPr>
              <a:t>프로퍼티 정의 방법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</a:t>
            </a:r>
            <a:r>
              <a:rPr kumimoji="1" lang="ko-KR" altLang="en-US" sz="1500" dirty="0" err="1">
                <a:latin typeface="+mj-ea"/>
              </a:rPr>
              <a:t>리터럴</a:t>
            </a:r>
            <a:r>
              <a:rPr kumimoji="1" lang="ko-KR" altLang="en-US" sz="1500" dirty="0">
                <a:latin typeface="+mj-ea"/>
              </a:rPr>
              <a:t> 방식에서는 아래와 같이 프로퍼티를 정의한다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var </a:t>
            </a:r>
            <a:r>
              <a:rPr kumimoji="1" lang="ko-KR" altLang="en-US" sz="1500" dirty="0">
                <a:latin typeface="+mj-ea"/>
              </a:rPr>
              <a:t>인스턴스 변수 </a:t>
            </a:r>
            <a:r>
              <a:rPr kumimoji="1" lang="en-US" altLang="ko-KR" sz="1500" dirty="0">
                <a:latin typeface="+mj-ea"/>
              </a:rPr>
              <a:t>= {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  </a:t>
            </a:r>
            <a:r>
              <a:rPr kumimoji="1" lang="ko-KR" altLang="en-US" sz="1500" dirty="0">
                <a:latin typeface="+mj-ea"/>
              </a:rPr>
              <a:t>프로퍼티</a:t>
            </a:r>
            <a:r>
              <a:rPr kumimoji="1" lang="en-US" altLang="ko-KR" sz="1500" dirty="0">
                <a:latin typeface="+mj-ea"/>
              </a:rPr>
              <a:t>1 : </a:t>
            </a:r>
            <a:r>
              <a:rPr kumimoji="1" lang="ko-KR" altLang="en-US" sz="1500" dirty="0" err="1">
                <a:latin typeface="+mj-ea"/>
              </a:rPr>
              <a:t>초깃값</a:t>
            </a:r>
            <a:r>
              <a:rPr kumimoji="1" lang="en-US" altLang="ko-KR" sz="1500" dirty="0">
                <a:latin typeface="+mj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   </a:t>
            </a:r>
            <a:r>
              <a:rPr kumimoji="1" lang="ko-KR" altLang="en-US" sz="1500" dirty="0">
                <a:latin typeface="+mj-ea"/>
              </a:rPr>
              <a:t>프로퍼티</a:t>
            </a:r>
            <a:r>
              <a:rPr kumimoji="1" lang="en-US" altLang="ko-KR" sz="1500" dirty="0">
                <a:latin typeface="+mj-ea"/>
              </a:rPr>
              <a:t>2 : </a:t>
            </a:r>
            <a:r>
              <a:rPr kumimoji="1" lang="ko-KR" altLang="en-US" sz="1500" dirty="0" err="1">
                <a:latin typeface="+mj-ea"/>
              </a:rPr>
              <a:t>초깃값</a:t>
            </a:r>
            <a:r>
              <a:rPr kumimoji="1" lang="en-US" altLang="ko-KR" sz="1500" dirty="0">
                <a:latin typeface="+mj-ea"/>
              </a:rPr>
              <a:t>,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  ……………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}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 </a:t>
            </a:r>
            <a:r>
              <a:rPr kumimoji="1" lang="ko-KR" altLang="en-US" sz="1500" dirty="0">
                <a:latin typeface="+mj-ea"/>
              </a:rPr>
              <a:t>콜론</a:t>
            </a:r>
            <a:r>
              <a:rPr kumimoji="1" lang="en-US" altLang="ko-KR" sz="1500" dirty="0">
                <a:latin typeface="+mj-ea"/>
              </a:rPr>
              <a:t>(:)</a:t>
            </a:r>
            <a:r>
              <a:rPr kumimoji="1" lang="ko-KR" altLang="en-US" sz="1500" dirty="0">
                <a:latin typeface="+mj-ea"/>
              </a:rPr>
              <a:t>을</a:t>
            </a:r>
            <a:r>
              <a:rPr kumimoji="1" lang="en-US" altLang="ko-KR" sz="1500" dirty="0">
                <a:latin typeface="+mj-ea"/>
              </a:rPr>
              <a:t> </a:t>
            </a:r>
            <a:r>
              <a:rPr kumimoji="1" lang="ko-KR" altLang="en-US" sz="1500" dirty="0">
                <a:latin typeface="+mj-ea"/>
              </a:rPr>
              <a:t>기준으로 왼쪽에는 프로퍼티 이름 오른쪽에는 값이 온다</a:t>
            </a:r>
            <a:r>
              <a:rPr kumimoji="1" lang="en-US" altLang="ko-KR" sz="1500" dirty="0">
                <a:latin typeface="+mj-ea"/>
              </a:rPr>
              <a:t>. </a:t>
            </a:r>
            <a:r>
              <a:rPr kumimoji="1" lang="ko-KR" altLang="en-US" sz="1500" dirty="0">
                <a:latin typeface="+mj-ea"/>
              </a:rPr>
              <a:t>프로퍼티의 구분은 </a:t>
            </a:r>
            <a:r>
              <a:rPr kumimoji="1" lang="en-US" altLang="ko-KR" sz="1500" dirty="0">
                <a:latin typeface="+mj-ea"/>
              </a:rPr>
              <a:t>;</a:t>
            </a:r>
            <a:r>
              <a:rPr kumimoji="1" lang="ko-KR" altLang="en-US" sz="1500" dirty="0">
                <a:latin typeface="+mj-ea"/>
              </a:rPr>
              <a:t>이 아닌 콤마</a:t>
            </a:r>
            <a:r>
              <a:rPr kumimoji="1" lang="en-US" altLang="ko-KR" sz="1500" dirty="0">
                <a:latin typeface="+mj-ea"/>
              </a:rPr>
              <a:t>(,)</a:t>
            </a:r>
            <a:r>
              <a:rPr kumimoji="1" lang="ko-KR" altLang="en-US" sz="1500" dirty="0">
                <a:latin typeface="+mj-ea"/>
              </a:rPr>
              <a:t>로 구분한다</a:t>
            </a:r>
            <a:r>
              <a:rPr kumimoji="1" lang="en-US" altLang="ko-KR" sz="1500" dirty="0">
                <a:latin typeface="+mj-ea"/>
              </a:rPr>
              <a:t>.</a:t>
            </a:r>
            <a:endParaRPr kumimoji="1"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74666483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2249</TotalTime>
  <Words>3396</Words>
  <Application>Microsoft Office PowerPoint</Application>
  <PresentationFormat>와이드스크린</PresentationFormat>
  <Paragraphs>496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맑은 고딕</vt:lpstr>
      <vt:lpstr>Arial</vt:lpstr>
      <vt:lpstr>Calibri</vt:lpstr>
      <vt:lpstr>Calibri Light</vt:lpstr>
      <vt:lpstr>Courier New</vt:lpstr>
      <vt:lpstr>027TGp_edu_biz_gr</vt:lpstr>
      <vt:lpstr>PowerPoint 프레젠테이션</vt:lpstr>
      <vt:lpstr>1. 클래스 소개</vt:lpstr>
      <vt:lpstr>1. 클래스 소개</vt:lpstr>
      <vt:lpstr>1. 클래스 소개</vt:lpstr>
      <vt:lpstr>2. 클래스 관련 기본 개념과 용어 정리</vt:lpstr>
      <vt:lpstr>2. 클래스 관련 기본 개념과 용어 정리</vt:lpstr>
      <vt:lpstr>3. 오브젝트 리터럴 방식으로 클래스 만들기</vt:lpstr>
      <vt:lpstr>3. 오브젝트 리터럴 방식으로 클래스 만들기</vt:lpstr>
      <vt:lpstr>3. 오브젝트 리터럴 방식으로 클래스 만들기</vt:lpstr>
      <vt:lpstr>3. 오브젝트 리터럴 방식으로 클래스 만들기</vt:lpstr>
      <vt:lpstr>3. 오브젝트 리터럴 방식으로 클래스 만들기</vt:lpstr>
      <vt:lpstr>3. 오브젝트 리터럴 방식으로 클래스 만들기</vt:lpstr>
      <vt:lpstr>3. 오브젝트 리터럴 방식으로 클래스 만들기</vt:lpstr>
      <vt:lpstr>4. 함수 방식으로 클래스 만들기</vt:lpstr>
      <vt:lpstr>4. 함수 방식으로 클래스 만들기</vt:lpstr>
      <vt:lpstr>4. 함수 방식으로 클래스 만들기</vt:lpstr>
      <vt:lpstr>4. 함수 방식으로 클래스 만들기</vt:lpstr>
      <vt:lpstr>4. 함수 방식으로 클래스 만들기</vt:lpstr>
      <vt:lpstr>4. 함수 방식으로 클래스 만들기</vt:lpstr>
      <vt:lpstr>4. 함수 방식으로 클래스 만들기</vt:lpstr>
      <vt:lpstr>5. 프로토타입 방식으로 클래스 만들기</vt:lpstr>
      <vt:lpstr>5. 프로토타입 방식으로 클래스 만들기</vt:lpstr>
      <vt:lpstr>5. 프로토타입 방식으로 클래스 만들기</vt:lpstr>
      <vt:lpstr>5. 프로토타입 방식으로 클래스 만들기</vt:lpstr>
      <vt:lpstr>5. 프로토타입 방식으로 클래스 만들기</vt:lpstr>
      <vt:lpstr>5. 프로토타입 방식으로 클래스 만들기</vt:lpstr>
      <vt:lpstr>5. 프로토타입 방식으로 클래스 만들기</vt:lpstr>
      <vt:lpstr>5. 클래스 정의 방법 3가지 비교</vt:lpstr>
      <vt:lpstr>5. 클래스 정의 방법 3가지 비교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코딩형</cp:lastModifiedBy>
  <cp:revision>648</cp:revision>
  <dcterms:created xsi:type="dcterms:W3CDTF">2019-09-27T03:30:23Z</dcterms:created>
  <dcterms:modified xsi:type="dcterms:W3CDTF">2020-11-23T03:30:29Z</dcterms:modified>
</cp:coreProperties>
</file>