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273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02" r:id="rId11"/>
    <p:sldId id="336" r:id="rId12"/>
    <p:sldId id="337" r:id="rId13"/>
    <p:sldId id="338" r:id="rId14"/>
    <p:sldId id="339" r:id="rId15"/>
    <p:sldId id="340" r:id="rId16"/>
    <p:sldId id="342" r:id="rId17"/>
    <p:sldId id="341" r:id="rId18"/>
    <p:sldId id="343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22" autoAdjust="0"/>
  </p:normalViewPr>
  <p:slideViewPr>
    <p:cSldViewPr showGuides="1">
      <p:cViewPr varScale="1">
        <p:scale>
          <a:sx n="95" d="100"/>
          <a:sy n="95" d="100"/>
        </p:scale>
        <p:origin x="726" y="90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81486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제</a:t>
            </a:r>
            <a:r>
              <a:rPr lang="en-US" altLang="ko-KR" sz="4000" dirty="0">
                <a:latin typeface="+mj-ea"/>
                <a:ea typeface="+mj-ea"/>
              </a:rPr>
              <a:t>19</a:t>
            </a:r>
            <a:r>
              <a:rPr lang="ko-KR" altLang="en-US" sz="4000" dirty="0">
                <a:latin typeface="+mj-ea"/>
                <a:ea typeface="+mj-ea"/>
              </a:rPr>
              <a:t>장</a:t>
            </a:r>
            <a:endParaRPr lang="en-US" altLang="ko-KR" sz="4000" dirty="0">
              <a:latin typeface="+mj-ea"/>
              <a:ea typeface="+mj-ea"/>
            </a:endParaRPr>
          </a:p>
          <a:p>
            <a:r>
              <a:rPr lang="ko-KR" altLang="en-US" sz="4000" dirty="0">
                <a:latin typeface="+mj-ea"/>
                <a:ea typeface="+mj-ea"/>
              </a:rPr>
              <a:t>자바스크립트 </a:t>
            </a:r>
            <a:r>
              <a:rPr lang="ko-KR" altLang="en-US" sz="4000">
                <a:latin typeface="+mj-ea"/>
                <a:ea typeface="+mj-ea"/>
              </a:rPr>
              <a:t>클래스 중급</a:t>
            </a:r>
            <a:endParaRPr lang="ko-KR" altLang="en-US" sz="4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함수호출</a:t>
            </a:r>
            <a:r>
              <a:rPr lang="en-US" altLang="ko-KR" sz="2800" b="1" dirty="0">
                <a:latin typeface="+mj-ea"/>
              </a:rPr>
              <a:t>()</a:t>
            </a:r>
            <a:r>
              <a:rPr lang="ko-KR" altLang="en-US" sz="2800" b="1" dirty="0">
                <a:latin typeface="+mj-ea"/>
              </a:rPr>
              <a:t>과 </a:t>
            </a:r>
            <a:r>
              <a:rPr lang="en-US" altLang="ko-KR" sz="2800" b="1" dirty="0">
                <a:latin typeface="+mj-ea"/>
              </a:rPr>
              <a:t>new </a:t>
            </a:r>
            <a:r>
              <a:rPr lang="ko-KR" altLang="en-US" sz="2800" b="1" dirty="0">
                <a:latin typeface="+mj-ea"/>
              </a:rPr>
              <a:t>함수호출</a:t>
            </a:r>
            <a:r>
              <a:rPr lang="en-US" altLang="ko-KR" sz="2800" b="1" dirty="0">
                <a:latin typeface="+mj-ea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940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500" b="1" dirty="0">
                <a:latin typeface="+mj-ea"/>
              </a:rPr>
              <a:t>     1) </a:t>
            </a:r>
            <a:r>
              <a:rPr kumimoji="1" lang="ko-KR" altLang="en-US" sz="1500" b="1" dirty="0">
                <a:latin typeface="+mj-ea"/>
              </a:rPr>
              <a:t>함수 호출</a:t>
            </a:r>
            <a:r>
              <a:rPr kumimoji="1" lang="en-US" altLang="ko-KR" sz="1500" b="1" dirty="0">
                <a:latin typeface="+mj-ea"/>
              </a:rPr>
              <a:t>()</a:t>
            </a: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</a:t>
            </a:r>
            <a:r>
              <a:rPr kumimoji="1" lang="ko-KR" altLang="en-US" sz="1500" dirty="0">
                <a:latin typeface="+mj-ea"/>
              </a:rPr>
              <a:t>먼저 앞에서 배운 것처럼 자바스크립트에서는 함수와 클래스를 정의하는 문법이 동일하기 때문에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</a:t>
            </a:r>
            <a:r>
              <a:rPr kumimoji="1" lang="ko-KR" altLang="en-US" sz="1500" dirty="0">
                <a:latin typeface="+mj-ea"/>
              </a:rPr>
              <a:t>이를  구분하기 위해서 형식적으로 클래스를 선언할 때는 대문자로 시작한다고 배웠다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</a:t>
            </a:r>
            <a:r>
              <a:rPr kumimoji="1" lang="ko-KR" altLang="en-US" sz="1500" dirty="0">
                <a:latin typeface="+mj-ea"/>
              </a:rPr>
              <a:t>하여 위의 </a:t>
            </a:r>
            <a:r>
              <a:rPr kumimoji="1" lang="en-US" altLang="ko-KR" sz="1500" dirty="0">
                <a:latin typeface="+mj-ea"/>
              </a:rPr>
              <a:t>User()</a:t>
            </a:r>
            <a:r>
              <a:rPr kumimoji="1" lang="ko-KR" altLang="en-US" sz="1500" dirty="0">
                <a:latin typeface="+mj-ea"/>
              </a:rPr>
              <a:t>함수는 클래스를 의미한다</a:t>
            </a:r>
            <a:r>
              <a:rPr kumimoji="1" lang="en-US" altLang="ko-KR" sz="1500" dirty="0">
                <a:latin typeface="+mj-ea"/>
              </a:rPr>
              <a:t>.</a:t>
            </a:r>
            <a:r>
              <a:rPr kumimoji="1" lang="ko-KR" altLang="en-US" sz="1500" dirty="0">
                <a:latin typeface="+mj-ea"/>
              </a:rPr>
              <a:t>하지만 </a:t>
            </a:r>
            <a:r>
              <a:rPr kumimoji="1" lang="en-US" altLang="ko-KR" sz="1500" dirty="0">
                <a:latin typeface="+mj-ea"/>
              </a:rPr>
              <a:t>User()</a:t>
            </a:r>
            <a:r>
              <a:rPr kumimoji="1" lang="ko-KR" altLang="en-US" sz="1500" dirty="0">
                <a:latin typeface="+mj-ea"/>
              </a:rPr>
              <a:t>가</a:t>
            </a:r>
            <a:r>
              <a:rPr kumimoji="1" lang="en-US" altLang="ko-KR" sz="1500" dirty="0">
                <a:latin typeface="+mj-ea"/>
              </a:rPr>
              <a:t> </a:t>
            </a:r>
            <a:r>
              <a:rPr kumimoji="1" lang="ko-KR" altLang="en-US" sz="1500" dirty="0">
                <a:latin typeface="+mj-ea"/>
              </a:rPr>
              <a:t>클래스의 의미가 있다고 하여도 위와 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</a:t>
            </a:r>
            <a:r>
              <a:rPr kumimoji="1" lang="ko-KR" altLang="en-US" sz="1500" dirty="0">
                <a:latin typeface="+mj-ea"/>
              </a:rPr>
              <a:t>같이 호출한다면 일반적인 함수 호출이며 </a:t>
            </a:r>
            <a:r>
              <a:rPr kumimoji="1" lang="en-US" altLang="ko-KR" sz="1500" dirty="0">
                <a:latin typeface="+mj-ea"/>
              </a:rPr>
              <a:t>this</a:t>
            </a:r>
            <a:r>
              <a:rPr kumimoji="1" lang="ko-KR" altLang="en-US" sz="1500" dirty="0">
                <a:latin typeface="+mj-ea"/>
              </a:rPr>
              <a:t>는 </a:t>
            </a:r>
            <a:r>
              <a:rPr kumimoji="1" lang="en-US" altLang="ko-KR" sz="1500" dirty="0">
                <a:latin typeface="+mj-ea"/>
              </a:rPr>
              <a:t>window</a:t>
            </a:r>
            <a:r>
              <a:rPr kumimoji="1" lang="ko-KR" altLang="en-US" sz="1500" dirty="0">
                <a:latin typeface="+mj-ea"/>
              </a:rPr>
              <a:t>가 된다</a:t>
            </a:r>
            <a:r>
              <a:rPr kumimoji="1" lang="en-US" altLang="ko-KR" sz="1500" dirty="0">
                <a:latin typeface="+mj-ea"/>
              </a:rPr>
              <a:t>.</a:t>
            </a:r>
            <a:endParaRPr kumimoji="1" lang="en-US" altLang="ko-KR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A4E4C1-AF4B-4962-97AA-323AF3952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1490663"/>
            <a:ext cx="4896544" cy="374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1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함수호출</a:t>
            </a:r>
            <a:r>
              <a:rPr lang="en-US" altLang="ko-KR" sz="2800" b="1" dirty="0">
                <a:latin typeface="+mj-ea"/>
              </a:rPr>
              <a:t>()</a:t>
            </a:r>
            <a:r>
              <a:rPr lang="ko-KR" altLang="en-US" sz="2800" b="1" dirty="0">
                <a:latin typeface="+mj-ea"/>
              </a:rPr>
              <a:t>과 </a:t>
            </a:r>
            <a:r>
              <a:rPr lang="en-US" altLang="ko-KR" sz="2800" b="1" dirty="0">
                <a:latin typeface="+mj-ea"/>
              </a:rPr>
              <a:t>new </a:t>
            </a:r>
            <a:r>
              <a:rPr lang="ko-KR" altLang="en-US" sz="2800" b="1" dirty="0">
                <a:latin typeface="+mj-ea"/>
              </a:rPr>
              <a:t>함수호출</a:t>
            </a:r>
            <a:r>
              <a:rPr lang="en-US" altLang="ko-KR" sz="2800" b="1" dirty="0">
                <a:latin typeface="+mj-ea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25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500" b="1" dirty="0">
                <a:latin typeface="+mj-ea"/>
              </a:rPr>
              <a:t>     2) new </a:t>
            </a:r>
            <a:r>
              <a:rPr kumimoji="1" lang="ko-KR" altLang="en-US" sz="1500" b="1" dirty="0">
                <a:latin typeface="+mj-ea"/>
              </a:rPr>
              <a:t>함수 호출</a:t>
            </a:r>
            <a:r>
              <a:rPr kumimoji="1" lang="en-US" altLang="ko-KR" sz="1500" b="1" dirty="0">
                <a:latin typeface="+mj-ea"/>
              </a:rPr>
              <a:t>()</a:t>
            </a: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</a:t>
            </a:r>
            <a:r>
              <a:rPr kumimoji="1" lang="ko-KR" altLang="en-US" sz="1500" dirty="0">
                <a:latin typeface="+mj-ea"/>
              </a:rPr>
              <a:t>이번에는 </a:t>
            </a:r>
            <a:r>
              <a:rPr kumimoji="1" lang="en-US" altLang="ko-KR" sz="1500" dirty="0">
                <a:latin typeface="+mj-ea"/>
              </a:rPr>
              <a:t>new</a:t>
            </a:r>
            <a:r>
              <a:rPr kumimoji="1" lang="ko-KR" altLang="en-US" sz="1500" dirty="0">
                <a:latin typeface="+mj-ea"/>
              </a:rPr>
              <a:t>명령어를 이용해 함수를 호출해준 경우이다</a:t>
            </a:r>
            <a:r>
              <a:rPr kumimoji="1" lang="en-US" altLang="ko-KR" sz="1500" dirty="0">
                <a:latin typeface="+mj-ea"/>
              </a:rPr>
              <a:t>.</a:t>
            </a:r>
            <a:r>
              <a:rPr kumimoji="1" lang="ko-KR" altLang="en-US" sz="1500" dirty="0">
                <a:latin typeface="+mj-ea"/>
              </a:rPr>
              <a:t>이때는 일반함수 호출이 아닌 </a:t>
            </a:r>
            <a:r>
              <a:rPr kumimoji="1" lang="en-US" altLang="ko-KR" sz="1500" dirty="0">
                <a:latin typeface="+mj-ea"/>
              </a:rPr>
              <a:t>User</a:t>
            </a:r>
            <a:r>
              <a:rPr kumimoji="1" lang="ko-KR" altLang="en-US" sz="1500" dirty="0">
                <a:latin typeface="+mj-ea"/>
              </a:rPr>
              <a:t>클래스의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</a:t>
            </a:r>
            <a:r>
              <a:rPr kumimoji="1" lang="ko-KR" altLang="en-US" sz="1500" dirty="0">
                <a:latin typeface="+mj-ea"/>
              </a:rPr>
              <a:t>인스턴스 생성이기 때문에 </a:t>
            </a:r>
            <a:r>
              <a:rPr kumimoji="1" lang="en-US" altLang="ko-KR" sz="1500" dirty="0">
                <a:latin typeface="+mj-ea"/>
              </a:rPr>
              <a:t>this</a:t>
            </a:r>
            <a:r>
              <a:rPr kumimoji="1" lang="ko-KR" altLang="en-US" sz="1500" dirty="0">
                <a:latin typeface="+mj-ea"/>
              </a:rPr>
              <a:t>는 </a:t>
            </a:r>
            <a:r>
              <a:rPr kumimoji="1" lang="en-US" altLang="ko-KR" sz="1500" dirty="0">
                <a:latin typeface="+mj-ea"/>
              </a:rPr>
              <a:t>window</a:t>
            </a:r>
            <a:r>
              <a:rPr kumimoji="1" lang="ko-KR" altLang="en-US" sz="1500" dirty="0">
                <a:latin typeface="+mj-ea"/>
              </a:rPr>
              <a:t>가 아닌 인스턴스 자기자신이 되어지는 것이다</a:t>
            </a:r>
            <a:r>
              <a:rPr kumimoji="1" lang="en-US" altLang="ko-KR" sz="1500" dirty="0">
                <a:latin typeface="+mj-ea"/>
              </a:rPr>
              <a:t>.</a:t>
            </a:r>
            <a:r>
              <a:rPr kumimoji="1" lang="ko-KR" altLang="en-US" sz="1500" dirty="0">
                <a:latin typeface="+mj-ea"/>
              </a:rPr>
              <a:t>하여 위와 같은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</a:t>
            </a:r>
            <a:r>
              <a:rPr kumimoji="1" lang="ko-KR" altLang="en-US" sz="1500" dirty="0">
                <a:latin typeface="+mj-ea"/>
              </a:rPr>
              <a:t>결과가 되는 것이다</a:t>
            </a:r>
            <a:r>
              <a:rPr kumimoji="1" lang="en-US" altLang="ko-KR" sz="1500" dirty="0">
                <a:latin typeface="+mj-ea"/>
              </a:rPr>
              <a:t>.</a:t>
            </a:r>
            <a:endParaRPr kumimoji="1" lang="en-US" altLang="ko-KR" sz="1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F0FA3B-6944-418F-A165-BF49AC183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484784"/>
            <a:ext cx="51149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66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함수단위코딩과 클래스단위코딩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94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500" b="1" dirty="0">
                <a:latin typeface="+mj-ea"/>
              </a:rPr>
              <a:t>1) </a:t>
            </a:r>
            <a:r>
              <a:rPr kumimoji="1" lang="ko-KR" altLang="en-US" sz="1500" b="1" dirty="0">
                <a:latin typeface="+mj-ea"/>
              </a:rPr>
              <a:t>함수단위 코딩</a:t>
            </a:r>
            <a:r>
              <a:rPr kumimoji="1" lang="en-US" altLang="ko-KR" sz="1500" b="1" dirty="0">
                <a:latin typeface="+mj-ea"/>
              </a:rPr>
              <a:t>1</a:t>
            </a: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</a:t>
            </a:r>
            <a:r>
              <a:rPr kumimoji="1" lang="ko-KR" altLang="en-US" sz="1500" dirty="0">
                <a:latin typeface="+mj-ea"/>
              </a:rPr>
              <a:t>위의 소스는 함수단위로 만들어진 형태의 소스이다</a:t>
            </a:r>
            <a:r>
              <a:rPr kumimoji="1" lang="en-US" altLang="ko-KR" sz="1500" dirty="0">
                <a:latin typeface="+mj-ea"/>
              </a:rPr>
              <a:t>.</a:t>
            </a:r>
            <a:r>
              <a:rPr kumimoji="1" lang="ko-KR" altLang="en-US" sz="1500" dirty="0">
                <a:latin typeface="+mj-ea"/>
              </a:rPr>
              <a:t>때로는 함수단위로 만들어진 코드들도 클래스와 만든 것 처럼 동일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</a:t>
            </a:r>
            <a:r>
              <a:rPr kumimoji="1" lang="ko-KR" altLang="en-US" sz="1500" dirty="0">
                <a:latin typeface="+mj-ea"/>
              </a:rPr>
              <a:t>한 효과를 지닐 때가 있다</a:t>
            </a:r>
            <a:r>
              <a:rPr kumimoji="1" lang="en-US" altLang="ko-KR" sz="1500" dirty="0">
                <a:latin typeface="+mj-ea"/>
              </a:rPr>
              <a:t>.</a:t>
            </a:r>
            <a:r>
              <a:rPr kumimoji="1" lang="ko-KR" altLang="en-US" sz="1500" dirty="0">
                <a:latin typeface="+mj-ea"/>
              </a:rPr>
              <a:t>하지만</a:t>
            </a:r>
            <a:r>
              <a:rPr kumimoji="1" lang="en-US" altLang="ko-KR" sz="1500" dirty="0">
                <a:latin typeface="+mj-ea"/>
              </a:rPr>
              <a:t>, </a:t>
            </a:r>
            <a:r>
              <a:rPr kumimoji="1" lang="ko-KR" altLang="en-US" sz="1500" dirty="0">
                <a:latin typeface="+mj-ea"/>
              </a:rPr>
              <a:t>함수형태로 만들어진 것은 우선 모든 기능이 함수내에 존재한다는 것이다</a:t>
            </a:r>
            <a:r>
              <a:rPr kumimoji="1" lang="en-US" altLang="ko-KR" sz="1500" dirty="0">
                <a:latin typeface="+mj-ea"/>
              </a:rPr>
              <a:t>.</a:t>
            </a:r>
            <a:r>
              <a:rPr kumimoji="1" lang="ko-KR" altLang="en-US" sz="1500" dirty="0">
                <a:latin typeface="+mj-ea"/>
              </a:rPr>
              <a:t>아울러 언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</a:t>
            </a:r>
            <a:r>
              <a:rPr kumimoji="1" lang="ko-KR" altLang="en-US" sz="1500" dirty="0">
                <a:latin typeface="+mj-ea"/>
              </a:rPr>
              <a:t>뜻 보면 클래스처럼 보이긴 하나 </a:t>
            </a:r>
            <a:r>
              <a:rPr kumimoji="1" lang="en-US" altLang="ko-KR" sz="1500" dirty="0">
                <a:latin typeface="+mj-ea"/>
              </a:rPr>
              <a:t>this</a:t>
            </a:r>
            <a:r>
              <a:rPr kumimoji="1" lang="ko-KR" altLang="en-US" sz="1500" dirty="0">
                <a:latin typeface="+mj-ea"/>
              </a:rPr>
              <a:t>도 없고 또 소문자로 시작한다</a:t>
            </a:r>
            <a:r>
              <a:rPr kumimoji="1" lang="en-US" altLang="ko-KR" sz="1500" dirty="0">
                <a:latin typeface="+mj-ea"/>
              </a:rPr>
              <a:t>.</a:t>
            </a:r>
            <a:r>
              <a:rPr kumimoji="1" lang="ko-KR" altLang="en-US" sz="1500" dirty="0">
                <a:latin typeface="+mj-ea"/>
              </a:rPr>
              <a:t>그리고 결정적인 건 </a:t>
            </a:r>
            <a:r>
              <a:rPr kumimoji="1" lang="en-US" altLang="ko-KR" sz="1500" dirty="0">
                <a:latin typeface="+mj-ea"/>
              </a:rPr>
              <a:t>new</a:t>
            </a:r>
            <a:r>
              <a:rPr kumimoji="1" lang="ko-KR" altLang="en-US" sz="1500" dirty="0">
                <a:latin typeface="+mj-ea"/>
              </a:rPr>
              <a:t>를 사용하지 않고 단순히 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</a:t>
            </a:r>
            <a:r>
              <a:rPr kumimoji="1" lang="ko-KR" altLang="en-US" sz="1500" dirty="0">
                <a:latin typeface="+mj-ea"/>
              </a:rPr>
              <a:t>함수 호출이 이루어지고 있음을 볼 수가 있다</a:t>
            </a:r>
            <a:r>
              <a:rPr kumimoji="1" lang="en-US" altLang="ko-KR" sz="1500" dirty="0">
                <a:latin typeface="+mj-ea"/>
              </a:rPr>
              <a:t>.</a:t>
            </a:r>
            <a:r>
              <a:rPr kumimoji="1" lang="ko-KR" altLang="en-US" sz="1500" dirty="0">
                <a:latin typeface="+mj-ea"/>
              </a:rPr>
              <a:t>이 부분이 결정적으로 클래스 방식과 다른 것이다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</a:t>
            </a:r>
            <a:r>
              <a:rPr kumimoji="1" lang="ko-KR" altLang="en-US" sz="1500" dirty="0">
                <a:latin typeface="+mj-ea"/>
              </a:rPr>
              <a:t>물론 위와 같이 해서 </a:t>
            </a:r>
            <a:r>
              <a:rPr kumimoji="1" lang="en-US" altLang="ko-KR" sz="1500" dirty="0" err="1">
                <a:latin typeface="+mj-ea"/>
              </a:rPr>
              <a:t>tabMenu</a:t>
            </a:r>
            <a:r>
              <a:rPr kumimoji="1" lang="ko-KR" altLang="en-US" sz="1500" dirty="0">
                <a:latin typeface="+mj-ea"/>
              </a:rPr>
              <a:t>를 여러 개 만들 수 있지만 단점이 존재한다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바로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, </a:t>
            </a:r>
            <a:r>
              <a:rPr kumimoji="1" lang="en-US" altLang="ko-KR" sz="1500" dirty="0" err="1">
                <a:solidFill>
                  <a:srgbClr val="FF0000"/>
                </a:solidFill>
                <a:latin typeface="+mj-ea"/>
              </a:rPr>
              <a:t>tabMenu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()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함수를 호출할 때마다 내부에 선언된 중첩함수가 만들어지며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,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외부에서 내부속성과 함수를 </a:t>
            </a:r>
            <a:r>
              <a:rPr kumimoji="1" lang="ko-KR" altLang="en-US" sz="1500" dirty="0" err="1">
                <a:solidFill>
                  <a:srgbClr val="FF0000"/>
                </a:solidFill>
                <a:latin typeface="+mj-ea"/>
              </a:rPr>
              <a:t>접근할수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 </a:t>
            </a:r>
            <a:endParaRPr kumimoji="1" lang="en-US" altLang="ko-KR" sz="1500" dirty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없다는 것이다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.</a:t>
            </a:r>
            <a:endParaRPr kumimoji="1" lang="en-US" altLang="ko-KR" sz="1500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65C9AA-64E5-4E16-B483-C479649ED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484785"/>
            <a:ext cx="3982609" cy="30243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75A7C41-A0B4-4D70-8AA2-174A67AD9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8" y="1484785"/>
            <a:ext cx="2369997" cy="74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01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함수단위코딩과 클래스단위코딩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317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500" b="1" dirty="0">
                <a:latin typeface="+mj-ea"/>
              </a:rPr>
              <a:t>2) </a:t>
            </a:r>
            <a:r>
              <a:rPr kumimoji="1" lang="ko-KR" altLang="en-US" sz="1500" b="1" dirty="0">
                <a:latin typeface="+mj-ea"/>
              </a:rPr>
              <a:t>함수단위 코딩</a:t>
            </a:r>
            <a:r>
              <a:rPr kumimoji="1" lang="en-US" altLang="ko-KR" sz="1500" b="1" dirty="0">
                <a:latin typeface="+mj-ea"/>
              </a:rPr>
              <a:t>2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</a:t>
            </a:r>
            <a:r>
              <a:rPr kumimoji="1" lang="ko-KR" altLang="en-US" sz="1500" dirty="0">
                <a:latin typeface="+mj-ea"/>
              </a:rPr>
              <a:t>함수로 만들어졌을 때 내부 중첩함수는 외부에서 접근할 수 없지만 상기의 방법으로 접근을 할 수 있다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이러한 방법은 실무에서도 많이 사용하니 </a:t>
            </a:r>
            <a:r>
              <a:rPr kumimoji="1" lang="ko-KR" altLang="en-US" sz="1500" dirty="0" err="1">
                <a:solidFill>
                  <a:srgbClr val="FF0000"/>
                </a:solidFill>
                <a:latin typeface="+mj-ea"/>
              </a:rPr>
              <a:t>알아두도록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 하자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.</a:t>
            </a:r>
            <a:endParaRPr kumimoji="1" lang="en-US" altLang="ko-KR" sz="1500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65508A-8CB3-41E1-B96B-8443F2C13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484784"/>
            <a:ext cx="4348361" cy="10429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DC0F46-448A-4163-B565-802F1E46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177" y="1484784"/>
            <a:ext cx="41910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42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함수단위코딩과 클래스단위코딩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248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500" b="1" dirty="0">
                <a:latin typeface="+mj-ea"/>
              </a:rPr>
              <a:t>3) </a:t>
            </a:r>
            <a:r>
              <a:rPr kumimoji="1" lang="ko-KR" altLang="en-US" sz="1500" b="1" dirty="0">
                <a:latin typeface="+mj-ea"/>
              </a:rPr>
              <a:t>클래스 단위 코딩</a:t>
            </a:r>
            <a:endParaRPr kumimoji="1" lang="en-US" altLang="ko-KR" sz="1500" b="1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b="1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b="1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</a:t>
            </a:r>
            <a:r>
              <a:rPr kumimoji="1" lang="ko-KR" altLang="en-US" sz="1500" dirty="0">
                <a:latin typeface="+mj-ea"/>
              </a:rPr>
              <a:t>위의 소스는 클래스 단위로 코딩이 된 소스이다</a:t>
            </a:r>
            <a:r>
              <a:rPr kumimoji="1" lang="en-US" altLang="ko-KR" sz="1500" dirty="0">
                <a:latin typeface="+mj-ea"/>
              </a:rPr>
              <a:t>.</a:t>
            </a:r>
            <a:r>
              <a:rPr kumimoji="1" lang="ko-KR" altLang="en-US" sz="1500" dirty="0" err="1">
                <a:latin typeface="+mj-ea"/>
              </a:rPr>
              <a:t>보시다시피</a:t>
            </a:r>
            <a:r>
              <a:rPr kumimoji="1" lang="ko-KR" altLang="en-US" sz="1500" dirty="0">
                <a:latin typeface="+mj-ea"/>
              </a:rPr>
              <a:t> 프로토타입 방식의 클래스로 코딩을 하게 되면 언급했듯이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여러 개의 인스턴스를 만들어서 메서드를 공유함으로써 함수단위의 단점을 없앨 수가 있다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.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아울러 인스턴스 변수로 안</a:t>
            </a:r>
            <a:endParaRPr kumimoji="1" lang="en-US" altLang="ko-KR" sz="1500" dirty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에 있는 프로퍼티와 메서드에 인스턴스 변수를 통해서 쉽게 접근도 할 수가 있다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하여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,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클래스단위 코딩이 훨씬 더 유용하다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.</a:t>
            </a:r>
            <a:endParaRPr kumimoji="1" lang="en-US" altLang="ko-KR" sz="1500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909E66-8307-478E-9212-D73400E09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428750"/>
            <a:ext cx="4728567" cy="31523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E601DED-3135-4CCC-9AA1-A49F40131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235" y="1414536"/>
            <a:ext cx="46005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81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인스턴스 프로퍼티와 메서드와 클래스 프로퍼티와 메서드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940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500" b="1" dirty="0">
                <a:latin typeface="+mj-ea"/>
                <a:ea typeface="+mj-ea"/>
              </a:rPr>
              <a:t>1) </a:t>
            </a:r>
            <a:r>
              <a:rPr kumimoji="1" lang="ko-KR" altLang="en-US" sz="1500" b="1" dirty="0">
                <a:latin typeface="+mj-ea"/>
                <a:ea typeface="+mj-ea"/>
              </a:rPr>
              <a:t>인스턴스 프로퍼티와 메서드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</a:t>
            </a:r>
            <a:r>
              <a:rPr kumimoji="1" lang="ko-KR" altLang="en-US" sz="1500" dirty="0">
                <a:latin typeface="+mj-ea"/>
                <a:ea typeface="+mj-ea"/>
              </a:rPr>
              <a:t>지금까지 만들어서 사용했던 모든 클래스에서 프로퍼티와 메서드는 사실 모두 인스턴스 프로퍼티와 메서드이다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</a:t>
            </a:r>
            <a:r>
              <a:rPr kumimoji="1" lang="ko-KR" altLang="en-US" sz="1500" dirty="0">
                <a:latin typeface="+mj-ea"/>
                <a:ea typeface="+mj-ea"/>
              </a:rPr>
              <a:t>다시 말하면</a:t>
            </a:r>
            <a:r>
              <a:rPr kumimoji="1" lang="en-US" altLang="ko-KR" sz="1500" dirty="0">
                <a:latin typeface="+mj-ea"/>
                <a:ea typeface="+mj-ea"/>
              </a:rPr>
              <a:t>, </a:t>
            </a:r>
            <a:r>
              <a:rPr kumimoji="1" lang="ko-KR" altLang="en-US" sz="1500" dirty="0">
                <a:latin typeface="+mj-ea"/>
                <a:ea typeface="+mj-ea"/>
              </a:rPr>
              <a:t>지금까지 사용했던 클래스에 프로퍼티와 메서드는 독립적으로 실행하는 것이 아니라 반드시 인스턴스를 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</a:t>
            </a:r>
            <a:r>
              <a:rPr kumimoji="1" lang="ko-KR" altLang="en-US" sz="1500" dirty="0">
                <a:latin typeface="+mj-ea"/>
                <a:ea typeface="+mj-ea"/>
              </a:rPr>
              <a:t>생성한 후</a:t>
            </a:r>
            <a:r>
              <a:rPr kumimoji="1" lang="en-US" altLang="ko-KR" sz="1500" dirty="0">
                <a:latin typeface="+mj-ea"/>
                <a:ea typeface="+mj-ea"/>
              </a:rPr>
              <a:t>, </a:t>
            </a:r>
            <a:r>
              <a:rPr kumimoji="1" lang="ko-KR" altLang="en-US" sz="1500" dirty="0">
                <a:latin typeface="+mj-ea"/>
                <a:ea typeface="+mj-ea"/>
              </a:rPr>
              <a:t>사용할 수 있는 프로퍼티와 메서드를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인스턴스 프로퍼티와 메서드</a:t>
            </a:r>
            <a:r>
              <a:rPr kumimoji="1" lang="ko-KR" altLang="en-US" sz="1500" dirty="0">
                <a:latin typeface="+mj-ea"/>
                <a:ea typeface="+mj-ea"/>
              </a:rPr>
              <a:t>라 부른다는 것이다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var tab1 = new </a:t>
            </a:r>
            <a:r>
              <a:rPr kumimoji="1" lang="en-US" altLang="ko-KR" sz="1500" dirty="0" err="1">
                <a:latin typeface="+mj-ea"/>
                <a:ea typeface="+mj-ea"/>
              </a:rPr>
              <a:t>TabMenu</a:t>
            </a:r>
            <a:r>
              <a:rPr kumimoji="1" lang="en-US" altLang="ko-KR" sz="1500" dirty="0">
                <a:latin typeface="+mj-ea"/>
                <a:ea typeface="+mj-ea"/>
              </a:rPr>
              <a:t>(“#tabMenu1”);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tab1.setSelectItemAt(1);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</a:t>
            </a:r>
            <a:r>
              <a:rPr kumimoji="1" lang="ko-KR" altLang="en-US" sz="1500" dirty="0">
                <a:latin typeface="+mj-ea"/>
                <a:ea typeface="+mj-ea"/>
              </a:rPr>
              <a:t>통상 위와 같이 되어 있는 것을 인스턴스 프로퍼티와 메서드라고 하지만 무조건 인스턴스 프로퍼티와 메서드라고 지칭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</a:t>
            </a:r>
            <a:r>
              <a:rPr kumimoji="1" lang="ko-KR" altLang="en-US" sz="1500" dirty="0">
                <a:latin typeface="+mj-ea"/>
                <a:ea typeface="+mj-ea"/>
              </a:rPr>
              <a:t>을 하진 않아도 된다는 것이다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b="1" dirty="0">
                <a:latin typeface="+mj-ea"/>
                <a:ea typeface="+mj-ea"/>
              </a:rPr>
              <a:t>2) </a:t>
            </a:r>
            <a:r>
              <a:rPr kumimoji="1" lang="ko-KR" altLang="en-US" sz="1500" b="1" dirty="0">
                <a:latin typeface="+mj-ea"/>
                <a:ea typeface="+mj-ea"/>
              </a:rPr>
              <a:t>클래스 프로퍼티와 메서드 </a:t>
            </a:r>
            <a:endParaRPr kumimoji="1" lang="en-US" altLang="ko-KR" sz="15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</a:t>
            </a:r>
            <a:r>
              <a:rPr kumimoji="1" lang="ko-KR" altLang="en-US" sz="1500" dirty="0">
                <a:latin typeface="+mj-ea"/>
                <a:ea typeface="+mj-ea"/>
              </a:rPr>
              <a:t>지금까지는 클래스를 만들고 인스턴스를 무조건 생성하고 사용한다고 배웠다</a:t>
            </a:r>
            <a:r>
              <a:rPr kumimoji="1" lang="en-US" altLang="ko-KR" sz="1500" dirty="0">
                <a:latin typeface="+mj-ea"/>
                <a:ea typeface="+mj-ea"/>
              </a:rPr>
              <a:t>. </a:t>
            </a:r>
            <a:r>
              <a:rPr kumimoji="1" lang="ko-KR" altLang="en-US" sz="1500" dirty="0">
                <a:latin typeface="+mj-ea"/>
                <a:ea typeface="+mj-ea"/>
              </a:rPr>
              <a:t>하지만 인스턴스를 생성하지 않고도 사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</a:t>
            </a:r>
            <a:r>
              <a:rPr kumimoji="1" lang="ko-KR" altLang="en-US" sz="1500" dirty="0">
                <a:latin typeface="+mj-ea"/>
                <a:ea typeface="+mj-ea"/>
              </a:rPr>
              <a:t>용할 수 있는 프로퍼티와 메서드가 있다</a:t>
            </a:r>
            <a:r>
              <a:rPr kumimoji="1" lang="en-US" altLang="ko-KR" sz="1500" dirty="0">
                <a:latin typeface="+mj-ea"/>
                <a:ea typeface="+mj-ea"/>
              </a:rPr>
              <a:t>. </a:t>
            </a:r>
            <a:r>
              <a:rPr kumimoji="1" lang="ko-KR" altLang="en-US" sz="1500" dirty="0">
                <a:latin typeface="+mj-ea"/>
                <a:ea typeface="+mj-ea"/>
              </a:rPr>
              <a:t>이것을 우리는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클래스 프로퍼티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클래스 메서드</a:t>
            </a:r>
            <a:r>
              <a:rPr kumimoji="1" lang="ko-KR" altLang="en-US" sz="1500" dirty="0">
                <a:latin typeface="+mj-ea"/>
                <a:ea typeface="+mj-ea"/>
              </a:rPr>
              <a:t>라고 부른다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</a:t>
            </a:r>
            <a:r>
              <a:rPr kumimoji="1" lang="ko-KR" altLang="en-US" sz="1500" dirty="0">
                <a:latin typeface="+mj-ea"/>
                <a:ea typeface="+mj-ea"/>
              </a:rPr>
              <a:t>아래는 클래스 프로퍼티와 메서드를 만드는 방법이다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function </a:t>
            </a:r>
            <a:r>
              <a:rPr kumimoji="1" lang="ko-KR" altLang="en-US" sz="1500" dirty="0">
                <a:latin typeface="+mj-ea"/>
                <a:ea typeface="+mj-ea"/>
              </a:rPr>
              <a:t>클래스이름</a:t>
            </a:r>
            <a:r>
              <a:rPr kumimoji="1" lang="en-US" altLang="ko-KR" sz="1500" dirty="0">
                <a:latin typeface="+mj-ea"/>
                <a:ea typeface="+mj-ea"/>
              </a:rPr>
              <a:t>(){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   …..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}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</a:t>
            </a:r>
            <a:r>
              <a:rPr kumimoji="1" lang="ko-KR" altLang="en-US" sz="1500" dirty="0">
                <a:latin typeface="+mj-ea"/>
                <a:ea typeface="+mj-ea"/>
              </a:rPr>
              <a:t>클래스이름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>
                <a:latin typeface="+mj-ea"/>
                <a:ea typeface="+mj-ea"/>
              </a:rPr>
              <a:t>프로퍼티</a:t>
            </a:r>
            <a:r>
              <a:rPr kumimoji="1" lang="en-US" altLang="ko-KR" sz="1500" dirty="0">
                <a:latin typeface="+mj-ea"/>
                <a:ea typeface="+mj-ea"/>
              </a:rPr>
              <a:t>=</a:t>
            </a:r>
            <a:r>
              <a:rPr kumimoji="1" lang="ko-KR" altLang="en-US" sz="1500" dirty="0">
                <a:latin typeface="+mj-ea"/>
                <a:ea typeface="+mj-ea"/>
              </a:rPr>
              <a:t>값</a:t>
            </a:r>
            <a:r>
              <a:rPr kumimoji="1" lang="en-US" altLang="ko-KR" sz="1500" dirty="0">
                <a:latin typeface="+mj-ea"/>
                <a:ea typeface="+mj-ea"/>
              </a:rPr>
              <a:t>;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latin typeface="+mj-ea"/>
                <a:ea typeface="+mj-ea"/>
              </a:rPr>
              <a:t>   클래스이름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 err="1">
                <a:latin typeface="+mj-ea"/>
                <a:ea typeface="+mj-ea"/>
              </a:rPr>
              <a:t>메서드이름</a:t>
            </a:r>
            <a:r>
              <a:rPr kumimoji="1" lang="en-US" altLang="ko-KR" sz="1500" dirty="0">
                <a:latin typeface="+mj-ea"/>
                <a:ea typeface="+mj-ea"/>
              </a:rPr>
              <a:t>=function(){};  </a:t>
            </a:r>
          </a:p>
        </p:txBody>
      </p:sp>
    </p:spTree>
    <p:extLst>
      <p:ext uri="{BB962C8B-B14F-4D97-AF65-F5344CB8AC3E}">
        <p14:creationId xmlns:p14="http://schemas.microsoft.com/office/powerpoint/2010/main" val="3322191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인스턴스 프로퍼티와 메서드와 클래스 프로퍼티와 메서드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4895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function </a:t>
            </a:r>
            <a:r>
              <a:rPr kumimoji="1" lang="ko-KR" altLang="en-US" sz="1500" dirty="0">
                <a:latin typeface="+mj-ea"/>
                <a:ea typeface="+mj-ea"/>
              </a:rPr>
              <a:t>클래스이름</a:t>
            </a:r>
            <a:r>
              <a:rPr kumimoji="1" lang="en-US" altLang="ko-KR" sz="1500" dirty="0">
                <a:latin typeface="+mj-ea"/>
                <a:ea typeface="+mj-ea"/>
              </a:rPr>
              <a:t>(){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   …..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}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</a:t>
            </a:r>
            <a:r>
              <a:rPr kumimoji="1" lang="ko-KR" altLang="en-US" sz="1500" dirty="0">
                <a:latin typeface="+mj-ea"/>
                <a:ea typeface="+mj-ea"/>
              </a:rPr>
              <a:t>클래스이름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>
                <a:latin typeface="+mj-ea"/>
                <a:ea typeface="+mj-ea"/>
              </a:rPr>
              <a:t>프로퍼티</a:t>
            </a:r>
            <a:r>
              <a:rPr kumimoji="1" lang="en-US" altLang="ko-KR" sz="1500" dirty="0">
                <a:latin typeface="+mj-ea"/>
                <a:ea typeface="+mj-ea"/>
              </a:rPr>
              <a:t>=</a:t>
            </a:r>
            <a:r>
              <a:rPr kumimoji="1" lang="ko-KR" altLang="en-US" sz="1500" dirty="0">
                <a:latin typeface="+mj-ea"/>
                <a:ea typeface="+mj-ea"/>
              </a:rPr>
              <a:t>값</a:t>
            </a:r>
            <a:r>
              <a:rPr kumimoji="1" lang="en-US" altLang="ko-KR" sz="1500" dirty="0">
                <a:latin typeface="+mj-ea"/>
                <a:ea typeface="+mj-ea"/>
              </a:rPr>
              <a:t>;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latin typeface="+mj-ea"/>
                <a:ea typeface="+mj-ea"/>
              </a:rPr>
              <a:t>   클래스이름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 err="1">
                <a:latin typeface="+mj-ea"/>
                <a:ea typeface="+mj-ea"/>
              </a:rPr>
              <a:t>메서드이름</a:t>
            </a:r>
            <a:r>
              <a:rPr kumimoji="1" lang="en-US" altLang="ko-KR" sz="1500" dirty="0">
                <a:latin typeface="+mj-ea"/>
                <a:ea typeface="+mj-ea"/>
              </a:rPr>
              <a:t>=function(){};  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latin typeface="+mj-ea"/>
                <a:ea typeface="+mj-ea"/>
              </a:rPr>
              <a:t>여기서 클래스이름은 인스턴스가 아니다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>
                <a:latin typeface="+mj-ea"/>
                <a:ea typeface="+mj-ea"/>
              </a:rPr>
              <a:t>클래스 이름 자체이다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>
                <a:latin typeface="+mj-ea"/>
                <a:ea typeface="+mj-ea"/>
              </a:rPr>
              <a:t>클래스 이름에 프로퍼티와 메서드를 만드는 것이다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latin typeface="+mj-ea"/>
                <a:ea typeface="+mj-ea"/>
              </a:rPr>
              <a:t>그럼 클래스 프로퍼티</a:t>
            </a:r>
            <a:r>
              <a:rPr kumimoji="1" lang="en-US" altLang="ko-KR" sz="1500" dirty="0">
                <a:latin typeface="+mj-ea"/>
                <a:ea typeface="+mj-ea"/>
              </a:rPr>
              <a:t>, </a:t>
            </a:r>
            <a:r>
              <a:rPr kumimoji="1" lang="ko-KR" altLang="en-US" sz="1500" dirty="0">
                <a:latin typeface="+mj-ea"/>
                <a:ea typeface="+mj-ea"/>
              </a:rPr>
              <a:t>클래스 메서드는 인스턴스 생성 없이 아래와 같이 사용한다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latin typeface="+mj-ea"/>
                <a:ea typeface="+mj-ea"/>
              </a:rPr>
              <a:t>클래스이름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>
                <a:latin typeface="+mj-ea"/>
                <a:ea typeface="+mj-ea"/>
              </a:rPr>
              <a:t>프로퍼티</a:t>
            </a:r>
            <a:r>
              <a:rPr kumimoji="1" lang="en-US" altLang="ko-KR" sz="1500" dirty="0">
                <a:latin typeface="+mj-ea"/>
                <a:ea typeface="+mj-ea"/>
              </a:rPr>
              <a:t>;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latin typeface="+mj-ea"/>
                <a:ea typeface="+mj-ea"/>
              </a:rPr>
              <a:t>클래스이름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 err="1">
                <a:latin typeface="+mj-ea"/>
                <a:ea typeface="+mj-ea"/>
              </a:rPr>
              <a:t>메서드이름</a:t>
            </a:r>
            <a:r>
              <a:rPr kumimoji="1" lang="en-US" altLang="ko-KR" sz="1500" dirty="0">
                <a:latin typeface="+mj-ea"/>
                <a:ea typeface="+mj-ea"/>
              </a:rPr>
              <a:t>();</a:t>
            </a: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이 클래스 프로퍼티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클래스 메서드의 사용 목적은 주로 도움을 주는 유틸리티성 기능이나 또는 실행하더라도 내부</a:t>
            </a:r>
            <a:endParaRPr kumimoji="1"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데이터에 영향을 주지 않고 독립적으로 실행되는 기능이나 정보들을 담을 때 사용한다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19261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인스턴스 프로퍼티와 메서드와 클래스 프로퍼티와 메서드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4895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500" dirty="0">
                <a:latin typeface="+mj-ea"/>
                <a:ea typeface="+mj-ea"/>
              </a:rPr>
              <a:t>클래스 프로퍼티</a:t>
            </a:r>
            <a:r>
              <a:rPr kumimoji="1" lang="en-US" altLang="ko-KR" sz="1500" dirty="0">
                <a:latin typeface="+mj-ea"/>
                <a:ea typeface="+mj-ea"/>
              </a:rPr>
              <a:t>, </a:t>
            </a:r>
            <a:r>
              <a:rPr kumimoji="1" lang="ko-KR" altLang="en-US" sz="1500" dirty="0">
                <a:latin typeface="+mj-ea"/>
                <a:ea typeface="+mj-ea"/>
              </a:rPr>
              <a:t>클래스 메서드의 사용 예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latin typeface="+mj-ea"/>
                <a:ea typeface="+mj-ea"/>
              </a:rPr>
              <a:t>위와 같이 만든 것이 바로 그 실체인 것이다</a:t>
            </a:r>
            <a:r>
              <a:rPr kumimoji="1" lang="en-US" altLang="ko-KR" sz="1500" dirty="0">
                <a:latin typeface="+mj-ea"/>
                <a:ea typeface="+mj-ea"/>
              </a:rPr>
              <a:t>. </a:t>
            </a:r>
            <a:r>
              <a:rPr kumimoji="1" lang="ko-KR" altLang="en-US" sz="1500" dirty="0">
                <a:latin typeface="+mj-ea"/>
                <a:ea typeface="+mj-ea"/>
              </a:rPr>
              <a:t>탭메뉴를 실행하는데 전혀 영향을 주지 않는 것이다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latin typeface="+mj-ea"/>
                <a:ea typeface="+mj-ea"/>
              </a:rPr>
              <a:t>아울러 </a:t>
            </a:r>
            <a:r>
              <a:rPr kumimoji="1" lang="en-US" altLang="ko-KR" sz="1500" dirty="0">
                <a:latin typeface="+mj-ea"/>
                <a:ea typeface="+mj-ea"/>
              </a:rPr>
              <a:t>Math</a:t>
            </a:r>
            <a:r>
              <a:rPr kumimoji="1" lang="ko-KR" altLang="en-US" sz="1500" dirty="0">
                <a:latin typeface="+mj-ea"/>
                <a:ea typeface="+mj-ea"/>
              </a:rPr>
              <a:t>클래스처럼 랜덤 숫자를 만들어주고 또 </a:t>
            </a:r>
            <a:r>
              <a:rPr kumimoji="1" lang="en-US" altLang="ko-KR" sz="1500" dirty="0" err="1">
                <a:latin typeface="+mj-ea"/>
                <a:ea typeface="+mj-ea"/>
              </a:rPr>
              <a:t>Math.max</a:t>
            </a:r>
            <a:r>
              <a:rPr kumimoji="1" lang="en-US" altLang="ko-KR" sz="1500" dirty="0">
                <a:latin typeface="+mj-ea"/>
                <a:ea typeface="+mj-ea"/>
              </a:rPr>
              <a:t>()</a:t>
            </a:r>
            <a:r>
              <a:rPr kumimoji="1" lang="ko-KR" altLang="en-US" sz="1500" dirty="0">
                <a:latin typeface="+mj-ea"/>
                <a:ea typeface="+mj-ea"/>
              </a:rPr>
              <a:t>와 같이 두 수중 큰 값을 쉽게 구할 수 있게끔 자바스크립트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latin typeface="+mj-ea"/>
                <a:ea typeface="+mj-ea"/>
              </a:rPr>
              <a:t>코어 라이브러리에서 제공을 해주는 유틸리티 기능을 제공해준다는 것이다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위와 같이 클래스 프로퍼티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클래스 메서드와 인스턴스 프로퍼티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인스턴스 메서드는 실무에서 같이 혼용이 되어 사용되어</a:t>
            </a:r>
            <a:endParaRPr kumimoji="1"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지니 둘 다 잘 알고 있도록 하자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DAD05E-5B56-4986-A07F-088F66E04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55" y="1556793"/>
            <a:ext cx="3956117" cy="20527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1B2CA5-3F83-4D94-BDDB-C5C1A60A8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1539302"/>
            <a:ext cx="3312367" cy="97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01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</a:t>
            </a:r>
            <a:r>
              <a:rPr lang="ko-KR" altLang="en-US" sz="2800" b="1" dirty="0">
                <a:latin typeface="+mj-ea"/>
              </a:rPr>
              <a:t>패키지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1432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500" b="1" dirty="0">
                <a:latin typeface="+mj-ea"/>
                <a:ea typeface="+mj-ea"/>
              </a:rPr>
              <a:t>1) </a:t>
            </a:r>
            <a:r>
              <a:rPr kumimoji="1" lang="ko-KR" altLang="en-US" sz="1500" b="1" dirty="0">
                <a:latin typeface="+mj-ea"/>
                <a:ea typeface="+mj-ea"/>
              </a:rPr>
              <a:t>패키지란</a:t>
            </a:r>
            <a:r>
              <a:rPr kumimoji="1" lang="en-US" altLang="ko-KR" sz="1500" b="1" dirty="0">
                <a:latin typeface="+mj-ea"/>
                <a:ea typeface="+mj-ea"/>
              </a:rPr>
              <a:t>?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latin typeface="+mj-ea"/>
                <a:ea typeface="+mj-ea"/>
              </a:rPr>
              <a:t>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패키지는 쉽게 말해 클래스를 묶을 때 사용하는 기술이다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>
                <a:latin typeface="+mj-ea"/>
                <a:ea typeface="+mj-ea"/>
              </a:rPr>
              <a:t>통상 큰 프로젝트를 하게 되면 클래스 역시 수십 수백 개가 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</a:t>
            </a:r>
            <a:r>
              <a:rPr kumimoji="1" lang="ko-KR" altLang="en-US" sz="1500" dirty="0">
                <a:latin typeface="+mj-ea"/>
                <a:ea typeface="+mj-ea"/>
              </a:rPr>
              <a:t>만들어진다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>
                <a:latin typeface="+mj-ea"/>
                <a:ea typeface="+mj-ea"/>
              </a:rPr>
              <a:t>또한 협업을 통해서 이루어지기 때문에 여러 개발자들이 모여서 하므로 쉽게 클래스를 쉽게 찾을 수 있어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</a:t>
            </a:r>
            <a:r>
              <a:rPr kumimoji="1" lang="ko-KR" altLang="en-US" sz="1500" dirty="0">
                <a:latin typeface="+mj-ea"/>
                <a:ea typeface="+mj-ea"/>
              </a:rPr>
              <a:t>야 한다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>
                <a:latin typeface="+mj-ea"/>
                <a:ea typeface="+mj-ea"/>
              </a:rPr>
              <a:t>이 때 바로 패키지를 사용하는 것이다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8408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this</a:t>
            </a:r>
            <a:r>
              <a:rPr lang="ko-KR" altLang="en-US" sz="2800" b="1" dirty="0">
                <a:latin typeface="+mj-ea"/>
              </a:rPr>
              <a:t>의 정체</a:t>
            </a:r>
            <a:r>
              <a:rPr lang="en-US" altLang="ko-KR" sz="2800" b="1" dirty="0">
                <a:latin typeface="+mj-ea"/>
              </a:rPr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4987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R" sz="1600" b="1" dirty="0">
                <a:latin typeface="+mj-ea"/>
                <a:ea typeface="+mj-ea"/>
              </a:rPr>
              <a:t>this</a:t>
            </a:r>
            <a:r>
              <a:rPr kumimoji="1" lang="ko-KR" altLang="en-US" sz="1600" b="1" dirty="0">
                <a:latin typeface="+mj-ea"/>
                <a:ea typeface="+mj-ea"/>
              </a:rPr>
              <a:t>란</a:t>
            </a:r>
            <a:r>
              <a:rPr kumimoji="1" lang="en-US" altLang="ko-KR" sz="1600" b="1" dirty="0">
                <a:latin typeface="+mj-ea"/>
                <a:ea typeface="+mj-ea"/>
              </a:rPr>
              <a:t>?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+mj-ea"/>
                <a:ea typeface="+mj-ea"/>
              </a:rPr>
              <a:t>   </a:t>
            </a:r>
            <a:r>
              <a:rPr kumimoji="1" lang="en-US" altLang="ko-KR" sz="1500" dirty="0">
                <a:latin typeface="+mj-ea"/>
                <a:ea typeface="+mj-ea"/>
              </a:rPr>
              <a:t> - this</a:t>
            </a:r>
            <a:r>
              <a:rPr kumimoji="1" lang="ko-KR" altLang="en-US" sz="1500" dirty="0">
                <a:latin typeface="+mj-ea"/>
                <a:ea typeface="+mj-ea"/>
              </a:rPr>
              <a:t>란 앞선 강의에서도 </a:t>
            </a:r>
            <a:r>
              <a:rPr kumimoji="1" lang="ko-KR" altLang="en-US" sz="1500" dirty="0" err="1">
                <a:latin typeface="+mj-ea"/>
                <a:ea typeface="+mj-ea"/>
              </a:rPr>
              <a:t>설명드렸듯이</a:t>
            </a:r>
            <a:r>
              <a:rPr kumimoji="1" lang="ko-KR" altLang="en-US" sz="1500" dirty="0">
                <a:latin typeface="+mj-ea"/>
                <a:ea typeface="+mj-ea"/>
              </a:rPr>
              <a:t> 객체 자기자신을 의미한다고 하였다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>
                <a:latin typeface="+mj-ea"/>
                <a:ea typeface="+mj-ea"/>
              </a:rPr>
              <a:t> 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</a:t>
            </a:r>
            <a:r>
              <a:rPr kumimoji="1" lang="ko-KR" altLang="en-US" sz="1500" dirty="0">
                <a:latin typeface="+mj-ea"/>
                <a:ea typeface="+mj-ea"/>
              </a:rPr>
              <a:t>이처럼 일반 객체의 메서드에서 </a:t>
            </a:r>
            <a:r>
              <a:rPr kumimoji="1" lang="en-US" altLang="ko-KR" sz="1500" dirty="0">
                <a:latin typeface="+mj-ea"/>
                <a:ea typeface="+mj-ea"/>
              </a:rPr>
              <a:t>this</a:t>
            </a:r>
            <a:r>
              <a:rPr kumimoji="1" lang="ko-KR" altLang="en-US" sz="1500" dirty="0">
                <a:latin typeface="+mj-ea"/>
                <a:ea typeface="+mj-ea"/>
              </a:rPr>
              <a:t>는 메서드를 호출한 객체가 된다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</a:t>
            </a:r>
            <a:r>
              <a:rPr kumimoji="1" lang="ko-KR" altLang="en-US" sz="1500" dirty="0">
                <a:latin typeface="+mj-ea"/>
                <a:ea typeface="+mj-ea"/>
              </a:rPr>
              <a:t>하지만</a:t>
            </a:r>
            <a:r>
              <a:rPr kumimoji="1" lang="en-US" altLang="ko-KR" sz="1500" dirty="0">
                <a:latin typeface="+mj-ea"/>
                <a:ea typeface="+mj-ea"/>
              </a:rPr>
              <a:t>, this</a:t>
            </a:r>
            <a:r>
              <a:rPr kumimoji="1" lang="ko-KR" altLang="en-US" sz="1500" dirty="0">
                <a:latin typeface="+mj-ea"/>
                <a:ea typeface="+mj-ea"/>
              </a:rPr>
              <a:t>의 속성은 메서드를 호출할 </a:t>
            </a:r>
            <a:r>
              <a:rPr kumimoji="1" lang="ko-KR" altLang="en-US" sz="1500" dirty="0" err="1">
                <a:latin typeface="+mj-ea"/>
                <a:ea typeface="+mj-ea"/>
              </a:rPr>
              <a:t>때뿐</a:t>
            </a:r>
            <a:r>
              <a:rPr kumimoji="1" lang="ko-KR" altLang="en-US" sz="1500" dirty="0">
                <a:latin typeface="+mj-ea"/>
                <a:ea typeface="+mj-ea"/>
              </a:rPr>
              <a:t> 아니라 일반함수를 호출할 때도 만들어지며</a:t>
            </a:r>
            <a:r>
              <a:rPr kumimoji="1" lang="en-US" altLang="ko-KR" sz="1500" dirty="0">
                <a:latin typeface="+mj-ea"/>
                <a:ea typeface="+mj-ea"/>
              </a:rPr>
              <a:t>, </a:t>
            </a:r>
            <a:r>
              <a:rPr kumimoji="1" lang="ko-KR" altLang="en-US" sz="1500" dirty="0">
                <a:latin typeface="+mj-ea"/>
                <a:ea typeface="+mj-ea"/>
              </a:rPr>
              <a:t>이벤트 </a:t>
            </a:r>
            <a:r>
              <a:rPr kumimoji="1" lang="ko-KR" altLang="en-US" sz="1500" dirty="0" err="1">
                <a:latin typeface="+mj-ea"/>
                <a:ea typeface="+mj-ea"/>
              </a:rPr>
              <a:t>리스너가</a:t>
            </a:r>
            <a:r>
              <a:rPr kumimoji="1" lang="ko-KR" altLang="en-US" sz="1500" dirty="0">
                <a:latin typeface="+mj-ea"/>
                <a:ea typeface="+mj-ea"/>
              </a:rPr>
              <a:t> 호출될 때에도 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this</a:t>
            </a:r>
            <a:r>
              <a:rPr kumimoji="1" lang="ko-KR" altLang="en-US" sz="1500" dirty="0">
                <a:latin typeface="+mj-ea"/>
                <a:ea typeface="+mj-ea"/>
              </a:rPr>
              <a:t>의 속성이 만들어진다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>
                <a:latin typeface="+mj-ea"/>
                <a:ea typeface="+mj-ea"/>
              </a:rPr>
              <a:t>문제는 </a:t>
            </a:r>
            <a:r>
              <a:rPr kumimoji="1" lang="en-US" altLang="ko-KR" sz="1500" dirty="0">
                <a:latin typeface="+mj-ea"/>
                <a:ea typeface="+mj-ea"/>
              </a:rPr>
              <a:t>this </a:t>
            </a:r>
            <a:r>
              <a:rPr kumimoji="1" lang="ko-KR" altLang="en-US" sz="1500" dirty="0">
                <a:latin typeface="+mj-ea"/>
                <a:ea typeface="+mj-ea"/>
              </a:rPr>
              <a:t>속성에</a:t>
            </a:r>
            <a:r>
              <a:rPr kumimoji="1" lang="en-US" altLang="ko-KR" sz="1500" dirty="0">
                <a:latin typeface="+mj-ea"/>
                <a:ea typeface="+mj-ea"/>
              </a:rPr>
              <a:t> </a:t>
            </a:r>
            <a:r>
              <a:rPr kumimoji="1" lang="ko-KR" altLang="en-US" sz="1500" dirty="0">
                <a:latin typeface="+mj-ea"/>
                <a:ea typeface="+mj-ea"/>
              </a:rPr>
              <a:t>저장되어 있는 값이 동일한 값이 아니라는 것이다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</a:t>
            </a:r>
            <a:r>
              <a:rPr kumimoji="1" lang="ko-KR" altLang="en-US" sz="1500" dirty="0">
                <a:latin typeface="+mj-ea"/>
                <a:ea typeface="+mj-ea"/>
              </a:rPr>
              <a:t>즉</a:t>
            </a:r>
            <a:r>
              <a:rPr kumimoji="1" lang="en-US" altLang="ko-KR" sz="1500" dirty="0">
                <a:latin typeface="+mj-ea"/>
                <a:ea typeface="+mj-ea"/>
              </a:rPr>
              <a:t>, </a:t>
            </a:r>
            <a:r>
              <a:rPr kumimoji="1" lang="ko-KR" altLang="en-US" sz="1500" dirty="0" err="1">
                <a:latin typeface="+mj-ea"/>
                <a:ea typeface="+mj-ea"/>
              </a:rPr>
              <a:t>다시말해</a:t>
            </a:r>
            <a:r>
              <a:rPr kumimoji="1" lang="ko-KR" altLang="en-US" sz="1500" dirty="0">
                <a:latin typeface="+mj-ea"/>
                <a:ea typeface="+mj-ea"/>
              </a:rPr>
              <a:t> 실무 </a:t>
            </a:r>
            <a:r>
              <a:rPr kumimoji="1" lang="ko-KR" altLang="en-US" sz="1500" dirty="0" err="1">
                <a:latin typeface="+mj-ea"/>
                <a:ea typeface="+mj-ea"/>
              </a:rPr>
              <a:t>작업시</a:t>
            </a:r>
            <a:r>
              <a:rPr kumimoji="1" lang="ko-KR" altLang="en-US" sz="1500" dirty="0">
                <a:latin typeface="+mj-ea"/>
                <a:ea typeface="+mj-ea"/>
              </a:rPr>
              <a:t> 다양한 경우에 </a:t>
            </a:r>
            <a:r>
              <a:rPr kumimoji="1" lang="en-US" altLang="ko-KR" sz="1500" dirty="0">
                <a:latin typeface="+mj-ea"/>
                <a:ea typeface="+mj-ea"/>
              </a:rPr>
              <a:t>this</a:t>
            </a:r>
            <a:r>
              <a:rPr kumimoji="1" lang="ko-KR" altLang="en-US" sz="1500" dirty="0">
                <a:latin typeface="+mj-ea"/>
                <a:ea typeface="+mj-ea"/>
              </a:rPr>
              <a:t>에 어떤 값이 들어가는지 판단해서 사용할 줄 알아야 한다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927976-3F09-4CBD-B0B0-74A547326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1889749"/>
            <a:ext cx="3418188" cy="261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this</a:t>
            </a:r>
            <a:r>
              <a:rPr lang="ko-KR" altLang="en-US" sz="2800" b="1" dirty="0">
                <a:latin typeface="+mj-ea"/>
              </a:rPr>
              <a:t>의 정체</a:t>
            </a:r>
            <a:r>
              <a:rPr lang="en-US" altLang="ko-KR" sz="2800" b="1" dirty="0">
                <a:latin typeface="+mj-ea"/>
              </a:rPr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2. </a:t>
            </a:r>
            <a:r>
              <a:rPr kumimoji="1" lang="ko-KR" altLang="en-US" sz="1600" b="1" dirty="0">
                <a:latin typeface="+mj-ea"/>
                <a:ea typeface="+mj-ea"/>
              </a:rPr>
              <a:t>일반함수에서 </a:t>
            </a:r>
            <a:r>
              <a:rPr kumimoji="1" lang="en-US" altLang="ko-KR" sz="1600" b="1" dirty="0">
                <a:latin typeface="+mj-ea"/>
                <a:ea typeface="+mj-ea"/>
              </a:rPr>
              <a:t>this</a:t>
            </a: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+mj-ea"/>
                <a:ea typeface="+mj-ea"/>
              </a:rPr>
              <a:t>일반함수에서 </a:t>
            </a:r>
            <a:r>
              <a:rPr kumimoji="1" lang="en-US" altLang="ko-KR" sz="1600" dirty="0">
                <a:latin typeface="+mj-ea"/>
                <a:ea typeface="+mj-ea"/>
              </a:rPr>
              <a:t>this</a:t>
            </a:r>
            <a:r>
              <a:rPr kumimoji="1" lang="ko-KR" altLang="en-US" sz="1600" dirty="0">
                <a:latin typeface="+mj-ea"/>
                <a:ea typeface="+mj-ea"/>
              </a:rPr>
              <a:t>는 </a:t>
            </a:r>
            <a:r>
              <a:rPr kumimoji="1" lang="ko-KR" altLang="en-US" sz="1600" dirty="0" err="1">
                <a:latin typeface="+mj-ea"/>
                <a:ea typeface="+mj-ea"/>
              </a:rPr>
              <a:t>전역객체인</a:t>
            </a:r>
            <a:r>
              <a:rPr kumimoji="1" lang="ko-KR" altLang="en-US" sz="1600" dirty="0">
                <a:latin typeface="+mj-ea"/>
                <a:ea typeface="+mj-ea"/>
              </a:rPr>
              <a:t> </a:t>
            </a:r>
            <a:r>
              <a:rPr kumimoji="1" lang="en-US" altLang="ko-KR" sz="1600" dirty="0">
                <a:latin typeface="+mj-ea"/>
                <a:ea typeface="+mj-ea"/>
              </a:rPr>
              <a:t>window</a:t>
            </a:r>
            <a:r>
              <a:rPr kumimoji="1" lang="ko-KR" altLang="en-US" sz="1600" dirty="0">
                <a:latin typeface="+mj-ea"/>
                <a:ea typeface="+mj-ea"/>
              </a:rPr>
              <a:t>가 저장한다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C9DA14-71D6-4179-A0C6-9FA49E9BC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467665"/>
            <a:ext cx="6867523" cy="426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5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this</a:t>
            </a:r>
            <a:r>
              <a:rPr lang="ko-KR" altLang="en-US" sz="2800" b="1" dirty="0">
                <a:latin typeface="+mj-ea"/>
              </a:rPr>
              <a:t>의 정체</a:t>
            </a:r>
            <a:r>
              <a:rPr lang="en-US" altLang="ko-KR" sz="2800" b="1" dirty="0">
                <a:latin typeface="+mj-ea"/>
              </a:rPr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3. </a:t>
            </a:r>
            <a:r>
              <a:rPr kumimoji="1" lang="ko-KR" altLang="en-US" sz="1600" b="1" dirty="0">
                <a:latin typeface="+mj-ea"/>
                <a:ea typeface="+mj-ea"/>
              </a:rPr>
              <a:t>일반 중첩 함수에서 </a:t>
            </a:r>
            <a:r>
              <a:rPr kumimoji="1" lang="en-US" altLang="ko-KR" sz="1600" b="1" dirty="0">
                <a:latin typeface="+mj-ea"/>
                <a:ea typeface="+mj-ea"/>
              </a:rPr>
              <a:t>this</a:t>
            </a: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+mj-ea"/>
                <a:ea typeface="+mj-ea"/>
              </a:rPr>
              <a:t>일반 중첩 함수에서 </a:t>
            </a:r>
            <a:r>
              <a:rPr kumimoji="1" lang="en-US" altLang="ko-KR" sz="1600" dirty="0">
                <a:latin typeface="+mj-ea"/>
                <a:ea typeface="+mj-ea"/>
              </a:rPr>
              <a:t>this</a:t>
            </a:r>
            <a:r>
              <a:rPr kumimoji="1" lang="ko-KR" altLang="en-US" sz="1600" dirty="0">
                <a:latin typeface="+mj-ea"/>
                <a:ea typeface="+mj-ea"/>
              </a:rPr>
              <a:t>는 </a:t>
            </a:r>
            <a:r>
              <a:rPr kumimoji="1" lang="ko-KR" altLang="en-US" sz="1600" dirty="0" err="1">
                <a:latin typeface="+mj-ea"/>
                <a:ea typeface="+mj-ea"/>
              </a:rPr>
              <a:t>전역객체인</a:t>
            </a:r>
            <a:r>
              <a:rPr kumimoji="1" lang="ko-KR" altLang="en-US" sz="1600" dirty="0">
                <a:latin typeface="+mj-ea"/>
                <a:ea typeface="+mj-ea"/>
              </a:rPr>
              <a:t> </a:t>
            </a:r>
            <a:r>
              <a:rPr kumimoji="1" lang="en-US" altLang="ko-KR" sz="1600" dirty="0">
                <a:latin typeface="+mj-ea"/>
                <a:ea typeface="+mj-ea"/>
              </a:rPr>
              <a:t>window</a:t>
            </a:r>
            <a:r>
              <a:rPr kumimoji="1" lang="ko-KR" altLang="en-US" sz="1600" dirty="0">
                <a:latin typeface="+mj-ea"/>
                <a:ea typeface="+mj-ea"/>
              </a:rPr>
              <a:t>가 저장한다</a:t>
            </a:r>
            <a:r>
              <a:rPr kumimoji="1" lang="en-US" altLang="ko-KR" sz="1600" dirty="0">
                <a:latin typeface="+mj-ea"/>
                <a:ea typeface="+mj-ea"/>
              </a:rPr>
              <a:t>.outer()</a:t>
            </a:r>
            <a:r>
              <a:rPr kumimoji="1" lang="ko-KR" altLang="en-US" sz="1600" dirty="0">
                <a:latin typeface="+mj-ea"/>
                <a:ea typeface="+mj-ea"/>
              </a:rPr>
              <a:t>를 호출하면 내부적으로</a:t>
            </a:r>
            <a:r>
              <a:rPr kumimoji="1" lang="en-US" altLang="ko-KR" sz="1600" dirty="0">
                <a:latin typeface="+mj-ea"/>
                <a:ea typeface="+mj-ea"/>
              </a:rPr>
              <a:t> inner()</a:t>
            </a:r>
            <a:r>
              <a:rPr kumimoji="1" lang="ko-KR" altLang="en-US" sz="1600" dirty="0">
                <a:latin typeface="+mj-ea"/>
                <a:ea typeface="+mj-ea"/>
              </a:rPr>
              <a:t>가 호출되기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+mj-ea"/>
                <a:ea typeface="+mj-ea"/>
              </a:rPr>
              <a:t>때문에 결국 다 </a:t>
            </a:r>
            <a:r>
              <a:rPr kumimoji="1" lang="ko-KR" altLang="en-US" sz="1600" dirty="0" err="1">
                <a:latin typeface="+mj-ea"/>
                <a:ea typeface="+mj-ea"/>
              </a:rPr>
              <a:t>최근값인</a:t>
            </a:r>
            <a:r>
              <a:rPr kumimoji="1" lang="ko-KR" altLang="en-US" sz="1600" dirty="0">
                <a:latin typeface="+mj-ea"/>
                <a:ea typeface="+mj-ea"/>
              </a:rPr>
              <a:t> </a:t>
            </a:r>
            <a:r>
              <a:rPr kumimoji="1" lang="en-US" altLang="ko-KR" sz="1600" dirty="0">
                <a:latin typeface="+mj-ea"/>
                <a:ea typeface="+mj-ea"/>
              </a:rPr>
              <a:t>30</a:t>
            </a:r>
            <a:r>
              <a:rPr kumimoji="1" lang="ko-KR" altLang="en-US" sz="1600" dirty="0">
                <a:latin typeface="+mj-ea"/>
                <a:ea typeface="+mj-ea"/>
              </a:rPr>
              <a:t>을 다 나타낸다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350F8C-2CF7-4734-A2F6-5B32710BF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9" y="1484784"/>
            <a:ext cx="6768752" cy="440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5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this</a:t>
            </a:r>
            <a:r>
              <a:rPr lang="ko-KR" altLang="en-US" sz="2800" b="1" dirty="0">
                <a:latin typeface="+mj-ea"/>
              </a:rPr>
              <a:t>의 정체</a:t>
            </a:r>
            <a:r>
              <a:rPr lang="en-US" altLang="ko-KR" sz="2800" b="1" dirty="0">
                <a:latin typeface="+mj-ea"/>
              </a:rPr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4. </a:t>
            </a:r>
            <a:r>
              <a:rPr kumimoji="1" lang="ko-KR" altLang="en-US" sz="1600" b="1" dirty="0">
                <a:latin typeface="+mj-ea"/>
                <a:ea typeface="+mj-ea"/>
              </a:rPr>
              <a:t>이벤트 </a:t>
            </a:r>
            <a:r>
              <a:rPr kumimoji="1" lang="ko-KR" altLang="en-US" sz="1600" b="1" dirty="0" err="1">
                <a:latin typeface="+mj-ea"/>
                <a:ea typeface="+mj-ea"/>
              </a:rPr>
              <a:t>리스너</a:t>
            </a:r>
            <a:r>
              <a:rPr kumimoji="1" lang="ko-KR" altLang="en-US" sz="1600" b="1" dirty="0">
                <a:latin typeface="+mj-ea"/>
                <a:ea typeface="+mj-ea"/>
              </a:rPr>
              <a:t> </a:t>
            </a:r>
            <a:r>
              <a:rPr kumimoji="1" lang="en-US" altLang="ko-KR" sz="1600" b="1" dirty="0">
                <a:latin typeface="+mj-ea"/>
                <a:ea typeface="+mj-ea"/>
              </a:rPr>
              <a:t>this</a:t>
            </a: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+mj-ea"/>
                <a:ea typeface="+mj-ea"/>
              </a:rPr>
              <a:t>이벤트 </a:t>
            </a:r>
            <a:r>
              <a:rPr kumimoji="1" lang="ko-KR" altLang="en-US" sz="1600" dirty="0" err="1">
                <a:latin typeface="+mj-ea"/>
                <a:ea typeface="+mj-ea"/>
              </a:rPr>
              <a:t>리스너에서</a:t>
            </a:r>
            <a:r>
              <a:rPr kumimoji="1" lang="ko-KR" altLang="en-US" sz="1600" dirty="0">
                <a:latin typeface="+mj-ea"/>
                <a:ea typeface="+mj-ea"/>
              </a:rPr>
              <a:t> </a:t>
            </a:r>
            <a:r>
              <a:rPr kumimoji="1" lang="en-US" altLang="ko-KR" sz="1600" dirty="0">
                <a:latin typeface="+mj-ea"/>
                <a:ea typeface="+mj-ea"/>
              </a:rPr>
              <a:t>this</a:t>
            </a:r>
            <a:r>
              <a:rPr kumimoji="1" lang="ko-KR" altLang="en-US" sz="1600" dirty="0">
                <a:latin typeface="+mj-ea"/>
                <a:ea typeface="+mj-ea"/>
              </a:rPr>
              <a:t>는 이벤트를 발생시킨 객체가 된다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  <a:r>
              <a:rPr kumimoji="1" lang="ko-KR" altLang="en-US" sz="1600" dirty="0">
                <a:latin typeface="+mj-ea"/>
                <a:ea typeface="+mj-ea"/>
              </a:rPr>
              <a:t>하여 </a:t>
            </a:r>
            <a:r>
              <a:rPr kumimoji="1" lang="en-US" altLang="ko-KR" sz="1600" dirty="0">
                <a:latin typeface="+mj-ea"/>
                <a:ea typeface="+mj-ea"/>
              </a:rPr>
              <a:t>this</a:t>
            </a:r>
            <a:r>
              <a:rPr kumimoji="1" lang="ko-KR" altLang="en-US" sz="1600" dirty="0">
                <a:latin typeface="+mj-ea"/>
                <a:ea typeface="+mj-ea"/>
              </a:rPr>
              <a:t>는 </a:t>
            </a:r>
            <a:r>
              <a:rPr kumimoji="1" lang="en-US" altLang="ko-KR" sz="1600" dirty="0" err="1">
                <a:latin typeface="+mj-ea"/>
                <a:ea typeface="+mj-ea"/>
              </a:rPr>
              <a:t>myButton</a:t>
            </a:r>
            <a:r>
              <a:rPr kumimoji="1" lang="ko-KR" altLang="en-US" sz="1600" dirty="0">
                <a:latin typeface="+mj-ea"/>
                <a:ea typeface="+mj-ea"/>
              </a:rPr>
              <a:t>이 된다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+mj-ea"/>
                <a:ea typeface="+mj-ea"/>
              </a:rPr>
              <a:t>하여 결과가 위와 같이 나온다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A815BE-F555-45C8-9611-E640A5CC0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34" y="1469151"/>
            <a:ext cx="6444526" cy="440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52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this</a:t>
            </a:r>
            <a:r>
              <a:rPr lang="ko-KR" altLang="en-US" sz="2800" b="1" dirty="0">
                <a:latin typeface="+mj-ea"/>
              </a:rPr>
              <a:t>의 정체</a:t>
            </a:r>
            <a:r>
              <a:rPr lang="en-US" altLang="ko-KR" sz="2800" b="1" dirty="0">
                <a:latin typeface="+mj-ea"/>
              </a:rPr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5. </a:t>
            </a:r>
            <a:r>
              <a:rPr kumimoji="1" lang="ko-KR" altLang="en-US" sz="1600" b="1" dirty="0">
                <a:latin typeface="+mj-ea"/>
                <a:ea typeface="+mj-ea"/>
              </a:rPr>
              <a:t>이벤트 </a:t>
            </a:r>
            <a:r>
              <a:rPr kumimoji="1" lang="ko-KR" altLang="en-US" sz="1600" b="1" dirty="0" err="1">
                <a:latin typeface="+mj-ea"/>
                <a:ea typeface="+mj-ea"/>
              </a:rPr>
              <a:t>리스너</a:t>
            </a:r>
            <a:r>
              <a:rPr kumimoji="1" lang="ko-KR" altLang="en-US" sz="1600" b="1" dirty="0">
                <a:latin typeface="+mj-ea"/>
                <a:ea typeface="+mj-ea"/>
              </a:rPr>
              <a:t> </a:t>
            </a:r>
            <a:r>
              <a:rPr kumimoji="1" lang="en-US" altLang="ko-KR" sz="1600" b="1" dirty="0">
                <a:latin typeface="+mj-ea"/>
                <a:ea typeface="+mj-ea"/>
              </a:rPr>
              <a:t>this</a:t>
            </a: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+mj-ea"/>
                <a:ea typeface="+mj-ea"/>
              </a:rPr>
              <a:t>이벤트 </a:t>
            </a:r>
            <a:r>
              <a:rPr kumimoji="1" lang="ko-KR" altLang="en-US" sz="1600" dirty="0" err="1">
                <a:latin typeface="+mj-ea"/>
                <a:ea typeface="+mj-ea"/>
              </a:rPr>
              <a:t>리스너에서</a:t>
            </a:r>
            <a:r>
              <a:rPr kumimoji="1" lang="ko-KR" altLang="en-US" sz="1600" dirty="0">
                <a:latin typeface="+mj-ea"/>
                <a:ea typeface="+mj-ea"/>
              </a:rPr>
              <a:t> </a:t>
            </a:r>
            <a:r>
              <a:rPr kumimoji="1" lang="en-US" altLang="ko-KR" sz="1600" dirty="0">
                <a:latin typeface="+mj-ea"/>
                <a:ea typeface="+mj-ea"/>
              </a:rPr>
              <a:t>this</a:t>
            </a:r>
            <a:r>
              <a:rPr kumimoji="1" lang="ko-KR" altLang="en-US" sz="1600" dirty="0">
                <a:latin typeface="+mj-ea"/>
                <a:ea typeface="+mj-ea"/>
              </a:rPr>
              <a:t>는 이벤트를 발생시킨 객체가 된다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  <a:r>
              <a:rPr kumimoji="1" lang="ko-KR" altLang="en-US" sz="1600" dirty="0">
                <a:latin typeface="+mj-ea"/>
                <a:ea typeface="+mj-ea"/>
              </a:rPr>
              <a:t>하여 </a:t>
            </a:r>
            <a:r>
              <a:rPr kumimoji="1" lang="en-US" altLang="ko-KR" sz="1600" dirty="0">
                <a:latin typeface="+mj-ea"/>
                <a:ea typeface="+mj-ea"/>
              </a:rPr>
              <a:t>this</a:t>
            </a:r>
            <a:r>
              <a:rPr kumimoji="1" lang="ko-KR" altLang="en-US" sz="1600" dirty="0">
                <a:latin typeface="+mj-ea"/>
                <a:ea typeface="+mj-ea"/>
              </a:rPr>
              <a:t>는 </a:t>
            </a:r>
            <a:r>
              <a:rPr kumimoji="1" lang="en-US" altLang="ko-KR" sz="1600" dirty="0" err="1">
                <a:latin typeface="+mj-ea"/>
                <a:ea typeface="+mj-ea"/>
              </a:rPr>
              <a:t>myButton</a:t>
            </a:r>
            <a:r>
              <a:rPr kumimoji="1" lang="ko-KR" altLang="en-US" sz="1600" dirty="0">
                <a:latin typeface="+mj-ea"/>
                <a:ea typeface="+mj-ea"/>
              </a:rPr>
              <a:t>이 된다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+mj-ea"/>
                <a:ea typeface="+mj-ea"/>
              </a:rPr>
              <a:t>하여 결과가 위와 같이 나온다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A815BE-F555-45C8-9611-E640A5CC0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34" y="1469151"/>
            <a:ext cx="6444526" cy="440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33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this</a:t>
            </a:r>
            <a:r>
              <a:rPr lang="ko-KR" altLang="en-US" sz="2800" b="1" dirty="0">
                <a:latin typeface="+mj-ea"/>
              </a:rPr>
              <a:t>의 정체</a:t>
            </a:r>
            <a:r>
              <a:rPr lang="en-US" altLang="ko-KR" sz="2800" b="1" dirty="0">
                <a:latin typeface="+mj-ea"/>
              </a:rPr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6. </a:t>
            </a:r>
            <a:r>
              <a:rPr kumimoji="1" lang="ko-KR" altLang="en-US" sz="1600" b="1" dirty="0">
                <a:latin typeface="+mj-ea"/>
                <a:ea typeface="+mj-ea"/>
              </a:rPr>
              <a:t>메서드에서의 </a:t>
            </a:r>
            <a:r>
              <a:rPr kumimoji="1" lang="en-US" altLang="ko-KR" sz="1600" b="1" dirty="0">
                <a:latin typeface="+mj-ea"/>
                <a:ea typeface="+mj-ea"/>
              </a:rPr>
              <a:t>this</a:t>
            </a: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+mj-ea"/>
                <a:ea typeface="+mj-ea"/>
              </a:rPr>
              <a:t>메서드에서 </a:t>
            </a:r>
            <a:r>
              <a:rPr kumimoji="1" lang="en-US" altLang="ko-KR" sz="1600" dirty="0">
                <a:latin typeface="+mj-ea"/>
                <a:ea typeface="+mj-ea"/>
              </a:rPr>
              <a:t>this</a:t>
            </a:r>
            <a:r>
              <a:rPr kumimoji="1" lang="ko-KR" altLang="en-US" sz="1600" dirty="0">
                <a:latin typeface="+mj-ea"/>
                <a:ea typeface="+mj-ea"/>
              </a:rPr>
              <a:t>는 객체 자기 자신이 저장된다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  <a:r>
              <a:rPr kumimoji="1" lang="ko-KR" altLang="en-US" sz="1600" dirty="0">
                <a:latin typeface="+mj-ea"/>
                <a:ea typeface="+mj-ea"/>
              </a:rPr>
              <a:t>하여 결과가 위와 같이 나온다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E9B673-1AD2-42C9-9DC8-482CB22DC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34" y="1412776"/>
            <a:ext cx="4896544" cy="448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5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this</a:t>
            </a:r>
            <a:r>
              <a:rPr lang="ko-KR" altLang="en-US" sz="2800" b="1" dirty="0">
                <a:latin typeface="+mj-ea"/>
              </a:rPr>
              <a:t>의 정체</a:t>
            </a:r>
            <a:r>
              <a:rPr lang="en-US" altLang="ko-KR" sz="2800" b="1" dirty="0">
                <a:latin typeface="+mj-ea"/>
              </a:rPr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7. </a:t>
            </a:r>
            <a:r>
              <a:rPr kumimoji="1" lang="ko-KR" altLang="en-US" sz="1600" b="1" dirty="0">
                <a:latin typeface="+mj-ea"/>
                <a:ea typeface="+mj-ea"/>
              </a:rPr>
              <a:t>메서드 내부의 중첩함수에서의 </a:t>
            </a:r>
            <a:r>
              <a:rPr kumimoji="1" lang="en-US" altLang="ko-KR" sz="1600" b="1" dirty="0">
                <a:latin typeface="+mj-ea"/>
                <a:ea typeface="+mj-ea"/>
              </a:rPr>
              <a:t>this</a:t>
            </a: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+mj-ea"/>
                <a:ea typeface="+mj-ea"/>
              </a:rPr>
              <a:t>객체의 메서드 내부에서 만들어지는 중첩함수에서 </a:t>
            </a:r>
            <a:r>
              <a:rPr kumimoji="1" lang="en-US" altLang="ko-KR" sz="1600" dirty="0">
                <a:latin typeface="+mj-ea"/>
                <a:ea typeface="+mj-ea"/>
              </a:rPr>
              <a:t>this</a:t>
            </a:r>
            <a:r>
              <a:rPr kumimoji="1" lang="ko-KR" altLang="en-US" sz="1600" dirty="0">
                <a:latin typeface="+mj-ea"/>
                <a:ea typeface="+mj-ea"/>
              </a:rPr>
              <a:t>는 객체가 아닌 </a:t>
            </a:r>
            <a:r>
              <a:rPr kumimoji="1" lang="en-US" altLang="ko-KR" sz="1600" dirty="0">
                <a:latin typeface="+mj-ea"/>
                <a:ea typeface="+mj-ea"/>
              </a:rPr>
              <a:t>window</a:t>
            </a:r>
            <a:r>
              <a:rPr kumimoji="1" lang="ko-KR" altLang="en-US" sz="1600" dirty="0">
                <a:latin typeface="+mj-ea"/>
                <a:ea typeface="+mj-ea"/>
              </a:rPr>
              <a:t>가</a:t>
            </a:r>
            <a:r>
              <a:rPr kumimoji="1" lang="en-US" altLang="ko-KR" sz="1600" dirty="0">
                <a:latin typeface="+mj-ea"/>
                <a:ea typeface="+mj-ea"/>
              </a:rPr>
              <a:t> </a:t>
            </a:r>
            <a:r>
              <a:rPr kumimoji="1" lang="ko-KR" altLang="en-US" sz="1600" dirty="0">
                <a:latin typeface="+mj-ea"/>
                <a:ea typeface="+mj-ea"/>
              </a:rPr>
              <a:t>된다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  <a:r>
              <a:rPr kumimoji="1" lang="ko-KR" altLang="en-US" sz="1600" dirty="0">
                <a:latin typeface="+mj-ea"/>
                <a:ea typeface="+mj-ea"/>
              </a:rPr>
              <a:t>하여 결과가 위와 같이 나온다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2EA97A-5CBD-4488-833D-6AF43C89F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34" y="1412777"/>
            <a:ext cx="4932271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44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this</a:t>
            </a:r>
            <a:r>
              <a:rPr lang="ko-KR" altLang="en-US" sz="2800" b="1" dirty="0">
                <a:latin typeface="+mj-ea"/>
              </a:rPr>
              <a:t>의 정체</a:t>
            </a:r>
            <a:r>
              <a:rPr lang="en-US" altLang="ko-KR" sz="2800" b="1" dirty="0">
                <a:latin typeface="+mj-ea"/>
              </a:rPr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8. this</a:t>
            </a:r>
            <a:r>
              <a:rPr kumimoji="1" lang="ko-KR" altLang="en-US" sz="1600" b="1" dirty="0">
                <a:latin typeface="+mj-ea"/>
                <a:ea typeface="+mj-ea"/>
              </a:rPr>
              <a:t>의 상황에 따른 값 정리</a:t>
            </a: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dirty="0">
              <a:latin typeface="+mj-ea"/>
              <a:ea typeface="+mj-ea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F17EB683-7462-4654-809C-C8509EA98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748207"/>
              </p:ext>
            </p:extLst>
          </p:nvPr>
        </p:nvGraphicFramePr>
        <p:xfrm>
          <a:off x="999334" y="1556792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4667678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84440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this</a:t>
                      </a:r>
                      <a:r>
                        <a:rPr lang="ko-KR" altLang="en-US"/>
                        <a:t>가 </a:t>
                      </a:r>
                      <a:r>
                        <a:rPr lang="ko-KR" altLang="en-US" dirty="0"/>
                        <a:t>만들어지는 경우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This</a:t>
                      </a:r>
                      <a:r>
                        <a:rPr lang="ko-KR" altLang="en-US" dirty="0"/>
                        <a:t>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341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 함수에서의 </a:t>
                      </a:r>
                      <a:r>
                        <a:rPr lang="en-US" altLang="ko-KR" dirty="0"/>
                        <a:t>this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window</a:t>
                      </a:r>
                      <a:r>
                        <a:rPr lang="ko-KR" altLang="en-US" dirty="0"/>
                        <a:t>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825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중첩함수에서 </a:t>
                      </a:r>
                      <a:r>
                        <a:rPr lang="en-US" altLang="ko-KR" dirty="0"/>
                        <a:t>this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window </a:t>
                      </a:r>
                      <a:r>
                        <a:rPr lang="ko-KR" altLang="en-US" dirty="0"/>
                        <a:t>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57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이벤트에서  </a:t>
                      </a:r>
                      <a:r>
                        <a:rPr lang="en-US" altLang="ko-KR" dirty="0"/>
                        <a:t>this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이벤트를 발생시킨 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909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메서드에서 </a:t>
                      </a:r>
                      <a:r>
                        <a:rPr lang="en-US" altLang="ko-KR" dirty="0"/>
                        <a:t>this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메서드를 호출한 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88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메서드 내부의 중첩함수에서 </a:t>
                      </a:r>
                      <a:r>
                        <a:rPr lang="en-US" altLang="ko-KR" dirty="0"/>
                        <a:t>this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window</a:t>
                      </a:r>
                      <a:r>
                        <a:rPr lang="ko-KR" altLang="en-US" dirty="0"/>
                        <a:t>객체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974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3407666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2454</TotalTime>
  <Words>1064</Words>
  <Application>Microsoft Office PowerPoint</Application>
  <PresentationFormat>와이드스크린</PresentationFormat>
  <Paragraphs>255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Calibri</vt:lpstr>
      <vt:lpstr>Calibri Light</vt:lpstr>
      <vt:lpstr>027TGp_edu_biz_gr</vt:lpstr>
      <vt:lpstr>PowerPoint 프레젠테이션</vt:lpstr>
      <vt:lpstr>1. this의 정체 </vt:lpstr>
      <vt:lpstr>1. this의 정체 </vt:lpstr>
      <vt:lpstr>1. this의 정체 </vt:lpstr>
      <vt:lpstr>1. this의 정체 </vt:lpstr>
      <vt:lpstr>1. this의 정체 </vt:lpstr>
      <vt:lpstr>1. this의 정체 </vt:lpstr>
      <vt:lpstr>1. this의 정체 </vt:lpstr>
      <vt:lpstr>1. this의 정체 </vt:lpstr>
      <vt:lpstr>2. 함수호출()과 new 함수호출()</vt:lpstr>
      <vt:lpstr>2. 함수호출()과 new 함수호출()</vt:lpstr>
      <vt:lpstr>3. 함수단위코딩과 클래스단위코딩</vt:lpstr>
      <vt:lpstr>3. 함수단위코딩과 클래스단위코딩</vt:lpstr>
      <vt:lpstr>3. 함수단위코딩과 클래스단위코딩</vt:lpstr>
      <vt:lpstr>4. 인스턴스 프로퍼티와 메서드와 클래스 프로퍼티와 메서드</vt:lpstr>
      <vt:lpstr>4. 인스턴스 프로퍼티와 메서드와 클래스 프로퍼티와 메서드</vt:lpstr>
      <vt:lpstr>4. 인스턴스 프로퍼티와 메서드와 클래스 프로퍼티와 메서드</vt:lpstr>
      <vt:lpstr>5. 패키지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코딩형</cp:lastModifiedBy>
  <cp:revision>688</cp:revision>
  <dcterms:created xsi:type="dcterms:W3CDTF">2019-09-27T03:30:23Z</dcterms:created>
  <dcterms:modified xsi:type="dcterms:W3CDTF">2020-12-16T01:22:14Z</dcterms:modified>
</cp:coreProperties>
</file>