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70" d="100"/>
          <a:sy n="70" d="100"/>
        </p:scale>
        <p:origin x="78" y="132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20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객체지향 프로그래밍 기초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</a:t>
            </a:r>
            <a:r>
              <a:rPr lang="ko-KR" altLang="en-US" sz="2800" b="1" dirty="0">
                <a:latin typeface="+mj-ea"/>
              </a:rPr>
              <a:t> 절차지향 프로그래밍 </a:t>
            </a:r>
            <a:r>
              <a:rPr lang="en-US" altLang="ko-KR" sz="2800" b="1" dirty="0">
                <a:latin typeface="+mj-ea"/>
              </a:rPr>
              <a:t>vs </a:t>
            </a:r>
            <a:r>
              <a:rPr lang="ko-KR" altLang="en-US" sz="2800" b="1" dirty="0">
                <a:latin typeface="+mj-ea"/>
              </a:rPr>
              <a:t>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49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</a:t>
            </a:r>
            <a:r>
              <a:rPr kumimoji="1" lang="en-US" altLang="ko-KR" sz="1600" b="1" dirty="0">
                <a:latin typeface="+mj-ea"/>
                <a:ea typeface="+mj-ea"/>
              </a:rPr>
              <a:t>vs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무조건 </a:t>
            </a:r>
            <a:r>
              <a:rPr kumimoji="1" lang="ko-KR" altLang="en-US" sz="1500">
                <a:latin typeface="+mj-ea"/>
                <a:ea typeface="+mj-ea"/>
              </a:rPr>
              <a:t>객체지향프로그래밍을 사용해야 되는 </a:t>
            </a:r>
            <a:r>
              <a:rPr kumimoji="1" lang="ko-KR" altLang="en-US" sz="1500" dirty="0">
                <a:latin typeface="+mj-ea"/>
                <a:ea typeface="+mj-ea"/>
              </a:rPr>
              <a:t>것은 아니다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간단한 테스트나 프로젝트를 진행하기 위해서는 함수 기반인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 방식을 이용하면 되는 것이다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다만 규모가 있는 사이트를 제작한다면  객체지향 프로그래밍을 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습해보는 것도 좋다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2. </a:t>
            </a:r>
            <a:r>
              <a:rPr kumimoji="1" lang="ko-KR" altLang="en-US" sz="1500" b="1" dirty="0">
                <a:latin typeface="+mj-ea"/>
                <a:ea typeface="+mj-ea"/>
              </a:rPr>
              <a:t>정리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FF22974-9D79-4B09-9802-637B3B2FA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21312"/>
              </p:ext>
            </p:extLst>
          </p:nvPr>
        </p:nvGraphicFramePr>
        <p:xfrm>
          <a:off x="999334" y="3212976"/>
          <a:ext cx="9849194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6">
                  <a:extLst>
                    <a:ext uri="{9D8B030D-6E8A-4147-A177-3AD203B41FA5}">
                      <a16:colId xmlns:a16="http://schemas.microsoft.com/office/drawing/2014/main" val="820891190"/>
                    </a:ext>
                  </a:extLst>
                </a:gridCol>
                <a:gridCol w="4131678">
                  <a:extLst>
                    <a:ext uri="{9D8B030D-6E8A-4147-A177-3AD203B41FA5}">
                      <a16:colId xmlns:a16="http://schemas.microsoft.com/office/drawing/2014/main" val="383350137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15740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절차지향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객체지향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4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처리방식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여러 개의 함수로 나눠 순차적으로 호출해 처리하는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여러 개의 객체 단위로 나눠서 처리하는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8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예전 방식이며 협업해서 진행하는 큰 프로젝트에서는 맞지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학습 난이도가 높음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개발자의 활용 능력이 무엇보다 중요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간단한 프로젝트에 용이함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비교적 배우기 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요즘 가장 많이 사용하는 방식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협업해서 진행하는 큰 프로젝트에 적합함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6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4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1) </a:t>
            </a:r>
            <a:r>
              <a:rPr kumimoji="1" lang="ko-KR" altLang="en-US" sz="1500" dirty="0">
                <a:latin typeface="+mj-ea"/>
                <a:ea typeface="+mj-ea"/>
              </a:rPr>
              <a:t>간단한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latin typeface="+mj-ea"/>
                <a:ea typeface="+mj-ea"/>
              </a:rPr>
              <a:t>앞서 살펴본 것처럼 객체지향 프로그래밍이란 객체 단위로 기능을 나눠 구현하는 방식을 말한다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이때 클래스 문법은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객체의 </a:t>
            </a:r>
            <a:r>
              <a:rPr kumimoji="1" lang="ko-KR" altLang="en-US" sz="1500">
                <a:latin typeface="+mj-ea"/>
                <a:ea typeface="+mj-ea"/>
              </a:rPr>
              <a:t>속성과 기능을 </a:t>
            </a:r>
            <a:r>
              <a:rPr kumimoji="1" lang="ko-KR" altLang="en-US" sz="1500" dirty="0">
                <a:latin typeface="+mj-ea"/>
                <a:ea typeface="+mj-ea"/>
              </a:rPr>
              <a:t>작성할 때 사용한다고 강의한바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또한 클래스 단위 코딩 역시 객체지향 프로그래밍에 포함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된다고도 배웠다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2) </a:t>
            </a:r>
            <a:r>
              <a:rPr kumimoji="1" lang="ko-KR" altLang="en-US" sz="1500" dirty="0">
                <a:latin typeface="+mj-ea"/>
                <a:ea typeface="+mj-ea"/>
              </a:rPr>
              <a:t>진정한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추상화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(Abstraction)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쉽게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말해 추상화는 설계하는 작업 자체를 의미한다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예를 들어 세탁기를 클래스로 표현한다고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했을 때 예상되는 프로퍼티와 메서드를 정의하게 되는데 바로 이 작업을 추상화라고 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추상화의 가장 큰 특징은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프로퍼티와 메서드의 이름을 작성하는 선언 부분만 만들 뿐 구현 소스를 구현하지 않는다는 점이다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연관문법으로 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인터페이스가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캡슐화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(Encapsulation)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추상화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작업 내용 중 어떤 프로퍼티와 메서드는 외부에서 접근 가능하고 또 어떤 프로퍼티와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메서드는 외부에서 접근하지 못하게 해야 되는 경우가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바로 이 작업을 캡슐화라고 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예를 들어 세탁기의 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능 중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사용자에게는 세탁 명령과 세탁 진행 정보만 제공해주면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그 외의 기능은 세탁기 내부에서 일어나는 일이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기 때문에 일반 사용자에게는 숨겨져 있어야 하는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연관문법으로는 접근지정자</a:t>
            </a:r>
            <a:r>
              <a:rPr kumimoji="1" lang="en-US" altLang="ko-KR" sz="1500" dirty="0">
                <a:latin typeface="+mj-ea"/>
                <a:ea typeface="+mj-ea"/>
              </a:rPr>
              <a:t>(private, protected, public)</a:t>
            </a:r>
            <a:r>
              <a:rPr kumimoji="1" lang="ko-KR" altLang="en-US" sz="1500" dirty="0">
                <a:latin typeface="+mj-ea"/>
                <a:ea typeface="+mj-ea"/>
              </a:rPr>
              <a:t>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3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77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2) </a:t>
            </a:r>
            <a:r>
              <a:rPr kumimoji="1" lang="ko-KR" altLang="en-US" sz="1500" dirty="0">
                <a:latin typeface="+mj-ea"/>
                <a:ea typeface="+mj-ea"/>
              </a:rPr>
              <a:t>진정한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latin typeface="+mj-ea"/>
                <a:ea typeface="+mj-ea"/>
              </a:rPr>
              <a:t>상속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(Inheritance)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특정 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부모클래스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조상클래스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속성과 메서드를 하위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자식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자손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클래스가 물려받는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것을 의미한다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예를 들어 일반 세탁기에는 말리는 기능이 필요한 경우 일반 세탁기의 기능을 상속받은 후 말리는 기능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만 추가하면 일반 세탁기를 전혀 수정하지 않고 원하는 기능을 추가할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다형성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(Polymorphism)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다형성은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객체지향 프로그래밍의 핵심이다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다형성을 이용하다 보면 선언 부분과 구현 부분을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나눠 다양하게 처리할 수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 문법으로는 상속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인터페이스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합성이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</a:t>
            </a:r>
            <a:r>
              <a:rPr kumimoji="1" lang="ko-KR" altLang="en-US" sz="1400" b="1" dirty="0" err="1">
                <a:latin typeface="+mj-ea"/>
                <a:ea typeface="+mj-ea"/>
              </a:rPr>
              <a:t>언어란</a:t>
            </a:r>
            <a:r>
              <a:rPr kumimoji="1" lang="en-US" altLang="ko-KR" sz="1400" b="1" dirty="0">
                <a:latin typeface="+mj-ea"/>
                <a:ea typeface="+mj-ea"/>
              </a:rPr>
              <a:t>?</a:t>
            </a:r>
            <a:r>
              <a:rPr kumimoji="1" lang="ko-KR" altLang="en-US" sz="1400" b="1" dirty="0">
                <a:latin typeface="+mj-ea"/>
                <a:ea typeface="+mj-ea"/>
              </a:rPr>
              <a:t> 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다시 한번 설명하자면 객체지향 프로그래밍은 일종의 방법론일 뿐이다</a:t>
            </a:r>
            <a:r>
              <a:rPr kumimoji="1" lang="en-US" altLang="ko-KR" sz="1400" dirty="0">
                <a:latin typeface="+mj-ea"/>
                <a:ea typeface="+mj-ea"/>
              </a:rPr>
              <a:t>. ‘</a:t>
            </a:r>
            <a:r>
              <a:rPr kumimoji="1" lang="ko-KR" altLang="en-US" sz="1400" dirty="0">
                <a:latin typeface="+mj-ea"/>
                <a:ea typeface="+mj-ea"/>
              </a:rPr>
              <a:t>이렇게 코딩하면 유지보수하기 쉬운 코드를 만들 수 </a:t>
            </a:r>
            <a:r>
              <a:rPr kumimoji="1" lang="ko-KR" altLang="en-US" sz="1400" dirty="0" err="1">
                <a:latin typeface="+mj-ea"/>
                <a:ea typeface="+mj-ea"/>
              </a:rPr>
              <a:t>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어요</a:t>
            </a:r>
            <a:r>
              <a:rPr kumimoji="1" lang="en-US" altLang="ko-KR" sz="1400" dirty="0">
                <a:latin typeface="+mj-ea"/>
                <a:ea typeface="+mj-ea"/>
              </a:rPr>
              <a:t>’ </a:t>
            </a:r>
            <a:r>
              <a:rPr kumimoji="1" lang="ko-KR" altLang="en-US" sz="1400" dirty="0">
                <a:latin typeface="+mj-ea"/>
                <a:ea typeface="+mj-ea"/>
              </a:rPr>
              <a:t>와 같은 내용이 담긴 문서라는 것이다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바로 객체지향 프로그래밍 </a:t>
            </a:r>
            <a:r>
              <a:rPr kumimoji="1" lang="ko-KR" altLang="en-US" sz="1400" dirty="0" err="1">
                <a:latin typeface="+mj-ea"/>
                <a:ea typeface="+mj-ea"/>
              </a:rPr>
              <a:t>언어란</a:t>
            </a:r>
            <a:r>
              <a:rPr kumimoji="1" lang="ko-KR" altLang="en-US" sz="1400" dirty="0">
                <a:latin typeface="+mj-ea"/>
                <a:ea typeface="+mj-ea"/>
              </a:rPr>
              <a:t> 객체지향 프로그래밍 방법론에 담긴 네 가지 특징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을 사용할 수 있게 문법적으로 제공해주는 프로그래밍 언어를 말한다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오늘날 가장 대표적인 객체지향 프로그래밍 언어는 </a:t>
            </a:r>
            <a:r>
              <a:rPr kumimoji="1" lang="en-US" altLang="ko-KR" sz="1400" dirty="0">
                <a:latin typeface="+mj-ea"/>
                <a:ea typeface="+mj-ea"/>
              </a:rPr>
              <a:t>Java, C# </a:t>
            </a:r>
            <a:r>
              <a:rPr kumimoji="1" lang="ko-KR" altLang="en-US" sz="1400" dirty="0">
                <a:latin typeface="+mj-ea"/>
                <a:ea typeface="+mj-ea"/>
              </a:rPr>
              <a:t>등이 존재하며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이들은 자기들만의 고유 방식으로 객체지향 </a:t>
            </a:r>
            <a:r>
              <a:rPr kumimoji="1" lang="ko-KR" altLang="en-US" sz="1400" dirty="0" err="1">
                <a:latin typeface="+mj-ea"/>
                <a:ea typeface="+mj-ea"/>
              </a:rPr>
              <a:t>프로그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 err="1">
                <a:latin typeface="+mj-ea"/>
                <a:ea typeface="+mj-ea"/>
              </a:rPr>
              <a:t>래밍</a:t>
            </a:r>
            <a:r>
              <a:rPr kumimoji="1" lang="ko-KR" altLang="en-US" sz="1400" dirty="0">
                <a:latin typeface="+mj-ea"/>
                <a:ea typeface="+mj-ea"/>
              </a:rPr>
              <a:t> 특징 </a:t>
            </a:r>
            <a:r>
              <a:rPr kumimoji="1" lang="en-US" altLang="ko-KR" sz="1400" dirty="0">
                <a:latin typeface="+mj-ea"/>
                <a:ea typeface="+mj-ea"/>
              </a:rPr>
              <a:t>4</a:t>
            </a:r>
            <a:r>
              <a:rPr kumimoji="1" lang="ko-KR" altLang="en-US" sz="1400" dirty="0">
                <a:latin typeface="+mj-ea"/>
                <a:ea typeface="+mj-ea"/>
              </a:rPr>
              <a:t>가지를 구현하고 있으며 개발자가 사용할 수 있게 다양한 문법을 제공해준다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정리하자면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문법이 다르더라도 어떤 </a:t>
            </a:r>
            <a:r>
              <a:rPr kumimoji="1" lang="ko-KR" altLang="en-US" sz="1400" dirty="0" err="1">
                <a:latin typeface="+mj-ea"/>
                <a:ea typeface="+mj-ea"/>
              </a:rPr>
              <a:t>방법으로든</a:t>
            </a:r>
            <a:r>
              <a:rPr kumimoji="1" lang="ko-KR" altLang="en-US" sz="1400" dirty="0">
                <a:latin typeface="+mj-ea"/>
                <a:ea typeface="+mj-ea"/>
              </a:rPr>
              <a:t> 객체지향 프로그래밍 네 가지를 사용할 수 있게 되어 있다면 모두 객체지향 </a:t>
            </a:r>
            <a:r>
              <a:rPr kumimoji="1" lang="ko-KR" altLang="en-US" sz="1400" dirty="0" err="1">
                <a:latin typeface="+mj-ea"/>
                <a:ea typeface="+mj-ea"/>
              </a:rPr>
              <a:t>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 err="1">
                <a:latin typeface="+mj-ea"/>
                <a:ea typeface="+mj-ea"/>
              </a:rPr>
              <a:t>로그래밍</a:t>
            </a:r>
            <a:r>
              <a:rPr kumimoji="1" lang="ko-KR" altLang="en-US" sz="1400" dirty="0">
                <a:latin typeface="+mj-ea"/>
                <a:ea typeface="+mj-ea"/>
              </a:rPr>
              <a:t> 언어로 부른다는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66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자바스크립트는 객체지향 프로그래밍 언어인가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결론부터 이야기하자면 아니다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아쉽게도 자바스크립트는 객체지향 프로그래밍 언어가 갖추어야 할 특징 </a:t>
            </a:r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>
                <a:latin typeface="+mj-ea"/>
                <a:ea typeface="+mj-ea"/>
              </a:rPr>
              <a:t>가지를 지원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하지 않는다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기껏해야 상속 정도만 제공하면 그 외의 기능은 거의 지원하지 않는다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지원하는 </a:t>
            </a:r>
            <a:r>
              <a:rPr kumimoji="1" lang="ko-KR" altLang="en-US" sz="1500" dirty="0" err="1">
                <a:latin typeface="+mj-ea"/>
                <a:ea typeface="+mj-ea"/>
              </a:rPr>
              <a:t>상속마저도</a:t>
            </a:r>
            <a:r>
              <a:rPr kumimoji="1" lang="ko-KR" altLang="en-US" sz="1500" dirty="0">
                <a:latin typeface="+mj-ea"/>
                <a:ea typeface="+mj-ea"/>
              </a:rPr>
              <a:t> 완벽하진 </a:t>
            </a:r>
            <a:r>
              <a:rPr kumimoji="1" lang="ko-KR" altLang="en-US" sz="1500" dirty="0" err="1">
                <a:latin typeface="+mj-ea"/>
                <a:ea typeface="+mj-ea"/>
              </a:rPr>
              <a:t>않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나머지 특징은 지원한다는 가정하에 비슷하게 만들어 사용하거나 아니면 아예 없는 걸로 간주하고 사용하지 않는다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그럼 도대체 자바스크립트에서는 과연 객체지향 개념을 어떻게 지원하고 사용할 수 있는지에 대해서 알아보도록 하자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40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0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기본 기능 종류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클래스</a:t>
            </a:r>
            <a:r>
              <a:rPr kumimoji="1" lang="en-US" altLang="ko-KR" sz="1500" dirty="0">
                <a:latin typeface="+mj-ea"/>
                <a:ea typeface="+mj-ea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인터페이스</a:t>
            </a:r>
            <a:r>
              <a:rPr kumimoji="1" lang="en-US" altLang="ko-KR" sz="1500" dirty="0">
                <a:latin typeface="+mj-ea"/>
                <a:ea typeface="+mj-ea"/>
              </a:rPr>
              <a:t>(interface)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(abstract class)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위의 세가지 문법을 조합해 객체지향 프로그래밍의 </a:t>
            </a:r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>
                <a:latin typeface="+mj-ea"/>
                <a:ea typeface="+mj-ea"/>
              </a:rPr>
              <a:t>가지 특징을 구현하게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선언 부분과 구현 부분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먼저 기본 문법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가지를 이해하기 위해서는 선언 부분과 구현 부분에 대한 이해가 필요하다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일반적으로 객체는 선언부분과 구현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부분으로 구성된다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선언 부분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선언 부분은 메서드 이름은 무엇이고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매개변수는 몇 개인지 등의 메서드 정보가 바로 선언 부분이다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선언 부분을 달리 말하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면 일종의 규칙이다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여기서 규칙이란 구현 부분에서는 선언 부분에 작성되어 있는 메서드 이름과 매개변수를 똑같이 만들어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구현해야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그렇치</a:t>
            </a:r>
            <a:r>
              <a:rPr kumimoji="1" lang="ko-KR" altLang="en-US" sz="1400" dirty="0">
                <a:latin typeface="+mj-ea"/>
                <a:ea typeface="+mj-ea"/>
              </a:rPr>
              <a:t> 아니하면 오류가 발생해 동작하지 않게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구현 부분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구현 부분은 말 그대로 선언 부분에 있는 메서드의 기능을 직접 구현한 코드를 말한다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ko-KR" altLang="en-US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2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04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3. </a:t>
            </a:r>
            <a:r>
              <a:rPr kumimoji="1" lang="ko-KR" altLang="en-US" sz="1400" b="1" dirty="0">
                <a:latin typeface="+mj-ea"/>
                <a:ea typeface="+mj-ea"/>
              </a:rPr>
              <a:t>선언 부분과 구현 부분으로 나눠 구현하는 이유</a:t>
            </a:r>
            <a:r>
              <a:rPr kumimoji="1" lang="en-US" altLang="ko-KR" sz="14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프로그래밍의 경우 선언 부분과 구현 부분으로 나눠 작업을 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아울러 이를 위해 존재하는 문법이 이 장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에서 배울 객체지향 프로그래밍 기본 문법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그렇다면 왜</a:t>
            </a:r>
            <a:r>
              <a:rPr kumimoji="1" lang="en-US" altLang="ko-KR" sz="1500" dirty="0">
                <a:latin typeface="+mj-ea"/>
                <a:ea typeface="+mj-ea"/>
              </a:rPr>
              <a:t>? </a:t>
            </a:r>
            <a:r>
              <a:rPr kumimoji="1" lang="ko-KR" altLang="en-US" sz="1500" dirty="0">
                <a:latin typeface="+mj-ea"/>
                <a:ea typeface="+mj-ea"/>
              </a:rPr>
              <a:t>객체지향 프로그래밍에서 선언 부분과 구현 부분으로 나눠 작업하는 것일까</a:t>
            </a:r>
            <a:r>
              <a:rPr kumimoji="1" lang="en-US" altLang="ko-KR" sz="1500" dirty="0">
                <a:latin typeface="+mj-ea"/>
                <a:ea typeface="+mj-ea"/>
              </a:rPr>
              <a:t>? </a:t>
            </a:r>
            <a:r>
              <a:rPr kumimoji="1" lang="ko-KR" altLang="en-US" sz="1500" dirty="0">
                <a:latin typeface="+mj-ea"/>
                <a:ea typeface="+mj-ea"/>
              </a:rPr>
              <a:t>바로 객체지향 프로그래밍의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핵심인 </a:t>
            </a:r>
            <a:r>
              <a:rPr kumimoji="1" lang="ko-KR" altLang="en-US" sz="1500" dirty="0" err="1">
                <a:latin typeface="+mj-ea"/>
                <a:ea typeface="+mj-ea"/>
              </a:rPr>
              <a:t>다형성</a:t>
            </a:r>
            <a:r>
              <a:rPr kumimoji="1" lang="en-US" altLang="ko-KR" sz="1500" dirty="0">
                <a:latin typeface="+mj-ea"/>
                <a:ea typeface="+mj-ea"/>
              </a:rPr>
              <a:t>(polymorphism)</a:t>
            </a:r>
            <a:r>
              <a:rPr kumimoji="1" lang="ko-KR" altLang="en-US" sz="1500" dirty="0">
                <a:latin typeface="+mj-ea"/>
                <a:ea typeface="+mj-ea"/>
              </a:rPr>
              <a:t>때문인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다형성을 적용해 코드를 만들게 되면 특정작업을 소스 수정을 거의 하지 않고 다양한 방법으로 연결해서 만들 수 있기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때문이다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다형성에 대한 자세한 설명은 뒤에 나오니 일단 지금은 개념적으로만 이해하도록 하자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F487A0-2086-4F21-8433-501545BE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06340"/>
              </p:ext>
            </p:extLst>
          </p:nvPr>
        </p:nvGraphicFramePr>
        <p:xfrm>
          <a:off x="1012898" y="2100456"/>
          <a:ext cx="8128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4788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5976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465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653791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추상클래스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1972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선언부분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9185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구현부분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0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다시 한번 정리하면 클래스</a:t>
            </a:r>
            <a:r>
              <a:rPr kumimoji="1" lang="en-US" altLang="ko-KR" sz="1400" dirty="0">
                <a:latin typeface="+mj-ea"/>
                <a:ea typeface="+mj-ea"/>
              </a:rPr>
              <a:t>(class)</a:t>
            </a:r>
            <a:r>
              <a:rPr kumimoji="1" lang="ko-KR" altLang="en-US" sz="1400" dirty="0">
                <a:latin typeface="+mj-ea"/>
                <a:ea typeface="+mj-ea"/>
              </a:rPr>
              <a:t>는 연관 있는 변수와 함수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메서드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를 묶어 재사용하기 위해서 사용하는 문법이다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선언 부분과 구현 부분의 개념을 적용해 클래스의 용도를 설명하면 클래스는 객체의 실제 동작을 처리하는 구현부분을 맡게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예를 들어 지금까지 사용한 클래스는 독립적으로 작성하는 클래스이기 때문에 잘 몰랐던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사실 클래스는 다음과 같이 아직 배우지 않은 </a:t>
            </a:r>
            <a:r>
              <a:rPr kumimoji="1" lang="en-US" altLang="ko-KR" sz="1400" dirty="0">
                <a:latin typeface="+mj-ea"/>
                <a:ea typeface="+mj-ea"/>
              </a:rPr>
              <a:t>2</a:t>
            </a:r>
            <a:r>
              <a:rPr kumimoji="1" lang="ko-KR" altLang="en-US" sz="1400" dirty="0">
                <a:latin typeface="+mj-ea"/>
                <a:ea typeface="+mj-ea"/>
              </a:rPr>
              <a:t>가지 문법과 조합되어 많이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인터페이스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추상클래스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추상클래스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인터페이스 와 같이 말이다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다른 언어에서는 클래스를 어떻게 작성하는지 보도록 하자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자바스크립트와 비교하면서 어떤 차이가 있는지 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42149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다른 언어에서는 클래스를 어떻게 작성하는지 보도록 하자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자바스크립트와 비교하면서 어떤 차이가 있는지 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자바                                                                     자바스크립트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4E81F-79F7-4517-A9C0-8E8CE680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7" y="2355110"/>
            <a:ext cx="4557144" cy="2442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5418C-8424-43A3-B2BC-6040DE2A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69" y="4964900"/>
            <a:ext cx="3178379" cy="7981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C9C9C-E664-47AD-AAF4-6C02AB06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9" y="2355110"/>
            <a:ext cx="5668562" cy="2678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CAE274-0E63-4BCC-B0E4-D39CF2B4FFBF}"/>
              </a:ext>
            </a:extLst>
          </p:cNvPr>
          <p:cNvSpPr txBox="1"/>
          <p:nvPr/>
        </p:nvSpPr>
        <p:spPr>
          <a:xfrm>
            <a:off x="6023992" y="5314318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앞에서 학습했듯이 문법의 차이만 있을 뿐 개념은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>
                <a:solidFill>
                  <a:srgbClr val="FF0000"/>
                </a:solidFill>
                <a:latin typeface="+mj-ea"/>
                <a:ea typeface="+mj-ea"/>
              </a:rPr>
              <a:t>똑같다 라는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것을 알 수가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5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앞의 예제에서 알 수 있는 것처럼 일반 객체지향 프로그래밍 언어의 경우 </a:t>
            </a:r>
            <a:r>
              <a:rPr kumimoji="1" lang="en-US" altLang="ko-KR" sz="1400" dirty="0">
                <a:latin typeface="+mj-ea"/>
                <a:ea typeface="+mj-ea"/>
              </a:rPr>
              <a:t>class</a:t>
            </a:r>
            <a:r>
              <a:rPr kumimoji="1" lang="ko-KR" altLang="en-US" sz="1400" dirty="0">
                <a:latin typeface="+mj-ea"/>
                <a:ea typeface="+mj-ea"/>
              </a:rPr>
              <a:t>라는 명령어를 이용해 클래스를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하지만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</a:t>
            </a:r>
            <a:r>
              <a:rPr kumimoji="1" lang="en-US" altLang="ko-KR" sz="1400" dirty="0">
                <a:latin typeface="+mj-ea"/>
                <a:ea typeface="+mj-ea"/>
              </a:rPr>
              <a:t>18</a:t>
            </a:r>
            <a:r>
              <a:rPr kumimoji="1" lang="ko-KR" altLang="en-US" sz="1400" dirty="0">
                <a:latin typeface="+mj-ea"/>
                <a:ea typeface="+mj-ea"/>
              </a:rPr>
              <a:t>장에서 살펴본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 방식으로 클래스를 비슷하게 만든다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오브젝트 </a:t>
            </a:r>
            <a:r>
              <a:rPr kumimoji="1" lang="ko-KR" altLang="en-US" sz="1400" dirty="0" err="1">
                <a:latin typeface="+mj-ea"/>
                <a:ea typeface="+mj-ea"/>
              </a:rPr>
              <a:t>리터럴</a:t>
            </a:r>
            <a:r>
              <a:rPr kumimoji="1" lang="ko-KR" altLang="en-US" sz="1400" dirty="0">
                <a:latin typeface="+mj-ea"/>
                <a:ea typeface="+mj-ea"/>
              </a:rPr>
              <a:t> 방식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함수 방식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프로토타입 방식</a:t>
            </a: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5119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설명한 것처럼 객체는 크게 선언 부분과 구현 부분으로 나눈다는 것을 학습했다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</a:t>
            </a:r>
            <a:r>
              <a:rPr kumimoji="1" lang="en-US" altLang="ko-KR" sz="1400" dirty="0">
                <a:latin typeface="+mj-ea"/>
                <a:ea typeface="+mj-ea"/>
              </a:rPr>
              <a:t>(interface)</a:t>
            </a:r>
            <a:r>
              <a:rPr kumimoji="1" lang="ko-KR" altLang="en-US" sz="1400" dirty="0">
                <a:latin typeface="+mj-ea"/>
                <a:ea typeface="+mj-ea"/>
              </a:rPr>
              <a:t>는 바로 구현 부분 없이 오직 선언 부분만을 만들 때 사용하는 문법이다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좀더 풀어 설명하자면 </a:t>
            </a:r>
            <a:r>
              <a:rPr kumimoji="1" lang="ko-KR" altLang="en-US" sz="1400" dirty="0" err="1">
                <a:latin typeface="+mj-ea"/>
                <a:ea typeface="+mj-ea"/>
              </a:rPr>
              <a:t>인터페이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스는 객체가 반드시 구현해야 할 메서드 명세서를 만들 때 주로 사용한다고 볼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이렇게 만들어진 인터페이스는 클래스와 연결해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인터페이스와 연결한 클래스는 반드시 인터페이스에 명시된 데로 메서드를 만들어 실제 동작하는 구현 부분을 작성해야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만약 메서드 이름과 매개변수 개수가 다른 경우 바로 에러가 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인터페이스를 지원하지 않기 때문에 다른 </a:t>
            </a:r>
            <a:r>
              <a:rPr kumimoji="1" lang="ko-KR" altLang="en-US" sz="1400" dirty="0" err="1">
                <a:latin typeface="+mj-ea"/>
                <a:ea typeface="+mj-ea"/>
              </a:rPr>
              <a:t>언어들에서</a:t>
            </a:r>
            <a:r>
              <a:rPr kumimoji="1" lang="ko-KR" altLang="en-US" sz="1400" dirty="0">
                <a:latin typeface="+mj-ea"/>
                <a:ea typeface="+mj-ea"/>
              </a:rPr>
              <a:t> 어떻게 지원하는지 살펴보자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1188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</a:t>
            </a:r>
            <a:r>
              <a:rPr kumimoji="1" lang="en-US" altLang="ko-KR" sz="1500" dirty="0">
                <a:latin typeface="+mj-ea"/>
                <a:ea typeface="+mj-ea"/>
              </a:rPr>
              <a:t>(Procedural Oriented Programming)</a:t>
            </a:r>
            <a:r>
              <a:rPr kumimoji="1" lang="ko-KR" altLang="en-US" sz="1500" dirty="0">
                <a:latin typeface="+mj-ea"/>
                <a:ea typeface="+mj-ea"/>
              </a:rPr>
              <a:t>은 문제를 여러 개의 작은 함수로 나눠 작성하며 이 함수들을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원하는 순서에 맞게 작성하는 방식을 말한다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 방식은 전통적인 프로그래밍 방식이며</a:t>
            </a:r>
            <a:r>
              <a:rPr kumimoji="1" lang="en-US" altLang="ko-KR" sz="1500" dirty="0">
                <a:latin typeface="+mj-ea"/>
                <a:ea typeface="+mj-ea"/>
              </a:rPr>
              <a:t> C, </a:t>
            </a:r>
            <a:r>
              <a:rPr kumimoji="1" lang="ko-KR" altLang="en-US" sz="1500" dirty="0">
                <a:latin typeface="+mj-ea"/>
                <a:ea typeface="+mj-ea"/>
              </a:rPr>
              <a:t>파스칼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코볼과 같은 초기 </a:t>
            </a:r>
            <a:r>
              <a:rPr kumimoji="1" lang="ko-KR" altLang="en-US" sz="1500" dirty="0" err="1">
                <a:latin typeface="+mj-ea"/>
                <a:ea typeface="+mj-ea"/>
              </a:rPr>
              <a:t>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 err="1">
                <a:latin typeface="+mj-ea"/>
                <a:ea typeface="+mj-ea"/>
              </a:rPr>
              <a:t>래그래밍</a:t>
            </a:r>
            <a:r>
              <a:rPr kumimoji="1" lang="ko-KR" altLang="en-US" sz="1500" dirty="0">
                <a:latin typeface="+mj-ea"/>
                <a:ea typeface="+mj-ea"/>
              </a:rPr>
              <a:t> 언어가 대표적으로 지원하는 방식이다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여기서 지원한다는 의미는 절차적으로 실행할 수 있는 다양한 문법을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제공한다는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절차지향 프로그래밍 특징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프로그래밍의 가장 큰 특징은 처리 부분인 </a:t>
            </a:r>
            <a:r>
              <a:rPr kumimoji="1" lang="ko-KR" altLang="en-US" sz="1500" dirty="0" err="1">
                <a:latin typeface="+mj-ea"/>
                <a:ea typeface="+mj-ea"/>
              </a:rPr>
              <a:t>함수들에서</a:t>
            </a:r>
            <a:r>
              <a:rPr kumimoji="1" lang="ko-KR" altLang="en-US" sz="1500" dirty="0">
                <a:latin typeface="+mj-ea"/>
                <a:ea typeface="+mj-ea"/>
              </a:rPr>
              <a:t> 전역 데이터를 공유해서 사용한다는 점이다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데이터는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일반적으로 전역 데이터로 만들어지며 함수 호출 시 공유 데이터를 매개변수 값으로 넘기는 구조로 되어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프로그래밍으로 구분한다면 다음과 같다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1=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2=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3=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1(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2(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3(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2);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4(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3);</a:t>
            </a: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인터페이스를 지원하지 않기 때문에 다른 </a:t>
            </a:r>
            <a:r>
              <a:rPr kumimoji="1" lang="ko-KR" altLang="en-US" sz="1400" dirty="0" err="1">
                <a:latin typeface="+mj-ea"/>
                <a:ea typeface="+mj-ea"/>
              </a:rPr>
              <a:t>언어들에서</a:t>
            </a:r>
            <a:r>
              <a:rPr kumimoji="1" lang="ko-KR" altLang="en-US" sz="1400" dirty="0">
                <a:latin typeface="+mj-ea"/>
                <a:ea typeface="+mj-ea"/>
              </a:rPr>
              <a:t> 어떻게 지원하는지 살펴보자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    아래는 자바언어에서의 인터페이스와 구현한 클래스가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EF627-D1AC-4213-824E-D844286E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88" y="2427332"/>
            <a:ext cx="3744416" cy="1761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FBF13B-CEC5-40BC-849F-84DD5F71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1" y="2427332"/>
            <a:ext cx="5571979" cy="3449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2AD26-996F-4D6F-BA3B-2A7229A19CFB}"/>
              </a:ext>
            </a:extLst>
          </p:cNvPr>
          <p:cNvSpPr txBox="1"/>
          <p:nvPr/>
        </p:nvSpPr>
        <p:spPr>
          <a:xfrm>
            <a:off x="2707113" y="4253021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선언부분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AB853-22A1-442B-B615-8F7F2C62D2FC}"/>
              </a:ext>
            </a:extLst>
          </p:cNvPr>
          <p:cNvSpPr txBox="1"/>
          <p:nvPr/>
        </p:nvSpPr>
        <p:spPr>
          <a:xfrm>
            <a:off x="7968208" y="5877272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구현부분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135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보았듯이 일반 객체지향 프로그래밍의 경우 </a:t>
            </a:r>
            <a:r>
              <a:rPr kumimoji="1" lang="en-US" altLang="ko-KR" sz="1400" dirty="0" smtClean="0">
                <a:latin typeface="+mj-ea"/>
                <a:ea typeface="+mj-ea"/>
              </a:rPr>
              <a:t>interface</a:t>
            </a:r>
            <a:r>
              <a:rPr kumimoji="1" lang="ko-KR" altLang="en-US" sz="1400" dirty="0" smtClean="0">
                <a:latin typeface="+mj-ea"/>
                <a:ea typeface="+mj-ea"/>
              </a:rPr>
              <a:t>라는 </a:t>
            </a:r>
            <a:r>
              <a:rPr kumimoji="1" lang="ko-KR" altLang="en-US" sz="1400" dirty="0">
                <a:latin typeface="+mj-ea"/>
                <a:ea typeface="+mj-ea"/>
              </a:rPr>
              <a:t>명령어를 이용해 인터페이스를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아쉽게도 자바스크립트에서는 인터페이스 문법을 지원하지 않는다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자바스크립트에서는 어떻게 인터페이스를 사용하는지는 그냥 인터페이스가 있다는 가정하에 코딩을 하는 방법밖에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없다</a:t>
            </a:r>
            <a:r>
              <a:rPr kumimoji="1" lang="en-US" altLang="ko-KR" sz="1400" dirty="0">
                <a:latin typeface="+mj-ea"/>
                <a:ea typeface="+mj-ea"/>
              </a:rPr>
              <a:t>.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55404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추상클래스</a:t>
            </a:r>
            <a:r>
              <a:rPr kumimoji="1" lang="en-US" altLang="ko-KR" sz="1400" dirty="0">
                <a:latin typeface="+mj-ea"/>
                <a:ea typeface="+mj-ea"/>
              </a:rPr>
              <a:t>(abstract class)</a:t>
            </a:r>
            <a:r>
              <a:rPr kumimoji="1" lang="ko-KR" altLang="en-US" sz="1400" dirty="0">
                <a:latin typeface="+mj-ea"/>
                <a:ea typeface="+mj-ea"/>
              </a:rPr>
              <a:t>를 이해하려면 우선 상속의 개념을 먼저 이해해야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뒤에서 상속에 대해서 상세하게 알아보겠지만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간단히 설명하자면 상속은 부모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조상</a:t>
            </a:r>
            <a:r>
              <a:rPr kumimoji="1" lang="en-US" altLang="ko-KR" sz="1400" dirty="0">
                <a:latin typeface="+mj-ea"/>
                <a:ea typeface="+mj-ea"/>
              </a:rPr>
              <a:t>, super)</a:t>
            </a:r>
            <a:r>
              <a:rPr kumimoji="1" lang="ko-KR" altLang="en-US" sz="1400" dirty="0">
                <a:latin typeface="+mj-ea"/>
                <a:ea typeface="+mj-ea"/>
              </a:rPr>
              <a:t>클래스의 기능을 자식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자손</a:t>
            </a:r>
            <a:r>
              <a:rPr kumimoji="1" lang="en-US" altLang="ko-KR" sz="1400" dirty="0">
                <a:latin typeface="+mj-ea"/>
                <a:ea typeface="+mj-ea"/>
              </a:rPr>
              <a:t>,sub)</a:t>
            </a:r>
            <a:r>
              <a:rPr kumimoji="1" lang="ko-KR" altLang="en-US" sz="1400" dirty="0">
                <a:latin typeface="+mj-ea"/>
                <a:ea typeface="+mj-ea"/>
              </a:rPr>
              <a:t>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 err="1">
                <a:latin typeface="+mj-ea"/>
                <a:ea typeface="+mj-ea"/>
              </a:rPr>
              <a:t>래스에서</a:t>
            </a:r>
            <a:r>
              <a:rPr kumimoji="1" lang="ko-KR" altLang="en-US" sz="1400" dirty="0">
                <a:latin typeface="+mj-ea"/>
                <a:ea typeface="+mj-ea"/>
              </a:rPr>
              <a:t> 물려 받아 재사용할 수 있는 기능이다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상속을 사용하다 보면 부모클래스의 기능 중 특정 기능을 부모클래스에서 구현하는게 아니라 자식클래스에게 구현하도록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강요해야 하는 경우가 발생한다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바로 이때 사용하는 문법이 </a:t>
            </a:r>
            <a:r>
              <a:rPr kumimoji="1" lang="ko-KR" altLang="en-US" sz="1400" dirty="0" err="1">
                <a:latin typeface="+mj-ea"/>
                <a:ea typeface="+mj-ea"/>
              </a:rPr>
              <a:t>추상클래스이다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5AD235-EA01-48DF-B5F6-388DC5337426}"/>
              </a:ext>
            </a:extLst>
          </p:cNvPr>
          <p:cNvSpPr/>
          <p:nvPr/>
        </p:nvSpPr>
        <p:spPr>
          <a:xfrm>
            <a:off x="3503712" y="2852936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+mj-ea"/>
                <a:ea typeface="+mj-ea"/>
              </a:rPr>
              <a:t>부모클래스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1ED06D-C0DC-4ED4-9E33-E0248D433F94}"/>
              </a:ext>
            </a:extLst>
          </p:cNvPr>
          <p:cNvSpPr/>
          <p:nvPr/>
        </p:nvSpPr>
        <p:spPr>
          <a:xfrm>
            <a:off x="3503712" y="3202928"/>
            <a:ext cx="1368152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2D134C-7170-4FBA-A629-1774B8AE8175}"/>
              </a:ext>
            </a:extLst>
          </p:cNvPr>
          <p:cNvSpPr/>
          <p:nvPr/>
        </p:nvSpPr>
        <p:spPr>
          <a:xfrm>
            <a:off x="3503712" y="3717032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BBC3-BE26-4A2D-BFAF-5BBF310BA2CF}"/>
              </a:ext>
            </a:extLst>
          </p:cNvPr>
          <p:cNvSpPr/>
          <p:nvPr/>
        </p:nvSpPr>
        <p:spPr>
          <a:xfrm>
            <a:off x="3503712" y="4915273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FC6E55-0F55-42E7-A7F4-09BA290BC6CF}"/>
              </a:ext>
            </a:extLst>
          </p:cNvPr>
          <p:cNvSpPr/>
          <p:nvPr/>
        </p:nvSpPr>
        <p:spPr>
          <a:xfrm>
            <a:off x="3503712" y="5265265"/>
            <a:ext cx="1368152" cy="245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A784A7-3BF9-4B70-9017-E233D1C95510}"/>
              </a:ext>
            </a:extLst>
          </p:cNvPr>
          <p:cNvSpPr/>
          <p:nvPr/>
        </p:nvSpPr>
        <p:spPr>
          <a:xfrm>
            <a:off x="3503712" y="5518904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4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06D611C-CDC0-44FE-B4EC-F8A9D4EEB6A7}"/>
              </a:ext>
            </a:extLst>
          </p:cNvPr>
          <p:cNvSpPr/>
          <p:nvPr/>
        </p:nvSpPr>
        <p:spPr>
          <a:xfrm rot="10800000">
            <a:off x="3971764" y="4232379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98C33-1FA9-4CD9-8872-6DA92747D6C5}"/>
              </a:ext>
            </a:extLst>
          </p:cNvPr>
          <p:cNvSpPr txBox="1"/>
          <p:nvPr/>
        </p:nvSpPr>
        <p:spPr>
          <a:xfrm>
            <a:off x="4302477" y="445522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E0834-0F93-4924-B496-C01538AB6F6F}"/>
              </a:ext>
            </a:extLst>
          </p:cNvPr>
          <p:cNvSpPr/>
          <p:nvPr/>
        </p:nvSpPr>
        <p:spPr>
          <a:xfrm>
            <a:off x="7176120" y="3198858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9A6B8-E46D-4AB8-B2FB-EB91AD74A1A5}"/>
              </a:ext>
            </a:extLst>
          </p:cNvPr>
          <p:cNvSpPr/>
          <p:nvPr/>
        </p:nvSpPr>
        <p:spPr>
          <a:xfrm>
            <a:off x="7176120" y="3548850"/>
            <a:ext cx="1368152" cy="4849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51E08A-6CA9-4EA1-91C4-0FA021A66055}"/>
              </a:ext>
            </a:extLst>
          </p:cNvPr>
          <p:cNvSpPr/>
          <p:nvPr/>
        </p:nvSpPr>
        <p:spPr>
          <a:xfrm>
            <a:off x="7176120" y="4042556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65A44-4DDA-402F-8C07-1BA60EF64D2C}"/>
              </a:ext>
            </a:extLst>
          </p:cNvPr>
          <p:cNvSpPr/>
          <p:nvPr/>
        </p:nvSpPr>
        <p:spPr>
          <a:xfrm>
            <a:off x="7176120" y="5021981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A4627-A891-429C-99B2-0E7684126881}"/>
              </a:ext>
            </a:extLst>
          </p:cNvPr>
          <p:cNvSpPr txBox="1"/>
          <p:nvPr/>
        </p:nvSpPr>
        <p:spPr>
          <a:xfrm>
            <a:off x="7707644" y="462498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+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954D7-FE8B-4008-A8AC-24AE7B2122DD}"/>
              </a:ext>
            </a:extLst>
          </p:cNvPr>
          <p:cNvSpPr txBox="1"/>
          <p:nvPr/>
        </p:nvSpPr>
        <p:spPr>
          <a:xfrm>
            <a:off x="9015180" y="371939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부모클래스의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속성과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EFFBE-AA5B-4E4F-9522-F5774B4B6951}"/>
              </a:ext>
            </a:extLst>
          </p:cNvPr>
          <p:cNvSpPr txBox="1"/>
          <p:nvPr/>
        </p:nvSpPr>
        <p:spPr>
          <a:xfrm>
            <a:off x="9015180" y="502519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자식클래스의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기능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B525101-3122-40B7-A646-83B25BD8856D}"/>
              </a:ext>
            </a:extLst>
          </p:cNvPr>
          <p:cNvSpPr/>
          <p:nvPr/>
        </p:nvSpPr>
        <p:spPr>
          <a:xfrm rot="16200000">
            <a:off x="5847991" y="3588326"/>
            <a:ext cx="432048" cy="1936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EACA6-D47D-40AB-833E-9C008C33BABD}"/>
              </a:ext>
            </a:extLst>
          </p:cNvPr>
          <p:cNvSpPr txBox="1"/>
          <p:nvPr/>
        </p:nvSpPr>
        <p:spPr>
          <a:xfrm>
            <a:off x="5087888" y="2924944"/>
            <a:ext cx="197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상속을 사용하면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부모클래스로부터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상속받은 기능과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자식클래스에서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직접 만든 기능을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모두 사용할 수 있다</a:t>
            </a:r>
            <a:r>
              <a:rPr lang="en-US" altLang="ko-KR" sz="1500" b="1" dirty="0">
                <a:latin typeface="+mj-ea"/>
                <a:ea typeface="+mj-ea"/>
              </a:rPr>
              <a:t>.</a:t>
            </a:r>
            <a:endParaRPr lang="ko-KR" altLang="en-US" sz="1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441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자식클래스에게 구현을 강요하고 싶은 기능을 부모 클래스에서 추상 메서드로 만들어 준다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추상클래스를 상속받는 자식클래스는 </a:t>
            </a:r>
            <a:r>
              <a:rPr kumimoji="1" lang="ko-KR" altLang="en-US" sz="1400" dirty="0" smtClean="0">
                <a:latin typeface="+mj-ea"/>
                <a:ea typeface="+mj-ea"/>
              </a:rPr>
              <a:t>추상 </a:t>
            </a:r>
            <a:r>
              <a:rPr kumimoji="1" lang="ko-KR" altLang="en-US" sz="1400" dirty="0">
                <a:latin typeface="+mj-ea"/>
                <a:ea typeface="+mj-ea"/>
              </a:rPr>
              <a:t>클래스에 선언되어 있는 추상 메서드의 구현 코드를 반드시 작성해줘야 </a:t>
            </a:r>
            <a:r>
              <a:rPr kumimoji="1" lang="ko-KR" altLang="en-US" sz="1400" dirty="0" smtClean="0">
                <a:latin typeface="+mj-ea"/>
                <a:ea typeface="+mj-ea"/>
              </a:rPr>
              <a:t>하거나</a:t>
            </a:r>
            <a:r>
              <a:rPr kumimoji="1" lang="en-US" altLang="ko-KR" sz="1400" dirty="0" smtClean="0">
                <a:latin typeface="+mj-ea"/>
                <a:ea typeface="+mj-ea"/>
              </a:rPr>
              <a:t>, 	 	  </a:t>
            </a:r>
            <a:r>
              <a:rPr kumimoji="1" lang="en-US" altLang="ko-KR" sz="1400" dirty="0" err="1" smtClean="0">
                <a:latin typeface="+mj-ea"/>
              </a:rPr>
              <a:t>abstruct</a:t>
            </a:r>
            <a:r>
              <a:rPr kumimoji="1" lang="ko-KR" altLang="en-US" sz="1400" dirty="0">
                <a:latin typeface="+mj-ea"/>
              </a:rPr>
              <a:t>를 </a:t>
            </a:r>
            <a:r>
              <a:rPr kumimoji="1" lang="ko-KR" altLang="en-US" sz="1400" dirty="0" smtClean="0">
                <a:latin typeface="+mj-ea"/>
              </a:rPr>
              <a:t>붙여줘서 추상메서드와 </a:t>
            </a:r>
            <a:r>
              <a:rPr kumimoji="1" lang="ko-KR" altLang="en-US" sz="1400" dirty="0" err="1" smtClean="0">
                <a:latin typeface="+mj-ea"/>
              </a:rPr>
              <a:t>추상클래스</a:t>
            </a:r>
            <a:r>
              <a:rPr kumimoji="1" lang="ko-KR" altLang="en-US" sz="1400" dirty="0" smtClean="0">
                <a:latin typeface="+mj-ea"/>
              </a:rPr>
              <a:t> 상태를 유지해줘야 한다</a:t>
            </a:r>
            <a:r>
              <a:rPr kumimoji="1" lang="en-US" altLang="ko-KR" sz="1400" dirty="0" smtClean="0"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만약 </a:t>
            </a:r>
            <a:r>
              <a:rPr kumimoji="1" lang="ko-KR" altLang="en-US" sz="1400" dirty="0" smtClean="0">
                <a:latin typeface="+mj-ea"/>
                <a:ea typeface="+mj-ea"/>
              </a:rPr>
              <a:t>둘 중 하나를 지키지 않으면</a:t>
            </a:r>
            <a:r>
              <a:rPr kumimoji="1" lang="en-US" altLang="ko-KR" sz="1400" dirty="0" smtClean="0">
                <a:latin typeface="+mj-ea"/>
                <a:ea typeface="+mj-ea"/>
              </a:rPr>
              <a:t>, </a:t>
            </a:r>
            <a:r>
              <a:rPr kumimoji="1" lang="ko-KR" altLang="en-US" sz="1400" dirty="0" smtClean="0">
                <a:latin typeface="+mj-ea"/>
                <a:ea typeface="+mj-ea"/>
              </a:rPr>
              <a:t>문법적으로 </a:t>
            </a:r>
            <a:r>
              <a:rPr kumimoji="1" lang="ko-KR" altLang="en-US" sz="1400" dirty="0">
                <a:latin typeface="+mj-ea"/>
                <a:ea typeface="+mj-ea"/>
              </a:rPr>
              <a:t>에러가 발생해 실행이 되질 않는다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정리해보면 추상 클래스는 일반 클래스 기능과 인터페이스 기능을 합쳐 놓은 형태이다</a:t>
            </a:r>
            <a:r>
              <a:rPr kumimoji="1" lang="en-US" altLang="ko-KR" sz="1400" dirty="0">
                <a:latin typeface="+mj-ea"/>
                <a:ea typeface="+mj-ea"/>
              </a:rPr>
              <a:t>.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3063-31CC-433F-8C8B-4819AF20A804}"/>
              </a:ext>
            </a:extLst>
          </p:cNvPr>
          <p:cNvSpPr/>
          <p:nvPr/>
        </p:nvSpPr>
        <p:spPr>
          <a:xfrm>
            <a:off x="3494176" y="3465861"/>
            <a:ext cx="1368152" cy="448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abstract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부모클래스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9CF5B-26B3-4815-BBE7-D35DE7B65B9C}"/>
              </a:ext>
            </a:extLst>
          </p:cNvPr>
          <p:cNvSpPr/>
          <p:nvPr/>
        </p:nvSpPr>
        <p:spPr>
          <a:xfrm>
            <a:off x="3494176" y="3914675"/>
            <a:ext cx="1368152" cy="4022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8B2D40-89F5-4AE1-A573-7B71337958AA}"/>
              </a:ext>
            </a:extLst>
          </p:cNvPr>
          <p:cNvSpPr/>
          <p:nvPr/>
        </p:nvSpPr>
        <p:spPr>
          <a:xfrm>
            <a:off x="3494176" y="4329957"/>
            <a:ext cx="1368152" cy="648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abstract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8D237-FAE5-4A9B-A675-60795D264C94}"/>
              </a:ext>
            </a:extLst>
          </p:cNvPr>
          <p:cNvSpPr/>
          <p:nvPr/>
        </p:nvSpPr>
        <p:spPr>
          <a:xfrm>
            <a:off x="3494176" y="5528198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BCE953-6389-4C19-BD6E-5CAF78D26088}"/>
              </a:ext>
            </a:extLst>
          </p:cNvPr>
          <p:cNvSpPr/>
          <p:nvPr/>
        </p:nvSpPr>
        <p:spPr>
          <a:xfrm>
            <a:off x="3494176" y="5878190"/>
            <a:ext cx="1368152" cy="245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AAE97D-7C73-436D-A1C1-EBB6D89327BD}"/>
              </a:ext>
            </a:extLst>
          </p:cNvPr>
          <p:cNvSpPr/>
          <p:nvPr/>
        </p:nvSpPr>
        <p:spPr>
          <a:xfrm>
            <a:off x="3494176" y="6131829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F7A016E-FB37-4348-AA2A-9044C89CC249}"/>
              </a:ext>
            </a:extLst>
          </p:cNvPr>
          <p:cNvSpPr/>
          <p:nvPr/>
        </p:nvSpPr>
        <p:spPr>
          <a:xfrm rot="10800000">
            <a:off x="3962228" y="5015196"/>
            <a:ext cx="432048" cy="47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3EAED-08EF-4DC6-B59D-F8307417646E}"/>
              </a:ext>
            </a:extLst>
          </p:cNvPr>
          <p:cNvSpPr txBox="1"/>
          <p:nvPr/>
        </p:nvSpPr>
        <p:spPr>
          <a:xfrm>
            <a:off x="4363277" y="511491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416561-C2D7-4593-A5C1-0BB16A17D2F2}"/>
              </a:ext>
            </a:extLst>
          </p:cNvPr>
          <p:cNvSpPr/>
          <p:nvPr/>
        </p:nvSpPr>
        <p:spPr>
          <a:xfrm>
            <a:off x="6816080" y="5976684"/>
            <a:ext cx="2520280" cy="7224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2(){</a:t>
            </a:r>
          </a:p>
          <a:p>
            <a:r>
              <a:rPr lang="ko-KR" altLang="en-US" sz="1500" dirty="0">
                <a:latin typeface="+mj-ea"/>
                <a:ea typeface="+mj-ea"/>
              </a:rPr>
              <a:t>      </a:t>
            </a:r>
            <a:r>
              <a:rPr lang="en-US" altLang="ko-KR" sz="1500" dirty="0">
                <a:latin typeface="+mj-ea"/>
                <a:ea typeface="+mj-ea"/>
              </a:rPr>
              <a:t>//</a:t>
            </a:r>
            <a:r>
              <a:rPr lang="ko-KR" altLang="en-US" sz="1500" dirty="0">
                <a:latin typeface="+mj-ea"/>
                <a:ea typeface="+mj-ea"/>
              </a:rPr>
              <a:t>구현 코드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en-US" altLang="ko-KR" sz="1500" dirty="0">
                <a:latin typeface="+mj-ea"/>
                <a:ea typeface="+mj-ea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00957E-5EF8-4425-9217-A6202E27A847}"/>
              </a:ext>
            </a:extLst>
          </p:cNvPr>
          <p:cNvSpPr txBox="1"/>
          <p:nvPr/>
        </p:nvSpPr>
        <p:spPr>
          <a:xfrm>
            <a:off x="6701162" y="4515622"/>
            <a:ext cx="3129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부모클래스를 상속받는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자식클래스에서는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부모클래스에서 선언되어 있는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추상 메서드인 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  <a:r>
              <a:rPr lang="ko-KR" altLang="en-US" sz="1500" dirty="0">
                <a:latin typeface="+mj-ea"/>
                <a:ea typeface="+mj-ea"/>
              </a:rPr>
              <a:t>를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반드시 구현해야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err="1">
                <a:latin typeface="+mj-ea"/>
                <a:ea typeface="+mj-ea"/>
              </a:rPr>
              <a:t>그렇치</a:t>
            </a:r>
            <a:r>
              <a:rPr lang="ko-KR" altLang="en-US" sz="1500" dirty="0">
                <a:latin typeface="+mj-ea"/>
                <a:ea typeface="+mj-ea"/>
              </a:rPr>
              <a:t> 아니하면 에러가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F1BAA4-9EFC-461B-98B9-9914B61BCDCC}"/>
              </a:ext>
            </a:extLst>
          </p:cNvPr>
          <p:cNvSpPr txBox="1"/>
          <p:nvPr/>
        </p:nvSpPr>
        <p:spPr>
          <a:xfrm>
            <a:off x="5078352" y="3537869"/>
            <a:ext cx="1861407" cy="323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abstract </a:t>
            </a:r>
            <a:r>
              <a:rPr lang="ko-KR" altLang="en-US" sz="1500" b="1" dirty="0">
                <a:latin typeface="+mj-ea"/>
                <a:ea typeface="+mj-ea"/>
              </a:rPr>
              <a:t>메서드</a:t>
            </a:r>
            <a:r>
              <a:rPr lang="en-US" altLang="ko-KR" sz="1500" b="1" dirty="0">
                <a:latin typeface="+mj-ea"/>
                <a:ea typeface="+mj-ea"/>
              </a:rPr>
              <a:t>2();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AAE5F-5B9D-4BEB-B903-16C17D22A2C9}"/>
              </a:ext>
            </a:extLst>
          </p:cNvPr>
          <p:cNvSpPr/>
          <p:nvPr/>
        </p:nvSpPr>
        <p:spPr>
          <a:xfrm>
            <a:off x="3719736" y="4538848"/>
            <a:ext cx="887708" cy="44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FFC64DB-4E38-42B2-A0F0-333BCC694D3E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rot="10800000" flipV="1">
            <a:off x="3494176" y="4762383"/>
            <a:ext cx="225560" cy="1617072"/>
          </a:xfrm>
          <a:prstGeom prst="bentConnector3">
            <a:avLst>
              <a:gd name="adj1" fmla="val 201348"/>
            </a:avLst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890249-F0C5-45AD-8061-B322ADD2339B}"/>
              </a:ext>
            </a:extLst>
          </p:cNvPr>
          <p:cNvSpPr txBox="1"/>
          <p:nvPr/>
        </p:nvSpPr>
        <p:spPr>
          <a:xfrm>
            <a:off x="2718301" y="531174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BF95FE-ED9E-4B06-AE9E-8F6648BCB622}"/>
              </a:ext>
            </a:extLst>
          </p:cNvPr>
          <p:cNvSpPr txBox="1"/>
          <p:nvPr/>
        </p:nvSpPr>
        <p:spPr>
          <a:xfrm>
            <a:off x="5015880" y="3818768"/>
            <a:ext cx="21002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+mj-ea"/>
                <a:ea typeface="+mj-ea"/>
              </a:rPr>
              <a:t>추상메서드는</a:t>
            </a:r>
            <a:r>
              <a:rPr lang="ko-KR" altLang="en-US" sz="1500" dirty="0">
                <a:latin typeface="+mj-ea"/>
                <a:ea typeface="+mj-ea"/>
              </a:rPr>
              <a:t> 이렇게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선언 부분만 존재하고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구현코드가 전혀 없다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1B1522D0-2B60-4B08-9446-02DEDAE428EB}"/>
              </a:ext>
            </a:extLst>
          </p:cNvPr>
          <p:cNvSpPr/>
          <p:nvPr/>
        </p:nvSpPr>
        <p:spPr>
          <a:xfrm rot="16200000">
            <a:off x="5709565" y="5390075"/>
            <a:ext cx="245752" cy="1940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추상 클래스를 지원하지 않기 때문에 다른 언어에서 어떻게 지원하는지 살펴봐야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7755E-64F1-49A3-82D0-BBDD3C40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59826"/>
            <a:ext cx="4532362" cy="3399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C662C-EB0E-49DB-9732-DCD75744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2" y="2259826"/>
            <a:ext cx="5098908" cy="3399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76986F1-AE8C-4957-976E-5C9BBA86B5A3}"/>
              </a:ext>
            </a:extLst>
          </p:cNvPr>
          <p:cNvSpPr/>
          <p:nvPr/>
        </p:nvSpPr>
        <p:spPr>
          <a:xfrm rot="16200000">
            <a:off x="5896499" y="3623974"/>
            <a:ext cx="432048" cy="551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B611D-70BD-4BD6-AD43-71F75817A32D}"/>
              </a:ext>
            </a:extLst>
          </p:cNvPr>
          <p:cNvSpPr txBox="1"/>
          <p:nvPr/>
        </p:nvSpPr>
        <p:spPr>
          <a:xfrm>
            <a:off x="2905100" y="5659098"/>
            <a:ext cx="126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부모클래스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07B3B-3166-43A7-8C47-7A46000431CD}"/>
              </a:ext>
            </a:extLst>
          </p:cNvPr>
          <p:cNvSpPr txBox="1"/>
          <p:nvPr/>
        </p:nvSpPr>
        <p:spPr>
          <a:xfrm>
            <a:off x="8314601" y="5659098"/>
            <a:ext cx="126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자식클래스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442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일반 객체지향 프로그래밍의 경우 </a:t>
            </a:r>
            <a:r>
              <a:rPr kumimoji="1" lang="en-US" altLang="ko-KR" sz="1400" dirty="0">
                <a:latin typeface="+mj-ea"/>
                <a:ea typeface="+mj-ea"/>
              </a:rPr>
              <a:t>abstract</a:t>
            </a:r>
            <a:r>
              <a:rPr kumimoji="1" lang="ko-KR" altLang="en-US" sz="1400" dirty="0">
                <a:latin typeface="+mj-ea"/>
                <a:ea typeface="+mj-ea"/>
              </a:rPr>
              <a:t>라는 명령어를 이용해 추상 클래스와 추상 메서드를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아쉽게도 자바스크립트에서는 추상 클래스를 위한 문법을 지원하지 않는다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인터페이스와 마찬가지로 추상클래스 역시 자바스크립트에서는 추상클래스가 있다는 가정하에 작업을 하게 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852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UML</a:t>
            </a:r>
            <a:r>
              <a:rPr kumimoji="1" lang="ko-KR" altLang="en-US" sz="1400" dirty="0">
                <a:latin typeface="+mj-ea"/>
                <a:ea typeface="+mj-ea"/>
              </a:rPr>
              <a:t>이란</a:t>
            </a:r>
            <a:r>
              <a:rPr kumimoji="1" lang="en-US" altLang="ko-KR" sz="14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확인한데로 언어마다 클래스와 인터페이스 그리고 추상클래스 등을 표현하는 방식은 다르다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또한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클래스가 가지고 있는 메서드를 코드로 확인하는 경우 한눈에 파악하기 어려워진다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워낙 많기 때문이다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이를 위해서 프로그래밍을 하는 사람들은 객체지향 프로그래밍을 위해 </a:t>
            </a:r>
            <a:r>
              <a:rPr kumimoji="1" lang="en-US" altLang="ko-KR" sz="1400" dirty="0">
                <a:latin typeface="+mj-ea"/>
                <a:ea typeface="+mj-ea"/>
              </a:rPr>
              <a:t>UML</a:t>
            </a:r>
            <a:r>
              <a:rPr kumimoji="1" lang="ko-KR" altLang="en-US" sz="1400" dirty="0">
                <a:latin typeface="+mj-ea"/>
                <a:ea typeface="+mj-ea"/>
              </a:rPr>
              <a:t>이란 도구를 사용한다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UML</a:t>
            </a:r>
            <a:r>
              <a:rPr kumimoji="1" lang="ko-KR" altLang="en-US" sz="1400" dirty="0">
                <a:latin typeface="+mj-ea"/>
                <a:ea typeface="+mj-ea"/>
              </a:rPr>
              <a:t>은 </a:t>
            </a:r>
            <a:r>
              <a:rPr kumimoji="1" lang="en-US" altLang="ko-KR" sz="1400" dirty="0">
                <a:latin typeface="+mj-ea"/>
                <a:ea typeface="+mj-ea"/>
              </a:rPr>
              <a:t>Unified Modeling Language</a:t>
            </a:r>
            <a:r>
              <a:rPr kumimoji="1" lang="ko-KR" altLang="en-US" sz="1400" dirty="0">
                <a:latin typeface="+mj-ea"/>
                <a:ea typeface="+mj-ea"/>
              </a:rPr>
              <a:t>의 약자로 특별한 의미가 있는 모형을 활용해 객체지향 분석 및 설계에 많이 사용하는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모델링 언어이다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UML</a:t>
            </a:r>
            <a:r>
              <a:rPr kumimoji="1" lang="ko-KR" altLang="en-US" sz="1400" dirty="0">
                <a:latin typeface="+mj-ea"/>
                <a:ea typeface="+mj-ea"/>
              </a:rPr>
              <a:t>은 수많은 기능을 갖고 있으며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이중 가장 기본적인 단위로 클래스와 인터페이스 그리고 추상클래스를 </a:t>
            </a:r>
            <a:r>
              <a:rPr kumimoji="1" lang="ko-KR" altLang="en-US" sz="1400" dirty="0" err="1">
                <a:latin typeface="+mj-ea"/>
                <a:ea typeface="+mj-ea"/>
              </a:rPr>
              <a:t>비주얼적으로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모델링할 수 있는 기능을 제공한다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UML</a:t>
            </a:r>
            <a:r>
              <a:rPr kumimoji="1" lang="ko-KR" altLang="en-US" sz="1400" dirty="0">
                <a:latin typeface="+mj-ea"/>
                <a:ea typeface="+mj-ea"/>
              </a:rPr>
              <a:t>로 클래스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UML</a:t>
            </a:r>
            <a:r>
              <a:rPr kumimoji="1" lang="ko-KR" altLang="en-US" sz="1400" dirty="0">
                <a:latin typeface="+mj-ea"/>
                <a:ea typeface="+mj-ea"/>
              </a:rPr>
              <a:t>로 클래스를 표현하면 다음과 같이 나타낼 수 있다</a:t>
            </a:r>
            <a:r>
              <a:rPr kumimoji="1" lang="en-US" altLang="ko-KR" sz="1400" dirty="0">
                <a:latin typeface="+mj-ea"/>
                <a:ea typeface="+mj-ea"/>
              </a:rPr>
              <a:t>.        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870740-8CF4-4FD2-AA59-9A1E3A97AECE}"/>
              </a:ext>
            </a:extLst>
          </p:cNvPr>
          <p:cNvSpPr/>
          <p:nvPr/>
        </p:nvSpPr>
        <p:spPr>
          <a:xfrm>
            <a:off x="2279576" y="5093989"/>
            <a:ext cx="2160240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클래스이름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72658-EF7C-4767-A56E-48F87CBC40D1}"/>
              </a:ext>
            </a:extLst>
          </p:cNvPr>
          <p:cNvSpPr/>
          <p:nvPr/>
        </p:nvSpPr>
        <p:spPr>
          <a:xfrm>
            <a:off x="2279576" y="5443981"/>
            <a:ext cx="2160240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프로퍼티명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= </a:t>
            </a:r>
            <a:r>
              <a:rPr lang="ko-KR" altLang="en-US" sz="1500" dirty="0">
                <a:latin typeface="+mj-ea"/>
                <a:ea typeface="+mj-ea"/>
              </a:rPr>
              <a:t>초기값</a:t>
            </a:r>
            <a:r>
              <a:rPr lang="en-US" altLang="ko-KR" sz="1500" dirty="0">
                <a:latin typeface="+mj-ea"/>
                <a:ea typeface="+mj-ea"/>
              </a:rPr>
              <a:t>;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AC3A7C-04F1-4D72-9654-110F5E96273A}"/>
              </a:ext>
            </a:extLst>
          </p:cNvPr>
          <p:cNvSpPr/>
          <p:nvPr/>
        </p:nvSpPr>
        <p:spPr>
          <a:xfrm>
            <a:off x="2279576" y="5958085"/>
            <a:ext cx="2160240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메서드명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매개변수</a:t>
            </a:r>
            <a:r>
              <a:rPr lang="en-US" altLang="ko-KR" sz="1500" dirty="0">
                <a:latin typeface="+mj-ea"/>
                <a:ea typeface="+mj-ea"/>
              </a:rPr>
              <a:t>,…)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1750C-E503-4F2C-9D88-694EAB9FDB4C}"/>
              </a:ext>
            </a:extLst>
          </p:cNvPr>
          <p:cNvSpPr txBox="1"/>
          <p:nvPr/>
        </p:nvSpPr>
        <p:spPr>
          <a:xfrm>
            <a:off x="4727848" y="5302101"/>
            <a:ext cx="3098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에서는 클래스를 좌측과 같이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모형으로 표현한다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752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UML</a:t>
            </a:r>
            <a:r>
              <a:rPr kumimoji="1" lang="ko-KR" altLang="en-US" sz="1400" dirty="0">
                <a:latin typeface="+mj-ea"/>
                <a:ea typeface="+mj-ea"/>
              </a:rPr>
              <a:t>로 클래스 표현하기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8B448-2869-49B3-8A1D-70B256E7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760677"/>
            <a:ext cx="6815792" cy="3252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534CE-9963-47BB-A9C8-92034B856021}"/>
              </a:ext>
            </a:extLst>
          </p:cNvPr>
          <p:cNvSpPr/>
          <p:nvPr/>
        </p:nvSpPr>
        <p:spPr>
          <a:xfrm>
            <a:off x="8616280" y="1759694"/>
            <a:ext cx="2160240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User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1B71E5-7432-4914-A6B0-0AD638DB5B03}"/>
              </a:ext>
            </a:extLst>
          </p:cNvPr>
          <p:cNvSpPr/>
          <p:nvPr/>
        </p:nvSpPr>
        <p:spPr>
          <a:xfrm>
            <a:off x="8616280" y="2109686"/>
            <a:ext cx="2160240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+mj-ea"/>
                <a:ea typeface="+mj-ea"/>
              </a:rPr>
              <a:t>userName</a:t>
            </a:r>
            <a:r>
              <a:rPr lang="en-US" altLang="ko-KR" sz="1500" dirty="0">
                <a:latin typeface="+mj-ea"/>
                <a:ea typeface="+mj-ea"/>
              </a:rPr>
              <a:t> = “”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age = 0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E0CB9-CC9F-4B3C-8EF8-B65C985E7F62}"/>
              </a:ext>
            </a:extLst>
          </p:cNvPr>
          <p:cNvSpPr/>
          <p:nvPr/>
        </p:nvSpPr>
        <p:spPr>
          <a:xfrm>
            <a:off x="8616280" y="2623790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User(name, age)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showInfo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setUserName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566E6DE-08F8-453B-B08D-632C8334B5A6}"/>
              </a:ext>
            </a:extLst>
          </p:cNvPr>
          <p:cNvSpPr/>
          <p:nvPr/>
        </p:nvSpPr>
        <p:spPr>
          <a:xfrm rot="16200000">
            <a:off x="8161700" y="2480412"/>
            <a:ext cx="432048" cy="45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8801D-8809-4D2F-8FFA-F3DDAB6FB69E}"/>
              </a:ext>
            </a:extLst>
          </p:cNvPr>
          <p:cNvSpPr txBox="1"/>
          <p:nvPr/>
        </p:nvSpPr>
        <p:spPr>
          <a:xfrm>
            <a:off x="8606191" y="4205564"/>
            <a:ext cx="2842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User</a:t>
            </a:r>
            <a:r>
              <a:rPr lang="ko-KR" altLang="en-US" sz="1500" dirty="0">
                <a:latin typeface="+mj-ea"/>
                <a:ea typeface="+mj-ea"/>
              </a:rPr>
              <a:t>클래스를 </a:t>
            </a:r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로 표현하면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위와 같이 </a:t>
            </a:r>
            <a:r>
              <a:rPr lang="ko-KR" altLang="en-US" sz="1500" dirty="0" err="1">
                <a:latin typeface="+mj-ea"/>
                <a:ea typeface="+mj-ea"/>
              </a:rPr>
              <a:t>표식된다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964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인터페이스 표현하기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534CE-9963-47BB-A9C8-92034B856021}"/>
              </a:ext>
            </a:extLst>
          </p:cNvPr>
          <p:cNvSpPr/>
          <p:nvPr/>
        </p:nvSpPr>
        <p:spPr>
          <a:xfrm>
            <a:off x="1535452" y="1869292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인터페이스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E0CB9-CC9F-4B3C-8EF8-B65C985E7F62}"/>
              </a:ext>
            </a:extLst>
          </p:cNvPr>
          <p:cNvSpPr/>
          <p:nvPr/>
        </p:nvSpPr>
        <p:spPr>
          <a:xfrm>
            <a:off x="1535452" y="2432608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메서드명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매개변수</a:t>
            </a:r>
            <a:r>
              <a:rPr lang="en-US" altLang="ko-KR" sz="1500" dirty="0">
                <a:latin typeface="+mj-ea"/>
                <a:ea typeface="+mj-ea"/>
              </a:rPr>
              <a:t>,…)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8801D-8809-4D2F-8FFA-F3DDAB6FB69E}"/>
              </a:ext>
            </a:extLst>
          </p:cNvPr>
          <p:cNvSpPr txBox="1"/>
          <p:nvPr/>
        </p:nvSpPr>
        <p:spPr>
          <a:xfrm>
            <a:off x="1487488" y="3618112"/>
            <a:ext cx="6151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에서는 인터페이스를 위와 같은 모형으로 표현한다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인터페이스에서는 추상 메서드 목록만 작성할 뿐 프로퍼티 목록은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작성하지 않도록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96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인터페이스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예를 들어 자바로 만든 </a:t>
            </a:r>
            <a:r>
              <a:rPr kumimoji="1" lang="en-US" altLang="ko-KR" sz="1400" dirty="0" err="1">
                <a:latin typeface="+mj-ea"/>
                <a:ea typeface="+mj-ea"/>
              </a:rPr>
              <a:t>IUser</a:t>
            </a:r>
            <a:r>
              <a:rPr kumimoji="1" lang="ko-KR" altLang="en-US" sz="1400" dirty="0">
                <a:latin typeface="+mj-ea"/>
                <a:ea typeface="+mj-ea"/>
              </a:rPr>
              <a:t>인터페이스를 </a:t>
            </a:r>
            <a:r>
              <a:rPr kumimoji="1" lang="en-US" altLang="ko-KR" sz="1400" dirty="0">
                <a:latin typeface="+mj-ea"/>
                <a:ea typeface="+mj-ea"/>
              </a:rPr>
              <a:t>UML</a:t>
            </a:r>
            <a:r>
              <a:rPr kumimoji="1" lang="ko-KR" altLang="en-US" sz="1400" dirty="0">
                <a:latin typeface="+mj-ea"/>
                <a:ea typeface="+mj-ea"/>
              </a:rPr>
              <a:t>로 표현하면 아래와 같다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추상 클래스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UML</a:t>
            </a:r>
            <a:r>
              <a:rPr kumimoji="1" lang="ko-KR" altLang="en-US" sz="1400" dirty="0">
                <a:latin typeface="+mj-ea"/>
                <a:ea typeface="+mj-ea"/>
              </a:rPr>
              <a:t>로 표현하면 아래와 같다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6C1CF-067B-4B1B-8798-2FE218A6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1" y="2154187"/>
            <a:ext cx="4522479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1A5BC7-11F4-41FB-966F-2840DC2C8FCF}"/>
              </a:ext>
            </a:extLst>
          </p:cNvPr>
          <p:cNvSpPr/>
          <p:nvPr/>
        </p:nvSpPr>
        <p:spPr>
          <a:xfrm>
            <a:off x="6598384" y="2146248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IUser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8740C-5F67-4DDD-8DE7-56ED53609540}"/>
              </a:ext>
            </a:extLst>
          </p:cNvPr>
          <p:cNvSpPr/>
          <p:nvPr/>
        </p:nvSpPr>
        <p:spPr>
          <a:xfrm>
            <a:off x="6598384" y="2699516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latin typeface="+mj-ea"/>
                <a:ea typeface="+mj-ea"/>
              </a:rPr>
              <a:t>showInfo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  <a:p>
            <a:r>
              <a:rPr lang="en-US" altLang="ko-KR" sz="1500" dirty="0" err="1">
                <a:latin typeface="+mj-ea"/>
                <a:ea typeface="+mj-ea"/>
              </a:rPr>
              <a:t>setUserName</a:t>
            </a:r>
            <a:r>
              <a:rPr lang="en-US" altLang="ko-KR" sz="1500" dirty="0">
                <a:latin typeface="+mj-ea"/>
                <a:ea typeface="+mj-ea"/>
              </a:rPr>
              <a:t>(name)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07E635-F2EE-43E1-8710-47038AED0FBA}"/>
              </a:ext>
            </a:extLst>
          </p:cNvPr>
          <p:cNvSpPr/>
          <p:nvPr/>
        </p:nvSpPr>
        <p:spPr>
          <a:xfrm rot="16200000">
            <a:off x="6139955" y="2621004"/>
            <a:ext cx="432048" cy="45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02107-D8A6-4042-9E9F-314F7B51D3A8}"/>
              </a:ext>
            </a:extLst>
          </p:cNvPr>
          <p:cNvSpPr/>
          <p:nvPr/>
        </p:nvSpPr>
        <p:spPr>
          <a:xfrm>
            <a:off x="8226096" y="4647370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+mj-ea"/>
                <a:ea typeface="+mj-ea"/>
              </a:rPr>
              <a:t>ContentSender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D04705-6C6D-4F10-B34F-7604EE333028}"/>
              </a:ext>
            </a:extLst>
          </p:cNvPr>
          <p:cNvSpPr/>
          <p:nvPr/>
        </p:nvSpPr>
        <p:spPr>
          <a:xfrm>
            <a:off x="8226096" y="5190590"/>
            <a:ext cx="2160240" cy="738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+mj-ea"/>
                <a:ea typeface="+mj-ea"/>
              </a:rPr>
              <a:t>title = “”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name = “”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E31E80-90E7-48AA-9412-3C5ED5DE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21" y="4669995"/>
            <a:ext cx="61341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0CC904-107D-43A6-8E49-1541CFE6C1A5}"/>
              </a:ext>
            </a:extLst>
          </p:cNvPr>
          <p:cNvSpPr/>
          <p:nvPr/>
        </p:nvSpPr>
        <p:spPr>
          <a:xfrm>
            <a:off x="8226096" y="5929184"/>
            <a:ext cx="2160240" cy="738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latin typeface="+mj-ea"/>
                <a:ea typeface="+mj-ea"/>
              </a:rPr>
              <a:t>sendMessage</a:t>
            </a:r>
            <a:r>
              <a:rPr lang="en-US" altLang="ko-KR" sz="1500" dirty="0">
                <a:latin typeface="+mj-ea"/>
                <a:ea typeface="+mj-ea"/>
              </a:rPr>
              <a:t>(content)</a:t>
            </a:r>
          </a:p>
        </p:txBody>
      </p:sp>
    </p:spTree>
    <p:extLst>
      <p:ext uri="{BB962C8B-B14F-4D97-AF65-F5344CB8AC3E}">
        <p14:creationId xmlns:p14="http://schemas.microsoft.com/office/powerpoint/2010/main" val="15727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E43E0-607F-45A0-9BA4-5663A6EC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5" y="1484784"/>
            <a:ext cx="6032770" cy="5122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950FD-260B-4277-956C-2DB8EB75CE78}"/>
              </a:ext>
            </a:extLst>
          </p:cNvPr>
          <p:cNvSpPr txBox="1"/>
          <p:nvPr/>
        </p:nvSpPr>
        <p:spPr>
          <a:xfrm>
            <a:off x="7032105" y="1816022"/>
            <a:ext cx="468051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지금까지 만든 탭메뉴와 약간 다르지만 기본적은 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용은 모두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코드에서 </a:t>
            </a:r>
            <a:r>
              <a:rPr lang="ko-KR" altLang="en-US" sz="1500" dirty="0" err="1">
                <a:latin typeface="+mj-ea"/>
                <a:ea typeface="+mj-ea"/>
              </a:rPr>
              <a:t>주의깊게</a:t>
            </a:r>
            <a:r>
              <a:rPr lang="ko-KR" altLang="en-US" sz="1500" dirty="0">
                <a:latin typeface="+mj-ea"/>
                <a:ea typeface="+mj-ea"/>
              </a:rPr>
              <a:t> 살펴볼 내용은 탭 메뉴를 생성하는 </a:t>
            </a:r>
            <a:r>
              <a:rPr lang="en-US" altLang="ko-KR" sz="1500" dirty="0" err="1">
                <a:latin typeface="+mj-ea"/>
                <a:ea typeface="+mj-ea"/>
              </a:rPr>
              <a:t>tabMenu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함수를 호출할 때와 </a:t>
            </a:r>
            <a:r>
              <a:rPr lang="en-US" altLang="ko-KR" sz="1500" dirty="0">
                <a:latin typeface="+mj-ea"/>
                <a:ea typeface="+mj-ea"/>
              </a:rPr>
              <a:t>n</a:t>
            </a:r>
            <a:r>
              <a:rPr lang="ko-KR" altLang="en-US" sz="1500" dirty="0">
                <a:latin typeface="+mj-ea"/>
                <a:ea typeface="+mj-ea"/>
              </a:rPr>
              <a:t>번 째 탭메뉴를 선택할 수 있는 </a:t>
            </a:r>
            <a:r>
              <a:rPr lang="en-US" altLang="ko-KR" sz="1500" dirty="0" err="1">
                <a:latin typeface="+mj-ea"/>
                <a:ea typeface="+mj-ea"/>
              </a:rPr>
              <a:t>selectMenuItemAt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수를 호출할 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아이템 정보</a:t>
            </a:r>
            <a:r>
              <a:rPr lang="en-US" altLang="ko-KR" sz="1500" dirty="0">
                <a:latin typeface="+mj-ea"/>
                <a:ea typeface="+mj-ea"/>
              </a:rPr>
              <a:t>($</a:t>
            </a:r>
            <a:r>
              <a:rPr lang="en-US" altLang="ko-KR" sz="1500" dirty="0" err="1">
                <a:latin typeface="+mj-ea"/>
                <a:ea typeface="+mj-ea"/>
              </a:rPr>
              <a:t>menuItems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를 내부에 가지고 있는 구조가 아니라 </a:t>
            </a:r>
            <a:r>
              <a:rPr lang="ko-KR" altLang="en-US" sz="1500" dirty="0" err="1">
                <a:latin typeface="+mj-ea"/>
                <a:ea typeface="+mj-ea"/>
              </a:rPr>
              <a:t>매개변수값으로</a:t>
            </a:r>
            <a:r>
              <a:rPr lang="ko-KR" altLang="en-US" sz="1500" dirty="0">
                <a:latin typeface="+mj-ea"/>
                <a:ea typeface="+mj-ea"/>
              </a:rPr>
              <a:t> 넘겨 사 </a:t>
            </a:r>
            <a:r>
              <a:rPr lang="ko-KR" altLang="en-US" sz="1500" dirty="0" err="1">
                <a:latin typeface="+mj-ea"/>
                <a:ea typeface="+mj-ea"/>
              </a:rPr>
              <a:t>용한다는</a:t>
            </a:r>
            <a:r>
              <a:rPr lang="ko-KR" altLang="en-US" sz="1500" dirty="0">
                <a:latin typeface="+mj-ea"/>
                <a:ea typeface="+mj-ea"/>
              </a:rPr>
              <a:t>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이것이 바로 전형적인 절차지향 프로그래밍 구조이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950FD-260B-4277-956C-2DB8EB75CE78}"/>
              </a:ext>
            </a:extLst>
          </p:cNvPr>
          <p:cNvSpPr txBox="1"/>
          <p:nvPr/>
        </p:nvSpPr>
        <p:spPr>
          <a:xfrm>
            <a:off x="5591944" y="1554062"/>
            <a:ext cx="4680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앞의 코드에서 선택한 </a:t>
            </a:r>
            <a:r>
              <a:rPr lang="ko-KR" altLang="en-US" sz="1500" dirty="0" err="1">
                <a:latin typeface="+mj-ea"/>
                <a:ea typeface="+mj-ea"/>
              </a:rPr>
              <a:t>탭메뉴</a:t>
            </a:r>
            <a:r>
              <a:rPr lang="ko-KR" altLang="en-US" sz="1500" dirty="0">
                <a:latin typeface="+mj-ea"/>
                <a:ea typeface="+mj-ea"/>
              </a:rPr>
              <a:t> 아이템이 없는 상태로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만드는 리셋 처리 기능을 추가하는 것 역시 좌측과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같이 만드는 것도 절차지향적 프로그래밍 구조이다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3FACF-F868-4A0E-A320-CD418CBA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556792"/>
            <a:ext cx="44386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FE7A74-34AF-4760-8E6F-14508D8A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7" y="3248572"/>
            <a:ext cx="4436897" cy="11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0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4.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단점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앞선 예제에서 보았듯이 절차지향 프로그래밍은 함수 호출 시 전역 데이터를 매개변수 값으로 넘겨 공유해서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사용하는 구조이기 때문에 전역 데이터가 잘못 처리될 수 있는 치명적인 단점을 가지고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즉 데이터가 보호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되지 </a:t>
            </a:r>
            <a:r>
              <a:rPr kumimoji="1" lang="ko-KR" altLang="en-US" sz="1600" dirty="0" err="1">
                <a:latin typeface="+mj-ea"/>
                <a:ea typeface="+mj-ea"/>
              </a:rPr>
              <a:t>않는다라는</a:t>
            </a:r>
            <a:r>
              <a:rPr kumimoji="1" lang="ko-KR" altLang="en-US" sz="1600" dirty="0">
                <a:latin typeface="+mj-ea"/>
                <a:ea typeface="+mj-ea"/>
              </a:rPr>
              <a:t> 의미이다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전역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데이터를 넘겨 받는 식의 구조이다 보니 하나의 프로젝트를 여러 사람으로 나눠 작업하는 방식에 전혀 적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합하지가 않다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위와 같은 단점으로 인하여 절차지향 프로그래밍은 규모가 있는 프로젝트에 사용하기 보다 비교적 간단한 프로젝트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에 </a:t>
            </a:r>
            <a:r>
              <a:rPr kumimoji="1" lang="ko-KR" altLang="en-US" sz="1600" dirty="0" err="1">
                <a:latin typeface="+mj-ea"/>
                <a:ea typeface="+mj-ea"/>
              </a:rPr>
              <a:t>즈로</a:t>
            </a:r>
            <a:r>
              <a:rPr kumimoji="1" lang="ko-KR" altLang="en-US" sz="1600" dirty="0">
                <a:latin typeface="+mj-ea"/>
                <a:ea typeface="+mj-ea"/>
              </a:rPr>
              <a:t> 사용한다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예를 들면 아주 간단한 웹사이트 제작 시 내비게이션이나 이미지 슬라이더 그리고 배너 등을 만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err="1">
                <a:latin typeface="+mj-ea"/>
                <a:ea typeface="+mj-ea"/>
              </a:rPr>
              <a:t>들때</a:t>
            </a:r>
            <a:r>
              <a:rPr kumimoji="1" lang="ko-KR" altLang="en-US" sz="1600" dirty="0">
                <a:latin typeface="+mj-ea"/>
                <a:ea typeface="+mj-ea"/>
              </a:rPr>
              <a:t> 함수 단위 코딩을 하는 경우가 바로 절차지향 프로그래밍의 대표적인 예이다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앞서 클래스를 배우기 전까지는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거의 모든 내용이 절차지향 프로그래밍 방식으로 만들었던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절차지향 프로그래밍과 구조적 프로그래밍 그리고 함수기반 프로그래밍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절차지향 프로그래밍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구조적 프로그래밍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함수기반 프로그래밍의 정확한 의미로 보자면 코딩의 차이점은 있지만 핵심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개의 방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식 모두 다 데이터를 전역에 두고 함수 매개변수 값으로 넘기는 방식으로 대부분은 기능을 처리한다는 것이다</a:t>
            </a:r>
            <a:r>
              <a:rPr kumimoji="1" lang="en-US" altLang="ko-KR" sz="140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64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84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객체지향 프로그래밍</a:t>
            </a:r>
            <a:r>
              <a:rPr kumimoji="1" lang="en-US" altLang="ko-KR" sz="1600" dirty="0">
                <a:latin typeface="+mj-ea"/>
                <a:ea typeface="+mj-ea"/>
              </a:rPr>
              <a:t>(Object Oriented Programming)</a:t>
            </a:r>
            <a:r>
              <a:rPr kumimoji="1" lang="ko-KR" altLang="en-US" sz="1600" dirty="0">
                <a:latin typeface="+mj-ea"/>
                <a:ea typeface="+mj-ea"/>
              </a:rPr>
              <a:t>은 문제를 여러 개의 객체 단위로 나눠 작업하는 방식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말한다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이 방식은 오늘날 가장 많이 사용하는 대표적인 프로그래밍 방식이다</a:t>
            </a:r>
            <a:r>
              <a:rPr kumimoji="1" lang="en-US" altLang="ko-KR" sz="1600" dirty="0">
                <a:latin typeface="+mj-ea"/>
                <a:ea typeface="+mj-ea"/>
              </a:rPr>
              <a:t>. JAVA, C#</a:t>
            </a:r>
            <a:r>
              <a:rPr kumimoji="1" lang="ko-KR" altLang="en-US" sz="1600" dirty="0">
                <a:latin typeface="+mj-ea"/>
                <a:ea typeface="+mj-ea"/>
              </a:rPr>
              <a:t> 등이 대표적인 객체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지향 프로그래밍 언어이다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특징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객체지향 프로그래밍의 가장 큰 특징은 클래스를 이용해 연관 있는 처리부분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함수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메서드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와 데이터 부분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멤버변수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을 묶어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객체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인스턴스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를 생성해 사용한다는 점이다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예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9959-0AD4-4483-B4BD-C08C6929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4" y="1466761"/>
            <a:ext cx="5139792" cy="4338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2119C9-52E9-4FB9-98CC-F7089360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4" y="5805264"/>
            <a:ext cx="5159972" cy="958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07B18-5BC9-4586-B395-3E8262C34EE6}"/>
              </a:ext>
            </a:extLst>
          </p:cNvPr>
          <p:cNvSpPr txBox="1"/>
          <p:nvPr/>
        </p:nvSpPr>
        <p:spPr>
          <a:xfrm>
            <a:off x="6384032" y="1484784"/>
            <a:ext cx="46805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코드를 살펴보면 탭메뉴와 관련 있는 기능과 데이터</a:t>
            </a:r>
            <a:r>
              <a:rPr lang="en-US" altLang="ko-KR" sz="1500" dirty="0">
                <a:latin typeface="+mj-ea"/>
                <a:ea typeface="+mj-ea"/>
              </a:rPr>
              <a:t/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ko-KR" altLang="en-US" sz="1500" dirty="0">
                <a:latin typeface="+mj-ea"/>
                <a:ea typeface="+mj-ea"/>
              </a:rPr>
              <a:t>를 모두 </a:t>
            </a:r>
            <a:r>
              <a:rPr lang="en-US" altLang="ko-KR" sz="1500" dirty="0" err="1">
                <a:latin typeface="+mj-ea"/>
                <a:ea typeface="+mj-ea"/>
              </a:rPr>
              <a:t>TabMenu</a:t>
            </a:r>
            <a:r>
              <a:rPr lang="ko-KR" altLang="en-US" sz="1500" dirty="0">
                <a:latin typeface="+mj-ea"/>
                <a:ea typeface="+mj-ea"/>
              </a:rPr>
              <a:t>라는 클래스에 묶여 있으며 이 </a:t>
            </a:r>
            <a:r>
              <a:rPr lang="ko-KR" altLang="en-US" sz="1500" dirty="0" err="1">
                <a:latin typeface="+mj-ea"/>
                <a:ea typeface="+mj-ea"/>
              </a:rPr>
              <a:t>클래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스를</a:t>
            </a:r>
            <a:r>
              <a:rPr lang="ko-KR" altLang="en-US" sz="1500" dirty="0">
                <a:latin typeface="+mj-ea"/>
                <a:ea typeface="+mj-ea"/>
              </a:rPr>
              <a:t> 이용하여 독립적으로 동작하는 </a:t>
            </a:r>
            <a:r>
              <a:rPr lang="ko-KR" altLang="en-US" sz="1500" dirty="0" err="1">
                <a:latin typeface="+mj-ea"/>
                <a:ea typeface="+mj-ea"/>
              </a:rPr>
              <a:t>탭메뉴</a:t>
            </a:r>
            <a:r>
              <a:rPr lang="ko-KR" altLang="en-US" sz="1500" dirty="0">
                <a:latin typeface="+mj-ea"/>
                <a:ea typeface="+mj-ea"/>
              </a:rPr>
              <a:t> 객체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인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스턴스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를 만들었다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이렇게 되면 기능을 실행할 때마다 데이터를 넘길 필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요없이</a:t>
            </a:r>
            <a:r>
              <a:rPr lang="ko-KR" altLang="en-US" sz="1500" dirty="0">
                <a:latin typeface="+mj-ea"/>
                <a:ea typeface="+mj-ea"/>
              </a:rPr>
              <a:t> 객체단위로 작업을 처리할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2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예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07B18-5BC9-4586-B395-3E8262C34EE6}"/>
              </a:ext>
            </a:extLst>
          </p:cNvPr>
          <p:cNvSpPr txBox="1"/>
          <p:nvPr/>
        </p:nvSpPr>
        <p:spPr>
          <a:xfrm>
            <a:off x="5447928" y="1547207"/>
            <a:ext cx="4680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앞의 코드에 역시 리셋 버튼 </a:t>
            </a:r>
            <a:r>
              <a:rPr lang="ko-KR" altLang="en-US" sz="1500" dirty="0" err="1">
                <a:latin typeface="+mj-ea"/>
                <a:ea typeface="+mj-ea"/>
              </a:rPr>
              <a:t>클릭시</a:t>
            </a:r>
            <a:r>
              <a:rPr lang="ko-KR" altLang="en-US" sz="1500" dirty="0">
                <a:latin typeface="+mj-ea"/>
                <a:ea typeface="+mj-ea"/>
              </a:rPr>
              <a:t> 간단하게 </a:t>
            </a:r>
            <a:r>
              <a:rPr lang="en-US" altLang="ko-KR" sz="1500" dirty="0" err="1">
                <a:latin typeface="+mj-ea"/>
                <a:ea typeface="+mj-ea"/>
              </a:rPr>
              <a:t>resetTa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en-US" altLang="ko-KR" sz="1500" dirty="0" err="1">
                <a:latin typeface="+mj-ea"/>
                <a:ea typeface="+mj-ea"/>
              </a:rPr>
              <a:t>bMenu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메서드를 추가해 호출해서 각각 처리할 수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있게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F7883-27CF-40FE-9448-793D20FC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2" y="1512433"/>
            <a:ext cx="4219575" cy="138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2D67B-036C-4440-95D6-6C6FF6D0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2" y="2975227"/>
            <a:ext cx="4219575" cy="9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05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4.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장점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앞의 예제를 보았듯이 객체지향 프로그래밍에서는 프로젝트를 독립적인 객체 단위로 분리해서 작업할 수 있기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때문에 여러 개발자와 협업해 규모가 큰 프로젝트를 진행할 수 있는 장점이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en-US" altLang="ko-KR" sz="1600" b="1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</a:t>
            </a:r>
            <a:r>
              <a:rPr kumimoji="1" lang="en-US" altLang="ko-KR" sz="1400" b="1" dirty="0">
                <a:latin typeface="+mj-ea"/>
                <a:ea typeface="+mj-ea"/>
              </a:rPr>
              <a:t>vs. </a:t>
            </a:r>
            <a:r>
              <a:rPr kumimoji="1" lang="ko-KR" altLang="en-US" sz="1400" b="1" dirty="0">
                <a:latin typeface="+mj-ea"/>
                <a:ea typeface="+mj-ea"/>
              </a:rPr>
              <a:t>클래스 기반 프로그래밍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프로그래밍과</a:t>
            </a:r>
            <a:r>
              <a:rPr kumimoji="1" lang="en-US" altLang="ko-KR" sz="1400" dirty="0">
                <a:latin typeface="+mj-ea"/>
                <a:ea typeface="+mj-ea"/>
              </a:rPr>
              <a:t> </a:t>
            </a:r>
            <a:r>
              <a:rPr kumimoji="1" lang="ko-KR" altLang="en-US" sz="1400" dirty="0">
                <a:latin typeface="+mj-ea"/>
                <a:ea typeface="+mj-ea"/>
              </a:rPr>
              <a:t>클래스 기반 프로그래밍과는 비슷한 개념이다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하지만 두 개에는 엄격한 의미에서 해석하면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다음과 같은 차이점이 존재한다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프로그래밍은 뒤에 배울 객체지향 프로그래밍 네 가지 특징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추상화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캡슐화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상속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 err="1">
                <a:latin typeface="+mj-ea"/>
                <a:ea typeface="+mj-ea"/>
              </a:rPr>
              <a:t>다형성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을 골고루 사용해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코딩하는 프로그래밍을 객체지향이라고 지칭한다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클래스 단위 프로그래밍은 이런 객체지향을 전혀 사용하지 않고 오로지 클래스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만을 이용해 코딩하는 방식을 말한다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이처럼 이 둘은 전혀 다른 프로그래밍 방법이다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이와 반대로 클래스 단위 코딩을 객체지향 프로그래밍이라고 부를 수 있는 이유는 바로 클래스를 만들어 코딩하는 자체에 이미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객체지향 프로그래밍 네 가지 특징 중 추상화와 캡슐화를 사용하고 있기 때문이다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이처럼 클래스 기반 프로그래밍은 객체지향 프로그래밍에 포함되는 구조를 가지고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548055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</TotalTime>
  <Words>2780</Words>
  <Application>Microsoft Office PowerPoint</Application>
  <PresentationFormat>와이드스크린</PresentationFormat>
  <Paragraphs>426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절차지향 프로그래밍</vt:lpstr>
      <vt:lpstr>1. 절차지향 프로그래밍</vt:lpstr>
      <vt:lpstr>1. 절차지향 프로그래밍</vt:lpstr>
      <vt:lpstr>1. 절차지향 프로그래밍</vt:lpstr>
      <vt:lpstr>2. 객체지향 프래그래밍</vt:lpstr>
      <vt:lpstr>2. 객체지향 프래그래밍</vt:lpstr>
      <vt:lpstr>2. 객체지향 프래그래밍</vt:lpstr>
      <vt:lpstr>2. 객체지향 프래그래밍</vt:lpstr>
      <vt:lpstr>3. 절차지향 프로그래밍 vs 객체지향 프래그래밍</vt:lpstr>
      <vt:lpstr>4. 객체지향 프래그래밍의 특징</vt:lpstr>
      <vt:lpstr>4. 객체지향 프래그래밍의 특징</vt:lpstr>
      <vt:lpstr>4. 객체지향 프래그래밍의 특징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ho</cp:lastModifiedBy>
  <cp:revision>765</cp:revision>
  <dcterms:created xsi:type="dcterms:W3CDTF">2019-09-27T03:30:23Z</dcterms:created>
  <dcterms:modified xsi:type="dcterms:W3CDTF">2022-03-15T17:48:42Z</dcterms:modified>
</cp:coreProperties>
</file>