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21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>
                <a:latin typeface="+mj-ea"/>
                <a:ea typeface="+mj-ea"/>
              </a:rPr>
              <a:t>추상화와 캡슐화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추상화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6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일반 </a:t>
            </a:r>
            <a:r>
              <a:rPr kumimoji="1" lang="en-US" altLang="ko-KR" sz="1600" b="1" dirty="0">
                <a:latin typeface="+mj-ea"/>
                <a:ea typeface="+mj-ea"/>
              </a:rPr>
              <a:t>OOP</a:t>
            </a:r>
            <a:r>
              <a:rPr kumimoji="1" lang="ko-KR" altLang="en-US" sz="1600" b="1" dirty="0">
                <a:latin typeface="+mj-ea"/>
                <a:ea typeface="+mj-ea"/>
              </a:rPr>
              <a:t>에서 지원하는 추상화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1) </a:t>
            </a:r>
            <a:r>
              <a:rPr kumimoji="1" lang="ko-KR" altLang="en-US" sz="1600" b="1" dirty="0">
                <a:latin typeface="+mj-ea"/>
                <a:ea typeface="+mj-ea"/>
              </a:rPr>
              <a:t>일반 클래스</a:t>
            </a:r>
            <a:r>
              <a:rPr kumimoji="1" lang="en-US" altLang="ko-KR" sz="1600" b="1" dirty="0">
                <a:latin typeface="+mj-ea"/>
                <a:ea typeface="+mj-ea"/>
              </a:rPr>
              <a:t>(class)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일반적인 객체의 프로퍼티와 메서드를 만들 때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2) </a:t>
            </a:r>
            <a:r>
              <a:rPr kumimoji="1" lang="ko-KR" altLang="en-US" sz="1600" b="1" dirty="0">
                <a:latin typeface="+mj-ea"/>
                <a:ea typeface="+mj-ea"/>
              </a:rPr>
              <a:t>추상 클래스</a:t>
            </a:r>
            <a:r>
              <a:rPr kumimoji="1" lang="en-US" altLang="ko-KR" sz="1600" b="1" dirty="0">
                <a:latin typeface="+mj-ea"/>
                <a:ea typeface="+mj-ea"/>
              </a:rPr>
              <a:t>(abstract class)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일반적인 프로퍼티와 일반 메서드와 추상 메서드를 만들 때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3) </a:t>
            </a:r>
            <a:r>
              <a:rPr kumimoji="1" lang="ko-KR" altLang="en-US" sz="1600" b="1" dirty="0">
                <a:latin typeface="+mj-ea"/>
                <a:ea typeface="+mj-ea"/>
              </a:rPr>
              <a:t>인터페이스</a:t>
            </a:r>
            <a:r>
              <a:rPr kumimoji="1" lang="en-US" altLang="ko-KR" sz="1600" b="1" dirty="0">
                <a:latin typeface="+mj-ea"/>
                <a:ea typeface="+mj-ea"/>
              </a:rPr>
              <a:t>(interface)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클래스가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반드시 구현하고 있어야 하는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추상 메서드</a:t>
            </a:r>
            <a:r>
              <a:rPr kumimoji="1" lang="en-US" altLang="ko-KR" sz="1500" dirty="0">
                <a:latin typeface="+mj-ea"/>
                <a:ea typeface="+mj-ea"/>
              </a:rPr>
              <a:t>) </a:t>
            </a:r>
            <a:r>
              <a:rPr kumimoji="1" lang="ko-KR" altLang="en-US" sz="1500" dirty="0">
                <a:latin typeface="+mj-ea"/>
                <a:ea typeface="+mj-ea"/>
              </a:rPr>
              <a:t>목록을 만들 때 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인터페이스 구현 부분이 존재하지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않고 인터페이스를 구현해야 할 구현 클래스가 있어야 비로소 인스턴스를 만들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자바스크립트에서 추상화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추상 클래스와 인터페이스를 제공하지 않기 때문에 오직 클래스만을 이용해서 추상화 작업을 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클래스만을 사용해야 하기 때문에 인터페이스의 기능인 클래스가 구현하고 있어야 하는 규약 등은 적용할 수 없다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 err="1">
                <a:latin typeface="+mj-ea"/>
                <a:ea typeface="+mj-ea"/>
              </a:rPr>
              <a:t>자바스크립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트는 앞서 살펴보았듯이 클래스와 비슷하게 만들어서 사용하는 방법 세 가지를 제공한다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1) </a:t>
            </a:r>
            <a:r>
              <a:rPr kumimoji="1" lang="ko-KR" altLang="en-US" sz="1400" dirty="0" err="1">
                <a:latin typeface="+mj-ea"/>
                <a:ea typeface="+mj-ea"/>
              </a:rPr>
              <a:t>리터럴</a:t>
            </a:r>
            <a:r>
              <a:rPr kumimoji="1" lang="ko-KR" altLang="en-US" sz="1400" dirty="0">
                <a:latin typeface="+mj-ea"/>
                <a:ea typeface="+mj-ea"/>
              </a:rPr>
              <a:t> 방식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2) </a:t>
            </a:r>
            <a:r>
              <a:rPr kumimoji="1" lang="ko-KR" altLang="en-US" sz="1400" dirty="0">
                <a:latin typeface="+mj-ea"/>
                <a:ea typeface="+mj-ea"/>
              </a:rPr>
              <a:t>함수활용 방식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3) </a:t>
            </a:r>
            <a:r>
              <a:rPr kumimoji="1" lang="ko-KR" altLang="en-US" sz="1400" dirty="0">
                <a:latin typeface="+mj-ea"/>
                <a:ea typeface="+mj-ea"/>
              </a:rPr>
              <a:t>프로토타입 방식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328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캡슐화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21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캡슐화는 객체의 프로퍼티와 메서드를 숨기거나 노출할 때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사용한다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 err="1">
                <a:latin typeface="+mj-ea"/>
                <a:ea typeface="+mj-ea"/>
              </a:rPr>
              <a:t>캡슐화란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캡슐화</a:t>
            </a:r>
            <a:r>
              <a:rPr kumimoji="1" lang="en-US" altLang="ko-KR" sz="1500" dirty="0">
                <a:latin typeface="+mj-ea"/>
                <a:ea typeface="+mj-ea"/>
              </a:rPr>
              <a:t>(Encapsulation)</a:t>
            </a:r>
            <a:r>
              <a:rPr kumimoji="1" lang="ko-KR" altLang="en-US" sz="1500" dirty="0">
                <a:latin typeface="+mj-ea"/>
                <a:ea typeface="+mj-ea"/>
              </a:rPr>
              <a:t>는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일반적으로 연관 있는 변수와 함수를 클래스로 묶는 작업을 말한다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이렇게 말하면 참 </a:t>
            </a:r>
            <a:r>
              <a:rPr kumimoji="1" lang="ko-KR" altLang="en-US" sz="1500" dirty="0" err="1">
                <a:latin typeface="+mj-ea"/>
                <a:ea typeface="+mj-ea"/>
              </a:rPr>
              <a:t>쉬울꺼라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고 생각할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하지만 캡슐화에서는 </a:t>
            </a:r>
            <a:r>
              <a:rPr kumimoji="1" lang="ko-KR" altLang="en-US" sz="1500" dirty="0" err="1">
                <a:latin typeface="+mj-ea"/>
                <a:ea typeface="+mj-ea"/>
              </a:rPr>
              <a:t>은닉성이란게</a:t>
            </a:r>
            <a:r>
              <a:rPr kumimoji="1" lang="ko-KR" altLang="en-US" sz="1500" dirty="0">
                <a:latin typeface="+mj-ea"/>
                <a:ea typeface="+mj-ea"/>
              </a:rPr>
              <a:t> 있어서 클래스에 담는 내용 중 중요한 데이터나 기능을 외부에서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접근하지 못하게 할 수 있는 기능이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예를 들면 만약 현실에서 즐겨보는 </a:t>
            </a:r>
            <a:r>
              <a:rPr kumimoji="1" lang="en-US" altLang="ko-KR" sz="1500" dirty="0">
                <a:latin typeface="+mj-ea"/>
                <a:ea typeface="+mj-ea"/>
              </a:rPr>
              <a:t>TV</a:t>
            </a:r>
            <a:r>
              <a:rPr kumimoji="1" lang="ko-KR" altLang="en-US" sz="1500" dirty="0">
                <a:latin typeface="+mj-ea"/>
                <a:ea typeface="+mj-ea"/>
              </a:rPr>
              <a:t>가 케이스로 포장이 되어 있지 않고 그냥 열려 있는 채로 널 부러져 있다라고 생각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을 해보자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감전될 수 있을 뿐만 아니라 고장 나기 쉽다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이러한 이유로 </a:t>
            </a:r>
            <a:r>
              <a:rPr kumimoji="1" lang="en-US" altLang="ko-KR" sz="1500" dirty="0">
                <a:latin typeface="+mj-ea"/>
                <a:ea typeface="+mj-ea"/>
              </a:rPr>
              <a:t>TV</a:t>
            </a:r>
            <a:r>
              <a:rPr kumimoji="1" lang="ko-KR" altLang="en-US" sz="1500" dirty="0">
                <a:latin typeface="+mj-ea"/>
                <a:ea typeface="+mj-ea"/>
              </a:rPr>
              <a:t>는 사용자가 </a:t>
            </a:r>
            <a:r>
              <a:rPr kumimoji="1" lang="en-US" altLang="ko-KR" sz="1500" dirty="0">
                <a:latin typeface="+mj-ea"/>
                <a:ea typeface="+mj-ea"/>
              </a:rPr>
              <a:t>TV</a:t>
            </a:r>
            <a:r>
              <a:rPr kumimoji="1" lang="ko-KR" altLang="en-US" sz="1500" dirty="0">
                <a:latin typeface="+mj-ea"/>
                <a:ea typeface="+mj-ea"/>
              </a:rPr>
              <a:t>를 시청하기 위해 필요한 기능만을 외부로 빼 놓고 이외의 모든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복잡한 회로부터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전자 부품까지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을 외부에서 접근할 수 없게 포장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캡슐화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을 해 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41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캡슐화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 err="1">
                <a:latin typeface="+mj-ea"/>
                <a:ea typeface="+mj-ea"/>
              </a:rPr>
              <a:t>캡슐화란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en-US" altLang="ko-KR" sz="15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0F305C-C8F9-4628-8A28-F0736F91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466760"/>
            <a:ext cx="3434880" cy="3258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33799A-9200-4F4E-A97E-7B1E7ADD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4" y="4699149"/>
            <a:ext cx="3436514" cy="18261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941C74-7EB4-4C6D-B7DC-43DB2C7F3A78}"/>
              </a:ext>
            </a:extLst>
          </p:cNvPr>
          <p:cNvSpPr/>
          <p:nvPr/>
        </p:nvSpPr>
        <p:spPr>
          <a:xfrm>
            <a:off x="1199456" y="5517232"/>
            <a:ext cx="2232248" cy="3282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489181-D034-43F5-BC89-1F453C3680BF}"/>
              </a:ext>
            </a:extLst>
          </p:cNvPr>
          <p:cNvSpPr/>
          <p:nvPr/>
        </p:nvSpPr>
        <p:spPr>
          <a:xfrm>
            <a:off x="1256224" y="2043516"/>
            <a:ext cx="2232248" cy="215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4E309-F17C-43C9-BD6D-894B3BDFCD5D}"/>
              </a:ext>
            </a:extLst>
          </p:cNvPr>
          <p:cNvSpPr txBox="1"/>
          <p:nvPr/>
        </p:nvSpPr>
        <p:spPr>
          <a:xfrm>
            <a:off x="4583832" y="1484784"/>
            <a:ext cx="699114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좌측코드는 앞에서 많이 다뤘던 </a:t>
            </a:r>
            <a:r>
              <a:rPr lang="ko-KR" altLang="en-US" sz="1400" dirty="0" err="1">
                <a:latin typeface="+mj-ea"/>
                <a:ea typeface="+mj-ea"/>
              </a:rPr>
              <a:t>탭메뉴이다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만약 탭메뉴의 네 번째 아이템이 선택된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상태에서 현재 선택한 </a:t>
            </a:r>
            <a:r>
              <a:rPr lang="ko-KR" altLang="en-US" sz="1400" dirty="0" err="1">
                <a:latin typeface="+mj-ea"/>
                <a:ea typeface="+mj-ea"/>
              </a:rPr>
              <a:t>탭메뉴</a:t>
            </a:r>
            <a:r>
              <a:rPr lang="ko-KR" altLang="en-US" sz="1400" dirty="0">
                <a:latin typeface="+mj-ea"/>
                <a:ea typeface="+mj-ea"/>
              </a:rPr>
              <a:t> 정보가 담긴 </a:t>
            </a:r>
            <a:r>
              <a:rPr lang="en-US" altLang="ko-KR" sz="1400" dirty="0">
                <a:latin typeface="+mj-ea"/>
                <a:ea typeface="+mj-ea"/>
              </a:rPr>
              <a:t>$</a:t>
            </a:r>
            <a:r>
              <a:rPr lang="en-US" altLang="ko-KR" sz="1400" dirty="0" err="1">
                <a:latin typeface="+mj-ea"/>
                <a:ea typeface="+mj-ea"/>
              </a:rPr>
              <a:t>selectMenuItem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프로퍼티를 외부에서 접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근해서 그 값을 </a:t>
            </a:r>
            <a:r>
              <a:rPr lang="en-US" altLang="ko-KR" sz="1400" dirty="0">
                <a:latin typeface="+mj-ea"/>
                <a:ea typeface="+mj-ea"/>
              </a:rPr>
              <a:t>null</a:t>
            </a:r>
            <a:r>
              <a:rPr lang="ko-KR" altLang="en-US" sz="1400" dirty="0">
                <a:latin typeface="+mj-ea"/>
                <a:ea typeface="+mj-ea"/>
              </a:rPr>
              <a:t>로 변경한 후 첫 번째 탭메뉴를 누르면 프로그램 의도와는 다르게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첫 번째 탭메뉴와 네 번째 탭메뉴가 동시에 선택된 상태로 될 것이다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이처럼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selectMenuItem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정보는 객체 외부에서 접근하지 못하도록 해야 할 것이다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바로 이럴 때 사용하는 것이 캡슐화의 은닉성이 필요한 것이다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46FC8B-989D-4B56-BE28-250618ED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316" y="3245869"/>
            <a:ext cx="4160342" cy="6151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8E30C2-8365-48A1-918C-5D907B907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316" y="5190085"/>
            <a:ext cx="4160342" cy="6151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6E570A-F3AC-4B2D-AB24-19D5FDBBD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2" y="6128911"/>
            <a:ext cx="648072" cy="5237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62AABF-2D7E-491E-9E5E-361E8EE56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503" y="6126189"/>
            <a:ext cx="3510139" cy="6151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B27103-613D-4798-B371-FE4F014ACC9D}"/>
              </a:ext>
            </a:extLst>
          </p:cNvPr>
          <p:cNvSpPr txBox="1"/>
          <p:nvPr/>
        </p:nvSpPr>
        <p:spPr>
          <a:xfrm>
            <a:off x="4522631" y="2996441"/>
            <a:ext cx="35621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1. </a:t>
            </a:r>
            <a:r>
              <a:rPr lang="ko-KR" altLang="en-US" sz="1300" dirty="0">
                <a:latin typeface="+mj-ea"/>
                <a:ea typeface="+mj-ea"/>
              </a:rPr>
              <a:t>현재 네 번째 </a:t>
            </a:r>
            <a:r>
              <a:rPr lang="ko-KR" altLang="en-US" sz="1300" dirty="0" err="1">
                <a:latin typeface="+mj-ea"/>
                <a:ea typeface="+mj-ea"/>
              </a:rPr>
              <a:t>탭메뉴</a:t>
            </a:r>
            <a:r>
              <a:rPr lang="ko-KR" altLang="en-US" sz="1300" dirty="0">
                <a:latin typeface="+mj-ea"/>
                <a:ea typeface="+mj-ea"/>
              </a:rPr>
              <a:t> 아이템이 선택된 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3A1FF-88CD-4E29-AF43-B4116961C03D}"/>
              </a:ext>
            </a:extLst>
          </p:cNvPr>
          <p:cNvSpPr txBox="1"/>
          <p:nvPr/>
        </p:nvSpPr>
        <p:spPr>
          <a:xfrm>
            <a:off x="4522631" y="3851816"/>
            <a:ext cx="54088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2. </a:t>
            </a:r>
            <a:r>
              <a:rPr lang="ko-KR" altLang="en-US" sz="1300" dirty="0">
                <a:latin typeface="+mj-ea"/>
                <a:ea typeface="+mj-ea"/>
              </a:rPr>
              <a:t>프로퍼티 값 변경 버튼을 눌러 선택 메뉴 아이템 정보를 </a:t>
            </a:r>
            <a:r>
              <a:rPr lang="en-US" altLang="ko-KR" sz="1300" dirty="0">
                <a:latin typeface="+mj-ea"/>
                <a:ea typeface="+mj-ea"/>
              </a:rPr>
              <a:t>null</a:t>
            </a:r>
            <a:r>
              <a:rPr lang="ko-KR" altLang="en-US" sz="1300" dirty="0">
                <a:latin typeface="+mj-ea"/>
                <a:ea typeface="+mj-ea"/>
              </a:rPr>
              <a:t>로 변경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&lt;button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id=“change”&gt;</a:t>
            </a:r>
            <a:r>
              <a:rPr lang="ko-KR" altLang="en-US" sz="1300" dirty="0">
                <a:latin typeface="+mj-ea"/>
                <a:ea typeface="+mj-ea"/>
              </a:rPr>
              <a:t>프로퍼티 값 변경</a:t>
            </a:r>
            <a:r>
              <a:rPr lang="en-US" altLang="ko-KR" sz="1300" dirty="0">
                <a:latin typeface="+mj-ea"/>
                <a:ea typeface="+mj-ea"/>
              </a:rPr>
              <a:t>&lt;/button&gt;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$(“#change”).click(function(){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     tab1.$selectMenuItem = null;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}</a:t>
            </a:r>
          </a:p>
          <a:p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FED4B-2275-41F3-BC9B-6C86553E11F4}"/>
              </a:ext>
            </a:extLst>
          </p:cNvPr>
          <p:cNvSpPr txBox="1"/>
          <p:nvPr/>
        </p:nvSpPr>
        <p:spPr>
          <a:xfrm>
            <a:off x="4522631" y="4958092"/>
            <a:ext cx="21579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3. </a:t>
            </a:r>
            <a:r>
              <a:rPr lang="ko-KR" altLang="en-US" sz="1300" dirty="0">
                <a:latin typeface="+mj-ea"/>
                <a:ea typeface="+mj-ea"/>
              </a:rPr>
              <a:t>이때</a:t>
            </a:r>
            <a:r>
              <a:rPr lang="en-US" altLang="ko-KR" sz="1300" dirty="0">
                <a:latin typeface="+mj-ea"/>
                <a:ea typeface="+mj-ea"/>
              </a:rPr>
              <a:t>! </a:t>
            </a:r>
            <a:r>
              <a:rPr lang="ko-KR" altLang="en-US" sz="1300" dirty="0">
                <a:latin typeface="+mj-ea"/>
                <a:ea typeface="+mj-ea"/>
              </a:rPr>
              <a:t>첫 번째 메뉴 클릭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811D2-8A6A-45DA-A039-075DE490CDD1}"/>
              </a:ext>
            </a:extLst>
          </p:cNvPr>
          <p:cNvSpPr txBox="1"/>
          <p:nvPr/>
        </p:nvSpPr>
        <p:spPr>
          <a:xfrm>
            <a:off x="4522631" y="5858364"/>
            <a:ext cx="4955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4. </a:t>
            </a:r>
            <a:r>
              <a:rPr lang="ko-KR" altLang="en-US" sz="1300" dirty="0">
                <a:latin typeface="+mj-ea"/>
                <a:ea typeface="+mj-ea"/>
              </a:rPr>
              <a:t>최종적으로 다음과 같이 정상적으로 동작하지 않는 결과 발생</a:t>
            </a:r>
          </a:p>
        </p:txBody>
      </p:sp>
    </p:spTree>
    <p:extLst>
      <p:ext uri="{BB962C8B-B14F-4D97-AF65-F5344CB8AC3E}">
        <p14:creationId xmlns:p14="http://schemas.microsoft.com/office/powerpoint/2010/main" val="87077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캡슐화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일반 </a:t>
            </a:r>
            <a:r>
              <a:rPr kumimoji="1" lang="en-US" altLang="ko-KR" sz="1600" b="1" dirty="0">
                <a:latin typeface="+mj-ea"/>
                <a:ea typeface="+mj-ea"/>
              </a:rPr>
              <a:t>OOP</a:t>
            </a:r>
            <a:r>
              <a:rPr kumimoji="1" lang="ko-KR" altLang="en-US" sz="1600" b="1" dirty="0">
                <a:latin typeface="+mj-ea"/>
                <a:ea typeface="+mj-ea"/>
              </a:rPr>
              <a:t>에서 지원하는 캡슐화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1) </a:t>
            </a:r>
            <a:r>
              <a:rPr kumimoji="1" lang="ko-KR" altLang="en-US" sz="1600" b="1" dirty="0">
                <a:latin typeface="+mj-ea"/>
                <a:ea typeface="+mj-ea"/>
              </a:rPr>
              <a:t>접근 </a:t>
            </a:r>
            <a:r>
              <a:rPr kumimoji="1" lang="ko-KR" altLang="en-US" sz="1600" b="1" dirty="0" err="1">
                <a:latin typeface="+mj-ea"/>
                <a:ea typeface="+mj-ea"/>
              </a:rPr>
              <a:t>제어자</a:t>
            </a:r>
            <a:r>
              <a:rPr kumimoji="1" lang="en-US" altLang="ko-KR" sz="1600" b="1" dirty="0">
                <a:latin typeface="+mj-ea"/>
                <a:ea typeface="+mj-ea"/>
              </a:rPr>
              <a:t>(access modifier)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일반적으로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객체 내부에 들어 있는 프로퍼티와 메서드는 객체 외부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객체 내부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자식 객체에서 접근해 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en-US" altLang="ko-KR" sz="1600" b="1" dirty="0">
                <a:latin typeface="+mj-ea"/>
                <a:ea typeface="+mj-ea"/>
              </a:rPr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89B63A-8765-4A2B-B709-6F11E3F5C591}"/>
              </a:ext>
            </a:extLst>
          </p:cNvPr>
          <p:cNvSpPr/>
          <p:nvPr/>
        </p:nvSpPr>
        <p:spPr>
          <a:xfrm>
            <a:off x="3214142" y="2204864"/>
            <a:ext cx="244904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1ED0BF-722C-4FB7-BAA8-3153C24BAAFC}"/>
              </a:ext>
            </a:extLst>
          </p:cNvPr>
          <p:cNvSpPr/>
          <p:nvPr/>
        </p:nvSpPr>
        <p:spPr>
          <a:xfrm>
            <a:off x="3214142" y="2552390"/>
            <a:ext cx="3529161" cy="1783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B4ABA-0541-448B-A41F-12C22AD427D4}"/>
              </a:ext>
            </a:extLst>
          </p:cNvPr>
          <p:cNvSpPr txBox="1"/>
          <p:nvPr/>
        </p:nvSpPr>
        <p:spPr>
          <a:xfrm flipH="1">
            <a:off x="3214911" y="2204864"/>
            <a:ext cx="1852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Parent </a:t>
            </a:r>
            <a:r>
              <a:rPr lang="ko-KR" altLang="en-US" sz="1500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131C6-6B38-4AF6-86A0-D58685B82ED5}"/>
              </a:ext>
            </a:extLst>
          </p:cNvPr>
          <p:cNvSpPr txBox="1"/>
          <p:nvPr/>
        </p:nvSpPr>
        <p:spPr>
          <a:xfrm flipH="1">
            <a:off x="3214911" y="2627620"/>
            <a:ext cx="37444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function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Parent() {</a:t>
            </a:r>
          </a:p>
          <a:p>
            <a:r>
              <a:rPr lang="en-US" altLang="ko-KR" sz="1500" dirty="0">
                <a:latin typeface="+mj-ea"/>
                <a:ea typeface="+mj-ea"/>
              </a:rPr>
              <a:t>    this.property1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=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10;</a:t>
            </a:r>
          </a:p>
          <a:p>
            <a:r>
              <a:rPr lang="en-US" altLang="ko-KR" sz="1500" dirty="0">
                <a:latin typeface="+mj-ea"/>
                <a:ea typeface="+mj-ea"/>
              </a:rPr>
              <a:t>}</a:t>
            </a:r>
          </a:p>
          <a:p>
            <a:r>
              <a:rPr lang="en-US" altLang="ko-KR" sz="1500" dirty="0">
                <a:latin typeface="+mj-ea"/>
                <a:ea typeface="+mj-ea"/>
              </a:rPr>
              <a:t>………</a:t>
            </a:r>
          </a:p>
          <a:p>
            <a:r>
              <a:rPr lang="en-US" altLang="ko-KR" sz="1500" dirty="0">
                <a:latin typeface="+mj-ea"/>
                <a:ea typeface="+mj-ea"/>
              </a:rPr>
              <a:t>Parent.prototype.method1=function() {</a:t>
            </a:r>
          </a:p>
          <a:p>
            <a:r>
              <a:rPr lang="en-US" altLang="ko-KR" sz="1500" dirty="0">
                <a:latin typeface="+mj-ea"/>
                <a:ea typeface="+mj-ea"/>
              </a:rPr>
              <a:t>    this.property1 = 300;</a:t>
            </a:r>
          </a:p>
          <a:p>
            <a:r>
              <a:rPr lang="en-US" altLang="ko-KR" sz="1500" dirty="0">
                <a:latin typeface="+mj-ea"/>
                <a:ea typeface="+mj-ea"/>
              </a:rPr>
              <a:t>} 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1159F-64BB-4340-8954-000F29359B64}"/>
              </a:ext>
            </a:extLst>
          </p:cNvPr>
          <p:cNvSpPr txBox="1"/>
          <p:nvPr/>
        </p:nvSpPr>
        <p:spPr>
          <a:xfrm flipH="1">
            <a:off x="3214911" y="4293096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var my = new Parent();</a:t>
            </a:r>
          </a:p>
          <a:p>
            <a:r>
              <a:rPr lang="en-US" altLang="ko-KR" sz="1500" dirty="0">
                <a:latin typeface="+mj-ea"/>
                <a:ea typeface="+mj-ea"/>
              </a:rPr>
              <a:t>my.method1();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BB1571-90A5-4614-88EA-436799EF2031}"/>
              </a:ext>
            </a:extLst>
          </p:cNvPr>
          <p:cNvSpPr/>
          <p:nvPr/>
        </p:nvSpPr>
        <p:spPr>
          <a:xfrm>
            <a:off x="3214911" y="4859112"/>
            <a:ext cx="244904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BE360C-0AF9-47D9-A739-207B17004F79}"/>
              </a:ext>
            </a:extLst>
          </p:cNvPr>
          <p:cNvSpPr/>
          <p:nvPr/>
        </p:nvSpPr>
        <p:spPr>
          <a:xfrm>
            <a:off x="3214911" y="5206638"/>
            <a:ext cx="3529161" cy="1552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E96C5-D04D-4C62-8E12-DB6018D633ED}"/>
              </a:ext>
            </a:extLst>
          </p:cNvPr>
          <p:cNvSpPr txBox="1"/>
          <p:nvPr/>
        </p:nvSpPr>
        <p:spPr>
          <a:xfrm flipH="1">
            <a:off x="3215680" y="4859112"/>
            <a:ext cx="1852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Child </a:t>
            </a:r>
            <a:r>
              <a:rPr lang="ko-KR" altLang="en-US" sz="1500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2AD5E-73AD-44CA-B67F-43B9E1DBB6D1}"/>
              </a:ext>
            </a:extLst>
          </p:cNvPr>
          <p:cNvSpPr txBox="1"/>
          <p:nvPr/>
        </p:nvSpPr>
        <p:spPr>
          <a:xfrm flipH="1">
            <a:off x="3215680" y="528186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function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Child() {</a:t>
            </a:r>
          </a:p>
          <a:p>
            <a:r>
              <a:rPr lang="en-US" altLang="ko-KR" sz="1500" dirty="0">
                <a:latin typeface="+mj-ea"/>
                <a:ea typeface="+mj-ea"/>
              </a:rPr>
              <a:t>}</a:t>
            </a:r>
          </a:p>
          <a:p>
            <a:r>
              <a:rPr lang="en-US" altLang="ko-KR" sz="1500" dirty="0" err="1">
                <a:latin typeface="+mj-ea"/>
                <a:ea typeface="+mj-ea"/>
              </a:rPr>
              <a:t>Child.prototype</a:t>
            </a:r>
            <a:r>
              <a:rPr lang="en-US" altLang="ko-KR" sz="1500" dirty="0">
                <a:latin typeface="+mj-ea"/>
                <a:ea typeface="+mj-ea"/>
              </a:rPr>
              <a:t> = new Child();</a:t>
            </a:r>
          </a:p>
          <a:p>
            <a:r>
              <a:rPr lang="en-US" altLang="ko-KR" sz="1500" dirty="0">
                <a:latin typeface="+mj-ea"/>
                <a:ea typeface="+mj-ea"/>
              </a:rPr>
              <a:t>Child.prototype.method2 = function() {</a:t>
            </a:r>
          </a:p>
          <a:p>
            <a:r>
              <a:rPr lang="en-US" altLang="ko-KR" sz="1500" dirty="0">
                <a:latin typeface="+mj-ea"/>
                <a:ea typeface="+mj-ea"/>
              </a:rPr>
              <a:t>      this.method1();</a:t>
            </a:r>
          </a:p>
          <a:p>
            <a:r>
              <a:rPr lang="en-US" altLang="ko-KR" sz="1500" dirty="0">
                <a:latin typeface="+mj-ea"/>
                <a:ea typeface="+mj-ea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37B1C-7176-4AFB-B639-38646AD057BD}"/>
              </a:ext>
            </a:extLst>
          </p:cNvPr>
          <p:cNvSpPr txBox="1"/>
          <p:nvPr/>
        </p:nvSpPr>
        <p:spPr>
          <a:xfrm flipH="1">
            <a:off x="1122080" y="3221283"/>
            <a:ext cx="209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1. </a:t>
            </a:r>
            <a:r>
              <a:rPr lang="ko-KR" altLang="en-US" sz="1500" dirty="0">
                <a:latin typeface="+mj-ea"/>
                <a:ea typeface="+mj-ea"/>
              </a:rPr>
              <a:t>객체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내부에서 접근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19D0F4-7E62-45A0-B60E-FBD614A5B4E5}"/>
              </a:ext>
            </a:extLst>
          </p:cNvPr>
          <p:cNvSpPr/>
          <p:nvPr/>
        </p:nvSpPr>
        <p:spPr>
          <a:xfrm>
            <a:off x="3492895" y="2888893"/>
            <a:ext cx="1872977" cy="29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9F5DF-BAF3-4750-A87A-E331841ED9C2}"/>
              </a:ext>
            </a:extLst>
          </p:cNvPr>
          <p:cNvSpPr/>
          <p:nvPr/>
        </p:nvSpPr>
        <p:spPr>
          <a:xfrm>
            <a:off x="3492895" y="3783639"/>
            <a:ext cx="1955033" cy="29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DF35DC-E789-4912-99BA-AE535A2D258A}"/>
              </a:ext>
            </a:extLst>
          </p:cNvPr>
          <p:cNvCxnSpPr>
            <a:endCxn id="15" idx="1"/>
          </p:cNvCxnSpPr>
          <p:nvPr/>
        </p:nvCxnSpPr>
        <p:spPr>
          <a:xfrm flipV="1">
            <a:off x="2639616" y="3034992"/>
            <a:ext cx="853279" cy="186291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22F728-7CD5-454F-AF5C-73A940721DE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39616" y="3512921"/>
            <a:ext cx="853279" cy="416817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A3B39E-29FC-4BA7-9120-64CFFEC1E617}"/>
              </a:ext>
            </a:extLst>
          </p:cNvPr>
          <p:cNvSpPr/>
          <p:nvPr/>
        </p:nvSpPr>
        <p:spPr>
          <a:xfrm>
            <a:off x="3214141" y="4560019"/>
            <a:ext cx="1369691" cy="29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6F330-1E78-4869-8DAD-45F59D1056CB}"/>
              </a:ext>
            </a:extLst>
          </p:cNvPr>
          <p:cNvSpPr txBox="1"/>
          <p:nvPr/>
        </p:nvSpPr>
        <p:spPr>
          <a:xfrm flipH="1">
            <a:off x="1122080" y="4548128"/>
            <a:ext cx="20920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2. </a:t>
            </a:r>
            <a:r>
              <a:rPr lang="ko-KR" altLang="en-US" sz="1500" dirty="0">
                <a:latin typeface="+mj-ea"/>
                <a:ea typeface="+mj-ea"/>
              </a:rPr>
              <a:t>객체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외부에서 접근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23FD6D-657F-4552-A237-DB3D783A3A26}"/>
              </a:ext>
            </a:extLst>
          </p:cNvPr>
          <p:cNvCxnSpPr>
            <a:cxnSpLocks/>
          </p:cNvCxnSpPr>
          <p:nvPr/>
        </p:nvCxnSpPr>
        <p:spPr>
          <a:xfrm flipV="1">
            <a:off x="3045707" y="4675065"/>
            <a:ext cx="281854" cy="343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207FDF-71A4-42CA-80EB-D4C84841D2FC}"/>
              </a:ext>
            </a:extLst>
          </p:cNvPr>
          <p:cNvSpPr/>
          <p:nvPr/>
        </p:nvSpPr>
        <p:spPr>
          <a:xfrm>
            <a:off x="3214141" y="5749458"/>
            <a:ext cx="2737843" cy="29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18216-C65A-460D-A00B-1C71A6B322CD}"/>
              </a:ext>
            </a:extLst>
          </p:cNvPr>
          <p:cNvSpPr txBox="1"/>
          <p:nvPr/>
        </p:nvSpPr>
        <p:spPr>
          <a:xfrm flipH="1">
            <a:off x="1122080" y="5733973"/>
            <a:ext cx="209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3. </a:t>
            </a:r>
            <a:r>
              <a:rPr lang="ko-KR" altLang="en-US" sz="1500" dirty="0">
                <a:latin typeface="+mj-ea"/>
                <a:ea typeface="+mj-ea"/>
              </a:rPr>
              <a:t>자식 객체에서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부모 기능 접근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DA6E2B4-F421-443C-B3EE-69B47A8F463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39616" y="5994313"/>
            <a:ext cx="1006573" cy="39486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FB68F4-859B-4774-8C6B-E5A39F24E00B}"/>
              </a:ext>
            </a:extLst>
          </p:cNvPr>
          <p:cNvSpPr txBox="1"/>
          <p:nvPr/>
        </p:nvSpPr>
        <p:spPr>
          <a:xfrm flipH="1">
            <a:off x="7320136" y="5182277"/>
            <a:ext cx="2092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부모클래스의 기능을 물려받는 상속이다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</a:rPr>
              <a:t>상속은 뒤에 자세히 배운다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E7137F-A9BD-451F-AA14-C695AD1ED1F2}"/>
              </a:ext>
            </a:extLst>
          </p:cNvPr>
          <p:cNvCxnSpPr>
            <a:cxnSpLocks/>
            <a:stCxn id="29" idx="3"/>
            <a:endCxn id="25" idx="3"/>
          </p:cNvCxnSpPr>
          <p:nvPr/>
        </p:nvCxnSpPr>
        <p:spPr>
          <a:xfrm flipH="1">
            <a:off x="5951984" y="5690109"/>
            <a:ext cx="1368152" cy="205448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E1ACA7-6AC8-4565-93D8-AB1C556E8A3C}"/>
              </a:ext>
            </a:extLst>
          </p:cNvPr>
          <p:cNvSpPr/>
          <p:nvPr/>
        </p:nvSpPr>
        <p:spPr>
          <a:xfrm>
            <a:off x="3646189" y="6243082"/>
            <a:ext cx="1421500" cy="29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9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캡슐화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9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일반 </a:t>
            </a:r>
            <a:r>
              <a:rPr kumimoji="1" lang="en-US" altLang="ko-KR" sz="1600" b="1" dirty="0">
                <a:latin typeface="+mj-ea"/>
                <a:ea typeface="+mj-ea"/>
              </a:rPr>
              <a:t>OOP</a:t>
            </a:r>
            <a:r>
              <a:rPr kumimoji="1" lang="ko-KR" altLang="en-US" sz="1600" b="1" dirty="0">
                <a:latin typeface="+mj-ea"/>
                <a:ea typeface="+mj-ea"/>
              </a:rPr>
              <a:t>에서 지원하는 캡슐화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1) </a:t>
            </a:r>
            <a:r>
              <a:rPr kumimoji="1" lang="ko-KR" altLang="en-US" sz="1600" b="1" dirty="0">
                <a:latin typeface="+mj-ea"/>
                <a:ea typeface="+mj-ea"/>
              </a:rPr>
              <a:t>접근 </a:t>
            </a:r>
            <a:r>
              <a:rPr kumimoji="1" lang="ko-KR" altLang="en-US" sz="1600" b="1" dirty="0" err="1">
                <a:latin typeface="+mj-ea"/>
                <a:ea typeface="+mj-ea"/>
              </a:rPr>
              <a:t>제어자</a:t>
            </a:r>
            <a:r>
              <a:rPr kumimoji="1" lang="en-US" altLang="ko-KR" sz="1600" b="1" dirty="0">
                <a:latin typeface="+mj-ea"/>
                <a:ea typeface="+mj-ea"/>
              </a:rPr>
              <a:t>(access modifier)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일반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객체지향 프로그래밍에서는 캡슐화를 위해서 접근 제어자라는 문법을 제공한다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 접근 제어자를 이용하면 개발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자가 원하는 곳에서만 프로퍼티와 메서드가 접근하게 만들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① </a:t>
            </a:r>
            <a:r>
              <a:rPr kumimoji="1" lang="en-US" altLang="ko-KR" sz="1500" dirty="0">
                <a:latin typeface="+mj-ea"/>
                <a:ea typeface="+mj-ea"/>
              </a:rPr>
              <a:t>public : </a:t>
            </a:r>
            <a:r>
              <a:rPr kumimoji="1" lang="ko-KR" altLang="en-US" sz="1500" dirty="0">
                <a:latin typeface="+mj-ea"/>
                <a:ea typeface="+mj-ea"/>
              </a:rPr>
              <a:t>어디서나 접근 가능함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② </a:t>
            </a:r>
            <a:r>
              <a:rPr kumimoji="1" lang="en-US" altLang="ko-KR" sz="1500" dirty="0">
                <a:latin typeface="+mj-ea"/>
                <a:ea typeface="+mj-ea"/>
              </a:rPr>
              <a:t>protected : </a:t>
            </a:r>
            <a:r>
              <a:rPr kumimoji="1" lang="ko-KR" altLang="en-US" sz="1500" dirty="0">
                <a:latin typeface="+mj-ea"/>
                <a:ea typeface="+mj-ea"/>
              </a:rPr>
              <a:t>같은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패키지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다른 패키지의 자식 클래스에서만 접근 가능함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③ </a:t>
            </a:r>
            <a:r>
              <a:rPr kumimoji="1" lang="en-US" altLang="ko-KR" sz="1500" dirty="0">
                <a:latin typeface="+mj-ea"/>
                <a:ea typeface="+mj-ea"/>
              </a:rPr>
              <a:t>private : </a:t>
            </a:r>
            <a:r>
              <a:rPr kumimoji="1" lang="ko-KR" altLang="en-US" sz="1500" dirty="0">
                <a:latin typeface="+mj-ea"/>
                <a:ea typeface="+mj-ea"/>
              </a:rPr>
              <a:t>같은 클래스 내에서만 접근 가능함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40C242-4533-4F47-A7CC-C19D8494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83" y="4323040"/>
            <a:ext cx="6004717" cy="227461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DD50C-04B6-41BC-97C2-4FD69AE217D4}"/>
              </a:ext>
            </a:extLst>
          </p:cNvPr>
          <p:cNvSpPr/>
          <p:nvPr/>
        </p:nvSpPr>
        <p:spPr>
          <a:xfrm>
            <a:off x="2137720" y="4653136"/>
            <a:ext cx="648072" cy="292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01DCE5-7CE8-4BC2-9BA5-BB212DC302B3}"/>
              </a:ext>
            </a:extLst>
          </p:cNvPr>
          <p:cNvSpPr/>
          <p:nvPr/>
        </p:nvSpPr>
        <p:spPr>
          <a:xfrm>
            <a:off x="2137720" y="5229199"/>
            <a:ext cx="576063" cy="216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B9DE3B-2DCA-4514-85ED-F10E8465FDA0}"/>
              </a:ext>
            </a:extLst>
          </p:cNvPr>
          <p:cNvSpPr/>
          <p:nvPr/>
        </p:nvSpPr>
        <p:spPr>
          <a:xfrm>
            <a:off x="2137720" y="5963664"/>
            <a:ext cx="576063" cy="216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7A1B04-5D58-472D-AA16-2A6C1A3BD84A}"/>
              </a:ext>
            </a:extLst>
          </p:cNvPr>
          <p:cNvSpPr txBox="1"/>
          <p:nvPr/>
        </p:nvSpPr>
        <p:spPr>
          <a:xfrm flipH="1">
            <a:off x="191344" y="5013176"/>
            <a:ext cx="18722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접근제어자는 프로퍼티와 메서드 앞에 위치한다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34E43A-05E4-46E7-B833-B03224B1258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64843" y="4799235"/>
            <a:ext cx="672877" cy="377196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4D74FDB-CC7A-46E3-8690-40E129387DC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801281" y="5337212"/>
            <a:ext cx="336439" cy="5316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D6CE6-3207-43E9-8768-2EEBFA79DAB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587961" y="5650438"/>
            <a:ext cx="549759" cy="42123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3C5109F1-F1C1-444F-9C7D-17F40ABA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49" y="4323040"/>
            <a:ext cx="3292971" cy="12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캡슐화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일반 </a:t>
            </a:r>
            <a:r>
              <a:rPr kumimoji="1" lang="en-US" altLang="ko-KR" sz="1600" b="1" dirty="0">
                <a:latin typeface="+mj-ea"/>
                <a:ea typeface="+mj-ea"/>
              </a:rPr>
              <a:t>OOP</a:t>
            </a:r>
            <a:r>
              <a:rPr kumimoji="1" lang="ko-KR" altLang="en-US" sz="1600" b="1" dirty="0">
                <a:latin typeface="+mj-ea"/>
                <a:ea typeface="+mj-ea"/>
              </a:rPr>
              <a:t>에서 지원하는 캡슐화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3) UML</a:t>
            </a:r>
            <a:r>
              <a:rPr kumimoji="1" lang="ko-KR" altLang="en-US" sz="1600" b="1" dirty="0">
                <a:latin typeface="+mj-ea"/>
                <a:ea typeface="+mj-ea"/>
              </a:rPr>
              <a:t>로 접근 지정자 표현하기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5687D45-CB35-4BDF-85FA-60C6957B6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73655"/>
              </p:ext>
            </p:extLst>
          </p:nvPr>
        </p:nvGraphicFramePr>
        <p:xfrm>
          <a:off x="1199456" y="1867266"/>
          <a:ext cx="4680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77717982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802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접근 </a:t>
                      </a:r>
                      <a:r>
                        <a:rPr lang="ko-KR" altLang="en-US" dirty="0" err="1"/>
                        <a:t>제어자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UML </a:t>
                      </a:r>
                      <a:r>
                        <a:rPr lang="ko-KR" altLang="en-US" dirty="0"/>
                        <a:t>접근 </a:t>
                      </a:r>
                      <a:r>
                        <a:rPr lang="ko-KR" altLang="en-US" dirty="0" err="1"/>
                        <a:t>제어자</a:t>
                      </a:r>
                      <a:r>
                        <a:rPr lang="ko-KR" altLang="en-US" dirty="0"/>
                        <a:t> 표현법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2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0815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FCEB2CB-8CAC-4CD6-8EA1-39CF45DC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3558178"/>
            <a:ext cx="6004717" cy="22746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3957DD-3BED-4DB7-8A17-B237EFFDBEE5}"/>
              </a:ext>
            </a:extLst>
          </p:cNvPr>
          <p:cNvSpPr/>
          <p:nvPr/>
        </p:nvSpPr>
        <p:spPr>
          <a:xfrm>
            <a:off x="8184232" y="3573016"/>
            <a:ext cx="2088232" cy="497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Phone</a:t>
            </a:r>
            <a:endParaRPr lang="ko-KR" altLang="en-US" sz="15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92537-CA88-4FE8-9279-507984342ABE}"/>
              </a:ext>
            </a:extLst>
          </p:cNvPr>
          <p:cNvSpPr/>
          <p:nvPr/>
        </p:nvSpPr>
        <p:spPr>
          <a:xfrm>
            <a:off x="8184232" y="4066477"/>
            <a:ext cx="2088232" cy="497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- model</a:t>
            </a:r>
          </a:p>
          <a:p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- color</a:t>
            </a:r>
            <a:endParaRPr lang="ko-KR" altLang="en-US" sz="15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C2742-929E-401F-BB9D-78370EB58817}"/>
              </a:ext>
            </a:extLst>
          </p:cNvPr>
          <p:cNvSpPr/>
          <p:nvPr/>
        </p:nvSpPr>
        <p:spPr>
          <a:xfrm>
            <a:off x="8184232" y="4571078"/>
            <a:ext cx="2088232" cy="6581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+ Phone(</a:t>
            </a:r>
            <a:r>
              <a:rPr lang="en-US" altLang="ko-KR" sz="1500" dirty="0" err="1">
                <a:solidFill>
                  <a:sysClr val="windowText" lastClr="000000"/>
                </a:solidFill>
                <a:latin typeface="+mj-ea"/>
                <a:ea typeface="+mj-ea"/>
              </a:rPr>
              <a:t>model,color</a:t>
            </a:r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+ </a:t>
            </a:r>
            <a:r>
              <a:rPr lang="en-US" altLang="ko-KR" sz="1500" dirty="0" err="1">
                <a:solidFill>
                  <a:sysClr val="windowText" lastClr="000000"/>
                </a:solidFill>
                <a:latin typeface="+mj-ea"/>
                <a:ea typeface="+mj-ea"/>
              </a:rPr>
              <a:t>showInfo</a:t>
            </a:r>
            <a:r>
              <a:rPr lang="en-US" altLang="ko-KR" sz="1500" dirty="0">
                <a:solidFill>
                  <a:sysClr val="windowText" lastClr="000000"/>
                </a:solidFill>
                <a:latin typeface="+mj-ea"/>
                <a:ea typeface="+mj-ea"/>
              </a:rPr>
              <a:t>()</a:t>
            </a:r>
            <a:endParaRPr lang="ko-KR" altLang="en-US" sz="15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7A573-34F1-4E91-B9DC-EE93B77522CF}"/>
              </a:ext>
            </a:extLst>
          </p:cNvPr>
          <p:cNvSpPr txBox="1"/>
          <p:nvPr/>
        </p:nvSpPr>
        <p:spPr>
          <a:xfrm flipH="1">
            <a:off x="8040215" y="5373216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에서 접근제어자 </a:t>
            </a:r>
            <a:r>
              <a:rPr lang="en-US" altLang="ko-KR" sz="1500" dirty="0">
                <a:latin typeface="+mj-ea"/>
                <a:ea typeface="+mj-ea"/>
              </a:rPr>
              <a:t>public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en-US" altLang="ko-KR" sz="1500" dirty="0">
                <a:latin typeface="+mj-ea"/>
                <a:ea typeface="+mj-ea"/>
              </a:rPr>
              <a:t>+</a:t>
            </a:r>
            <a:r>
              <a:rPr lang="ko-KR" altLang="en-US" sz="1500" dirty="0">
                <a:latin typeface="+mj-ea"/>
                <a:ea typeface="+mj-ea"/>
              </a:rPr>
              <a:t>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r>
              <a:rPr lang="en-US" altLang="ko-KR" sz="1500" dirty="0">
                <a:latin typeface="+mj-ea"/>
                <a:ea typeface="+mj-ea"/>
              </a:rPr>
              <a:t>protected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dirty="0">
                <a:latin typeface="+mj-ea"/>
                <a:ea typeface="+mj-ea"/>
              </a:rPr>
              <a:t>#</a:t>
            </a:r>
            <a:r>
              <a:rPr lang="ko-KR" altLang="en-US" sz="1500" dirty="0">
                <a:latin typeface="+mj-ea"/>
                <a:ea typeface="+mj-ea"/>
              </a:rPr>
              <a:t>으로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r>
              <a:rPr lang="en-US" altLang="ko-KR" sz="1500" dirty="0">
                <a:latin typeface="+mj-ea"/>
                <a:ea typeface="+mj-ea"/>
              </a:rPr>
              <a:t>private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dirty="0">
                <a:latin typeface="+mj-ea"/>
                <a:ea typeface="+mj-ea"/>
              </a:rPr>
              <a:t>–</a:t>
            </a:r>
            <a:r>
              <a:rPr lang="ko-KR" altLang="en-US" sz="1500" dirty="0">
                <a:latin typeface="+mj-ea"/>
                <a:ea typeface="+mj-ea"/>
              </a:rPr>
              <a:t>로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표현한다</a:t>
            </a:r>
          </a:p>
        </p:txBody>
      </p:sp>
    </p:spTree>
    <p:extLst>
      <p:ext uri="{BB962C8B-B14F-4D97-AF65-F5344CB8AC3E}">
        <p14:creationId xmlns:p14="http://schemas.microsoft.com/office/powerpoint/2010/main" val="199515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캡슐화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 err="1">
                <a:latin typeface="+mj-ea"/>
                <a:ea typeface="+mj-ea"/>
              </a:rPr>
              <a:t>자바스크립에서</a:t>
            </a:r>
            <a:r>
              <a:rPr kumimoji="1" lang="ko-KR" altLang="en-US" sz="1600" b="1" dirty="0">
                <a:latin typeface="+mj-ea"/>
                <a:ea typeface="+mj-ea"/>
              </a:rPr>
              <a:t> 캡슐화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아쉽게도 자바스크립트는 접근 </a:t>
            </a:r>
            <a:r>
              <a:rPr kumimoji="1" lang="ko-KR" altLang="en-US" sz="1600" dirty="0" err="1">
                <a:latin typeface="+mj-ea"/>
                <a:ea typeface="+mj-ea"/>
              </a:rPr>
              <a:t>제어자</a:t>
            </a:r>
            <a:r>
              <a:rPr kumimoji="1" lang="ko-KR" altLang="en-US" sz="1600" dirty="0">
                <a:latin typeface="+mj-ea"/>
                <a:ea typeface="+mj-ea"/>
              </a:rPr>
              <a:t> 문법을 지원하지 않는다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문법적으로 지원한다는 의미는 객체밖에서</a:t>
            </a:r>
            <a:r>
              <a:rPr kumimoji="1" lang="en-US" altLang="ko-KR" sz="1600" dirty="0">
                <a:latin typeface="+mj-ea"/>
                <a:ea typeface="+mj-ea"/>
              </a:rPr>
              <a:t>(</a:t>
            </a:r>
            <a:r>
              <a:rPr kumimoji="1" lang="ko-KR" altLang="en-US" sz="1600" dirty="0" err="1">
                <a:latin typeface="+mj-ea"/>
                <a:ea typeface="+mj-ea"/>
              </a:rPr>
              <a:t>인스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 err="1">
                <a:latin typeface="+mj-ea"/>
                <a:ea typeface="+mj-ea"/>
              </a:rPr>
              <a:t>턴스</a:t>
            </a:r>
            <a:r>
              <a:rPr kumimoji="1" lang="ko-KR" altLang="en-US" sz="1600" dirty="0">
                <a:latin typeface="+mj-ea"/>
                <a:ea typeface="+mj-ea"/>
              </a:rPr>
              <a:t> 이름으로 접근하는 경우</a:t>
            </a:r>
            <a:r>
              <a:rPr kumimoji="1" lang="en-US" altLang="ko-KR" sz="1600" dirty="0">
                <a:latin typeface="+mj-ea"/>
                <a:ea typeface="+mj-ea"/>
              </a:rPr>
              <a:t>) public</a:t>
            </a:r>
            <a:r>
              <a:rPr kumimoji="1" lang="ko-KR" altLang="en-US" sz="1600" dirty="0">
                <a:latin typeface="+mj-ea"/>
                <a:ea typeface="+mj-ea"/>
              </a:rPr>
              <a:t>을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제외한 </a:t>
            </a:r>
            <a:r>
              <a:rPr kumimoji="1" lang="en-US" altLang="ko-KR" sz="1600" dirty="0">
                <a:latin typeface="+mj-ea"/>
                <a:ea typeface="+mj-ea"/>
              </a:rPr>
              <a:t>protected, private</a:t>
            </a:r>
            <a:r>
              <a:rPr kumimoji="1" lang="ko-KR" altLang="en-US" sz="1600" dirty="0">
                <a:latin typeface="+mj-ea"/>
                <a:ea typeface="+mj-ea"/>
              </a:rPr>
              <a:t>으로 선언한 프로퍼티와 메서드는 </a:t>
            </a:r>
            <a:r>
              <a:rPr kumimoji="1" lang="ko-KR" altLang="en-US" sz="1600" dirty="0" err="1">
                <a:latin typeface="+mj-ea"/>
                <a:ea typeface="+mj-ea"/>
              </a:rPr>
              <a:t>아에</a:t>
            </a:r>
            <a:r>
              <a:rPr kumimoji="1" lang="ko-KR" altLang="en-US" sz="1600" dirty="0">
                <a:latin typeface="+mj-ea"/>
                <a:ea typeface="+mj-ea"/>
              </a:rPr>
              <a:t> 접근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조차 할 수 없을 뿐만 아니라 접근하는 구문을 작성하는 즉시 에러가 되어 실행조차 할 수가 없다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err="1">
                <a:latin typeface="+mj-ea"/>
                <a:ea typeface="+mj-ea"/>
              </a:rPr>
              <a:t>다시말해</a:t>
            </a:r>
            <a:r>
              <a:rPr kumimoji="1" lang="ko-KR" altLang="en-US" sz="1600">
                <a:latin typeface="+mj-ea"/>
                <a:ea typeface="+mj-ea"/>
              </a:rPr>
              <a:t> 자바스크립트에서는 </a:t>
            </a:r>
            <a:r>
              <a:rPr kumimoji="1" lang="ko-KR" altLang="en-US" sz="1600" dirty="0">
                <a:latin typeface="+mj-ea"/>
                <a:ea typeface="+mj-ea"/>
              </a:rPr>
              <a:t>문법적으로 이런 기능을 제공하지 않는다는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대신 자바스크립트에서는 다음과 같은 방식으로 접근 제어자를 흉내 내어 사용한다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function </a:t>
            </a:r>
            <a:r>
              <a:rPr kumimoji="1" lang="en-US" altLang="ko-KR" sz="1600" dirty="0" err="1">
                <a:latin typeface="+mj-ea"/>
                <a:ea typeface="+mj-ea"/>
              </a:rPr>
              <a:t>MyClass</a:t>
            </a:r>
            <a:r>
              <a:rPr kumimoji="1" lang="en-US" altLang="ko-KR" sz="1600" dirty="0">
                <a:latin typeface="+mj-ea"/>
                <a:ea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//public </a:t>
            </a:r>
            <a:r>
              <a:rPr kumimoji="1" lang="ko-KR" altLang="en-US" sz="1600" dirty="0">
                <a:latin typeface="+mj-ea"/>
                <a:ea typeface="+mj-ea"/>
              </a:rPr>
              <a:t>프로퍼티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this.</a:t>
            </a:r>
            <a:r>
              <a:rPr kumimoji="1" lang="ko-KR" altLang="en-US" sz="1600" dirty="0" err="1">
                <a:latin typeface="+mj-ea"/>
                <a:ea typeface="+mj-ea"/>
              </a:rPr>
              <a:t>프로퍼티이름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= </a:t>
            </a:r>
            <a:r>
              <a:rPr kumimoji="1" lang="ko-KR" altLang="en-US" sz="1600" dirty="0">
                <a:latin typeface="+mj-ea"/>
                <a:ea typeface="+mj-ea"/>
              </a:rPr>
              <a:t>값</a:t>
            </a:r>
            <a:r>
              <a:rPr kumimoji="1" lang="en-US" altLang="ko-KR" sz="16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//private/protected </a:t>
            </a:r>
            <a:r>
              <a:rPr kumimoji="1" lang="ko-KR" altLang="en-US" sz="1600" dirty="0">
                <a:latin typeface="+mj-ea"/>
                <a:ea typeface="+mj-ea"/>
              </a:rPr>
              <a:t>프로퍼티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this._</a:t>
            </a:r>
            <a:r>
              <a:rPr kumimoji="1" lang="ko-KR" altLang="en-US" sz="1600" dirty="0" err="1">
                <a:latin typeface="+mj-ea"/>
                <a:ea typeface="+mj-ea"/>
              </a:rPr>
              <a:t>프로퍼티이름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= </a:t>
            </a:r>
            <a:r>
              <a:rPr kumimoji="1" lang="ko-KR" altLang="en-US" sz="1600" dirty="0">
                <a:latin typeface="+mj-ea"/>
                <a:ea typeface="+mj-ea"/>
              </a:rPr>
              <a:t>값</a:t>
            </a:r>
            <a:r>
              <a:rPr kumimoji="1" lang="en-US" altLang="ko-KR" sz="16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//public</a:t>
            </a:r>
            <a:r>
              <a:rPr kumimoji="1" lang="ko-KR" altLang="en-US" sz="1600" dirty="0">
                <a:latin typeface="+mj-ea"/>
                <a:ea typeface="+mj-ea"/>
              </a:rPr>
              <a:t> 메서드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</a:t>
            </a:r>
            <a:r>
              <a:rPr kumimoji="1" lang="en-US" altLang="ko-KR" sz="1600" dirty="0" err="1">
                <a:latin typeface="+mj-ea"/>
                <a:ea typeface="+mj-ea"/>
              </a:rPr>
              <a:t>MyClass.prototype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 err="1">
                <a:latin typeface="+mj-ea"/>
                <a:ea typeface="+mj-ea"/>
              </a:rPr>
              <a:t>메서드이름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= function() {…}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//private/protected </a:t>
            </a:r>
            <a:r>
              <a:rPr kumimoji="1" lang="ko-KR" altLang="en-US" sz="1600" dirty="0">
                <a:latin typeface="+mj-ea"/>
                <a:ea typeface="+mj-ea"/>
              </a:rPr>
              <a:t>메서드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</a:t>
            </a:r>
            <a:r>
              <a:rPr kumimoji="1" lang="en-US" altLang="ko-KR" sz="1600" dirty="0" err="1">
                <a:latin typeface="+mj-ea"/>
                <a:ea typeface="+mj-ea"/>
              </a:rPr>
              <a:t>MyClass.prototype</a:t>
            </a:r>
            <a:r>
              <a:rPr kumimoji="1" lang="en-US" altLang="ko-KR" sz="1600" dirty="0">
                <a:latin typeface="+mj-ea"/>
                <a:ea typeface="+mj-ea"/>
              </a:rPr>
              <a:t>._</a:t>
            </a:r>
            <a:r>
              <a:rPr kumimoji="1" lang="ko-KR" altLang="en-US" sz="1600" dirty="0" err="1">
                <a:latin typeface="+mj-ea"/>
                <a:ea typeface="+mj-ea"/>
              </a:rPr>
              <a:t>메서드이름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= function() {…}</a:t>
            </a:r>
          </a:p>
        </p:txBody>
      </p:sp>
    </p:spTree>
    <p:extLst>
      <p:ext uri="{BB962C8B-B14F-4D97-AF65-F5344CB8AC3E}">
        <p14:creationId xmlns:p14="http://schemas.microsoft.com/office/powerpoint/2010/main" val="52045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캡슐화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 err="1">
                <a:latin typeface="+mj-ea"/>
                <a:ea typeface="+mj-ea"/>
              </a:rPr>
              <a:t>자바스크립에서</a:t>
            </a:r>
            <a:r>
              <a:rPr kumimoji="1" lang="ko-KR" altLang="en-US" sz="1600" b="1" dirty="0">
                <a:latin typeface="+mj-ea"/>
                <a:ea typeface="+mj-ea"/>
              </a:rPr>
              <a:t> 캡슐화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정리하면 접근 </a:t>
            </a:r>
            <a:r>
              <a:rPr kumimoji="1" lang="ko-KR" altLang="en-US" sz="1600" dirty="0" err="1">
                <a:latin typeface="+mj-ea"/>
                <a:ea typeface="+mj-ea"/>
              </a:rPr>
              <a:t>제어자</a:t>
            </a:r>
            <a:r>
              <a:rPr kumimoji="1" lang="ko-KR" altLang="en-US" sz="1600" dirty="0">
                <a:latin typeface="+mj-ea"/>
                <a:ea typeface="+mj-ea"/>
              </a:rPr>
              <a:t> 대신 사용하는 자바스크립트 캡슐화 문법은 다음과 같다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자바스크립트에서는 객체 외부에서 접근하지 못하게 하는 접근 </a:t>
            </a:r>
            <a:r>
              <a:rPr kumimoji="1" lang="ko-KR" altLang="en-US" sz="1600" dirty="0" err="1">
                <a:latin typeface="+mj-ea"/>
                <a:ea typeface="+mj-ea"/>
              </a:rPr>
              <a:t>제어자</a:t>
            </a: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private</a:t>
            </a:r>
            <a:r>
              <a:rPr kumimoji="1" lang="ko-KR" altLang="en-US" sz="1600" dirty="0">
                <a:latin typeface="+mj-ea"/>
                <a:ea typeface="+mj-ea"/>
              </a:rPr>
              <a:t>와 </a:t>
            </a:r>
            <a:r>
              <a:rPr kumimoji="1" lang="en-US" altLang="ko-KR" sz="1600" dirty="0">
                <a:latin typeface="+mj-ea"/>
                <a:ea typeface="+mj-ea"/>
              </a:rPr>
              <a:t>protected </a:t>
            </a:r>
            <a:r>
              <a:rPr kumimoji="1" lang="ko-KR" altLang="en-US" sz="1600" dirty="0">
                <a:latin typeface="+mj-ea"/>
                <a:ea typeface="+mj-ea"/>
              </a:rPr>
              <a:t>대신 요소 이름 앞에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“_”</a:t>
            </a:r>
            <a:r>
              <a:rPr kumimoji="1" lang="ko-KR" altLang="en-US" sz="1600" dirty="0">
                <a:latin typeface="+mj-ea"/>
                <a:ea typeface="+mj-ea"/>
              </a:rPr>
              <a:t>를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붙여 만들어 사용한다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여기서 주의해야 할 점은 앞에서 언급한 것처럼 이렇게 한다고 해도 자바스크립트는 문법적으로 접근제어자 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능을 지원하지 않기 때문에 객체 외부에서 얼마든지 접근할 수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다만</a:t>
            </a:r>
            <a:r>
              <a:rPr kumimoji="1" lang="en-US" altLang="ko-KR" sz="1600" dirty="0">
                <a:latin typeface="+mj-ea"/>
                <a:ea typeface="+mj-ea"/>
              </a:rPr>
              <a:t>, </a:t>
            </a:r>
            <a:r>
              <a:rPr kumimoji="1" lang="ko-KR" altLang="en-US" sz="1600" dirty="0">
                <a:latin typeface="+mj-ea"/>
                <a:ea typeface="+mj-ea"/>
              </a:rPr>
              <a:t>일종의 무언의 약속처럼 </a:t>
            </a:r>
            <a:r>
              <a:rPr kumimoji="1" lang="en-US" altLang="ko-KR" sz="1600" dirty="0">
                <a:latin typeface="+mj-ea"/>
                <a:ea typeface="+mj-ea"/>
              </a:rPr>
              <a:t>“private</a:t>
            </a:r>
            <a:r>
              <a:rPr kumimoji="1" lang="ko-KR" altLang="en-US" sz="1600" dirty="0">
                <a:latin typeface="+mj-ea"/>
                <a:ea typeface="+mj-ea"/>
              </a:rPr>
              <a:t>이기 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때문에 클래스 밖에서 접근해 사용하면 안되는구나</a:t>
            </a:r>
            <a:r>
              <a:rPr kumimoji="1" lang="en-US" altLang="ko-KR" sz="1600" dirty="0">
                <a:latin typeface="+mj-ea"/>
                <a:ea typeface="+mj-ea"/>
              </a:rPr>
              <a:t>”</a:t>
            </a:r>
            <a:r>
              <a:rPr kumimoji="1" lang="ko-KR" altLang="en-US" sz="1600" dirty="0">
                <a:latin typeface="+mj-ea"/>
                <a:ea typeface="+mj-ea"/>
              </a:rPr>
              <a:t>라고 하는 식으로 </a:t>
            </a:r>
            <a:r>
              <a:rPr kumimoji="1" lang="ko-KR" altLang="en-US" sz="1600" dirty="0" err="1">
                <a:latin typeface="+mj-ea"/>
                <a:ea typeface="+mj-ea"/>
              </a:rPr>
              <a:t>사용한다라는</a:t>
            </a:r>
            <a:r>
              <a:rPr kumimoji="1" lang="ko-KR" altLang="en-US" sz="1600" dirty="0">
                <a:latin typeface="+mj-ea"/>
                <a:ea typeface="+mj-ea"/>
              </a:rPr>
              <a:t>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52C52ED-D6CB-4C3B-B84A-4855ACBCF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1202"/>
              </p:ext>
            </p:extLst>
          </p:nvPr>
        </p:nvGraphicFramePr>
        <p:xfrm>
          <a:off x="1310704" y="189741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21402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62878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11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접근 </a:t>
                      </a:r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제어자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자바스크립트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자바스크립트 표현법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public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지원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5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protected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미지원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_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1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private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미지원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_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_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6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4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17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추상화란 특정 기능을 하는 그룹의 공통된 기능</a:t>
            </a:r>
            <a:r>
              <a:rPr kumimoji="1" lang="en-US" altLang="ko-KR" sz="1600" dirty="0">
                <a:latin typeface="+mj-ea"/>
                <a:ea typeface="+mj-ea"/>
              </a:rPr>
              <a:t>(</a:t>
            </a:r>
            <a:r>
              <a:rPr kumimoji="1" lang="ko-KR" altLang="en-US" sz="1600" dirty="0">
                <a:latin typeface="+mj-ea"/>
                <a:ea typeface="+mj-ea"/>
              </a:rPr>
              <a:t>프로퍼티와 메서드</a:t>
            </a:r>
            <a:r>
              <a:rPr kumimoji="1" lang="en-US" altLang="ko-KR" sz="1600" dirty="0">
                <a:latin typeface="+mj-ea"/>
                <a:ea typeface="+mj-ea"/>
              </a:rPr>
              <a:t>)</a:t>
            </a:r>
            <a:r>
              <a:rPr kumimoji="1" lang="ko-KR" altLang="en-US" sz="1600" dirty="0">
                <a:latin typeface="+mj-ea"/>
                <a:ea typeface="+mj-ea"/>
              </a:rPr>
              <a:t>을 정의하는 작업을 말한다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추상화란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객체지향 프로그래밍에서 추상화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(Abstraction)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는 객체들의 공통적인 프로퍼티와 메서드를 뽑아내는 작업을 말한다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좀더 풀어 설명하면 집을 짓기 전 설계도를 그린 후 설계도에 맞게 집을 짓는 것처럼 객체지향 프로그래밍에서도 개발하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 err="1">
                <a:latin typeface="+mj-ea"/>
                <a:ea typeface="+mj-ea"/>
              </a:rPr>
              <a:t>려고</a:t>
            </a:r>
            <a:r>
              <a:rPr kumimoji="1" lang="ko-KR" altLang="en-US" sz="1500" dirty="0">
                <a:latin typeface="+mj-ea"/>
                <a:ea typeface="+mj-ea"/>
              </a:rPr>
              <a:t> 하는 프로젝트에서 사용하는 객체가 무엇인지 살펴본 후 객체가 가지고 있어야 할 프로퍼티와 메서드를 추상적으로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생각해 설계도를 그리게 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예를 들면 아래와 같다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B3388A-DBD5-49DD-A918-CAF2A5C24164}"/>
              </a:ext>
            </a:extLst>
          </p:cNvPr>
          <p:cNvSpPr/>
          <p:nvPr/>
        </p:nvSpPr>
        <p:spPr>
          <a:xfrm>
            <a:off x="2927648" y="3933056"/>
            <a:ext cx="230425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철수</a:t>
            </a:r>
            <a:r>
              <a:rPr lang="en-US" altLang="ko-KR" dirty="0"/>
              <a:t>, </a:t>
            </a:r>
            <a:r>
              <a:rPr lang="ko-KR" altLang="en-US" dirty="0"/>
              <a:t>영희</a:t>
            </a:r>
            <a:endParaRPr lang="en-US" altLang="ko-KR" dirty="0"/>
          </a:p>
          <a:p>
            <a:pPr algn="ctr"/>
            <a:r>
              <a:rPr lang="ko-KR" altLang="en-US" dirty="0"/>
              <a:t>지나</a:t>
            </a:r>
            <a:r>
              <a:rPr lang="en-US" altLang="ko-KR" dirty="0"/>
              <a:t>, </a:t>
            </a:r>
            <a:r>
              <a:rPr lang="ko-KR" altLang="en-US" dirty="0"/>
              <a:t>영철</a:t>
            </a:r>
            <a:endParaRPr lang="en-US" altLang="ko-KR" dirty="0"/>
          </a:p>
          <a:p>
            <a:pPr algn="ctr"/>
            <a:r>
              <a:rPr lang="ko-KR" altLang="en-US" dirty="0"/>
              <a:t>병철</a:t>
            </a:r>
            <a:r>
              <a:rPr lang="en-US" altLang="ko-KR" dirty="0"/>
              <a:t>, </a:t>
            </a:r>
            <a:r>
              <a:rPr lang="ko-KR" altLang="en-US" dirty="0"/>
              <a:t>제준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EDAD7-EEC4-41E8-A1B8-7737F9EE163C}"/>
              </a:ext>
            </a:extLst>
          </p:cNvPr>
          <p:cNvSpPr/>
          <p:nvPr/>
        </p:nvSpPr>
        <p:spPr>
          <a:xfrm>
            <a:off x="6528048" y="3429000"/>
            <a:ext cx="216024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EE38D-27AD-44DA-B4ED-D80E780ABA98}"/>
              </a:ext>
            </a:extLst>
          </p:cNvPr>
          <p:cNvSpPr/>
          <p:nvPr/>
        </p:nvSpPr>
        <p:spPr>
          <a:xfrm>
            <a:off x="6528048" y="3861858"/>
            <a:ext cx="2160240" cy="101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611055-198B-45B3-9CEB-FE64C54884E6}"/>
              </a:ext>
            </a:extLst>
          </p:cNvPr>
          <p:cNvSpPr/>
          <p:nvPr/>
        </p:nvSpPr>
        <p:spPr>
          <a:xfrm>
            <a:off x="6528048" y="4880283"/>
            <a:ext cx="2160240" cy="1285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말하다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보다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먹다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듣다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C9E155-27D5-4729-9153-D5A1C3052CB2}"/>
              </a:ext>
            </a:extLst>
          </p:cNvPr>
          <p:cNvSpPr/>
          <p:nvPr/>
        </p:nvSpPr>
        <p:spPr>
          <a:xfrm>
            <a:off x="5322336" y="4755288"/>
            <a:ext cx="1152128" cy="155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E587-D1CC-48DE-9291-279CAB4D3DB6}"/>
              </a:ext>
            </a:extLst>
          </p:cNvPr>
          <p:cNvSpPr txBox="1"/>
          <p:nvPr/>
        </p:nvSpPr>
        <p:spPr>
          <a:xfrm>
            <a:off x="4790957" y="5591720"/>
            <a:ext cx="1745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사람을 나타낼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있는 속성과 기능을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정의하는 자체가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추상화이다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추상화란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r>
              <a:rPr kumimoji="1" lang="en-US" altLang="ko-KR" sz="15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이처럼 추상화는 특정 기능을 하는 그룹의 공통된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프로퍼티와 메서드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을 정의하는 작업을 말한다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좀더 자세히 설명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하자면 클래스의 선언부분과 구현부분 중 추상화는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오직 선언부분에만 정의할 뿐 구현 부분은 작업하지 않는다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B3388A-DBD5-49DD-A918-CAF2A5C24164}"/>
              </a:ext>
            </a:extLst>
          </p:cNvPr>
          <p:cNvSpPr/>
          <p:nvPr/>
        </p:nvSpPr>
        <p:spPr>
          <a:xfrm>
            <a:off x="1018596" y="1742672"/>
            <a:ext cx="230425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  <a:r>
              <a:rPr lang="en-US" altLang="ko-KR" dirty="0"/>
              <a:t>,</a:t>
            </a:r>
            <a:r>
              <a:rPr lang="ko-KR" altLang="en-US" dirty="0"/>
              <a:t>강아지</a:t>
            </a:r>
            <a:endParaRPr lang="en-US" altLang="ko-KR" dirty="0"/>
          </a:p>
          <a:p>
            <a:pPr algn="ctr"/>
            <a:r>
              <a:rPr lang="ko-KR" altLang="en-US" dirty="0"/>
              <a:t>소</a:t>
            </a:r>
            <a:r>
              <a:rPr lang="en-US" altLang="ko-KR" dirty="0"/>
              <a:t>,</a:t>
            </a:r>
            <a:r>
              <a:rPr lang="ko-KR" altLang="en-US" dirty="0"/>
              <a:t>염소</a:t>
            </a:r>
            <a:r>
              <a:rPr lang="en-US" altLang="ko-KR" dirty="0"/>
              <a:t>,</a:t>
            </a:r>
            <a:r>
              <a:rPr lang="ko-KR" altLang="en-US" dirty="0"/>
              <a:t>말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독수리</a:t>
            </a:r>
            <a:r>
              <a:rPr lang="en-US" altLang="ko-KR" dirty="0"/>
              <a:t>,</a:t>
            </a:r>
            <a:r>
              <a:rPr lang="ko-KR" altLang="en-US" dirty="0"/>
              <a:t>오리</a:t>
            </a:r>
            <a:r>
              <a:rPr lang="en-US" altLang="ko-KR" dirty="0"/>
              <a:t>,</a:t>
            </a:r>
            <a:r>
              <a:rPr lang="ko-KR" altLang="en-US" dirty="0"/>
              <a:t>토끼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EDAD7-EEC4-41E8-A1B8-7737F9EE163C}"/>
              </a:ext>
            </a:extLst>
          </p:cNvPr>
          <p:cNvSpPr/>
          <p:nvPr/>
        </p:nvSpPr>
        <p:spPr>
          <a:xfrm>
            <a:off x="4618996" y="1752720"/>
            <a:ext cx="216024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동물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EE38D-27AD-44DA-B4ED-D80E780ABA98}"/>
              </a:ext>
            </a:extLst>
          </p:cNvPr>
          <p:cNvSpPr/>
          <p:nvPr/>
        </p:nvSpPr>
        <p:spPr>
          <a:xfrm>
            <a:off x="4618996" y="2185578"/>
            <a:ext cx="2160240" cy="493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611055-198B-45B3-9CEB-FE64C54884E6}"/>
              </a:ext>
            </a:extLst>
          </p:cNvPr>
          <p:cNvSpPr/>
          <p:nvPr/>
        </p:nvSpPr>
        <p:spPr>
          <a:xfrm>
            <a:off x="4629044" y="2688824"/>
            <a:ext cx="2160240" cy="708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먹다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듣다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C9E155-27D5-4729-9153-D5A1C3052CB2}"/>
              </a:ext>
            </a:extLst>
          </p:cNvPr>
          <p:cNvSpPr/>
          <p:nvPr/>
        </p:nvSpPr>
        <p:spPr>
          <a:xfrm>
            <a:off x="3413284" y="2514664"/>
            <a:ext cx="1152128" cy="155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E587-D1CC-48DE-9291-279CAB4D3DB6}"/>
              </a:ext>
            </a:extLst>
          </p:cNvPr>
          <p:cNvSpPr txBox="1"/>
          <p:nvPr/>
        </p:nvSpPr>
        <p:spPr>
          <a:xfrm>
            <a:off x="7014305" y="2400792"/>
            <a:ext cx="1745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동물을 나타낼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있는 속성과 기능을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정의하는 또 다른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추상화이다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323605-DBE0-4017-99F8-671CD3240E8E}"/>
              </a:ext>
            </a:extLst>
          </p:cNvPr>
          <p:cNvSpPr/>
          <p:nvPr/>
        </p:nvSpPr>
        <p:spPr>
          <a:xfrm>
            <a:off x="1055440" y="3832997"/>
            <a:ext cx="230425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  <a:r>
              <a:rPr lang="en-US" altLang="ko-KR" dirty="0"/>
              <a:t>,</a:t>
            </a:r>
            <a:r>
              <a:rPr lang="ko-KR" altLang="en-US" dirty="0"/>
              <a:t>강아지</a:t>
            </a:r>
            <a:endParaRPr lang="en-US" altLang="ko-KR" dirty="0"/>
          </a:p>
          <a:p>
            <a:pPr algn="ctr"/>
            <a:r>
              <a:rPr lang="ko-KR" altLang="en-US" dirty="0"/>
              <a:t>소</a:t>
            </a:r>
            <a:r>
              <a:rPr lang="en-US" altLang="ko-KR" dirty="0"/>
              <a:t>,</a:t>
            </a:r>
            <a:r>
              <a:rPr lang="ko-KR" altLang="en-US" dirty="0"/>
              <a:t>염소</a:t>
            </a:r>
            <a:r>
              <a:rPr lang="en-US" altLang="ko-KR" dirty="0"/>
              <a:t>,</a:t>
            </a:r>
            <a:r>
              <a:rPr lang="ko-KR" altLang="en-US" dirty="0"/>
              <a:t>말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독수리</a:t>
            </a:r>
            <a:r>
              <a:rPr lang="en-US" altLang="ko-KR" dirty="0"/>
              <a:t>,</a:t>
            </a:r>
            <a:r>
              <a:rPr lang="ko-KR" altLang="en-US" dirty="0"/>
              <a:t>오리</a:t>
            </a:r>
            <a:r>
              <a:rPr lang="en-US" altLang="ko-KR" dirty="0"/>
              <a:t>,</a:t>
            </a:r>
            <a:r>
              <a:rPr lang="ko-KR" altLang="en-US" dirty="0"/>
              <a:t>토끼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800916-84E2-4292-AA1B-FF137AD7EAA7}"/>
              </a:ext>
            </a:extLst>
          </p:cNvPr>
          <p:cNvSpPr/>
          <p:nvPr/>
        </p:nvSpPr>
        <p:spPr>
          <a:xfrm>
            <a:off x="4655840" y="3843045"/>
            <a:ext cx="216024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동물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B7621-2A2C-46EA-ADEE-FEBAE879253C}"/>
              </a:ext>
            </a:extLst>
          </p:cNvPr>
          <p:cNvSpPr/>
          <p:nvPr/>
        </p:nvSpPr>
        <p:spPr>
          <a:xfrm>
            <a:off x="4655840" y="4275903"/>
            <a:ext cx="2160240" cy="493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D9748-CF81-46AC-8FB0-83208D40C882}"/>
              </a:ext>
            </a:extLst>
          </p:cNvPr>
          <p:cNvSpPr/>
          <p:nvPr/>
        </p:nvSpPr>
        <p:spPr>
          <a:xfrm>
            <a:off x="4665888" y="4779149"/>
            <a:ext cx="216024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먹다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듣다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날다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38DA264-D06E-4D00-B102-A9E92E9EDDB3}"/>
              </a:ext>
            </a:extLst>
          </p:cNvPr>
          <p:cNvSpPr/>
          <p:nvPr/>
        </p:nvSpPr>
        <p:spPr>
          <a:xfrm>
            <a:off x="3450128" y="4675325"/>
            <a:ext cx="1152128" cy="155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BB753-54A6-4E68-BBBB-94026544F582}"/>
              </a:ext>
            </a:extLst>
          </p:cNvPr>
          <p:cNvSpPr txBox="1"/>
          <p:nvPr/>
        </p:nvSpPr>
        <p:spPr>
          <a:xfrm>
            <a:off x="7051149" y="4491117"/>
            <a:ext cx="2276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모든 동물은 날다</a:t>
            </a:r>
            <a:r>
              <a:rPr lang="en-US" altLang="ko-KR" sz="1400" dirty="0">
                <a:latin typeface="+mj-ea"/>
                <a:ea typeface="+mj-ea"/>
              </a:rPr>
              <a:t>() </a:t>
            </a:r>
            <a:r>
              <a:rPr lang="ko-KR" altLang="en-US" sz="1400" dirty="0">
                <a:latin typeface="+mj-ea"/>
                <a:ea typeface="+mj-ea"/>
              </a:rPr>
              <a:t>기능을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가지고 있지 않기 때문에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좌측의 내용은 추상화가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잘못 표현되어진 것이다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9E363-19C7-48BA-9A0C-98BE41FA0808}"/>
              </a:ext>
            </a:extLst>
          </p:cNvPr>
          <p:cNvSpPr txBox="1"/>
          <p:nvPr/>
        </p:nvSpPr>
        <p:spPr>
          <a:xfrm>
            <a:off x="3457391" y="42750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j-ea"/>
                <a:ea typeface="+mj-ea"/>
              </a:rPr>
              <a:t>추상화 실패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73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1) TV</a:t>
            </a:r>
            <a:r>
              <a:rPr kumimoji="1" lang="ko-KR" altLang="en-US" sz="1600" b="1" dirty="0">
                <a:latin typeface="+mj-ea"/>
                <a:ea typeface="+mj-ea"/>
              </a:rPr>
              <a:t>를 추상화하기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이해를 돕기 </a:t>
            </a:r>
            <a:r>
              <a:rPr kumimoji="1" lang="ko-KR" altLang="en-US" sz="1600">
                <a:latin typeface="+mj-ea"/>
                <a:ea typeface="+mj-ea"/>
              </a:rPr>
              <a:t>위해 몇 가지 </a:t>
            </a:r>
            <a:r>
              <a:rPr kumimoji="1" lang="ko-KR" altLang="en-US" sz="1600" dirty="0">
                <a:latin typeface="+mj-ea"/>
                <a:ea typeface="+mj-ea"/>
              </a:rPr>
              <a:t>추상화 예를 더 들어보겠다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우선 좀 간단한 추상화를 살펴보자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먼저 집에서 흔히 볼 수 있는 </a:t>
            </a:r>
            <a:r>
              <a:rPr kumimoji="1" lang="en-US" altLang="ko-KR" sz="1600" dirty="0">
                <a:latin typeface="+mj-ea"/>
                <a:ea typeface="+mj-ea"/>
              </a:rPr>
              <a:t>TV</a:t>
            </a:r>
            <a:r>
              <a:rPr kumimoji="1" lang="ko-KR" altLang="en-US" sz="1600" dirty="0">
                <a:latin typeface="+mj-ea"/>
                <a:ea typeface="+mj-ea"/>
              </a:rPr>
              <a:t>라는 객체를 프로그래밍으로 표현을 해보자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TV</a:t>
            </a:r>
            <a:r>
              <a:rPr kumimoji="1" lang="ko-KR" altLang="en-US" sz="1600" dirty="0">
                <a:latin typeface="+mj-ea"/>
                <a:ea typeface="+mj-ea"/>
              </a:rPr>
              <a:t>의 경우 브라운관 </a:t>
            </a:r>
            <a:r>
              <a:rPr kumimoji="1" lang="en-US" altLang="ko-KR" sz="1600" dirty="0">
                <a:latin typeface="+mj-ea"/>
                <a:ea typeface="+mj-ea"/>
              </a:rPr>
              <a:t>TV</a:t>
            </a:r>
            <a:r>
              <a:rPr kumimoji="1" lang="ko-KR" altLang="en-US" sz="1600" dirty="0">
                <a:latin typeface="+mj-ea"/>
                <a:ea typeface="+mj-ea"/>
              </a:rPr>
              <a:t>부터 요즘 나오는 스마트</a:t>
            </a:r>
            <a:r>
              <a:rPr kumimoji="1" lang="en-US" altLang="ko-KR" sz="1600" dirty="0">
                <a:latin typeface="+mj-ea"/>
                <a:ea typeface="+mj-ea"/>
              </a:rPr>
              <a:t>TV</a:t>
            </a:r>
            <a:r>
              <a:rPr kumimoji="1" lang="ko-KR" altLang="en-US" sz="1600" dirty="0">
                <a:latin typeface="+mj-ea"/>
                <a:ea typeface="+mj-ea"/>
              </a:rPr>
              <a:t>까지 다양하게 있다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여기에서는 종류를 떠나서 </a:t>
            </a:r>
            <a:r>
              <a:rPr kumimoji="1" lang="en-US" altLang="ko-KR" sz="1600" dirty="0">
                <a:latin typeface="+mj-ea"/>
                <a:ea typeface="+mj-ea"/>
              </a:rPr>
              <a:t>TV</a:t>
            </a:r>
            <a:r>
              <a:rPr kumimoji="1" lang="ko-KR" altLang="en-US" sz="1600" dirty="0">
                <a:latin typeface="+mj-ea"/>
                <a:ea typeface="+mj-ea"/>
              </a:rPr>
              <a:t>이라면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기본적으로 가지고 있어야 하는 속성과 기능만을 뽑아보는 걸 해보도록 하자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다음과 같을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800916-84E2-4292-AA1B-FF137AD7EAA7}"/>
              </a:ext>
            </a:extLst>
          </p:cNvPr>
          <p:cNvSpPr/>
          <p:nvPr/>
        </p:nvSpPr>
        <p:spPr>
          <a:xfrm>
            <a:off x="1343472" y="3652688"/>
            <a:ext cx="31683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TV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B7621-2A2C-46EA-ADEE-FEBAE879253C}"/>
              </a:ext>
            </a:extLst>
          </p:cNvPr>
          <p:cNvSpPr/>
          <p:nvPr/>
        </p:nvSpPr>
        <p:spPr>
          <a:xfrm>
            <a:off x="1343472" y="4085546"/>
            <a:ext cx="3168352" cy="647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모델명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해상도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D9748-CF81-46AC-8FB0-83208D40C882}"/>
              </a:ext>
            </a:extLst>
          </p:cNvPr>
          <p:cNvSpPr/>
          <p:nvPr/>
        </p:nvSpPr>
        <p:spPr>
          <a:xfrm>
            <a:off x="1353520" y="4732808"/>
            <a:ext cx="3158304" cy="131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전원</a:t>
            </a:r>
            <a:r>
              <a:rPr lang="en-US" altLang="ko-KR" dirty="0">
                <a:solidFill>
                  <a:sysClr val="windowText" lastClr="000000"/>
                </a:solidFill>
              </a:rPr>
              <a:t>On()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전원</a:t>
            </a:r>
            <a:r>
              <a:rPr lang="en-US" altLang="ko-KR" dirty="0">
                <a:solidFill>
                  <a:sysClr val="windowText" lastClr="000000"/>
                </a:solidFill>
              </a:rPr>
              <a:t>Off()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채널변경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채널값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사운드 조절기능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사운드값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B38A4-BBB7-4D62-9103-5AAE642F73B3}"/>
              </a:ext>
            </a:extLst>
          </p:cNvPr>
          <p:cNvSpPr txBox="1"/>
          <p:nvPr/>
        </p:nvSpPr>
        <p:spPr>
          <a:xfrm>
            <a:off x="4727848" y="3621685"/>
            <a:ext cx="425065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코드로 표현하면 다음과 같다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TV()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this.</a:t>
            </a:r>
            <a:r>
              <a:rPr lang="ko-KR" altLang="en-US" sz="1400" dirty="0">
                <a:latin typeface="+mj-ea"/>
                <a:ea typeface="+mj-ea"/>
              </a:rPr>
              <a:t>모델명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this.</a:t>
            </a:r>
            <a:r>
              <a:rPr lang="ko-KR" altLang="en-US" sz="1400" dirty="0">
                <a:latin typeface="+mj-ea"/>
                <a:ea typeface="+mj-ea"/>
              </a:rPr>
              <a:t>해상도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TV.prototype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전원</a:t>
            </a:r>
            <a:r>
              <a:rPr lang="en-US" altLang="ko-KR" sz="1400" dirty="0">
                <a:latin typeface="+mj-ea"/>
                <a:ea typeface="+mj-ea"/>
              </a:rPr>
              <a:t>On=function()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 err="1">
                <a:latin typeface="+mj-ea"/>
                <a:ea typeface="+mj-ea"/>
              </a:rPr>
              <a:t>TV.prototype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전원</a:t>
            </a:r>
            <a:r>
              <a:rPr lang="en-US" altLang="ko-KR" sz="1400" dirty="0">
                <a:latin typeface="+mj-ea"/>
                <a:ea typeface="+mj-ea"/>
              </a:rPr>
              <a:t>Off=function()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TV.prototype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채널변경</a:t>
            </a:r>
            <a:r>
              <a:rPr lang="en-US" altLang="ko-KR" sz="1400" dirty="0">
                <a:latin typeface="+mj-ea"/>
                <a:ea typeface="+mj-ea"/>
              </a:rPr>
              <a:t>=function(</a:t>
            </a:r>
            <a:r>
              <a:rPr lang="ko-KR" altLang="en-US" sz="1400" dirty="0" err="1">
                <a:latin typeface="+mj-ea"/>
                <a:ea typeface="+mj-ea"/>
              </a:rPr>
              <a:t>채널값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TV.prototype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사운드조절기능</a:t>
            </a:r>
            <a:r>
              <a:rPr lang="en-US" altLang="ko-KR" sz="1400" dirty="0">
                <a:latin typeface="+mj-ea"/>
                <a:ea typeface="+mj-ea"/>
              </a:rPr>
              <a:t>=function(</a:t>
            </a:r>
            <a:r>
              <a:rPr lang="ko-KR" altLang="en-US" sz="1400" dirty="0" err="1">
                <a:latin typeface="+mj-ea"/>
                <a:ea typeface="+mj-ea"/>
              </a:rPr>
              <a:t>사운드값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CB586-6DE1-42C5-8002-71F8ADB88343}"/>
              </a:ext>
            </a:extLst>
          </p:cNvPr>
          <p:cNvSpPr txBox="1"/>
          <p:nvPr/>
        </p:nvSpPr>
        <p:spPr>
          <a:xfrm>
            <a:off x="9123454" y="3866122"/>
            <a:ext cx="258917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바로 이처럼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TV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라는 객체들이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공통적으로 가지고 있어야 하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는 속성과 메서드를 뽑아 내는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작업을 추상화라고 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94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2) </a:t>
            </a:r>
            <a:r>
              <a:rPr kumimoji="1" lang="ko-KR" altLang="en-US" sz="1600" b="1" dirty="0">
                <a:latin typeface="+mj-ea"/>
                <a:ea typeface="+mj-ea"/>
              </a:rPr>
              <a:t>이미지 슬라이더를 추상화 하기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또 하나의 예를 들어보자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이번에는 웹 </a:t>
            </a:r>
            <a:r>
              <a:rPr kumimoji="1" lang="ko-KR" altLang="en-US" sz="1600" dirty="0" err="1">
                <a:latin typeface="+mj-ea"/>
                <a:ea typeface="+mj-ea"/>
              </a:rPr>
              <a:t>프론트엔드에서</a:t>
            </a:r>
            <a:r>
              <a:rPr kumimoji="1" lang="ko-KR" altLang="en-US" sz="1600" dirty="0">
                <a:latin typeface="+mj-ea"/>
                <a:ea typeface="+mj-ea"/>
              </a:rPr>
              <a:t> 실무에서 많이 사용하는 이미지 슬라이더를 만들어보자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클래스 이름은 이미지 슬라이더를 의미하는 </a:t>
            </a:r>
            <a:r>
              <a:rPr kumimoji="1" lang="en-US" altLang="ko-KR" sz="1600" dirty="0" err="1">
                <a:latin typeface="+mj-ea"/>
                <a:ea typeface="+mj-ea"/>
              </a:rPr>
              <a:t>ImageSlider</a:t>
            </a:r>
            <a:r>
              <a:rPr kumimoji="1" lang="ko-KR" altLang="en-US" sz="1600" dirty="0">
                <a:latin typeface="+mj-ea"/>
                <a:ea typeface="+mj-ea"/>
              </a:rPr>
              <a:t>로 하고 </a:t>
            </a:r>
            <a:r>
              <a:rPr kumimoji="1" lang="en-US" altLang="ko-KR" sz="1600" dirty="0">
                <a:latin typeface="+mj-ea"/>
                <a:ea typeface="+mj-ea"/>
              </a:rPr>
              <a:t>3</a:t>
            </a:r>
            <a:r>
              <a:rPr kumimoji="1" lang="ko-KR" altLang="en-US" sz="1600" dirty="0">
                <a:latin typeface="+mj-ea"/>
                <a:ea typeface="+mj-ea"/>
              </a:rPr>
              <a:t>초마다 이미지 슬라이더 되는 기능은 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en-US" altLang="ko-KR" sz="1600" dirty="0" err="1">
                <a:latin typeface="+mj-ea"/>
                <a:ea typeface="+mj-ea"/>
              </a:rPr>
              <a:t>startAutoPlay</a:t>
            </a:r>
            <a:r>
              <a:rPr kumimoji="1" lang="en-US" altLang="ko-KR" sz="1600" dirty="0">
                <a:latin typeface="+mj-ea"/>
                <a:ea typeface="+mj-ea"/>
              </a:rPr>
              <a:t>()</a:t>
            </a:r>
            <a:r>
              <a:rPr kumimoji="1" lang="ko-KR" altLang="en-US" sz="1600" dirty="0">
                <a:latin typeface="+mj-ea"/>
                <a:ea typeface="+mj-ea"/>
              </a:rPr>
              <a:t>라는 </a:t>
            </a:r>
            <a:r>
              <a:rPr kumimoji="1" lang="ko-KR" altLang="en-US" sz="1600" dirty="0" err="1">
                <a:latin typeface="+mj-ea"/>
                <a:ea typeface="+mj-ea"/>
              </a:rPr>
              <a:t>메서드이름으로</a:t>
            </a:r>
            <a:r>
              <a:rPr kumimoji="1" lang="ko-KR" altLang="en-US" sz="1600" dirty="0">
                <a:latin typeface="+mj-ea"/>
                <a:ea typeface="+mj-ea"/>
              </a:rPr>
              <a:t> 구현하면 되고 또 외부에서 특정 이미지 슬라이더를 선택할 수 있는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기능은 </a:t>
            </a:r>
            <a:r>
              <a:rPr kumimoji="1" lang="en-US" altLang="ko-KR" sz="1600" dirty="0" err="1">
                <a:latin typeface="+mj-ea"/>
                <a:ea typeface="+mj-ea"/>
              </a:rPr>
              <a:t>setImageAt</a:t>
            </a:r>
            <a:r>
              <a:rPr kumimoji="1" lang="en-US" altLang="ko-KR" sz="1600" dirty="0">
                <a:latin typeface="+mj-ea"/>
                <a:ea typeface="+mj-ea"/>
              </a:rPr>
              <a:t>()</a:t>
            </a:r>
            <a:r>
              <a:rPr kumimoji="1" lang="ko-KR" altLang="en-US" sz="1600" dirty="0">
                <a:latin typeface="+mj-ea"/>
                <a:ea typeface="+mj-ea"/>
              </a:rPr>
              <a:t>라는 메서드에 구현하면 될 것이다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이것을 </a:t>
            </a:r>
            <a:r>
              <a:rPr kumimoji="1" lang="en-US" altLang="ko-KR" sz="1600" dirty="0">
                <a:latin typeface="+mj-ea"/>
                <a:ea typeface="+mj-ea"/>
              </a:rPr>
              <a:t>UML</a:t>
            </a:r>
            <a:r>
              <a:rPr kumimoji="1" lang="ko-KR" altLang="en-US" sz="1600" dirty="0">
                <a:latin typeface="+mj-ea"/>
                <a:ea typeface="+mj-ea"/>
              </a:rPr>
              <a:t>로 나타내면 다음과 같을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B436B-49F4-4880-AFC1-97392877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286000"/>
            <a:ext cx="481965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5AE875-AE2E-4E2C-AF6E-5FB8A475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42" y="2795587"/>
            <a:ext cx="580950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5D6874-D755-4587-A425-7441BD4F1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08147"/>
            <a:ext cx="648072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2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2) </a:t>
            </a:r>
            <a:r>
              <a:rPr kumimoji="1" lang="ko-KR" altLang="en-US" sz="1600" b="1" dirty="0">
                <a:latin typeface="+mj-ea"/>
                <a:ea typeface="+mj-ea"/>
              </a:rPr>
              <a:t>이미지 슬라이더를 추상화 하기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위와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같이 추상화를 해보았다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추상화란 말이 조금 생소하고 어려워서 </a:t>
            </a:r>
            <a:r>
              <a:rPr kumimoji="1" lang="ko-KR" altLang="en-US" sz="1600" dirty="0" err="1">
                <a:latin typeface="+mj-ea"/>
                <a:ea typeface="+mj-ea"/>
              </a:rPr>
              <a:t>그렇치</a:t>
            </a:r>
            <a:r>
              <a:rPr kumimoji="1" lang="ko-KR" altLang="en-US" sz="1600" dirty="0">
                <a:latin typeface="+mj-ea"/>
                <a:ea typeface="+mj-ea"/>
              </a:rPr>
              <a:t> 추상화 단계에서는 핵심은 클래스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를 설계하는 작업자체를 말한다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지금까지는 아주 단순한 객체 추상화였다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236B6A-AE1E-4176-91ED-E5E9D507DE08}"/>
              </a:ext>
            </a:extLst>
          </p:cNvPr>
          <p:cNvSpPr/>
          <p:nvPr/>
        </p:nvSpPr>
        <p:spPr>
          <a:xfrm>
            <a:off x="983432" y="2060848"/>
            <a:ext cx="3168352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ImageSlider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FC65FF-0643-4CF2-AE97-68C982567C22}"/>
              </a:ext>
            </a:extLst>
          </p:cNvPr>
          <p:cNvSpPr/>
          <p:nvPr/>
        </p:nvSpPr>
        <p:spPr>
          <a:xfrm>
            <a:off x="983432" y="2493706"/>
            <a:ext cx="3168352" cy="647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selectIndex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$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imageList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E55B1A-0C8F-49CB-9943-4584D1A0461F}"/>
              </a:ext>
            </a:extLst>
          </p:cNvPr>
          <p:cNvSpPr/>
          <p:nvPr/>
        </p:nvSpPr>
        <p:spPr>
          <a:xfrm>
            <a:off x="993480" y="3140968"/>
            <a:ext cx="3158304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ImageSlider</a:t>
            </a:r>
            <a:r>
              <a:rPr lang="en-US" altLang="ko-KR" dirty="0">
                <a:solidFill>
                  <a:sysClr val="windowText" lastClr="000000"/>
                </a:solidFill>
              </a:rPr>
              <a:t>(selector)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startAutoPlay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stopAutoPlay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nextImage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prevImage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setImageAt</a:t>
            </a:r>
            <a:r>
              <a:rPr lang="en-US" altLang="ko-KR" dirty="0">
                <a:solidFill>
                  <a:sysClr val="windowText" lastClr="000000"/>
                </a:solidFill>
              </a:rPr>
              <a:t>(index)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604FC-2D9A-410B-9F09-9F33E8EB5644}"/>
              </a:ext>
            </a:extLst>
          </p:cNvPr>
          <p:cNvSpPr txBox="1"/>
          <p:nvPr/>
        </p:nvSpPr>
        <p:spPr>
          <a:xfrm>
            <a:off x="4511824" y="2492896"/>
            <a:ext cx="23471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현재 선택된 이미지 인덱스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DC449-5191-4A97-A63D-34CC8D6315B8}"/>
              </a:ext>
            </a:extLst>
          </p:cNvPr>
          <p:cNvSpPr txBox="1"/>
          <p:nvPr/>
        </p:nvSpPr>
        <p:spPr>
          <a:xfrm>
            <a:off x="4511824" y="2817337"/>
            <a:ext cx="114486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이미지 목록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AE9D2-8B6D-4AB9-967C-23827F76C169}"/>
              </a:ext>
            </a:extLst>
          </p:cNvPr>
          <p:cNvSpPr txBox="1"/>
          <p:nvPr/>
        </p:nvSpPr>
        <p:spPr>
          <a:xfrm>
            <a:off x="4511824" y="3364497"/>
            <a:ext cx="7232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2222E-3DD9-4B20-9181-365A6F328DA4}"/>
              </a:ext>
            </a:extLst>
          </p:cNvPr>
          <p:cNvSpPr txBox="1"/>
          <p:nvPr/>
        </p:nvSpPr>
        <p:spPr>
          <a:xfrm>
            <a:off x="4511824" y="3657967"/>
            <a:ext cx="19880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자동 플레이 기능 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E5731-CB8C-4DCA-9D3E-DA71E487F10C}"/>
              </a:ext>
            </a:extLst>
          </p:cNvPr>
          <p:cNvSpPr txBox="1"/>
          <p:nvPr/>
        </p:nvSpPr>
        <p:spPr>
          <a:xfrm>
            <a:off x="4511824" y="3973599"/>
            <a:ext cx="19880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자동 플레이 </a:t>
            </a:r>
            <a:r>
              <a:rPr lang="ko-KR" altLang="en-US" sz="1400">
                <a:latin typeface="+mj-ea"/>
                <a:ea typeface="+mj-ea"/>
              </a:rPr>
              <a:t>기능 멈춤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24E5A-CEE8-4EDD-BB85-CC93FB66FEA1}"/>
              </a:ext>
            </a:extLst>
          </p:cNvPr>
          <p:cNvSpPr txBox="1"/>
          <p:nvPr/>
        </p:nvSpPr>
        <p:spPr>
          <a:xfrm>
            <a:off x="4511824" y="4280090"/>
            <a:ext cx="156645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다음 이미지 이동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8B310-55CD-4CE7-A475-92B342F0FD8A}"/>
              </a:ext>
            </a:extLst>
          </p:cNvPr>
          <p:cNvSpPr txBox="1"/>
          <p:nvPr/>
        </p:nvSpPr>
        <p:spPr>
          <a:xfrm>
            <a:off x="4511824" y="4594038"/>
            <a:ext cx="156645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이전 </a:t>
            </a:r>
            <a:r>
              <a:rPr lang="ko-KR" altLang="en-US" sz="1400" dirty="0">
                <a:latin typeface="+mj-ea"/>
                <a:ea typeface="+mj-ea"/>
              </a:rPr>
              <a:t>이미지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8442D0-5871-4F09-80DE-B21E8CCA8BA6}"/>
              </a:ext>
            </a:extLst>
          </p:cNvPr>
          <p:cNvSpPr txBox="1"/>
          <p:nvPr/>
        </p:nvSpPr>
        <p:spPr>
          <a:xfrm>
            <a:off x="4511824" y="4906254"/>
            <a:ext cx="216758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인덱스 번째 이미지 이동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6F33E7-02DB-49D8-B5AC-6ACD08270867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143672" y="2646784"/>
            <a:ext cx="1368152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62B7E6-87F8-4B08-B9C1-651DB438F4F5}"/>
              </a:ext>
            </a:extLst>
          </p:cNvPr>
          <p:cNvCxnSpPr/>
          <p:nvPr/>
        </p:nvCxnSpPr>
        <p:spPr>
          <a:xfrm flipH="1" flipV="1">
            <a:off x="3143672" y="2989273"/>
            <a:ext cx="1368152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A8406F-985C-4E92-8E9F-5CFC88D6081C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3496728"/>
            <a:ext cx="864096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4E0E69-6CD8-48BE-9BE7-3FBB3361EB39}"/>
              </a:ext>
            </a:extLst>
          </p:cNvPr>
          <p:cNvCxnSpPr>
            <a:cxnSpLocks/>
          </p:cNvCxnSpPr>
          <p:nvPr/>
        </p:nvCxnSpPr>
        <p:spPr>
          <a:xfrm flipH="1" flipV="1">
            <a:off x="3287688" y="3833513"/>
            <a:ext cx="1224136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165CC5-5BBF-4337-B80E-D446EE852C24}"/>
              </a:ext>
            </a:extLst>
          </p:cNvPr>
          <p:cNvCxnSpPr>
            <a:cxnSpLocks/>
          </p:cNvCxnSpPr>
          <p:nvPr/>
        </p:nvCxnSpPr>
        <p:spPr>
          <a:xfrm flipH="1" flipV="1">
            <a:off x="3287688" y="4114535"/>
            <a:ext cx="1224136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C9165E-B3F4-4E3E-BB32-1C8F4C69D087}"/>
              </a:ext>
            </a:extLst>
          </p:cNvPr>
          <p:cNvCxnSpPr>
            <a:cxnSpLocks/>
          </p:cNvCxnSpPr>
          <p:nvPr/>
        </p:nvCxnSpPr>
        <p:spPr>
          <a:xfrm flipH="1" flipV="1">
            <a:off x="3143672" y="4391652"/>
            <a:ext cx="1368152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4B6FBA-0166-490E-A7EE-F42EF02F0ACD}"/>
              </a:ext>
            </a:extLst>
          </p:cNvPr>
          <p:cNvCxnSpPr>
            <a:cxnSpLocks/>
          </p:cNvCxnSpPr>
          <p:nvPr/>
        </p:nvCxnSpPr>
        <p:spPr>
          <a:xfrm flipH="1" flipV="1">
            <a:off x="3143672" y="4669572"/>
            <a:ext cx="1368152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D39DE5-B443-49B1-B2A0-BC37C6B18CDD}"/>
              </a:ext>
            </a:extLst>
          </p:cNvPr>
          <p:cNvCxnSpPr>
            <a:cxnSpLocks/>
          </p:cNvCxnSpPr>
          <p:nvPr/>
        </p:nvCxnSpPr>
        <p:spPr>
          <a:xfrm flipH="1" flipV="1">
            <a:off x="3431704" y="4982543"/>
            <a:ext cx="1080120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8FBAF4-203F-4A5F-B815-499612D51962}"/>
              </a:ext>
            </a:extLst>
          </p:cNvPr>
          <p:cNvSpPr txBox="1"/>
          <p:nvPr/>
        </p:nvSpPr>
        <p:spPr>
          <a:xfrm>
            <a:off x="7103165" y="2060848"/>
            <a:ext cx="4112023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코드로 표현하면 다음과 같다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ImageSlider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</a:t>
            </a:r>
            <a:r>
              <a:rPr lang="en-US" altLang="ko-KR" sz="1400" dirty="0" err="1">
                <a:latin typeface="+mj-ea"/>
                <a:ea typeface="+mj-ea"/>
              </a:rPr>
              <a:t>this.selectIndex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this.$</a:t>
            </a:r>
            <a:r>
              <a:rPr lang="en-US" altLang="ko-KR" sz="1400" dirty="0" err="1">
                <a:latin typeface="+mj-ea"/>
                <a:ea typeface="+mj-ea"/>
              </a:rPr>
              <a:t>imageList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ImageSlider.prototype.startAutoPlay</a:t>
            </a:r>
            <a:r>
              <a:rPr lang="en-US" altLang="ko-KR" sz="1400" dirty="0">
                <a:latin typeface="+mj-ea"/>
                <a:ea typeface="+mj-ea"/>
              </a:rPr>
              <a:t>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 err="1">
                <a:latin typeface="+mj-ea"/>
                <a:ea typeface="+mj-ea"/>
              </a:rPr>
              <a:t>ImageSlider.prototype.stopAutoPlay</a:t>
            </a:r>
            <a:r>
              <a:rPr lang="en-US" altLang="ko-KR" sz="1400" dirty="0">
                <a:latin typeface="+mj-ea"/>
                <a:ea typeface="+mj-ea"/>
              </a:rPr>
              <a:t>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 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ImageSlider.prototype.nextImage</a:t>
            </a:r>
            <a:r>
              <a:rPr lang="en-US" altLang="ko-KR" sz="1400" dirty="0">
                <a:latin typeface="+mj-ea"/>
                <a:ea typeface="+mj-ea"/>
              </a:rPr>
              <a:t>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ImageSlider.prototype.prevImage</a:t>
            </a:r>
            <a:r>
              <a:rPr lang="en-US" altLang="ko-KR" sz="1400" dirty="0">
                <a:latin typeface="+mj-ea"/>
                <a:ea typeface="+mj-ea"/>
              </a:rPr>
              <a:t> 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ImageSlider.prototype.setImageAt</a:t>
            </a:r>
            <a:r>
              <a:rPr lang="en-US" altLang="ko-KR" sz="1400" dirty="0">
                <a:latin typeface="+mj-ea"/>
                <a:ea typeface="+mj-ea"/>
              </a:rPr>
              <a:t>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804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3) </a:t>
            </a:r>
            <a:r>
              <a:rPr kumimoji="1" lang="ko-KR" altLang="en-US" sz="1600" b="1" dirty="0">
                <a:latin typeface="+mj-ea"/>
                <a:ea typeface="+mj-ea"/>
              </a:rPr>
              <a:t>이미지 슬라이더를 추상화 하기</a:t>
            </a:r>
            <a:r>
              <a:rPr kumimoji="1" lang="en-US" altLang="ko-KR" sz="1600" b="1" dirty="0">
                <a:latin typeface="+mj-ea"/>
                <a:ea typeface="+mj-ea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- </a:t>
            </a:r>
            <a:r>
              <a:rPr kumimoji="1" lang="ko-KR" altLang="en-US" sz="1600" dirty="0">
                <a:latin typeface="+mj-ea"/>
                <a:ea typeface="+mj-ea"/>
              </a:rPr>
              <a:t>이번에는 좀더 복잡한 추상화 예를 보도록 하자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다음은 앞에서 살펴본 </a:t>
            </a:r>
            <a:r>
              <a:rPr kumimoji="1" lang="ko-KR" altLang="en-US" sz="1600" dirty="0" err="1">
                <a:latin typeface="+mj-ea"/>
                <a:ea typeface="+mj-ea"/>
              </a:rPr>
              <a:t>심플</a:t>
            </a:r>
            <a:r>
              <a:rPr kumimoji="1" lang="ko-KR" altLang="en-US" sz="1600" dirty="0">
                <a:latin typeface="+mj-ea"/>
                <a:ea typeface="+mj-ea"/>
              </a:rPr>
              <a:t> 이미지 슬라이더를 추상화한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</a:t>
            </a:r>
            <a:r>
              <a:rPr kumimoji="1" lang="ko-KR" altLang="en-US" sz="1600" dirty="0">
                <a:latin typeface="+mj-ea"/>
                <a:ea typeface="+mj-ea"/>
              </a:rPr>
              <a:t>그림이다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236B6A-AE1E-4176-91ED-E5E9D507DE08}"/>
              </a:ext>
            </a:extLst>
          </p:cNvPr>
          <p:cNvSpPr/>
          <p:nvPr/>
        </p:nvSpPr>
        <p:spPr>
          <a:xfrm>
            <a:off x="983432" y="2697882"/>
            <a:ext cx="374441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심플이미지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갤러리 클래스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FC65FF-0643-4CF2-AE97-68C982567C22}"/>
              </a:ext>
            </a:extLst>
          </p:cNvPr>
          <p:cNvSpPr/>
          <p:nvPr/>
        </p:nvSpPr>
        <p:spPr>
          <a:xfrm>
            <a:off x="983432" y="3130740"/>
            <a:ext cx="3734368" cy="647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this.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인스턴스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=null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E55B1A-0C8F-49CB-9943-4584D1A0461F}"/>
              </a:ext>
            </a:extLst>
          </p:cNvPr>
          <p:cNvSpPr/>
          <p:nvPr/>
        </p:nvSpPr>
        <p:spPr>
          <a:xfrm>
            <a:off x="993480" y="3778002"/>
            <a:ext cx="3734368" cy="159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연결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정렬기능인스턴스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){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this.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정렬기능인스턴스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=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정렬기능인스턴스</a:t>
            </a:r>
            <a:endParaRPr lang="en-US" altLang="ko-KR" sz="14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활용하기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(){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    this.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정렬기능인스턴스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($image)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CEDCF-6ED5-4201-A6D9-9FD7EC3C781C}"/>
              </a:ext>
            </a:extLst>
          </p:cNvPr>
          <p:cNvSpPr txBox="1"/>
          <p:nvPr/>
        </p:nvSpPr>
        <p:spPr>
          <a:xfrm>
            <a:off x="1219981" y="5422095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정렬기능을 연결해서 사용하는 클래스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092ACE-032E-482F-A743-5895F710D866}"/>
              </a:ext>
            </a:extLst>
          </p:cNvPr>
          <p:cNvSpPr/>
          <p:nvPr/>
        </p:nvSpPr>
        <p:spPr>
          <a:xfrm>
            <a:off x="6528052" y="2270168"/>
            <a:ext cx="1872204" cy="33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 인터페이스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DDEAEA-A1D8-4E5E-A65C-0AF58A438887}"/>
              </a:ext>
            </a:extLst>
          </p:cNvPr>
          <p:cNvSpPr/>
          <p:nvPr/>
        </p:nvSpPr>
        <p:spPr>
          <a:xfrm>
            <a:off x="6528052" y="2657008"/>
            <a:ext cx="1872204" cy="33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($image)</a:t>
            </a:r>
            <a:endParaRPr lang="ko-KR" altLang="en-US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AED32C-0C24-45DB-9FE3-B8F14FA39644}"/>
              </a:ext>
            </a:extLst>
          </p:cNvPr>
          <p:cNvSpPr/>
          <p:nvPr/>
        </p:nvSpPr>
        <p:spPr>
          <a:xfrm>
            <a:off x="6528052" y="3284984"/>
            <a:ext cx="2304252" cy="33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가로 정렬하기 클래스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048A68-8B02-4BA4-8EB7-003F4FEEE3CD}"/>
              </a:ext>
            </a:extLst>
          </p:cNvPr>
          <p:cNvSpPr/>
          <p:nvPr/>
        </p:nvSpPr>
        <p:spPr>
          <a:xfrm>
            <a:off x="6528052" y="3625610"/>
            <a:ext cx="2304252" cy="57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($image){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     가로 정렬 기능코드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792A7-5205-41DC-93EC-1BFB3ED7DD98}"/>
              </a:ext>
            </a:extLst>
          </p:cNvPr>
          <p:cNvSpPr/>
          <p:nvPr/>
        </p:nvSpPr>
        <p:spPr>
          <a:xfrm>
            <a:off x="6528052" y="4467256"/>
            <a:ext cx="2304252" cy="33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세로 정렬하기 클래스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292BF7-0BA7-48F5-8DCA-A81D24A071DF}"/>
              </a:ext>
            </a:extLst>
          </p:cNvPr>
          <p:cNvSpPr/>
          <p:nvPr/>
        </p:nvSpPr>
        <p:spPr>
          <a:xfrm>
            <a:off x="6528052" y="4817930"/>
            <a:ext cx="2304252" cy="57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($image){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     세로 정렬 기능코드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681AF6-5616-48E7-9377-91DBF6D42B7C}"/>
              </a:ext>
            </a:extLst>
          </p:cNvPr>
          <p:cNvSpPr/>
          <p:nvPr/>
        </p:nvSpPr>
        <p:spPr>
          <a:xfrm>
            <a:off x="6528052" y="5668404"/>
            <a:ext cx="2304252" cy="33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바둑판식 정렬하기 클래스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7C5275-41C1-4DEF-94B4-49269852BC01}"/>
              </a:ext>
            </a:extLst>
          </p:cNvPr>
          <p:cNvSpPr/>
          <p:nvPr/>
        </p:nvSpPr>
        <p:spPr>
          <a:xfrm>
            <a:off x="6528052" y="6019078"/>
            <a:ext cx="2304252" cy="57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정렬기능</a:t>
            </a:r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($image){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  <a:latin typeface="+mj-ea"/>
                <a:ea typeface="+mj-ea"/>
              </a:rPr>
              <a:t>     바둑판식 정렬 기능코드</a:t>
            </a:r>
            <a:endParaRPr lang="en-US" altLang="ko-KR" sz="12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2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FD7491-3429-450D-BC8E-96807A492160}"/>
              </a:ext>
            </a:extLst>
          </p:cNvPr>
          <p:cNvSpPr txBox="1"/>
          <p:nvPr/>
        </p:nvSpPr>
        <p:spPr>
          <a:xfrm>
            <a:off x="8749847" y="2270168"/>
            <a:ext cx="8002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+mj-ea"/>
                <a:ea typeface="+mj-ea"/>
              </a:rPr>
              <a:t>선언부분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375EF8-D655-4109-9D9D-AEBBA31FCE02}"/>
              </a:ext>
            </a:extLst>
          </p:cNvPr>
          <p:cNvSpPr txBox="1"/>
          <p:nvPr/>
        </p:nvSpPr>
        <p:spPr>
          <a:xfrm>
            <a:off x="9149956" y="3267050"/>
            <a:ext cx="80021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구현부분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100C82-9FF2-4148-A627-E832AC521483}"/>
              </a:ext>
            </a:extLst>
          </p:cNvPr>
          <p:cNvCxnSpPr>
            <a:cxnSpLocks/>
          </p:cNvCxnSpPr>
          <p:nvPr/>
        </p:nvCxnSpPr>
        <p:spPr>
          <a:xfrm flipV="1">
            <a:off x="7475974" y="3004457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E2A205-0D4B-4223-BCFA-9CF1746EF370}"/>
              </a:ext>
            </a:extLst>
          </p:cNvPr>
          <p:cNvCxnSpPr>
            <a:cxnSpLocks/>
          </p:cNvCxnSpPr>
          <p:nvPr/>
        </p:nvCxnSpPr>
        <p:spPr>
          <a:xfrm flipH="1">
            <a:off x="5951984" y="3148473"/>
            <a:ext cx="151217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9571C8E-B59A-4CD1-B13C-80B1238C9BB3}"/>
              </a:ext>
            </a:extLst>
          </p:cNvPr>
          <p:cNvCxnSpPr>
            <a:cxnSpLocks/>
          </p:cNvCxnSpPr>
          <p:nvPr/>
        </p:nvCxnSpPr>
        <p:spPr>
          <a:xfrm flipV="1">
            <a:off x="5956197" y="3153943"/>
            <a:ext cx="0" cy="27448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628143-B58E-4B84-8477-1B8FD5ED271D}"/>
              </a:ext>
            </a:extLst>
          </p:cNvPr>
          <p:cNvCxnSpPr>
            <a:cxnSpLocks/>
          </p:cNvCxnSpPr>
          <p:nvPr/>
        </p:nvCxnSpPr>
        <p:spPr>
          <a:xfrm flipH="1">
            <a:off x="5951984" y="3489126"/>
            <a:ext cx="57606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5236491-E350-42BC-AC6A-21B83E8503CA}"/>
              </a:ext>
            </a:extLst>
          </p:cNvPr>
          <p:cNvCxnSpPr>
            <a:cxnSpLocks/>
          </p:cNvCxnSpPr>
          <p:nvPr/>
        </p:nvCxnSpPr>
        <p:spPr>
          <a:xfrm flipH="1">
            <a:off x="5951984" y="4647288"/>
            <a:ext cx="57606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E9FB1B0-0019-4851-82C1-E21E8AC0EB67}"/>
              </a:ext>
            </a:extLst>
          </p:cNvPr>
          <p:cNvCxnSpPr>
            <a:cxnSpLocks/>
          </p:cNvCxnSpPr>
          <p:nvPr/>
        </p:nvCxnSpPr>
        <p:spPr>
          <a:xfrm flipH="1">
            <a:off x="5951984" y="5873547"/>
            <a:ext cx="57606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7E08C-F632-44C9-A2AC-E2AE2286DCC6}"/>
              </a:ext>
            </a:extLst>
          </p:cNvPr>
          <p:cNvSpPr txBox="1"/>
          <p:nvPr/>
        </p:nvSpPr>
        <p:spPr>
          <a:xfrm>
            <a:off x="8681948" y="2549891"/>
            <a:ext cx="312457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정렬기능 인터페이스와 연결되는 클래스는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반드시 </a:t>
            </a:r>
            <a:r>
              <a:rPr lang="en-US" altLang="ko-KR" sz="1200" u="sng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200" u="sng" dirty="0">
                <a:solidFill>
                  <a:srgbClr val="FF0000"/>
                </a:solidFill>
                <a:latin typeface="+mj-ea"/>
                <a:ea typeface="+mj-ea"/>
              </a:rPr>
              <a:t>정렬기능</a:t>
            </a:r>
            <a:r>
              <a:rPr lang="en-US" altLang="ko-KR" sz="1200" u="sng" dirty="0">
                <a:solidFill>
                  <a:srgbClr val="FF0000"/>
                </a:solidFill>
                <a:latin typeface="+mj-ea"/>
                <a:ea typeface="+mj-ea"/>
              </a:rPr>
              <a:t>($image)’</a:t>
            </a:r>
            <a:r>
              <a:rPr lang="ko-KR" altLang="en-US" sz="1200" u="sng" dirty="0">
                <a:solidFill>
                  <a:srgbClr val="FF0000"/>
                </a:solidFill>
                <a:latin typeface="+mj-ea"/>
                <a:ea typeface="+mj-ea"/>
              </a:rPr>
              <a:t>메서드</a:t>
            </a:r>
            <a:r>
              <a:rPr lang="ko-KR" altLang="en-US" sz="1200" dirty="0">
                <a:latin typeface="+mj-ea"/>
                <a:ea typeface="+mj-ea"/>
              </a:rPr>
              <a:t>를 가지고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있어야 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66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추상화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0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3) </a:t>
            </a:r>
            <a:r>
              <a:rPr kumimoji="1" lang="ko-KR" altLang="en-US" sz="1600" b="1" dirty="0">
                <a:latin typeface="+mj-ea"/>
                <a:ea typeface="+mj-ea"/>
              </a:rPr>
              <a:t>이미지 슬라이더를 추상화 하기</a:t>
            </a:r>
            <a:r>
              <a:rPr kumimoji="1" lang="en-US" altLang="ko-KR" sz="1600" b="1" dirty="0">
                <a:latin typeface="+mj-ea"/>
                <a:ea typeface="+mj-ea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앞선 추상화 그림에서 주의 깊게 살펴볼 부분은 바로 정렬 기능 인터페이스 부분이다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앞에서 간단하게 살펴본</a:t>
            </a:r>
            <a:r>
              <a:rPr kumimoji="1" lang="en-US" altLang="ko-KR" sz="1500" dirty="0">
                <a:latin typeface="+mj-ea"/>
                <a:ea typeface="+mj-ea"/>
              </a:rPr>
              <a:t>  TV</a:t>
            </a:r>
            <a:r>
              <a:rPr kumimoji="1" lang="ko-KR" altLang="en-US" sz="1500" dirty="0">
                <a:latin typeface="+mj-ea"/>
                <a:ea typeface="+mj-ea"/>
              </a:rPr>
              <a:t>객체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 의 경우 </a:t>
            </a:r>
            <a:r>
              <a:rPr kumimoji="1" lang="en-US" altLang="ko-KR" sz="1500" dirty="0">
                <a:latin typeface="+mj-ea"/>
                <a:ea typeface="+mj-ea"/>
              </a:rPr>
              <a:t>TV</a:t>
            </a:r>
            <a:r>
              <a:rPr kumimoji="1" lang="ko-KR" altLang="en-US" sz="1500" dirty="0">
                <a:latin typeface="+mj-ea"/>
                <a:ea typeface="+mj-ea"/>
              </a:rPr>
              <a:t>객체들이 공통으로 가지고 있어야 하는 내용을 추상화한 것처럼 </a:t>
            </a:r>
            <a:r>
              <a:rPr kumimoji="1" lang="ko-KR" altLang="en-US" sz="1500" dirty="0" err="1">
                <a:latin typeface="+mj-ea"/>
                <a:ea typeface="+mj-ea"/>
              </a:rPr>
              <a:t>심플</a:t>
            </a:r>
            <a:r>
              <a:rPr kumimoji="1" lang="ko-KR" altLang="en-US" sz="1500" dirty="0">
                <a:latin typeface="+mj-ea"/>
                <a:ea typeface="+mj-ea"/>
              </a:rPr>
              <a:t> 이미지 갤러리와 연결해서 사용하게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될 정렬 기능 객체들이 공통으로 가지고 있어야 하는 기능을 인터페이스를 이용하여 추상화 한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여기서 인터페이스를 사용한 이유는 앞에서 살펴본 것처럼 인터페이스와 연결되는 클래스는 반드시 인터페이스에 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 err="1">
                <a:latin typeface="+mj-ea"/>
                <a:ea typeface="+mj-ea"/>
              </a:rPr>
              <a:t>의되어</a:t>
            </a:r>
            <a:r>
              <a:rPr kumimoji="1" lang="ko-KR" altLang="en-US" sz="1500" dirty="0">
                <a:latin typeface="+mj-ea"/>
                <a:ea typeface="+mj-ea"/>
              </a:rPr>
              <a:t> 있는 기능을 구현해야 하는 규약을 적용하기 위해서이다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060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추상화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6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일반 </a:t>
            </a:r>
            <a:r>
              <a:rPr kumimoji="1" lang="en-US" altLang="ko-KR" sz="1600" b="1" dirty="0">
                <a:latin typeface="+mj-ea"/>
                <a:ea typeface="+mj-ea"/>
              </a:rPr>
              <a:t>OOP</a:t>
            </a:r>
            <a:r>
              <a:rPr kumimoji="1" lang="ko-KR" altLang="en-US" sz="1600" b="1" dirty="0">
                <a:latin typeface="+mj-ea"/>
                <a:ea typeface="+mj-ea"/>
              </a:rPr>
              <a:t>에서 지원하는 추상화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1) </a:t>
            </a:r>
            <a:r>
              <a:rPr kumimoji="1" lang="ko-KR" altLang="en-US" sz="1600" b="1" dirty="0">
                <a:latin typeface="+mj-ea"/>
                <a:ea typeface="+mj-ea"/>
              </a:rPr>
              <a:t>일반 클래스</a:t>
            </a:r>
            <a:r>
              <a:rPr kumimoji="1" lang="en-US" altLang="ko-KR" sz="1600" b="1" dirty="0">
                <a:latin typeface="+mj-ea"/>
                <a:ea typeface="+mj-ea"/>
              </a:rPr>
              <a:t>(class)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일반적인 객체의 프로퍼티와 메서드를 만들 때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2) </a:t>
            </a:r>
            <a:r>
              <a:rPr kumimoji="1" lang="ko-KR" altLang="en-US" sz="1600" b="1" dirty="0">
                <a:latin typeface="+mj-ea"/>
                <a:ea typeface="+mj-ea"/>
              </a:rPr>
              <a:t>추상 클래스</a:t>
            </a:r>
            <a:r>
              <a:rPr kumimoji="1" lang="en-US" altLang="ko-KR" sz="1600" b="1" dirty="0">
                <a:latin typeface="+mj-ea"/>
                <a:ea typeface="+mj-ea"/>
              </a:rPr>
              <a:t>(abstract class)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일반적인 프로퍼티와 일반 메서드와 추상 메서드를 만들 때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3) </a:t>
            </a:r>
            <a:r>
              <a:rPr kumimoji="1" lang="ko-KR" altLang="en-US" sz="1600" b="1" dirty="0">
                <a:latin typeface="+mj-ea"/>
                <a:ea typeface="+mj-ea"/>
              </a:rPr>
              <a:t>인터페이스</a:t>
            </a:r>
            <a:r>
              <a:rPr kumimoji="1" lang="en-US" altLang="ko-KR" sz="1600" b="1" dirty="0">
                <a:latin typeface="+mj-ea"/>
                <a:ea typeface="+mj-ea"/>
              </a:rPr>
              <a:t>(interface)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클래스가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반드시 구현하고 있어야 하는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추상 메서드</a:t>
            </a:r>
            <a:r>
              <a:rPr kumimoji="1" lang="en-US" altLang="ko-KR" sz="1500" dirty="0">
                <a:latin typeface="+mj-ea"/>
                <a:ea typeface="+mj-ea"/>
              </a:rPr>
              <a:t>) </a:t>
            </a:r>
            <a:r>
              <a:rPr kumimoji="1" lang="ko-KR" altLang="en-US" sz="1500" dirty="0">
                <a:latin typeface="+mj-ea"/>
                <a:ea typeface="+mj-ea"/>
              </a:rPr>
              <a:t>목록을 만들 때 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인터페이스 구현 부분이 존재하지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않고 인터페이스를 구현해야 할 구현 클래스가 있어야 비로소 인스턴스를 만들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자바스크립트에서 추상화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추상 클래스와 인터페이스를 제공하지 않기 때문에 오직 클래스만을 이용해서 추상화 작업을 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클래스만을 사용해야 하기 때문에 인터페이스의 기능인 클래스가 구현하고 있어야 하는 규약 등은 적용할 수 없다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 err="1">
                <a:latin typeface="+mj-ea"/>
                <a:ea typeface="+mj-ea"/>
              </a:rPr>
              <a:t>자바스크립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트는 앞서 살펴보았듯이 클래스와 비슷하게 만들어서 사용하는 방법 세 가지를 제공한다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1) </a:t>
            </a:r>
            <a:r>
              <a:rPr kumimoji="1" lang="ko-KR" altLang="en-US" sz="1400" dirty="0" err="1">
                <a:latin typeface="+mj-ea"/>
                <a:ea typeface="+mj-ea"/>
              </a:rPr>
              <a:t>리터럴</a:t>
            </a:r>
            <a:r>
              <a:rPr kumimoji="1" lang="ko-KR" altLang="en-US" sz="1400" dirty="0">
                <a:latin typeface="+mj-ea"/>
                <a:ea typeface="+mj-ea"/>
              </a:rPr>
              <a:t> 방식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2) </a:t>
            </a:r>
            <a:r>
              <a:rPr kumimoji="1" lang="ko-KR" altLang="en-US" sz="1400" dirty="0">
                <a:latin typeface="+mj-ea"/>
                <a:ea typeface="+mj-ea"/>
              </a:rPr>
              <a:t>함수활용 방식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3) </a:t>
            </a:r>
            <a:r>
              <a:rPr kumimoji="1" lang="ko-KR" altLang="en-US" sz="1400" dirty="0">
                <a:latin typeface="+mj-ea"/>
                <a:ea typeface="+mj-ea"/>
              </a:rPr>
              <a:t>프로토타입 방식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166999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2067</Words>
  <Application>Microsoft Office PowerPoint</Application>
  <PresentationFormat>와이드스크린</PresentationFormat>
  <Paragraphs>377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추상화 소개</vt:lpstr>
      <vt:lpstr>1. 추상화 소개</vt:lpstr>
      <vt:lpstr>1. 추상화 소개</vt:lpstr>
      <vt:lpstr>1. 추상화 소개</vt:lpstr>
      <vt:lpstr>1. 추상화 소개</vt:lpstr>
      <vt:lpstr>1. 추상화 소개</vt:lpstr>
      <vt:lpstr>1. 추상화 소개</vt:lpstr>
      <vt:lpstr>2. 자바스크립트에서 추상화</vt:lpstr>
      <vt:lpstr>2. 자바스크립트에서 추상화</vt:lpstr>
      <vt:lpstr>3. 캡슐화 소개</vt:lpstr>
      <vt:lpstr>3. 캡슐화 소개</vt:lpstr>
      <vt:lpstr>4. 자바스크립트에서 캡슐화</vt:lpstr>
      <vt:lpstr>4. 자바스크립트에서 캡슐화</vt:lpstr>
      <vt:lpstr>4. 자바스크립트에서 캡슐화</vt:lpstr>
      <vt:lpstr>4. 자바스크립트에서 캡슐화</vt:lpstr>
      <vt:lpstr>4. 자바스크립트에서 캡슐화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842</cp:revision>
  <dcterms:created xsi:type="dcterms:W3CDTF">2019-09-27T03:30:23Z</dcterms:created>
  <dcterms:modified xsi:type="dcterms:W3CDTF">2020-12-22T03:24:26Z</dcterms:modified>
</cp:coreProperties>
</file>